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0"/>
  </p:notesMasterIdLst>
  <p:sldIdLst>
    <p:sldId id="256" r:id="rId2"/>
    <p:sldId id="258" r:id="rId3"/>
    <p:sldId id="292" r:id="rId4"/>
    <p:sldId id="293" r:id="rId5"/>
    <p:sldId id="294" r:id="rId6"/>
    <p:sldId id="295" r:id="rId7"/>
    <p:sldId id="296" r:id="rId8"/>
    <p:sldId id="261" r:id="rId9"/>
    <p:sldId id="262" r:id="rId10"/>
    <p:sldId id="276" r:id="rId11"/>
    <p:sldId id="263" r:id="rId12"/>
    <p:sldId id="264" r:id="rId13"/>
    <p:sldId id="265" r:id="rId14"/>
    <p:sldId id="266" r:id="rId15"/>
    <p:sldId id="277" r:id="rId16"/>
    <p:sldId id="267" r:id="rId17"/>
    <p:sldId id="268" r:id="rId18"/>
    <p:sldId id="269" r:id="rId19"/>
    <p:sldId id="270" r:id="rId20"/>
    <p:sldId id="271" r:id="rId21"/>
    <p:sldId id="273" r:id="rId22"/>
    <p:sldId id="272" r:id="rId23"/>
    <p:sldId id="278" r:id="rId24"/>
    <p:sldId id="274" r:id="rId25"/>
    <p:sldId id="279" r:id="rId26"/>
    <p:sldId id="280" r:id="rId27"/>
    <p:sldId id="282" r:id="rId28"/>
    <p:sldId id="281" r:id="rId29"/>
    <p:sldId id="283" r:id="rId30"/>
    <p:sldId id="284" r:id="rId31"/>
    <p:sldId id="285" r:id="rId32"/>
    <p:sldId id="286" r:id="rId33"/>
    <p:sldId id="287" r:id="rId34"/>
    <p:sldId id="288" r:id="rId35"/>
    <p:sldId id="289" r:id="rId36"/>
    <p:sldId id="290" r:id="rId37"/>
    <p:sldId id="291" r:id="rId38"/>
    <p:sldId id="275" r:id="rId39"/>
  </p:sldIdLst>
  <p:sldSz cx="12192000" cy="6858000"/>
  <p:notesSz cx="6858000" cy="9144000"/>
  <p:embeddedFontLst>
    <p:embeddedFont>
      <p:font typeface="Calibri" panose="020F0502020204030204" pitchFamily="34" charset="0"/>
      <p:regular r:id="rId41"/>
      <p:bold r:id="rId42"/>
      <p:italic r:id="rId43"/>
      <p:boldItalic r:id="rId44"/>
    </p:embeddedFont>
    <p:embeddedFont>
      <p:font typeface="Helvetica Neue" panose="020B0604020202020204"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9" roundtripDataSignature="AMtx7mjxixuKd0k+D3AIyFvkA8zWTU5qF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9" d="100"/>
          <a:sy n="119" d="100"/>
        </p:scale>
        <p:origin x="23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12904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2" name="Google Shape;1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1668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7" name="Google Shape;14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7" name="Google Shape;16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2" name="Google Shape;17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24199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2" name="Google Shape;182;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2" name="Google Shape;17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17371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2" name="Google Shape;17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7740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19441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2" name="Google Shape;17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11489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2" name="Google Shape;17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9954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0519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824432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08299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42267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29335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2" name="Google Shape;17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29908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7" name="Google Shape;157;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01078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99853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2" name="Google Shape;16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67283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7" name="Google Shape;18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3530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1171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 name="Google Shape;11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09005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70797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 name="Google Shape;11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2" name="Google Shape;12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11"/>
        <p:cNvGrpSpPr/>
        <p:nvPr/>
      </p:nvGrpSpPr>
      <p:grpSpPr>
        <a:xfrm>
          <a:off x="0" y="0"/>
          <a:ext cx="0" cy="0"/>
          <a:chOff x="0" y="0"/>
          <a:chExt cx="0" cy="0"/>
        </a:xfrm>
      </p:grpSpPr>
      <p:sp>
        <p:nvSpPr>
          <p:cNvPr id="12" name="Google Shape;12;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4"/>
        <p:cNvGrpSpPr/>
        <p:nvPr/>
      </p:nvGrpSpPr>
      <p:grpSpPr>
        <a:xfrm>
          <a:off x="0" y="0"/>
          <a:ext cx="0" cy="0"/>
          <a:chOff x="0" y="0"/>
          <a:chExt cx="0" cy="0"/>
        </a:xfrm>
      </p:grpSpPr>
      <p:sp>
        <p:nvSpPr>
          <p:cNvPr id="75" name="Google Shape;75;p3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3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21"/>
        <p:cNvGrpSpPr/>
        <p:nvPr/>
      </p:nvGrpSpPr>
      <p:grpSpPr>
        <a:xfrm>
          <a:off x="0" y="0"/>
          <a:ext cx="0" cy="0"/>
          <a:chOff x="0" y="0"/>
          <a:chExt cx="0" cy="0"/>
        </a:xfrm>
      </p:grpSpPr>
      <p:sp>
        <p:nvSpPr>
          <p:cNvPr id="22" name="Google Shape;22;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7"/>
        <p:cNvGrpSpPr/>
        <p:nvPr/>
      </p:nvGrpSpPr>
      <p:grpSpPr>
        <a:xfrm>
          <a:off x="0" y="0"/>
          <a:ext cx="0" cy="0"/>
          <a:chOff x="0" y="0"/>
          <a:chExt cx="0" cy="0"/>
        </a:xfrm>
      </p:grpSpPr>
      <p:sp>
        <p:nvSpPr>
          <p:cNvPr id="28" name="Google Shape;28;p2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33"/>
        <p:cNvGrpSpPr/>
        <p:nvPr/>
      </p:nvGrpSpPr>
      <p:grpSpPr>
        <a:xfrm>
          <a:off x="0" y="0"/>
          <a:ext cx="0" cy="0"/>
          <a:chOff x="0" y="0"/>
          <a:chExt cx="0" cy="0"/>
        </a:xfrm>
      </p:grpSpPr>
      <p:sp>
        <p:nvSpPr>
          <p:cNvPr id="34" name="Google Shape;34;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2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0"/>
        <p:cNvGrpSpPr/>
        <p:nvPr/>
      </p:nvGrpSpPr>
      <p:grpSpPr>
        <a:xfrm>
          <a:off x="0" y="0"/>
          <a:ext cx="0" cy="0"/>
          <a:chOff x="0" y="0"/>
          <a:chExt cx="0" cy="0"/>
        </a:xfrm>
      </p:grpSpPr>
      <p:sp>
        <p:nvSpPr>
          <p:cNvPr id="41" name="Google Shape;41;p2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2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2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9"/>
        <p:cNvGrpSpPr/>
        <p:nvPr/>
      </p:nvGrpSpPr>
      <p:grpSpPr>
        <a:xfrm>
          <a:off x="0" y="0"/>
          <a:ext cx="0" cy="0"/>
          <a:chOff x="0" y="0"/>
          <a:chExt cx="0" cy="0"/>
        </a:xfrm>
      </p:grpSpPr>
      <p:sp>
        <p:nvSpPr>
          <p:cNvPr id="50" name="Google Shape;50;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4"/>
        <p:cNvGrpSpPr/>
        <p:nvPr/>
      </p:nvGrpSpPr>
      <p:grpSpPr>
        <a:xfrm>
          <a:off x="0" y="0"/>
          <a:ext cx="0" cy="0"/>
          <a:chOff x="0" y="0"/>
          <a:chExt cx="0" cy="0"/>
        </a:xfrm>
      </p:grpSpPr>
      <p:sp>
        <p:nvSpPr>
          <p:cNvPr id="55" name="Google Shape;55;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2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1"/>
        <p:cNvGrpSpPr/>
        <p:nvPr/>
      </p:nvGrpSpPr>
      <p:grpSpPr>
        <a:xfrm>
          <a:off x="0" y="0"/>
          <a:ext cx="0" cy="0"/>
          <a:chOff x="0" y="0"/>
          <a:chExt cx="0" cy="0"/>
        </a:xfrm>
      </p:grpSpPr>
      <p:sp>
        <p:nvSpPr>
          <p:cNvPr id="62" name="Google Shape;62;p3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30"/>
          <p:cNvSpPr>
            <a:spLocks noGrp="1"/>
          </p:cNvSpPr>
          <p:nvPr>
            <p:ph type="pic" idx="2"/>
          </p:nvPr>
        </p:nvSpPr>
        <p:spPr>
          <a:xfrm>
            <a:off x="5183188" y="987425"/>
            <a:ext cx="6172200" cy="4873625"/>
          </a:xfrm>
          <a:prstGeom prst="rect">
            <a:avLst/>
          </a:prstGeom>
          <a:noFill/>
          <a:ln>
            <a:noFill/>
          </a:ln>
        </p:spPr>
      </p:sp>
      <p:sp>
        <p:nvSpPr>
          <p:cNvPr id="64" name="Google Shape;64;p3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8"/>
        <p:cNvGrpSpPr/>
        <p:nvPr/>
      </p:nvGrpSpPr>
      <p:grpSpPr>
        <a:xfrm>
          <a:off x="0" y="0"/>
          <a:ext cx="0" cy="0"/>
          <a:chOff x="0" y="0"/>
          <a:chExt cx="0" cy="0"/>
        </a:xfrm>
      </p:grpSpPr>
      <p:sp>
        <p:nvSpPr>
          <p:cNvPr id="69" name="Google Shape;69;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3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
          <p:cNvSpPr txBox="1"/>
          <p:nvPr/>
        </p:nvSpPr>
        <p:spPr>
          <a:xfrm>
            <a:off x="3062287" y="2228850"/>
            <a:ext cx="6018213" cy="212361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2400" b="1" i="0" u="none" strike="noStrike" cap="none" dirty="0">
                <a:solidFill>
                  <a:srgbClr val="385623"/>
                </a:solidFill>
                <a:latin typeface="Helvetica Neue"/>
                <a:ea typeface="Helvetica Neue"/>
                <a:cs typeface="Helvetica Neue"/>
                <a:sym typeface="Helvetica Neue"/>
              </a:rPr>
              <a:t>PRINCIPIOS FUNDAMENTALES DEL DERECHO DE ASOCIACIÓN SINDICAL.</a:t>
            </a:r>
            <a:endParaRPr sz="1000" dirty="0"/>
          </a:p>
          <a:p>
            <a:pPr marL="0" marR="0" lvl="0" indent="0" algn="ctr" rtl="0">
              <a:spcBef>
                <a:spcPts val="0"/>
              </a:spcBef>
              <a:spcAft>
                <a:spcPts val="0"/>
              </a:spcAft>
              <a:buNone/>
            </a:pPr>
            <a:endParaRPr sz="2800" b="1" i="0" u="none" strike="noStrike" cap="none" dirty="0">
              <a:solidFill>
                <a:srgbClr val="385623"/>
              </a:solidFill>
              <a:latin typeface="Helvetica Neue"/>
              <a:ea typeface="Helvetica Neue"/>
              <a:cs typeface="Helvetica Neue"/>
              <a:sym typeface="Helvetica Neue"/>
            </a:endParaRPr>
          </a:p>
          <a:p>
            <a:pPr marL="0" marR="0" lvl="0" indent="0" algn="ctr" rtl="0">
              <a:spcBef>
                <a:spcPts val="0"/>
              </a:spcBef>
              <a:spcAft>
                <a:spcPts val="0"/>
              </a:spcAft>
              <a:buNone/>
            </a:pPr>
            <a:r>
              <a:rPr lang="es-CO" sz="1200" b="1" i="0" u="none" strike="noStrike" cap="none" dirty="0">
                <a:solidFill>
                  <a:srgbClr val="385623"/>
                </a:solidFill>
                <a:latin typeface="Helvetica Neue"/>
                <a:ea typeface="Helvetica Neue"/>
                <a:cs typeface="Helvetica Neue"/>
                <a:sym typeface="Helvetica Neue"/>
              </a:rPr>
              <a:t> </a:t>
            </a:r>
            <a:r>
              <a:rPr lang="es-CO" sz="2000" b="1" i="0" u="none" strike="noStrike" cap="none" dirty="0">
                <a:solidFill>
                  <a:srgbClr val="385623"/>
                </a:solidFill>
                <a:latin typeface="Helvetica Neue"/>
                <a:ea typeface="Helvetica Neue"/>
                <a:cs typeface="Helvetica Neue"/>
                <a:sym typeface="Helvetica Neue"/>
              </a:rPr>
              <a:t>NUEVA </a:t>
            </a:r>
            <a:r>
              <a:rPr lang="es-CO" sz="1800" b="1" i="0" u="none" strike="noStrike" cap="none" dirty="0">
                <a:solidFill>
                  <a:srgbClr val="385623"/>
                </a:solidFill>
                <a:latin typeface="Helvetica Neue"/>
                <a:ea typeface="Helvetica Neue"/>
                <a:cs typeface="Helvetica Neue"/>
                <a:sym typeface="Helvetica Neue"/>
              </a:rPr>
              <a:t>ESCUELA POPULAR Y OBRERA</a:t>
            </a:r>
            <a:endParaRPr dirty="0"/>
          </a:p>
          <a:p>
            <a:pPr marL="0" marR="0" lvl="0" indent="0" algn="ctr" rtl="0">
              <a:spcBef>
                <a:spcPts val="0"/>
              </a:spcBef>
              <a:spcAft>
                <a:spcPts val="0"/>
              </a:spcAft>
              <a:buNone/>
            </a:pPr>
            <a:r>
              <a:rPr lang="es-CO" sz="1800" b="1" i="0" u="none" strike="noStrike" cap="none" dirty="0">
                <a:solidFill>
                  <a:srgbClr val="385623"/>
                </a:solidFill>
                <a:latin typeface="Helvetica Neue"/>
                <a:ea typeface="Helvetica Neue"/>
                <a:cs typeface="Helvetica Neue"/>
                <a:sym typeface="Helvetica Neue"/>
              </a:rPr>
              <a:t>NEPO.</a:t>
            </a:r>
            <a:endParaRPr lang="es-CO" i="0" u="none" strike="noStrike" cap="none" dirty="0">
              <a:ea typeface="Helvetica Neue"/>
            </a:endParaRPr>
          </a:p>
          <a:p>
            <a:pPr marL="0" marR="0" lvl="0" indent="0" algn="ctr" rtl="0">
              <a:spcBef>
                <a:spcPts val="0"/>
              </a:spcBef>
              <a:spcAft>
                <a:spcPts val="0"/>
              </a:spcAft>
              <a:buNone/>
            </a:pPr>
            <a:r>
              <a:rPr lang="es-CO" sz="1800" b="1" dirty="0">
                <a:solidFill>
                  <a:schemeClr val="tx1"/>
                </a:solidFill>
                <a:latin typeface="Helvetica Neue"/>
                <a:ea typeface="Helvetica Neue"/>
                <a:cs typeface="Helvetica Neue"/>
                <a:sym typeface="Helvetica Neue"/>
              </a:rPr>
              <a:t>DR. JUAN FELIPE RESTREPO GIRALDO</a:t>
            </a:r>
            <a:endParaRPr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3"/>
        <p:cNvGrpSpPr/>
        <p:nvPr/>
      </p:nvGrpSpPr>
      <p:grpSpPr>
        <a:xfrm>
          <a:off x="0" y="0"/>
          <a:ext cx="0" cy="0"/>
          <a:chOff x="0" y="0"/>
          <a:chExt cx="0" cy="0"/>
        </a:xfrm>
      </p:grpSpPr>
      <p:sp>
        <p:nvSpPr>
          <p:cNvPr id="124" name="Google Shape;124;p7"/>
          <p:cNvSpPr txBox="1"/>
          <p:nvPr/>
        </p:nvSpPr>
        <p:spPr>
          <a:xfrm>
            <a:off x="609601" y="306536"/>
            <a:ext cx="7480300"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000" b="1" dirty="0"/>
              <a:t>EL SINDICATO POR ESENCIA Y NATURALEZA ES UNA FORMA DE ORGANIZACIÓN SOLIDARIA, SOCIAL, COLECTIVA, DE “SOLIDARIDAD SOCIAL”.</a:t>
            </a:r>
            <a:endParaRPr sz="2000" b="1" dirty="0"/>
          </a:p>
        </p:txBody>
      </p:sp>
      <p:sp>
        <p:nvSpPr>
          <p:cNvPr id="2" name="Globo: flecha derecha 1">
            <a:extLst>
              <a:ext uri="{FF2B5EF4-FFF2-40B4-BE49-F238E27FC236}">
                <a16:creationId xmlns:a16="http://schemas.microsoft.com/office/drawing/2014/main" id="{66E26D6D-E71D-647E-6AA6-3AFB1C2DE943}"/>
              </a:ext>
            </a:extLst>
          </p:cNvPr>
          <p:cNvSpPr/>
          <p:nvPr/>
        </p:nvSpPr>
        <p:spPr>
          <a:xfrm>
            <a:off x="313765" y="1568824"/>
            <a:ext cx="2312894" cy="1015622"/>
          </a:xfrm>
          <a:prstGeom prst="rightArrowCallout">
            <a:avLst>
              <a:gd name="adj1" fmla="val 25000"/>
              <a:gd name="adj2" fmla="val 25000"/>
              <a:gd name="adj3" fmla="val 25000"/>
              <a:gd name="adj4" fmla="val 78931"/>
            </a:avLst>
          </a:prstGeom>
          <a:solidFill>
            <a:srgbClr val="FFFF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1800" b="1" dirty="0">
                <a:solidFill>
                  <a:schemeClr val="tx1"/>
                </a:solidFill>
              </a:rPr>
              <a:t>CONVENIO 87 OIT</a:t>
            </a:r>
            <a:endParaRPr lang="es-CO" b="1" dirty="0">
              <a:solidFill>
                <a:schemeClr val="tx1"/>
              </a:solidFill>
            </a:endParaRPr>
          </a:p>
        </p:txBody>
      </p:sp>
      <p:sp>
        <p:nvSpPr>
          <p:cNvPr id="3" name="CuadroTexto 2">
            <a:extLst>
              <a:ext uri="{FF2B5EF4-FFF2-40B4-BE49-F238E27FC236}">
                <a16:creationId xmlns:a16="http://schemas.microsoft.com/office/drawing/2014/main" id="{24BF8201-9476-27D2-CFC5-8EE85BBC6D26}"/>
              </a:ext>
            </a:extLst>
          </p:cNvPr>
          <p:cNvSpPr txBox="1"/>
          <p:nvPr/>
        </p:nvSpPr>
        <p:spPr>
          <a:xfrm>
            <a:off x="3191435" y="1658471"/>
            <a:ext cx="5163671" cy="1477328"/>
          </a:xfrm>
          <a:prstGeom prst="rect">
            <a:avLst/>
          </a:prstGeom>
          <a:noFill/>
        </p:spPr>
        <p:txBody>
          <a:bodyPr wrap="square" rtlCol="0">
            <a:spAutoFit/>
          </a:bodyPr>
          <a:lstStyle/>
          <a:p>
            <a:r>
              <a:rPr lang="es-ES" sz="1800" b="1" dirty="0"/>
              <a:t>LAS AUTORIDADES DEBERÁN ABSTENERSE DE TODA INTERVENCIÓN QUE TIENDA A LIMITAR ESTE DERECHO O A ENTORPECER SU EJERCICIO LEGAL</a:t>
            </a:r>
          </a:p>
          <a:p>
            <a:r>
              <a:rPr lang="es-ES" sz="1800" b="1" dirty="0"/>
              <a:t>ART.3°.</a:t>
            </a:r>
            <a:endParaRPr lang="es-CO" sz="1800" b="1" dirty="0"/>
          </a:p>
        </p:txBody>
      </p:sp>
      <p:sp>
        <p:nvSpPr>
          <p:cNvPr id="4" name="Flecha: hacia abajo 3">
            <a:extLst>
              <a:ext uri="{FF2B5EF4-FFF2-40B4-BE49-F238E27FC236}">
                <a16:creationId xmlns:a16="http://schemas.microsoft.com/office/drawing/2014/main" id="{40FA87E5-8CE5-DC17-401E-8D441C79FD56}"/>
              </a:ext>
            </a:extLst>
          </p:cNvPr>
          <p:cNvSpPr/>
          <p:nvPr/>
        </p:nvSpPr>
        <p:spPr>
          <a:xfrm>
            <a:off x="609601" y="2886635"/>
            <a:ext cx="761999" cy="430306"/>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2A3E4897-4C32-55D5-C8FD-CE0E7976F5E6}"/>
              </a:ext>
            </a:extLst>
          </p:cNvPr>
          <p:cNvSpPr/>
          <p:nvPr/>
        </p:nvSpPr>
        <p:spPr>
          <a:xfrm>
            <a:off x="206188" y="3810000"/>
            <a:ext cx="1927412" cy="7351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800" b="1" dirty="0"/>
              <a:t>LEY 26/76</a:t>
            </a:r>
            <a:endParaRPr lang="es-CO" sz="1800" b="1" dirty="0"/>
          </a:p>
        </p:txBody>
      </p:sp>
    </p:spTree>
    <p:extLst>
      <p:ext uri="{BB962C8B-B14F-4D97-AF65-F5344CB8AC3E}">
        <p14:creationId xmlns:p14="http://schemas.microsoft.com/office/powerpoint/2010/main" val="14485313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8"/>
        <p:cNvGrpSpPr/>
        <p:nvPr/>
      </p:nvGrpSpPr>
      <p:grpSpPr>
        <a:xfrm>
          <a:off x="0" y="0"/>
          <a:ext cx="0" cy="0"/>
          <a:chOff x="0" y="0"/>
          <a:chExt cx="0" cy="0"/>
        </a:xfrm>
      </p:grpSpPr>
      <p:sp>
        <p:nvSpPr>
          <p:cNvPr id="2" name="Rectángulo 1">
            <a:extLst>
              <a:ext uri="{FF2B5EF4-FFF2-40B4-BE49-F238E27FC236}">
                <a16:creationId xmlns:a16="http://schemas.microsoft.com/office/drawing/2014/main" id="{E8912DCE-2EBB-34C6-D6AE-8898024F5204}"/>
              </a:ext>
            </a:extLst>
          </p:cNvPr>
          <p:cNvSpPr/>
          <p:nvPr/>
        </p:nvSpPr>
        <p:spPr>
          <a:xfrm>
            <a:off x="376518" y="2590800"/>
            <a:ext cx="2339788" cy="147917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 sz="2000" b="1" dirty="0">
                <a:solidFill>
                  <a:schemeClr val="tx1"/>
                </a:solidFill>
              </a:rPr>
              <a:t>CONVENIO 87</a:t>
            </a:r>
          </a:p>
          <a:p>
            <a:pPr algn="ctr"/>
            <a:r>
              <a:rPr lang="es-ES" sz="2000" b="1" dirty="0">
                <a:solidFill>
                  <a:schemeClr val="tx1"/>
                </a:solidFill>
              </a:rPr>
              <a:t>CONTENIDO:</a:t>
            </a:r>
            <a:endParaRPr lang="es-CO" sz="2000" b="1" dirty="0">
              <a:solidFill>
                <a:schemeClr val="tx1"/>
              </a:solidFill>
            </a:endParaRPr>
          </a:p>
        </p:txBody>
      </p:sp>
      <p:sp>
        <p:nvSpPr>
          <p:cNvPr id="3" name="Abrir llave 2">
            <a:extLst>
              <a:ext uri="{FF2B5EF4-FFF2-40B4-BE49-F238E27FC236}">
                <a16:creationId xmlns:a16="http://schemas.microsoft.com/office/drawing/2014/main" id="{10C82203-8DD6-6D7E-3EAC-62B9DBEE6207}"/>
              </a:ext>
            </a:extLst>
          </p:cNvPr>
          <p:cNvSpPr/>
          <p:nvPr/>
        </p:nvSpPr>
        <p:spPr>
          <a:xfrm>
            <a:off x="3182471" y="869576"/>
            <a:ext cx="600635" cy="506505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ln w="76200">
                <a:solidFill>
                  <a:schemeClr val="tx1"/>
                </a:solidFill>
              </a:ln>
              <a:solidFill>
                <a:srgbClr val="00B0F0"/>
              </a:solidFill>
            </a:endParaRPr>
          </a:p>
        </p:txBody>
      </p:sp>
      <p:sp>
        <p:nvSpPr>
          <p:cNvPr id="4" name="CuadroTexto 3">
            <a:extLst>
              <a:ext uri="{FF2B5EF4-FFF2-40B4-BE49-F238E27FC236}">
                <a16:creationId xmlns:a16="http://schemas.microsoft.com/office/drawing/2014/main" id="{C05B2C8F-16DC-28F0-2D95-186901074326}"/>
              </a:ext>
            </a:extLst>
          </p:cNvPr>
          <p:cNvSpPr txBox="1"/>
          <p:nvPr/>
        </p:nvSpPr>
        <p:spPr>
          <a:xfrm>
            <a:off x="3998259" y="1183341"/>
            <a:ext cx="8023412" cy="4708981"/>
          </a:xfrm>
          <a:prstGeom prst="rect">
            <a:avLst/>
          </a:prstGeom>
          <a:noFill/>
        </p:spPr>
        <p:txBody>
          <a:bodyPr wrap="square" rtlCol="0">
            <a:spAutoFit/>
          </a:bodyPr>
          <a:lstStyle/>
          <a:p>
            <a:r>
              <a:rPr lang="es-ES" sz="2000" b="1" dirty="0"/>
              <a:t>DERECHO DE LOS TRABAJADORES, SIN NINGUNA DISTINCIÓN, DE CONSTITUIR LAS ORGANIZACIONES SINDICALES, SIN AUTORIZACIÓN PREVIA, QUE ESTIMEN CONVENIENTES.</a:t>
            </a:r>
          </a:p>
          <a:p>
            <a:endParaRPr lang="es-ES" sz="2000" b="1" dirty="0"/>
          </a:p>
          <a:p>
            <a:r>
              <a:rPr lang="es-ES" sz="2000" b="1" dirty="0"/>
              <a:t>DERECHO DE LAS ORGANIZACIONES SINDICALES DE REDACTAR SUS ESTATUTOS Y REGLAMENTOS.</a:t>
            </a:r>
          </a:p>
          <a:p>
            <a:endParaRPr lang="es-ES" sz="2000" b="1" dirty="0"/>
          </a:p>
          <a:p>
            <a:r>
              <a:rPr lang="es-ES" sz="2000" b="1" dirty="0"/>
              <a:t>DERECHO DE LAS ASOCIACIONES SINDICALES DE ELEGIR LIBREMENTE SUS REPRESENTANTES.</a:t>
            </a:r>
          </a:p>
          <a:p>
            <a:endParaRPr lang="es-ES" sz="2000" b="1" dirty="0"/>
          </a:p>
          <a:p>
            <a:r>
              <a:rPr lang="es-ES" sz="2000" b="1" dirty="0"/>
              <a:t>DERECHO DE LAS ORGANIZACIONES SINDICALES DE ORGANIZAR LIBREMENTE SUS ACTIVIDADES.</a:t>
            </a:r>
          </a:p>
          <a:p>
            <a:endParaRPr lang="es-ES" sz="2000" b="1" dirty="0"/>
          </a:p>
          <a:p>
            <a:endParaRPr lang="es-CO" sz="20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3"/>
        <p:cNvGrpSpPr/>
        <p:nvPr/>
      </p:nvGrpSpPr>
      <p:grpSpPr>
        <a:xfrm>
          <a:off x="0" y="0"/>
          <a:ext cx="0" cy="0"/>
          <a:chOff x="0" y="0"/>
          <a:chExt cx="0" cy="0"/>
        </a:xfrm>
      </p:grpSpPr>
      <p:sp>
        <p:nvSpPr>
          <p:cNvPr id="134" name="Google Shape;134;p9"/>
          <p:cNvSpPr txBox="1"/>
          <p:nvPr/>
        </p:nvSpPr>
        <p:spPr>
          <a:xfrm>
            <a:off x="203201" y="3824436"/>
            <a:ext cx="9829800" cy="181584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800" b="1" dirty="0"/>
              <a:t>DERECHO DE SINDICALIZACIÓN Y NEGOCIACIÓN COLECTIVA.</a:t>
            </a:r>
          </a:p>
          <a:p>
            <a:pPr marL="0" marR="0" lvl="0" indent="0" algn="ctr" rtl="0">
              <a:spcBef>
                <a:spcPts val="0"/>
              </a:spcBef>
              <a:spcAft>
                <a:spcPts val="0"/>
              </a:spcAft>
              <a:buNone/>
            </a:pPr>
            <a:endParaRPr lang="es-ES" sz="2800" b="1" dirty="0"/>
          </a:p>
          <a:p>
            <a:pPr marL="0" marR="0" lvl="0" indent="0" algn="ctr" rtl="0">
              <a:spcBef>
                <a:spcPts val="0"/>
              </a:spcBef>
              <a:spcAft>
                <a:spcPts val="0"/>
              </a:spcAft>
              <a:buNone/>
            </a:pPr>
            <a:r>
              <a:rPr lang="es-ES" sz="2800" b="1" dirty="0"/>
              <a:t>CONVENIO 98 OIT.</a:t>
            </a:r>
            <a:endParaRPr sz="28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8"/>
        <p:cNvGrpSpPr/>
        <p:nvPr/>
      </p:nvGrpSpPr>
      <p:grpSpPr>
        <a:xfrm>
          <a:off x="0" y="0"/>
          <a:ext cx="0" cy="0"/>
          <a:chOff x="0" y="0"/>
          <a:chExt cx="0" cy="0"/>
        </a:xfrm>
      </p:grpSpPr>
      <p:sp>
        <p:nvSpPr>
          <p:cNvPr id="139" name="Google Shape;139;p10"/>
          <p:cNvSpPr txBox="1"/>
          <p:nvPr/>
        </p:nvSpPr>
        <p:spPr>
          <a:xfrm>
            <a:off x="3721101" y="582067"/>
            <a:ext cx="7467599" cy="50167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000" b="1" dirty="0"/>
              <a:t>LOS TRABAJADORES DEBERÁN GOZAR DE ADECUADA PROTECCIÓN CONTRA TODO ACTO DE DISCRIMINACIÓN TENDIENTE A MENOSCABAR LA LIBERTAD SINDICAL EN RELACIÓN CON SU EMPLEO.</a:t>
            </a:r>
          </a:p>
          <a:p>
            <a:pPr marL="0" marR="0" lvl="0" indent="0" algn="l" rtl="0">
              <a:spcBef>
                <a:spcPts val="0"/>
              </a:spcBef>
              <a:spcAft>
                <a:spcPts val="0"/>
              </a:spcAft>
              <a:buNone/>
            </a:pPr>
            <a:endParaRPr lang="es-ES" sz="2000" b="1" dirty="0"/>
          </a:p>
          <a:p>
            <a:pPr marL="0" marR="0" lvl="0" indent="0" algn="l" rtl="0">
              <a:spcBef>
                <a:spcPts val="0"/>
              </a:spcBef>
              <a:spcAft>
                <a:spcPts val="0"/>
              </a:spcAft>
              <a:buNone/>
            </a:pPr>
            <a:r>
              <a:rPr lang="es-ES" sz="2000" b="1" dirty="0"/>
              <a:t>DICHA PROTECCIÓN DEBERÁ EJERCERSE ESPECIALMENTE CONTRA TODO ACTO QUE TENGA POR OBJETO: A.) SUJETAR EL EMPLEO DE UN TRABAJADOR A LA CONDICIÓN DE QUE NO SE AFILIE A UN SINDICATO O A LA DE DEJAR DE SER MIEMBRO DE UN SINDICATO; B.) DESPEDIR A UN TRABAJADOR O PERJUDICARLO EN CUALQUIER OTRA FORMA  A CAUSA DE SU AFILIACIÓN SINDICAL O DE SU PARTICIPACIÓN EN ACTIVIDADES SINDICALES FUERA DE HORAS DE TRABAJO O CON EL CONSENTIMIENTO DEL EMPLEADOR DURANTE LAS HORAS DE TRABAJO.</a:t>
            </a:r>
            <a:endParaRPr sz="20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144" name="Google Shape;144;p11"/>
          <p:cNvSpPr txBox="1"/>
          <p:nvPr/>
        </p:nvSpPr>
        <p:spPr>
          <a:xfrm>
            <a:off x="609600" y="306536"/>
            <a:ext cx="10346691" cy="47089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000" b="1" dirty="0"/>
              <a:t>LAS ORGANIZACIONES DE TRABAJADORES DEBERÁN GOZAR DE ADECUADA PROTECCIÓN CONTRA TODO ACTO DE INJERENCIA DE UNAS RESPECTO DE LAS OTRAS, YA SE REALICE DIRECTAMENTE O POR MEDIO DE SUS AGENTES O MIEMBROS, EN SU CONSTITUCIÓN, FUNCIONAMIENTO O ADMINISTRACIÓN.</a:t>
            </a:r>
          </a:p>
          <a:p>
            <a:pPr marL="0" marR="0" lvl="0" indent="0" algn="l" rtl="0">
              <a:spcBef>
                <a:spcPts val="0"/>
              </a:spcBef>
              <a:spcAft>
                <a:spcPts val="0"/>
              </a:spcAft>
              <a:buNone/>
            </a:pPr>
            <a:endParaRPr lang="es-ES" sz="2000" b="1" dirty="0"/>
          </a:p>
          <a:p>
            <a:pPr marL="0" marR="0" lvl="0" indent="0" algn="l" rtl="0">
              <a:spcBef>
                <a:spcPts val="0"/>
              </a:spcBef>
              <a:spcAft>
                <a:spcPts val="0"/>
              </a:spcAft>
              <a:buNone/>
            </a:pPr>
            <a:r>
              <a:rPr lang="es-ES" sz="2000" b="1" dirty="0"/>
              <a:t>SE CONSIDERAN ACTOS DE INJERENCIA: LAS MEDIDAS QUE TIENDAN A FOMENTAR LA CONSTITUCIÓN DE ORGANIZACIONES DE TRABAJADORES DOMINADAS POR UN EMPLEADOR O UNA ORGANIZACIÓN DE EMPLEADORES, O A SOSTENER ECONÓMICAMENTE O EN OTRA FORMA, ORGANIZACIONES DE TRABAJADORES, CON OBJETO DE COLOCAR ESTAS ORGANIZACIONES BAJO EL CONTROL DE UN EMPLEADOR O DE UNA ORGANIZACIÓN DE EMPLEADORES (ART.2°).  DEBERÁN CREARSE ORGANISMOS ADECUADOS A LAS CONDICIONES NACIONALES, CUANDO ELLO SEA NECESARIO, PARA GARANTIZAR EL RESPETO AL DERECHO DE SINDICALIACIÓN DEFINIDO EN LOS ARTÍCULOS PRECEDENTES (ART.3°).</a:t>
            </a:r>
            <a:endParaRPr sz="20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3"/>
        <p:cNvGrpSpPr/>
        <p:nvPr/>
      </p:nvGrpSpPr>
      <p:grpSpPr>
        <a:xfrm>
          <a:off x="0" y="0"/>
          <a:ext cx="0" cy="0"/>
          <a:chOff x="0" y="0"/>
          <a:chExt cx="0" cy="0"/>
        </a:xfrm>
      </p:grpSpPr>
      <p:sp>
        <p:nvSpPr>
          <p:cNvPr id="2" name="Globo: flecha derecha 1">
            <a:extLst>
              <a:ext uri="{FF2B5EF4-FFF2-40B4-BE49-F238E27FC236}">
                <a16:creationId xmlns:a16="http://schemas.microsoft.com/office/drawing/2014/main" id="{55C91589-B0F1-FD40-1431-CC7E8DCBB2F4}"/>
              </a:ext>
            </a:extLst>
          </p:cNvPr>
          <p:cNvSpPr/>
          <p:nvPr/>
        </p:nvSpPr>
        <p:spPr>
          <a:xfrm>
            <a:off x="367553" y="1712259"/>
            <a:ext cx="3451412" cy="2169459"/>
          </a:xfrm>
          <a:prstGeom prst="rightArrowCallout">
            <a:avLst>
              <a:gd name="adj1" fmla="val 25000"/>
              <a:gd name="adj2" fmla="val 25000"/>
              <a:gd name="adj3" fmla="val 25000"/>
              <a:gd name="adj4" fmla="val 7536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2000" b="1" dirty="0">
                <a:solidFill>
                  <a:schemeClr val="tx1"/>
                </a:solidFill>
              </a:rPr>
              <a:t>CONVENIO 98</a:t>
            </a:r>
          </a:p>
          <a:p>
            <a:pPr algn="ctr"/>
            <a:r>
              <a:rPr lang="es-ES" sz="2000" b="1" dirty="0">
                <a:solidFill>
                  <a:schemeClr val="tx1"/>
                </a:solidFill>
              </a:rPr>
              <a:t>OIT</a:t>
            </a:r>
          </a:p>
          <a:p>
            <a:pPr algn="ctr"/>
            <a:endParaRPr lang="es-ES" sz="2000" b="1" dirty="0">
              <a:solidFill>
                <a:schemeClr val="tx1"/>
              </a:solidFill>
            </a:endParaRPr>
          </a:p>
          <a:p>
            <a:pPr algn="ctr"/>
            <a:r>
              <a:rPr lang="es-ES" sz="2000" b="1" dirty="0">
                <a:solidFill>
                  <a:schemeClr val="tx1"/>
                </a:solidFill>
              </a:rPr>
              <a:t>CONTENIDO.</a:t>
            </a:r>
            <a:endParaRPr lang="es-CO" sz="2000" b="1" dirty="0">
              <a:solidFill>
                <a:schemeClr val="tx1"/>
              </a:solidFill>
            </a:endParaRPr>
          </a:p>
        </p:txBody>
      </p:sp>
      <p:sp>
        <p:nvSpPr>
          <p:cNvPr id="3" name="Abrir llave 2">
            <a:extLst>
              <a:ext uri="{FF2B5EF4-FFF2-40B4-BE49-F238E27FC236}">
                <a16:creationId xmlns:a16="http://schemas.microsoft.com/office/drawing/2014/main" id="{E17B5B38-808A-6639-4C3F-46FA626A984F}"/>
              </a:ext>
            </a:extLst>
          </p:cNvPr>
          <p:cNvSpPr/>
          <p:nvPr/>
        </p:nvSpPr>
        <p:spPr>
          <a:xfrm>
            <a:off x="4303059" y="555812"/>
            <a:ext cx="358588" cy="4329953"/>
          </a:xfrm>
          <a:prstGeom prst="leftBrace">
            <a:avLst>
              <a:gd name="adj1" fmla="val 1358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ln w="76200">
                <a:solidFill>
                  <a:schemeClr val="tx1"/>
                </a:solidFill>
              </a:ln>
              <a:solidFill>
                <a:srgbClr val="0070C0"/>
              </a:solidFill>
            </a:endParaRPr>
          </a:p>
        </p:txBody>
      </p:sp>
      <p:sp>
        <p:nvSpPr>
          <p:cNvPr id="4" name="CuadroTexto 3">
            <a:extLst>
              <a:ext uri="{FF2B5EF4-FFF2-40B4-BE49-F238E27FC236}">
                <a16:creationId xmlns:a16="http://schemas.microsoft.com/office/drawing/2014/main" id="{F8B5DE21-220B-C44C-93C6-4255118C0369}"/>
              </a:ext>
            </a:extLst>
          </p:cNvPr>
          <p:cNvSpPr txBox="1"/>
          <p:nvPr/>
        </p:nvSpPr>
        <p:spPr>
          <a:xfrm>
            <a:off x="4814047" y="555812"/>
            <a:ext cx="6122894" cy="3785652"/>
          </a:xfrm>
          <a:prstGeom prst="rect">
            <a:avLst/>
          </a:prstGeom>
          <a:noFill/>
        </p:spPr>
        <p:txBody>
          <a:bodyPr wrap="square" rtlCol="0">
            <a:spAutoFit/>
          </a:bodyPr>
          <a:lstStyle/>
          <a:p>
            <a:r>
              <a:rPr lang="es-ES" sz="2000" b="1" dirty="0"/>
              <a:t>PROTECCIÓN CONTRA TODO ACTO DE DISCRIMINACIÓN TENDIENTE A MENOSCABAR LA LIBERTAD SINDICAL.</a:t>
            </a:r>
          </a:p>
          <a:p>
            <a:endParaRPr lang="es-ES" sz="2000" b="1" dirty="0"/>
          </a:p>
          <a:p>
            <a:r>
              <a:rPr lang="es-ES" sz="2000" b="1" dirty="0"/>
              <a:t>PROTECCIÓN CONTRA TODO ACTO DE INJERENCIA.</a:t>
            </a:r>
          </a:p>
          <a:p>
            <a:endParaRPr lang="es-ES" sz="2000" b="1" dirty="0"/>
          </a:p>
          <a:p>
            <a:r>
              <a:rPr lang="es-ES" sz="2000" b="1" dirty="0"/>
              <a:t>CONSIDERACIÓN DE ACTOS DE INJERENCIA.</a:t>
            </a:r>
          </a:p>
          <a:p>
            <a:endParaRPr lang="es-ES" sz="2000" b="1" dirty="0"/>
          </a:p>
          <a:p>
            <a:r>
              <a:rPr lang="es-ES" sz="2000" b="1" dirty="0"/>
              <a:t>ESTIMULACIÓN Y FOMENTO DEL PLENO DESARROLLO Y USO DE PROCEDIMIENTOS DE NEGOCIACIÓN VOLUNTARIA.</a:t>
            </a:r>
            <a:endParaRPr lang="es-CO" sz="2000" b="1" dirty="0"/>
          </a:p>
        </p:txBody>
      </p:sp>
    </p:spTree>
    <p:extLst>
      <p:ext uri="{BB962C8B-B14F-4D97-AF65-F5344CB8AC3E}">
        <p14:creationId xmlns:p14="http://schemas.microsoft.com/office/powerpoint/2010/main" val="2041105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8"/>
        <p:cNvGrpSpPr/>
        <p:nvPr/>
      </p:nvGrpSpPr>
      <p:grpSpPr>
        <a:xfrm>
          <a:off x="0" y="0"/>
          <a:ext cx="0" cy="0"/>
          <a:chOff x="0" y="0"/>
          <a:chExt cx="0" cy="0"/>
        </a:xfrm>
      </p:grpSpPr>
      <p:sp>
        <p:nvSpPr>
          <p:cNvPr id="149" name="Google Shape;149;p12"/>
          <p:cNvSpPr txBox="1"/>
          <p:nvPr/>
        </p:nvSpPr>
        <p:spPr>
          <a:xfrm>
            <a:off x="152400" y="2529036"/>
            <a:ext cx="10346691" cy="34778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3600" b="1" dirty="0"/>
              <a:t>PRINCIPIOS</a:t>
            </a:r>
          </a:p>
          <a:p>
            <a:pPr marL="0" marR="0" lvl="0" indent="0" algn="ctr" rtl="0">
              <a:spcBef>
                <a:spcPts val="0"/>
              </a:spcBef>
              <a:spcAft>
                <a:spcPts val="0"/>
              </a:spcAft>
              <a:buNone/>
            </a:pPr>
            <a:r>
              <a:rPr lang="es-ES" sz="3600" b="1" dirty="0"/>
              <a:t>CONSTITUCIONALES LABORALES.</a:t>
            </a:r>
          </a:p>
          <a:p>
            <a:pPr marL="0" marR="0" lvl="0" indent="0" algn="ctr" rtl="0">
              <a:spcBef>
                <a:spcPts val="0"/>
              </a:spcBef>
              <a:spcAft>
                <a:spcPts val="0"/>
              </a:spcAft>
              <a:buNone/>
            </a:pPr>
            <a:endParaRPr lang="es-ES" sz="3600" b="1" dirty="0"/>
          </a:p>
          <a:p>
            <a:pPr marL="0" marR="0" lvl="0" indent="0" algn="ctr" rtl="0">
              <a:spcBef>
                <a:spcPts val="0"/>
              </a:spcBef>
              <a:spcAft>
                <a:spcPts val="0"/>
              </a:spcAft>
              <a:buNone/>
            </a:pPr>
            <a:r>
              <a:rPr lang="es-ES" sz="2800" b="1" dirty="0"/>
              <a:t>LA ESTRUCTURA Y EL FUNCIONAMIENTO DE LOS SINDICATOS  SE SUJETARÁ AL ORDEN LEGAL Y A LOS PRINCIPIOS DEMOCRÁTICOS.</a:t>
            </a:r>
          </a:p>
          <a:p>
            <a:pPr marL="0" marR="0" lvl="0" indent="0" algn="ctr" rtl="0">
              <a:spcBef>
                <a:spcPts val="0"/>
              </a:spcBef>
              <a:spcAft>
                <a:spcPts val="0"/>
              </a:spcAft>
              <a:buNone/>
            </a:pPr>
            <a:r>
              <a:rPr lang="es-ES" sz="2800" b="1" dirty="0"/>
              <a:t>CONSTITUCIÓN POLÍTICA ART. 39</a:t>
            </a:r>
            <a:endParaRPr sz="28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3"/>
        <p:cNvGrpSpPr/>
        <p:nvPr/>
      </p:nvGrpSpPr>
      <p:grpSpPr>
        <a:xfrm>
          <a:off x="0" y="0"/>
          <a:ext cx="0" cy="0"/>
          <a:chOff x="0" y="0"/>
          <a:chExt cx="0" cy="0"/>
        </a:xfrm>
      </p:grpSpPr>
      <p:sp>
        <p:nvSpPr>
          <p:cNvPr id="2" name="Rectángulo 1">
            <a:extLst>
              <a:ext uri="{FF2B5EF4-FFF2-40B4-BE49-F238E27FC236}">
                <a16:creationId xmlns:a16="http://schemas.microsoft.com/office/drawing/2014/main" id="{7FAC732D-B780-174E-EA91-62AF958A4ED6}"/>
              </a:ext>
            </a:extLst>
          </p:cNvPr>
          <p:cNvSpPr/>
          <p:nvPr/>
        </p:nvSpPr>
        <p:spPr>
          <a:xfrm>
            <a:off x="1936376" y="896471"/>
            <a:ext cx="5862918" cy="97715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2400" b="1" dirty="0">
                <a:solidFill>
                  <a:schemeClr val="tx1"/>
                </a:solidFill>
              </a:rPr>
              <a:t>PRINCIPIOS CONSTITUCIONALES.</a:t>
            </a:r>
            <a:endParaRPr lang="es-CO" sz="1800" b="1" dirty="0">
              <a:solidFill>
                <a:schemeClr val="tx1"/>
              </a:solidFill>
            </a:endParaRPr>
          </a:p>
        </p:txBody>
      </p:sp>
      <p:sp>
        <p:nvSpPr>
          <p:cNvPr id="3" name="CuadroTexto 2">
            <a:extLst>
              <a:ext uri="{FF2B5EF4-FFF2-40B4-BE49-F238E27FC236}">
                <a16:creationId xmlns:a16="http://schemas.microsoft.com/office/drawing/2014/main" id="{DD83D88E-61A0-1A8E-07C3-008649D28069}"/>
              </a:ext>
            </a:extLst>
          </p:cNvPr>
          <p:cNvSpPr txBox="1"/>
          <p:nvPr/>
        </p:nvSpPr>
        <p:spPr>
          <a:xfrm>
            <a:off x="376518" y="2429435"/>
            <a:ext cx="9807388" cy="2554545"/>
          </a:xfrm>
          <a:prstGeom prst="rect">
            <a:avLst/>
          </a:prstGeom>
          <a:noFill/>
        </p:spPr>
        <p:txBody>
          <a:bodyPr wrap="square" rtlCol="0">
            <a:spAutoFit/>
          </a:bodyPr>
          <a:lstStyle/>
          <a:p>
            <a:r>
              <a:rPr lang="es-ES" sz="2000" b="1" dirty="0"/>
              <a:t>“ LOS PRINCIPIOS CONSTITUYEN EL FUNDAMENTO, LA BASE DE LA ESTRUCTURA NORMATIVA CONSTITUCIONAL, SON LAS REGLAS FUNDAMENTALES Y MODULARES MEDIANTE LAS CUALES SE CONCRETAN LOS VALORES ESENCIALES.</a:t>
            </a:r>
          </a:p>
          <a:p>
            <a:r>
              <a:rPr lang="es-ES" sz="2000" b="1" dirty="0"/>
              <a:t>LOS PRINCIPIOS EXPRESAN LOS VALORES SUPERIORES, SON NORMAS PROGRAMÁTICAS, DIRECTRICES QUE CONSAGRAN LA OBLIGACIÓN DE PERSEGUIR DETERMINADAS FINALIDADES, UN ENUNCIADO QUE SISTEMATIZA EL ORDENAMIENTO JURÍDICO.</a:t>
            </a:r>
            <a:endParaRPr lang="es-CO" sz="20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8"/>
        <p:cNvGrpSpPr/>
        <p:nvPr/>
      </p:nvGrpSpPr>
      <p:grpSpPr>
        <a:xfrm>
          <a:off x="0" y="0"/>
          <a:ext cx="0" cy="0"/>
          <a:chOff x="0" y="0"/>
          <a:chExt cx="0" cy="0"/>
        </a:xfrm>
      </p:grpSpPr>
      <p:sp>
        <p:nvSpPr>
          <p:cNvPr id="3" name="Rectángulo 2">
            <a:extLst>
              <a:ext uri="{FF2B5EF4-FFF2-40B4-BE49-F238E27FC236}">
                <a16:creationId xmlns:a16="http://schemas.microsoft.com/office/drawing/2014/main" id="{CDCAF530-81A4-4072-2BE0-F36A5CB11851}"/>
              </a:ext>
            </a:extLst>
          </p:cNvPr>
          <p:cNvSpPr/>
          <p:nvPr/>
        </p:nvSpPr>
        <p:spPr>
          <a:xfrm>
            <a:off x="3854824" y="403412"/>
            <a:ext cx="1676400" cy="5970494"/>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vert="wordArtVert" rtlCol="0" anchor="ctr"/>
          <a:lstStyle/>
          <a:p>
            <a:pPr algn="ctr"/>
            <a:r>
              <a:rPr lang="es-ES" sz="1800" b="1" dirty="0">
                <a:solidFill>
                  <a:schemeClr val="tx1"/>
                </a:solidFill>
              </a:rPr>
              <a:t>ALGUNOS PRINCIPIOS CONSTITUCIONALES:</a:t>
            </a:r>
            <a:endParaRPr lang="es-CO" sz="1800" b="1" dirty="0">
              <a:solidFill>
                <a:schemeClr val="tx1"/>
              </a:solidFill>
            </a:endParaRPr>
          </a:p>
        </p:txBody>
      </p:sp>
      <p:sp>
        <p:nvSpPr>
          <p:cNvPr id="4" name="CuadroTexto 3">
            <a:extLst>
              <a:ext uri="{FF2B5EF4-FFF2-40B4-BE49-F238E27FC236}">
                <a16:creationId xmlns:a16="http://schemas.microsoft.com/office/drawing/2014/main" id="{28929567-39FB-4920-F96C-C309DC78C80F}"/>
              </a:ext>
            </a:extLst>
          </p:cNvPr>
          <p:cNvSpPr txBox="1"/>
          <p:nvPr/>
        </p:nvSpPr>
        <p:spPr>
          <a:xfrm>
            <a:off x="6562165" y="582706"/>
            <a:ext cx="5558117" cy="3970318"/>
          </a:xfrm>
          <a:prstGeom prst="rect">
            <a:avLst/>
          </a:prstGeom>
          <a:noFill/>
        </p:spPr>
        <p:txBody>
          <a:bodyPr wrap="square" rtlCol="0">
            <a:spAutoFit/>
          </a:bodyPr>
          <a:lstStyle/>
          <a:p>
            <a:pPr marL="285750" indent="-285750">
              <a:buFont typeface="Wingdings" panose="05000000000000000000" pitchFamily="2" charset="2"/>
              <a:buChar char="§"/>
            </a:pPr>
            <a:r>
              <a:rPr lang="es-ES" sz="1800" b="1" dirty="0"/>
              <a:t>PRINCIPIO DEL ESTADO SOCIAL DE DERECHO.</a:t>
            </a:r>
          </a:p>
          <a:p>
            <a:pPr marL="285750" indent="-285750">
              <a:buFont typeface="Wingdings" panose="05000000000000000000" pitchFamily="2" charset="2"/>
              <a:buChar char="§"/>
            </a:pPr>
            <a:r>
              <a:rPr lang="es-ES" sz="1800" b="1" dirty="0"/>
              <a:t>PRINCIPIO DE SUPREMACÍA DE LA CONSTITUCIÓN.</a:t>
            </a:r>
          </a:p>
          <a:p>
            <a:pPr marL="285750" indent="-285750">
              <a:buFont typeface="Wingdings" panose="05000000000000000000" pitchFamily="2" charset="2"/>
              <a:buChar char="§"/>
            </a:pPr>
            <a:r>
              <a:rPr lang="es-ES" sz="1800" b="1" dirty="0"/>
              <a:t>PRINCIPIO DE PRIMACÍA DE LOS DERECHOS HUMANOS.</a:t>
            </a:r>
          </a:p>
          <a:p>
            <a:pPr marL="285750" indent="-285750">
              <a:buFont typeface="Wingdings" panose="05000000000000000000" pitchFamily="2" charset="2"/>
              <a:buChar char="§"/>
            </a:pPr>
            <a:r>
              <a:rPr lang="es-ES" sz="1800" b="1" dirty="0"/>
              <a:t>PRINCIPIO DE LEGALIDAD.</a:t>
            </a:r>
          </a:p>
          <a:p>
            <a:pPr marL="285750" indent="-285750">
              <a:buFont typeface="Wingdings" panose="05000000000000000000" pitchFamily="2" charset="2"/>
              <a:buChar char="§"/>
            </a:pPr>
            <a:r>
              <a:rPr lang="es-ES" sz="1800" b="1" dirty="0"/>
              <a:t>PRINCIPIO DE IGUALDAD Y DE NO DISCRIMINACIÓN.</a:t>
            </a:r>
          </a:p>
          <a:p>
            <a:pPr marL="285750" indent="-285750">
              <a:buFont typeface="Wingdings" panose="05000000000000000000" pitchFamily="2" charset="2"/>
              <a:buChar char="§"/>
            </a:pPr>
            <a:r>
              <a:rPr lang="es-ES" sz="1800" b="1" dirty="0"/>
              <a:t>PRINCIPIO DEL DEBIDO PROCESO, PRESUNCIÓN DE INOCENCIA Y DERECHO DE DEFENSA.</a:t>
            </a:r>
          </a:p>
          <a:p>
            <a:pPr marL="285750" indent="-285750">
              <a:buFont typeface="Wingdings" panose="05000000000000000000" pitchFamily="2" charset="2"/>
              <a:buChar char="§"/>
            </a:pPr>
            <a:r>
              <a:rPr lang="es-ES" sz="1800" b="1" dirty="0"/>
              <a:t>PRINCIPIO DE PREVALENCIA DE LA REALIDAD SOBRE LAS FORMALIDADES.</a:t>
            </a:r>
          </a:p>
        </p:txBody>
      </p:sp>
      <p:sp>
        <p:nvSpPr>
          <p:cNvPr id="5" name="Abrir llave 4">
            <a:extLst>
              <a:ext uri="{FF2B5EF4-FFF2-40B4-BE49-F238E27FC236}">
                <a16:creationId xmlns:a16="http://schemas.microsoft.com/office/drawing/2014/main" id="{5C96C2E6-2BC4-B777-7AD7-A1C2726AF1C2}"/>
              </a:ext>
            </a:extLst>
          </p:cNvPr>
          <p:cNvSpPr/>
          <p:nvPr/>
        </p:nvSpPr>
        <p:spPr>
          <a:xfrm>
            <a:off x="6024282" y="403412"/>
            <a:ext cx="537883" cy="442856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ln w="76200">
                <a:solidFill>
                  <a:schemeClr val="tx1"/>
                </a:solidFill>
              </a:l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3"/>
        <p:cNvGrpSpPr/>
        <p:nvPr/>
      </p:nvGrpSpPr>
      <p:grpSpPr>
        <a:xfrm>
          <a:off x="0" y="0"/>
          <a:ext cx="0" cy="0"/>
          <a:chOff x="0" y="0"/>
          <a:chExt cx="0" cy="0"/>
        </a:xfrm>
      </p:grpSpPr>
      <p:sp>
        <p:nvSpPr>
          <p:cNvPr id="164" name="Google Shape;164;p15"/>
          <p:cNvSpPr txBox="1"/>
          <p:nvPr/>
        </p:nvSpPr>
        <p:spPr>
          <a:xfrm>
            <a:off x="259231" y="537825"/>
            <a:ext cx="8763000" cy="17542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b="1" dirty="0"/>
              <a:t>SINDICALISMO ES PROTAGONISTA, AGENTE SOCIAL, DE INTERÉS PÚBLICO LABORAL.</a:t>
            </a:r>
            <a:endParaRPr sz="3600" b="1" dirty="0"/>
          </a:p>
        </p:txBody>
      </p:sp>
      <p:sp>
        <p:nvSpPr>
          <p:cNvPr id="3" name="CuadroTexto 2">
            <a:extLst>
              <a:ext uri="{FF2B5EF4-FFF2-40B4-BE49-F238E27FC236}">
                <a16:creationId xmlns:a16="http://schemas.microsoft.com/office/drawing/2014/main" id="{2933E01F-2B6B-7F4A-111F-11C0EF3C17D0}"/>
              </a:ext>
            </a:extLst>
          </p:cNvPr>
          <p:cNvSpPr txBox="1"/>
          <p:nvPr/>
        </p:nvSpPr>
        <p:spPr>
          <a:xfrm>
            <a:off x="555812" y="2707341"/>
            <a:ext cx="8005482" cy="2246769"/>
          </a:xfrm>
          <a:prstGeom prst="rect">
            <a:avLst/>
          </a:prstGeom>
          <a:noFill/>
        </p:spPr>
        <p:txBody>
          <a:bodyPr wrap="square" rtlCol="0">
            <a:spAutoFit/>
          </a:bodyPr>
          <a:lstStyle/>
          <a:p>
            <a:r>
              <a:rPr lang="es-ES" sz="2000" b="1" dirty="0"/>
              <a:t>SEGÚN LA CONSTITUCIÓN EL SINDICALISMO ES UN AGENTE SOCIAL, QUE REPRESENTA EL INTERÉS PÚBLICO DEL DERECHO DE ASOCIACIÓN SINDICAL DE LOS TRABAJADORES, CON LA FINALIDAD DE LA DEFENSA Y PROMOCIÓN DE LOS DERECHOS DE LOS TRABAJADORES, LA CONCERTACIÓN, DIÁLOGO Y NEGOCIACIÓN DE POLÍTICAS SALARIALES Y LABORALES  (ARTS. 39 Y 56 CN).</a:t>
            </a:r>
            <a:endParaRPr lang="es-CO" sz="20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01"/>
        <p:cNvGrpSpPr/>
        <p:nvPr/>
      </p:nvGrpSpPr>
      <p:grpSpPr>
        <a:xfrm>
          <a:off x="0" y="0"/>
          <a:ext cx="0" cy="0"/>
          <a:chOff x="0" y="0"/>
          <a:chExt cx="0" cy="0"/>
        </a:xfrm>
      </p:grpSpPr>
      <p:sp>
        <p:nvSpPr>
          <p:cNvPr id="102" name="Google Shape;102;p3"/>
          <p:cNvSpPr txBox="1"/>
          <p:nvPr/>
        </p:nvSpPr>
        <p:spPr>
          <a:xfrm>
            <a:off x="368300" y="2503636"/>
            <a:ext cx="10346691"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400" b="1" dirty="0"/>
              <a:t>FUNDAMENTO EN EL DERECHO CONSTITUCIONAL DE LIBRE ASOCIACIÓN.</a:t>
            </a:r>
            <a:endParaRPr sz="2000" b="1" dirty="0"/>
          </a:p>
        </p:txBody>
      </p:sp>
      <p:sp>
        <p:nvSpPr>
          <p:cNvPr id="2" name="Flecha: hacia abajo 1">
            <a:extLst>
              <a:ext uri="{FF2B5EF4-FFF2-40B4-BE49-F238E27FC236}">
                <a16:creationId xmlns:a16="http://schemas.microsoft.com/office/drawing/2014/main" id="{F471B895-2161-7AC8-138A-FF38311E24DD}"/>
              </a:ext>
            </a:extLst>
          </p:cNvPr>
          <p:cNvSpPr/>
          <p:nvPr/>
        </p:nvSpPr>
        <p:spPr>
          <a:xfrm>
            <a:off x="4993341" y="3505759"/>
            <a:ext cx="717177" cy="50230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CuadroTexto 2">
            <a:extLst>
              <a:ext uri="{FF2B5EF4-FFF2-40B4-BE49-F238E27FC236}">
                <a16:creationId xmlns:a16="http://schemas.microsoft.com/office/drawing/2014/main" id="{666E84AE-754D-0664-A761-3BF851DEC03F}"/>
              </a:ext>
            </a:extLst>
          </p:cNvPr>
          <p:cNvSpPr txBox="1"/>
          <p:nvPr/>
        </p:nvSpPr>
        <p:spPr>
          <a:xfrm>
            <a:off x="914400" y="4347882"/>
            <a:ext cx="9197788" cy="830997"/>
          </a:xfrm>
          <a:prstGeom prst="rect">
            <a:avLst/>
          </a:prstGeom>
          <a:noFill/>
        </p:spPr>
        <p:txBody>
          <a:bodyPr wrap="square" rtlCol="0">
            <a:spAutoFit/>
          </a:bodyPr>
          <a:lstStyle/>
          <a:p>
            <a:r>
              <a:rPr lang="es-ES" sz="2400" b="1" dirty="0"/>
              <a:t>SENTENCIA T-406/92 SE REFIERE AL DERECHO DE ASOCIACIÓN SINDICAL COMO DERECHO HUMANO.</a:t>
            </a:r>
            <a:endParaRPr lang="es-CO" sz="20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8"/>
        <p:cNvGrpSpPr/>
        <p:nvPr/>
      </p:nvGrpSpPr>
      <p:grpSpPr>
        <a:xfrm>
          <a:off x="0" y="0"/>
          <a:ext cx="0" cy="0"/>
          <a:chOff x="0" y="0"/>
          <a:chExt cx="0" cy="0"/>
        </a:xfrm>
      </p:grpSpPr>
      <p:sp>
        <p:nvSpPr>
          <p:cNvPr id="2" name="Rectángulo 1">
            <a:extLst>
              <a:ext uri="{FF2B5EF4-FFF2-40B4-BE49-F238E27FC236}">
                <a16:creationId xmlns:a16="http://schemas.microsoft.com/office/drawing/2014/main" id="{13D9997F-AA90-2415-AF8A-FA41D6FA7E51}"/>
              </a:ext>
            </a:extLst>
          </p:cNvPr>
          <p:cNvSpPr/>
          <p:nvPr/>
        </p:nvSpPr>
        <p:spPr>
          <a:xfrm>
            <a:off x="469901" y="797510"/>
            <a:ext cx="6280523" cy="63684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O"/>
          </a:p>
        </p:txBody>
      </p:sp>
      <p:sp>
        <p:nvSpPr>
          <p:cNvPr id="169" name="Google Shape;169;p16"/>
          <p:cNvSpPr txBox="1"/>
          <p:nvPr/>
        </p:nvSpPr>
        <p:spPr>
          <a:xfrm>
            <a:off x="469901" y="797510"/>
            <a:ext cx="83185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b="1" dirty="0"/>
              <a:t>EFECTIVIDAD DE LOS PRINCIPIOS.</a:t>
            </a:r>
            <a:endParaRPr sz="2800" b="1" dirty="0"/>
          </a:p>
        </p:txBody>
      </p:sp>
      <p:sp>
        <p:nvSpPr>
          <p:cNvPr id="3" name="Abrir corchete 2">
            <a:extLst>
              <a:ext uri="{FF2B5EF4-FFF2-40B4-BE49-F238E27FC236}">
                <a16:creationId xmlns:a16="http://schemas.microsoft.com/office/drawing/2014/main" id="{73A5F3F6-1200-3731-F81B-1D472630F5F2}"/>
              </a:ext>
            </a:extLst>
          </p:cNvPr>
          <p:cNvSpPr/>
          <p:nvPr/>
        </p:nvSpPr>
        <p:spPr>
          <a:xfrm>
            <a:off x="636494" y="1792941"/>
            <a:ext cx="313765" cy="3334871"/>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ln w="76200">
                <a:solidFill>
                  <a:schemeClr val="tx1"/>
                </a:solidFill>
              </a:ln>
            </a:endParaRPr>
          </a:p>
        </p:txBody>
      </p:sp>
      <p:sp>
        <p:nvSpPr>
          <p:cNvPr id="4" name="CuadroTexto 3">
            <a:extLst>
              <a:ext uri="{FF2B5EF4-FFF2-40B4-BE49-F238E27FC236}">
                <a16:creationId xmlns:a16="http://schemas.microsoft.com/office/drawing/2014/main" id="{0977C155-55EC-9472-7A38-6D7B93466217}"/>
              </a:ext>
            </a:extLst>
          </p:cNvPr>
          <p:cNvSpPr txBox="1"/>
          <p:nvPr/>
        </p:nvSpPr>
        <p:spPr>
          <a:xfrm>
            <a:off x="950259" y="2088776"/>
            <a:ext cx="7754470" cy="2369880"/>
          </a:xfrm>
          <a:prstGeom prst="rect">
            <a:avLst/>
          </a:prstGeom>
          <a:noFill/>
        </p:spPr>
        <p:txBody>
          <a:bodyPr wrap="square" rtlCol="0">
            <a:spAutoFit/>
          </a:bodyPr>
          <a:lstStyle/>
          <a:p>
            <a:r>
              <a:rPr lang="es-ES" sz="2000" b="1" dirty="0"/>
              <a:t>SON FINES ESENCIALES DEL ESTADO… GARANTIZAR LA EFECTIVIDAD DE LOS </a:t>
            </a:r>
            <a:r>
              <a:rPr lang="es-ES" sz="2800" b="1" dirty="0"/>
              <a:t>PRINCIPIOS, </a:t>
            </a:r>
            <a:r>
              <a:rPr lang="es-ES" sz="2000" b="1" dirty="0"/>
              <a:t>DERECHOS Y DEBERES CONSAGRADOS EN LA CONSTITUCIÓN (ART. 2° CN).</a:t>
            </a:r>
          </a:p>
          <a:p>
            <a:endParaRPr lang="es-ES" sz="2000" b="1" dirty="0"/>
          </a:p>
          <a:p>
            <a:r>
              <a:rPr lang="es-ES" sz="2000" b="1" dirty="0"/>
              <a:t>EL ESTADO ESTÁ AL SERVICIO DE LA COMUNIDAD Y NO LAS PERSONAS AL SERVICIO DEL ESTADO (CIDH).</a:t>
            </a:r>
            <a:endParaRPr lang="es-CO" sz="20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8"/>
        <p:cNvGrpSpPr/>
        <p:nvPr/>
      </p:nvGrpSpPr>
      <p:grpSpPr>
        <a:xfrm>
          <a:off x="0" y="0"/>
          <a:ext cx="0" cy="0"/>
          <a:chOff x="0" y="0"/>
          <a:chExt cx="0" cy="0"/>
        </a:xfrm>
      </p:grpSpPr>
      <p:sp>
        <p:nvSpPr>
          <p:cNvPr id="179" name="Google Shape;179;p18"/>
          <p:cNvSpPr txBox="1"/>
          <p:nvPr/>
        </p:nvSpPr>
        <p:spPr>
          <a:xfrm>
            <a:off x="266701" y="3646636"/>
            <a:ext cx="9804400" cy="206206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3200" b="1" dirty="0"/>
              <a:t>DERECHO DE ASOCIACIÓN SINDICAL, NEGOCIACIÓ Y HUELGA:</a:t>
            </a:r>
          </a:p>
          <a:p>
            <a:pPr marL="0" marR="0" lvl="0" indent="0" algn="ctr" rtl="0">
              <a:spcBef>
                <a:spcPts val="0"/>
              </a:spcBef>
              <a:spcAft>
                <a:spcPts val="0"/>
              </a:spcAft>
              <a:buNone/>
            </a:pPr>
            <a:endParaRPr lang="es-ES" sz="3200" b="1" dirty="0"/>
          </a:p>
          <a:p>
            <a:pPr marL="0" marR="0" lvl="0" indent="0" algn="ctr" rtl="0">
              <a:spcBef>
                <a:spcPts val="0"/>
              </a:spcBef>
              <a:spcAft>
                <a:spcPts val="0"/>
              </a:spcAft>
              <a:buNone/>
            </a:pPr>
            <a:r>
              <a:rPr lang="es-ES" sz="3200" b="1" dirty="0"/>
              <a:t>SON DERECHOS LIGADOS ENTRE SÍ.</a:t>
            </a:r>
            <a:endParaRPr sz="32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3"/>
        <p:cNvGrpSpPr/>
        <p:nvPr/>
      </p:nvGrpSpPr>
      <p:grpSpPr>
        <a:xfrm>
          <a:off x="0" y="0"/>
          <a:ext cx="0" cy="0"/>
          <a:chOff x="0" y="0"/>
          <a:chExt cx="0" cy="0"/>
        </a:xfrm>
      </p:grpSpPr>
      <p:sp>
        <p:nvSpPr>
          <p:cNvPr id="2" name="CuadroTexto 1">
            <a:extLst>
              <a:ext uri="{FF2B5EF4-FFF2-40B4-BE49-F238E27FC236}">
                <a16:creationId xmlns:a16="http://schemas.microsoft.com/office/drawing/2014/main" id="{61DA122B-D813-4FFF-BB6D-F6992D7541AD}"/>
              </a:ext>
            </a:extLst>
          </p:cNvPr>
          <p:cNvSpPr txBox="1"/>
          <p:nvPr/>
        </p:nvSpPr>
        <p:spPr>
          <a:xfrm>
            <a:off x="3299012" y="824753"/>
            <a:ext cx="8695764" cy="1323439"/>
          </a:xfrm>
          <a:prstGeom prst="rect">
            <a:avLst/>
          </a:prstGeom>
          <a:noFill/>
        </p:spPr>
        <p:txBody>
          <a:bodyPr wrap="square" rtlCol="0">
            <a:spAutoFit/>
          </a:bodyPr>
          <a:lstStyle/>
          <a:p>
            <a:r>
              <a:rPr lang="es-ES" sz="2000" b="1" dirty="0"/>
              <a:t>EL DERECHO DE ASOCIACIÓN ES UN DERECHO PARA OBTENER MÁS DERECHOS, ES UN DERECHO RELACIONAL, INSTRUMENTAL, INHERENTE, INTERDEPENDIENTE CON EL DERECHO DE NEGOCIACIÓN COLECTIVA – HUELGA.</a:t>
            </a:r>
            <a:endParaRPr lang="es-CO" sz="2000" b="1" dirty="0"/>
          </a:p>
        </p:txBody>
      </p:sp>
      <p:sp>
        <p:nvSpPr>
          <p:cNvPr id="3" name="Rectángulo 2">
            <a:extLst>
              <a:ext uri="{FF2B5EF4-FFF2-40B4-BE49-F238E27FC236}">
                <a16:creationId xmlns:a16="http://schemas.microsoft.com/office/drawing/2014/main" id="{D101C48C-E155-E3EF-642F-CEF902D56EB6}"/>
              </a:ext>
            </a:extLst>
          </p:cNvPr>
          <p:cNvSpPr/>
          <p:nvPr/>
        </p:nvSpPr>
        <p:spPr>
          <a:xfrm>
            <a:off x="376518" y="2796988"/>
            <a:ext cx="5934635" cy="977153"/>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 sz="3200" b="1" dirty="0">
                <a:solidFill>
                  <a:schemeClr val="tx1"/>
                </a:solidFill>
              </a:rPr>
              <a:t>CORTE CONSTITUCIONAL</a:t>
            </a:r>
            <a:endParaRPr lang="es-CO" sz="2000" b="1" dirty="0">
              <a:solidFill>
                <a:schemeClr val="tx1"/>
              </a:solidFill>
            </a:endParaRPr>
          </a:p>
        </p:txBody>
      </p:sp>
      <p:sp>
        <p:nvSpPr>
          <p:cNvPr id="4" name="CuadroTexto 3">
            <a:extLst>
              <a:ext uri="{FF2B5EF4-FFF2-40B4-BE49-F238E27FC236}">
                <a16:creationId xmlns:a16="http://schemas.microsoft.com/office/drawing/2014/main" id="{BEC31ED7-888A-7E22-12F4-A3CCDBA7892C}"/>
              </a:ext>
            </a:extLst>
          </p:cNvPr>
          <p:cNvSpPr txBox="1"/>
          <p:nvPr/>
        </p:nvSpPr>
        <p:spPr>
          <a:xfrm>
            <a:off x="1192306" y="4114800"/>
            <a:ext cx="10721788" cy="1323439"/>
          </a:xfrm>
          <a:prstGeom prst="rect">
            <a:avLst/>
          </a:prstGeom>
          <a:noFill/>
        </p:spPr>
        <p:txBody>
          <a:bodyPr wrap="square" rtlCol="0">
            <a:spAutoFit/>
          </a:bodyPr>
          <a:lstStyle/>
          <a:p>
            <a:r>
              <a:rPr lang="es-ES" sz="2000" b="1" dirty="0"/>
              <a:t>“ DERECHO DE NEGOCIACIÓN COLECTIVA… DERECHO DE ASOCIACIÓN… DOS DERECHOS LIGADOS ENTRE SÍ, YA QUE LA NEGOCIACIÓN COLECTIVA ES CONSECUENCIA DE LA EXISTENCIA  DE SINDICATOS QUE ADELANTEN LA NEGOCIACIÓN (SENTENCIA C-013/93).</a:t>
            </a:r>
            <a:endParaRPr lang="es-CO" sz="20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8"/>
        <p:cNvGrpSpPr/>
        <p:nvPr/>
      </p:nvGrpSpPr>
      <p:grpSpPr>
        <a:xfrm>
          <a:off x="0" y="0"/>
          <a:ext cx="0" cy="0"/>
          <a:chOff x="0" y="0"/>
          <a:chExt cx="0" cy="0"/>
        </a:xfrm>
      </p:grpSpPr>
      <p:sp>
        <p:nvSpPr>
          <p:cNvPr id="179" name="Google Shape;179;p18"/>
          <p:cNvSpPr txBox="1"/>
          <p:nvPr/>
        </p:nvSpPr>
        <p:spPr>
          <a:xfrm>
            <a:off x="266701" y="3646636"/>
            <a:ext cx="9804400" cy="2062063"/>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200" b="1" i="0" u="none" strike="noStrike" kern="0" cap="none" spc="0" normalizeH="0" baseline="0" noProof="0" dirty="0">
                <a:ln>
                  <a:noFill/>
                </a:ln>
                <a:solidFill>
                  <a:srgbClr val="000000"/>
                </a:solidFill>
                <a:effectLst/>
                <a:uLnTx/>
                <a:uFillTx/>
                <a:latin typeface="Arial"/>
                <a:cs typeface="Arial"/>
                <a:sym typeface="Arial"/>
              </a:rPr>
              <a:t>DERECHO DE ASOCIACIÓN SINDICAL:</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200" b="1" i="0" u="none" strike="noStrike" kern="0" cap="none" spc="0" normalizeH="0" baseline="0" noProof="0" dirty="0">
                <a:ln>
                  <a:noFill/>
                </a:ln>
                <a:solidFill>
                  <a:srgbClr val="000000"/>
                </a:solidFill>
                <a:effectLst/>
                <a:uLnTx/>
                <a:uFillTx/>
                <a:latin typeface="Arial"/>
                <a:cs typeface="Arial"/>
                <a:sym typeface="Arial"/>
              </a:rPr>
              <a:t>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ES" sz="3200" b="1" dirty="0"/>
              <a:t>SU OBJETO O FINALIDAD DE NEGOCIACIÓN COLECTIVA.</a:t>
            </a:r>
            <a:endParaRPr kumimoji="0" sz="32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6272425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3"/>
        <p:cNvGrpSpPr/>
        <p:nvPr/>
      </p:nvGrpSpPr>
      <p:grpSpPr>
        <a:xfrm>
          <a:off x="0" y="0"/>
          <a:ext cx="0" cy="0"/>
          <a:chOff x="0" y="0"/>
          <a:chExt cx="0" cy="0"/>
        </a:xfrm>
      </p:grpSpPr>
      <p:sp>
        <p:nvSpPr>
          <p:cNvPr id="2" name="Rectángulo 1">
            <a:extLst>
              <a:ext uri="{FF2B5EF4-FFF2-40B4-BE49-F238E27FC236}">
                <a16:creationId xmlns:a16="http://schemas.microsoft.com/office/drawing/2014/main" id="{AB338CD3-397C-375D-EDCF-A6EEA93033B0}"/>
              </a:ext>
            </a:extLst>
          </p:cNvPr>
          <p:cNvSpPr/>
          <p:nvPr/>
        </p:nvSpPr>
        <p:spPr>
          <a:xfrm>
            <a:off x="4078941" y="717176"/>
            <a:ext cx="5065059" cy="88750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2400" b="1" dirty="0">
                <a:solidFill>
                  <a:schemeClr val="tx1"/>
                </a:solidFill>
              </a:rPr>
              <a:t>CREACIÓN DE LA OIT:</a:t>
            </a:r>
            <a:endParaRPr lang="es-CO" sz="2400" b="1" dirty="0">
              <a:solidFill>
                <a:schemeClr val="tx1"/>
              </a:solidFill>
            </a:endParaRPr>
          </a:p>
        </p:txBody>
      </p:sp>
      <p:sp>
        <p:nvSpPr>
          <p:cNvPr id="3" name="CuadroTexto 2">
            <a:extLst>
              <a:ext uri="{FF2B5EF4-FFF2-40B4-BE49-F238E27FC236}">
                <a16:creationId xmlns:a16="http://schemas.microsoft.com/office/drawing/2014/main" id="{69DAF815-2AC9-A89A-43EA-8B06735D6827}"/>
              </a:ext>
            </a:extLst>
          </p:cNvPr>
          <p:cNvSpPr txBox="1"/>
          <p:nvPr/>
        </p:nvSpPr>
        <p:spPr>
          <a:xfrm>
            <a:off x="4150659" y="1963271"/>
            <a:ext cx="7781365" cy="1015663"/>
          </a:xfrm>
          <a:prstGeom prst="rect">
            <a:avLst/>
          </a:prstGeom>
          <a:noFill/>
        </p:spPr>
        <p:txBody>
          <a:bodyPr wrap="square" rtlCol="0">
            <a:spAutoFit/>
          </a:bodyPr>
          <a:lstStyle/>
          <a:p>
            <a:r>
              <a:rPr lang="es-ES" sz="2000" b="1" dirty="0"/>
              <a:t>“ DERECHO DE ASOCIACIÓN DE LOS TRABAJADORES Y EMPLEADORES PARA TODOS LOS FINES QUE NO SEAN CONTRARIOS A LA LEY.”</a:t>
            </a:r>
            <a:endParaRPr lang="es-CO" sz="2000" b="1" dirty="0"/>
          </a:p>
        </p:txBody>
      </p:sp>
      <p:sp>
        <p:nvSpPr>
          <p:cNvPr id="4" name="Rectángulo 3">
            <a:extLst>
              <a:ext uri="{FF2B5EF4-FFF2-40B4-BE49-F238E27FC236}">
                <a16:creationId xmlns:a16="http://schemas.microsoft.com/office/drawing/2014/main" id="{242DC9B5-1BA0-4982-7AE1-F34AF467B5C6}"/>
              </a:ext>
            </a:extLst>
          </p:cNvPr>
          <p:cNvSpPr/>
          <p:nvPr/>
        </p:nvSpPr>
        <p:spPr>
          <a:xfrm>
            <a:off x="4150659" y="3236259"/>
            <a:ext cx="7646894"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200" b="1" dirty="0">
                <a:solidFill>
                  <a:schemeClr val="tx1"/>
                </a:solidFill>
              </a:rPr>
              <a:t>DECLARACIÓN UNIVERSAL DE DERECHOS HUMANOS:</a:t>
            </a:r>
            <a:endParaRPr lang="es-CO" sz="2200" b="1" dirty="0">
              <a:solidFill>
                <a:schemeClr val="tx1"/>
              </a:solidFill>
            </a:endParaRPr>
          </a:p>
        </p:txBody>
      </p:sp>
      <p:sp>
        <p:nvSpPr>
          <p:cNvPr id="5" name="CuadroTexto 4">
            <a:extLst>
              <a:ext uri="{FF2B5EF4-FFF2-40B4-BE49-F238E27FC236}">
                <a16:creationId xmlns:a16="http://schemas.microsoft.com/office/drawing/2014/main" id="{BB228440-6DDF-BC52-8937-001722B905E7}"/>
              </a:ext>
            </a:extLst>
          </p:cNvPr>
          <p:cNvSpPr txBox="1"/>
          <p:nvPr/>
        </p:nvSpPr>
        <p:spPr>
          <a:xfrm>
            <a:off x="4150659" y="4545106"/>
            <a:ext cx="6759388" cy="707886"/>
          </a:xfrm>
          <a:prstGeom prst="rect">
            <a:avLst/>
          </a:prstGeom>
          <a:noFill/>
        </p:spPr>
        <p:txBody>
          <a:bodyPr wrap="square" rtlCol="0">
            <a:spAutoFit/>
          </a:bodyPr>
          <a:lstStyle/>
          <a:p>
            <a:r>
              <a:rPr lang="es-ES" sz="2000" b="1" dirty="0"/>
              <a:t>“ FUNDAR SINDICATOS Y A SINDICARSE PARA LA DEFENSA DE SUS INTERESES”.</a:t>
            </a:r>
            <a:endParaRPr lang="es-CO" sz="2000"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3"/>
        <p:cNvGrpSpPr/>
        <p:nvPr/>
      </p:nvGrpSpPr>
      <p:grpSpPr>
        <a:xfrm>
          <a:off x="0" y="0"/>
          <a:ext cx="0" cy="0"/>
          <a:chOff x="0" y="0"/>
          <a:chExt cx="0" cy="0"/>
        </a:xfrm>
      </p:grpSpPr>
      <p:sp>
        <p:nvSpPr>
          <p:cNvPr id="3" name="Rectángulo 2">
            <a:extLst>
              <a:ext uri="{FF2B5EF4-FFF2-40B4-BE49-F238E27FC236}">
                <a16:creationId xmlns:a16="http://schemas.microsoft.com/office/drawing/2014/main" id="{D101C48C-E155-E3EF-642F-CEF902D56EB6}"/>
              </a:ext>
            </a:extLst>
          </p:cNvPr>
          <p:cNvSpPr/>
          <p:nvPr/>
        </p:nvSpPr>
        <p:spPr>
          <a:xfrm>
            <a:off x="2994213" y="618565"/>
            <a:ext cx="5934635" cy="977153"/>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200" b="1" i="0" u="none" strike="noStrike" kern="0" cap="none" spc="0" normalizeH="0" baseline="0" noProof="0" dirty="0">
                <a:ln>
                  <a:noFill/>
                </a:ln>
                <a:solidFill>
                  <a:srgbClr val="000000"/>
                </a:solidFill>
                <a:effectLst/>
                <a:uLnTx/>
                <a:uFillTx/>
                <a:latin typeface="Arial"/>
                <a:ea typeface="+mn-ea"/>
                <a:cs typeface="+mn-cs"/>
                <a:sym typeface="Arial"/>
              </a:rPr>
              <a:t>CORTE CONSTITUCIONAL</a:t>
            </a:r>
            <a:endParaRPr kumimoji="0" lang="es-CO" sz="2000" b="1"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4" name="CuadroTexto 3">
            <a:extLst>
              <a:ext uri="{FF2B5EF4-FFF2-40B4-BE49-F238E27FC236}">
                <a16:creationId xmlns:a16="http://schemas.microsoft.com/office/drawing/2014/main" id="{BEC31ED7-888A-7E22-12F4-A3CCDBA7892C}"/>
              </a:ext>
            </a:extLst>
          </p:cNvPr>
          <p:cNvSpPr txBox="1"/>
          <p:nvPr/>
        </p:nvSpPr>
        <p:spPr>
          <a:xfrm>
            <a:off x="367553" y="2438400"/>
            <a:ext cx="10721788" cy="31700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2000" b="1" dirty="0"/>
              <a:t>SE TRATA DE UNA OBLIGACIÓN DE GARANTIZAR LA LIBERTAD DE PARTICIPACIÓN EN LA DEFENSA  DE SUS DERECHOS COMO TRABAJADOR (C-1188/05).</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2000" b="1"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2000" b="1" dirty="0"/>
              <a:t>EL DERECHO DE TODOS LOS TRABAJADORES, SIN DISCRIMINACIÓN NI DISTINCIÓN ALGUNA, PARA AGRUPARSE A TRAVÉS DE LA CONSTITUCIÓN DE ORGANIZACIONES PERMANENTES QUE LOS IDENTIFICAN COMO GRUPOS CON INTERESES COMUNES, Y CUYA DEFENSA PROPUGNAN ( C-797/00; C-674/08).</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2000" b="1"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2000" b="1" dirty="0"/>
              <a:t>LA FUNCIÓN PARA LA CUAL FUERON CONSTITUÍDOS, ESTO ES, LA DEFENSA DE LOS INTERESES ECONÓMICOS Y SOCIALES DE SUS AFILIADOS (T-096/10).</a:t>
            </a:r>
            <a:endParaRPr kumimoji="0" lang="es-CO" sz="20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624389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3"/>
        <p:cNvGrpSpPr/>
        <p:nvPr/>
      </p:nvGrpSpPr>
      <p:grpSpPr>
        <a:xfrm>
          <a:off x="0" y="0"/>
          <a:ext cx="0" cy="0"/>
          <a:chOff x="0" y="0"/>
          <a:chExt cx="0" cy="0"/>
        </a:xfrm>
      </p:grpSpPr>
      <p:sp>
        <p:nvSpPr>
          <p:cNvPr id="3" name="Rectángulo 2">
            <a:extLst>
              <a:ext uri="{FF2B5EF4-FFF2-40B4-BE49-F238E27FC236}">
                <a16:creationId xmlns:a16="http://schemas.microsoft.com/office/drawing/2014/main" id="{D101C48C-E155-E3EF-642F-CEF902D56EB6}"/>
              </a:ext>
            </a:extLst>
          </p:cNvPr>
          <p:cNvSpPr/>
          <p:nvPr/>
        </p:nvSpPr>
        <p:spPr>
          <a:xfrm>
            <a:off x="2994213" y="618565"/>
            <a:ext cx="5934635" cy="977153"/>
          </a:xfrm>
          <a:prstGeom prst="rect">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200" b="1" i="0" u="none" strike="noStrike" kern="0" cap="none" spc="0" normalizeH="0" baseline="0" noProof="0" dirty="0">
                <a:ln>
                  <a:noFill/>
                </a:ln>
                <a:solidFill>
                  <a:srgbClr val="000000"/>
                </a:solidFill>
                <a:effectLst/>
                <a:uLnTx/>
                <a:uFillTx/>
                <a:latin typeface="Arial"/>
                <a:ea typeface="+mn-ea"/>
                <a:cs typeface="+mn-cs"/>
                <a:sym typeface="Arial"/>
              </a:rPr>
              <a:t>CORTE CONSTITUCIONAL</a:t>
            </a:r>
            <a:endParaRPr kumimoji="0" lang="es-CO" sz="2000" b="1"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4" name="CuadroTexto 3">
            <a:extLst>
              <a:ext uri="{FF2B5EF4-FFF2-40B4-BE49-F238E27FC236}">
                <a16:creationId xmlns:a16="http://schemas.microsoft.com/office/drawing/2014/main" id="{BEC31ED7-888A-7E22-12F4-A3CCDBA7892C}"/>
              </a:ext>
            </a:extLst>
          </p:cNvPr>
          <p:cNvSpPr txBox="1"/>
          <p:nvPr/>
        </p:nvSpPr>
        <p:spPr>
          <a:xfrm>
            <a:off x="367553" y="2438400"/>
            <a:ext cx="10721788" cy="34778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000" b="1" i="0" u="none" strike="noStrike" kern="0" cap="none" spc="0" normalizeH="0" baseline="0" noProof="0" dirty="0">
                <a:ln>
                  <a:noFill/>
                </a:ln>
                <a:solidFill>
                  <a:srgbClr val="000000"/>
                </a:solidFill>
                <a:effectLst/>
                <a:uLnTx/>
                <a:uFillTx/>
                <a:latin typeface="Arial"/>
                <a:cs typeface="Arial"/>
                <a:sym typeface="Arial"/>
              </a:rPr>
              <a:t>EL SINDICATO APARECE COMO LA ORGANIZACIÓN ENCARGADA DE ASUMIR LA DEFENSA DE LOS INTERESES DE LOS TRABAJADORES. SU RAZÓN DE SER… NO ES OTRA QUE LA NECESIDAD DE EXISTENCIA DE UN INTERMEDIARIO ENTRE LOS EMPLEADORES Y LOS TRABAJADORES INDIVIDUALMENTE CONSIDERADOS. Y ES PRECISAMENTE GRACIAS A ESA TAREA PRIMORDIAL QUE LOS SINDICATOS GOZAN  DE UNA ESPECIAL PROTECCIÓN POR PARTE DEL ORDENAMIENTO JURÍDICO (C-083/95).</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s-ES" sz="2000" b="1"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000" b="1" i="0" u="none" strike="noStrike" kern="0" cap="none" spc="0" normalizeH="0" baseline="0" noProof="0" dirty="0">
                <a:ln>
                  <a:noFill/>
                </a:ln>
                <a:solidFill>
                  <a:srgbClr val="000000"/>
                </a:solidFill>
                <a:effectLst/>
                <a:uLnTx/>
                <a:uFillTx/>
                <a:latin typeface="Arial"/>
                <a:cs typeface="Arial"/>
                <a:sym typeface="Arial"/>
              </a:rPr>
              <a:t>LA FINALIDAD PRINCIPAL DE ESTAS ASOCIACIONES ES DEFENDER LOS INTERESES DE LOS TRABAJADORES… MEJORAR SUS CONDICIONES LABORALES (C-135/23; C-311/07).</a:t>
            </a:r>
            <a:endParaRPr kumimoji="0" lang="es-CO" sz="20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574149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8"/>
        <p:cNvGrpSpPr/>
        <p:nvPr/>
      </p:nvGrpSpPr>
      <p:grpSpPr>
        <a:xfrm>
          <a:off x="0" y="0"/>
          <a:ext cx="0" cy="0"/>
          <a:chOff x="0" y="0"/>
          <a:chExt cx="0" cy="0"/>
        </a:xfrm>
      </p:grpSpPr>
      <p:sp>
        <p:nvSpPr>
          <p:cNvPr id="179" name="Google Shape;179;p18"/>
          <p:cNvSpPr txBox="1"/>
          <p:nvPr/>
        </p:nvSpPr>
        <p:spPr>
          <a:xfrm>
            <a:off x="266701" y="3646636"/>
            <a:ext cx="9804400" cy="1569620"/>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200" b="1" i="0" u="none" strike="noStrike" kern="0" cap="none" spc="0" normalizeH="0" baseline="0" noProof="0" dirty="0">
                <a:ln>
                  <a:noFill/>
                </a:ln>
                <a:solidFill>
                  <a:srgbClr val="000000"/>
                </a:solidFill>
                <a:effectLst/>
                <a:uLnTx/>
                <a:uFillTx/>
                <a:latin typeface="Arial"/>
                <a:cs typeface="Arial"/>
                <a:sym typeface="Arial"/>
              </a:rPr>
              <a:t>DERECHO DE ASOCIACIÓN SINDICAL:</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200" b="1" i="0" u="none" strike="noStrike" kern="0" cap="none" spc="0" normalizeH="0" baseline="0" noProof="0" dirty="0">
                <a:ln>
                  <a:noFill/>
                </a:ln>
                <a:solidFill>
                  <a:srgbClr val="000000"/>
                </a:solidFill>
                <a:effectLst/>
                <a:uLnTx/>
                <a:uFillTx/>
                <a:latin typeface="Arial"/>
                <a:cs typeface="Arial"/>
                <a:sym typeface="Arial"/>
              </a:rPr>
              <a:t>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200" b="1" i="0" u="none" strike="noStrike" kern="0" cap="none" spc="0" normalizeH="0" baseline="0" noProof="0" dirty="0">
                <a:ln>
                  <a:noFill/>
                </a:ln>
                <a:solidFill>
                  <a:srgbClr val="000000"/>
                </a:solidFill>
                <a:effectLst/>
                <a:uLnTx/>
                <a:uFillTx/>
                <a:latin typeface="Arial"/>
                <a:cs typeface="Arial"/>
                <a:sym typeface="Arial"/>
              </a:rPr>
              <a:t>DIMENSIONES COLECTIVA  E INDIVIDUAL.</a:t>
            </a:r>
            <a:endParaRPr kumimoji="0" sz="32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935123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3"/>
        <p:cNvGrpSpPr/>
        <p:nvPr/>
      </p:nvGrpSpPr>
      <p:grpSpPr>
        <a:xfrm>
          <a:off x="0" y="0"/>
          <a:ext cx="0" cy="0"/>
          <a:chOff x="0" y="0"/>
          <a:chExt cx="0" cy="0"/>
        </a:xfrm>
      </p:grpSpPr>
      <p:sp>
        <p:nvSpPr>
          <p:cNvPr id="2" name="Rectángulo 1">
            <a:extLst>
              <a:ext uri="{FF2B5EF4-FFF2-40B4-BE49-F238E27FC236}">
                <a16:creationId xmlns:a16="http://schemas.microsoft.com/office/drawing/2014/main" id="{1BA88288-2FF8-B15C-7821-6CAA450B9583}"/>
              </a:ext>
            </a:extLst>
          </p:cNvPr>
          <p:cNvSpPr/>
          <p:nvPr/>
        </p:nvSpPr>
        <p:spPr>
          <a:xfrm>
            <a:off x="394447" y="2321859"/>
            <a:ext cx="1568824" cy="39624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wordArtVert" rtlCol="0" anchor="ctr"/>
          <a:lstStyle/>
          <a:p>
            <a:pPr algn="ctr"/>
            <a:r>
              <a:rPr lang="es-ES" sz="1600" b="1" dirty="0">
                <a:solidFill>
                  <a:schemeClr val="tx1"/>
                </a:solidFill>
              </a:rPr>
              <a:t>CORTE CONSTITUCIONAL</a:t>
            </a:r>
            <a:endParaRPr lang="es-CO" sz="1600" b="1" dirty="0">
              <a:solidFill>
                <a:schemeClr val="tx1"/>
              </a:solidFill>
            </a:endParaRPr>
          </a:p>
        </p:txBody>
      </p:sp>
      <p:sp>
        <p:nvSpPr>
          <p:cNvPr id="4" name="Flecha: a la derecha 3">
            <a:extLst>
              <a:ext uri="{FF2B5EF4-FFF2-40B4-BE49-F238E27FC236}">
                <a16:creationId xmlns:a16="http://schemas.microsoft.com/office/drawing/2014/main" id="{EFEE8577-7E87-B7F1-E009-A681DA01277D}"/>
              </a:ext>
            </a:extLst>
          </p:cNvPr>
          <p:cNvSpPr/>
          <p:nvPr/>
        </p:nvSpPr>
        <p:spPr>
          <a:xfrm rot="20452658">
            <a:off x="2680447" y="1810871"/>
            <a:ext cx="1111624" cy="510988"/>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85176363-17FF-444A-87E3-872098E9787C}"/>
              </a:ext>
            </a:extLst>
          </p:cNvPr>
          <p:cNvSpPr/>
          <p:nvPr/>
        </p:nvSpPr>
        <p:spPr>
          <a:xfrm>
            <a:off x="4374776" y="609600"/>
            <a:ext cx="5961530" cy="76200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 sz="3200" b="1" dirty="0">
                <a:solidFill>
                  <a:schemeClr val="tx1"/>
                </a:solidFill>
              </a:rPr>
              <a:t>DERECHO INDIVIDUAL</a:t>
            </a:r>
            <a:endParaRPr lang="es-CO" sz="2000" b="1" dirty="0">
              <a:solidFill>
                <a:schemeClr val="tx1"/>
              </a:solidFill>
            </a:endParaRPr>
          </a:p>
        </p:txBody>
      </p:sp>
      <p:sp>
        <p:nvSpPr>
          <p:cNvPr id="6" name="CuadroTexto 5">
            <a:extLst>
              <a:ext uri="{FF2B5EF4-FFF2-40B4-BE49-F238E27FC236}">
                <a16:creationId xmlns:a16="http://schemas.microsoft.com/office/drawing/2014/main" id="{42888A86-F55E-F3F4-BDB8-58798E486FBA}"/>
              </a:ext>
            </a:extLst>
          </p:cNvPr>
          <p:cNvSpPr txBox="1"/>
          <p:nvPr/>
        </p:nvSpPr>
        <p:spPr>
          <a:xfrm>
            <a:off x="4312023" y="1532965"/>
            <a:ext cx="7593106" cy="2246769"/>
          </a:xfrm>
          <a:prstGeom prst="rect">
            <a:avLst/>
          </a:prstGeom>
          <a:noFill/>
        </p:spPr>
        <p:txBody>
          <a:bodyPr wrap="square" rtlCol="0">
            <a:spAutoFit/>
          </a:bodyPr>
          <a:lstStyle/>
          <a:p>
            <a:r>
              <a:rPr lang="es-ES" sz="2000" b="1" dirty="0"/>
              <a:t>LA LIBERTAD SINDICAL ES UN CONCEPTO BIVALENTE, YA QUE DE UNA PARTE ES UN DERECHO INDIVIDUAL QUE COMPORTA LA FACULTAD DE TRABAJADORES Y EMPLEADORES PARA CONSTITUIR LOS ORGANISMOS QUE ESTIMEN CONVENIENTES, AFILIARSE, DESAFILIARSE O NO AFILIARSE A ELLOS Y SOLICITAR SU DISOLUCI+ON CUANDO LO ESTIMEN PERTINENTE;</a:t>
            </a:r>
            <a:endParaRPr lang="es-CO" sz="2000" b="1" dirty="0"/>
          </a:p>
        </p:txBody>
      </p:sp>
      <p:sp>
        <p:nvSpPr>
          <p:cNvPr id="7" name="Flecha: a la derecha 6">
            <a:extLst>
              <a:ext uri="{FF2B5EF4-FFF2-40B4-BE49-F238E27FC236}">
                <a16:creationId xmlns:a16="http://schemas.microsoft.com/office/drawing/2014/main" id="{56293619-4BB7-8690-160F-C93345496744}"/>
              </a:ext>
            </a:extLst>
          </p:cNvPr>
          <p:cNvSpPr/>
          <p:nvPr/>
        </p:nvSpPr>
        <p:spPr>
          <a:xfrm rot="20425850">
            <a:off x="2627419" y="4607859"/>
            <a:ext cx="1137757" cy="528917"/>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F332B8AA-7B20-AD4C-CD84-A1BFDB690648}"/>
              </a:ext>
            </a:extLst>
          </p:cNvPr>
          <p:cNvSpPr/>
          <p:nvPr/>
        </p:nvSpPr>
        <p:spPr>
          <a:xfrm>
            <a:off x="4455459" y="4105835"/>
            <a:ext cx="6194612" cy="879453"/>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a:solidFill>
                  <a:schemeClr val="tx1"/>
                </a:solidFill>
              </a:rPr>
              <a:t>DERECHO COLECTIVO</a:t>
            </a:r>
            <a:endParaRPr lang="es-CO" sz="2400" b="1" dirty="0">
              <a:solidFill>
                <a:schemeClr val="tx1"/>
              </a:solidFill>
            </a:endParaRPr>
          </a:p>
        </p:txBody>
      </p:sp>
      <p:sp>
        <p:nvSpPr>
          <p:cNvPr id="9" name="CuadroTexto 8">
            <a:extLst>
              <a:ext uri="{FF2B5EF4-FFF2-40B4-BE49-F238E27FC236}">
                <a16:creationId xmlns:a16="http://schemas.microsoft.com/office/drawing/2014/main" id="{4C61E8BE-E6E8-A27C-D71E-21B8446F04D9}"/>
              </a:ext>
            </a:extLst>
          </p:cNvPr>
          <p:cNvSpPr txBox="1"/>
          <p:nvPr/>
        </p:nvSpPr>
        <p:spPr>
          <a:xfrm>
            <a:off x="4052047" y="5172635"/>
            <a:ext cx="7853082" cy="1015663"/>
          </a:xfrm>
          <a:prstGeom prst="rect">
            <a:avLst/>
          </a:prstGeom>
          <a:noFill/>
        </p:spPr>
        <p:txBody>
          <a:bodyPr wrap="square" rtlCol="0">
            <a:spAutoFit/>
          </a:bodyPr>
          <a:lstStyle/>
          <a:p>
            <a:r>
              <a:rPr lang="es-ES" sz="2000" b="1" dirty="0"/>
              <a:t>PUES UNA VEZ CONSTITUÍDA LA ORGANIZACIÓN, ÉSTA TIENE DERECHO A REGIR SU DESTINO SOBERANAMENTE: GARANTÍA QUE SE CONOCE COMO AUTONOMÍA SINDICAL.</a:t>
            </a:r>
            <a:endParaRPr lang="es-CO" sz="2000" b="1" dirty="0"/>
          </a:p>
        </p:txBody>
      </p:sp>
    </p:spTree>
    <p:extLst>
      <p:ext uri="{BB962C8B-B14F-4D97-AF65-F5344CB8AC3E}">
        <p14:creationId xmlns:p14="http://schemas.microsoft.com/office/powerpoint/2010/main" val="22961856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3"/>
        <p:cNvGrpSpPr/>
        <p:nvPr/>
      </p:nvGrpSpPr>
      <p:grpSpPr>
        <a:xfrm>
          <a:off x="0" y="0"/>
          <a:ext cx="0" cy="0"/>
          <a:chOff x="0" y="0"/>
          <a:chExt cx="0" cy="0"/>
        </a:xfrm>
      </p:grpSpPr>
      <p:sp>
        <p:nvSpPr>
          <p:cNvPr id="3" name="Rectángulo 2">
            <a:extLst>
              <a:ext uri="{FF2B5EF4-FFF2-40B4-BE49-F238E27FC236}">
                <a16:creationId xmlns:a16="http://schemas.microsoft.com/office/drawing/2014/main" id="{6BE65097-18C5-6572-EB76-14877FBD858D}"/>
              </a:ext>
            </a:extLst>
          </p:cNvPr>
          <p:cNvSpPr/>
          <p:nvPr/>
        </p:nvSpPr>
        <p:spPr>
          <a:xfrm>
            <a:off x="3343835" y="600635"/>
            <a:ext cx="8561294" cy="103094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 sz="4000" b="1" dirty="0">
                <a:solidFill>
                  <a:schemeClr val="tx1"/>
                </a:solidFill>
              </a:rPr>
              <a:t>AUTONOMÍA SINDICAL:</a:t>
            </a:r>
            <a:endParaRPr lang="es-CO" sz="2800" b="1" dirty="0">
              <a:solidFill>
                <a:schemeClr val="tx1"/>
              </a:solidFill>
            </a:endParaRPr>
          </a:p>
        </p:txBody>
      </p:sp>
      <p:sp>
        <p:nvSpPr>
          <p:cNvPr id="10" name="CuadroTexto 9">
            <a:extLst>
              <a:ext uri="{FF2B5EF4-FFF2-40B4-BE49-F238E27FC236}">
                <a16:creationId xmlns:a16="http://schemas.microsoft.com/office/drawing/2014/main" id="{A4E6FD10-A0DB-A971-8D64-E1FC3D76EA9A}"/>
              </a:ext>
            </a:extLst>
          </p:cNvPr>
          <p:cNvSpPr txBox="1"/>
          <p:nvPr/>
        </p:nvSpPr>
        <p:spPr>
          <a:xfrm>
            <a:off x="134471" y="3585882"/>
            <a:ext cx="3092823" cy="1015663"/>
          </a:xfrm>
          <a:prstGeom prst="rect">
            <a:avLst/>
          </a:prstGeom>
          <a:noFill/>
        </p:spPr>
        <p:txBody>
          <a:bodyPr wrap="square" rtlCol="0">
            <a:spAutoFit/>
          </a:bodyPr>
          <a:lstStyle/>
          <a:p>
            <a:r>
              <a:rPr lang="es-ES" sz="2000" b="1" dirty="0"/>
              <a:t>COMPRENDE OCHO LIBERTADES BÁSICAS FUNDAMENTALES:</a:t>
            </a:r>
            <a:endParaRPr lang="es-CO" sz="2000" b="1" dirty="0"/>
          </a:p>
        </p:txBody>
      </p:sp>
      <p:sp>
        <p:nvSpPr>
          <p:cNvPr id="11" name="Abrir llave 10">
            <a:extLst>
              <a:ext uri="{FF2B5EF4-FFF2-40B4-BE49-F238E27FC236}">
                <a16:creationId xmlns:a16="http://schemas.microsoft.com/office/drawing/2014/main" id="{32CB73A0-9AF1-7E49-1439-7AD73432C18C}"/>
              </a:ext>
            </a:extLst>
          </p:cNvPr>
          <p:cNvSpPr/>
          <p:nvPr/>
        </p:nvSpPr>
        <p:spPr>
          <a:xfrm>
            <a:off x="3980329" y="2043953"/>
            <a:ext cx="573742" cy="317350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ln w="76200">
                <a:solidFill>
                  <a:schemeClr val="tx1"/>
                </a:solidFill>
              </a:ln>
            </a:endParaRPr>
          </a:p>
        </p:txBody>
      </p:sp>
      <p:sp>
        <p:nvSpPr>
          <p:cNvPr id="12" name="CuadroTexto 11">
            <a:extLst>
              <a:ext uri="{FF2B5EF4-FFF2-40B4-BE49-F238E27FC236}">
                <a16:creationId xmlns:a16="http://schemas.microsoft.com/office/drawing/2014/main" id="{C6670896-D2B5-2EB3-6F6D-BB85D0DD8224}"/>
              </a:ext>
            </a:extLst>
          </p:cNvPr>
          <p:cNvSpPr txBox="1"/>
          <p:nvPr/>
        </p:nvSpPr>
        <p:spPr>
          <a:xfrm>
            <a:off x="4554071" y="2250141"/>
            <a:ext cx="7422776" cy="2554545"/>
          </a:xfrm>
          <a:prstGeom prst="rect">
            <a:avLst/>
          </a:prstGeom>
          <a:noFill/>
        </p:spPr>
        <p:txBody>
          <a:bodyPr wrap="square" rtlCol="0">
            <a:spAutoFit/>
          </a:bodyPr>
          <a:lstStyle/>
          <a:p>
            <a:r>
              <a:rPr lang="es-ES" sz="2000" b="1" dirty="0"/>
              <a:t>1.) LIBERTAD CONSTITUYENTE O ESTATUTARIA.</a:t>
            </a:r>
          </a:p>
          <a:p>
            <a:r>
              <a:rPr lang="es-ES" sz="2000" b="1" dirty="0"/>
              <a:t>2.) AUTONOMÍA INTERNA.</a:t>
            </a:r>
          </a:p>
          <a:p>
            <a:r>
              <a:rPr lang="es-ES" sz="2000" b="1" dirty="0"/>
              <a:t>3.) LIBRE DESIGNACIÓN DE DIRIGENTES.</a:t>
            </a:r>
          </a:p>
          <a:p>
            <a:r>
              <a:rPr lang="es-ES" sz="2000" b="1" dirty="0"/>
              <a:t>4.) LIBERTAD DE REUNIÓN Y DE DELIBERACIÓN.</a:t>
            </a:r>
          </a:p>
          <a:p>
            <a:r>
              <a:rPr lang="es-ES" sz="2000" b="1" dirty="0"/>
              <a:t>5.) LIBERTAD DE ADMINISTRACIÓN DE FONDOS.</a:t>
            </a:r>
          </a:p>
          <a:p>
            <a:r>
              <a:rPr lang="es-ES" sz="2000" b="1" dirty="0"/>
              <a:t>6.)LIBERTAD DE CREAR SERVICIOS ANEXOS.</a:t>
            </a:r>
          </a:p>
          <a:p>
            <a:r>
              <a:rPr lang="es-ES" sz="2000" b="1" dirty="0"/>
              <a:t>7.) LIBERTAD DE ACCIÓN SINDICAL.</a:t>
            </a:r>
          </a:p>
          <a:p>
            <a:r>
              <a:rPr lang="es-ES" sz="2000" b="1" dirty="0"/>
              <a:t>8.) LIBERTAD FEDERATIVA Y CONFEDERATIVA-</a:t>
            </a:r>
            <a:endParaRPr lang="es-CO" sz="2000" b="1" dirty="0"/>
          </a:p>
        </p:txBody>
      </p:sp>
    </p:spTree>
    <p:extLst>
      <p:ext uri="{BB962C8B-B14F-4D97-AF65-F5344CB8AC3E}">
        <p14:creationId xmlns:p14="http://schemas.microsoft.com/office/powerpoint/2010/main" val="4196652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8"/>
        <p:cNvGrpSpPr/>
        <p:nvPr/>
      </p:nvGrpSpPr>
      <p:grpSpPr>
        <a:xfrm>
          <a:off x="0" y="0"/>
          <a:ext cx="0" cy="0"/>
          <a:chOff x="0" y="0"/>
          <a:chExt cx="0" cy="0"/>
        </a:xfrm>
      </p:grpSpPr>
      <p:sp>
        <p:nvSpPr>
          <p:cNvPr id="6" name="Rectángulo 5">
            <a:extLst>
              <a:ext uri="{FF2B5EF4-FFF2-40B4-BE49-F238E27FC236}">
                <a16:creationId xmlns:a16="http://schemas.microsoft.com/office/drawing/2014/main" id="{797A40FF-06E5-C9E1-D4E3-33B3281DCBDA}"/>
              </a:ext>
            </a:extLst>
          </p:cNvPr>
          <p:cNvSpPr/>
          <p:nvPr/>
        </p:nvSpPr>
        <p:spPr>
          <a:xfrm>
            <a:off x="3254188" y="609600"/>
            <a:ext cx="8373036" cy="726141"/>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 sz="2800" b="1" dirty="0">
                <a:solidFill>
                  <a:schemeClr val="tx1"/>
                </a:solidFill>
              </a:rPr>
              <a:t>DERECHOS LABORALES</a:t>
            </a:r>
            <a:endParaRPr lang="es-CO" sz="2800" b="1" dirty="0">
              <a:solidFill>
                <a:schemeClr val="tx1"/>
              </a:solidFill>
            </a:endParaRPr>
          </a:p>
        </p:txBody>
      </p:sp>
      <p:sp>
        <p:nvSpPr>
          <p:cNvPr id="7" name="Flecha: hacia abajo 6">
            <a:extLst>
              <a:ext uri="{FF2B5EF4-FFF2-40B4-BE49-F238E27FC236}">
                <a16:creationId xmlns:a16="http://schemas.microsoft.com/office/drawing/2014/main" id="{73B5D5EC-CFF5-ABF9-4052-701370BA2983}"/>
              </a:ext>
            </a:extLst>
          </p:cNvPr>
          <p:cNvSpPr/>
          <p:nvPr/>
        </p:nvSpPr>
        <p:spPr>
          <a:xfrm>
            <a:off x="6508376" y="1550894"/>
            <a:ext cx="502024" cy="376518"/>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9" name="Rectángulo 8">
            <a:extLst>
              <a:ext uri="{FF2B5EF4-FFF2-40B4-BE49-F238E27FC236}">
                <a16:creationId xmlns:a16="http://schemas.microsoft.com/office/drawing/2014/main" id="{B57AAD1F-2F09-FD70-A1C0-3E2CC00B1E40}"/>
              </a:ext>
            </a:extLst>
          </p:cNvPr>
          <p:cNvSpPr/>
          <p:nvPr/>
        </p:nvSpPr>
        <p:spPr>
          <a:xfrm>
            <a:off x="313765" y="2303929"/>
            <a:ext cx="11707906" cy="72614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2800" b="1" dirty="0">
                <a:solidFill>
                  <a:schemeClr val="tx1"/>
                </a:solidFill>
              </a:rPr>
              <a:t>INSTRUMENTOS INTERNACIONALES DE DERECHOS HUMANOS</a:t>
            </a:r>
            <a:endParaRPr lang="es-CO" sz="2800" b="1" dirty="0">
              <a:solidFill>
                <a:schemeClr val="tx1"/>
              </a:solidFill>
            </a:endParaRPr>
          </a:p>
        </p:txBody>
      </p:sp>
      <p:sp>
        <p:nvSpPr>
          <p:cNvPr id="10" name="Globo: flecha hacia arriba 9">
            <a:extLst>
              <a:ext uri="{FF2B5EF4-FFF2-40B4-BE49-F238E27FC236}">
                <a16:creationId xmlns:a16="http://schemas.microsoft.com/office/drawing/2014/main" id="{A01AC2FB-169D-30E0-1FAA-DEDA7622E210}"/>
              </a:ext>
            </a:extLst>
          </p:cNvPr>
          <p:cNvSpPr/>
          <p:nvPr/>
        </p:nvSpPr>
        <p:spPr>
          <a:xfrm>
            <a:off x="779930" y="3429000"/>
            <a:ext cx="10542494" cy="2819400"/>
          </a:xfrm>
          <a:prstGeom prst="upArrowCallout">
            <a:avLst>
              <a:gd name="adj1" fmla="val 23728"/>
              <a:gd name="adj2" fmla="val 25000"/>
              <a:gd name="adj3" fmla="val 25000"/>
              <a:gd name="adj4" fmla="val 7038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a:solidFill>
                  <a:schemeClr val="tx1"/>
                </a:solidFill>
              </a:rPr>
              <a:t>CONJUNTO DE DERECHOS COMÚNMENTE DESIGNADOS COMO “DERECHOS HUMANOS LABORALES”.</a:t>
            </a:r>
            <a:endParaRPr lang="es-CO" sz="2800" b="1" dirty="0">
              <a:solidFill>
                <a:schemeClr val="tx1"/>
              </a:solidFill>
            </a:endParaRPr>
          </a:p>
        </p:txBody>
      </p:sp>
    </p:spTree>
    <p:extLst>
      <p:ext uri="{BB962C8B-B14F-4D97-AF65-F5344CB8AC3E}">
        <p14:creationId xmlns:p14="http://schemas.microsoft.com/office/powerpoint/2010/main" val="33859181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3"/>
        <p:cNvGrpSpPr/>
        <p:nvPr/>
      </p:nvGrpSpPr>
      <p:grpSpPr>
        <a:xfrm>
          <a:off x="0" y="0"/>
          <a:ext cx="0" cy="0"/>
          <a:chOff x="0" y="0"/>
          <a:chExt cx="0" cy="0"/>
        </a:xfrm>
      </p:grpSpPr>
      <p:sp>
        <p:nvSpPr>
          <p:cNvPr id="164" name="Google Shape;164;p15"/>
          <p:cNvSpPr txBox="1"/>
          <p:nvPr/>
        </p:nvSpPr>
        <p:spPr>
          <a:xfrm>
            <a:off x="277160" y="546927"/>
            <a:ext cx="8763000" cy="64629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600" b="1" i="0" u="none" strike="noStrike" kern="0" cap="none" spc="0" normalizeH="0" baseline="0" noProof="0" dirty="0">
                <a:ln>
                  <a:noFill/>
                </a:ln>
                <a:solidFill>
                  <a:srgbClr val="000000"/>
                </a:solidFill>
                <a:effectLst/>
                <a:uLnTx/>
                <a:uFillTx/>
                <a:latin typeface="Arial"/>
                <a:cs typeface="Arial"/>
                <a:sym typeface="Arial"/>
              </a:rPr>
              <a:t>CORTE CONSTITUCIONAL:</a:t>
            </a:r>
            <a:endParaRPr kumimoji="0" sz="3600" b="1" i="0" u="none" strike="noStrike" kern="0" cap="none" spc="0" normalizeH="0" baseline="0" noProof="0" dirty="0">
              <a:ln>
                <a:noFill/>
              </a:ln>
              <a:solidFill>
                <a:srgbClr val="000000"/>
              </a:solidFill>
              <a:effectLst/>
              <a:uLnTx/>
              <a:uFillTx/>
              <a:latin typeface="Arial"/>
              <a:cs typeface="Arial"/>
              <a:sym typeface="Arial"/>
            </a:endParaRPr>
          </a:p>
        </p:txBody>
      </p:sp>
      <p:sp>
        <p:nvSpPr>
          <p:cNvPr id="3" name="CuadroTexto 2">
            <a:extLst>
              <a:ext uri="{FF2B5EF4-FFF2-40B4-BE49-F238E27FC236}">
                <a16:creationId xmlns:a16="http://schemas.microsoft.com/office/drawing/2014/main" id="{2933E01F-2B6B-7F4A-111F-11C0EF3C17D0}"/>
              </a:ext>
            </a:extLst>
          </p:cNvPr>
          <p:cNvSpPr txBox="1"/>
          <p:nvPr/>
        </p:nvSpPr>
        <p:spPr>
          <a:xfrm>
            <a:off x="277159" y="1461246"/>
            <a:ext cx="10857005"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2000" b="1" dirty="0"/>
              <a:t>EL DERECHO DE ASOCIACIÓN SINDICAL ES UN DERECHO </a:t>
            </a:r>
            <a:r>
              <a:rPr lang="es-ES" sz="2800" b="1" dirty="0"/>
              <a:t>SUBJETIVO </a:t>
            </a:r>
            <a:r>
              <a:rPr lang="es-ES" sz="2000" b="1" dirty="0"/>
              <a:t>QUE TIENE UNA FUNCIÓN ESTRUCTURAL  QUE DESEMPEÑAR, EN CUANTO CONSTITUYE UNA VÍA DE REALIZACIÓN Y DE REAFIRMACIÓN DE UN ESTADO SOCIAL DEMOCRÁTICO Y DE DERECHO, MÁS AÚN CUANDO ESTE DERECHO QUE PERMITE LA INTEGRACIÓN DEL INDIVIDUO A LA PLURALIDAD DE GRUPOS NO CONSTITUYE UN FIN EN SÍ MISMO O UN SIMPLE DERECHO DE UN PARTICULAR, SINO UN FENÓMENO SOCIAL FUNDAMENTAL EN UNA SOCIEDAD DEMOCRÁTICA (T-441/92).</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2000" b="1"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2400" b="1" dirty="0"/>
              <a:t>EL DERECHO A LA SINDICALIZACIÓN IMPONE SER UN DERECHO SOCIAL QUE DEBE GARANTIZARSE NO DE MANERA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2400" b="1" dirty="0"/>
              <a:t>INDIVIDUAL SINO COLECTIVA. (C-1188/05).</a:t>
            </a:r>
            <a:endParaRPr kumimoji="0" lang="es-CO" sz="24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266413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8"/>
        <p:cNvGrpSpPr/>
        <p:nvPr/>
      </p:nvGrpSpPr>
      <p:grpSpPr>
        <a:xfrm>
          <a:off x="0" y="0"/>
          <a:ext cx="0" cy="0"/>
          <a:chOff x="0" y="0"/>
          <a:chExt cx="0" cy="0"/>
        </a:xfrm>
      </p:grpSpPr>
      <p:sp>
        <p:nvSpPr>
          <p:cNvPr id="179" name="Google Shape;179;p18"/>
          <p:cNvSpPr txBox="1"/>
          <p:nvPr/>
        </p:nvSpPr>
        <p:spPr>
          <a:xfrm>
            <a:off x="266701" y="3646636"/>
            <a:ext cx="9804400" cy="2062063"/>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200" b="1" i="0" u="none" strike="noStrike" kern="0" cap="none" spc="0" normalizeH="0" baseline="0" noProof="0" dirty="0">
                <a:ln>
                  <a:noFill/>
                </a:ln>
                <a:solidFill>
                  <a:srgbClr val="000000"/>
                </a:solidFill>
                <a:effectLst/>
                <a:uLnTx/>
                <a:uFillTx/>
                <a:latin typeface="Arial"/>
                <a:cs typeface="Arial"/>
                <a:sym typeface="Arial"/>
              </a:rPr>
              <a:t>DERECHO DE ASOCIACIÓN SINDICAL:</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200" b="1" i="0" u="none" strike="noStrike" kern="0" cap="none" spc="0" normalizeH="0" baseline="0" noProof="0" dirty="0">
                <a:ln>
                  <a:noFill/>
                </a:ln>
                <a:solidFill>
                  <a:srgbClr val="000000"/>
                </a:solidFill>
                <a:effectLst/>
                <a:uLnTx/>
                <a:uFillTx/>
                <a:latin typeface="Arial"/>
                <a:cs typeface="Arial"/>
                <a:sym typeface="Arial"/>
              </a:rPr>
              <a:t> </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3200" b="1" i="0" u="none" strike="noStrike" kern="0" cap="none" spc="0" normalizeH="0" baseline="0" noProof="0" dirty="0">
                <a:ln>
                  <a:noFill/>
                </a:ln>
                <a:solidFill>
                  <a:srgbClr val="000000"/>
                </a:solidFill>
                <a:effectLst/>
                <a:uLnTx/>
                <a:uFillTx/>
                <a:latin typeface="Arial"/>
                <a:cs typeface="Arial"/>
                <a:sym typeface="Arial"/>
              </a:rPr>
              <a:t>SISTEMAS NORMATIVOS Y DE CONTROL INTERNACIONAL.</a:t>
            </a:r>
            <a:endParaRPr kumimoji="0" sz="32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9860008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8"/>
        <p:cNvGrpSpPr/>
        <p:nvPr/>
      </p:nvGrpSpPr>
      <p:grpSpPr>
        <a:xfrm>
          <a:off x="0" y="0"/>
          <a:ext cx="0" cy="0"/>
          <a:chOff x="0" y="0"/>
          <a:chExt cx="0" cy="0"/>
        </a:xfrm>
      </p:grpSpPr>
      <p:sp>
        <p:nvSpPr>
          <p:cNvPr id="2" name="CuadroTexto 1">
            <a:extLst>
              <a:ext uri="{FF2B5EF4-FFF2-40B4-BE49-F238E27FC236}">
                <a16:creationId xmlns:a16="http://schemas.microsoft.com/office/drawing/2014/main" id="{2D5B81AB-E4C8-C0CA-A248-4B0E293DAC75}"/>
              </a:ext>
            </a:extLst>
          </p:cNvPr>
          <p:cNvSpPr txBox="1"/>
          <p:nvPr/>
        </p:nvSpPr>
        <p:spPr>
          <a:xfrm>
            <a:off x="3810000" y="394447"/>
            <a:ext cx="8122024" cy="5509200"/>
          </a:xfrm>
          <a:prstGeom prst="rect">
            <a:avLst/>
          </a:prstGeom>
          <a:noFill/>
        </p:spPr>
        <p:txBody>
          <a:bodyPr wrap="square" rtlCol="0">
            <a:spAutoFit/>
          </a:bodyPr>
          <a:lstStyle/>
          <a:p>
            <a:r>
              <a:rPr lang="es-ES" sz="2800" b="1" dirty="0"/>
              <a:t>ASAMBLEA NACIONAL CONSTITUYENTE DE 1991:</a:t>
            </a:r>
          </a:p>
          <a:p>
            <a:endParaRPr lang="es-ES" sz="2000" b="1" dirty="0"/>
          </a:p>
          <a:p>
            <a:r>
              <a:rPr lang="es-ES" sz="2000" b="1" dirty="0"/>
              <a:t>“ LOS DERECHOS SINDICALES SON PARTE INTEGRANTE DE LOS DERECHOS HUMANOS Y ÉSTOS, A SU VEZ SON FACTORES ESENCIALES E INDIVISIBLES DE LA DEMOCRACIA… LOS SINDICATOS SE TIENEN QUE VER COMO INSTITUCIONES IMPORTANTES DE LA DEMOCRACIA”.</a:t>
            </a:r>
          </a:p>
          <a:p>
            <a:endParaRPr lang="es-ES" sz="2000" b="1" dirty="0"/>
          </a:p>
          <a:p>
            <a:r>
              <a:rPr lang="es-ES" sz="2800" b="1" dirty="0"/>
              <a:t>CORTE CONSTITUCIONAL:</a:t>
            </a:r>
          </a:p>
          <a:p>
            <a:endParaRPr lang="es-ES" sz="2800" b="1" dirty="0"/>
          </a:p>
          <a:p>
            <a:r>
              <a:rPr lang="es-ES" sz="2000" b="1" dirty="0"/>
              <a:t>CONFORME A LOS ARTS. 53 INC.4° Y 93 Y 94 DE LA CN EL CONTENIDO Y ALCANCE DEL DERECHO DE ASOCIACIÓN SINDICAL HA DE FIJARSE CON ARREGLO A LOS CONVENIOS Y TRATADOS INTERNACIONALES SOBRE DERECHOS HUMANOS DEL TRABAJO.</a:t>
            </a:r>
            <a:endParaRPr lang="es-CO" sz="2000" b="1" dirty="0"/>
          </a:p>
        </p:txBody>
      </p:sp>
    </p:spTree>
    <p:extLst>
      <p:ext uri="{BB962C8B-B14F-4D97-AF65-F5344CB8AC3E}">
        <p14:creationId xmlns:p14="http://schemas.microsoft.com/office/powerpoint/2010/main" val="16995643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3"/>
        <p:cNvGrpSpPr/>
        <p:nvPr/>
      </p:nvGrpSpPr>
      <p:grpSpPr>
        <a:xfrm>
          <a:off x="0" y="0"/>
          <a:ext cx="0" cy="0"/>
          <a:chOff x="0" y="0"/>
          <a:chExt cx="0" cy="0"/>
        </a:xfrm>
      </p:grpSpPr>
      <p:sp>
        <p:nvSpPr>
          <p:cNvPr id="6" name="CuadroTexto 5">
            <a:extLst>
              <a:ext uri="{FF2B5EF4-FFF2-40B4-BE49-F238E27FC236}">
                <a16:creationId xmlns:a16="http://schemas.microsoft.com/office/drawing/2014/main" id="{CBC49DAF-8C96-7064-D9B4-7D0F259BB271}"/>
              </a:ext>
            </a:extLst>
          </p:cNvPr>
          <p:cNvSpPr txBox="1"/>
          <p:nvPr/>
        </p:nvSpPr>
        <p:spPr>
          <a:xfrm>
            <a:off x="313765" y="708212"/>
            <a:ext cx="5782235" cy="1938992"/>
          </a:xfrm>
          <a:prstGeom prst="rect">
            <a:avLst/>
          </a:prstGeom>
          <a:noFill/>
        </p:spPr>
        <p:txBody>
          <a:bodyPr wrap="square" rtlCol="0">
            <a:spAutoFit/>
          </a:bodyPr>
          <a:lstStyle/>
          <a:p>
            <a:r>
              <a:rPr lang="es-ES" sz="2000" b="1" dirty="0"/>
              <a:t>EL CONVENIO SOBRE LA LIBERTAD SINDICAL Y LA PROTECCIÓN DEL DERECHO DE SINDICACIÓN No.87 Y EL CONVENIO SOBRE EL DERECHO DE SINDICACIÓN Y DE NEGOCIACIÓN COLECTIVA No. 98 FORMAN PARTE</a:t>
            </a:r>
            <a:endParaRPr lang="es-CO" sz="2000" b="1" dirty="0"/>
          </a:p>
        </p:txBody>
      </p:sp>
      <p:sp>
        <p:nvSpPr>
          <p:cNvPr id="7" name="Globo: flecha hacia arriba 6">
            <a:extLst>
              <a:ext uri="{FF2B5EF4-FFF2-40B4-BE49-F238E27FC236}">
                <a16:creationId xmlns:a16="http://schemas.microsoft.com/office/drawing/2014/main" id="{708AFFC9-FE4F-89DE-3CA1-D43E788D2BEA}"/>
              </a:ext>
            </a:extLst>
          </p:cNvPr>
          <p:cNvSpPr/>
          <p:nvPr/>
        </p:nvSpPr>
        <p:spPr>
          <a:xfrm>
            <a:off x="466165" y="2814918"/>
            <a:ext cx="5468470" cy="1497106"/>
          </a:xfrm>
          <a:prstGeom prst="upArrowCallou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2400" b="1" dirty="0">
                <a:solidFill>
                  <a:schemeClr val="tx1"/>
                </a:solidFill>
              </a:rPr>
              <a:t>BLOQUE DE CONSTITUCIONALIDAD</a:t>
            </a:r>
            <a:endParaRPr lang="es-CO" b="1" dirty="0">
              <a:solidFill>
                <a:schemeClr val="tx1"/>
              </a:solidFill>
            </a:endParaRPr>
          </a:p>
        </p:txBody>
      </p:sp>
      <p:sp>
        <p:nvSpPr>
          <p:cNvPr id="8" name="CuadroTexto 7">
            <a:extLst>
              <a:ext uri="{FF2B5EF4-FFF2-40B4-BE49-F238E27FC236}">
                <a16:creationId xmlns:a16="http://schemas.microsoft.com/office/drawing/2014/main" id="{01199F53-3FB1-9199-D425-E3515C9DE8AE}"/>
              </a:ext>
            </a:extLst>
          </p:cNvPr>
          <p:cNvSpPr txBox="1"/>
          <p:nvPr/>
        </p:nvSpPr>
        <p:spPr>
          <a:xfrm>
            <a:off x="466165" y="4652682"/>
            <a:ext cx="7808259" cy="1323439"/>
          </a:xfrm>
          <a:prstGeom prst="rect">
            <a:avLst/>
          </a:prstGeom>
          <a:noFill/>
        </p:spPr>
        <p:txBody>
          <a:bodyPr wrap="square" rtlCol="0">
            <a:spAutoFit/>
          </a:bodyPr>
          <a:lstStyle/>
          <a:p>
            <a:r>
              <a:rPr lang="es-ES" sz="2000" b="1" dirty="0"/>
              <a:t>EN CUANTO SE REFIEREN A DERECHOS HUMANOS FUNDAMENTALES EN EL TRABAJO COMO LA LIBERTAD SINDICAL Y LA APLICACIÓN DE LOS PRINCIPIOS DE DERECHOS DE SINDICALIZACIÓN COLECTIVA. (C-063/08).</a:t>
            </a:r>
            <a:endParaRPr lang="es-CO" sz="2000" b="1" dirty="0"/>
          </a:p>
        </p:txBody>
      </p:sp>
    </p:spTree>
    <p:extLst>
      <p:ext uri="{BB962C8B-B14F-4D97-AF65-F5344CB8AC3E}">
        <p14:creationId xmlns:p14="http://schemas.microsoft.com/office/powerpoint/2010/main" val="6225054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3"/>
        <p:cNvGrpSpPr/>
        <p:nvPr/>
      </p:nvGrpSpPr>
      <p:grpSpPr>
        <a:xfrm>
          <a:off x="0" y="0"/>
          <a:ext cx="0" cy="0"/>
          <a:chOff x="0" y="0"/>
          <a:chExt cx="0" cy="0"/>
        </a:xfrm>
      </p:grpSpPr>
      <p:sp>
        <p:nvSpPr>
          <p:cNvPr id="3" name="Rectángulo 2">
            <a:extLst>
              <a:ext uri="{FF2B5EF4-FFF2-40B4-BE49-F238E27FC236}">
                <a16:creationId xmlns:a16="http://schemas.microsoft.com/office/drawing/2014/main" id="{6BE65097-18C5-6572-EB76-14877FBD858D}"/>
              </a:ext>
            </a:extLst>
          </p:cNvPr>
          <p:cNvSpPr/>
          <p:nvPr/>
        </p:nvSpPr>
        <p:spPr>
          <a:xfrm>
            <a:off x="3343835" y="600635"/>
            <a:ext cx="8561294" cy="103094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800" b="1" i="0" u="none" strike="noStrike" kern="0" cap="none" spc="0" normalizeH="0" baseline="0" noProof="0" dirty="0">
                <a:ln>
                  <a:noFill/>
                </a:ln>
                <a:solidFill>
                  <a:srgbClr val="000000"/>
                </a:solidFill>
                <a:effectLst/>
                <a:uLnTx/>
                <a:uFillTx/>
                <a:latin typeface="Arial"/>
                <a:ea typeface="+mn-ea"/>
                <a:cs typeface="+mn-cs"/>
                <a:sym typeface="Arial"/>
              </a:rPr>
              <a:t>DERECHO DEL TRABAJO, DERECHOS HUMANOS E INTERPRETACIÓN:</a:t>
            </a:r>
            <a:endParaRPr kumimoji="0" lang="es-CO" sz="2800" b="1"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2" name="CuadroTexto 1">
            <a:extLst>
              <a:ext uri="{FF2B5EF4-FFF2-40B4-BE49-F238E27FC236}">
                <a16:creationId xmlns:a16="http://schemas.microsoft.com/office/drawing/2014/main" id="{8AA2C89C-1C1C-2DA6-8541-61BA7C062146}"/>
              </a:ext>
            </a:extLst>
          </p:cNvPr>
          <p:cNvSpPr txBox="1"/>
          <p:nvPr/>
        </p:nvSpPr>
        <p:spPr>
          <a:xfrm>
            <a:off x="349624" y="2411506"/>
            <a:ext cx="11555505" cy="2123658"/>
          </a:xfrm>
          <a:prstGeom prst="rect">
            <a:avLst/>
          </a:prstGeom>
          <a:noFill/>
        </p:spPr>
        <p:txBody>
          <a:bodyPr wrap="square" rtlCol="0">
            <a:spAutoFit/>
          </a:bodyPr>
          <a:lstStyle/>
          <a:p>
            <a:r>
              <a:rPr lang="es-ES" sz="2000" b="1" dirty="0"/>
              <a:t>EL DERECHO DEL MUNDO DEL TTRABAJO EN COLOMBIA DEBE SER LEÍDO, INTERPRETADO Y ANALIZADO A PARTIR DE LAS </a:t>
            </a:r>
            <a:r>
              <a:rPr lang="es-ES" sz="2800" b="1" dirty="0"/>
              <a:t>CARTAS SOCIALES DE DERECHOS HUMANOS DEL SISTEMA DE NACIONES UNIDAS QUE INCLUYE A LA OIT Y AL SISTEMA INTERAMERICANO DE DERECHOS HUMANOS.</a:t>
            </a:r>
            <a:endParaRPr lang="es-CO" sz="2000" b="1" dirty="0"/>
          </a:p>
        </p:txBody>
      </p:sp>
    </p:spTree>
    <p:extLst>
      <p:ext uri="{BB962C8B-B14F-4D97-AF65-F5344CB8AC3E}">
        <p14:creationId xmlns:p14="http://schemas.microsoft.com/office/powerpoint/2010/main" val="41987071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8"/>
        <p:cNvGrpSpPr/>
        <p:nvPr/>
      </p:nvGrpSpPr>
      <p:grpSpPr>
        <a:xfrm>
          <a:off x="0" y="0"/>
          <a:ext cx="0" cy="0"/>
          <a:chOff x="0" y="0"/>
          <a:chExt cx="0" cy="0"/>
        </a:xfrm>
      </p:grpSpPr>
      <p:pic>
        <p:nvPicPr>
          <p:cNvPr id="1026" name="Picture 2" descr="ESTADO COLOMBIANO | Formas de organizacion, Colombianas, Ciencias sociales">
            <a:extLst>
              <a:ext uri="{FF2B5EF4-FFF2-40B4-BE49-F238E27FC236}">
                <a16:creationId xmlns:a16="http://schemas.microsoft.com/office/drawing/2014/main" id="{94CF2240-245B-52E4-5E4A-EDC1758D55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8282" y="1438835"/>
            <a:ext cx="2444283" cy="3303493"/>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D0D288F0-F1D9-06DD-2B34-095F2D7092CA}"/>
              </a:ext>
            </a:extLst>
          </p:cNvPr>
          <p:cNvSpPr txBox="1"/>
          <p:nvPr/>
        </p:nvSpPr>
        <p:spPr>
          <a:xfrm>
            <a:off x="3935506" y="188259"/>
            <a:ext cx="7960659" cy="1077218"/>
          </a:xfrm>
          <a:prstGeom prst="rect">
            <a:avLst/>
          </a:prstGeom>
          <a:noFill/>
        </p:spPr>
        <p:txBody>
          <a:bodyPr wrap="square" rtlCol="0">
            <a:spAutoFit/>
          </a:bodyPr>
          <a:lstStyle/>
          <a:p>
            <a:r>
              <a:rPr lang="es-ES" sz="3200" b="1" dirty="0"/>
              <a:t>SISTEMAS NORMATIVOS DE CONTROL AL ESTADO COLOMBIANO:</a:t>
            </a:r>
            <a:endParaRPr lang="es-CO" sz="3200" b="1" dirty="0"/>
          </a:p>
        </p:txBody>
      </p:sp>
      <p:sp>
        <p:nvSpPr>
          <p:cNvPr id="4" name="Rectángulo 3">
            <a:extLst>
              <a:ext uri="{FF2B5EF4-FFF2-40B4-BE49-F238E27FC236}">
                <a16:creationId xmlns:a16="http://schemas.microsoft.com/office/drawing/2014/main" id="{57AE5CAA-8F74-E349-B728-D85C57370D76}"/>
              </a:ext>
            </a:extLst>
          </p:cNvPr>
          <p:cNvSpPr/>
          <p:nvPr/>
        </p:nvSpPr>
        <p:spPr>
          <a:xfrm>
            <a:off x="6248400" y="1631576"/>
            <a:ext cx="5647765" cy="7978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3200" b="1" dirty="0">
                <a:solidFill>
                  <a:schemeClr val="tx1"/>
                </a:solidFill>
              </a:rPr>
              <a:t>ONU:</a:t>
            </a:r>
            <a:endParaRPr lang="es-CO" sz="2000" b="1" dirty="0">
              <a:solidFill>
                <a:schemeClr val="tx1"/>
              </a:solidFill>
            </a:endParaRPr>
          </a:p>
        </p:txBody>
      </p:sp>
      <p:sp>
        <p:nvSpPr>
          <p:cNvPr id="5" name="CuadroTexto 4">
            <a:extLst>
              <a:ext uri="{FF2B5EF4-FFF2-40B4-BE49-F238E27FC236}">
                <a16:creationId xmlns:a16="http://schemas.microsoft.com/office/drawing/2014/main" id="{6FBBC413-BBB1-7555-B5A0-942851F958E0}"/>
              </a:ext>
            </a:extLst>
          </p:cNvPr>
          <p:cNvSpPr txBox="1"/>
          <p:nvPr/>
        </p:nvSpPr>
        <p:spPr>
          <a:xfrm>
            <a:off x="6248400" y="2617694"/>
            <a:ext cx="5468471" cy="707886"/>
          </a:xfrm>
          <a:prstGeom prst="rect">
            <a:avLst/>
          </a:prstGeom>
          <a:noFill/>
        </p:spPr>
        <p:txBody>
          <a:bodyPr wrap="square" rtlCol="0">
            <a:spAutoFit/>
          </a:bodyPr>
          <a:lstStyle/>
          <a:p>
            <a:r>
              <a:rPr lang="es-ES" sz="2000" b="1" dirty="0"/>
              <a:t>QUEJAS ANTE LOS COMITÉS DE DERECHOS HUMANOS.</a:t>
            </a:r>
            <a:endParaRPr lang="es-CO" sz="2000" b="1" dirty="0"/>
          </a:p>
        </p:txBody>
      </p:sp>
      <p:sp>
        <p:nvSpPr>
          <p:cNvPr id="6" name="Rectángulo 5">
            <a:extLst>
              <a:ext uri="{FF2B5EF4-FFF2-40B4-BE49-F238E27FC236}">
                <a16:creationId xmlns:a16="http://schemas.microsoft.com/office/drawing/2014/main" id="{D04CA931-607B-A022-1BA9-7D2A6EF0AC72}"/>
              </a:ext>
            </a:extLst>
          </p:cNvPr>
          <p:cNvSpPr/>
          <p:nvPr/>
        </p:nvSpPr>
        <p:spPr>
          <a:xfrm>
            <a:off x="6248400" y="3523129"/>
            <a:ext cx="5719482" cy="90543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3600" b="1" dirty="0">
                <a:solidFill>
                  <a:schemeClr val="tx1"/>
                </a:solidFill>
              </a:rPr>
              <a:t>OEA:</a:t>
            </a:r>
            <a:endParaRPr lang="es-CO" sz="2000" b="1" dirty="0">
              <a:solidFill>
                <a:schemeClr val="tx1"/>
              </a:solidFill>
            </a:endParaRPr>
          </a:p>
        </p:txBody>
      </p:sp>
      <p:sp>
        <p:nvSpPr>
          <p:cNvPr id="7" name="CuadroTexto 6">
            <a:extLst>
              <a:ext uri="{FF2B5EF4-FFF2-40B4-BE49-F238E27FC236}">
                <a16:creationId xmlns:a16="http://schemas.microsoft.com/office/drawing/2014/main" id="{C5A1DC74-6E5E-9346-A55E-DCDFEDD6BEED}"/>
              </a:ext>
            </a:extLst>
          </p:cNvPr>
          <p:cNvSpPr txBox="1"/>
          <p:nvPr/>
        </p:nvSpPr>
        <p:spPr>
          <a:xfrm>
            <a:off x="5952565" y="4742328"/>
            <a:ext cx="5943600" cy="707886"/>
          </a:xfrm>
          <a:prstGeom prst="rect">
            <a:avLst/>
          </a:prstGeom>
          <a:noFill/>
        </p:spPr>
        <p:txBody>
          <a:bodyPr wrap="square" rtlCol="0">
            <a:spAutoFit/>
          </a:bodyPr>
          <a:lstStyle/>
          <a:p>
            <a:r>
              <a:rPr lang="es-ES" sz="2000" b="1" dirty="0"/>
              <a:t>QUEJAS ANTE LA COMISIÓN INTERAMERICANA DE DERECHOS HUMANOS.</a:t>
            </a:r>
            <a:endParaRPr lang="es-CO" sz="2000" b="1" dirty="0"/>
          </a:p>
        </p:txBody>
      </p:sp>
      <p:sp>
        <p:nvSpPr>
          <p:cNvPr id="8" name="Rectángulo 7">
            <a:extLst>
              <a:ext uri="{FF2B5EF4-FFF2-40B4-BE49-F238E27FC236}">
                <a16:creationId xmlns:a16="http://schemas.microsoft.com/office/drawing/2014/main" id="{F5BDECED-E96E-B5DC-C6F6-A9515742EDD6}"/>
              </a:ext>
            </a:extLst>
          </p:cNvPr>
          <p:cNvSpPr/>
          <p:nvPr/>
        </p:nvSpPr>
        <p:spPr>
          <a:xfrm>
            <a:off x="4329953" y="5450214"/>
            <a:ext cx="1497106" cy="90576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 sz="3200" b="1" dirty="0">
                <a:solidFill>
                  <a:schemeClr val="tx1"/>
                </a:solidFill>
              </a:rPr>
              <a:t>O.I.T.</a:t>
            </a:r>
            <a:endParaRPr lang="es-CO" sz="3200" b="1" dirty="0">
              <a:solidFill>
                <a:schemeClr val="tx1"/>
              </a:solidFill>
            </a:endParaRPr>
          </a:p>
        </p:txBody>
      </p:sp>
      <p:sp>
        <p:nvSpPr>
          <p:cNvPr id="9" name="CuadroTexto 8">
            <a:extLst>
              <a:ext uri="{FF2B5EF4-FFF2-40B4-BE49-F238E27FC236}">
                <a16:creationId xmlns:a16="http://schemas.microsoft.com/office/drawing/2014/main" id="{21ACC461-0B5B-D97E-EBC8-13BDB1117BAE}"/>
              </a:ext>
            </a:extLst>
          </p:cNvPr>
          <p:cNvSpPr txBox="1"/>
          <p:nvPr/>
        </p:nvSpPr>
        <p:spPr>
          <a:xfrm>
            <a:off x="6095999" y="5719482"/>
            <a:ext cx="5943600" cy="707886"/>
          </a:xfrm>
          <a:prstGeom prst="rect">
            <a:avLst/>
          </a:prstGeom>
          <a:noFill/>
        </p:spPr>
        <p:txBody>
          <a:bodyPr wrap="square" rtlCol="0">
            <a:spAutoFit/>
          </a:bodyPr>
          <a:lstStyle/>
          <a:p>
            <a:r>
              <a:rPr lang="es-ES" sz="2000" b="1" dirty="0"/>
              <a:t>QUEJAS ANTE EL COMITÉ DE LIBERTAD SINDICAL.</a:t>
            </a:r>
            <a:endParaRPr lang="es-CO" sz="2000" b="1" dirty="0"/>
          </a:p>
        </p:txBody>
      </p:sp>
    </p:spTree>
    <p:extLst>
      <p:ext uri="{BB962C8B-B14F-4D97-AF65-F5344CB8AC3E}">
        <p14:creationId xmlns:p14="http://schemas.microsoft.com/office/powerpoint/2010/main" val="24601107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3"/>
        <p:cNvGrpSpPr/>
        <p:nvPr/>
      </p:nvGrpSpPr>
      <p:grpSpPr>
        <a:xfrm>
          <a:off x="0" y="0"/>
          <a:ext cx="0" cy="0"/>
          <a:chOff x="0" y="0"/>
          <a:chExt cx="0" cy="0"/>
        </a:xfrm>
      </p:grpSpPr>
      <p:sp>
        <p:nvSpPr>
          <p:cNvPr id="164" name="Google Shape;164;p15"/>
          <p:cNvSpPr txBox="1"/>
          <p:nvPr/>
        </p:nvSpPr>
        <p:spPr>
          <a:xfrm>
            <a:off x="277160" y="546927"/>
            <a:ext cx="8763000" cy="120028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3600" b="1" dirty="0"/>
              <a:t>DERECHOS HUMANOS LABORALES: CONTROL INTERNACIONAL JUDICIAL.</a:t>
            </a:r>
            <a:endParaRPr kumimoji="0" sz="3600" b="1" i="0" u="none" strike="noStrike" kern="0" cap="none" spc="0" normalizeH="0" baseline="0" noProof="0" dirty="0">
              <a:ln>
                <a:noFill/>
              </a:ln>
              <a:solidFill>
                <a:srgbClr val="000000"/>
              </a:solidFill>
              <a:effectLst/>
              <a:uLnTx/>
              <a:uFillTx/>
              <a:latin typeface="Arial"/>
              <a:cs typeface="Arial"/>
              <a:sym typeface="Arial"/>
            </a:endParaRPr>
          </a:p>
        </p:txBody>
      </p:sp>
      <p:sp>
        <p:nvSpPr>
          <p:cNvPr id="2" name="CuadroTexto 1">
            <a:extLst>
              <a:ext uri="{FF2B5EF4-FFF2-40B4-BE49-F238E27FC236}">
                <a16:creationId xmlns:a16="http://schemas.microsoft.com/office/drawing/2014/main" id="{7726FD14-B471-7DB1-0A6C-89F59A2833C4}"/>
              </a:ext>
            </a:extLst>
          </p:cNvPr>
          <p:cNvSpPr txBox="1"/>
          <p:nvPr/>
        </p:nvSpPr>
        <p:spPr>
          <a:xfrm>
            <a:off x="430306" y="2348753"/>
            <a:ext cx="8543365" cy="3231654"/>
          </a:xfrm>
          <a:prstGeom prst="rect">
            <a:avLst/>
          </a:prstGeom>
          <a:noFill/>
        </p:spPr>
        <p:txBody>
          <a:bodyPr wrap="square" rtlCol="0">
            <a:spAutoFit/>
          </a:bodyPr>
          <a:lstStyle/>
          <a:p>
            <a:r>
              <a:rPr lang="es-ES" sz="2000" b="1" dirty="0"/>
              <a:t>ES EJERCIDO POR MEDIO DE LA COMISIÓN INTERAMERICANA  Y LA CORTE INTERAMERICANA DE DERECHOS HUMANOS, QUE ES “ LA MÁS ALTA AUTORIDAD JUDICIAL…TIENE LA MAYOR POTESTAD CONSULTIVA… SE LE DOTÓ DE UNA ORIGINARIA EXCLUSIVIDAD PAR DECLARAR EL ALCANCE DE LAS DISPOSICIONES, PROPICIANDO QUE TODAS LAS AUTORIDADES NACIONALES, INCLUÍDAS LAS DE </a:t>
            </a:r>
            <a:r>
              <a:rPr lang="es-ES" sz="2400" b="1" dirty="0"/>
              <a:t>CARÁCTER JUDICIAL, </a:t>
            </a:r>
            <a:r>
              <a:rPr lang="es-ES" sz="2000" b="1" dirty="0"/>
              <a:t>TUVIERAN QUE AJUSTARSE AL MANDATO SUPRANACIONAL, SO PENA DE QUE LA CORTE INTERAMERICANA DE DERECHOS HUMANOS DECRETARA SU NO CONFORMIDAD CONVENCIONAL”.</a:t>
            </a:r>
            <a:endParaRPr lang="es-CO" sz="2000" b="1" dirty="0"/>
          </a:p>
        </p:txBody>
      </p:sp>
    </p:spTree>
    <p:extLst>
      <p:ext uri="{BB962C8B-B14F-4D97-AF65-F5344CB8AC3E}">
        <p14:creationId xmlns:p14="http://schemas.microsoft.com/office/powerpoint/2010/main" val="28130916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3"/>
        <p:cNvGrpSpPr/>
        <p:nvPr/>
      </p:nvGrpSpPr>
      <p:grpSpPr>
        <a:xfrm>
          <a:off x="0" y="0"/>
          <a:ext cx="0" cy="0"/>
          <a:chOff x="0" y="0"/>
          <a:chExt cx="0" cy="0"/>
        </a:xfrm>
      </p:grpSpPr>
      <p:sp>
        <p:nvSpPr>
          <p:cNvPr id="164" name="Google Shape;164;p15"/>
          <p:cNvSpPr txBox="1"/>
          <p:nvPr/>
        </p:nvSpPr>
        <p:spPr>
          <a:xfrm>
            <a:off x="277160" y="546927"/>
            <a:ext cx="8763000" cy="120028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ES" sz="3600" b="1" dirty="0"/>
              <a:t>COLOMBIA: CONTROL SOCIAL SINDICAL Y CONTROL JUDICIAL.</a:t>
            </a:r>
            <a:endParaRPr kumimoji="0" sz="3600" b="1" i="0" u="none" strike="noStrike" kern="0" cap="none" spc="0" normalizeH="0" baseline="0" noProof="0" dirty="0">
              <a:ln>
                <a:noFill/>
              </a:ln>
              <a:solidFill>
                <a:srgbClr val="000000"/>
              </a:solidFill>
              <a:effectLst/>
              <a:uLnTx/>
              <a:uFillTx/>
              <a:latin typeface="Arial"/>
              <a:cs typeface="Arial"/>
              <a:sym typeface="Arial"/>
            </a:endParaRPr>
          </a:p>
        </p:txBody>
      </p:sp>
      <p:sp>
        <p:nvSpPr>
          <p:cNvPr id="3" name="Rectángulo 2">
            <a:extLst>
              <a:ext uri="{FF2B5EF4-FFF2-40B4-BE49-F238E27FC236}">
                <a16:creationId xmlns:a16="http://schemas.microsoft.com/office/drawing/2014/main" id="{5691D516-B619-A066-6F5B-6BBC9B124127}"/>
              </a:ext>
            </a:extLst>
          </p:cNvPr>
          <p:cNvSpPr/>
          <p:nvPr/>
        </p:nvSpPr>
        <p:spPr>
          <a:xfrm>
            <a:off x="394447" y="1963271"/>
            <a:ext cx="3702424" cy="71717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2400" b="1" dirty="0">
                <a:solidFill>
                  <a:schemeClr val="tx1"/>
                </a:solidFill>
              </a:rPr>
              <a:t>CONTROL SINDICAL</a:t>
            </a:r>
            <a:endParaRPr lang="es-CO" sz="2400" b="1" dirty="0">
              <a:solidFill>
                <a:schemeClr val="tx1"/>
              </a:solidFill>
            </a:endParaRPr>
          </a:p>
        </p:txBody>
      </p:sp>
      <p:sp>
        <p:nvSpPr>
          <p:cNvPr id="4" name="CuadroTexto 3">
            <a:extLst>
              <a:ext uri="{FF2B5EF4-FFF2-40B4-BE49-F238E27FC236}">
                <a16:creationId xmlns:a16="http://schemas.microsoft.com/office/drawing/2014/main" id="{2E7DA2B1-361D-B99D-BA4E-123EB79AE40F}"/>
              </a:ext>
            </a:extLst>
          </p:cNvPr>
          <p:cNvSpPr txBox="1"/>
          <p:nvPr/>
        </p:nvSpPr>
        <p:spPr>
          <a:xfrm>
            <a:off x="394447" y="3048000"/>
            <a:ext cx="4159624" cy="2862322"/>
          </a:xfrm>
          <a:prstGeom prst="rect">
            <a:avLst/>
          </a:prstGeom>
          <a:noFill/>
        </p:spPr>
        <p:txBody>
          <a:bodyPr wrap="square" rtlCol="0">
            <a:spAutoFit/>
          </a:bodyPr>
          <a:lstStyle/>
          <a:p>
            <a:r>
              <a:rPr lang="es-ES" sz="2000" b="1" dirty="0"/>
              <a:t>MEDIANTE EL DIÁLOGO TRIPARTITO.</a:t>
            </a:r>
          </a:p>
          <a:p>
            <a:r>
              <a:rPr lang="es-ES" sz="2000" b="1" dirty="0"/>
              <a:t>CONVENIOS: 87,98,151,154,135, 144 DE LA OIT.</a:t>
            </a:r>
          </a:p>
          <a:p>
            <a:r>
              <a:rPr lang="es-ES" sz="2000" b="1" dirty="0"/>
              <a:t>CONTROL DE GOBERNANZA DEL MUNDO DEL TRABAJO DE LA OIT POR MEDIO DE LOS CONVENIOS  81,122,129 Y 144 OIT.</a:t>
            </a:r>
            <a:endParaRPr lang="es-CO" sz="2000" b="1" dirty="0"/>
          </a:p>
        </p:txBody>
      </p:sp>
      <p:sp>
        <p:nvSpPr>
          <p:cNvPr id="5" name="Rectángulo 4">
            <a:extLst>
              <a:ext uri="{FF2B5EF4-FFF2-40B4-BE49-F238E27FC236}">
                <a16:creationId xmlns:a16="http://schemas.microsoft.com/office/drawing/2014/main" id="{0296924B-1F6A-1257-A7CE-A9A908F027DF}"/>
              </a:ext>
            </a:extLst>
          </p:cNvPr>
          <p:cNvSpPr/>
          <p:nvPr/>
        </p:nvSpPr>
        <p:spPr>
          <a:xfrm>
            <a:off x="5360894" y="1963271"/>
            <a:ext cx="4437530" cy="71717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 sz="2400" b="1" dirty="0">
                <a:solidFill>
                  <a:schemeClr val="tx1"/>
                </a:solidFill>
              </a:rPr>
              <a:t>CONTROL JUDICIAL</a:t>
            </a:r>
            <a:endParaRPr lang="es-CO" sz="2400" b="1" dirty="0">
              <a:solidFill>
                <a:schemeClr val="tx1"/>
              </a:solidFill>
            </a:endParaRPr>
          </a:p>
        </p:txBody>
      </p:sp>
      <p:sp>
        <p:nvSpPr>
          <p:cNvPr id="6" name="CuadroTexto 5">
            <a:extLst>
              <a:ext uri="{FF2B5EF4-FFF2-40B4-BE49-F238E27FC236}">
                <a16:creationId xmlns:a16="http://schemas.microsoft.com/office/drawing/2014/main" id="{2D805AC5-84AF-6965-3C4F-4E40D02B49B4}"/>
              </a:ext>
            </a:extLst>
          </p:cNvPr>
          <p:cNvSpPr txBox="1"/>
          <p:nvPr/>
        </p:nvSpPr>
        <p:spPr>
          <a:xfrm>
            <a:off x="5347448" y="2740223"/>
            <a:ext cx="4580965" cy="3477875"/>
          </a:xfrm>
          <a:prstGeom prst="rect">
            <a:avLst/>
          </a:prstGeom>
          <a:noFill/>
        </p:spPr>
        <p:txBody>
          <a:bodyPr wrap="square" rtlCol="0">
            <a:spAutoFit/>
          </a:bodyPr>
          <a:lstStyle/>
          <a:p>
            <a:r>
              <a:rPr lang="es-ES" sz="2000" b="1" dirty="0"/>
              <a:t>INTERNO, POR VÍA DE LA JURISDICCIÓN ORDINARIA O DE LA JUSTICIA CONSTITUCIONAL, CON LA ACCIÓN DE TUTELA.</a:t>
            </a:r>
          </a:p>
          <a:p>
            <a:endParaRPr lang="es-ES" sz="2000" b="1" dirty="0"/>
          </a:p>
          <a:p>
            <a:r>
              <a:rPr lang="es-ES" sz="2000" b="1" dirty="0"/>
              <a:t>CONTROL INTERNO </a:t>
            </a:r>
          </a:p>
          <a:p>
            <a:r>
              <a:rPr lang="es-ES" sz="2000" b="1" dirty="0"/>
              <a:t>ESTABLECIDO COMO RECOMENDACIÓN DE LA OIT: LEY</a:t>
            </a:r>
          </a:p>
          <a:p>
            <a:r>
              <a:rPr lang="es-ES" sz="2000" b="1" dirty="0"/>
              <a:t>278/76 (COMISIÓN PERMANENTE DE CONCERTACIÓN DE POLITICAS SALARIALES Y LABORALES.</a:t>
            </a:r>
            <a:endParaRPr lang="es-CO" sz="2000" b="1" dirty="0"/>
          </a:p>
        </p:txBody>
      </p:sp>
    </p:spTree>
    <p:extLst>
      <p:ext uri="{BB962C8B-B14F-4D97-AF65-F5344CB8AC3E}">
        <p14:creationId xmlns:p14="http://schemas.microsoft.com/office/powerpoint/2010/main" val="40818603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88"/>
        <p:cNvGrpSpPr/>
        <p:nvPr/>
      </p:nvGrpSpPr>
      <p:grpSpPr>
        <a:xfrm>
          <a:off x="0" y="0"/>
          <a:ext cx="0" cy="0"/>
          <a:chOff x="0" y="0"/>
          <a:chExt cx="0" cy="0"/>
        </a:xfrm>
      </p:grpSpPr>
      <p:sp>
        <p:nvSpPr>
          <p:cNvPr id="189" name="Google Shape;189;p20"/>
          <p:cNvSpPr txBox="1"/>
          <p:nvPr/>
        </p:nvSpPr>
        <p:spPr>
          <a:xfrm>
            <a:off x="209549" y="3914775"/>
            <a:ext cx="6819901" cy="22467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600" b="1">
                <a:solidFill>
                  <a:schemeClr val="lt1"/>
                </a:solidFill>
                <a:latin typeface="Helvetica Neue"/>
                <a:ea typeface="Helvetica Neue"/>
                <a:cs typeface="Helvetica Neue"/>
                <a:sym typeface="Helvetica Neue"/>
              </a:rPr>
              <a:t>Agradecemos su atención</a:t>
            </a:r>
            <a:endParaRPr/>
          </a:p>
          <a:p>
            <a:pPr marL="0" marR="0" lvl="0" indent="0" algn="l" rtl="0">
              <a:spcBef>
                <a:spcPts val="0"/>
              </a:spcBef>
              <a:spcAft>
                <a:spcPts val="0"/>
              </a:spcAft>
              <a:buNone/>
            </a:pPr>
            <a:endParaRPr sz="3600" b="1">
              <a:solidFill>
                <a:schemeClr val="lt1"/>
              </a:solidFill>
              <a:latin typeface="Helvetica Neue"/>
              <a:ea typeface="Helvetica Neue"/>
              <a:cs typeface="Helvetica Neue"/>
              <a:sym typeface="Helvetica Neue"/>
            </a:endParaRPr>
          </a:p>
          <a:p>
            <a:pPr marL="0" marR="0" lvl="0" indent="0" algn="l" rtl="0">
              <a:spcBef>
                <a:spcPts val="0"/>
              </a:spcBef>
              <a:spcAft>
                <a:spcPts val="0"/>
              </a:spcAft>
              <a:buNone/>
            </a:pPr>
            <a:endParaRPr sz="3600" b="1">
              <a:solidFill>
                <a:schemeClr val="lt1"/>
              </a:solidFill>
              <a:latin typeface="Helvetica Neue"/>
              <a:ea typeface="Helvetica Neue"/>
              <a:cs typeface="Helvetica Neue"/>
              <a:sym typeface="Helvetica Neue"/>
            </a:endParaRPr>
          </a:p>
          <a:p>
            <a:pPr marL="0" marR="0" lvl="0" indent="0" algn="l" rtl="0">
              <a:spcBef>
                <a:spcPts val="0"/>
              </a:spcBef>
              <a:spcAft>
                <a:spcPts val="0"/>
              </a:spcAft>
              <a:buNone/>
            </a:pPr>
            <a:r>
              <a:rPr lang="es-CO" sz="1600" b="1">
                <a:solidFill>
                  <a:schemeClr val="lt1"/>
                </a:solidFill>
                <a:latin typeface="Helvetica Neue"/>
                <a:ea typeface="Helvetica Neue"/>
                <a:cs typeface="Helvetica Neue"/>
                <a:sym typeface="Helvetica Neue"/>
              </a:rPr>
              <a:t>NUEVA ESCUELA POPULAR Y OBRERA</a:t>
            </a:r>
            <a:endParaRPr/>
          </a:p>
          <a:p>
            <a:pPr marL="0" marR="0" lvl="0" indent="0" algn="l" rtl="0">
              <a:spcBef>
                <a:spcPts val="0"/>
              </a:spcBef>
              <a:spcAft>
                <a:spcPts val="0"/>
              </a:spcAft>
              <a:buNone/>
            </a:pPr>
            <a:r>
              <a:rPr lang="es-CO" sz="1600" b="1">
                <a:solidFill>
                  <a:schemeClr val="lt1"/>
                </a:solidFill>
                <a:latin typeface="Helvetica Neue"/>
                <a:ea typeface="Helvetica Neue"/>
                <a:cs typeface="Helvetica Neue"/>
                <a:sym typeface="Helvetica Neue"/>
              </a:rPr>
              <a:t>NEPO.</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3"/>
        <p:cNvGrpSpPr/>
        <p:nvPr/>
      </p:nvGrpSpPr>
      <p:grpSpPr>
        <a:xfrm>
          <a:off x="0" y="0"/>
          <a:ext cx="0" cy="0"/>
          <a:chOff x="0" y="0"/>
          <a:chExt cx="0" cy="0"/>
        </a:xfrm>
      </p:grpSpPr>
      <p:sp>
        <p:nvSpPr>
          <p:cNvPr id="6" name="CuadroTexto 5">
            <a:extLst>
              <a:ext uri="{FF2B5EF4-FFF2-40B4-BE49-F238E27FC236}">
                <a16:creationId xmlns:a16="http://schemas.microsoft.com/office/drawing/2014/main" id="{8B1B14A5-D6F6-34AD-7684-086C154F2185}"/>
              </a:ext>
            </a:extLst>
          </p:cNvPr>
          <p:cNvSpPr txBox="1"/>
          <p:nvPr/>
        </p:nvSpPr>
        <p:spPr>
          <a:xfrm>
            <a:off x="439271" y="448235"/>
            <a:ext cx="3594847" cy="400110"/>
          </a:xfrm>
          <a:prstGeom prst="rect">
            <a:avLst/>
          </a:prstGeom>
          <a:noFill/>
        </p:spPr>
        <p:txBody>
          <a:bodyPr wrap="square" rtlCol="0">
            <a:spAutoFit/>
          </a:bodyPr>
          <a:lstStyle/>
          <a:p>
            <a:r>
              <a:rPr lang="es-ES" sz="2000" b="1" dirty="0"/>
              <a:t>POSICIÓN TRADICIONAL:</a:t>
            </a:r>
            <a:endParaRPr lang="es-CO" sz="2000" b="1" dirty="0"/>
          </a:p>
        </p:txBody>
      </p:sp>
      <p:sp>
        <p:nvSpPr>
          <p:cNvPr id="7" name="CuadroTexto 6">
            <a:extLst>
              <a:ext uri="{FF2B5EF4-FFF2-40B4-BE49-F238E27FC236}">
                <a16:creationId xmlns:a16="http://schemas.microsoft.com/office/drawing/2014/main" id="{DDCC7E6B-AC43-D601-8B75-13578218EA47}"/>
              </a:ext>
            </a:extLst>
          </p:cNvPr>
          <p:cNvSpPr txBox="1"/>
          <p:nvPr/>
        </p:nvSpPr>
        <p:spPr>
          <a:xfrm>
            <a:off x="242047" y="1147482"/>
            <a:ext cx="8704729" cy="707886"/>
          </a:xfrm>
          <a:prstGeom prst="rect">
            <a:avLst/>
          </a:prstGeom>
          <a:noFill/>
        </p:spPr>
        <p:txBody>
          <a:bodyPr wrap="square" rtlCol="0">
            <a:spAutoFit/>
          </a:bodyPr>
          <a:lstStyle/>
          <a:p>
            <a:r>
              <a:rPr lang="es-ES" sz="2000" b="1" dirty="0"/>
              <a:t>SÓLO TRES DERECHOS LABORALES PUEDEN SER CONSIDERADOS DERECHOS HUMANOS:</a:t>
            </a:r>
            <a:endParaRPr lang="es-CO" sz="2000" b="1" dirty="0"/>
          </a:p>
        </p:txBody>
      </p:sp>
      <p:sp>
        <p:nvSpPr>
          <p:cNvPr id="8" name="Rectángulo 7">
            <a:extLst>
              <a:ext uri="{FF2B5EF4-FFF2-40B4-BE49-F238E27FC236}">
                <a16:creationId xmlns:a16="http://schemas.microsoft.com/office/drawing/2014/main" id="{18142CAF-DD4B-13CA-433C-C7F927E3F103}"/>
              </a:ext>
            </a:extLst>
          </p:cNvPr>
          <p:cNvSpPr/>
          <p:nvPr/>
        </p:nvSpPr>
        <p:spPr>
          <a:xfrm>
            <a:off x="439271" y="2178424"/>
            <a:ext cx="2581835" cy="707886"/>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 sz="2000" b="1" dirty="0">
                <a:solidFill>
                  <a:schemeClr val="tx1"/>
                </a:solidFill>
              </a:rPr>
              <a:t>LA LIBERTAD SINDICAL</a:t>
            </a:r>
            <a:endParaRPr lang="es-CO" sz="2000" b="1" dirty="0">
              <a:solidFill>
                <a:schemeClr val="tx1"/>
              </a:solidFill>
            </a:endParaRPr>
          </a:p>
        </p:txBody>
      </p:sp>
      <p:sp>
        <p:nvSpPr>
          <p:cNvPr id="9" name="Rectángulo 8">
            <a:extLst>
              <a:ext uri="{FF2B5EF4-FFF2-40B4-BE49-F238E27FC236}">
                <a16:creationId xmlns:a16="http://schemas.microsoft.com/office/drawing/2014/main" id="{97332729-6E8A-B2F3-5BD6-55875CE0CE2E}"/>
              </a:ext>
            </a:extLst>
          </p:cNvPr>
          <p:cNvSpPr/>
          <p:nvPr/>
        </p:nvSpPr>
        <p:spPr>
          <a:xfrm>
            <a:off x="3334871" y="2178424"/>
            <a:ext cx="2169458" cy="70788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s-ES" sz="2000" b="1" dirty="0">
                <a:solidFill>
                  <a:schemeClr val="tx1"/>
                </a:solidFill>
              </a:rPr>
              <a:t>LIBERTAD DE TRABAJO</a:t>
            </a:r>
            <a:endParaRPr lang="es-CO" sz="2000" b="1" dirty="0">
              <a:solidFill>
                <a:schemeClr val="tx1"/>
              </a:solidFill>
            </a:endParaRPr>
          </a:p>
        </p:txBody>
      </p:sp>
      <p:sp>
        <p:nvSpPr>
          <p:cNvPr id="10" name="Rectángulo 9">
            <a:extLst>
              <a:ext uri="{FF2B5EF4-FFF2-40B4-BE49-F238E27FC236}">
                <a16:creationId xmlns:a16="http://schemas.microsoft.com/office/drawing/2014/main" id="{8CCA0163-816D-964B-86A2-DD4D13747C56}"/>
              </a:ext>
            </a:extLst>
          </p:cNvPr>
          <p:cNvSpPr/>
          <p:nvPr/>
        </p:nvSpPr>
        <p:spPr>
          <a:xfrm>
            <a:off x="5898776" y="2178424"/>
            <a:ext cx="2277036" cy="70788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2000" b="1" dirty="0">
                <a:solidFill>
                  <a:schemeClr val="tx1"/>
                </a:solidFill>
              </a:rPr>
              <a:t>OCUPACIÓN</a:t>
            </a:r>
            <a:endParaRPr lang="es-CO" sz="2000" b="1" dirty="0">
              <a:solidFill>
                <a:schemeClr val="tx1"/>
              </a:solidFill>
            </a:endParaRPr>
          </a:p>
        </p:txBody>
      </p:sp>
      <p:sp>
        <p:nvSpPr>
          <p:cNvPr id="11" name="Flecha: hacia abajo 10">
            <a:extLst>
              <a:ext uri="{FF2B5EF4-FFF2-40B4-BE49-F238E27FC236}">
                <a16:creationId xmlns:a16="http://schemas.microsoft.com/office/drawing/2014/main" id="{B525CD4B-3197-7EBB-B068-1AD1F9808224}"/>
              </a:ext>
            </a:extLst>
          </p:cNvPr>
          <p:cNvSpPr/>
          <p:nvPr/>
        </p:nvSpPr>
        <p:spPr>
          <a:xfrm>
            <a:off x="4195482" y="3056965"/>
            <a:ext cx="484094" cy="372035"/>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12" name="CuadroTexto 11">
            <a:extLst>
              <a:ext uri="{FF2B5EF4-FFF2-40B4-BE49-F238E27FC236}">
                <a16:creationId xmlns:a16="http://schemas.microsoft.com/office/drawing/2014/main" id="{42CF3FF7-7DC0-5C21-00A6-D73EFD48C14F}"/>
              </a:ext>
            </a:extLst>
          </p:cNvPr>
          <p:cNvSpPr txBox="1"/>
          <p:nvPr/>
        </p:nvSpPr>
        <p:spPr>
          <a:xfrm>
            <a:off x="3424518" y="3630706"/>
            <a:ext cx="2079811" cy="1323439"/>
          </a:xfrm>
          <a:prstGeom prst="rect">
            <a:avLst/>
          </a:prstGeom>
          <a:noFill/>
        </p:spPr>
        <p:txBody>
          <a:bodyPr wrap="square" rtlCol="0">
            <a:spAutoFit/>
          </a:bodyPr>
          <a:lstStyle/>
          <a:p>
            <a:r>
              <a:rPr lang="es-ES" sz="2000" b="1" dirty="0"/>
              <a:t>PROHIBICIÓN DEL TRABAJO FORZOSO E INFANTIL.</a:t>
            </a:r>
            <a:endParaRPr lang="es-CO" sz="2000" b="1" dirty="0"/>
          </a:p>
        </p:txBody>
      </p:sp>
      <p:sp>
        <p:nvSpPr>
          <p:cNvPr id="13" name="Flecha: hacia abajo 12">
            <a:extLst>
              <a:ext uri="{FF2B5EF4-FFF2-40B4-BE49-F238E27FC236}">
                <a16:creationId xmlns:a16="http://schemas.microsoft.com/office/drawing/2014/main" id="{12DE0587-7111-7A25-361D-EE4A78F694DB}"/>
              </a:ext>
            </a:extLst>
          </p:cNvPr>
          <p:cNvSpPr/>
          <p:nvPr/>
        </p:nvSpPr>
        <p:spPr>
          <a:xfrm>
            <a:off x="6732494" y="3056965"/>
            <a:ext cx="564777" cy="45720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14" name="CuadroTexto 13">
            <a:extLst>
              <a:ext uri="{FF2B5EF4-FFF2-40B4-BE49-F238E27FC236}">
                <a16:creationId xmlns:a16="http://schemas.microsoft.com/office/drawing/2014/main" id="{3444B87B-10EB-E81F-D3DA-B02883700BFA}"/>
              </a:ext>
            </a:extLst>
          </p:cNvPr>
          <p:cNvSpPr txBox="1"/>
          <p:nvPr/>
        </p:nvSpPr>
        <p:spPr>
          <a:xfrm>
            <a:off x="5898776" y="3720353"/>
            <a:ext cx="3048000" cy="1323439"/>
          </a:xfrm>
          <a:prstGeom prst="rect">
            <a:avLst/>
          </a:prstGeom>
          <a:noFill/>
        </p:spPr>
        <p:txBody>
          <a:bodyPr wrap="square" rtlCol="0">
            <a:spAutoFit/>
          </a:bodyPr>
          <a:lstStyle/>
          <a:p>
            <a:r>
              <a:rPr lang="es-ES" sz="2000" b="1" dirty="0"/>
              <a:t>PROHIBICIÓN DE LA DISCRIMINACIÓN EN LAS RELACIONES LABORALES.</a:t>
            </a:r>
            <a:endParaRPr lang="es-CO" sz="2000" b="1" dirty="0"/>
          </a:p>
        </p:txBody>
      </p:sp>
    </p:spTree>
    <p:extLst>
      <p:ext uri="{BB962C8B-B14F-4D97-AF65-F5344CB8AC3E}">
        <p14:creationId xmlns:p14="http://schemas.microsoft.com/office/powerpoint/2010/main" val="1503659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3"/>
        <p:cNvGrpSpPr/>
        <p:nvPr/>
      </p:nvGrpSpPr>
      <p:grpSpPr>
        <a:xfrm>
          <a:off x="0" y="0"/>
          <a:ext cx="0" cy="0"/>
          <a:chOff x="0" y="0"/>
          <a:chExt cx="0" cy="0"/>
        </a:xfrm>
      </p:grpSpPr>
      <p:sp>
        <p:nvSpPr>
          <p:cNvPr id="2" name="CuadroTexto 1">
            <a:extLst>
              <a:ext uri="{FF2B5EF4-FFF2-40B4-BE49-F238E27FC236}">
                <a16:creationId xmlns:a16="http://schemas.microsoft.com/office/drawing/2014/main" id="{923FC013-2602-A382-97FE-AD60780587B7}"/>
              </a:ext>
            </a:extLst>
          </p:cNvPr>
          <p:cNvSpPr txBox="1"/>
          <p:nvPr/>
        </p:nvSpPr>
        <p:spPr>
          <a:xfrm>
            <a:off x="331694" y="466165"/>
            <a:ext cx="8650941" cy="1631216"/>
          </a:xfrm>
          <a:prstGeom prst="rect">
            <a:avLst/>
          </a:prstGeom>
          <a:noFill/>
        </p:spPr>
        <p:txBody>
          <a:bodyPr wrap="square" rtlCol="0">
            <a:spAutoFit/>
          </a:bodyPr>
          <a:lstStyle/>
          <a:p>
            <a:r>
              <a:rPr lang="es-ES" sz="2000" b="1" dirty="0"/>
              <a:t>LA FUNDAMENTACIÓN DE ESTA POSICIÓN RESIDE EN RECONOCER QUE ESTOS “DERECHOS HUMANOS LABORALES” TIENEN LA PARTICULARIDAD DE EXPRESAR EN EL ÁMBITO LABORAL, LAS LIBERTADES INDIVIDUALES RECONOCIDAS COMO FUNDAMENTALES PARA EL SER HUMANO.</a:t>
            </a:r>
            <a:endParaRPr lang="es-CO" sz="2000" b="1" dirty="0"/>
          </a:p>
        </p:txBody>
      </p:sp>
      <p:sp>
        <p:nvSpPr>
          <p:cNvPr id="3" name="Globo: flecha derecha 2">
            <a:extLst>
              <a:ext uri="{FF2B5EF4-FFF2-40B4-BE49-F238E27FC236}">
                <a16:creationId xmlns:a16="http://schemas.microsoft.com/office/drawing/2014/main" id="{BDE05886-9416-24C4-7BE6-71B5F1AD99DA}"/>
              </a:ext>
            </a:extLst>
          </p:cNvPr>
          <p:cNvSpPr/>
          <p:nvPr/>
        </p:nvSpPr>
        <p:spPr>
          <a:xfrm>
            <a:off x="537882" y="2456329"/>
            <a:ext cx="4760259" cy="3550024"/>
          </a:xfrm>
          <a:prstGeom prst="rightArrowCallout">
            <a:avLst>
              <a:gd name="adj1" fmla="val 19949"/>
              <a:gd name="adj2" fmla="val 25000"/>
              <a:gd name="adj3" fmla="val 25000"/>
              <a:gd name="adj4" fmla="val 7269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s-ES" sz="2000" b="1" dirty="0">
                <a:solidFill>
                  <a:schemeClr val="tx1"/>
                </a:solidFill>
              </a:rPr>
              <a:t>LIBERTAD DE ASOCIACIÓN.</a:t>
            </a:r>
          </a:p>
          <a:p>
            <a:pPr algn="ctr"/>
            <a:endParaRPr lang="es-ES" sz="2000" b="1" dirty="0">
              <a:solidFill>
                <a:schemeClr val="tx1"/>
              </a:solidFill>
            </a:endParaRPr>
          </a:p>
          <a:p>
            <a:pPr algn="ctr"/>
            <a:r>
              <a:rPr lang="es-ES" sz="2000" b="1" dirty="0">
                <a:solidFill>
                  <a:schemeClr val="tx1"/>
                </a:solidFill>
              </a:rPr>
              <a:t>LIBERTAD DE TRABAJO.</a:t>
            </a:r>
          </a:p>
          <a:p>
            <a:pPr algn="ctr"/>
            <a:endParaRPr lang="es-ES" sz="2000" b="1" dirty="0">
              <a:solidFill>
                <a:schemeClr val="tx1"/>
              </a:solidFill>
            </a:endParaRPr>
          </a:p>
          <a:p>
            <a:pPr algn="ctr"/>
            <a:r>
              <a:rPr lang="es-ES" sz="2000" b="1" dirty="0">
                <a:solidFill>
                  <a:schemeClr val="tx1"/>
                </a:solidFill>
              </a:rPr>
              <a:t>IGUALDAD ENTRE LAS PERSONAS.</a:t>
            </a:r>
            <a:endParaRPr lang="es-CO" sz="2000" b="1" dirty="0">
              <a:solidFill>
                <a:schemeClr val="tx1"/>
              </a:solidFill>
            </a:endParaRPr>
          </a:p>
        </p:txBody>
      </p:sp>
      <p:sp>
        <p:nvSpPr>
          <p:cNvPr id="4" name="CuadroTexto 3">
            <a:extLst>
              <a:ext uri="{FF2B5EF4-FFF2-40B4-BE49-F238E27FC236}">
                <a16:creationId xmlns:a16="http://schemas.microsoft.com/office/drawing/2014/main" id="{A46542EB-C2CB-0BC5-F9E9-A0537672869E}"/>
              </a:ext>
            </a:extLst>
          </p:cNvPr>
          <p:cNvSpPr txBox="1"/>
          <p:nvPr/>
        </p:nvSpPr>
        <p:spPr>
          <a:xfrm>
            <a:off x="5432611" y="2184627"/>
            <a:ext cx="3621741" cy="4093428"/>
          </a:xfrm>
          <a:prstGeom prst="rect">
            <a:avLst/>
          </a:prstGeom>
          <a:noFill/>
        </p:spPr>
        <p:txBody>
          <a:bodyPr wrap="square" rtlCol="0">
            <a:spAutoFit/>
          </a:bodyPr>
          <a:lstStyle/>
          <a:p>
            <a:r>
              <a:rPr lang="es-ES" sz="2000" b="1" dirty="0"/>
              <a:t>EXPRESADA EN LA ESFERA LABORAL POR LA LIBERTAD SINDICAL.</a:t>
            </a:r>
          </a:p>
          <a:p>
            <a:endParaRPr lang="es-ES" sz="2000" b="1" dirty="0"/>
          </a:p>
          <a:p>
            <a:r>
              <a:rPr lang="es-ES" sz="2000" b="1" dirty="0"/>
              <a:t>SE MANIFIESTA EN LA PROHIBICIÓN DEL TRABAJO FORZOSO.</a:t>
            </a:r>
          </a:p>
          <a:p>
            <a:endParaRPr lang="es-ES" sz="2000" b="1" dirty="0"/>
          </a:p>
          <a:p>
            <a:r>
              <a:rPr lang="es-ES" sz="2000" b="1" dirty="0"/>
              <a:t>SE EVIDENCIA EN LA PROHIBICIÓN A TODO TIPO DE DISCRIMINACIÓN </a:t>
            </a:r>
          </a:p>
          <a:p>
            <a:r>
              <a:rPr lang="es-ES" sz="2000" b="1" dirty="0"/>
              <a:t>EN EL EMPLEO Y LA OCUPACIÓN.</a:t>
            </a:r>
            <a:endParaRPr lang="es-CO" sz="2000" b="1" dirty="0"/>
          </a:p>
        </p:txBody>
      </p:sp>
    </p:spTree>
    <p:extLst>
      <p:ext uri="{BB962C8B-B14F-4D97-AF65-F5344CB8AC3E}">
        <p14:creationId xmlns:p14="http://schemas.microsoft.com/office/powerpoint/2010/main" val="991008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8"/>
        <p:cNvGrpSpPr/>
        <p:nvPr/>
      </p:nvGrpSpPr>
      <p:grpSpPr>
        <a:xfrm>
          <a:off x="0" y="0"/>
          <a:ext cx="0" cy="0"/>
          <a:chOff x="0" y="0"/>
          <a:chExt cx="0" cy="0"/>
        </a:xfrm>
      </p:grpSpPr>
      <p:sp>
        <p:nvSpPr>
          <p:cNvPr id="2" name="CuadroTexto 1">
            <a:extLst>
              <a:ext uri="{FF2B5EF4-FFF2-40B4-BE49-F238E27FC236}">
                <a16:creationId xmlns:a16="http://schemas.microsoft.com/office/drawing/2014/main" id="{73A77DEE-9CDB-024B-2C46-80C51993589E}"/>
              </a:ext>
            </a:extLst>
          </p:cNvPr>
          <p:cNvSpPr txBox="1"/>
          <p:nvPr/>
        </p:nvSpPr>
        <p:spPr>
          <a:xfrm>
            <a:off x="537882" y="1255059"/>
            <a:ext cx="7808259" cy="3970318"/>
          </a:xfrm>
          <a:prstGeom prst="rect">
            <a:avLst/>
          </a:prstGeom>
          <a:noFill/>
        </p:spPr>
        <p:txBody>
          <a:bodyPr wrap="square" rtlCol="0">
            <a:spAutoFit/>
          </a:bodyPr>
          <a:lstStyle/>
          <a:p>
            <a:r>
              <a:rPr lang="es-ES" sz="3600" b="1" dirty="0"/>
              <a:t>TODOS LOS DEMÁS DERECHOS LABORALES NO ESTÁN INCLUÍDOS EN EL ÁMBITO DE LAS LIBERTADES INDIVIDUALES, POR LO QUE NO PUEDEN FORMAR PARTE DEL LISTADO DE LOS DERECHOS HUMANOS.</a:t>
            </a:r>
            <a:endParaRPr lang="es-CO" sz="3600" b="1" dirty="0"/>
          </a:p>
        </p:txBody>
      </p:sp>
    </p:spTree>
    <p:extLst>
      <p:ext uri="{BB962C8B-B14F-4D97-AF65-F5344CB8AC3E}">
        <p14:creationId xmlns:p14="http://schemas.microsoft.com/office/powerpoint/2010/main" val="648155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3"/>
        <p:cNvGrpSpPr/>
        <p:nvPr/>
      </p:nvGrpSpPr>
      <p:grpSpPr>
        <a:xfrm>
          <a:off x="0" y="0"/>
          <a:ext cx="0" cy="0"/>
          <a:chOff x="0" y="0"/>
          <a:chExt cx="0" cy="0"/>
        </a:xfrm>
      </p:grpSpPr>
      <p:sp>
        <p:nvSpPr>
          <p:cNvPr id="6" name="CuadroTexto 5">
            <a:extLst>
              <a:ext uri="{FF2B5EF4-FFF2-40B4-BE49-F238E27FC236}">
                <a16:creationId xmlns:a16="http://schemas.microsoft.com/office/drawing/2014/main" id="{8B1B14A5-D6F6-34AD-7684-086C154F2185}"/>
              </a:ext>
            </a:extLst>
          </p:cNvPr>
          <p:cNvSpPr txBox="1"/>
          <p:nvPr/>
        </p:nvSpPr>
        <p:spPr>
          <a:xfrm>
            <a:off x="439271" y="448235"/>
            <a:ext cx="480900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000" b="1" i="0" u="none" strike="noStrike" kern="0" cap="none" spc="0" normalizeH="0" baseline="0" noProof="0" dirty="0">
                <a:ln>
                  <a:noFill/>
                </a:ln>
                <a:solidFill>
                  <a:srgbClr val="000000"/>
                </a:solidFill>
                <a:effectLst/>
                <a:uLnTx/>
                <a:uFillTx/>
                <a:latin typeface="Arial"/>
                <a:cs typeface="Arial"/>
                <a:sym typeface="Arial"/>
              </a:rPr>
              <a:t>POSICIÓN DE LOS POSITIVISTAS:</a:t>
            </a:r>
            <a:endParaRPr kumimoji="0" lang="es-CO" sz="2000" b="1" i="0" u="none" strike="noStrike" kern="0" cap="none" spc="0" normalizeH="0" baseline="0" noProof="0" dirty="0">
              <a:ln>
                <a:noFill/>
              </a:ln>
              <a:solidFill>
                <a:srgbClr val="000000"/>
              </a:solidFill>
              <a:effectLst/>
              <a:uLnTx/>
              <a:uFillTx/>
              <a:latin typeface="Arial"/>
              <a:cs typeface="Arial"/>
              <a:sym typeface="Arial"/>
            </a:endParaRPr>
          </a:p>
        </p:txBody>
      </p:sp>
      <p:sp>
        <p:nvSpPr>
          <p:cNvPr id="7" name="CuadroTexto 6">
            <a:extLst>
              <a:ext uri="{FF2B5EF4-FFF2-40B4-BE49-F238E27FC236}">
                <a16:creationId xmlns:a16="http://schemas.microsoft.com/office/drawing/2014/main" id="{DDCC7E6B-AC43-D601-8B75-13578218EA47}"/>
              </a:ext>
            </a:extLst>
          </p:cNvPr>
          <p:cNvSpPr txBox="1"/>
          <p:nvPr/>
        </p:nvSpPr>
        <p:spPr>
          <a:xfrm>
            <a:off x="242047" y="1147482"/>
            <a:ext cx="8704729" cy="38472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ES" sz="2000" b="1" i="0" u="none" strike="noStrike" kern="0" cap="none" spc="0" normalizeH="0" baseline="0" noProof="0" dirty="0">
                <a:ln>
                  <a:noFill/>
                </a:ln>
                <a:solidFill>
                  <a:srgbClr val="000000"/>
                </a:solidFill>
                <a:effectLst/>
                <a:uLnTx/>
                <a:uFillTx/>
                <a:latin typeface="Arial"/>
                <a:cs typeface="Arial"/>
                <a:sym typeface="Arial"/>
              </a:rPr>
              <a:t>SOSTIENEN QUE LOS DERECHOS LABORALES QUE PUEDEN SER RECONOCIDOS COMO DERECHOS HUMANOS SON </a:t>
            </a:r>
            <a:r>
              <a:rPr kumimoji="0" lang="es-ES" sz="2800" b="1" i="0" u="none" strike="noStrike" kern="0" cap="none" spc="0" normalizeH="0" baseline="0" noProof="0" dirty="0">
                <a:ln>
                  <a:noFill/>
                </a:ln>
                <a:solidFill>
                  <a:srgbClr val="000000"/>
                </a:solidFill>
                <a:effectLst/>
                <a:uLnTx/>
                <a:uFillTx/>
                <a:latin typeface="Arial"/>
                <a:cs typeface="Arial"/>
                <a:sym typeface="Arial"/>
              </a:rPr>
              <a:t>LOS QUE SE ENCUENTRAN RECOGIDOS COMO TALES POR LOS INSTRUMENTOS INTERNACIONALES, ES DECIR, SE IDENTIFICA UN DERECHO LABORAL COMO DERECHO HUMANO SI SE ENCUENTRA ENUNCIADO POR ALGÚN INSTRUMENTO INTERNACIONAL EN LA MATERIA.</a:t>
            </a:r>
            <a:endParaRPr kumimoji="0" lang="es-CO" sz="2000" b="1"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64227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18"/>
        <p:cNvGrpSpPr/>
        <p:nvPr/>
      </p:nvGrpSpPr>
      <p:grpSpPr>
        <a:xfrm>
          <a:off x="0" y="0"/>
          <a:ext cx="0" cy="0"/>
          <a:chOff x="0" y="0"/>
          <a:chExt cx="0" cy="0"/>
        </a:xfrm>
      </p:grpSpPr>
      <p:sp>
        <p:nvSpPr>
          <p:cNvPr id="119" name="Google Shape;119;p6"/>
          <p:cNvSpPr txBox="1"/>
          <p:nvPr/>
        </p:nvSpPr>
        <p:spPr>
          <a:xfrm>
            <a:off x="482601" y="776436"/>
            <a:ext cx="8547100" cy="132339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000" b="1" dirty="0"/>
              <a:t>DERECHO DE ASOCIACIÓN SINDICAL ES SOLIDARIDAD, ES UN DERECHO SOLIDARIO O UN DERECHO SOCIAL, COLECTIVO, QUE CORRESPONDE AL PRINCIPIO CONSTITUCIONAL DE “SOLIDARIDAD SOCIAL” (ARTS.1° Y 95.2. CN).</a:t>
            </a:r>
            <a:endParaRPr sz="2000" b="1" dirty="0"/>
          </a:p>
        </p:txBody>
      </p:sp>
      <p:sp>
        <p:nvSpPr>
          <p:cNvPr id="3" name="Globo: flecha hacia arriba 2">
            <a:extLst>
              <a:ext uri="{FF2B5EF4-FFF2-40B4-BE49-F238E27FC236}">
                <a16:creationId xmlns:a16="http://schemas.microsoft.com/office/drawing/2014/main" id="{2AC7D813-01C7-4A58-364B-25CCA53C6AAB}"/>
              </a:ext>
            </a:extLst>
          </p:cNvPr>
          <p:cNvSpPr/>
          <p:nvPr/>
        </p:nvSpPr>
        <p:spPr>
          <a:xfrm>
            <a:off x="950259" y="2321859"/>
            <a:ext cx="7718612" cy="3962400"/>
          </a:xfrm>
          <a:prstGeom prst="upArrowCallou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ES" sz="1800" b="1" dirty="0">
                <a:solidFill>
                  <a:schemeClr val="tx1"/>
                </a:solidFill>
              </a:rPr>
              <a:t>LA PALABRA SINDICATO PROVIENE DEL GRIEGO Y SIGNIFICA “ HACER JUSTICIA JUNTOS”, SOLIDARIAMENTE, DE DONDE DEVIENE EL CARÁCTER SOCIAL DE JUNTARSE O AGRUPARSE LOS TRABAJADORES PARA SOLIDARIAMENTE HACER JUSTICIA A SUS DERECHOS COLECTIVOS O COMUNES.</a:t>
            </a:r>
            <a:endParaRPr lang="es-CO" sz="1800" b="1"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3"/>
        <p:cNvGrpSpPr/>
        <p:nvPr/>
      </p:nvGrpSpPr>
      <p:grpSpPr>
        <a:xfrm>
          <a:off x="0" y="0"/>
          <a:ext cx="0" cy="0"/>
          <a:chOff x="0" y="0"/>
          <a:chExt cx="0" cy="0"/>
        </a:xfrm>
      </p:grpSpPr>
      <p:sp>
        <p:nvSpPr>
          <p:cNvPr id="124" name="Google Shape;124;p7"/>
          <p:cNvSpPr txBox="1"/>
          <p:nvPr/>
        </p:nvSpPr>
        <p:spPr>
          <a:xfrm>
            <a:off x="609601" y="306536"/>
            <a:ext cx="7480300"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000" b="1" dirty="0"/>
              <a:t>EL SINDICATO POR ESENCIA Y NATURALEZA ES UNA FORMA DE ORGANIZACIÓN SOLIDARIA, SOCIAL, COLECTIVA, DE “SOLIDARIDAD SOCIAL”.</a:t>
            </a:r>
            <a:endParaRPr sz="2000" b="1" dirty="0"/>
          </a:p>
        </p:txBody>
      </p:sp>
      <p:sp>
        <p:nvSpPr>
          <p:cNvPr id="2" name="Globo: flecha derecha 1">
            <a:extLst>
              <a:ext uri="{FF2B5EF4-FFF2-40B4-BE49-F238E27FC236}">
                <a16:creationId xmlns:a16="http://schemas.microsoft.com/office/drawing/2014/main" id="{66E26D6D-E71D-647E-6AA6-3AFB1C2DE943}"/>
              </a:ext>
            </a:extLst>
          </p:cNvPr>
          <p:cNvSpPr/>
          <p:nvPr/>
        </p:nvSpPr>
        <p:spPr>
          <a:xfrm>
            <a:off x="313765" y="1568824"/>
            <a:ext cx="2312894" cy="1015622"/>
          </a:xfrm>
          <a:prstGeom prst="rightArrowCallout">
            <a:avLst>
              <a:gd name="adj1" fmla="val 25000"/>
              <a:gd name="adj2" fmla="val 25000"/>
              <a:gd name="adj3" fmla="val 25000"/>
              <a:gd name="adj4" fmla="val 7893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s-ES" sz="1800" b="1" dirty="0">
                <a:solidFill>
                  <a:schemeClr val="tx1"/>
                </a:solidFill>
              </a:rPr>
              <a:t>CONVENIO 87 OIT</a:t>
            </a:r>
            <a:endParaRPr lang="es-CO" b="1" dirty="0">
              <a:solidFill>
                <a:schemeClr val="tx1"/>
              </a:solidFill>
            </a:endParaRPr>
          </a:p>
        </p:txBody>
      </p:sp>
      <p:sp>
        <p:nvSpPr>
          <p:cNvPr id="3" name="CuadroTexto 2">
            <a:extLst>
              <a:ext uri="{FF2B5EF4-FFF2-40B4-BE49-F238E27FC236}">
                <a16:creationId xmlns:a16="http://schemas.microsoft.com/office/drawing/2014/main" id="{24BF8201-9476-27D2-CFC5-8EE85BBC6D26}"/>
              </a:ext>
            </a:extLst>
          </p:cNvPr>
          <p:cNvSpPr txBox="1"/>
          <p:nvPr/>
        </p:nvSpPr>
        <p:spPr>
          <a:xfrm>
            <a:off x="3191435" y="1658471"/>
            <a:ext cx="5163671" cy="2308324"/>
          </a:xfrm>
          <a:prstGeom prst="rect">
            <a:avLst/>
          </a:prstGeom>
          <a:noFill/>
        </p:spPr>
        <p:txBody>
          <a:bodyPr wrap="square" rtlCol="0">
            <a:spAutoFit/>
          </a:bodyPr>
          <a:lstStyle/>
          <a:p>
            <a:r>
              <a:rPr lang="es-ES" sz="1800" b="1" dirty="0"/>
              <a:t>LOS TRABAJADORES SIN NINGUNA DISTINCIÓN Y SIN AUTORIZACIÓN PREVIA, TIENEN EL DERECHO DE CONSTITUIR LAS ORGANIZACIONES QUE ESTIMEN CONVENIENTES, ASÍ COMO DE AFILIARSE  A ESTAS ORGANIZACIONES, CON LA SÓLA CONDICIÓN DE OBSERVAR LOS ESTATUTOS DE LAS MISMAS.</a:t>
            </a:r>
            <a:endParaRPr lang="es-CO" sz="1800" b="1" dirty="0"/>
          </a:p>
        </p:txBody>
      </p:sp>
      <p:sp>
        <p:nvSpPr>
          <p:cNvPr id="4" name="Flecha: hacia abajo 3">
            <a:extLst>
              <a:ext uri="{FF2B5EF4-FFF2-40B4-BE49-F238E27FC236}">
                <a16:creationId xmlns:a16="http://schemas.microsoft.com/office/drawing/2014/main" id="{40FA87E5-8CE5-DC17-401E-8D441C79FD56}"/>
              </a:ext>
            </a:extLst>
          </p:cNvPr>
          <p:cNvSpPr/>
          <p:nvPr/>
        </p:nvSpPr>
        <p:spPr>
          <a:xfrm>
            <a:off x="609601" y="2886635"/>
            <a:ext cx="761999" cy="430306"/>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5" name="Rectángulo 4">
            <a:extLst>
              <a:ext uri="{FF2B5EF4-FFF2-40B4-BE49-F238E27FC236}">
                <a16:creationId xmlns:a16="http://schemas.microsoft.com/office/drawing/2014/main" id="{2A3E4897-4C32-55D5-C8FD-CE0E7976F5E6}"/>
              </a:ext>
            </a:extLst>
          </p:cNvPr>
          <p:cNvSpPr/>
          <p:nvPr/>
        </p:nvSpPr>
        <p:spPr>
          <a:xfrm>
            <a:off x="206188" y="3810000"/>
            <a:ext cx="1927412" cy="7351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800" b="1" dirty="0"/>
              <a:t>LEY 26/76</a:t>
            </a:r>
            <a:endParaRPr lang="es-CO" sz="1800" b="1" dirty="0"/>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257</TotalTime>
  <Words>2139</Words>
  <Application>Microsoft Office PowerPoint</Application>
  <PresentationFormat>Panorámica</PresentationFormat>
  <Paragraphs>180</Paragraphs>
  <Slides>38</Slides>
  <Notes>38</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38</vt:i4>
      </vt:variant>
    </vt:vector>
  </HeadingPairs>
  <TitlesOfParts>
    <vt:vector size="43" baseType="lpstr">
      <vt:lpstr>Calibri</vt:lpstr>
      <vt:lpstr>Wingdings</vt:lpstr>
      <vt:lpstr>Arial</vt:lpstr>
      <vt:lpstr>Helvetica Neue</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Orjuela Acuña Armando</dc:creator>
  <cp:lastModifiedBy>123</cp:lastModifiedBy>
  <cp:revision>5</cp:revision>
  <dcterms:created xsi:type="dcterms:W3CDTF">2022-02-17T19:37:49Z</dcterms:created>
  <dcterms:modified xsi:type="dcterms:W3CDTF">2024-03-21T12:57:06Z</dcterms:modified>
</cp:coreProperties>
</file>