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82" r:id="rId3"/>
    <p:sldId id="288" r:id="rId4"/>
    <p:sldId id="374" r:id="rId5"/>
    <p:sldId id="375" r:id="rId6"/>
    <p:sldId id="319" r:id="rId7"/>
    <p:sldId id="284" r:id="rId8"/>
    <p:sldId id="371" r:id="rId9"/>
    <p:sldId id="340" r:id="rId10"/>
    <p:sldId id="341" r:id="rId11"/>
    <p:sldId id="266" r:id="rId12"/>
    <p:sldId id="376" r:id="rId13"/>
    <p:sldId id="373" r:id="rId14"/>
    <p:sldId id="372" r:id="rId15"/>
    <p:sldId id="286" r:id="rId16"/>
    <p:sldId id="349" r:id="rId17"/>
    <p:sldId id="293" r:id="rId18"/>
    <p:sldId id="378" r:id="rId19"/>
    <p:sldId id="379" r:id="rId20"/>
    <p:sldId id="380" r:id="rId21"/>
    <p:sldId id="283" r:id="rId22"/>
    <p:sldId id="287" r:id="rId23"/>
    <p:sldId id="377" r:id="rId24"/>
    <p:sldId id="368" r:id="rId25"/>
    <p:sldId id="343" r:id="rId26"/>
    <p:sldId id="342" r:id="rId27"/>
    <p:sldId id="369" r:id="rId28"/>
    <p:sldId id="370" r:id="rId29"/>
    <p:sldId id="269" r:id="rId30"/>
    <p:sldId id="292" r:id="rId31"/>
    <p:sldId id="314" r:id="rId32"/>
    <p:sldId id="310" r:id="rId33"/>
    <p:sldId id="360" r:id="rId34"/>
    <p:sldId id="332" r:id="rId35"/>
    <p:sldId id="354" r:id="rId36"/>
    <p:sldId id="359" r:id="rId37"/>
    <p:sldId id="363" r:id="rId38"/>
    <p:sldId id="329" r:id="rId39"/>
    <p:sldId id="364" r:id="rId40"/>
    <p:sldId id="365" r:id="rId41"/>
    <p:sldId id="366" r:id="rId42"/>
    <p:sldId id="346" r:id="rId43"/>
    <p:sldId id="330" r:id="rId44"/>
    <p:sldId id="331" r:id="rId45"/>
    <p:sldId id="334" r:id="rId46"/>
    <p:sldId id="337" r:id="rId47"/>
    <p:sldId id="333" r:id="rId48"/>
    <p:sldId id="339" r:id="rId49"/>
    <p:sldId id="381" r:id="rId50"/>
    <p:sldId id="382" r:id="rId51"/>
    <p:sldId id="267" r:id="rId52"/>
    <p:sldId id="281" r:id="rId53"/>
    <p:sldId id="307" r:id="rId54"/>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69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438214-B380-4CC9-A995-6E55BA14E8B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C96F3D11-276B-4292-A0D9-08FB6F8ECA8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5CF8806F-44FF-4547-8341-DDD1660D7ABA}"/>
              </a:ext>
            </a:extLst>
          </p:cNvPr>
          <p:cNvSpPr>
            <a:spLocks noGrp="1"/>
          </p:cNvSpPr>
          <p:nvPr>
            <p:ph type="dt" sz="half" idx="10"/>
          </p:nvPr>
        </p:nvSpPr>
        <p:spPr/>
        <p:txBody>
          <a:bodyPr/>
          <a:lstStyle/>
          <a:p>
            <a:fld id="{AAB94CDC-92E5-4103-ACA6-5380E719774D}" type="datetimeFigureOut">
              <a:rPr lang="es-CO" smtClean="0"/>
              <a:t>18/03/2024</a:t>
            </a:fld>
            <a:endParaRPr lang="es-CO"/>
          </a:p>
        </p:txBody>
      </p:sp>
      <p:sp>
        <p:nvSpPr>
          <p:cNvPr id="5" name="Marcador de pie de página 4">
            <a:extLst>
              <a:ext uri="{FF2B5EF4-FFF2-40B4-BE49-F238E27FC236}">
                <a16:creationId xmlns:a16="http://schemas.microsoft.com/office/drawing/2014/main" id="{A317F62A-2D3A-4DCB-A01C-91EF5B88E48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23F243B-B648-4F21-BB55-0A1ECEFEEBFF}"/>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621209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35655C-B5B5-45BE-833A-59CAF155508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91F22A9E-BAB0-42EA-9BA5-4E0806024AB7}"/>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96B94C9-48E9-406C-88C3-981D854899E9}"/>
              </a:ext>
            </a:extLst>
          </p:cNvPr>
          <p:cNvSpPr>
            <a:spLocks noGrp="1"/>
          </p:cNvSpPr>
          <p:nvPr>
            <p:ph type="dt" sz="half" idx="10"/>
          </p:nvPr>
        </p:nvSpPr>
        <p:spPr/>
        <p:txBody>
          <a:bodyPr/>
          <a:lstStyle/>
          <a:p>
            <a:fld id="{AAB94CDC-92E5-4103-ACA6-5380E719774D}" type="datetimeFigureOut">
              <a:rPr lang="es-CO" smtClean="0"/>
              <a:t>18/03/2024</a:t>
            </a:fld>
            <a:endParaRPr lang="es-CO"/>
          </a:p>
        </p:txBody>
      </p:sp>
      <p:sp>
        <p:nvSpPr>
          <p:cNvPr id="5" name="Marcador de pie de página 4">
            <a:extLst>
              <a:ext uri="{FF2B5EF4-FFF2-40B4-BE49-F238E27FC236}">
                <a16:creationId xmlns:a16="http://schemas.microsoft.com/office/drawing/2014/main" id="{94CCB027-9E13-4E64-B13A-B2EA0CAD8FD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A71DF4D-2C0E-4CFB-BC18-D221A9A9EE7A}"/>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981809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5564DCE0-0E69-49BF-B362-2E7A9A87F08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E52F61CF-7895-4AB2-A263-F6BEDA853425}"/>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79C37D7-E277-4769-9CEF-09B1511A2B09}"/>
              </a:ext>
            </a:extLst>
          </p:cNvPr>
          <p:cNvSpPr>
            <a:spLocks noGrp="1"/>
          </p:cNvSpPr>
          <p:nvPr>
            <p:ph type="dt" sz="half" idx="10"/>
          </p:nvPr>
        </p:nvSpPr>
        <p:spPr/>
        <p:txBody>
          <a:bodyPr/>
          <a:lstStyle/>
          <a:p>
            <a:fld id="{AAB94CDC-92E5-4103-ACA6-5380E719774D}" type="datetimeFigureOut">
              <a:rPr lang="es-CO" smtClean="0"/>
              <a:t>18/03/2024</a:t>
            </a:fld>
            <a:endParaRPr lang="es-CO"/>
          </a:p>
        </p:txBody>
      </p:sp>
      <p:sp>
        <p:nvSpPr>
          <p:cNvPr id="5" name="Marcador de pie de página 4">
            <a:extLst>
              <a:ext uri="{FF2B5EF4-FFF2-40B4-BE49-F238E27FC236}">
                <a16:creationId xmlns:a16="http://schemas.microsoft.com/office/drawing/2014/main" id="{478CD62E-A3B8-43C5-A043-C19082E589A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783A9AE2-E45A-4A76-8116-951F15355C21}"/>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3556681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E159BE-8955-4655-A3B8-40D7A0B09AA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C5BEC10-88F5-4327-BC31-D8BBF639ED52}"/>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9811ECD0-76EA-430D-B937-5FAD57C7DBCF}"/>
              </a:ext>
            </a:extLst>
          </p:cNvPr>
          <p:cNvSpPr>
            <a:spLocks noGrp="1"/>
          </p:cNvSpPr>
          <p:nvPr>
            <p:ph type="dt" sz="half" idx="10"/>
          </p:nvPr>
        </p:nvSpPr>
        <p:spPr/>
        <p:txBody>
          <a:bodyPr/>
          <a:lstStyle/>
          <a:p>
            <a:fld id="{AAB94CDC-92E5-4103-ACA6-5380E719774D}" type="datetimeFigureOut">
              <a:rPr lang="es-CO" smtClean="0"/>
              <a:t>18/03/2024</a:t>
            </a:fld>
            <a:endParaRPr lang="es-CO"/>
          </a:p>
        </p:txBody>
      </p:sp>
      <p:sp>
        <p:nvSpPr>
          <p:cNvPr id="5" name="Marcador de pie de página 4">
            <a:extLst>
              <a:ext uri="{FF2B5EF4-FFF2-40B4-BE49-F238E27FC236}">
                <a16:creationId xmlns:a16="http://schemas.microsoft.com/office/drawing/2014/main" id="{897908DF-E134-47A5-A5E0-4044B6B8EB1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DD2F34A0-B18C-4831-B445-BD34DE7669CB}"/>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350425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73033F-7BCE-4D5E-8E9F-CBBFDEC42362}"/>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D4BB457A-7AEC-4E72-9DBA-59E99788EFF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9F03C0A-9095-48EE-8E82-A456CE346D38}"/>
              </a:ext>
            </a:extLst>
          </p:cNvPr>
          <p:cNvSpPr>
            <a:spLocks noGrp="1"/>
          </p:cNvSpPr>
          <p:nvPr>
            <p:ph type="dt" sz="half" idx="10"/>
          </p:nvPr>
        </p:nvSpPr>
        <p:spPr/>
        <p:txBody>
          <a:bodyPr/>
          <a:lstStyle/>
          <a:p>
            <a:fld id="{AAB94CDC-92E5-4103-ACA6-5380E719774D}" type="datetimeFigureOut">
              <a:rPr lang="es-CO" smtClean="0"/>
              <a:t>18/03/2024</a:t>
            </a:fld>
            <a:endParaRPr lang="es-CO"/>
          </a:p>
        </p:txBody>
      </p:sp>
      <p:sp>
        <p:nvSpPr>
          <p:cNvPr id="5" name="Marcador de pie de página 4">
            <a:extLst>
              <a:ext uri="{FF2B5EF4-FFF2-40B4-BE49-F238E27FC236}">
                <a16:creationId xmlns:a16="http://schemas.microsoft.com/office/drawing/2014/main" id="{FD86E921-46B2-4F6B-9091-3556A00D0EB4}"/>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1CB02CCB-4CE8-4A82-8F1E-766F806400D4}"/>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8767029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8637BD-3C3D-47A1-9B93-5509C3CE617F}"/>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078E57-EE56-4857-80A1-F95F57D09E70}"/>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55C3A61B-69EA-4B1F-BA21-2DE1B353CB9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2CC4969-C9EE-4D03-896F-37B7F49CD269}"/>
              </a:ext>
            </a:extLst>
          </p:cNvPr>
          <p:cNvSpPr>
            <a:spLocks noGrp="1"/>
          </p:cNvSpPr>
          <p:nvPr>
            <p:ph type="dt" sz="half" idx="10"/>
          </p:nvPr>
        </p:nvSpPr>
        <p:spPr/>
        <p:txBody>
          <a:bodyPr/>
          <a:lstStyle/>
          <a:p>
            <a:fld id="{AAB94CDC-92E5-4103-ACA6-5380E719774D}" type="datetimeFigureOut">
              <a:rPr lang="es-CO" smtClean="0"/>
              <a:t>18/03/2024</a:t>
            </a:fld>
            <a:endParaRPr lang="es-CO"/>
          </a:p>
        </p:txBody>
      </p:sp>
      <p:sp>
        <p:nvSpPr>
          <p:cNvPr id="6" name="Marcador de pie de página 5">
            <a:extLst>
              <a:ext uri="{FF2B5EF4-FFF2-40B4-BE49-F238E27FC236}">
                <a16:creationId xmlns:a16="http://schemas.microsoft.com/office/drawing/2014/main" id="{41D8C16F-E2E9-4352-8F4A-656F5F11D2A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0A9075A3-A05D-44C9-BF85-75ABAD7824E2}"/>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4201400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3D3555-387D-4522-844E-091CE8D7FDD9}"/>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25AB5DAB-1552-4DA5-9160-25828EA36C7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2B8CE66-AF24-4D93-9456-21B4403771F0}"/>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AE0348D-0AE4-4359-BD6E-D322243C399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667AEAB6-386D-4CF8-A55C-A59CCEAA1E7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AFDA8D63-6EB8-4A0B-BFAD-A1904D5AB960}"/>
              </a:ext>
            </a:extLst>
          </p:cNvPr>
          <p:cNvSpPr>
            <a:spLocks noGrp="1"/>
          </p:cNvSpPr>
          <p:nvPr>
            <p:ph type="dt" sz="half" idx="10"/>
          </p:nvPr>
        </p:nvSpPr>
        <p:spPr/>
        <p:txBody>
          <a:bodyPr/>
          <a:lstStyle/>
          <a:p>
            <a:fld id="{AAB94CDC-92E5-4103-ACA6-5380E719774D}" type="datetimeFigureOut">
              <a:rPr lang="es-CO" smtClean="0"/>
              <a:t>18/03/2024</a:t>
            </a:fld>
            <a:endParaRPr lang="es-CO"/>
          </a:p>
        </p:txBody>
      </p:sp>
      <p:sp>
        <p:nvSpPr>
          <p:cNvPr id="8" name="Marcador de pie de página 7">
            <a:extLst>
              <a:ext uri="{FF2B5EF4-FFF2-40B4-BE49-F238E27FC236}">
                <a16:creationId xmlns:a16="http://schemas.microsoft.com/office/drawing/2014/main" id="{E0F8B805-EFAB-4CBC-ACB1-9BB9A2A601F4}"/>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DDC435E9-1C38-4203-83B7-D5CBEA33BF78}"/>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4040057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33BD94F-8B85-4635-AA64-5C22C8967958}"/>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C4CF86B8-2E53-4DED-BB50-84F8E11CDB38}"/>
              </a:ext>
            </a:extLst>
          </p:cNvPr>
          <p:cNvSpPr>
            <a:spLocks noGrp="1"/>
          </p:cNvSpPr>
          <p:nvPr>
            <p:ph type="dt" sz="half" idx="10"/>
          </p:nvPr>
        </p:nvSpPr>
        <p:spPr/>
        <p:txBody>
          <a:bodyPr/>
          <a:lstStyle/>
          <a:p>
            <a:fld id="{AAB94CDC-92E5-4103-ACA6-5380E719774D}" type="datetimeFigureOut">
              <a:rPr lang="es-CO" smtClean="0"/>
              <a:t>18/03/2024</a:t>
            </a:fld>
            <a:endParaRPr lang="es-CO"/>
          </a:p>
        </p:txBody>
      </p:sp>
      <p:sp>
        <p:nvSpPr>
          <p:cNvPr id="4" name="Marcador de pie de página 3">
            <a:extLst>
              <a:ext uri="{FF2B5EF4-FFF2-40B4-BE49-F238E27FC236}">
                <a16:creationId xmlns:a16="http://schemas.microsoft.com/office/drawing/2014/main" id="{A38D6F5D-4647-48A7-B6A2-DEA77C65844D}"/>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69A2DF42-54AF-41D6-8E8E-0DC36E730B51}"/>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519519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B493EC47-C2FD-4970-9C56-FB77684389FD}"/>
              </a:ext>
            </a:extLst>
          </p:cNvPr>
          <p:cNvSpPr>
            <a:spLocks noGrp="1"/>
          </p:cNvSpPr>
          <p:nvPr>
            <p:ph type="dt" sz="half" idx="10"/>
          </p:nvPr>
        </p:nvSpPr>
        <p:spPr/>
        <p:txBody>
          <a:bodyPr/>
          <a:lstStyle/>
          <a:p>
            <a:fld id="{AAB94CDC-92E5-4103-ACA6-5380E719774D}" type="datetimeFigureOut">
              <a:rPr lang="es-CO" smtClean="0"/>
              <a:t>18/03/2024</a:t>
            </a:fld>
            <a:endParaRPr lang="es-CO"/>
          </a:p>
        </p:txBody>
      </p:sp>
      <p:sp>
        <p:nvSpPr>
          <p:cNvPr id="3" name="Marcador de pie de página 2">
            <a:extLst>
              <a:ext uri="{FF2B5EF4-FFF2-40B4-BE49-F238E27FC236}">
                <a16:creationId xmlns:a16="http://schemas.microsoft.com/office/drawing/2014/main" id="{ED7D7A51-EBC6-4AF7-A8F8-B1F64AA3FC2B}"/>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714F88E2-60F1-482C-B528-E1AF66A789E3}"/>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528384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56EF2-C3AA-4C1C-B880-531AB7893AC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8102B30-306A-4E01-8A1D-6CDEF2C34A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F5B43C04-7C05-43FD-BE43-B2022B3C4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BF28A41-3F46-47AA-AC48-96E098FAEA0D}"/>
              </a:ext>
            </a:extLst>
          </p:cNvPr>
          <p:cNvSpPr>
            <a:spLocks noGrp="1"/>
          </p:cNvSpPr>
          <p:nvPr>
            <p:ph type="dt" sz="half" idx="10"/>
          </p:nvPr>
        </p:nvSpPr>
        <p:spPr/>
        <p:txBody>
          <a:bodyPr/>
          <a:lstStyle/>
          <a:p>
            <a:fld id="{AAB94CDC-92E5-4103-ACA6-5380E719774D}" type="datetimeFigureOut">
              <a:rPr lang="es-CO" smtClean="0"/>
              <a:t>18/03/2024</a:t>
            </a:fld>
            <a:endParaRPr lang="es-CO"/>
          </a:p>
        </p:txBody>
      </p:sp>
      <p:sp>
        <p:nvSpPr>
          <p:cNvPr id="6" name="Marcador de pie de página 5">
            <a:extLst>
              <a:ext uri="{FF2B5EF4-FFF2-40B4-BE49-F238E27FC236}">
                <a16:creationId xmlns:a16="http://schemas.microsoft.com/office/drawing/2014/main" id="{F3ABBF53-56E0-40E3-A157-0DBB9A9624A9}"/>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B2802579-4F2C-4923-B563-558A0C7195F5}"/>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17309065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58E291-603A-450A-9FE2-51DEE0019BC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D2EF5B3-7031-4ECA-81DE-86834AEE78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E977C0F-B2A3-43B9-8C29-E821A78B73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7F9E7A6A-ED84-4E88-8566-EE66654B242A}"/>
              </a:ext>
            </a:extLst>
          </p:cNvPr>
          <p:cNvSpPr>
            <a:spLocks noGrp="1"/>
          </p:cNvSpPr>
          <p:nvPr>
            <p:ph type="dt" sz="half" idx="10"/>
          </p:nvPr>
        </p:nvSpPr>
        <p:spPr/>
        <p:txBody>
          <a:bodyPr/>
          <a:lstStyle/>
          <a:p>
            <a:fld id="{AAB94CDC-92E5-4103-ACA6-5380E719774D}" type="datetimeFigureOut">
              <a:rPr lang="es-CO" smtClean="0"/>
              <a:t>18/03/2024</a:t>
            </a:fld>
            <a:endParaRPr lang="es-CO"/>
          </a:p>
        </p:txBody>
      </p:sp>
      <p:sp>
        <p:nvSpPr>
          <p:cNvPr id="6" name="Marcador de pie de página 5">
            <a:extLst>
              <a:ext uri="{FF2B5EF4-FFF2-40B4-BE49-F238E27FC236}">
                <a16:creationId xmlns:a16="http://schemas.microsoft.com/office/drawing/2014/main" id="{951E1006-B84F-4078-B227-138D381B721D}"/>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AF7F8782-173F-4F34-852D-11B4CC946880}"/>
              </a:ext>
            </a:extLst>
          </p:cNvPr>
          <p:cNvSpPr>
            <a:spLocks noGrp="1"/>
          </p:cNvSpPr>
          <p:nvPr>
            <p:ph type="sldNum" sz="quarter" idx="12"/>
          </p:nvPr>
        </p:nvSpPr>
        <p:spPr/>
        <p:txBody>
          <a:bodyPr/>
          <a:lstStyle/>
          <a:p>
            <a:fld id="{9697236D-AD0A-423E-AA48-EFFC9D3AE8C5}" type="slidenum">
              <a:rPr lang="es-CO" smtClean="0"/>
              <a:t>‹Nº›</a:t>
            </a:fld>
            <a:endParaRPr lang="es-CO"/>
          </a:p>
        </p:txBody>
      </p:sp>
    </p:spTree>
    <p:extLst>
      <p:ext uri="{BB962C8B-B14F-4D97-AF65-F5344CB8AC3E}">
        <p14:creationId xmlns:p14="http://schemas.microsoft.com/office/powerpoint/2010/main" val="3570502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9B2EC09-5DAF-4C64-9FA4-290113A7FE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B86BE0B-C3BB-4529-8138-10511BAD3D1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1C359A9B-43F0-4197-A3B8-889FDC3C03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94CDC-92E5-4103-ACA6-5380E719774D}" type="datetimeFigureOut">
              <a:rPr lang="es-CO" smtClean="0"/>
              <a:t>18/03/2024</a:t>
            </a:fld>
            <a:endParaRPr lang="es-CO"/>
          </a:p>
        </p:txBody>
      </p:sp>
      <p:sp>
        <p:nvSpPr>
          <p:cNvPr id="5" name="Marcador de pie de página 4">
            <a:extLst>
              <a:ext uri="{FF2B5EF4-FFF2-40B4-BE49-F238E27FC236}">
                <a16:creationId xmlns:a16="http://schemas.microsoft.com/office/drawing/2014/main" id="{64ABA859-7055-440A-BD6C-0150C4129F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7E3A4585-3009-4D5D-A9E0-6496DCA5D1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97236D-AD0A-423E-AA48-EFFC9D3AE8C5}" type="slidenum">
              <a:rPr lang="es-CO" smtClean="0"/>
              <a:t>‹Nº›</a:t>
            </a:fld>
            <a:endParaRPr lang="es-CO"/>
          </a:p>
        </p:txBody>
      </p:sp>
    </p:spTree>
    <p:extLst>
      <p:ext uri="{BB962C8B-B14F-4D97-AF65-F5344CB8AC3E}">
        <p14:creationId xmlns:p14="http://schemas.microsoft.com/office/powerpoint/2010/main" val="5544286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youtu.be/PvoAHKQCe6s" TargetMode="External"/><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hyperlink" Target="https://www.youtube.com/watch?v=BdsfLzHBZmM" TargetMode="External"/><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4993FEE-78A4-4038-84D7-F0012EC87B4B}"/>
              </a:ext>
            </a:extLst>
          </p:cNvPr>
          <p:cNvSpPr txBox="1"/>
          <p:nvPr/>
        </p:nvSpPr>
        <p:spPr>
          <a:xfrm>
            <a:off x="2957945" y="2151727"/>
            <a:ext cx="6276109" cy="2554545"/>
          </a:xfrm>
          <a:prstGeom prst="rect">
            <a:avLst/>
          </a:prstGeom>
          <a:noFill/>
        </p:spPr>
        <p:txBody>
          <a:bodyPr wrap="square">
            <a:spAutoFit/>
          </a:bodyPr>
          <a:lstStyle/>
          <a:p>
            <a:pPr algn="ctr"/>
            <a:r>
              <a:rPr lang="es-ES" sz="24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rPr>
              <a:t>Razones Históricas y Económicas, </a:t>
            </a:r>
            <a:r>
              <a:rPr lang="es-ES" sz="12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rPr>
              <a:t>para el surgimiento del movimiento sindical</a:t>
            </a:r>
          </a:p>
          <a:p>
            <a:pPr algn="ctr"/>
            <a:endParaRPr lang="es-ES" sz="3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haroni" panose="02010803020104030203" pitchFamily="2" charset="-79"/>
            </a:endParaRPr>
          </a:p>
          <a:p>
            <a:pPr algn="ctr"/>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NUEVA ESCUELA POPULAR Y OBRERA</a:t>
            </a:r>
          </a:p>
          <a:p>
            <a:pPr algn="ctr"/>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NEPO.</a:t>
            </a:r>
          </a:p>
          <a:p>
            <a:pPr algn="ctr"/>
            <a:endPar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endParaRPr>
          </a:p>
          <a:p>
            <a:pPr algn="ctr"/>
            <a:r>
              <a:rPr lang="es-ES" sz="1600" b="1" spc="300" dirty="0">
                <a:ln w="11430" cmpd="sng">
                  <a:solidFill>
                    <a:schemeClr val="accent1">
                      <a:tint val="10000"/>
                    </a:schemeClr>
                  </a:solidFill>
                  <a:prstDash val="solid"/>
                  <a:miter lim="800000"/>
                </a:ln>
                <a:solidFill>
                  <a:schemeClr val="bg1"/>
                </a:solidFill>
                <a:effectLst>
                  <a:glow rad="45500">
                    <a:schemeClr val="accent1">
                      <a:satMod val="220000"/>
                      <a:alpha val="35000"/>
                    </a:schemeClr>
                  </a:glow>
                </a:effectLst>
                <a:latin typeface="Helvetica" panose="020B0604020202020204" pitchFamily="34" charset="0"/>
                <a:cs typeface="Arial" panose="020B0604020202020204" pitchFamily="34" charset="0"/>
              </a:rPr>
              <a:t>Heliberto Sossa Jaramillo</a:t>
            </a:r>
          </a:p>
        </p:txBody>
      </p:sp>
    </p:spTree>
    <p:extLst>
      <p:ext uri="{BB962C8B-B14F-4D97-AF65-F5344CB8AC3E}">
        <p14:creationId xmlns:p14="http://schemas.microsoft.com/office/powerpoint/2010/main" val="1872097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E2622311-2E42-47DA-8449-91212DC6F5BB}"/>
              </a:ext>
            </a:extLst>
          </p:cNvPr>
          <p:cNvSpPr txBox="1"/>
          <p:nvPr/>
        </p:nvSpPr>
        <p:spPr>
          <a:xfrm>
            <a:off x="-122459" y="121884"/>
            <a:ext cx="9055509" cy="523220"/>
          </a:xfrm>
          <a:prstGeom prst="rect">
            <a:avLst/>
          </a:prstGeom>
          <a:noFill/>
        </p:spPr>
        <p:txBody>
          <a:bodyPr wrap="square">
            <a:spAutoFit/>
          </a:bodyPr>
          <a:lstStyle/>
          <a:p>
            <a:pPr algn="ctr"/>
            <a:r>
              <a:rPr kumimoji="0" lang="es-CO" sz="2800" b="1" i="0" u="none" strike="noStrike" kern="1200" cap="none" spc="0" normalizeH="0" baseline="0" noProof="0" dirty="0">
                <a:ln>
                  <a:noFill/>
                </a:ln>
                <a:solidFill>
                  <a:srgbClr val="FFFF00"/>
                </a:solidFill>
                <a:effectLst/>
                <a:uLnTx/>
                <a:uFillTx/>
                <a:latin typeface="Arial" panose="020B0604020202020204" pitchFamily="34" charset="0"/>
                <a:ea typeface="+mj-ea"/>
                <a:cs typeface="Arial" panose="020B0604020202020204" pitchFamily="34" charset="0"/>
              </a:rPr>
              <a:t>c. LUCHA POLITICA </a:t>
            </a:r>
            <a:endParaRPr lang="es-ES" sz="2800" b="1" dirty="0">
              <a:solidFill>
                <a:srgbClr val="FFFF00"/>
              </a:solidFill>
              <a:latin typeface="Arial" panose="020B0604020202020204" pitchFamily="34" charset="0"/>
              <a:cs typeface="Arial" panose="020B0604020202020204" pitchFamily="34" charset="0"/>
            </a:endParaRPr>
          </a:p>
        </p:txBody>
      </p:sp>
      <p:sp>
        <p:nvSpPr>
          <p:cNvPr id="2" name="Rectángulo 1">
            <a:extLst>
              <a:ext uri="{FF2B5EF4-FFF2-40B4-BE49-F238E27FC236}">
                <a16:creationId xmlns:a16="http://schemas.microsoft.com/office/drawing/2014/main" id="{327B688C-57CF-4C0D-9EE2-16713AEF66DA}"/>
              </a:ext>
            </a:extLst>
          </p:cNvPr>
          <p:cNvSpPr/>
          <p:nvPr/>
        </p:nvSpPr>
        <p:spPr>
          <a:xfrm>
            <a:off x="138544" y="1122540"/>
            <a:ext cx="9055509" cy="1938992"/>
          </a:xfrm>
          <a:prstGeom prst="rect">
            <a:avLst/>
          </a:prstGeom>
        </p:spPr>
        <p:txBody>
          <a:bodyPr wrap="square">
            <a:spAutoFit/>
          </a:bodyPr>
          <a:lstStyle/>
          <a:p>
            <a:pPr algn="just"/>
            <a:r>
              <a:rPr lang="es-ES" sz="2400" dirty="0">
                <a:solidFill>
                  <a:schemeClr val="bg1"/>
                </a:solidFill>
                <a:latin typeface="Arial" panose="020B0604020202020204" pitchFamily="34" charset="0"/>
                <a:cs typeface="Arial" panose="020B0604020202020204" pitchFamily="34" charset="0"/>
              </a:rPr>
              <a:t>en la utilización de la fuerza, los capitalistas y explotadores en general pretenden, a la vez, obligar violentamente a los explotados a someterse a la explotación, para lo cual utilizan los instrumentos que les proporciona o puede proporcionarles el poder político, o sea el aparato del Estado.</a:t>
            </a:r>
          </a:p>
        </p:txBody>
      </p:sp>
    </p:spTree>
    <p:extLst>
      <p:ext uri="{BB962C8B-B14F-4D97-AF65-F5344CB8AC3E}">
        <p14:creationId xmlns:p14="http://schemas.microsoft.com/office/powerpoint/2010/main" val="406394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9627A4F5-2CFB-4A1F-BDC5-1359EC126B0C}"/>
              </a:ext>
            </a:extLst>
          </p:cNvPr>
          <p:cNvSpPr/>
          <p:nvPr/>
        </p:nvSpPr>
        <p:spPr>
          <a:xfrm>
            <a:off x="3906982" y="2163818"/>
            <a:ext cx="7897090" cy="1569660"/>
          </a:xfrm>
          <a:prstGeom prst="rect">
            <a:avLst/>
          </a:prstGeom>
        </p:spPr>
        <p:txBody>
          <a:bodyPr wrap="square">
            <a:spAutoFit/>
          </a:bodyPr>
          <a:lstStyle/>
          <a:p>
            <a:pPr algn="just"/>
            <a:r>
              <a:rPr lang="es-ES" sz="2400" dirty="0">
                <a:solidFill>
                  <a:schemeClr val="bg1"/>
                </a:solidFill>
                <a:latin typeface="Arial" panose="020B0604020202020204" pitchFamily="34" charset="0"/>
                <a:cs typeface="Arial" panose="020B0604020202020204" pitchFamily="34" charset="0"/>
              </a:rPr>
              <a:t>el proletariado requiere un largo y penoso proceso para adquirir su plena conciencia </a:t>
            </a:r>
            <a:r>
              <a:rPr lang="es-ES" sz="2400" b="1" u="sng" dirty="0">
                <a:solidFill>
                  <a:schemeClr val="bg1"/>
                </a:solidFill>
                <a:latin typeface="Arial" panose="020B0604020202020204" pitchFamily="34" charset="0"/>
                <a:cs typeface="Arial" panose="020B0604020202020204" pitchFamily="34" charset="0"/>
              </a:rPr>
              <a:t>ideológica y política</a:t>
            </a:r>
            <a:r>
              <a:rPr lang="es-ES" sz="2400" dirty="0">
                <a:solidFill>
                  <a:schemeClr val="bg1"/>
                </a:solidFill>
                <a:latin typeface="Arial" panose="020B0604020202020204" pitchFamily="34" charset="0"/>
                <a:cs typeface="Arial" panose="020B0604020202020204" pitchFamily="34" charset="0"/>
              </a:rPr>
              <a:t>, proceso durante el cual unos obreros avanzan más rápidamente que otros. </a:t>
            </a:r>
          </a:p>
        </p:txBody>
      </p:sp>
    </p:spTree>
    <p:extLst>
      <p:ext uri="{BB962C8B-B14F-4D97-AF65-F5344CB8AC3E}">
        <p14:creationId xmlns:p14="http://schemas.microsoft.com/office/powerpoint/2010/main" val="1228928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308F5BE2-24AA-476F-929E-B567623FB4D2}"/>
              </a:ext>
            </a:extLst>
          </p:cNvPr>
          <p:cNvSpPr/>
          <p:nvPr/>
        </p:nvSpPr>
        <p:spPr>
          <a:xfrm>
            <a:off x="152401" y="2348704"/>
            <a:ext cx="11727872" cy="1791260"/>
          </a:xfrm>
          <a:prstGeom prst="rect">
            <a:avLst/>
          </a:prstGeom>
        </p:spPr>
        <p:txBody>
          <a:bodyPr wrap="square">
            <a:spAutoFit/>
          </a:bodyPr>
          <a:lstStyle/>
          <a:p>
            <a:pPr lvl="0" algn="just">
              <a:spcBef>
                <a:spcPct val="20000"/>
              </a:spcBef>
              <a:defRPr/>
            </a:pPr>
            <a:r>
              <a:rPr lang="es-CO" sz="2400" dirty="0">
                <a:solidFill>
                  <a:prstClr val="white"/>
                </a:solidFill>
                <a:latin typeface="Arial" panose="020B0604020202020204" pitchFamily="34" charset="0"/>
                <a:cs typeface="Arial" panose="020B0604020202020204" pitchFamily="34" charset="0"/>
              </a:rPr>
              <a:t>Imprescindible, </a:t>
            </a:r>
            <a:r>
              <a:rPr lang="es-CO" sz="2400" b="1" dirty="0">
                <a:solidFill>
                  <a:prstClr val="white"/>
                </a:solidFill>
                <a:latin typeface="Arial" panose="020B0604020202020204" pitchFamily="34" charset="0"/>
                <a:cs typeface="Arial" panose="020B0604020202020204" pitchFamily="34" charset="0"/>
              </a:rPr>
              <a:t>estudiar, asimilar y aplicar</a:t>
            </a:r>
            <a:r>
              <a:rPr lang="es-CO" sz="2400" dirty="0">
                <a:solidFill>
                  <a:prstClr val="white"/>
                </a:solidFill>
                <a:latin typeface="Arial" panose="020B0604020202020204" pitchFamily="34" charset="0"/>
                <a:cs typeface="Arial" panose="020B0604020202020204" pitchFamily="34" charset="0"/>
              </a:rPr>
              <a:t>; los principios del sindicalismo de clase.</a:t>
            </a:r>
          </a:p>
          <a:p>
            <a:pPr lvl="0" algn="just">
              <a:spcBef>
                <a:spcPct val="20000"/>
              </a:spcBef>
              <a:defRPr/>
            </a:pPr>
            <a:endParaRPr lang="es-CO" sz="2400" dirty="0">
              <a:solidFill>
                <a:prstClr val="white"/>
              </a:solidFill>
              <a:latin typeface="Arial" panose="020B0604020202020204" pitchFamily="34" charset="0"/>
              <a:cs typeface="Arial" panose="020B0604020202020204" pitchFamily="34" charset="0"/>
            </a:endParaRPr>
          </a:p>
          <a:p>
            <a:pPr lvl="0" algn="just">
              <a:spcBef>
                <a:spcPct val="20000"/>
              </a:spcBef>
              <a:defRPr/>
            </a:pPr>
            <a:r>
              <a:rPr lang="es-CO" sz="2400" dirty="0">
                <a:solidFill>
                  <a:prstClr val="white"/>
                </a:solidFill>
                <a:latin typeface="Arial" panose="020B0604020202020204" pitchFamily="34" charset="0"/>
                <a:cs typeface="Arial" panose="020B0604020202020204" pitchFamily="34" charset="0"/>
              </a:rPr>
              <a:t>Se identifican porque se basan en el Principio de la lucha de clases.</a:t>
            </a:r>
          </a:p>
          <a:p>
            <a:pPr lvl="0" algn="just">
              <a:spcBef>
                <a:spcPct val="20000"/>
              </a:spcBef>
              <a:defRPr/>
            </a:pPr>
            <a:r>
              <a:rPr lang="es-CO" sz="2400" dirty="0">
                <a:solidFill>
                  <a:prstClr val="white"/>
                </a:solidFill>
                <a:latin typeface="Arial" panose="020B0604020202020204" pitchFamily="34" charset="0"/>
                <a:cs typeface="Arial" panose="020B0604020202020204" pitchFamily="34" charset="0"/>
              </a:rPr>
              <a:t>Defensa de los intereses totales, de la </a:t>
            </a:r>
            <a:r>
              <a:rPr lang="es-CO" sz="2400" u="sng" dirty="0">
                <a:solidFill>
                  <a:prstClr val="white"/>
                </a:solidFill>
                <a:latin typeface="Arial" panose="020B0604020202020204" pitchFamily="34" charset="0"/>
                <a:cs typeface="Arial" panose="020B0604020202020204" pitchFamily="34" charset="0"/>
              </a:rPr>
              <a:t>clase obrera</a:t>
            </a:r>
            <a:r>
              <a:rPr lang="es-CO" sz="2400" dirty="0">
                <a:solidFill>
                  <a:prstClr val="white"/>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4194538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89039C0C-538D-480F-A184-23429138E277}"/>
              </a:ext>
            </a:extLst>
          </p:cNvPr>
          <p:cNvSpPr/>
          <p:nvPr/>
        </p:nvSpPr>
        <p:spPr>
          <a:xfrm>
            <a:off x="277092" y="1849351"/>
            <a:ext cx="11513126" cy="4154984"/>
          </a:xfrm>
          <a:prstGeom prst="rect">
            <a:avLst/>
          </a:prstGeom>
        </p:spPr>
        <p:txBody>
          <a:bodyPr wrap="square">
            <a:spAutoFit/>
          </a:bodyPr>
          <a:lstStyle/>
          <a:p>
            <a:pPr algn="just"/>
            <a:r>
              <a:rPr lang="es-ES" sz="2400" dirty="0">
                <a:solidFill>
                  <a:schemeClr val="bg1"/>
                </a:solidFill>
                <a:latin typeface="Arial" panose="020B0604020202020204" pitchFamily="34" charset="0"/>
                <a:cs typeface="Arial" panose="020B0604020202020204" pitchFamily="34" charset="0"/>
              </a:rPr>
              <a:t>Resumiendo lo anterior cabe repetir que los sindicatos, por su origen y funciones, son fundamentalmente </a:t>
            </a:r>
            <a:r>
              <a:rPr lang="es-ES" sz="2400" b="1" dirty="0">
                <a:solidFill>
                  <a:schemeClr val="bg1"/>
                </a:solidFill>
                <a:latin typeface="Arial" panose="020B0604020202020204" pitchFamily="34" charset="0"/>
                <a:cs typeface="Arial" panose="020B0604020202020204" pitchFamily="34" charset="0"/>
              </a:rPr>
              <a:t>"instrumentos de la lucha organizada de los trabajadores por sus reivindicaciones inmediatas".</a:t>
            </a:r>
            <a:r>
              <a:rPr lang="es-ES" sz="2400" dirty="0">
                <a:solidFill>
                  <a:schemeClr val="bg1"/>
                </a:solidFill>
                <a:latin typeface="Arial" panose="020B0604020202020204" pitchFamily="34" charset="0"/>
                <a:cs typeface="Arial" panose="020B0604020202020204" pitchFamily="34" charset="0"/>
              </a:rPr>
              <a:t> </a:t>
            </a:r>
          </a:p>
          <a:p>
            <a:pPr algn="just"/>
            <a:endParaRPr lang="es-ES" sz="2400"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Eso no quiere decir que la lucha sindical deba desarrollarse solo en el plano económico. </a:t>
            </a:r>
          </a:p>
          <a:p>
            <a:pPr algn="just"/>
            <a:endParaRPr lang="es-ES" sz="2400"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Hemos explicado también que, en el curso de esta lucha los patrones se enfrentan a la clase obrera con una intensa campaña ideológica y con toda clase de instrumentos políticos.</a:t>
            </a:r>
          </a:p>
          <a:p>
            <a:pPr algn="just"/>
            <a:endParaRPr lang="es-ES" sz="2400" dirty="0">
              <a:solidFill>
                <a:schemeClr val="bg1"/>
              </a:solidFill>
              <a:latin typeface="Arial" panose="020B0604020202020204" pitchFamily="34" charset="0"/>
              <a:cs typeface="Arial" panose="020B0604020202020204" pitchFamily="34" charset="0"/>
            </a:endParaRPr>
          </a:p>
        </p:txBody>
      </p:sp>
      <p:sp>
        <p:nvSpPr>
          <p:cNvPr id="3" name="Rectángulo 2">
            <a:extLst>
              <a:ext uri="{FF2B5EF4-FFF2-40B4-BE49-F238E27FC236}">
                <a16:creationId xmlns:a16="http://schemas.microsoft.com/office/drawing/2014/main" id="{DCB9D56C-0EF9-41F7-87C7-DC75306AFDC9}"/>
              </a:ext>
            </a:extLst>
          </p:cNvPr>
          <p:cNvSpPr/>
          <p:nvPr/>
        </p:nvSpPr>
        <p:spPr>
          <a:xfrm>
            <a:off x="1759528" y="562735"/>
            <a:ext cx="10030690" cy="954107"/>
          </a:xfrm>
          <a:prstGeom prst="rect">
            <a:avLst/>
          </a:prstGeom>
        </p:spPr>
        <p:txBody>
          <a:bodyPr wrap="square">
            <a:spAutoFit/>
          </a:bodyPr>
          <a:lstStyle/>
          <a:p>
            <a:pPr lvl="0" algn="ctr"/>
            <a:r>
              <a:rPr lang="es-ES" sz="2800" b="1" dirty="0">
                <a:solidFill>
                  <a:srgbClr val="FFC000"/>
                </a:solidFill>
                <a:latin typeface="Arial" panose="020B0604020202020204" pitchFamily="34" charset="0"/>
              </a:rPr>
              <a:t>LOS CUATRO PRINCIPIOS EN QUE SE BASA EL SINDICALISMO CLASISTA</a:t>
            </a:r>
          </a:p>
        </p:txBody>
      </p:sp>
    </p:spTree>
    <p:extLst>
      <p:ext uri="{BB962C8B-B14F-4D97-AF65-F5344CB8AC3E}">
        <p14:creationId xmlns:p14="http://schemas.microsoft.com/office/powerpoint/2010/main" val="24654283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22D7D54E-7203-4EF9-A1D8-226CECDE697C}"/>
              </a:ext>
            </a:extLst>
          </p:cNvPr>
          <p:cNvSpPr/>
          <p:nvPr/>
        </p:nvSpPr>
        <p:spPr>
          <a:xfrm>
            <a:off x="193963" y="284707"/>
            <a:ext cx="8783782" cy="6001643"/>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De estas circunstancias o premisas surge la necesidad de que la lucha sindical se afirme y oriente en cuatro principios esenciales. </a:t>
            </a:r>
          </a:p>
          <a:p>
            <a:pPr lvl="0" algn="just"/>
            <a:endParaRPr lang="es-ES" sz="2400" dirty="0">
              <a:solidFill>
                <a:prstClr val="white"/>
              </a:solidFill>
              <a:latin typeface="Arial" panose="020B0604020202020204" pitchFamily="34" charset="0"/>
              <a:cs typeface="Arial" panose="020B0604020202020204" pitchFamily="34" charset="0"/>
            </a:endParaRPr>
          </a:p>
          <a:p>
            <a:pPr lvl="0" algn="just"/>
            <a:r>
              <a:rPr lang="es-ES" sz="2400" dirty="0">
                <a:solidFill>
                  <a:prstClr val="white"/>
                </a:solidFill>
                <a:latin typeface="Arial" panose="020B0604020202020204" pitchFamily="34" charset="0"/>
                <a:cs typeface="Arial" panose="020B0604020202020204" pitchFamily="34" charset="0"/>
              </a:rPr>
              <a:t>Estos principios son:</a:t>
            </a:r>
          </a:p>
          <a:p>
            <a:pPr lvl="0" algn="just"/>
            <a:endParaRPr lang="es-ES" sz="2400" dirty="0">
              <a:solidFill>
                <a:prstClr val="white"/>
              </a:solidFill>
              <a:latin typeface="Arial" panose="020B0604020202020204" pitchFamily="34" charset="0"/>
              <a:cs typeface="Arial" panose="020B0604020202020204" pitchFamily="34" charset="0"/>
            </a:endParaRPr>
          </a:p>
          <a:p>
            <a:pPr lvl="0" algn="just"/>
            <a:r>
              <a:rPr lang="es-ES" sz="2400" dirty="0">
                <a:solidFill>
                  <a:prstClr val="white"/>
                </a:solidFill>
                <a:latin typeface="Arial" panose="020B0604020202020204" pitchFamily="34" charset="0"/>
                <a:cs typeface="Arial" panose="020B0604020202020204" pitchFamily="34" charset="0"/>
              </a:rPr>
              <a:t>1º</a:t>
            </a:r>
            <a:r>
              <a:rPr lang="es-ES" sz="2400" b="1" dirty="0">
                <a:solidFill>
                  <a:prstClr val="white"/>
                </a:solidFill>
                <a:latin typeface="Arial" panose="020B0604020202020204" pitchFamily="34" charset="0"/>
                <a:cs typeface="Arial" panose="020B0604020202020204" pitchFamily="34" charset="0"/>
              </a:rPr>
              <a:t> Lucha consecuente por los intereses de la clase obrera.</a:t>
            </a:r>
          </a:p>
          <a:p>
            <a:pPr lvl="0" algn="just"/>
            <a:endParaRPr lang="es-ES" sz="2400" dirty="0">
              <a:solidFill>
                <a:prstClr val="white"/>
              </a:solidFill>
              <a:latin typeface="Arial" panose="020B0604020202020204" pitchFamily="34" charset="0"/>
              <a:cs typeface="Arial" panose="020B0604020202020204" pitchFamily="34" charset="0"/>
            </a:endParaRPr>
          </a:p>
          <a:p>
            <a:pPr lvl="0" algn="just"/>
            <a:r>
              <a:rPr lang="es-ES" sz="2400" dirty="0">
                <a:solidFill>
                  <a:schemeClr val="bg1"/>
                </a:solidFill>
                <a:latin typeface="Arial" panose="020B0604020202020204" pitchFamily="34" charset="0"/>
                <a:cs typeface="Arial" panose="020B0604020202020204" pitchFamily="34" charset="0"/>
              </a:rPr>
              <a:t>muchas veces el peligro de olvidar esta misión del movimiento sindical.</a:t>
            </a:r>
          </a:p>
          <a:p>
            <a:pPr lvl="0" algn="just"/>
            <a:endParaRPr lang="es-CO" sz="2400" dirty="0">
              <a:solidFill>
                <a:schemeClr val="bg1"/>
              </a:solidFill>
              <a:latin typeface="Arial" panose="020B0604020202020204" pitchFamily="34" charset="0"/>
              <a:cs typeface="Arial" panose="020B0604020202020204" pitchFamily="34" charset="0"/>
            </a:endParaRPr>
          </a:p>
          <a:p>
            <a:pPr lvl="0" algn="just"/>
            <a:r>
              <a:rPr lang="es-ES" sz="2400" dirty="0">
                <a:solidFill>
                  <a:schemeClr val="bg1"/>
                </a:solidFill>
                <a:latin typeface="Arial" panose="020B0604020202020204" pitchFamily="34" charset="0"/>
                <a:cs typeface="Arial" panose="020B0604020202020204" pitchFamily="34" charset="0"/>
              </a:rPr>
              <a:t>principio, todo lo posible por impedir que los trabajadores se organicen sindicalmente, pero luego, cuando el sindicato surge, concentran sus esfuerzos en desviar o neutralizar su acción, procurando intimidar, corromper o ablandar a los dirigentes.</a:t>
            </a:r>
          </a:p>
        </p:txBody>
      </p:sp>
    </p:spTree>
    <p:extLst>
      <p:ext uri="{BB962C8B-B14F-4D97-AF65-F5344CB8AC3E}">
        <p14:creationId xmlns:p14="http://schemas.microsoft.com/office/powerpoint/2010/main" val="25270150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BB64A36-980B-4D5C-8CCC-C56412D1E6E0}"/>
              </a:ext>
            </a:extLst>
          </p:cNvPr>
          <p:cNvSpPr/>
          <p:nvPr/>
        </p:nvSpPr>
        <p:spPr>
          <a:xfrm>
            <a:off x="554182" y="496899"/>
            <a:ext cx="8589818" cy="4154984"/>
          </a:xfrm>
          <a:prstGeom prst="rect">
            <a:avLst/>
          </a:prstGeom>
        </p:spPr>
        <p:txBody>
          <a:bodyPr wrap="square">
            <a:spAutoFit/>
          </a:bodyPr>
          <a:lstStyle/>
          <a:p>
            <a:pPr lvl="0" algn="just"/>
            <a:r>
              <a:rPr lang="es-ES" sz="2400" b="1" dirty="0">
                <a:solidFill>
                  <a:prstClr val="white"/>
                </a:solidFill>
                <a:latin typeface="Arial" panose="020B0604020202020204" pitchFamily="34" charset="0"/>
                <a:cs typeface="Arial" panose="020B0604020202020204" pitchFamily="34" charset="0"/>
              </a:rPr>
              <a:t>2º Unidad sindical</a:t>
            </a:r>
            <a:r>
              <a:rPr lang="es-ES" sz="2400" dirty="0">
                <a:solidFill>
                  <a:prstClr val="white"/>
                </a:solidFill>
                <a:latin typeface="Arial" panose="020B0604020202020204" pitchFamily="34" charset="0"/>
                <a:cs typeface="Arial" panose="020B0604020202020204" pitchFamily="34" charset="0"/>
              </a:rPr>
              <a:t>.</a:t>
            </a:r>
          </a:p>
          <a:p>
            <a:pPr lvl="0" algn="just"/>
            <a:endParaRPr lang="es-CO" sz="2400" dirty="0">
              <a:solidFill>
                <a:prstClr val="white"/>
              </a:solidFill>
              <a:latin typeface="Arial" panose="020B0604020202020204" pitchFamily="34" charset="0"/>
              <a:cs typeface="Arial" panose="020B0604020202020204" pitchFamily="34" charset="0"/>
            </a:endParaRPr>
          </a:p>
          <a:p>
            <a:pPr lvl="0" algn="just"/>
            <a:r>
              <a:rPr lang="es-ES" sz="2400" dirty="0">
                <a:solidFill>
                  <a:prstClr val="white"/>
                </a:solidFill>
                <a:latin typeface="Arial" panose="020B0604020202020204" pitchFamily="34" charset="0"/>
                <a:cs typeface="Arial" panose="020B0604020202020204" pitchFamily="34" charset="0"/>
              </a:rPr>
              <a:t>correlación de fuerza.</a:t>
            </a:r>
          </a:p>
          <a:p>
            <a:pPr lvl="0" algn="just"/>
            <a:r>
              <a:rPr lang="es-ES" sz="2400" dirty="0">
                <a:solidFill>
                  <a:schemeClr val="bg1"/>
                </a:solidFill>
                <a:latin typeface="Arial" panose="020B0604020202020204" pitchFamily="34" charset="0"/>
                <a:cs typeface="Arial" panose="020B0604020202020204" pitchFamily="34" charset="0"/>
              </a:rPr>
              <a:t>¿Quienes deben ser miembros del Sindicato? </a:t>
            </a:r>
            <a:r>
              <a:rPr lang="es-ES" sz="2400" b="1" dirty="0">
                <a:solidFill>
                  <a:schemeClr val="bg1"/>
                </a:solidFill>
                <a:latin typeface="Arial" panose="020B0604020202020204" pitchFamily="34" charset="0"/>
                <a:cs typeface="Arial" panose="020B0604020202020204" pitchFamily="34" charset="0"/>
              </a:rPr>
              <a:t>Todos</a:t>
            </a:r>
          </a:p>
          <a:p>
            <a:pPr lvl="0" algn="just"/>
            <a:endParaRPr lang="es-ES" sz="2400" dirty="0">
              <a:solidFill>
                <a:schemeClr val="bg1"/>
              </a:solidFill>
              <a:latin typeface="Arial" panose="020B0604020202020204" pitchFamily="34" charset="0"/>
              <a:cs typeface="Arial" panose="020B0604020202020204" pitchFamily="34" charset="0"/>
            </a:endParaRPr>
          </a:p>
          <a:p>
            <a:pPr lvl="0" algn="just"/>
            <a:r>
              <a:rPr lang="es-ES" sz="2400" dirty="0">
                <a:solidFill>
                  <a:schemeClr val="bg1"/>
                </a:solidFill>
                <a:latin typeface="Arial" panose="020B0604020202020204" pitchFamily="34" charset="0"/>
                <a:cs typeface="Arial" panose="020B0604020202020204" pitchFamily="34" charset="0"/>
              </a:rPr>
              <a:t>los sindicatos actuales deben estar unidos, con la sola condición de que sean obreros (o empleados) y tengan en frente a los mismos patrones. </a:t>
            </a:r>
          </a:p>
          <a:p>
            <a:pPr lvl="0" algn="just"/>
            <a:endParaRPr lang="es-ES" sz="2400" dirty="0">
              <a:solidFill>
                <a:schemeClr val="bg1"/>
              </a:solidFill>
              <a:latin typeface="Arial" panose="020B0604020202020204" pitchFamily="34" charset="0"/>
              <a:cs typeface="Arial" panose="020B0604020202020204" pitchFamily="34" charset="0"/>
            </a:endParaRPr>
          </a:p>
          <a:p>
            <a:pPr lvl="0" algn="just"/>
            <a:r>
              <a:rPr lang="es-ES" sz="2400" dirty="0">
                <a:solidFill>
                  <a:schemeClr val="bg1"/>
                </a:solidFill>
                <a:latin typeface="Arial" panose="020B0604020202020204" pitchFamily="34" charset="0"/>
                <a:cs typeface="Arial" panose="020B0604020202020204" pitchFamily="34" charset="0"/>
              </a:rPr>
              <a:t>Deben estar también, trabajadores hombres y mujeres de todas las edades, razas, nacionalidades, creencias, etc. </a:t>
            </a:r>
            <a:endParaRPr lang="es-E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7962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D75C815-DB71-4A24-8B44-201C20B080BE}"/>
              </a:ext>
            </a:extLst>
          </p:cNvPr>
          <p:cNvSpPr/>
          <p:nvPr/>
        </p:nvSpPr>
        <p:spPr>
          <a:xfrm>
            <a:off x="3435927" y="529902"/>
            <a:ext cx="8478982" cy="3785652"/>
          </a:xfrm>
          <a:prstGeom prst="rect">
            <a:avLst/>
          </a:prstGeom>
        </p:spPr>
        <p:txBody>
          <a:bodyPr wrap="square">
            <a:spAutoFit/>
          </a:bodyPr>
          <a:lstStyle/>
          <a:p>
            <a:pPr lvl="0" algn="just"/>
            <a:r>
              <a:rPr lang="es-ES" sz="2400" dirty="0">
                <a:solidFill>
                  <a:schemeClr val="bg1"/>
                </a:solidFill>
                <a:latin typeface="Arial" panose="020B0604020202020204" pitchFamily="34" charset="0"/>
                <a:cs typeface="Arial" panose="020B0604020202020204" pitchFamily="34" charset="0"/>
              </a:rPr>
              <a:t>No caben por lo tanto sindicatos, federaciones o confederaciones, </a:t>
            </a:r>
            <a:r>
              <a:rPr lang="es-ES" sz="2400" b="1" u="sng" dirty="0">
                <a:solidFill>
                  <a:schemeClr val="bg1"/>
                </a:solidFill>
                <a:latin typeface="Arial" panose="020B0604020202020204" pitchFamily="34" charset="0"/>
                <a:cs typeface="Arial" panose="020B0604020202020204" pitchFamily="34" charset="0"/>
              </a:rPr>
              <a:t>afiliados</a:t>
            </a:r>
            <a:r>
              <a:rPr lang="es-ES" sz="2400" dirty="0">
                <a:solidFill>
                  <a:schemeClr val="bg1"/>
                </a:solidFill>
                <a:latin typeface="Arial" panose="020B0604020202020204" pitchFamily="34" charset="0"/>
                <a:cs typeface="Arial" panose="020B0604020202020204" pitchFamily="34" charset="0"/>
              </a:rPr>
              <a:t> a un determinado partido político o a una determinada corriente religiosa. </a:t>
            </a:r>
          </a:p>
          <a:p>
            <a:pPr lvl="0" algn="just"/>
            <a:endParaRPr lang="es-ES" sz="2400" dirty="0">
              <a:solidFill>
                <a:schemeClr val="bg1"/>
              </a:solidFill>
              <a:latin typeface="Arial" panose="020B0604020202020204" pitchFamily="34" charset="0"/>
              <a:cs typeface="Arial" panose="020B0604020202020204" pitchFamily="34" charset="0"/>
            </a:endParaRPr>
          </a:p>
          <a:p>
            <a:pPr lvl="0" algn="just"/>
            <a:r>
              <a:rPr lang="es-ES" sz="2400" dirty="0">
                <a:solidFill>
                  <a:schemeClr val="bg1"/>
                </a:solidFill>
                <a:latin typeface="Arial" panose="020B0604020202020204" pitchFamily="34" charset="0"/>
                <a:cs typeface="Arial" panose="020B0604020202020204" pitchFamily="34" charset="0"/>
              </a:rPr>
              <a:t>Y no caben tampoco sindicatos, federaciones o confederaciones donde los </a:t>
            </a:r>
            <a:r>
              <a:rPr lang="es-ES" sz="2400" b="1" u="sng" dirty="0">
                <a:solidFill>
                  <a:schemeClr val="bg1"/>
                </a:solidFill>
                <a:latin typeface="Arial" panose="020B0604020202020204" pitchFamily="34" charset="0"/>
                <a:cs typeface="Arial" panose="020B0604020202020204" pitchFamily="34" charset="0"/>
              </a:rPr>
              <a:t>obreros de determinada filiación política tengan mayores derechos que los otros</a:t>
            </a:r>
            <a:r>
              <a:rPr lang="es-ES" sz="2400" dirty="0">
                <a:solidFill>
                  <a:schemeClr val="bg1"/>
                </a:solidFill>
                <a:latin typeface="Arial" panose="020B0604020202020204" pitchFamily="34" charset="0"/>
                <a:cs typeface="Arial" panose="020B0604020202020204" pitchFamily="34" charset="0"/>
              </a:rPr>
              <a:t>, o donde los </a:t>
            </a:r>
            <a:r>
              <a:rPr lang="es-ES" sz="2400" b="1" u="sng" dirty="0">
                <a:solidFill>
                  <a:schemeClr val="bg1"/>
                </a:solidFill>
                <a:latin typeface="Arial" panose="020B0604020202020204" pitchFamily="34" charset="0"/>
                <a:cs typeface="Arial" panose="020B0604020202020204" pitchFamily="34" charset="0"/>
              </a:rPr>
              <a:t>puestos directivos sean detentados por dirigentes de un sólo partido</a:t>
            </a:r>
            <a:r>
              <a:rPr lang="es-ES" sz="2400" dirty="0">
                <a:solidFill>
                  <a:schemeClr val="bg1"/>
                </a:solidFill>
                <a:latin typeface="Arial" panose="020B0604020202020204" pitchFamily="34" charset="0"/>
                <a:cs typeface="Arial" panose="020B0604020202020204" pitchFamily="34" charset="0"/>
              </a:rPr>
              <a:t> contra la voluntad de la mayoría. </a:t>
            </a:r>
          </a:p>
        </p:txBody>
      </p:sp>
      <p:sp>
        <p:nvSpPr>
          <p:cNvPr id="3" name="Rectángulo 2">
            <a:extLst>
              <a:ext uri="{FF2B5EF4-FFF2-40B4-BE49-F238E27FC236}">
                <a16:creationId xmlns:a16="http://schemas.microsoft.com/office/drawing/2014/main" id="{351FB12F-8E5B-45E6-8A6B-EC400360D11C}"/>
              </a:ext>
            </a:extLst>
          </p:cNvPr>
          <p:cNvSpPr/>
          <p:nvPr/>
        </p:nvSpPr>
        <p:spPr>
          <a:xfrm>
            <a:off x="4059381" y="4847043"/>
            <a:ext cx="7758545" cy="1200329"/>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Para que el movimiento sindical cumpla cabalmente con sus fines, debe hacerse prevalecer en todo instante el principio de la UNIDAD SINDICAL.</a:t>
            </a:r>
          </a:p>
        </p:txBody>
      </p:sp>
    </p:spTree>
    <p:extLst>
      <p:ext uri="{BB962C8B-B14F-4D97-AF65-F5344CB8AC3E}">
        <p14:creationId xmlns:p14="http://schemas.microsoft.com/office/powerpoint/2010/main" val="22977489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F62637DE-6F39-4A82-9CF1-202566EEA760}"/>
              </a:ext>
            </a:extLst>
          </p:cNvPr>
          <p:cNvSpPr/>
          <p:nvPr/>
        </p:nvSpPr>
        <p:spPr>
          <a:xfrm>
            <a:off x="1440873" y="575286"/>
            <a:ext cx="10487891" cy="830997"/>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3º</a:t>
            </a:r>
            <a:r>
              <a:rPr lang="es-ES" sz="2400" b="1" dirty="0">
                <a:solidFill>
                  <a:prstClr val="white"/>
                </a:solidFill>
                <a:latin typeface="Arial" panose="020B0604020202020204" pitchFamily="34" charset="0"/>
                <a:cs typeface="Arial" panose="020B0604020202020204" pitchFamily="34" charset="0"/>
              </a:rPr>
              <a:t> Democracia interna en la estructuración y funcionamiento de los sindicatos;</a:t>
            </a:r>
          </a:p>
        </p:txBody>
      </p:sp>
      <p:sp>
        <p:nvSpPr>
          <p:cNvPr id="3" name="Rectángulo 2">
            <a:extLst>
              <a:ext uri="{FF2B5EF4-FFF2-40B4-BE49-F238E27FC236}">
                <a16:creationId xmlns:a16="http://schemas.microsoft.com/office/drawing/2014/main" id="{32C7F28C-BE5F-4246-8350-ABC23B4D2C21}"/>
              </a:ext>
            </a:extLst>
          </p:cNvPr>
          <p:cNvSpPr/>
          <p:nvPr/>
        </p:nvSpPr>
        <p:spPr>
          <a:xfrm>
            <a:off x="394854" y="2219880"/>
            <a:ext cx="11402291" cy="461665"/>
          </a:xfrm>
          <a:prstGeom prst="rect">
            <a:avLst/>
          </a:prstGeom>
        </p:spPr>
        <p:txBody>
          <a:bodyPr wrap="square">
            <a:spAutoFit/>
          </a:bodyPr>
          <a:lstStyle/>
          <a:p>
            <a:pPr algn="just"/>
            <a:r>
              <a:rPr lang="es-ES" sz="2400" dirty="0">
                <a:solidFill>
                  <a:schemeClr val="bg1"/>
                </a:solidFill>
                <a:latin typeface="Arial" panose="020B0604020202020204" pitchFamily="34" charset="0"/>
                <a:cs typeface="Arial" panose="020B0604020202020204" pitchFamily="34" charset="0"/>
              </a:rPr>
              <a:t>requiere la aplicación de las siguientes normas: </a:t>
            </a:r>
          </a:p>
        </p:txBody>
      </p:sp>
      <p:sp>
        <p:nvSpPr>
          <p:cNvPr id="5" name="Rectángulo 4">
            <a:extLst>
              <a:ext uri="{FF2B5EF4-FFF2-40B4-BE49-F238E27FC236}">
                <a16:creationId xmlns:a16="http://schemas.microsoft.com/office/drawing/2014/main" id="{600D8BC4-2231-40F4-BDE9-B53CD6258744}"/>
              </a:ext>
            </a:extLst>
          </p:cNvPr>
          <p:cNvSpPr/>
          <p:nvPr/>
        </p:nvSpPr>
        <p:spPr>
          <a:xfrm>
            <a:off x="526473" y="1517211"/>
            <a:ext cx="11402290" cy="461665"/>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fundamentos teóricos en que se basa la democracia sindical.</a:t>
            </a:r>
          </a:p>
        </p:txBody>
      </p:sp>
      <p:sp>
        <p:nvSpPr>
          <p:cNvPr id="6" name="Rectángulo 5">
            <a:extLst>
              <a:ext uri="{FF2B5EF4-FFF2-40B4-BE49-F238E27FC236}">
                <a16:creationId xmlns:a16="http://schemas.microsoft.com/office/drawing/2014/main" id="{4DC50E76-8D84-4EEF-91AC-BDEA49A19785}"/>
              </a:ext>
            </a:extLst>
          </p:cNvPr>
          <p:cNvSpPr/>
          <p:nvPr/>
        </p:nvSpPr>
        <p:spPr>
          <a:xfrm>
            <a:off x="394853" y="4030544"/>
            <a:ext cx="11402289" cy="830997"/>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Todos tienen derecho a voz y voto en las asambleas generales y en las reuniones de los organismos a que pertenezcan; </a:t>
            </a:r>
          </a:p>
        </p:txBody>
      </p:sp>
      <p:sp>
        <p:nvSpPr>
          <p:cNvPr id="7" name="Rectángulo 6">
            <a:extLst>
              <a:ext uri="{FF2B5EF4-FFF2-40B4-BE49-F238E27FC236}">
                <a16:creationId xmlns:a16="http://schemas.microsoft.com/office/drawing/2014/main" id="{8360DDC3-1B79-4737-94CF-B6064C3F42B6}"/>
              </a:ext>
            </a:extLst>
          </p:cNvPr>
          <p:cNvSpPr/>
          <p:nvPr/>
        </p:nvSpPr>
        <p:spPr>
          <a:xfrm>
            <a:off x="394853" y="5102545"/>
            <a:ext cx="9635838" cy="1200329"/>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Las obligaciones y derechos contemplados en los Estatutos son igualmente aplicables y obligatorios para todos los miembros del sindicato sea cual fuese el cargo que ocupen; </a:t>
            </a:r>
          </a:p>
        </p:txBody>
      </p:sp>
      <p:sp>
        <p:nvSpPr>
          <p:cNvPr id="8" name="Rectángulo 7">
            <a:extLst>
              <a:ext uri="{FF2B5EF4-FFF2-40B4-BE49-F238E27FC236}">
                <a16:creationId xmlns:a16="http://schemas.microsoft.com/office/drawing/2014/main" id="{030FF725-6AFA-4F82-B063-B69EAE02DF3D}"/>
              </a:ext>
            </a:extLst>
          </p:cNvPr>
          <p:cNvSpPr/>
          <p:nvPr/>
        </p:nvSpPr>
        <p:spPr>
          <a:xfrm>
            <a:off x="394853" y="2897854"/>
            <a:ext cx="11402288" cy="830997"/>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Todos los miembros del sindicato tienen los mismos derechos a ELEGIR Y SER ELEGIDOS para cualquier cargo o comisión; </a:t>
            </a:r>
          </a:p>
        </p:txBody>
      </p:sp>
    </p:spTree>
    <p:extLst>
      <p:ext uri="{BB962C8B-B14F-4D97-AF65-F5344CB8AC3E}">
        <p14:creationId xmlns:p14="http://schemas.microsoft.com/office/powerpoint/2010/main" val="101904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D81065B8-F73A-4351-AD4E-F52612B2578B}"/>
              </a:ext>
            </a:extLst>
          </p:cNvPr>
          <p:cNvSpPr/>
          <p:nvPr/>
        </p:nvSpPr>
        <p:spPr>
          <a:xfrm>
            <a:off x="3048000" y="1997839"/>
            <a:ext cx="6096000" cy="369332"/>
          </a:xfrm>
          <a:prstGeom prst="rect">
            <a:avLst/>
          </a:prstGeom>
        </p:spPr>
        <p:txBody>
          <a:bodyPr>
            <a:spAutoFit/>
          </a:bodyPr>
          <a:lstStyle/>
          <a:p>
            <a:r>
              <a:rPr lang="es-ES" dirty="0">
                <a:solidFill>
                  <a:srgbClr val="000000"/>
                </a:solidFill>
                <a:latin typeface="Times New Roman" panose="02020603050405020304" pitchFamily="18" charset="0"/>
              </a:rPr>
              <a:t>; </a:t>
            </a:r>
            <a:endParaRPr lang="es-ES" dirty="0"/>
          </a:p>
        </p:txBody>
      </p:sp>
      <p:sp>
        <p:nvSpPr>
          <p:cNvPr id="6" name="Rectángulo 5">
            <a:extLst>
              <a:ext uri="{FF2B5EF4-FFF2-40B4-BE49-F238E27FC236}">
                <a16:creationId xmlns:a16="http://schemas.microsoft.com/office/drawing/2014/main" id="{EC2B8603-3D7E-457E-8660-12674CDE1485}"/>
              </a:ext>
            </a:extLst>
          </p:cNvPr>
          <p:cNvSpPr/>
          <p:nvPr/>
        </p:nvSpPr>
        <p:spPr>
          <a:xfrm>
            <a:off x="1482434" y="633212"/>
            <a:ext cx="10363201" cy="1200329"/>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Todos deben reconocer a la Asamblea General del Sindicato como la máxima autoridad, cuyos acuerdos tienen que ser aceptados, respetados y cumplidos por todos</a:t>
            </a:r>
            <a:r>
              <a:rPr lang="es-ES" dirty="0">
                <a:solidFill>
                  <a:srgbClr val="000000"/>
                </a:solidFill>
                <a:latin typeface="Times New Roman" panose="02020603050405020304" pitchFamily="18" charset="0"/>
              </a:rPr>
              <a:t>;</a:t>
            </a:r>
          </a:p>
        </p:txBody>
      </p:sp>
      <p:sp>
        <p:nvSpPr>
          <p:cNvPr id="8" name="Rectángulo 7">
            <a:extLst>
              <a:ext uri="{FF2B5EF4-FFF2-40B4-BE49-F238E27FC236}">
                <a16:creationId xmlns:a16="http://schemas.microsoft.com/office/drawing/2014/main" id="{B31EDD45-3D26-4E5C-8D51-C7950E4E0EA4}"/>
              </a:ext>
            </a:extLst>
          </p:cNvPr>
          <p:cNvSpPr/>
          <p:nvPr/>
        </p:nvSpPr>
        <p:spPr>
          <a:xfrm>
            <a:off x="332508" y="2044006"/>
            <a:ext cx="11346873" cy="1200329"/>
          </a:xfrm>
          <a:prstGeom prst="rect">
            <a:avLst/>
          </a:prstGeom>
        </p:spPr>
        <p:txBody>
          <a:bodyPr wrap="square">
            <a:spAutoFit/>
          </a:bodyPr>
          <a:lstStyle/>
          <a:p>
            <a:pPr algn="just"/>
            <a:r>
              <a:rPr lang="es-ES" sz="2400" dirty="0">
                <a:solidFill>
                  <a:schemeClr val="bg1"/>
                </a:solidFill>
                <a:latin typeface="Arial" panose="020B0604020202020204" pitchFamily="34" charset="0"/>
                <a:cs typeface="Arial" panose="020B0604020202020204" pitchFamily="34" charset="0"/>
              </a:rPr>
              <a:t>En las asambleas y reuniones de cada organismo, los problemas deben ser discutidos democráticamente, y la minoría debe acatar estrictamente la decisión de la mayoría; </a:t>
            </a:r>
          </a:p>
        </p:txBody>
      </p:sp>
      <p:sp>
        <p:nvSpPr>
          <p:cNvPr id="9" name="Rectángulo 8">
            <a:extLst>
              <a:ext uri="{FF2B5EF4-FFF2-40B4-BE49-F238E27FC236}">
                <a16:creationId xmlns:a16="http://schemas.microsoft.com/office/drawing/2014/main" id="{75C756B2-E841-4816-9A01-5DC7F4A48A55}"/>
              </a:ext>
            </a:extLst>
          </p:cNvPr>
          <p:cNvSpPr/>
          <p:nvPr/>
        </p:nvSpPr>
        <p:spPr>
          <a:xfrm>
            <a:off x="332507" y="3454800"/>
            <a:ext cx="11513127" cy="830997"/>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La elección de los órganos dirigentes en cada instancia debe realizarse también por mayoría de votos, lo cual obliga a acatar después su autoridad; </a:t>
            </a:r>
          </a:p>
        </p:txBody>
      </p:sp>
      <p:sp>
        <p:nvSpPr>
          <p:cNvPr id="10" name="Rectángulo 9">
            <a:extLst>
              <a:ext uri="{FF2B5EF4-FFF2-40B4-BE49-F238E27FC236}">
                <a16:creationId xmlns:a16="http://schemas.microsoft.com/office/drawing/2014/main" id="{49BADC99-5E38-4769-B899-02EBA92FFFC9}"/>
              </a:ext>
            </a:extLst>
          </p:cNvPr>
          <p:cNvSpPr/>
          <p:nvPr/>
        </p:nvSpPr>
        <p:spPr>
          <a:xfrm>
            <a:off x="332506" y="4496262"/>
            <a:ext cx="11513127" cy="830997"/>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Los dirigentes así elegidos tienen la obligación de rendir cuenta de sus funciones, periódicamente, al organismo que los eligió; y, </a:t>
            </a:r>
          </a:p>
        </p:txBody>
      </p:sp>
      <p:sp>
        <p:nvSpPr>
          <p:cNvPr id="11" name="Rectángulo 10">
            <a:extLst>
              <a:ext uri="{FF2B5EF4-FFF2-40B4-BE49-F238E27FC236}">
                <a16:creationId xmlns:a16="http://schemas.microsoft.com/office/drawing/2014/main" id="{BF8831CA-A3B2-4D60-8A4F-9ECD4D40B053}"/>
              </a:ext>
            </a:extLst>
          </p:cNvPr>
          <p:cNvSpPr/>
          <p:nvPr/>
        </p:nvSpPr>
        <p:spPr>
          <a:xfrm>
            <a:off x="332506" y="5422929"/>
            <a:ext cx="9822876" cy="830997"/>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Cualquier dirigente puede ser relevado de su puesto por mayoría de votos del organismo que lo eligió.</a:t>
            </a:r>
          </a:p>
        </p:txBody>
      </p:sp>
    </p:spTree>
    <p:extLst>
      <p:ext uri="{BB962C8B-B14F-4D97-AF65-F5344CB8AC3E}">
        <p14:creationId xmlns:p14="http://schemas.microsoft.com/office/powerpoint/2010/main" val="266672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C22B0D9-88DA-4652-897D-7586C240A638}"/>
              </a:ext>
            </a:extLst>
          </p:cNvPr>
          <p:cNvSpPr/>
          <p:nvPr/>
        </p:nvSpPr>
        <p:spPr>
          <a:xfrm>
            <a:off x="1821429" y="551950"/>
            <a:ext cx="9691698" cy="461665"/>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4º</a:t>
            </a:r>
            <a:r>
              <a:rPr lang="es-ES" sz="2400" b="1" dirty="0">
                <a:solidFill>
                  <a:prstClr val="white"/>
                </a:solidFill>
                <a:latin typeface="Arial" panose="020B0604020202020204" pitchFamily="34" charset="0"/>
                <a:cs typeface="Arial" panose="020B0604020202020204" pitchFamily="34" charset="0"/>
              </a:rPr>
              <a:t> Independencia política de clase.</a:t>
            </a:r>
            <a:endParaRPr lang="es-ES" dirty="0">
              <a:solidFill>
                <a:prstClr val="black"/>
              </a:solidFill>
            </a:endParaRPr>
          </a:p>
        </p:txBody>
      </p:sp>
      <p:sp>
        <p:nvSpPr>
          <p:cNvPr id="4" name="Rectángulo 3">
            <a:extLst>
              <a:ext uri="{FF2B5EF4-FFF2-40B4-BE49-F238E27FC236}">
                <a16:creationId xmlns:a16="http://schemas.microsoft.com/office/drawing/2014/main" id="{39F334C8-C3A3-456E-AEA8-CBC29C426E90}"/>
              </a:ext>
            </a:extLst>
          </p:cNvPr>
          <p:cNvSpPr/>
          <p:nvPr/>
        </p:nvSpPr>
        <p:spPr>
          <a:xfrm>
            <a:off x="3633132" y="1623721"/>
            <a:ext cx="8295631" cy="4154984"/>
          </a:xfrm>
          <a:prstGeom prst="rect">
            <a:avLst/>
          </a:prstGeom>
        </p:spPr>
        <p:txBody>
          <a:bodyPr wrap="square">
            <a:spAutoFit/>
          </a:bodyPr>
          <a:lstStyle/>
          <a:p>
            <a:pPr algn="just"/>
            <a:r>
              <a:rPr lang="es-ES" sz="2400" dirty="0">
                <a:solidFill>
                  <a:schemeClr val="bg1"/>
                </a:solidFill>
                <a:latin typeface="Arial" panose="020B0604020202020204" pitchFamily="34" charset="0"/>
                <a:cs typeface="Arial" panose="020B0604020202020204" pitchFamily="34" charset="0"/>
              </a:rPr>
              <a:t>La intervención del aparato estatal en contra de los intereses de los trabajadores hace, pues, que las reivindicaciones más importantes lleven la lucha económica a un plano político. </a:t>
            </a:r>
          </a:p>
          <a:p>
            <a:pPr algn="just"/>
            <a:endParaRPr lang="es-ES" sz="2400"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Los aumentos de salaries, así como la reducción de los horarios de trabajo, los seguros sociales, las leyes de protección laboral, etc., se han obtenido y se obtienen siempre mediante acciones dirigidas no sólo contra la resistencia de los patronos sino también contra la parcialidad y los abusos frecuentes del poder político.</a:t>
            </a:r>
          </a:p>
        </p:txBody>
      </p:sp>
    </p:spTree>
    <p:extLst>
      <p:ext uri="{BB962C8B-B14F-4D97-AF65-F5344CB8AC3E}">
        <p14:creationId xmlns:p14="http://schemas.microsoft.com/office/powerpoint/2010/main" val="31087721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F8A06827-5094-41FE-8F4A-0795044F85FD}"/>
              </a:ext>
            </a:extLst>
          </p:cNvPr>
          <p:cNvSpPr/>
          <p:nvPr/>
        </p:nvSpPr>
        <p:spPr>
          <a:xfrm>
            <a:off x="796636" y="2828835"/>
            <a:ext cx="10598728" cy="1200329"/>
          </a:xfrm>
          <a:prstGeom prst="rect">
            <a:avLst/>
          </a:prstGeom>
        </p:spPr>
        <p:txBody>
          <a:bodyPr wrap="square">
            <a:spAutoFit/>
          </a:bodyPr>
          <a:lstStyle/>
          <a:p>
            <a:pPr algn="just"/>
            <a:r>
              <a:rPr lang="es-ES" sz="2400" b="1" dirty="0">
                <a:solidFill>
                  <a:schemeClr val="bg1"/>
                </a:solidFill>
                <a:latin typeface="Arial" panose="020B0604020202020204" pitchFamily="34" charset="0"/>
                <a:cs typeface="Arial" panose="020B0604020202020204" pitchFamily="34" charset="0"/>
              </a:rPr>
              <a:t>Su nombre procede del griego syndikos (</a:t>
            </a:r>
            <a:r>
              <a:rPr lang="es-ES" sz="2400" b="1" u="sng" dirty="0">
                <a:solidFill>
                  <a:schemeClr val="bg1"/>
                </a:solidFill>
                <a:latin typeface="Arial" panose="020B0604020202020204" pitchFamily="34" charset="0"/>
                <a:cs typeface="Arial" panose="020B0604020202020204" pitchFamily="34" charset="0"/>
              </a:rPr>
              <a:t>hacer justicia</a:t>
            </a:r>
            <a:r>
              <a:rPr lang="es-ES" sz="2400" b="1" dirty="0">
                <a:solidFill>
                  <a:schemeClr val="bg1"/>
                </a:solidFill>
                <a:latin typeface="Arial" panose="020B0604020202020204" pitchFamily="34" charset="0"/>
                <a:cs typeface="Arial" panose="020B0604020202020204" pitchFamily="34" charset="0"/>
              </a:rPr>
              <a:t>) y su finalidad es </a:t>
            </a:r>
            <a:r>
              <a:rPr lang="es-ES" sz="2400" b="1" u="sng" dirty="0">
                <a:solidFill>
                  <a:schemeClr val="bg1"/>
                </a:solidFill>
                <a:latin typeface="Arial" panose="020B0604020202020204" pitchFamily="34" charset="0"/>
                <a:cs typeface="Arial" panose="020B0604020202020204" pitchFamily="34" charset="0"/>
              </a:rPr>
              <a:t>defender y promover</a:t>
            </a:r>
            <a:r>
              <a:rPr lang="es-ES" sz="2400" b="1" dirty="0">
                <a:solidFill>
                  <a:schemeClr val="bg1"/>
                </a:solidFill>
                <a:latin typeface="Arial" panose="020B0604020202020204" pitchFamily="34" charset="0"/>
                <a:cs typeface="Arial" panose="020B0604020202020204" pitchFamily="34" charset="0"/>
              </a:rPr>
              <a:t> los intereses de los trabajadores frente a los empresarios. </a:t>
            </a:r>
            <a:endParaRPr lang="es-ES" sz="2400" dirty="0">
              <a:solidFill>
                <a:schemeClr val="bg1"/>
              </a:solidFill>
              <a:latin typeface="Arial" panose="020B0604020202020204" pitchFamily="34" charset="0"/>
              <a:cs typeface="Arial" panose="020B0604020202020204" pitchFamily="34" charset="0"/>
            </a:endParaRPr>
          </a:p>
        </p:txBody>
      </p:sp>
      <p:sp>
        <p:nvSpPr>
          <p:cNvPr id="2" name="Rectángulo 1">
            <a:extLst>
              <a:ext uri="{FF2B5EF4-FFF2-40B4-BE49-F238E27FC236}">
                <a16:creationId xmlns:a16="http://schemas.microsoft.com/office/drawing/2014/main" id="{6BB4B51D-6417-476B-B71C-A61FABFA403F}"/>
              </a:ext>
            </a:extLst>
          </p:cNvPr>
          <p:cNvSpPr/>
          <p:nvPr/>
        </p:nvSpPr>
        <p:spPr>
          <a:xfrm>
            <a:off x="692728" y="1397077"/>
            <a:ext cx="10598728" cy="461665"/>
          </a:xfrm>
          <a:prstGeom prst="rect">
            <a:avLst/>
          </a:prstGeom>
        </p:spPr>
        <p:txBody>
          <a:bodyPr wrap="square">
            <a:spAutoFit/>
          </a:bodyPr>
          <a:lstStyle/>
          <a:p>
            <a:pPr lvl="0" algn="just">
              <a:spcBef>
                <a:spcPct val="20000"/>
              </a:spcBef>
              <a:defRPr/>
            </a:pPr>
            <a:r>
              <a:rPr lang="es-CO" sz="2400" b="1" dirty="0">
                <a:solidFill>
                  <a:prstClr val="white"/>
                </a:solidFill>
                <a:latin typeface="Arial" panose="020B0604020202020204" pitchFamily="34" charset="0"/>
                <a:cs typeface="Arial" panose="020B0604020202020204" pitchFamily="34" charset="0"/>
              </a:rPr>
              <a:t>SINDICATO</a:t>
            </a:r>
            <a:r>
              <a:rPr lang="es-CO" sz="2400" dirty="0">
                <a:solidFill>
                  <a:prstClr val="white"/>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4934547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327D493F-B396-407F-8BEB-A1F48D0520B5}"/>
              </a:ext>
            </a:extLst>
          </p:cNvPr>
          <p:cNvSpPr/>
          <p:nvPr/>
        </p:nvSpPr>
        <p:spPr>
          <a:xfrm>
            <a:off x="761999" y="2191527"/>
            <a:ext cx="10931237" cy="1569660"/>
          </a:xfrm>
          <a:prstGeom prst="rect">
            <a:avLst/>
          </a:prstGeom>
        </p:spPr>
        <p:txBody>
          <a:bodyPr wrap="square">
            <a:spAutoFit/>
          </a:bodyPr>
          <a:lstStyle/>
          <a:p>
            <a:pPr algn="just"/>
            <a:r>
              <a:rPr lang="es-ES" sz="2400" b="1" dirty="0">
                <a:solidFill>
                  <a:schemeClr val="bg1"/>
                </a:solidFill>
                <a:latin typeface="Arial" panose="020B0604020202020204" pitchFamily="34" charset="0"/>
                <a:cs typeface="Arial" panose="020B0604020202020204" pitchFamily="34" charset="0"/>
              </a:rPr>
              <a:t>La política sindical no es, ni puede ser, la política de un determinado partido político.</a:t>
            </a:r>
            <a:r>
              <a:rPr lang="es-ES" sz="2400" dirty="0">
                <a:solidFill>
                  <a:schemeClr val="bg1"/>
                </a:solidFill>
                <a:latin typeface="Arial" panose="020B0604020202020204" pitchFamily="34" charset="0"/>
                <a:cs typeface="Arial" panose="020B0604020202020204" pitchFamily="34" charset="0"/>
              </a:rPr>
              <a:t> </a:t>
            </a:r>
          </a:p>
          <a:p>
            <a:pPr algn="just"/>
            <a:r>
              <a:rPr lang="es-ES" sz="2400" dirty="0">
                <a:solidFill>
                  <a:schemeClr val="bg1"/>
                </a:solidFill>
                <a:latin typeface="Arial" panose="020B0604020202020204" pitchFamily="34" charset="0"/>
                <a:cs typeface="Arial" panose="020B0604020202020204" pitchFamily="34" charset="0"/>
              </a:rPr>
              <a:t>Debe ser una política de clase, es decir solo para defender los intereses de la clase obrera y de las masas explotadas. </a:t>
            </a:r>
          </a:p>
        </p:txBody>
      </p:sp>
    </p:spTree>
    <p:extLst>
      <p:ext uri="{BB962C8B-B14F-4D97-AF65-F5344CB8AC3E}">
        <p14:creationId xmlns:p14="http://schemas.microsoft.com/office/powerpoint/2010/main" val="36704457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E16C3E3-CB5C-42CE-9EED-0E0EE8C8F688}"/>
              </a:ext>
            </a:extLst>
          </p:cNvPr>
          <p:cNvSpPr>
            <a:spLocks noChangeArrowheads="1"/>
          </p:cNvSpPr>
          <p:nvPr/>
        </p:nvSpPr>
        <p:spPr bwMode="auto">
          <a:xfrm rot="10800000" flipV="1">
            <a:off x="498762" y="693456"/>
            <a:ext cx="11042074"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ES" altLang="es-ES" sz="2400" b="0" i="0" u="none" strike="noStrike" cap="none" normalizeH="0" baseline="0" dirty="0">
                <a:ln>
                  <a:noFill/>
                </a:ln>
                <a:solidFill>
                  <a:schemeClr val="bg1"/>
                </a:solidFill>
                <a:effectLst/>
                <a:cs typeface="Arial" panose="020B0604020202020204" pitchFamily="34" charset="0"/>
              </a:rPr>
              <a:t>el poeta William Blake no exageraba cuando en </a:t>
            </a:r>
            <a:r>
              <a:rPr kumimoji="0" lang="es-ES" altLang="es-ES" sz="2400" b="1" i="0" u="none" strike="noStrike" cap="none" normalizeH="0" baseline="0" dirty="0">
                <a:ln>
                  <a:noFill/>
                </a:ln>
                <a:solidFill>
                  <a:schemeClr val="bg1"/>
                </a:solidFill>
                <a:effectLst/>
                <a:cs typeface="Arial" panose="020B0604020202020204" pitchFamily="34" charset="0"/>
              </a:rPr>
              <a:t>180</a:t>
            </a:r>
            <a:r>
              <a:rPr kumimoji="0" lang="es-ES" altLang="es-ES" sz="2400" b="0" i="0" u="none" strike="noStrike" cap="none" normalizeH="0" baseline="0" dirty="0">
                <a:ln>
                  <a:noFill/>
                </a:ln>
                <a:solidFill>
                  <a:schemeClr val="bg1"/>
                </a:solidFill>
                <a:effectLst/>
                <a:cs typeface="Arial" panose="020B0604020202020204" pitchFamily="34" charset="0"/>
              </a:rPr>
              <a:t>8 describió las fábricas británicas como “</a:t>
            </a:r>
            <a:r>
              <a:rPr kumimoji="0" lang="es-ES" altLang="es-ES" sz="2400" b="1" i="0" u="none" strike="noStrike" cap="none" normalizeH="0" baseline="0" dirty="0">
                <a:ln>
                  <a:noFill/>
                </a:ln>
                <a:solidFill>
                  <a:schemeClr val="bg1"/>
                </a:solidFill>
                <a:effectLst/>
                <a:cs typeface="Arial" panose="020B0604020202020204" pitchFamily="34" charset="0"/>
              </a:rPr>
              <a:t>oscuras fábricas satánicas</a:t>
            </a:r>
            <a:r>
              <a:rPr kumimoji="0" lang="es-ES" altLang="es-ES" sz="2400" b="0" i="0" u="none" strike="noStrike" cap="none" normalizeH="0" baseline="0" dirty="0">
                <a:ln>
                  <a:noFill/>
                </a:ln>
                <a:solidFill>
                  <a:schemeClr val="bg1"/>
                </a:solidFill>
                <a:effectLst/>
                <a:cs typeface="Arial" panose="020B0604020202020204" pitchFamily="34" charset="0"/>
              </a:rPr>
              <a:t>”.</a:t>
            </a:r>
          </a:p>
          <a:p>
            <a:pPr marL="0" marR="0" lvl="0" indent="0" algn="just" defTabSz="914400" rtl="0" eaLnBrk="0" fontAlgn="base" latinLnBrk="0" hangingPunct="0">
              <a:lnSpc>
                <a:spcPct val="100000"/>
              </a:lnSpc>
              <a:spcBef>
                <a:spcPct val="0"/>
              </a:spcBef>
              <a:spcAft>
                <a:spcPct val="0"/>
              </a:spcAft>
              <a:buClrTx/>
              <a:buSzTx/>
              <a:buFontTx/>
              <a:buNone/>
              <a:tabLst/>
            </a:pPr>
            <a:endParaRPr lang="es-ES" altLang="es-ES" sz="2400" dirty="0">
              <a:solidFill>
                <a:schemeClr val="bg1"/>
              </a:solidFill>
              <a:cs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altLang="es-ES" sz="2400" b="0" i="0" u="none" strike="noStrike" cap="none" normalizeH="0" baseline="0" dirty="0">
                <a:ln>
                  <a:noFill/>
                </a:ln>
                <a:solidFill>
                  <a:schemeClr val="bg1"/>
                </a:solidFill>
                <a:effectLst/>
                <a:cs typeface="Arial" panose="020B0604020202020204" pitchFamily="34" charset="0"/>
              </a:rPr>
              <a:t>En </a:t>
            </a:r>
            <a:r>
              <a:rPr kumimoji="0" lang="es-ES" altLang="es-ES" sz="2400" b="1" i="0" u="none" strike="noStrike" cap="none" normalizeH="0" baseline="0" dirty="0">
                <a:ln>
                  <a:noFill/>
                </a:ln>
                <a:solidFill>
                  <a:schemeClr val="bg1"/>
                </a:solidFill>
                <a:effectLst/>
                <a:cs typeface="Arial" panose="020B0604020202020204" pitchFamily="34" charset="0"/>
              </a:rPr>
              <a:t>1831</a:t>
            </a:r>
            <a:r>
              <a:rPr kumimoji="0" lang="es-ES" altLang="es-ES" sz="2400" b="0" i="0" u="none" strike="noStrike" cap="none" normalizeH="0" baseline="0" dirty="0">
                <a:ln>
                  <a:noFill/>
                </a:ln>
                <a:solidFill>
                  <a:schemeClr val="bg1"/>
                </a:solidFill>
                <a:effectLst/>
                <a:cs typeface="Arial" panose="020B0604020202020204" pitchFamily="34" charset="0"/>
              </a:rPr>
              <a:t>, un médico enviado concretamente para evaluar el bienestar físico de los trabajadores dijo:</a:t>
            </a:r>
          </a:p>
          <a:p>
            <a:pPr marL="0" marR="0" lvl="0" indent="0" algn="just" defTabSz="914400" rtl="0" eaLnBrk="0" fontAlgn="base" latinLnBrk="0" hangingPunct="0">
              <a:lnSpc>
                <a:spcPct val="100000"/>
              </a:lnSpc>
              <a:spcBef>
                <a:spcPct val="0"/>
              </a:spcBef>
              <a:spcAft>
                <a:spcPct val="0"/>
              </a:spcAft>
              <a:buClrTx/>
              <a:buSzTx/>
              <a:buFontTx/>
              <a:buNone/>
              <a:tabLst/>
            </a:pPr>
            <a:r>
              <a:rPr kumimoji="0" lang="es-ES" altLang="es-ES" sz="2400" b="1" i="0" u="none" strike="noStrike" cap="none" normalizeH="0" baseline="0" dirty="0">
                <a:ln>
                  <a:noFill/>
                </a:ln>
                <a:solidFill>
                  <a:schemeClr val="bg1"/>
                </a:solidFill>
                <a:effectLst/>
                <a:cs typeface="Arial" panose="020B0604020202020204" pitchFamily="34" charset="0"/>
              </a:rPr>
              <a:t>Allí vi, o creí ver, una raza degenerada, seres humanos atrofiados, debilitados y depravados, hombres y mujeres que no debían envejecer, niños que nunca llegarían a ser adultos sanos.</a:t>
            </a:r>
            <a:r>
              <a:rPr kumimoji="0" lang="es-ES" altLang="es-ES" sz="2400" b="0" i="0" u="none" strike="noStrike" cap="none" normalizeH="0" baseline="0" dirty="0">
                <a:ln>
                  <a:noFill/>
                </a:ln>
                <a:solidFill>
                  <a:schemeClr val="bg1"/>
                </a:solidFill>
                <a:effectLst/>
                <a:cs typeface="Arial" panose="020B0604020202020204" pitchFamily="34" charset="0"/>
              </a:rPr>
              <a:t> Era un espectáculo lúgubre. </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s-ES" altLang="es-ES" sz="2400" b="0" i="0" u="none" strike="noStrike" cap="none" normalizeH="0" baseline="0" dirty="0">
              <a:ln>
                <a:noFill/>
              </a:ln>
              <a:solidFill>
                <a:schemeClr val="bg1"/>
              </a:solidFill>
              <a:effectLst/>
              <a:cs typeface="Arial" panose="020B0604020202020204" pitchFamily="34" charset="0"/>
            </a:endParaRPr>
          </a:p>
        </p:txBody>
      </p:sp>
      <p:sp>
        <p:nvSpPr>
          <p:cNvPr id="3" name="Rectángulo 2">
            <a:extLst>
              <a:ext uri="{FF2B5EF4-FFF2-40B4-BE49-F238E27FC236}">
                <a16:creationId xmlns:a16="http://schemas.microsoft.com/office/drawing/2014/main" id="{BBD44A0F-0285-41B8-A67C-3FAD162FA869}"/>
              </a:ext>
            </a:extLst>
          </p:cNvPr>
          <p:cNvSpPr/>
          <p:nvPr/>
        </p:nvSpPr>
        <p:spPr>
          <a:xfrm>
            <a:off x="498762" y="4048220"/>
            <a:ext cx="8534401" cy="2308324"/>
          </a:xfrm>
          <a:prstGeom prst="rect">
            <a:avLst/>
          </a:prstGeom>
        </p:spPr>
        <p:txBody>
          <a:bodyPr wrap="square">
            <a:spAutoFit/>
          </a:bodyPr>
          <a:lstStyle/>
          <a:p>
            <a:pPr lvl="0" algn="just" eaLnBrk="0" fontAlgn="base" hangingPunct="0">
              <a:spcBef>
                <a:spcPct val="0"/>
              </a:spcBef>
              <a:spcAft>
                <a:spcPct val="0"/>
              </a:spcAft>
            </a:pPr>
            <a:r>
              <a:rPr lang="es-ES" altLang="es-ES" sz="2400" dirty="0">
                <a:solidFill>
                  <a:prstClr val="white"/>
                </a:solidFill>
                <a:latin typeface="Arial" panose="020B0604020202020204" pitchFamily="34" charset="0"/>
                <a:cs typeface="Arial" panose="020B0604020202020204" pitchFamily="34" charset="0"/>
              </a:rPr>
              <a:t>Otro médico, esta vez en Leeds, cotejó la esperanza de vida de diferentes grupos sociales. </a:t>
            </a:r>
          </a:p>
          <a:p>
            <a:pPr lvl="0" algn="just" eaLnBrk="0" fontAlgn="base" hangingPunct="0">
              <a:spcBef>
                <a:spcPct val="0"/>
              </a:spcBef>
              <a:spcAft>
                <a:spcPct val="0"/>
              </a:spcAft>
            </a:pPr>
            <a:endParaRPr lang="es-ES" altLang="es-ES" sz="2400" dirty="0">
              <a:solidFill>
                <a:prstClr val="white"/>
              </a:solidFill>
              <a:latin typeface="Arial" panose="020B0604020202020204" pitchFamily="34" charset="0"/>
              <a:cs typeface="Arial" panose="020B0604020202020204" pitchFamily="34" charset="0"/>
            </a:endParaRPr>
          </a:p>
          <a:p>
            <a:pPr lvl="0" algn="just" eaLnBrk="0" fontAlgn="base" hangingPunct="0">
              <a:spcBef>
                <a:spcPct val="0"/>
              </a:spcBef>
              <a:spcAft>
                <a:spcPct val="0"/>
              </a:spcAft>
            </a:pPr>
            <a:r>
              <a:rPr lang="es-ES" altLang="es-ES" sz="2400" dirty="0">
                <a:solidFill>
                  <a:prstClr val="white"/>
                </a:solidFill>
                <a:latin typeface="Arial" panose="020B0604020202020204" pitchFamily="34" charset="0"/>
                <a:cs typeface="Arial" panose="020B0604020202020204" pitchFamily="34" charset="0"/>
              </a:rPr>
              <a:t>Descubrió que la esperanza media de vida de los fabricantes y las clases altas era de </a:t>
            </a:r>
            <a:r>
              <a:rPr lang="es-ES" altLang="es-ES" sz="2400" b="1" dirty="0">
                <a:solidFill>
                  <a:prstClr val="white"/>
                </a:solidFill>
                <a:latin typeface="Arial" panose="020B0604020202020204" pitchFamily="34" charset="0"/>
                <a:cs typeface="Arial" panose="020B0604020202020204" pitchFamily="34" charset="0"/>
              </a:rPr>
              <a:t>44 años</a:t>
            </a:r>
            <a:r>
              <a:rPr lang="es-ES" altLang="es-ES" sz="2400" dirty="0">
                <a:solidFill>
                  <a:prstClr val="white"/>
                </a:solidFill>
                <a:latin typeface="Arial" panose="020B0604020202020204" pitchFamily="34" charset="0"/>
                <a:cs typeface="Arial" panose="020B0604020202020204" pitchFamily="34" charset="0"/>
              </a:rPr>
              <a:t>, comparada con los </a:t>
            </a:r>
            <a:r>
              <a:rPr lang="es-ES" altLang="es-ES" sz="2400" b="1" dirty="0">
                <a:solidFill>
                  <a:prstClr val="white"/>
                </a:solidFill>
                <a:latin typeface="Arial" panose="020B0604020202020204" pitchFamily="34" charset="0"/>
                <a:cs typeface="Arial" panose="020B0604020202020204" pitchFamily="34" charset="0"/>
              </a:rPr>
              <a:t>19 de los trabajadores</a:t>
            </a:r>
            <a:r>
              <a:rPr lang="es-ES" altLang="es-ES" sz="2400" dirty="0">
                <a:solidFill>
                  <a:prstClr val="white"/>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6475473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5BF50AB-B8BC-4493-BD26-DADEDA425854}"/>
              </a:ext>
            </a:extLst>
          </p:cNvPr>
          <p:cNvSpPr txBox="1"/>
          <p:nvPr/>
        </p:nvSpPr>
        <p:spPr>
          <a:xfrm>
            <a:off x="332509" y="1314575"/>
            <a:ext cx="11526982" cy="4228850"/>
          </a:xfrm>
          <a:prstGeom prst="rect">
            <a:avLst/>
          </a:prstGeom>
          <a:noFill/>
        </p:spPr>
        <p:txBody>
          <a:bodyPr wrap="square">
            <a:sp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CO" sz="2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Necesidad de una acción unitaria del proletariado, y la organización de la clase obrera.</a:t>
            </a: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CO" sz="2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Lucha por la emancipación económica y por la abolición de la sociedad clasista.</a:t>
            </a: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CO" sz="2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Abolición de la explotación infantil y mejora de las condiciones laborales de la mujer.</a:t>
            </a: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CO" sz="2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Solidaridad internacional obrera.</a:t>
            </a: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CO" sz="2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Reconocimiento de la importancia del movimiento sindical.</a:t>
            </a: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CO" sz="2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Huelga como instrumento de lucha.</a:t>
            </a:r>
          </a:p>
          <a:p>
            <a:pPr marL="342900" marR="0" lvl="0" indent="-342900" algn="just"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s-CO" sz="24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Abolición de la propiedad privada de los bienes de producción y de los ejércitos permanentes.</a:t>
            </a:r>
          </a:p>
        </p:txBody>
      </p:sp>
    </p:spTree>
    <p:extLst>
      <p:ext uri="{BB962C8B-B14F-4D97-AF65-F5344CB8AC3E}">
        <p14:creationId xmlns:p14="http://schemas.microsoft.com/office/powerpoint/2010/main" val="19592307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2ACF1F21-AA91-45C2-9AE0-6FB922F1E465}"/>
              </a:ext>
            </a:extLst>
          </p:cNvPr>
          <p:cNvSpPr/>
          <p:nvPr/>
        </p:nvSpPr>
        <p:spPr>
          <a:xfrm>
            <a:off x="387927" y="460168"/>
            <a:ext cx="8742218" cy="5262979"/>
          </a:xfrm>
          <a:prstGeom prst="rect">
            <a:avLst/>
          </a:prstGeom>
        </p:spPr>
        <p:txBody>
          <a:bodyPr wrap="square">
            <a:spAutoFit/>
          </a:bodyPr>
          <a:lstStyle/>
          <a:p>
            <a:pPr algn="just"/>
            <a:r>
              <a:rPr lang="es-ES" sz="2400" dirty="0">
                <a:solidFill>
                  <a:schemeClr val="bg1"/>
                </a:solidFill>
                <a:latin typeface="Arial" panose="020B0604020202020204" pitchFamily="34" charset="0"/>
                <a:cs typeface="Arial" panose="020B0604020202020204" pitchFamily="34" charset="0"/>
              </a:rPr>
              <a:t>En todos los países de Europa -y esto ha llegado a ser actualmente una verdad incontestable para todo entendimiento no enturbiado por los prejuicios y negada tan sólo por aquellos cuyo interés consiste en adormecer a los demás con falsas esperanzas-, ni el perfeccionamiento de las máquinas, ni la aplicación de la ciencia a la producción, ni el mejoramiento de los medios de comunicación, ni las nuevas colonias, ni la emigración, ni la creación de nuevos mercados, ni el libre cambio, ni todas estas cosas juntas están en condiciones de suprimir la miseria de las clases laboriosas; al contrario, mientras exista la base falsa de hoy, cada nuevo desarrollo de las fuerzas productivas del trabajo ahondará necesariamente los contrastes sociales y agudizará más cada día los antagonismos sociales</a:t>
            </a:r>
            <a:r>
              <a:rPr lang="es-ES" dirty="0">
                <a:solidFill>
                  <a:schemeClr val="bg1"/>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615379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B3BA273E-9E35-4E9B-88D8-DA897FA597C5}"/>
              </a:ext>
            </a:extLst>
          </p:cNvPr>
          <p:cNvSpPr/>
          <p:nvPr/>
        </p:nvSpPr>
        <p:spPr>
          <a:xfrm>
            <a:off x="595745" y="2459504"/>
            <a:ext cx="11000509" cy="1938992"/>
          </a:xfrm>
          <a:prstGeom prst="rect">
            <a:avLst/>
          </a:prstGeom>
        </p:spPr>
        <p:txBody>
          <a:bodyPr wrap="square">
            <a:spAutoFit/>
          </a:bodyPr>
          <a:lstStyle/>
          <a:p>
            <a:pPr algn="just"/>
            <a:r>
              <a:rPr lang="es-ES" sz="2400" b="1" dirty="0">
                <a:solidFill>
                  <a:schemeClr val="bg1"/>
                </a:solidFill>
                <a:latin typeface="Arial" panose="020B0604020202020204" pitchFamily="34" charset="0"/>
                <a:cs typeface="Arial" panose="020B0604020202020204" pitchFamily="34" charset="0"/>
              </a:rPr>
              <a:t>1. EE.UU.: la revuelta de Haymarket (1886)</a:t>
            </a:r>
          </a:p>
          <a:p>
            <a:pPr algn="just"/>
            <a:endParaRPr lang="es-ES" sz="2400" b="1"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Este hecho es, precisamente, el que se conmemora con el Día Internacional del Trabajo: el violento desenlace, en 1886, de una huelga en las fábricas de Chicago, que por entonces era el segundo polo industrial de EE.UU.</a:t>
            </a:r>
          </a:p>
        </p:txBody>
      </p:sp>
    </p:spTree>
    <p:extLst>
      <p:ext uri="{BB962C8B-B14F-4D97-AF65-F5344CB8AC3E}">
        <p14:creationId xmlns:p14="http://schemas.microsoft.com/office/powerpoint/2010/main" val="36636437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0DBE8F0D-D863-494B-AEE5-A16854C6B0E5}"/>
              </a:ext>
            </a:extLst>
          </p:cNvPr>
          <p:cNvSpPr txBox="1"/>
          <p:nvPr/>
        </p:nvSpPr>
        <p:spPr>
          <a:xfrm>
            <a:off x="290497" y="964203"/>
            <a:ext cx="8520993" cy="4524315"/>
          </a:xfrm>
          <a:prstGeom prst="rect">
            <a:avLst/>
          </a:prstGeom>
          <a:noFill/>
        </p:spPr>
        <p:txBody>
          <a:bodyPr wrap="square">
            <a:spAutoFit/>
          </a:bodyPr>
          <a:lstStyle/>
          <a:p>
            <a:pPr algn="just"/>
            <a:r>
              <a:rPr lang="es-ES" sz="2400" dirty="0">
                <a:solidFill>
                  <a:srgbClr val="FFFF00"/>
                </a:solidFill>
                <a:latin typeface="Arial" panose="020B0604020202020204" pitchFamily="34" charset="0"/>
                <a:cs typeface="Arial" panose="020B0604020202020204" pitchFamily="34" charset="0"/>
              </a:rPr>
              <a:t>la Federación de Sindicatos de EE.UU. aprobó en 1884 que a partir del 1º de mayo de 1886 se irían a huelga hasta lograr la jornada de las ocho horas.</a:t>
            </a:r>
            <a:r>
              <a:rPr lang="es-ES" sz="2400" dirty="0">
                <a:solidFill>
                  <a:schemeClr val="bg1"/>
                </a:solidFill>
                <a:latin typeface="Arial" panose="020B0604020202020204" pitchFamily="34" charset="0"/>
                <a:cs typeface="Arial" panose="020B0604020202020204" pitchFamily="34" charset="0"/>
              </a:rPr>
              <a:t> </a:t>
            </a:r>
          </a:p>
          <a:p>
            <a:pPr algn="just"/>
            <a:endParaRPr lang="es-ES" sz="2400" dirty="0">
              <a:solidFill>
                <a:schemeClr val="bg1"/>
              </a:solidFill>
              <a:latin typeface="Arial" panose="020B0604020202020204" pitchFamily="34" charset="0"/>
              <a:cs typeface="Arial" panose="020B0604020202020204" pitchFamily="34" charset="0"/>
            </a:endParaRPr>
          </a:p>
          <a:p>
            <a:pPr algn="just"/>
            <a:endParaRPr lang="es-ES" sz="2400"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A la cita llegaron miles de trabajadores, que tenían como lema: “</a:t>
            </a:r>
            <a:r>
              <a:rPr lang="es-ES" sz="2400" b="1" dirty="0">
                <a:solidFill>
                  <a:schemeClr val="bg1"/>
                </a:solidFill>
                <a:latin typeface="Arial" panose="020B0604020202020204" pitchFamily="34" charset="0"/>
                <a:cs typeface="Arial" panose="020B0604020202020204" pitchFamily="34" charset="0"/>
              </a:rPr>
              <a:t>Un día de protesta contra la opresión y la tiranía, contra la ignorancia y la guerra de todo tipo. Un día para comenzar a disfrutar ocho horas de trabajo, ocho horas de descanso, ocho horas para lo que nos dé la gana</a:t>
            </a:r>
            <a:r>
              <a:rPr lang="es-ES" sz="2400" dirty="0">
                <a:solidFill>
                  <a:schemeClr val="bg1"/>
                </a:solidFill>
                <a:latin typeface="Arial" panose="020B0604020202020204" pitchFamily="34" charset="0"/>
                <a:cs typeface="Arial" panose="020B0604020202020204" pitchFamily="34" charset="0"/>
              </a:rPr>
              <a:t>” rematando con la orden a marchar. ¡Cobardes a la retaguardia! y ¡Hombres al frente!</a:t>
            </a:r>
          </a:p>
        </p:txBody>
      </p:sp>
    </p:spTree>
    <p:extLst>
      <p:ext uri="{BB962C8B-B14F-4D97-AF65-F5344CB8AC3E}">
        <p14:creationId xmlns:p14="http://schemas.microsoft.com/office/powerpoint/2010/main" val="28183724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EBE5DB4-3DE3-4C89-9963-CFF113552A79}"/>
              </a:ext>
            </a:extLst>
          </p:cNvPr>
          <p:cNvPicPr>
            <a:picLocks noChangeAspect="1"/>
          </p:cNvPicPr>
          <p:nvPr/>
        </p:nvPicPr>
        <p:blipFill>
          <a:blip r:embed="rId3"/>
          <a:stretch>
            <a:fillRect/>
          </a:stretch>
        </p:blipFill>
        <p:spPr>
          <a:xfrm>
            <a:off x="1" y="0"/>
            <a:ext cx="9014298" cy="6474542"/>
          </a:xfrm>
          <a:prstGeom prst="rect">
            <a:avLst/>
          </a:prstGeom>
        </p:spPr>
      </p:pic>
    </p:spTree>
    <p:extLst>
      <p:ext uri="{BB962C8B-B14F-4D97-AF65-F5344CB8AC3E}">
        <p14:creationId xmlns:p14="http://schemas.microsoft.com/office/powerpoint/2010/main" val="3297837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9040430-789F-4331-85E4-FB769D285599}"/>
              </a:ext>
            </a:extLst>
          </p:cNvPr>
          <p:cNvSpPr/>
          <p:nvPr/>
        </p:nvSpPr>
        <p:spPr>
          <a:xfrm>
            <a:off x="3685309" y="2385490"/>
            <a:ext cx="7938655" cy="2308324"/>
          </a:xfrm>
          <a:prstGeom prst="rect">
            <a:avLst/>
          </a:prstGeom>
        </p:spPr>
        <p:txBody>
          <a:bodyPr wrap="square">
            <a:spAutoFit/>
          </a:bodyPr>
          <a:lstStyle/>
          <a:p>
            <a:pPr algn="just"/>
            <a:r>
              <a:rPr lang="es-ES" sz="2400" b="1" dirty="0">
                <a:solidFill>
                  <a:schemeClr val="bg1"/>
                </a:solidFill>
                <a:latin typeface="Arial" panose="020B0604020202020204" pitchFamily="34" charset="0"/>
                <a:cs typeface="Arial" panose="020B0604020202020204" pitchFamily="34" charset="0"/>
              </a:rPr>
              <a:t>Rusia: la semilla de la Revolución (1905)</a:t>
            </a:r>
          </a:p>
          <a:p>
            <a:pPr algn="just"/>
            <a:endParaRPr lang="es-ES" sz="2400" b="1"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En </a:t>
            </a:r>
            <a:r>
              <a:rPr lang="es-ES" sz="2400" b="1" dirty="0">
                <a:solidFill>
                  <a:schemeClr val="bg1"/>
                </a:solidFill>
                <a:latin typeface="Arial" panose="020B0604020202020204" pitchFamily="34" charset="0"/>
                <a:cs typeface="Arial" panose="020B0604020202020204" pitchFamily="34" charset="0"/>
              </a:rPr>
              <a:t>enero de 1905</a:t>
            </a:r>
            <a:r>
              <a:rPr lang="es-ES" sz="2400" dirty="0">
                <a:solidFill>
                  <a:schemeClr val="bg1"/>
                </a:solidFill>
                <a:latin typeface="Arial" panose="020B0604020202020204" pitchFamily="34" charset="0"/>
                <a:cs typeface="Arial" panose="020B0604020202020204" pitchFamily="34" charset="0"/>
              </a:rPr>
              <a:t>, campesinos y obreros se unieron a la clase media rusa para protestar contra la opresión del imperio del zar Nicolás II y exigir mejores condiciones laborales.</a:t>
            </a:r>
          </a:p>
        </p:txBody>
      </p:sp>
    </p:spTree>
    <p:extLst>
      <p:ext uri="{BB962C8B-B14F-4D97-AF65-F5344CB8AC3E}">
        <p14:creationId xmlns:p14="http://schemas.microsoft.com/office/powerpoint/2010/main" val="2868590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5229902-C237-410C-8A7B-5DFCF21BD369}"/>
              </a:ext>
            </a:extLst>
          </p:cNvPr>
          <p:cNvSpPr/>
          <p:nvPr/>
        </p:nvSpPr>
        <p:spPr>
          <a:xfrm>
            <a:off x="1399309" y="251890"/>
            <a:ext cx="10571018" cy="1938992"/>
          </a:xfrm>
          <a:prstGeom prst="rect">
            <a:avLst/>
          </a:prstGeom>
        </p:spPr>
        <p:txBody>
          <a:bodyPr wrap="square">
            <a:spAutoFit/>
          </a:bodyPr>
          <a:lstStyle/>
          <a:p>
            <a:pPr algn="just"/>
            <a:r>
              <a:rPr lang="es-ES" sz="2400" b="1" dirty="0">
                <a:solidFill>
                  <a:schemeClr val="bg1"/>
                </a:solidFill>
                <a:latin typeface="Arial" panose="020B0604020202020204" pitchFamily="34" charset="0"/>
                <a:cs typeface="Arial" panose="020B0604020202020204" pitchFamily="34" charset="0"/>
              </a:rPr>
              <a:t>Brasil: Lula y los metalúrgicos (década de 1970)</a:t>
            </a:r>
          </a:p>
          <a:p>
            <a:pPr algn="just"/>
            <a:endParaRPr lang="es-ES" sz="2400" b="1"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En la década de los años </a:t>
            </a:r>
            <a:r>
              <a:rPr lang="es-ES" sz="2400" b="1" dirty="0">
                <a:solidFill>
                  <a:schemeClr val="bg1"/>
                </a:solidFill>
                <a:latin typeface="Arial" panose="020B0604020202020204" pitchFamily="34" charset="0"/>
                <a:cs typeface="Arial" panose="020B0604020202020204" pitchFamily="34" charset="0"/>
              </a:rPr>
              <a:t>70</a:t>
            </a:r>
            <a:r>
              <a:rPr lang="es-ES" sz="2400" dirty="0">
                <a:solidFill>
                  <a:schemeClr val="bg1"/>
                </a:solidFill>
                <a:latin typeface="Arial" panose="020B0604020202020204" pitchFamily="34" charset="0"/>
                <a:cs typeface="Arial" panose="020B0604020202020204" pitchFamily="34" charset="0"/>
              </a:rPr>
              <a:t>, los obreros industriales de Brasil -la mayor economía de América Latina- realizaron una serie de huelgas para reclamar aumentos salariales.</a:t>
            </a:r>
          </a:p>
        </p:txBody>
      </p:sp>
      <p:sp>
        <p:nvSpPr>
          <p:cNvPr id="3" name="Rectángulo 2">
            <a:extLst>
              <a:ext uri="{FF2B5EF4-FFF2-40B4-BE49-F238E27FC236}">
                <a16:creationId xmlns:a16="http://schemas.microsoft.com/office/drawing/2014/main" id="{0273A4C8-7A1C-462E-A483-6AA000E7D7AE}"/>
              </a:ext>
            </a:extLst>
          </p:cNvPr>
          <p:cNvSpPr/>
          <p:nvPr/>
        </p:nvSpPr>
        <p:spPr>
          <a:xfrm>
            <a:off x="3754581" y="2190881"/>
            <a:ext cx="8104909" cy="2308324"/>
          </a:xfrm>
          <a:prstGeom prst="rect">
            <a:avLst/>
          </a:prstGeom>
        </p:spPr>
        <p:txBody>
          <a:bodyPr wrap="square">
            <a:spAutoFit/>
          </a:bodyPr>
          <a:lstStyle/>
          <a:p>
            <a:pPr algn="just"/>
            <a:r>
              <a:rPr lang="es-ES" sz="2400" dirty="0">
                <a:solidFill>
                  <a:schemeClr val="bg1"/>
                </a:solidFill>
                <a:latin typeface="Arial" panose="020B0604020202020204" pitchFamily="34" charset="0"/>
                <a:cs typeface="Arial" panose="020B0604020202020204" pitchFamily="34" charset="0"/>
              </a:rPr>
              <a:t>Fue la primera vez que los trabajadores se organizaron a gran escala en el país para desafiar al gobierno militar.</a:t>
            </a:r>
          </a:p>
          <a:p>
            <a:pPr algn="just"/>
            <a:endParaRPr lang="es-ES" sz="2400"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Los sindicatos afirmaban que el régimen había manipulado a la baja las cifras de inflación y demandaban una actualización de los sueldos.</a:t>
            </a:r>
          </a:p>
        </p:txBody>
      </p:sp>
      <p:sp>
        <p:nvSpPr>
          <p:cNvPr id="4" name="Rectángulo 3">
            <a:extLst>
              <a:ext uri="{FF2B5EF4-FFF2-40B4-BE49-F238E27FC236}">
                <a16:creationId xmlns:a16="http://schemas.microsoft.com/office/drawing/2014/main" id="{4B7DF98E-A19D-4C59-8523-7BF4385B3D51}"/>
              </a:ext>
            </a:extLst>
          </p:cNvPr>
          <p:cNvSpPr/>
          <p:nvPr/>
        </p:nvSpPr>
        <p:spPr>
          <a:xfrm>
            <a:off x="332509" y="4552760"/>
            <a:ext cx="11526981" cy="1938992"/>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En 1979, más de 170.000 obreros metalúrgicos paralizaron el corazón industrial de Brasil, Sao Paulo, con enfrentamientos entre las fuerzas armadas y los manifestantes.</a:t>
            </a:r>
          </a:p>
          <a:p>
            <a:pPr lvl="0" algn="just"/>
            <a:endParaRPr lang="es-ES" sz="2400" dirty="0">
              <a:solidFill>
                <a:prstClr val="white"/>
              </a:solidFill>
              <a:latin typeface="Arial" panose="020B0604020202020204" pitchFamily="34" charset="0"/>
              <a:cs typeface="Arial" panose="020B0604020202020204" pitchFamily="34" charset="0"/>
            </a:endParaRPr>
          </a:p>
          <a:p>
            <a:pPr lvl="0" algn="just"/>
            <a:r>
              <a:rPr lang="es-ES" sz="2400" dirty="0">
                <a:solidFill>
                  <a:prstClr val="white"/>
                </a:solidFill>
                <a:latin typeface="Arial" panose="020B0604020202020204" pitchFamily="34" charset="0"/>
                <a:cs typeface="Arial" panose="020B0604020202020204" pitchFamily="34" charset="0"/>
              </a:rPr>
              <a:t>El gobierno militar finalmente aceptó ajustar los salarios cada semestre.</a:t>
            </a:r>
          </a:p>
        </p:txBody>
      </p:sp>
    </p:spTree>
    <p:extLst>
      <p:ext uri="{BB962C8B-B14F-4D97-AF65-F5344CB8AC3E}">
        <p14:creationId xmlns:p14="http://schemas.microsoft.com/office/powerpoint/2010/main" val="2942860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E22322FF-18D4-4825-9FA4-CB045032EF3D}"/>
              </a:ext>
            </a:extLst>
          </p:cNvPr>
          <p:cNvSpPr/>
          <p:nvPr/>
        </p:nvSpPr>
        <p:spPr>
          <a:xfrm>
            <a:off x="498764" y="1536174"/>
            <a:ext cx="11194472" cy="3785652"/>
          </a:xfrm>
          <a:prstGeom prst="rect">
            <a:avLst/>
          </a:prstGeom>
        </p:spPr>
        <p:txBody>
          <a:bodyPr wrap="square">
            <a:spAutoFit/>
          </a:bodyPr>
          <a:lstStyle/>
          <a:p>
            <a:pPr algn="just"/>
            <a:r>
              <a:rPr lang="es-ES" sz="2400" b="1" dirty="0">
                <a:solidFill>
                  <a:schemeClr val="bg1"/>
                </a:solidFill>
                <a:latin typeface="Arial" panose="020B0604020202020204" pitchFamily="34" charset="0"/>
                <a:cs typeface="Arial" panose="020B0604020202020204" pitchFamily="34" charset="0"/>
              </a:rPr>
              <a:t>Polonia: Lech Walesa y el movimiento Solidaridad (1980)</a:t>
            </a:r>
          </a:p>
          <a:p>
            <a:pPr algn="just"/>
            <a:endParaRPr lang="es-ES" sz="2400" b="1"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Una de las huelgas que cambió el mundo tuvo lugar en Gdansk, Polonia.</a:t>
            </a:r>
          </a:p>
          <a:p>
            <a:pPr algn="just"/>
            <a:r>
              <a:rPr lang="es-ES" sz="2400" dirty="0">
                <a:solidFill>
                  <a:schemeClr val="bg1"/>
                </a:solidFill>
                <a:latin typeface="Arial" panose="020B0604020202020204" pitchFamily="34" charset="0"/>
                <a:cs typeface="Arial" panose="020B0604020202020204" pitchFamily="34" charset="0"/>
              </a:rPr>
              <a:t>Comenzó el </a:t>
            </a:r>
            <a:r>
              <a:rPr lang="es-ES" sz="2400" b="1" dirty="0">
                <a:solidFill>
                  <a:schemeClr val="bg1"/>
                </a:solidFill>
                <a:latin typeface="Arial" panose="020B0604020202020204" pitchFamily="34" charset="0"/>
                <a:cs typeface="Arial" panose="020B0604020202020204" pitchFamily="34" charset="0"/>
              </a:rPr>
              <a:t>14 de agosto de 1980</a:t>
            </a:r>
            <a:r>
              <a:rPr lang="es-ES" sz="2400" dirty="0">
                <a:solidFill>
                  <a:schemeClr val="bg1"/>
                </a:solidFill>
                <a:latin typeface="Arial" panose="020B0604020202020204" pitchFamily="34" charset="0"/>
                <a:cs typeface="Arial" panose="020B0604020202020204" pitchFamily="34" charset="0"/>
              </a:rPr>
              <a:t>, cuando unos 17.000 trabajadores tomaron control del astillero Lenin para protestar </a:t>
            </a:r>
            <a:r>
              <a:rPr lang="es-ES" sz="2400" u="sng" dirty="0">
                <a:solidFill>
                  <a:schemeClr val="bg1"/>
                </a:solidFill>
                <a:latin typeface="Arial" panose="020B0604020202020204" pitchFamily="34" charset="0"/>
                <a:cs typeface="Arial" panose="020B0604020202020204" pitchFamily="34" charset="0"/>
              </a:rPr>
              <a:t>por el aumento de los precios de los alimentos</a:t>
            </a:r>
            <a:r>
              <a:rPr lang="es-ES" sz="2400" dirty="0">
                <a:solidFill>
                  <a:schemeClr val="bg1"/>
                </a:solidFill>
                <a:latin typeface="Arial" panose="020B0604020202020204" pitchFamily="34" charset="0"/>
                <a:cs typeface="Arial" panose="020B0604020202020204" pitchFamily="34" charset="0"/>
              </a:rPr>
              <a:t>, entre otros asuntos.</a:t>
            </a:r>
          </a:p>
          <a:p>
            <a:pPr algn="just"/>
            <a:endParaRPr lang="es-ES" sz="2400"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Su líder, Lech Walesa, logró eludir un intento de arresto por parte la policía secreta, trepó la entrada del astillero y se sumó a los obreros que habían ocupado las instalaciones.</a:t>
            </a:r>
          </a:p>
        </p:txBody>
      </p:sp>
    </p:spTree>
    <p:extLst>
      <p:ext uri="{BB962C8B-B14F-4D97-AF65-F5344CB8AC3E}">
        <p14:creationId xmlns:p14="http://schemas.microsoft.com/office/powerpoint/2010/main" val="2956930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9CCE4836-A396-4644-A2A0-2EE0E8018D0A}"/>
              </a:ext>
            </a:extLst>
          </p:cNvPr>
          <p:cNvSpPr txBox="1"/>
          <p:nvPr/>
        </p:nvSpPr>
        <p:spPr>
          <a:xfrm>
            <a:off x="5526958" y="3059668"/>
            <a:ext cx="6098458" cy="369332"/>
          </a:xfrm>
          <a:prstGeom prst="rect">
            <a:avLst/>
          </a:prstGeom>
          <a:noFill/>
        </p:spPr>
        <p:txBody>
          <a:bodyPr wrap="square">
            <a:spAutoFit/>
          </a:bodyPr>
          <a:lstStyle/>
          <a:p>
            <a:r>
              <a:rPr lang="es-ES" dirty="0">
                <a:hlinkClick r:id="rId3"/>
              </a:rPr>
              <a:t>https://youtu.be/PvoAHKQCe6s</a:t>
            </a:r>
            <a:endParaRPr lang="es-ES" dirty="0"/>
          </a:p>
        </p:txBody>
      </p:sp>
    </p:spTree>
    <p:extLst>
      <p:ext uri="{BB962C8B-B14F-4D97-AF65-F5344CB8AC3E}">
        <p14:creationId xmlns:p14="http://schemas.microsoft.com/office/powerpoint/2010/main" val="24943506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2E45514-5B03-42A8-8FF7-9475C46598C6}"/>
              </a:ext>
            </a:extLst>
          </p:cNvPr>
          <p:cNvSpPr/>
          <p:nvPr/>
        </p:nvSpPr>
        <p:spPr>
          <a:xfrm>
            <a:off x="3865417" y="746650"/>
            <a:ext cx="7938655" cy="4893647"/>
          </a:xfrm>
          <a:prstGeom prst="rect">
            <a:avLst/>
          </a:prstGeom>
        </p:spPr>
        <p:txBody>
          <a:bodyPr wrap="square">
            <a:spAutoFit/>
          </a:bodyPr>
          <a:lstStyle/>
          <a:p>
            <a:pPr lvl="0" algn="just"/>
            <a:r>
              <a:rPr lang="es-ES" sz="2400" dirty="0">
                <a:solidFill>
                  <a:prstClr val="white"/>
                </a:solidFill>
                <a:latin typeface="Arial" panose="020B0604020202020204" pitchFamily="34" charset="0"/>
                <a:cs typeface="Arial" panose="020B0604020202020204" pitchFamily="34" charset="0"/>
              </a:rPr>
              <a:t>Pronto, trabajadores de una veintena de fábricas de la zona se sumaron a la huelga como un gesto de solidaridad.</a:t>
            </a:r>
          </a:p>
          <a:p>
            <a:pPr lvl="0" algn="just"/>
            <a:endParaRPr lang="es-ES" sz="2400" dirty="0">
              <a:solidFill>
                <a:prstClr val="white"/>
              </a:solidFill>
              <a:latin typeface="Arial" panose="020B0604020202020204" pitchFamily="34" charset="0"/>
              <a:cs typeface="Arial" panose="020B0604020202020204" pitchFamily="34" charset="0"/>
            </a:endParaRPr>
          </a:p>
          <a:p>
            <a:pPr lvl="0" algn="just"/>
            <a:r>
              <a:rPr lang="es-ES" sz="2400" dirty="0">
                <a:solidFill>
                  <a:prstClr val="white"/>
                </a:solidFill>
                <a:latin typeface="Arial" panose="020B0604020202020204" pitchFamily="34" charset="0"/>
                <a:cs typeface="Arial" panose="020B0604020202020204" pitchFamily="34" charset="0"/>
              </a:rPr>
              <a:t>Más de dos semanas después, luego de negociaciones con el gobierno comunista de Polonia, Walesa apareció ante los obreros del astillero y dio un histórico mensaje: "¡Tenemos un sindicato independiente que se autogobierna! ¡Tenemos el derecho a huelga!".</a:t>
            </a:r>
          </a:p>
          <a:p>
            <a:pPr lvl="0" algn="just"/>
            <a:endParaRPr lang="es-ES" sz="2400" dirty="0">
              <a:solidFill>
                <a:prstClr val="white"/>
              </a:solidFill>
              <a:latin typeface="Arial" panose="020B0604020202020204" pitchFamily="34" charset="0"/>
              <a:cs typeface="Arial" panose="020B0604020202020204" pitchFamily="34" charset="0"/>
            </a:endParaRPr>
          </a:p>
          <a:p>
            <a:pPr lvl="0" algn="just"/>
            <a:r>
              <a:rPr lang="es-ES" sz="2400" dirty="0">
                <a:solidFill>
                  <a:prstClr val="white"/>
                </a:solidFill>
                <a:latin typeface="Arial" panose="020B0604020202020204" pitchFamily="34" charset="0"/>
                <a:cs typeface="Arial" panose="020B0604020202020204" pitchFamily="34" charset="0"/>
              </a:rPr>
              <a:t>Walesa y el vice primer ministro </a:t>
            </a:r>
            <a:r>
              <a:rPr lang="es-ES" sz="2400" dirty="0" err="1">
                <a:solidFill>
                  <a:prstClr val="white"/>
                </a:solidFill>
                <a:latin typeface="Arial" panose="020B0604020202020204" pitchFamily="34" charset="0"/>
                <a:cs typeface="Arial" panose="020B0604020202020204" pitchFamily="34" charset="0"/>
              </a:rPr>
              <a:t>Mieczyslaw</a:t>
            </a:r>
            <a:r>
              <a:rPr lang="es-ES" sz="2400" dirty="0">
                <a:solidFill>
                  <a:prstClr val="white"/>
                </a:solidFill>
                <a:latin typeface="Arial" panose="020B0604020202020204" pitchFamily="34" charset="0"/>
                <a:cs typeface="Arial" panose="020B0604020202020204" pitchFamily="34" charset="0"/>
              </a:rPr>
              <a:t> </a:t>
            </a:r>
            <a:r>
              <a:rPr lang="es-ES" sz="2400" dirty="0" err="1">
                <a:solidFill>
                  <a:prstClr val="white"/>
                </a:solidFill>
                <a:latin typeface="Arial" panose="020B0604020202020204" pitchFamily="34" charset="0"/>
                <a:cs typeface="Arial" panose="020B0604020202020204" pitchFamily="34" charset="0"/>
              </a:rPr>
              <a:t>Jagielski</a:t>
            </a:r>
            <a:r>
              <a:rPr lang="es-ES" sz="2400" dirty="0">
                <a:solidFill>
                  <a:prstClr val="white"/>
                </a:solidFill>
                <a:latin typeface="Arial" panose="020B0604020202020204" pitchFamily="34" charset="0"/>
                <a:cs typeface="Arial" panose="020B0604020202020204" pitchFamily="34" charset="0"/>
              </a:rPr>
              <a:t> habían firmado un acuerdo para responder a las principales demandas de los trabajadores.</a:t>
            </a:r>
          </a:p>
        </p:txBody>
      </p:sp>
    </p:spTree>
    <p:extLst>
      <p:ext uri="{BB962C8B-B14F-4D97-AF65-F5344CB8AC3E}">
        <p14:creationId xmlns:p14="http://schemas.microsoft.com/office/powerpoint/2010/main" val="22507927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86490CA-7686-4DFB-B6AF-40A76E2C1215}"/>
              </a:ext>
            </a:extLst>
          </p:cNvPr>
          <p:cNvSpPr txBox="1"/>
          <p:nvPr/>
        </p:nvSpPr>
        <p:spPr>
          <a:xfrm>
            <a:off x="85698" y="2613392"/>
            <a:ext cx="9044447" cy="163121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500" b="0" i="0" u="none" strike="noStrike" kern="1200" cap="none" spc="0" normalizeH="0" baseline="0" noProof="0" dirty="0">
                <a:ln>
                  <a:noFill/>
                </a:ln>
                <a:solidFill>
                  <a:prstClr val="white"/>
                </a:solidFill>
                <a:effectLst/>
                <a:uLnTx/>
                <a:uFillTx/>
                <a:latin typeface="Arial" panose="020B0604020202020204" pitchFamily="34" charset="0"/>
                <a:ea typeface="Times New Roman" panose="02020603050405020304" pitchFamily="18" charset="0"/>
                <a:cs typeface="Arial" panose="020B0604020202020204" pitchFamily="34" charset="0"/>
              </a:rPr>
              <a:t>En </a:t>
            </a:r>
            <a:r>
              <a:rPr kumimoji="0" lang="es-ES" sz="2500" b="1" i="0" u="none" strike="noStrike" kern="1200" cap="none" spc="0" normalizeH="0" baseline="0" noProof="0" dirty="0">
                <a:ln>
                  <a:noFill/>
                </a:ln>
                <a:solidFill>
                  <a:prstClr val="white"/>
                </a:solidFill>
                <a:effectLst/>
                <a:uLnTx/>
                <a:uFillTx/>
                <a:latin typeface="Arial" panose="020B0604020202020204" pitchFamily="34" charset="0"/>
                <a:ea typeface="Times New Roman" panose="02020603050405020304" pitchFamily="18" charset="0"/>
                <a:cs typeface="Arial" panose="020B0604020202020204" pitchFamily="34" charset="0"/>
              </a:rPr>
              <a:t>1916</a:t>
            </a:r>
            <a:r>
              <a:rPr kumimoji="0" lang="es-ES" sz="2500" b="0" i="0" u="none" strike="noStrike" kern="1200" cap="none" spc="0" normalizeH="0" baseline="0" noProof="0" dirty="0">
                <a:ln>
                  <a:noFill/>
                </a:ln>
                <a:solidFill>
                  <a:prstClr val="white"/>
                </a:solidFill>
                <a:effectLst/>
                <a:uLnTx/>
                <a:uFillTx/>
                <a:latin typeface="Arial" panose="020B0604020202020204" pitchFamily="34" charset="0"/>
                <a:ea typeface="Times New Roman" panose="02020603050405020304" pitchFamily="18" charset="0"/>
                <a:cs typeface="Arial" panose="020B0604020202020204" pitchFamily="34" charset="0"/>
              </a:rPr>
              <a:t>, 600 delegados, sacan el manifiesto de los Obreros colombianos; se plantea porque se debe pedir la </a:t>
            </a:r>
            <a:r>
              <a:rPr kumimoji="0" lang="es-ES" sz="2500" b="0" i="0" u="sng" strike="noStrike" kern="1200" cap="none" spc="0" normalizeH="0" baseline="0" noProof="0" dirty="0">
                <a:ln>
                  <a:noFill/>
                </a:ln>
                <a:solidFill>
                  <a:prstClr val="white"/>
                </a:solidFill>
                <a:effectLst/>
                <a:uLnTx/>
                <a:uFillTx/>
                <a:latin typeface="Arial" panose="020B0604020202020204" pitchFamily="34" charset="0"/>
                <a:ea typeface="Times New Roman" panose="02020603050405020304" pitchFamily="18" charset="0"/>
                <a:cs typeface="Arial" panose="020B0604020202020204" pitchFamily="34" charset="0"/>
              </a:rPr>
              <a:t>rebaja de las horas de trabajo</a:t>
            </a:r>
            <a:r>
              <a:rPr kumimoji="0" lang="es-ES" sz="2500" b="0" i="0" u="none" strike="noStrike" kern="1200" cap="none" spc="0" normalizeH="0" baseline="0" noProof="0" dirty="0">
                <a:ln>
                  <a:noFill/>
                </a:ln>
                <a:solidFill>
                  <a:prstClr val="white"/>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es-ES" sz="2500" b="0" i="0" u="sng" strike="noStrike" kern="1200" cap="none" spc="0" normalizeH="0" baseline="0" noProof="0" dirty="0">
                <a:ln>
                  <a:noFill/>
                </a:ln>
                <a:solidFill>
                  <a:prstClr val="white"/>
                </a:solidFill>
                <a:effectLst/>
                <a:uLnTx/>
                <a:uFillTx/>
                <a:latin typeface="Arial" panose="020B0604020202020204" pitchFamily="34" charset="0"/>
                <a:ea typeface="Times New Roman" panose="02020603050405020304" pitchFamily="18" charset="0"/>
                <a:cs typeface="Arial" panose="020B0604020202020204" pitchFamily="34" charset="0"/>
              </a:rPr>
              <a:t>mejores salarios</a:t>
            </a:r>
            <a:r>
              <a:rPr kumimoji="0" lang="es-ES" sz="2500" b="0" i="0" u="none" strike="noStrike" kern="1200" cap="none" spc="0" normalizeH="0" baseline="0" noProof="0" dirty="0">
                <a:ln>
                  <a:noFill/>
                </a:ln>
                <a:solidFill>
                  <a:prstClr val="white"/>
                </a:solidFill>
                <a:effectLst/>
                <a:uLnTx/>
                <a:uFillTx/>
                <a:latin typeface="Arial" panose="020B0604020202020204" pitchFamily="34" charset="0"/>
                <a:ea typeface="Times New Roman" panose="02020603050405020304" pitchFamily="18" charset="0"/>
                <a:cs typeface="Arial" panose="020B0604020202020204" pitchFamily="34" charset="0"/>
              </a:rPr>
              <a:t>, etc.…</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s-ES" sz="2500" dirty="0">
              <a:solidFill>
                <a:prstClr val="white"/>
              </a:solidFill>
              <a:latin typeface="Arial" panose="020B0604020202020204" pitchFamily="34" charset="0"/>
              <a:ea typeface="Times New Roman" panose="02020603050405020304" pitchFamily="18" charset="0"/>
              <a:cs typeface="Arial" panose="020B0604020202020204" pitchFamily="34" charset="0"/>
            </a:endParaRPr>
          </a:p>
        </p:txBody>
      </p:sp>
      <p:sp>
        <p:nvSpPr>
          <p:cNvPr id="2" name="Rectángulo 1">
            <a:extLst>
              <a:ext uri="{FF2B5EF4-FFF2-40B4-BE49-F238E27FC236}">
                <a16:creationId xmlns:a16="http://schemas.microsoft.com/office/drawing/2014/main" id="{1EF5D589-E90C-473F-A584-A533BB6A694D}"/>
              </a:ext>
            </a:extLst>
          </p:cNvPr>
          <p:cNvSpPr/>
          <p:nvPr/>
        </p:nvSpPr>
        <p:spPr>
          <a:xfrm>
            <a:off x="346364" y="1375528"/>
            <a:ext cx="8783781" cy="477054"/>
          </a:xfrm>
          <a:prstGeom prst="rect">
            <a:avLst/>
          </a:prstGeom>
        </p:spPr>
        <p:txBody>
          <a:bodyPr wrap="square">
            <a:spAutoFit/>
          </a:bodyPr>
          <a:lstStyle/>
          <a:p>
            <a:r>
              <a:rPr lang="es-CO" sz="2500" dirty="0">
                <a:solidFill>
                  <a:prstClr val="white"/>
                </a:solidFill>
                <a:latin typeface="Arial" panose="020B0604020202020204" pitchFamily="34" charset="0"/>
                <a:cs typeface="Arial" panose="020B0604020202020204" pitchFamily="34" charset="0"/>
              </a:rPr>
              <a:t>R</a:t>
            </a:r>
            <a:r>
              <a:rPr lang="es-ES" sz="2500" dirty="0">
                <a:solidFill>
                  <a:prstClr val="white"/>
                </a:solidFill>
                <a:latin typeface="Arial" panose="020B0604020202020204" pitchFamily="34" charset="0"/>
                <a:cs typeface="Arial" panose="020B0604020202020204" pitchFamily="34" charset="0"/>
              </a:rPr>
              <a:t>esaltar.</a:t>
            </a:r>
            <a:endParaRPr lang="es-ES" dirty="0"/>
          </a:p>
        </p:txBody>
      </p:sp>
    </p:spTree>
    <p:extLst>
      <p:ext uri="{BB962C8B-B14F-4D97-AF65-F5344CB8AC3E}">
        <p14:creationId xmlns:p14="http://schemas.microsoft.com/office/powerpoint/2010/main" val="20002496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631F2A22-56A4-4010-9413-4DC333C73618}"/>
              </a:ext>
            </a:extLst>
          </p:cNvPr>
          <p:cNvSpPr txBox="1"/>
          <p:nvPr/>
        </p:nvSpPr>
        <p:spPr>
          <a:xfrm>
            <a:off x="651164" y="1482268"/>
            <a:ext cx="11044306" cy="4324261"/>
          </a:xfrm>
          <a:prstGeom prst="rect">
            <a:avLst/>
          </a:prstGeom>
          <a:noFill/>
        </p:spPr>
        <p:txBody>
          <a:bodyPr wrap="square">
            <a:spAutoFit/>
          </a:bodyPr>
          <a:lstStyle/>
          <a:p>
            <a:pPr algn="just"/>
            <a:r>
              <a:rPr lang="es-ES" sz="25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en </a:t>
            </a:r>
            <a:r>
              <a:rPr lang="es-ES" sz="2500" b="1"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1920</a:t>
            </a:r>
            <a:r>
              <a:rPr lang="es-ES" sz="25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 los sindicatos habían conseguido que se reconociera el derecho a huelga.</a:t>
            </a:r>
          </a:p>
          <a:p>
            <a:pPr algn="just"/>
            <a:endParaRPr lang="es-ES" sz="2500" dirty="0">
              <a:solidFill>
                <a:schemeClr val="bg1"/>
              </a:solidFill>
              <a:latin typeface="Arial" panose="020B0604020202020204" pitchFamily="34" charset="0"/>
              <a:cs typeface="Arial" panose="020B0604020202020204" pitchFamily="34" charset="0"/>
            </a:endParaRPr>
          </a:p>
          <a:p>
            <a:pPr algn="just"/>
            <a:r>
              <a:rPr lang="es-ES" sz="2500" dirty="0">
                <a:solidFill>
                  <a:schemeClr val="bg1"/>
                </a:solidFill>
                <a:latin typeface="Arial" panose="020B0604020202020204" pitchFamily="34" charset="0"/>
                <a:cs typeface="Arial" panose="020B0604020202020204" pitchFamily="34" charset="0"/>
              </a:rPr>
              <a:t>En </a:t>
            </a:r>
            <a:r>
              <a:rPr lang="es-ES" sz="2500" b="1" dirty="0">
                <a:solidFill>
                  <a:schemeClr val="bg1"/>
                </a:solidFill>
                <a:latin typeface="Arial" panose="020B0604020202020204" pitchFamily="34" charset="0"/>
                <a:cs typeface="Arial" panose="020B0604020202020204" pitchFamily="34" charset="0"/>
              </a:rPr>
              <a:t>1944</a:t>
            </a:r>
            <a:r>
              <a:rPr lang="es-ES" sz="2500" dirty="0">
                <a:solidFill>
                  <a:schemeClr val="bg1"/>
                </a:solidFill>
                <a:latin typeface="Arial" panose="020B0604020202020204" pitchFamily="34" charset="0"/>
                <a:cs typeface="Arial" panose="020B0604020202020204" pitchFamily="34" charset="0"/>
              </a:rPr>
              <a:t>, el gobierno de López Pumarejo, promulgo medidas favorables, como: </a:t>
            </a:r>
          </a:p>
          <a:p>
            <a:pPr algn="just"/>
            <a:endParaRPr lang="es-ES" sz="2500" dirty="0">
              <a:solidFill>
                <a:schemeClr val="bg1"/>
              </a:solidFill>
              <a:latin typeface="Arial" panose="020B0604020202020204" pitchFamily="34" charset="0"/>
              <a:cs typeface="Arial" panose="020B0604020202020204" pitchFamily="34" charset="0"/>
            </a:endParaRPr>
          </a:p>
          <a:p>
            <a:pPr algn="just"/>
            <a:r>
              <a:rPr lang="es-ES" sz="2500" dirty="0">
                <a:solidFill>
                  <a:schemeClr val="bg1"/>
                </a:solidFill>
                <a:latin typeface="Arial" panose="020B0604020202020204" pitchFamily="34" charset="0"/>
                <a:cs typeface="Arial" panose="020B0604020202020204" pitchFamily="34" charset="0"/>
              </a:rPr>
              <a:t>Remuneración del descanso dominical.</a:t>
            </a:r>
          </a:p>
          <a:p>
            <a:pPr algn="just"/>
            <a:endParaRPr lang="es-ES" sz="2500" dirty="0">
              <a:solidFill>
                <a:schemeClr val="bg1"/>
              </a:solidFill>
              <a:latin typeface="Arial" panose="020B0604020202020204" pitchFamily="34" charset="0"/>
              <a:cs typeface="Arial" panose="020B0604020202020204" pitchFamily="34" charset="0"/>
            </a:endParaRPr>
          </a:p>
          <a:p>
            <a:pPr algn="just"/>
            <a:r>
              <a:rPr lang="es-ES" sz="2500" dirty="0">
                <a:solidFill>
                  <a:schemeClr val="bg1"/>
                </a:solidFill>
                <a:latin typeface="Arial" panose="020B0604020202020204" pitchFamily="34" charset="0"/>
                <a:cs typeface="Arial" panose="020B0604020202020204" pitchFamily="34" charset="0"/>
              </a:rPr>
              <a:t>El pago por Indemnizaciones, por Accidentes  de trabajo o enfermedad.</a:t>
            </a:r>
          </a:p>
          <a:p>
            <a:pPr algn="just"/>
            <a:endParaRPr lang="es-ES" sz="2500" dirty="0">
              <a:solidFill>
                <a:schemeClr val="bg1"/>
              </a:solidFill>
              <a:latin typeface="Arial" panose="020B0604020202020204" pitchFamily="34" charset="0"/>
              <a:cs typeface="Arial" panose="020B0604020202020204" pitchFamily="34" charset="0"/>
            </a:endParaRPr>
          </a:p>
          <a:p>
            <a:pPr algn="just"/>
            <a:r>
              <a:rPr lang="es-ES" sz="2500" dirty="0">
                <a:solidFill>
                  <a:schemeClr val="bg1"/>
                </a:solidFill>
                <a:latin typeface="Arial" panose="020B0604020202020204" pitchFamily="34" charset="0"/>
                <a:cs typeface="Arial" panose="020B0604020202020204" pitchFamily="34" charset="0"/>
              </a:rPr>
              <a:t>Ley del Fuero Sindical.</a:t>
            </a:r>
          </a:p>
        </p:txBody>
      </p:sp>
    </p:spTree>
    <p:extLst>
      <p:ext uri="{BB962C8B-B14F-4D97-AF65-F5344CB8AC3E}">
        <p14:creationId xmlns:p14="http://schemas.microsoft.com/office/powerpoint/2010/main" val="34629272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9BA09297-3F30-C29E-659F-63B935CBAAF6}"/>
              </a:ext>
            </a:extLst>
          </p:cNvPr>
          <p:cNvSpPr txBox="1"/>
          <p:nvPr/>
        </p:nvSpPr>
        <p:spPr>
          <a:xfrm>
            <a:off x="2669458" y="1472661"/>
            <a:ext cx="9070258" cy="3416320"/>
          </a:xfrm>
          <a:prstGeom prst="rect">
            <a:avLst/>
          </a:prstGeom>
          <a:noFill/>
        </p:spPr>
        <p:txBody>
          <a:bodyPr wrap="square">
            <a:spAutoFit/>
          </a:bodyPr>
          <a:lstStyle/>
          <a:p>
            <a:pPr marL="0" marR="0" lvl="0" indent="0" algn="just" defTabSz="914400" rtl="0" eaLnBrk="1" fontAlgn="base"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Producto de la presión social, las luchas obreras y estudiantiles y el rechazo a las masacres y asesinatos, en febrero, cae la represiva Hegemonía Conservadora de tres décadas y llega a la presidencia el Liberal Enrique Olaya Herrera.</a:t>
            </a: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es-ES"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base" latinLnBrk="0" hangingPunct="1">
              <a:lnSpc>
                <a:spcPct val="100000"/>
              </a:lnSpc>
              <a:spcBef>
                <a:spcPts val="0"/>
              </a:spcBef>
              <a:spcAft>
                <a:spcPts val="0"/>
              </a:spcAft>
              <a:buClrTx/>
              <a:buSzTx/>
              <a:buFontTx/>
              <a:buNone/>
              <a:tabLst/>
              <a:defRPr/>
            </a:pPr>
            <a:endParaRPr kumimoji="0" lang="es-ES"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El 17 de julio de 1930, en el pleno ampliado del Comité Central, el Partido Socialista Revolucionario se transforma a Partico Comunista de Colombia, sección de la Internacional Comunista.</a:t>
            </a:r>
          </a:p>
        </p:txBody>
      </p:sp>
      <p:sp>
        <p:nvSpPr>
          <p:cNvPr id="5" name="CuadroTexto 4">
            <a:extLst>
              <a:ext uri="{FF2B5EF4-FFF2-40B4-BE49-F238E27FC236}">
                <a16:creationId xmlns:a16="http://schemas.microsoft.com/office/drawing/2014/main" id="{E3D33880-3A30-FFA8-CC46-83EB37DD870B}"/>
              </a:ext>
            </a:extLst>
          </p:cNvPr>
          <p:cNvSpPr txBox="1"/>
          <p:nvPr/>
        </p:nvSpPr>
        <p:spPr>
          <a:xfrm>
            <a:off x="881216" y="2974344"/>
            <a:ext cx="1788242" cy="64633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3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1930</a:t>
            </a:r>
            <a:endParaRPr kumimoji="0" lang="es-ES"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848439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8DB57D5-8AE0-F5C5-366D-DAFE7DEB0DF8}"/>
              </a:ext>
            </a:extLst>
          </p:cNvPr>
          <p:cNvSpPr txBox="1"/>
          <p:nvPr/>
        </p:nvSpPr>
        <p:spPr>
          <a:xfrm>
            <a:off x="3333135" y="221226"/>
            <a:ext cx="8858865" cy="646331"/>
          </a:xfrm>
          <a:prstGeom prst="rect">
            <a:avLst/>
          </a:prstGeom>
          <a:noFill/>
        </p:spPr>
        <p:txBody>
          <a:bodyPr wrap="square">
            <a:spAutoFit/>
          </a:bodyPr>
          <a:lstStyle/>
          <a:p>
            <a:pPr marL="457200" marR="0" lvl="0" indent="-45720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800" b="1" i="0" u="none" strike="noStrike" kern="1200" cap="none" spc="0" normalizeH="0" baseline="0" noProof="0" dirty="0">
                <a:ln>
                  <a:noFill/>
                </a:ln>
                <a:solidFill>
                  <a:srgbClr val="00B0F0"/>
                </a:solidFill>
                <a:effectLst/>
                <a:uLnTx/>
                <a:uFillTx/>
                <a:latin typeface="Calibri" panose="020F0502020204030204"/>
                <a:ea typeface="+mn-ea"/>
                <a:cs typeface="+mn-cs"/>
              </a:rPr>
              <a:t>el Paro Cívico Nacional del 14 de septiembre de </a:t>
            </a:r>
            <a:r>
              <a:rPr kumimoji="0" lang="es-ES" sz="3600" b="1" i="0" u="none" strike="noStrike" kern="1200" cap="none" spc="0" normalizeH="0" baseline="0" noProof="0" dirty="0">
                <a:ln>
                  <a:noFill/>
                </a:ln>
                <a:solidFill>
                  <a:srgbClr val="00B0F0"/>
                </a:solidFill>
                <a:effectLst/>
                <a:uLnTx/>
                <a:uFillTx/>
                <a:latin typeface="Calibri" panose="020F0502020204030204"/>
                <a:ea typeface="+mn-ea"/>
                <a:cs typeface="+mn-cs"/>
              </a:rPr>
              <a:t>1977</a:t>
            </a:r>
          </a:p>
        </p:txBody>
      </p:sp>
      <p:sp>
        <p:nvSpPr>
          <p:cNvPr id="5" name="CuadroTexto 4">
            <a:extLst>
              <a:ext uri="{FF2B5EF4-FFF2-40B4-BE49-F238E27FC236}">
                <a16:creationId xmlns:a16="http://schemas.microsoft.com/office/drawing/2014/main" id="{D89ED772-B466-5EB3-F75E-89A654AEA312}"/>
              </a:ext>
            </a:extLst>
          </p:cNvPr>
          <p:cNvSpPr txBox="1"/>
          <p:nvPr/>
        </p:nvSpPr>
        <p:spPr>
          <a:xfrm>
            <a:off x="3923070" y="1012917"/>
            <a:ext cx="8126361" cy="517064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Paro cívico nacional del 14 de septiembre de 1977.</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Contra las políticas gubernamentales.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pobladores urbanos, con alguna presencia rural e indígena en el Cauca. Mestizos, con diferencias regionales. Importante participación de mujeres, jóvenes y niños.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Regional Nacional. Con carácter urbano predominante y diferente intensidad en las ciudades, destacándose entre otras Bogotá, Cali, Villavicencio y Barrancabermeja.</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24 - 48 horas.</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Huelguistas Álvaro Delgado estimó que el número de huelguistas habría sido 1.300.000 Convocados. Diferentes fuentes hablan de entre 15 y 30 muertos, cerca de 7.000 detenidos, y el entonces presidente de la CSTC denunció la suspensión de 35 personerías jurídicas a sindicatos.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Fue el mayor desafío enfrentado por el gobierno de López Michelsen. </a:t>
            </a:r>
          </a:p>
        </p:txBody>
      </p:sp>
    </p:spTree>
    <p:extLst>
      <p:ext uri="{BB962C8B-B14F-4D97-AF65-F5344CB8AC3E}">
        <p14:creationId xmlns:p14="http://schemas.microsoft.com/office/powerpoint/2010/main" val="37532586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CuadroTexto 9">
            <a:extLst>
              <a:ext uri="{FF2B5EF4-FFF2-40B4-BE49-F238E27FC236}">
                <a16:creationId xmlns:a16="http://schemas.microsoft.com/office/drawing/2014/main" id="{61FF5689-AE1A-A5B9-F244-A37A828D0FEC}"/>
              </a:ext>
            </a:extLst>
          </p:cNvPr>
          <p:cNvSpPr txBox="1"/>
          <p:nvPr/>
        </p:nvSpPr>
        <p:spPr>
          <a:xfrm>
            <a:off x="2651023" y="2606366"/>
            <a:ext cx="5519583" cy="341632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Huelga Fábrica Tejidos de Bello. 400 trabajadoras lideradas por Betsabé Espinal, Matilde Montoya y Teresa Piedrahita. Primera huelga obrera compuesta y liderada por mujeres, por el derecho a trabajar con calzado, por aumento salarial, jornada laboral, contra el acoso de los supervisores. Triunfante.</a:t>
            </a:r>
          </a:p>
        </p:txBody>
      </p:sp>
      <p:sp>
        <p:nvSpPr>
          <p:cNvPr id="12" name="CuadroTexto 11">
            <a:extLst>
              <a:ext uri="{FF2B5EF4-FFF2-40B4-BE49-F238E27FC236}">
                <a16:creationId xmlns:a16="http://schemas.microsoft.com/office/drawing/2014/main" id="{A1E4617E-CAB2-98C1-EE15-755737D030DC}"/>
              </a:ext>
            </a:extLst>
          </p:cNvPr>
          <p:cNvSpPr txBox="1"/>
          <p:nvPr/>
        </p:nvSpPr>
        <p:spPr>
          <a:xfrm>
            <a:off x="689487" y="2938205"/>
            <a:ext cx="1445342" cy="64633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3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1920</a:t>
            </a:r>
            <a:endParaRPr kumimoji="0" lang="es-ES"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 name="CuadroTexto 2">
            <a:extLst>
              <a:ext uri="{FF2B5EF4-FFF2-40B4-BE49-F238E27FC236}">
                <a16:creationId xmlns:a16="http://schemas.microsoft.com/office/drawing/2014/main" id="{7E5D86A6-842D-89DE-8D2D-3411025BB438}"/>
              </a:ext>
            </a:extLst>
          </p:cNvPr>
          <p:cNvSpPr txBox="1"/>
          <p:nvPr/>
        </p:nvSpPr>
        <p:spPr>
          <a:xfrm>
            <a:off x="2704484" y="517035"/>
            <a:ext cx="9011263" cy="1569660"/>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En </a:t>
            </a:r>
            <a:r>
              <a:rPr kumimoji="0" lang="es-ES" sz="2400" b="1"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1920</a:t>
            </a:r>
            <a:r>
              <a:rPr kumimoji="0" lang="es-ES" sz="2400" b="0" i="0" u="none" strike="noStrike" kern="1200" cap="none" spc="0" normalizeH="0" baseline="0" noProof="0" dirty="0">
                <a:ln>
                  <a:noFill/>
                </a:ln>
                <a:solidFill>
                  <a:prstClr val="white"/>
                </a:solidFill>
                <a:effectLst/>
                <a:uLnTx/>
                <a:uFillTx/>
                <a:latin typeface="Arial" panose="020B0604020202020204" pitchFamily="34" charset="0"/>
                <a:ea typeface="+mn-ea"/>
                <a:cs typeface="+mn-cs"/>
              </a:rPr>
              <a:t> se dieron 32 huelgas en las que no solo se movilizaron obreros del sector de la construcción, del sector ferroviario, de la industria textil, de la industria manufacturera y de la industria extractiva, sino también de la incipiente agricultura moderna</a:t>
            </a:r>
            <a:endParaRPr kumimoji="0" lang="es-ES" sz="2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 name="Imagen 3">
            <a:extLst>
              <a:ext uri="{FF2B5EF4-FFF2-40B4-BE49-F238E27FC236}">
                <a16:creationId xmlns:a16="http://schemas.microsoft.com/office/drawing/2014/main" id="{9FC90913-267E-70C6-9075-745AE7B00F91}"/>
              </a:ext>
            </a:extLst>
          </p:cNvPr>
          <p:cNvPicPr>
            <a:picLocks noChangeAspect="1"/>
          </p:cNvPicPr>
          <p:nvPr/>
        </p:nvPicPr>
        <p:blipFill>
          <a:blip r:embed="rId3"/>
          <a:stretch>
            <a:fillRect/>
          </a:stretch>
        </p:blipFill>
        <p:spPr>
          <a:xfrm>
            <a:off x="8391832" y="2606366"/>
            <a:ext cx="3313413" cy="3734599"/>
          </a:xfrm>
          <a:prstGeom prst="rect">
            <a:avLst/>
          </a:prstGeom>
        </p:spPr>
      </p:pic>
    </p:spTree>
    <p:extLst>
      <p:ext uri="{BB962C8B-B14F-4D97-AF65-F5344CB8AC3E}">
        <p14:creationId xmlns:p14="http://schemas.microsoft.com/office/powerpoint/2010/main" val="1099209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E96B4A8E-64D0-F28D-DA0D-44C61CCA564A}"/>
              </a:ext>
            </a:extLst>
          </p:cNvPr>
          <p:cNvSpPr txBox="1"/>
          <p:nvPr/>
        </p:nvSpPr>
        <p:spPr>
          <a:xfrm>
            <a:off x="2861188" y="964941"/>
            <a:ext cx="8790038" cy="830997"/>
          </a:xfrm>
          <a:prstGeom prst="rect">
            <a:avLst/>
          </a:prstGeom>
          <a:noFill/>
        </p:spPr>
        <p:txBody>
          <a:bodyPr wrap="square">
            <a:spAutoFit/>
          </a:bodyPr>
          <a:lstStyle/>
          <a:p>
            <a:pPr marL="342900" marR="0" lvl="0" indent="-342900" algn="just"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kumimoji="0" lang="es-ES"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Huelga de los trabajadores bananeros en Ciénaga – Magdalena, en demanda de condiciones laborales justas:</a:t>
            </a:r>
          </a:p>
        </p:txBody>
      </p:sp>
      <p:sp>
        <p:nvSpPr>
          <p:cNvPr id="3" name="CuadroTexto 2">
            <a:extLst>
              <a:ext uri="{FF2B5EF4-FFF2-40B4-BE49-F238E27FC236}">
                <a16:creationId xmlns:a16="http://schemas.microsoft.com/office/drawing/2014/main" id="{FE88871D-4A9C-A0C7-A05C-7EABA9DE6558}"/>
              </a:ext>
            </a:extLst>
          </p:cNvPr>
          <p:cNvSpPr txBox="1"/>
          <p:nvPr/>
        </p:nvSpPr>
        <p:spPr>
          <a:xfrm>
            <a:off x="605913" y="6031558"/>
            <a:ext cx="11050229" cy="461665"/>
          </a:xfrm>
          <a:prstGeom prst="rect">
            <a:avLst/>
          </a:prstGeom>
          <a:noFill/>
        </p:spPr>
        <p:txBody>
          <a:bodyPr wrap="square">
            <a:spAutoFit/>
          </a:bodyPr>
          <a:lstStyle/>
          <a:p>
            <a:pPr marL="0" marR="0" lvl="0" indent="0" algn="ctr" defTabSz="914400" rtl="0" eaLnBrk="1" fontAlgn="base" latinLnBrk="0" hangingPunct="1">
              <a:lnSpc>
                <a:spcPct val="100000"/>
              </a:lnSpc>
              <a:spcBef>
                <a:spcPts val="0"/>
              </a:spcBef>
              <a:spcAft>
                <a:spcPts val="0"/>
              </a:spcAft>
              <a:buClrTx/>
              <a:buSzTx/>
              <a:buFontTx/>
              <a:buNone/>
              <a:tabLst/>
              <a:defRPr/>
            </a:pPr>
            <a:r>
              <a:rPr kumimoji="0" lang="es-CO"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Unión Sindical de Trabajadores del Magdalena</a:t>
            </a:r>
            <a:endParaRPr kumimoji="0" lang="es-ES" sz="2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4" name="CuadroTexto 3">
            <a:extLst>
              <a:ext uri="{FF2B5EF4-FFF2-40B4-BE49-F238E27FC236}">
                <a16:creationId xmlns:a16="http://schemas.microsoft.com/office/drawing/2014/main" id="{7E0B85C1-9F80-35EC-DD40-0A45BAAE309A}"/>
              </a:ext>
            </a:extLst>
          </p:cNvPr>
          <p:cNvSpPr txBox="1"/>
          <p:nvPr/>
        </p:nvSpPr>
        <p:spPr>
          <a:xfrm>
            <a:off x="1017639" y="2205588"/>
            <a:ext cx="10633587" cy="3416320"/>
          </a:xfrm>
          <a:prstGeom prst="rect">
            <a:avLst/>
          </a:prstGeom>
          <a:noFill/>
        </p:spPr>
        <p:txBody>
          <a:bodyPr wrap="square">
            <a:spAutoFit/>
          </a:bodyPr>
          <a:lstStyle/>
          <a:p>
            <a:pPr marL="0" marR="0" lvl="0" indent="0" algn="just" defTabSz="914400" rtl="0" eaLnBrk="1" fontAlgn="base" latinLnBrk="0" hangingPunct="1">
              <a:lnSpc>
                <a:spcPct val="100000"/>
              </a:lnSpc>
              <a:spcBef>
                <a:spcPts val="0"/>
              </a:spcBef>
              <a:spcAft>
                <a:spcPts val="0"/>
              </a:spcAft>
              <a:buClrTx/>
              <a:buSzTx/>
              <a:buFont typeface="+mj-lt"/>
              <a:buAutoNum type="arabicPeriod"/>
              <a:tabLst/>
              <a:defRPr/>
            </a:pPr>
            <a:r>
              <a:rPr kumimoji="0" lang="es-E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Seguro Obligatorio.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base" latinLnBrk="0" hangingPunct="1">
              <a:lnSpc>
                <a:spcPct val="100000"/>
              </a:lnSpc>
              <a:spcBef>
                <a:spcPts val="0"/>
              </a:spcBef>
              <a:spcAft>
                <a:spcPts val="0"/>
              </a:spcAft>
              <a:buClrTx/>
              <a:buSzTx/>
              <a:buFont typeface="+mj-lt"/>
              <a:buAutoNum type="arabicPeriod"/>
              <a:tabLst/>
              <a:defRPr/>
            </a:pPr>
            <a:r>
              <a:rPr kumimoji="0" lang="es-E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Reparación por Accidentes de trabajo.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base" latinLnBrk="0" hangingPunct="1">
              <a:lnSpc>
                <a:spcPct val="100000"/>
              </a:lnSpc>
              <a:spcBef>
                <a:spcPts val="0"/>
              </a:spcBef>
              <a:spcAft>
                <a:spcPts val="0"/>
              </a:spcAft>
              <a:buClrTx/>
              <a:buSzTx/>
              <a:buFont typeface="+mj-lt"/>
              <a:buAutoNum type="arabicPeriod"/>
              <a:tabLst/>
              <a:defRPr/>
            </a:pPr>
            <a:r>
              <a:rPr kumimoji="0" lang="es-E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Descanso Dominical e Higiene</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base" latinLnBrk="0" hangingPunct="1">
              <a:lnSpc>
                <a:spcPct val="100000"/>
              </a:lnSpc>
              <a:spcBef>
                <a:spcPts val="0"/>
              </a:spcBef>
              <a:spcAft>
                <a:spcPts val="0"/>
              </a:spcAft>
              <a:buClrTx/>
              <a:buSzTx/>
              <a:buFont typeface="+mj-lt"/>
              <a:buAutoNum type="arabicPeriod"/>
              <a:tabLst/>
              <a:defRPr/>
            </a:pPr>
            <a:r>
              <a:rPr kumimoji="0" lang="es-E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Aumento del 50% para quienes ganan menos de $ 100 mensuales.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base" latinLnBrk="0" hangingPunct="1">
              <a:lnSpc>
                <a:spcPct val="100000"/>
              </a:lnSpc>
              <a:spcBef>
                <a:spcPts val="0"/>
              </a:spcBef>
              <a:spcAft>
                <a:spcPts val="0"/>
              </a:spcAft>
              <a:buClrTx/>
              <a:buSzTx/>
              <a:buFont typeface="+mj-lt"/>
              <a:buAutoNum type="arabicPeriod"/>
              <a:tabLst/>
              <a:defRPr/>
            </a:pPr>
            <a:r>
              <a:rPr kumimoji="0" lang="es-E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Supresión de los Comisariatos.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base" latinLnBrk="0" hangingPunct="1">
              <a:lnSpc>
                <a:spcPct val="100000"/>
              </a:lnSpc>
              <a:spcBef>
                <a:spcPts val="0"/>
              </a:spcBef>
              <a:spcAft>
                <a:spcPts val="0"/>
              </a:spcAft>
              <a:buClrTx/>
              <a:buSzTx/>
              <a:buFont typeface="+mj-lt"/>
              <a:buAutoNum type="arabicPeriod"/>
              <a:tabLst/>
              <a:defRPr/>
            </a:pPr>
            <a:r>
              <a:rPr kumimoji="0" lang="es-E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Cesación de prestamos por medio de Vales.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base" latinLnBrk="0" hangingPunct="1">
              <a:lnSpc>
                <a:spcPct val="100000"/>
              </a:lnSpc>
              <a:spcBef>
                <a:spcPts val="0"/>
              </a:spcBef>
              <a:spcAft>
                <a:spcPts val="0"/>
              </a:spcAft>
              <a:buClrTx/>
              <a:buSzTx/>
              <a:buFont typeface="+mj-lt"/>
              <a:buAutoNum type="arabicPeriod"/>
              <a:tabLst/>
              <a:defRPr/>
            </a:pPr>
            <a:r>
              <a:rPr kumimoji="0" lang="es-E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Pago semanal del Trabajo.</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base" latinLnBrk="0" hangingPunct="1">
              <a:lnSpc>
                <a:spcPct val="100000"/>
              </a:lnSpc>
              <a:spcBef>
                <a:spcPts val="0"/>
              </a:spcBef>
              <a:spcAft>
                <a:spcPts val="0"/>
              </a:spcAft>
              <a:buClrTx/>
              <a:buSzTx/>
              <a:buFont typeface="+mj-lt"/>
              <a:buAutoNum type="arabicPeriod"/>
              <a:tabLst/>
              <a:defRPr/>
            </a:pPr>
            <a:r>
              <a:rPr kumimoji="0" lang="es-E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Abolición del sistema de contratistas.</a:t>
            </a:r>
            <a:r>
              <a:rPr kumimoji="0" lang="en-U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base" latinLnBrk="0" hangingPunct="1">
              <a:lnSpc>
                <a:spcPct val="100000"/>
              </a:lnSpc>
              <a:spcBef>
                <a:spcPts val="0"/>
              </a:spcBef>
              <a:spcAft>
                <a:spcPts val="0"/>
              </a:spcAft>
              <a:buClrTx/>
              <a:buSzTx/>
              <a:buFont typeface="+mj-lt"/>
              <a:buAutoNum type="arabicPeriod"/>
              <a:tabLst/>
              <a:defRPr/>
            </a:pPr>
            <a:r>
              <a:rPr kumimoji="0" lang="es-ES" sz="2400" b="1"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Mejoras en los servicios hospitalarios.</a:t>
            </a:r>
            <a:endParaRPr kumimoji="0" lang="es-ES" sz="2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902680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03396EB-26B9-7CF1-FD5C-1CA5DA870E12}"/>
              </a:ext>
            </a:extLst>
          </p:cNvPr>
          <p:cNvSpPr txBox="1"/>
          <p:nvPr/>
        </p:nvSpPr>
        <p:spPr>
          <a:xfrm>
            <a:off x="3362632" y="266718"/>
            <a:ext cx="8829368" cy="1015663"/>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400" b="0"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rPr>
              <a:t>huelga de los trabajadores azucareros en el Ingenio Riopaila, noviembre de </a:t>
            </a:r>
            <a:r>
              <a:rPr kumimoji="0" lang="es-ES" sz="3600" b="1"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rPr>
              <a:t>1975</a:t>
            </a:r>
            <a:r>
              <a:rPr kumimoji="0" lang="es-ES" sz="2400" b="0"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rPr>
              <a:t> a mayo de 1976 (Valle del Cauca)</a:t>
            </a:r>
          </a:p>
        </p:txBody>
      </p:sp>
      <p:sp>
        <p:nvSpPr>
          <p:cNvPr id="5" name="CuadroTexto 4">
            <a:extLst>
              <a:ext uri="{FF2B5EF4-FFF2-40B4-BE49-F238E27FC236}">
                <a16:creationId xmlns:a16="http://schemas.microsoft.com/office/drawing/2014/main" id="{BFAFD593-DFBD-CBD4-D86D-CE0F0A1C982B}"/>
              </a:ext>
            </a:extLst>
          </p:cNvPr>
          <p:cNvSpPr txBox="1"/>
          <p:nvPr/>
        </p:nvSpPr>
        <p:spPr>
          <a:xfrm>
            <a:off x="3996812" y="1547852"/>
            <a:ext cx="7964129" cy="470898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sector Ingenio Riopaila.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Violación convención y abuso patronal.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Trabajadores de campo hombres y trabajadoras en la fábrica-Ingenio. Acompañamiento directo de la familia proletaria. Esposas e hijos de los trabajadores.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Duración 177 días. 14 de noviembre de 1975 a 8 de mayo de 1976.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Número de huelguistas Alrededor de 1.200 trabajadores con sus familias. (En total 3.300 huelguistas).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Sindicato de industria realiza la huelga.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Sindicato de base patronalista, queda aislado.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Despedidos 488 según la empresa; 800 o más según testimonios obreros; 1.500 según Fabio Olaya. Despedidos en otros ingenios.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Percepción de los obreros Derrota, masacre laboral. La empresa recuperó control sobre los trabajadores a través del sindicato de base. Aumento de conciencia y politización.</a:t>
            </a:r>
          </a:p>
        </p:txBody>
      </p:sp>
    </p:spTree>
    <p:extLst>
      <p:ext uri="{BB962C8B-B14F-4D97-AF65-F5344CB8AC3E}">
        <p14:creationId xmlns:p14="http://schemas.microsoft.com/office/powerpoint/2010/main" val="33157753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03F7B159-6C0C-CA1C-3313-B2346690AA49}"/>
              </a:ext>
            </a:extLst>
          </p:cNvPr>
          <p:cNvSpPr txBox="1"/>
          <p:nvPr/>
        </p:nvSpPr>
        <p:spPr>
          <a:xfrm>
            <a:off x="3392129" y="316088"/>
            <a:ext cx="8799871" cy="954107"/>
          </a:xfrm>
          <a:prstGeom prst="rect">
            <a:avLst/>
          </a:prstGeom>
          <a:noFill/>
        </p:spPr>
        <p:txBody>
          <a:bodyPr wrap="square">
            <a:spAutoFit/>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800" b="0"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rPr>
              <a:t>Huelga del Sindicato de trabajadoras de Vanytex, de febrero a abril de </a:t>
            </a:r>
            <a:r>
              <a:rPr kumimoji="0" lang="es-ES" sz="2800" b="1"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rPr>
              <a:t>1976</a:t>
            </a:r>
            <a:r>
              <a:rPr kumimoji="0" lang="es-ES" sz="2800" b="0"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rPr>
              <a:t> (Bogotá)</a:t>
            </a:r>
          </a:p>
        </p:txBody>
      </p:sp>
      <p:sp>
        <p:nvSpPr>
          <p:cNvPr id="6" name="CuadroTexto 5">
            <a:extLst>
              <a:ext uri="{FF2B5EF4-FFF2-40B4-BE49-F238E27FC236}">
                <a16:creationId xmlns:a16="http://schemas.microsoft.com/office/drawing/2014/main" id="{E84473B0-0B7C-804E-C962-51F6C213A0B7}"/>
              </a:ext>
            </a:extLst>
          </p:cNvPr>
          <p:cNvSpPr txBox="1"/>
          <p:nvPr/>
        </p:nvSpPr>
        <p:spPr>
          <a:xfrm>
            <a:off x="3897103" y="1490525"/>
            <a:ext cx="8056242" cy="4832092"/>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Vanytex. Industria textil, privada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Negociación nueva convención, contra arbitramento.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El grueso de las y los trabajadores provenía del altiplano cundiboyacense con cultura campesina y mestizaje indígena.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 enviaron comités a Medellín y Barrancabermeja.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Duración 85 días. 4 de febrero a 26 de abril de 1976.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huelguistas Alrededor de 800 de 1.200 empleados. Sindicato de base.</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Despedidos Ocurrieron gradualmente después de quebrada la huelga. 100 entre abril y mayo.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Por lo menos 15 trabajadoras de </a:t>
            </a:r>
            <a:r>
              <a:rPr kumimoji="0" lang="es-ES" sz="2200" b="0" i="0" u="none" strike="noStrike" kern="1200" cap="none" spc="0" normalizeH="0" baseline="0" noProof="0" dirty="0" err="1">
                <a:ln>
                  <a:noFill/>
                </a:ln>
                <a:solidFill>
                  <a:prstClr val="white"/>
                </a:solidFill>
                <a:effectLst/>
                <a:uLnTx/>
                <a:uFillTx/>
                <a:latin typeface="Arial" panose="020B0604020202020204" pitchFamily="34" charset="0"/>
                <a:cs typeface="Arial" panose="020B0604020202020204" pitchFamily="34" charset="0"/>
              </a:rPr>
              <a:t>Isatex</a:t>
            </a: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 al comenzar el movimiento.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Percepción de los obreros Derrota, persecución, destrucción del sindicato. Aumento de conciencia y politización.</a:t>
            </a:r>
          </a:p>
        </p:txBody>
      </p:sp>
    </p:spTree>
    <p:extLst>
      <p:ext uri="{BB962C8B-B14F-4D97-AF65-F5344CB8AC3E}">
        <p14:creationId xmlns:p14="http://schemas.microsoft.com/office/powerpoint/2010/main" val="18970374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731226D-524C-4CA1-A85D-7EC8C9C5285B}"/>
              </a:ext>
            </a:extLst>
          </p:cNvPr>
          <p:cNvSpPr txBox="1"/>
          <p:nvPr/>
        </p:nvSpPr>
        <p:spPr>
          <a:xfrm>
            <a:off x="3392128" y="228144"/>
            <a:ext cx="8642555" cy="1384995"/>
          </a:xfrm>
          <a:prstGeom prst="rect">
            <a:avLst/>
          </a:prstGeom>
          <a:noFill/>
        </p:spPr>
        <p:txBody>
          <a:bodyPr wrap="square">
            <a:spAutoFit/>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800" b="0"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rPr>
              <a:t>el conflicto nacional de los trabajadores bancarios, particularmente los del Banco Popular y del Banco Central Hipotecario, de febrero a junio de </a:t>
            </a:r>
            <a:r>
              <a:rPr kumimoji="0" lang="es-ES" sz="2800" b="1"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rPr>
              <a:t>1976</a:t>
            </a:r>
          </a:p>
        </p:txBody>
      </p:sp>
      <p:sp>
        <p:nvSpPr>
          <p:cNvPr id="5" name="CuadroTexto 4">
            <a:extLst>
              <a:ext uri="{FF2B5EF4-FFF2-40B4-BE49-F238E27FC236}">
                <a16:creationId xmlns:a16="http://schemas.microsoft.com/office/drawing/2014/main" id="{0310D67F-0558-AF3D-2172-FBD93AD6F004}"/>
              </a:ext>
            </a:extLst>
          </p:cNvPr>
          <p:cNvSpPr txBox="1"/>
          <p:nvPr/>
        </p:nvSpPr>
        <p:spPr>
          <a:xfrm>
            <a:off x="3810000" y="1797764"/>
            <a:ext cx="8224683" cy="449353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Bancos: BCH, Popular, Cafetero, Caja de Crédito Agrario, otros.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Servicios, principalmente oficial.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Causa Negociación nueva convención. Contra arbitramento.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Presencia mayoritaria de hombres y significativa de mujeres. Mestizos, con diferencias regionales.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con mayor fortaleza en Bogotá, Medellín, Cali, Bucaramanga, Ibagué.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Duración 105 días. 25 de febrero a 10 de junio de 1976.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Cerca de 12.000 de más de 15.000 empleados. Sindicatos de base.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Despedidos Más de 500.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Percepción de los obreros Derrota. Aumento de conciencia y politización.</a:t>
            </a:r>
          </a:p>
        </p:txBody>
      </p:sp>
    </p:spTree>
    <p:extLst>
      <p:ext uri="{BB962C8B-B14F-4D97-AF65-F5344CB8AC3E}">
        <p14:creationId xmlns:p14="http://schemas.microsoft.com/office/powerpoint/2010/main" val="26691630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81B991D6-55AD-494A-A4D4-52C1CAD29013}"/>
              </a:ext>
            </a:extLst>
          </p:cNvPr>
          <p:cNvSpPr/>
          <p:nvPr/>
        </p:nvSpPr>
        <p:spPr>
          <a:xfrm>
            <a:off x="3588327" y="613028"/>
            <a:ext cx="8229600" cy="4524315"/>
          </a:xfrm>
          <a:prstGeom prst="rect">
            <a:avLst/>
          </a:prstGeom>
        </p:spPr>
        <p:txBody>
          <a:bodyPr wrap="square">
            <a:spAutoFit/>
          </a:bodyPr>
          <a:lstStyle/>
          <a:p>
            <a:pPr algn="just"/>
            <a:r>
              <a:rPr lang="es-ES" sz="2400" dirty="0">
                <a:solidFill>
                  <a:schemeClr val="bg1"/>
                </a:solidFill>
                <a:latin typeface="Arial" panose="020B0604020202020204" pitchFamily="34" charset="0"/>
                <a:cs typeface="Arial" panose="020B0604020202020204" pitchFamily="34" charset="0"/>
              </a:rPr>
              <a:t>el Sindicato no es una organización cualquiera de la clase obrera, sino una </a:t>
            </a:r>
            <a:r>
              <a:rPr lang="es-ES" sz="2400" b="1" dirty="0">
                <a:solidFill>
                  <a:schemeClr val="bg1"/>
                </a:solidFill>
                <a:latin typeface="Arial" panose="020B0604020202020204" pitchFamily="34" charset="0"/>
                <a:cs typeface="Arial" panose="020B0604020202020204" pitchFamily="34" charset="0"/>
              </a:rPr>
              <a:t>organización de lucha.</a:t>
            </a:r>
            <a:r>
              <a:rPr lang="es-ES" sz="2400" dirty="0">
                <a:solidFill>
                  <a:schemeClr val="bg1"/>
                </a:solidFill>
                <a:latin typeface="Arial" panose="020B0604020202020204" pitchFamily="34" charset="0"/>
                <a:cs typeface="Arial" panose="020B0604020202020204" pitchFamily="34" charset="0"/>
              </a:rPr>
              <a:t> </a:t>
            </a:r>
          </a:p>
          <a:p>
            <a:pPr algn="just"/>
            <a:endParaRPr lang="es-ES" sz="2400" dirty="0">
              <a:solidFill>
                <a:schemeClr val="bg1"/>
              </a:solidFill>
              <a:latin typeface="Arial" panose="020B0604020202020204" pitchFamily="34" charset="0"/>
              <a:cs typeface="Arial" panose="020B0604020202020204" pitchFamily="34" charset="0"/>
            </a:endParaRPr>
          </a:p>
          <a:p>
            <a:pPr algn="just"/>
            <a:endParaRPr lang="es-ES" sz="2400"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No nació pues, en cualquier momento, sino cuando el proletariado comprendió tres cosas: </a:t>
            </a:r>
          </a:p>
          <a:p>
            <a:pPr algn="just"/>
            <a:endParaRPr lang="es-ES" sz="2400"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1ro) Que necesita luchar contra la explotación capitalista; </a:t>
            </a:r>
          </a:p>
          <a:p>
            <a:pPr algn="just"/>
            <a:endParaRPr lang="es-ES" sz="2400" dirty="0">
              <a:solidFill>
                <a:schemeClr val="bg1"/>
              </a:solidFill>
              <a:latin typeface="Arial" panose="020B0604020202020204" pitchFamily="34" charset="0"/>
              <a:cs typeface="Arial" panose="020B0604020202020204" pitchFamily="34" charset="0"/>
            </a:endParaRPr>
          </a:p>
          <a:p>
            <a:pPr algn="just"/>
            <a:r>
              <a:rPr lang="es-ES" sz="2400" dirty="0">
                <a:solidFill>
                  <a:schemeClr val="bg1"/>
                </a:solidFill>
                <a:latin typeface="Arial" panose="020B0604020202020204" pitchFamily="34" charset="0"/>
                <a:cs typeface="Arial" panose="020B0604020202020204" pitchFamily="34" charset="0"/>
              </a:rPr>
              <a:t>2do) Que esta lucha no podía realizarla ningún obrero solo, sino uniéndose y organizándose con sus compañeros de trabajo; y, </a:t>
            </a:r>
          </a:p>
        </p:txBody>
      </p:sp>
    </p:spTree>
    <p:extLst>
      <p:ext uri="{BB962C8B-B14F-4D97-AF65-F5344CB8AC3E}">
        <p14:creationId xmlns:p14="http://schemas.microsoft.com/office/powerpoint/2010/main" val="9541148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C1A3A37D-5BA5-96B5-421A-7172801E9EC9}"/>
              </a:ext>
            </a:extLst>
          </p:cNvPr>
          <p:cNvSpPr txBox="1"/>
          <p:nvPr/>
        </p:nvSpPr>
        <p:spPr>
          <a:xfrm>
            <a:off x="3362631" y="228144"/>
            <a:ext cx="8716297" cy="1384995"/>
          </a:xfrm>
          <a:prstGeom prst="rect">
            <a:avLst/>
          </a:prstGeom>
          <a:noFill/>
        </p:spPr>
        <p:txBody>
          <a:bodyPr wrap="square">
            <a:spAutoFit/>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800" b="0"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rPr>
              <a:t>paro nacional de los trabajadores de la salud en el Instituto Colombiano de los Seguros Sociales, de septiembre a octubre de </a:t>
            </a:r>
            <a:r>
              <a:rPr kumimoji="0" lang="es-ES" sz="2800" b="1"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rPr>
              <a:t>1976</a:t>
            </a:r>
          </a:p>
        </p:txBody>
      </p:sp>
      <p:sp>
        <p:nvSpPr>
          <p:cNvPr id="5" name="CuadroTexto 4">
            <a:extLst>
              <a:ext uri="{FF2B5EF4-FFF2-40B4-BE49-F238E27FC236}">
                <a16:creationId xmlns:a16="http://schemas.microsoft.com/office/drawing/2014/main" id="{8D27699A-60C7-7A8A-4FFF-552CC0FB3EEF}"/>
              </a:ext>
            </a:extLst>
          </p:cNvPr>
          <p:cNvSpPr txBox="1"/>
          <p:nvPr/>
        </p:nvSpPr>
        <p:spPr>
          <a:xfrm>
            <a:off x="4015583" y="1813810"/>
            <a:ext cx="8063345" cy="4493538"/>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sector ICSS. Servicio público.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Contra clasificación como empleados públicos.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Presencia equiparable de hombres y mujeres. Mestizos, con diferencias regionales.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Regional Nacional, con mayor fortaleza en Bogotá, Medellín, Cali, Barranquilla.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Duración 52 días. 6 de septiembre a 26 octubre de 1976.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Huelguistas Entre 5.000 y 10.000 de 21.000 empleados del ICSS y los paros de solidaridad.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Sindicatos de especialidades.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Despedidos Cerca de 100.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Percepción de los obreros Aumento de conciencia y politización.</a:t>
            </a:r>
          </a:p>
        </p:txBody>
      </p:sp>
    </p:spTree>
    <p:extLst>
      <p:ext uri="{BB962C8B-B14F-4D97-AF65-F5344CB8AC3E}">
        <p14:creationId xmlns:p14="http://schemas.microsoft.com/office/powerpoint/2010/main" val="21477334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25A38E4-E418-9980-13F8-580F5FB16C7C}"/>
              </a:ext>
            </a:extLst>
          </p:cNvPr>
          <p:cNvSpPr txBox="1"/>
          <p:nvPr/>
        </p:nvSpPr>
        <p:spPr>
          <a:xfrm>
            <a:off x="3321068" y="0"/>
            <a:ext cx="8716297" cy="1384995"/>
          </a:xfrm>
          <a:prstGeom prst="rect">
            <a:avLst/>
          </a:prstGeom>
          <a:noFill/>
        </p:spPr>
        <p:txBody>
          <a:bodyPr wrap="square">
            <a:spAutoFit/>
          </a:bodyPr>
          <a:lstStyle/>
          <a:p>
            <a:pPr marL="457200" marR="0" lvl="0" indent="-4572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2800" b="0" i="0" u="none" strike="noStrike" kern="1200" cap="none" spc="0" normalizeH="0" baseline="0" noProof="0" dirty="0">
                <a:ln>
                  <a:noFill/>
                </a:ln>
                <a:solidFill>
                  <a:srgbClr val="00B0F0"/>
                </a:solidFill>
                <a:effectLst/>
                <a:uLnTx/>
                <a:uFillTx/>
                <a:latin typeface="Arial" panose="020B0604020202020204" pitchFamily="34" charset="0"/>
                <a:cs typeface="Arial" panose="020B0604020202020204" pitchFamily="34" charset="0"/>
              </a:rPr>
              <a:t>huelga de la Unión de Marinos Mercantes de Colombia al servicio de la Flota Mercante Grancolombiana</a:t>
            </a:r>
          </a:p>
        </p:txBody>
      </p:sp>
      <p:sp>
        <p:nvSpPr>
          <p:cNvPr id="5" name="CuadroTexto 4">
            <a:extLst>
              <a:ext uri="{FF2B5EF4-FFF2-40B4-BE49-F238E27FC236}">
                <a16:creationId xmlns:a16="http://schemas.microsoft.com/office/drawing/2014/main" id="{6FD68CB0-55D5-91D3-FADE-62AD323BC87A}"/>
              </a:ext>
            </a:extLst>
          </p:cNvPr>
          <p:cNvSpPr txBox="1"/>
          <p:nvPr/>
        </p:nvSpPr>
        <p:spPr>
          <a:xfrm>
            <a:off x="3971975" y="1474719"/>
            <a:ext cx="7915226" cy="504753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Flota Mercante Grancolombiana. Servicio público.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Negociación nueva convención. Contra tribunal de arbitramento. Predominancia de trabajadores afrodescendientes. Escasa participación femenina. Acompañamiento directo de la familia proletaria. Esposas e hijos de los trabajadores.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Regional Impacto nacional. Realizada en puertos de Alemania, Chile, Estados Unidos, Japón, Panamá, Puerto Rico y Venezuela.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Duración 135 días. 6 de julio a 12 de noviembre de </a:t>
            </a:r>
            <a:r>
              <a:rPr kumimoji="0" lang="es-ES" sz="3600" b="1" i="0" u="none" strike="noStrike" kern="1200" cap="none" spc="0" normalizeH="0" baseline="0" noProof="0" dirty="0">
                <a:ln>
                  <a:noFill/>
                </a:ln>
                <a:solidFill>
                  <a:prstClr val="white"/>
                </a:solidFill>
                <a:effectLst/>
                <a:uLnTx/>
                <a:uFillTx/>
                <a:latin typeface="Calibri" panose="020F0502020204030204"/>
                <a:ea typeface="+mn-ea"/>
                <a:cs typeface="+mn-cs"/>
              </a:rPr>
              <a:t>1981</a:t>
            </a: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El conflicto jurídico se extendió por 2 años.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Alrededor de 800 tripulantes de 1.500 empleados. Sindicato de base.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Despedidos Alrededor de 450. </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 sz="2200" b="0" i="0" u="none" strike="noStrike" kern="1200" cap="none" spc="0" normalizeH="0" baseline="0" noProof="0" dirty="0">
                <a:ln>
                  <a:noFill/>
                </a:ln>
                <a:solidFill>
                  <a:prstClr val="white"/>
                </a:solidFill>
                <a:effectLst/>
                <a:uLnTx/>
                <a:uFillTx/>
                <a:latin typeface="Calibri" panose="020F0502020204030204"/>
                <a:ea typeface="+mn-ea"/>
                <a:cs typeface="+mn-cs"/>
              </a:rPr>
              <a:t>Percepción de los obreros Derrota en medio de una gran combatividad. Sobrevive el sindicato aunque debilitado. </a:t>
            </a:r>
          </a:p>
        </p:txBody>
      </p:sp>
    </p:spTree>
    <p:extLst>
      <p:ext uri="{BB962C8B-B14F-4D97-AF65-F5344CB8AC3E}">
        <p14:creationId xmlns:p14="http://schemas.microsoft.com/office/powerpoint/2010/main" val="42848781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BEABB87B-8DD5-4548-8516-BFC55DA61C33}"/>
              </a:ext>
            </a:extLst>
          </p:cNvPr>
          <p:cNvSpPr txBox="1"/>
          <p:nvPr/>
        </p:nvSpPr>
        <p:spPr>
          <a:xfrm>
            <a:off x="0" y="2462544"/>
            <a:ext cx="12191999"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3600" b="1" dirty="0">
                <a:solidFill>
                  <a:schemeClr val="bg1"/>
                </a:solidFill>
                <a:latin typeface="Calibri" panose="020F0502020204030204"/>
              </a:rPr>
              <a:t>CONQUISTAS DEL MOVIMIENTO OBERO</a:t>
            </a:r>
            <a:endParaRPr kumimoji="0" lang="es-ES" sz="3600" b="1" i="0" u="none" strike="noStrike" kern="1200" cap="none" spc="0" normalizeH="0" baseline="0" noProof="0" dirty="0">
              <a:ln>
                <a:noFill/>
              </a:ln>
              <a:solidFill>
                <a:schemeClr val="bg1"/>
              </a:solidFill>
              <a:effectLst/>
              <a:uLnTx/>
              <a:uFillTx/>
              <a:latin typeface="Calibri" panose="020F0502020204030204"/>
              <a:ea typeface="+mn-ea"/>
              <a:cs typeface="+mn-cs"/>
            </a:endParaRPr>
          </a:p>
        </p:txBody>
      </p:sp>
      <p:sp>
        <p:nvSpPr>
          <p:cNvPr id="4" name="CuadroTexto 3">
            <a:extLst>
              <a:ext uri="{FF2B5EF4-FFF2-40B4-BE49-F238E27FC236}">
                <a16:creationId xmlns:a16="http://schemas.microsoft.com/office/drawing/2014/main" id="{FA734207-EEF6-40DC-A551-871A5D820FC0}"/>
              </a:ext>
            </a:extLst>
          </p:cNvPr>
          <p:cNvSpPr txBox="1"/>
          <p:nvPr/>
        </p:nvSpPr>
        <p:spPr>
          <a:xfrm>
            <a:off x="6394100" y="3275628"/>
            <a:ext cx="5361037" cy="477054"/>
          </a:xfrm>
          <a:prstGeom prst="rect">
            <a:avLst/>
          </a:prstGeom>
          <a:noFill/>
        </p:spPr>
        <p:txBody>
          <a:bodyPr wrap="square">
            <a:spAutoFit/>
          </a:bodyPr>
          <a:lstStyle/>
          <a:p>
            <a:pPr marL="342900" indent="-342900" algn="just">
              <a:buFont typeface="Wingdings" panose="05000000000000000000" pitchFamily="2" charset="2"/>
              <a:buChar char="ü"/>
            </a:pPr>
            <a:r>
              <a:rPr kumimoji="0" lang="es-CO" sz="2500" b="0" i="0" u="none" strike="noStrike" kern="1200" cap="none" spc="0" normalizeH="0" baseline="0" noProof="0" dirty="0">
                <a:ln>
                  <a:noFill/>
                </a:ln>
                <a:solidFill>
                  <a:srgbClr val="FFFF00"/>
                </a:solidFill>
                <a:effectLst/>
                <a:uLnTx/>
                <a:uFillTx/>
                <a:latin typeface="Arial" panose="020B0604020202020204" pitchFamily="34" charset="0"/>
                <a:cs typeface="Arial" panose="020B0604020202020204" pitchFamily="34" charset="0"/>
              </a:rPr>
              <a:t>GENERALES REIVINDICATIVAS</a:t>
            </a:r>
            <a:endParaRPr lang="es-ES" dirty="0">
              <a:latin typeface="Arial" panose="020B0604020202020204" pitchFamily="34" charset="0"/>
              <a:cs typeface="Arial" panose="020B0604020202020204" pitchFamily="34" charset="0"/>
            </a:endParaRPr>
          </a:p>
        </p:txBody>
      </p:sp>
      <p:sp>
        <p:nvSpPr>
          <p:cNvPr id="6" name="CuadroTexto 5">
            <a:extLst>
              <a:ext uri="{FF2B5EF4-FFF2-40B4-BE49-F238E27FC236}">
                <a16:creationId xmlns:a16="http://schemas.microsoft.com/office/drawing/2014/main" id="{D95016BA-815F-4700-A6D5-CE193C3F35BA}"/>
              </a:ext>
            </a:extLst>
          </p:cNvPr>
          <p:cNvSpPr txBox="1"/>
          <p:nvPr/>
        </p:nvSpPr>
        <p:spPr>
          <a:xfrm>
            <a:off x="6394100" y="4043437"/>
            <a:ext cx="4576915" cy="438582"/>
          </a:xfrm>
          <a:prstGeom prst="rect">
            <a:avLst/>
          </a:prstGeom>
          <a:noFill/>
        </p:spPr>
        <p:txBody>
          <a:bodyPr wrap="square">
            <a:spAutoFit/>
          </a:bodyPr>
          <a:lstStyle/>
          <a:p>
            <a:pPr marL="342900" marR="0" lvl="0" indent="-342900" algn="just"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kumimoji="0" lang="es-CO" sz="2500" b="0" i="0" u="none" strike="noStrike" kern="1200" cap="none" spc="0" normalizeH="0" baseline="0" noProof="0" dirty="0">
                <a:ln>
                  <a:noFill/>
                </a:ln>
                <a:solidFill>
                  <a:srgbClr val="FFFF00"/>
                </a:solidFill>
                <a:effectLst/>
                <a:uLnTx/>
                <a:uFillTx/>
                <a:latin typeface="Arial" panose="020B0604020202020204" pitchFamily="34" charset="0"/>
                <a:cs typeface="Arial" panose="020B0604020202020204" pitchFamily="34" charset="0"/>
              </a:rPr>
              <a:t>GENERALES SOCIALES</a:t>
            </a:r>
          </a:p>
        </p:txBody>
      </p:sp>
      <p:sp>
        <p:nvSpPr>
          <p:cNvPr id="8" name="CuadroTexto 7">
            <a:extLst>
              <a:ext uri="{FF2B5EF4-FFF2-40B4-BE49-F238E27FC236}">
                <a16:creationId xmlns:a16="http://schemas.microsoft.com/office/drawing/2014/main" id="{473250C7-B9A3-4EAB-A11A-CBDE666B65B0}"/>
              </a:ext>
            </a:extLst>
          </p:cNvPr>
          <p:cNvSpPr txBox="1"/>
          <p:nvPr/>
        </p:nvSpPr>
        <p:spPr>
          <a:xfrm>
            <a:off x="6394100" y="4772774"/>
            <a:ext cx="5309424" cy="480131"/>
          </a:xfrm>
          <a:prstGeom prst="rect">
            <a:avLst/>
          </a:prstGeom>
          <a:noFill/>
        </p:spPr>
        <p:txBody>
          <a:bodyPr wrap="square">
            <a:spAutoFit/>
          </a:bodyPr>
          <a:lstStyle/>
          <a:p>
            <a:pPr marL="342900" marR="0" lvl="0" indent="-342900" algn="just" defTabSz="914400" rtl="0" eaLnBrk="1" fontAlgn="auto" latinLnBrk="0" hangingPunct="1">
              <a:lnSpc>
                <a:spcPct val="90000"/>
              </a:lnSpc>
              <a:spcBef>
                <a:spcPts val="1000"/>
              </a:spcBef>
              <a:spcAft>
                <a:spcPts val="0"/>
              </a:spcAft>
              <a:buClrTx/>
              <a:buSzTx/>
              <a:buFont typeface="Wingdings" panose="05000000000000000000" pitchFamily="2" charset="2"/>
              <a:buChar char="ü"/>
              <a:tabLst/>
              <a:defRPr/>
            </a:pPr>
            <a:r>
              <a:rPr kumimoji="0" lang="es-CO" sz="2500" b="0" i="0" u="none" strike="noStrike" kern="1200" cap="none" spc="0" normalizeH="0" baseline="0" noProof="0" dirty="0">
                <a:ln>
                  <a:noFill/>
                </a:ln>
                <a:solidFill>
                  <a:srgbClr val="FFFF00"/>
                </a:solidFill>
                <a:effectLst/>
                <a:uLnTx/>
                <a:uFillTx/>
                <a:latin typeface="Arial" panose="020B0604020202020204" pitchFamily="34" charset="0"/>
                <a:cs typeface="Arial" panose="020B0604020202020204" pitchFamily="34" charset="0"/>
              </a:rPr>
              <a:t>GENERALES SINDICALES</a:t>
            </a:r>
            <a:r>
              <a:rPr kumimoji="0" lang="es-CO" sz="2800" b="0" i="0" u="none" strike="noStrike" kern="1200" cap="none" spc="0" normalizeH="0" baseline="0" noProof="0" dirty="0">
                <a:ln>
                  <a:noFill/>
                </a:ln>
                <a:solidFill>
                  <a:srgbClr val="FFFF00"/>
                </a:solidFill>
                <a:effectLst/>
                <a:uLnTx/>
                <a:uFillTx/>
                <a:latin typeface="Calibri" panose="020F0502020204030204"/>
                <a:ea typeface="+mn-ea"/>
                <a:cs typeface="+mn-cs"/>
              </a:rPr>
              <a:t>.</a:t>
            </a:r>
          </a:p>
        </p:txBody>
      </p:sp>
      <p:sp>
        <p:nvSpPr>
          <p:cNvPr id="10" name="CuadroTexto 9">
            <a:extLst>
              <a:ext uri="{FF2B5EF4-FFF2-40B4-BE49-F238E27FC236}">
                <a16:creationId xmlns:a16="http://schemas.microsoft.com/office/drawing/2014/main" id="{A8A4A880-FE49-40A6-8937-13602F317692}"/>
              </a:ext>
            </a:extLst>
          </p:cNvPr>
          <p:cNvSpPr txBox="1"/>
          <p:nvPr/>
        </p:nvSpPr>
        <p:spPr>
          <a:xfrm>
            <a:off x="436863" y="3564174"/>
            <a:ext cx="4990542" cy="113877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CONQUISTAS SOCIOECONOMICAS</a:t>
            </a:r>
            <a:r>
              <a:rPr kumimoji="0" lang="es-CO" sz="36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endParaRPr kumimoji="0" lang="es-ES"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2" name="CuadroTexto 11">
            <a:extLst>
              <a:ext uri="{FF2B5EF4-FFF2-40B4-BE49-F238E27FC236}">
                <a16:creationId xmlns:a16="http://schemas.microsoft.com/office/drawing/2014/main" id="{1C4FAD7A-B0B5-4EE9-813E-0637E915972E}"/>
              </a:ext>
            </a:extLst>
          </p:cNvPr>
          <p:cNvSpPr txBox="1"/>
          <p:nvPr/>
        </p:nvSpPr>
        <p:spPr>
          <a:xfrm>
            <a:off x="66367" y="5531998"/>
            <a:ext cx="5361039" cy="646331"/>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32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CONQUISTAS </a:t>
            </a:r>
            <a:r>
              <a:rPr lang="es-CO" sz="3200" b="1" dirty="0">
                <a:solidFill>
                  <a:prstClr val="white"/>
                </a:solidFill>
                <a:latin typeface="Arial" panose="020B0604020202020204" pitchFamily="34" charset="0"/>
                <a:cs typeface="Arial" panose="020B0604020202020204" pitchFamily="34" charset="0"/>
              </a:rPr>
              <a:t>POLITICAS</a:t>
            </a:r>
            <a:r>
              <a:rPr lang="es-CO" sz="3600" b="1" dirty="0">
                <a:solidFill>
                  <a:prstClr val="white"/>
                </a:solidFill>
                <a:latin typeface="Arial" panose="020B0604020202020204" pitchFamily="34" charset="0"/>
                <a:cs typeface="Arial" panose="020B0604020202020204" pitchFamily="34" charset="0"/>
              </a:rPr>
              <a:t>.</a:t>
            </a:r>
            <a:endParaRPr kumimoji="0" lang="es-ES"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4" name="CuadroTexto 13">
            <a:extLst>
              <a:ext uri="{FF2B5EF4-FFF2-40B4-BE49-F238E27FC236}">
                <a16:creationId xmlns:a16="http://schemas.microsoft.com/office/drawing/2014/main" id="{BB3F9C8E-7AD3-452E-98D6-EA484F45EAA1}"/>
              </a:ext>
            </a:extLst>
          </p:cNvPr>
          <p:cNvSpPr txBox="1"/>
          <p:nvPr/>
        </p:nvSpPr>
        <p:spPr>
          <a:xfrm>
            <a:off x="5638800" y="5616636"/>
            <a:ext cx="5175343" cy="477054"/>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2500" i="0" u="none" strike="noStrike" kern="1200" cap="none" spc="0" normalizeH="0" baseline="0" noProof="0" dirty="0">
                <a:ln>
                  <a:noFill/>
                </a:ln>
                <a:solidFill>
                  <a:srgbClr val="FFFF00"/>
                </a:solidFill>
                <a:effectLst/>
                <a:uLnTx/>
                <a:uFillTx/>
                <a:latin typeface="Arial" panose="020B0604020202020204" pitchFamily="34" charset="0"/>
                <a:ea typeface="+mn-ea"/>
                <a:cs typeface="Arial" panose="020B0604020202020204" pitchFamily="34" charset="0"/>
              </a:rPr>
              <a:t>LUCHA </a:t>
            </a:r>
            <a:r>
              <a:rPr lang="es-CO" sz="2500" dirty="0">
                <a:solidFill>
                  <a:srgbClr val="FFFF00"/>
                </a:solidFill>
                <a:latin typeface="Arial" panose="020B0604020202020204" pitchFamily="34" charset="0"/>
                <a:cs typeface="Arial" panose="020B0604020202020204" pitchFamily="34" charset="0"/>
              </a:rPr>
              <a:t>POLITICA E </a:t>
            </a:r>
            <a:r>
              <a:rPr kumimoji="0" lang="es-CO" sz="2500" i="0" u="none" strike="noStrike" kern="1200" cap="none" spc="0" normalizeH="0" baseline="0" noProof="0" dirty="0">
                <a:ln>
                  <a:noFill/>
                </a:ln>
                <a:solidFill>
                  <a:srgbClr val="FFFF00"/>
                </a:solidFill>
                <a:effectLst/>
                <a:uLnTx/>
                <a:uFillTx/>
                <a:latin typeface="Arial" panose="020B0604020202020204" pitchFamily="34" charset="0"/>
                <a:ea typeface="+mn-ea"/>
                <a:cs typeface="Arial" panose="020B0604020202020204" pitchFamily="34" charset="0"/>
              </a:rPr>
              <a:t>IDEOLOGICA </a:t>
            </a:r>
            <a:endParaRPr kumimoji="0" lang="es-ES" sz="2500" i="0" u="none" strike="noStrike" kern="1200" cap="none" spc="0" normalizeH="0" baseline="0" noProof="0" dirty="0">
              <a:ln>
                <a:noFill/>
              </a:ln>
              <a:solidFill>
                <a:srgbClr val="FFFF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7936738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7AF481F-1D95-452D-BCA3-BF699A64F028}"/>
              </a:ext>
            </a:extLst>
          </p:cNvPr>
          <p:cNvSpPr txBox="1"/>
          <p:nvPr/>
        </p:nvSpPr>
        <p:spPr>
          <a:xfrm>
            <a:off x="134524" y="309181"/>
            <a:ext cx="9143999" cy="5810309"/>
          </a:xfrm>
          <a:prstGeom prst="rect">
            <a:avLst/>
          </a:prstGeom>
          <a:noFill/>
        </p:spPr>
        <p:txBody>
          <a:bodyPr wrap="square">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800" b="0" i="0" u="none" strike="noStrike" kern="1200" cap="none" spc="0" normalizeH="0" baseline="0" noProof="0" dirty="0">
                <a:ln>
                  <a:noFill/>
                </a:ln>
                <a:solidFill>
                  <a:srgbClr val="FFFF00"/>
                </a:solidFill>
                <a:effectLst/>
                <a:uLnTx/>
                <a:uFillTx/>
                <a:latin typeface="Calibri" panose="020F0502020204030204"/>
                <a:ea typeface="+mn-ea"/>
                <a:cs typeface="+mn-cs"/>
              </a:rPr>
              <a:t> </a:t>
            </a:r>
            <a:r>
              <a:rPr kumimoji="0" lang="es-CO" sz="3600" b="1" i="0" u="none" strike="noStrike" kern="1200" cap="none" spc="0" normalizeH="0" baseline="0" noProof="0" dirty="0">
                <a:ln>
                  <a:noFill/>
                </a:ln>
                <a:solidFill>
                  <a:srgbClr val="FFFF00"/>
                </a:solidFill>
                <a:effectLst/>
                <a:uLnTx/>
                <a:uFillTx/>
                <a:latin typeface="Arial" panose="020B0604020202020204" pitchFamily="34" charset="0"/>
                <a:cs typeface="Arial" panose="020B0604020202020204" pitchFamily="34" charset="0"/>
              </a:rPr>
              <a:t>GENERALES REIVINDICATIVAS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s-CO" sz="2500" b="1" i="0" u="none" strike="noStrike" kern="1200" cap="none" spc="0" normalizeH="0" baseline="0" noProof="0" dirty="0">
              <a:ln>
                <a:noFill/>
              </a:ln>
              <a:solidFill>
                <a:schemeClr val="bg1"/>
              </a:solidFill>
              <a:effectLst/>
              <a:uLnTx/>
              <a:uFillTx/>
              <a:latin typeface="Calibri" panose="020F0502020204030204"/>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Jornada laboral.</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Salarios.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Contrato laboral.</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Código sustantivo del Trabajo Decretos 2663 y 3473 de 1950</a:t>
            </a:r>
            <a:endPar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Carrera administrativa.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La ley 443 junio 11 de 1.998</a:t>
            </a:r>
            <a:endPar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Días de descanso obligatorios.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Vacaciones remuneradas.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Cesantía e interés de cesantía.</a:t>
            </a: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La ley 6 del 19 de febrero de 1945</a:t>
            </a:r>
            <a:endParaRPr lang="es-ES" sz="25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1950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B47117FE-2C08-4A88-AB44-62B4F2D20BDF}"/>
              </a:ext>
            </a:extLst>
          </p:cNvPr>
          <p:cNvSpPr txBox="1"/>
          <p:nvPr/>
        </p:nvSpPr>
        <p:spPr>
          <a:xfrm>
            <a:off x="151058" y="456103"/>
            <a:ext cx="9173049" cy="5505610"/>
          </a:xfrm>
          <a:prstGeom prst="rect">
            <a:avLst/>
          </a:prstGeom>
          <a:noFill/>
        </p:spPr>
        <p:txBody>
          <a:bodyPr wrap="square">
            <a:sp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t>
            </a:r>
            <a:r>
              <a:rPr kumimoji="0" lang="es-CO" sz="25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Régimen disciplinario.</a:t>
            </a:r>
            <a:r>
              <a:rPr kumimoji="0" lang="es-CO" sz="24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Ley 1952 de 2019</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Debido proceso. C-593-14 Corte Constitucional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Primas de servicio. Decreto 2474 de 1948</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Recargo nocturno.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Ley 789 de 2002-</a:t>
            </a:r>
            <a:r>
              <a:rPr kumimoji="0" lang="es-ES"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Ley 1846 de julio de 2017</a:t>
            </a:r>
            <a:endPar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Subsidio de transporte.</a:t>
            </a:r>
            <a:r>
              <a:rPr kumimoji="0" lang="es-ES"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ley 15 de 1959 y decreto 1258 de  1959.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año 2024, en $</a:t>
            </a:r>
            <a:r>
              <a:rPr lang="es-CO" sz="2400" dirty="0">
                <a:solidFill>
                  <a:schemeClr val="bg1"/>
                </a:solidFill>
                <a:latin typeface="Arial" panose="020B0604020202020204" pitchFamily="34" charset="0"/>
                <a:cs typeface="Arial" panose="020B0604020202020204" pitchFamily="34" charset="0"/>
              </a:rPr>
              <a:t> 162</a:t>
            </a: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.000</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Tabla de indemnización. </a:t>
            </a:r>
            <a:r>
              <a:rPr kumimoji="0" lang="es-ES"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Art. 64 C.S.T.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ES"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Reformado por la Ley 789 de 2002 art. 28).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ES"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Primer año 30 días, más 20 días y proporción.</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4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Horas extras. </a:t>
            </a:r>
          </a:p>
        </p:txBody>
      </p:sp>
    </p:spTree>
    <p:extLst>
      <p:ext uri="{BB962C8B-B14F-4D97-AF65-F5344CB8AC3E}">
        <p14:creationId xmlns:p14="http://schemas.microsoft.com/office/powerpoint/2010/main" val="2640570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AC19C280-D3B7-42A5-8988-C4EF5B219CA2}"/>
              </a:ext>
            </a:extLst>
          </p:cNvPr>
          <p:cNvSpPr txBox="1"/>
          <p:nvPr/>
        </p:nvSpPr>
        <p:spPr>
          <a:xfrm>
            <a:off x="320779" y="919089"/>
            <a:ext cx="8871154" cy="4386842"/>
          </a:xfrm>
          <a:prstGeom prst="rect">
            <a:avLst/>
          </a:prstGeom>
          <a:noFill/>
        </p:spPr>
        <p:txBody>
          <a:bodyPr wrap="square">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3600" b="1" i="0" u="none" strike="noStrike" kern="1200" cap="none" spc="0" normalizeH="0" baseline="0" noProof="0" dirty="0">
                <a:ln>
                  <a:noFill/>
                </a:ln>
                <a:solidFill>
                  <a:srgbClr val="FFFF00"/>
                </a:solidFill>
                <a:effectLst/>
                <a:uLnTx/>
                <a:uFillTx/>
                <a:latin typeface="Arial" panose="020B0604020202020204" pitchFamily="34" charset="0"/>
                <a:cs typeface="Arial" panose="020B0604020202020204" pitchFamily="34" charset="0"/>
              </a:rPr>
              <a:t>GENERALES SOCIALES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s-CO" sz="2500" b="0" i="0" u="none" strike="noStrike" kern="1200" cap="none" spc="0" normalizeH="0" baseline="0" noProof="0" dirty="0">
              <a:ln>
                <a:noFill/>
              </a:ln>
              <a:solidFill>
                <a:schemeClr val="bg1"/>
              </a:solidFill>
              <a:effectLst/>
              <a:uLnTx/>
              <a:uFillTx/>
              <a:latin typeface="Calibri" panose="020F0502020204030204"/>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Calibri" panose="020F0502020204030204"/>
                <a:ea typeface="+mn-ea"/>
                <a:cs typeface="+mn-cs"/>
              </a:rPr>
              <a:t>•</a:t>
            </a: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Asistencia integral en salud.</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•Pensiones de vejez, invalidez y sobreviviente.</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•Seguridad y salud en el trabajo.</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•Protección a los menores y a la maternidad.</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•Incapacidades remuneradas.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•Salario social .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Cajas de compensación, Sena, ICBF.</a:t>
            </a:r>
          </a:p>
        </p:txBody>
      </p:sp>
    </p:spTree>
    <p:extLst>
      <p:ext uri="{BB962C8B-B14F-4D97-AF65-F5344CB8AC3E}">
        <p14:creationId xmlns:p14="http://schemas.microsoft.com/office/powerpoint/2010/main" val="11227728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48B67373-50AB-48A5-9312-0373AC1630DC}"/>
              </a:ext>
            </a:extLst>
          </p:cNvPr>
          <p:cNvSpPr txBox="1"/>
          <p:nvPr/>
        </p:nvSpPr>
        <p:spPr>
          <a:xfrm>
            <a:off x="0" y="1146775"/>
            <a:ext cx="9261986" cy="4503797"/>
          </a:xfrm>
          <a:prstGeom prst="rect">
            <a:avLst/>
          </a:prstGeom>
          <a:noFill/>
        </p:spPr>
        <p:txBody>
          <a:bodyPr wrap="square">
            <a:spAutoFit/>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Sistema de ayuda mutua, mediante la creación de asociaciones entre miembros de determinadas colectividades, para asumir ciertos riesgos y contingencias sociales, como la vejez, invalidez, enfermedad y muerte, a través de las aportaciones de sus miembros. Eran asociaciones típicamente previsionales. </a:t>
            </a:r>
          </a:p>
          <a:p>
            <a:pPr marR="0" lvl="0" algn="just" defTabSz="914400" rtl="0" eaLnBrk="1" fontAlgn="auto" latinLnBrk="0" hangingPunct="1">
              <a:lnSpc>
                <a:spcPct val="90000"/>
              </a:lnSpc>
              <a:spcBef>
                <a:spcPts val="1000"/>
              </a:spcBef>
              <a:spcAft>
                <a:spcPts val="0"/>
              </a:spcAft>
              <a:buClrTx/>
              <a:buSzTx/>
              <a:tabLst/>
              <a:defRPr/>
            </a:pPr>
            <a:endPar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R="0" lvl="0" algn="just" defTabSz="914400" rtl="0" eaLnBrk="1" fontAlgn="auto" latinLnBrk="0" hangingPunct="1">
              <a:lnSpc>
                <a:spcPct val="90000"/>
              </a:lnSpc>
              <a:spcBef>
                <a:spcPts val="1000"/>
              </a:spcBef>
              <a:spcAft>
                <a:spcPts val="0"/>
              </a:spcAft>
              <a:buClrTx/>
              <a:buSzTx/>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Funcionaron inicialmente en forma oculta y subrepticia en los    albores del siglo XIX, cuando el derecho de asociación no existía y al contrario, estaba proscrita por la ley, hasta que a mediados de esa misma centuria desaparece la prohibición y pudieron tener existencia legal y personería jurídica</a:t>
            </a:r>
            <a:r>
              <a:rPr kumimoji="0" lang="es-ES" sz="25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endParaRPr kumimoji="0" lang="es-CO" sz="25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220952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772F8593-559E-47C8-A64F-F86070186C55}"/>
              </a:ext>
            </a:extLst>
          </p:cNvPr>
          <p:cNvSpPr txBox="1"/>
          <p:nvPr/>
        </p:nvSpPr>
        <p:spPr>
          <a:xfrm>
            <a:off x="250723" y="840221"/>
            <a:ext cx="8882216" cy="4580741"/>
          </a:xfrm>
          <a:prstGeom prst="rect">
            <a:avLst/>
          </a:prstGeom>
          <a:noFill/>
        </p:spPr>
        <p:txBody>
          <a:bodyPr wrap="square">
            <a:spAutoFit/>
          </a:bodyPr>
          <a:lstStyle/>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asistencia médica.</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prestaciones monetarias de enfermedad.</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prestaciones de desempleo.</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prestaciones de vejez.</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prestaciones en caso de accidentes del trabajo y enfermedad profesional.</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prestaciones familiares.</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prestaciones de maternidad.</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prestaciones de invalidez.</a:t>
            </a:r>
          </a:p>
          <a:p>
            <a:pPr marL="228600" marR="0" lvl="0" indent="-228600" algn="just"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s-ES"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prestaciones de sobrevivientes.</a:t>
            </a:r>
          </a:p>
        </p:txBody>
      </p:sp>
    </p:spTree>
    <p:extLst>
      <p:ext uri="{BB962C8B-B14F-4D97-AF65-F5344CB8AC3E}">
        <p14:creationId xmlns:p14="http://schemas.microsoft.com/office/powerpoint/2010/main" val="29713354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FC424CD-D25F-439D-90AF-6775C62C86DC}"/>
              </a:ext>
            </a:extLst>
          </p:cNvPr>
          <p:cNvSpPr txBox="1"/>
          <p:nvPr/>
        </p:nvSpPr>
        <p:spPr>
          <a:xfrm>
            <a:off x="353961" y="930880"/>
            <a:ext cx="8793726" cy="4428392"/>
          </a:xfrm>
          <a:prstGeom prst="rect">
            <a:avLst/>
          </a:prstGeom>
          <a:noFill/>
        </p:spPr>
        <p:txBody>
          <a:bodyPr wrap="square">
            <a:sp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3600" b="0" i="0" u="none" strike="noStrike" kern="1200" cap="none" spc="0" normalizeH="0" baseline="0" noProof="0" dirty="0">
                <a:ln>
                  <a:noFill/>
                </a:ln>
                <a:solidFill>
                  <a:srgbClr val="FFFF00"/>
                </a:solidFill>
                <a:effectLst/>
                <a:uLnTx/>
                <a:uFillTx/>
                <a:latin typeface="Arial" panose="020B0604020202020204" pitchFamily="34" charset="0"/>
                <a:cs typeface="Arial" panose="020B0604020202020204" pitchFamily="34" charset="0"/>
              </a:rPr>
              <a:t>GENERALES SINDICALES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s-CO" sz="28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Derecho de asociación.</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Derecho de negociación.</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Convenciones Colectivas-logros extralegales.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Derecho de huelga.</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Fuero Sindical.</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Permisos sindicales.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s-CO" sz="2500" b="0"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 Grados y estructura sindical.</a:t>
            </a:r>
          </a:p>
        </p:txBody>
      </p:sp>
    </p:spTree>
    <p:extLst>
      <p:ext uri="{BB962C8B-B14F-4D97-AF65-F5344CB8AC3E}">
        <p14:creationId xmlns:p14="http://schemas.microsoft.com/office/powerpoint/2010/main" val="12206519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2F5B554C-C782-46AC-AB53-76B3CEB70FBB}"/>
              </a:ext>
            </a:extLst>
          </p:cNvPr>
          <p:cNvSpPr/>
          <p:nvPr/>
        </p:nvSpPr>
        <p:spPr>
          <a:xfrm>
            <a:off x="4695648" y="3883200"/>
            <a:ext cx="2800703" cy="477054"/>
          </a:xfrm>
          <a:prstGeom prst="rect">
            <a:avLst/>
          </a:prstGeom>
        </p:spPr>
        <p:txBody>
          <a:bodyPr wrap="none">
            <a:spAutoFit/>
          </a:bodyPr>
          <a:lstStyle/>
          <a:p>
            <a:r>
              <a:rPr lang="es-CO" sz="2500" dirty="0">
                <a:solidFill>
                  <a:srgbClr val="FFFF00"/>
                </a:solidFill>
                <a:latin typeface="Arial" panose="020B0604020202020204" pitchFamily="34" charset="0"/>
                <a:cs typeface="Arial" panose="020B0604020202020204" pitchFamily="34" charset="0"/>
              </a:rPr>
              <a:t>LUCHA POLITICA</a:t>
            </a:r>
            <a:endParaRPr lang="es-ES" dirty="0"/>
          </a:p>
        </p:txBody>
      </p:sp>
      <p:sp>
        <p:nvSpPr>
          <p:cNvPr id="3" name="Rectángulo 2">
            <a:extLst>
              <a:ext uri="{FF2B5EF4-FFF2-40B4-BE49-F238E27FC236}">
                <a16:creationId xmlns:a16="http://schemas.microsoft.com/office/drawing/2014/main" id="{CC6CD656-E6AA-4147-88FC-830B181789F4}"/>
              </a:ext>
            </a:extLst>
          </p:cNvPr>
          <p:cNvSpPr/>
          <p:nvPr/>
        </p:nvSpPr>
        <p:spPr>
          <a:xfrm>
            <a:off x="180109" y="4952999"/>
            <a:ext cx="3241964" cy="1346010"/>
          </a:xfrm>
          <a:prstGeom prst="rect">
            <a:avLst/>
          </a:prstGeom>
        </p:spPr>
        <p:txBody>
          <a:bodyPr wrap="square">
            <a:spAutoFit/>
          </a:bodyPr>
          <a:lstStyle/>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Democracia.</a:t>
            </a:r>
          </a:p>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Justicia.</a:t>
            </a:r>
          </a:p>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Paz.</a:t>
            </a:r>
          </a:p>
        </p:txBody>
      </p:sp>
      <p:sp>
        <p:nvSpPr>
          <p:cNvPr id="4" name="Rectángulo 3">
            <a:extLst>
              <a:ext uri="{FF2B5EF4-FFF2-40B4-BE49-F238E27FC236}">
                <a16:creationId xmlns:a16="http://schemas.microsoft.com/office/drawing/2014/main" id="{1EB869CC-57BA-4C0E-8359-62AC602E7BDC}"/>
              </a:ext>
            </a:extLst>
          </p:cNvPr>
          <p:cNvSpPr/>
          <p:nvPr/>
        </p:nvSpPr>
        <p:spPr>
          <a:xfrm>
            <a:off x="3546763" y="4952999"/>
            <a:ext cx="6096000" cy="1346010"/>
          </a:xfrm>
          <a:prstGeom prst="rect">
            <a:avLst/>
          </a:prstGeom>
        </p:spPr>
        <p:txBody>
          <a:bodyPr>
            <a:spAutoFit/>
          </a:bodyPr>
          <a:lstStyle/>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Soberanía.</a:t>
            </a:r>
          </a:p>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Autodeterminación de los pueblos.</a:t>
            </a:r>
          </a:p>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Cambio Social.</a:t>
            </a:r>
          </a:p>
        </p:txBody>
      </p:sp>
    </p:spTree>
    <p:extLst>
      <p:ext uri="{BB962C8B-B14F-4D97-AF65-F5344CB8AC3E}">
        <p14:creationId xmlns:p14="http://schemas.microsoft.com/office/powerpoint/2010/main" val="1669123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8068409-FE47-48C4-AF26-5012508CF44F}"/>
              </a:ext>
            </a:extLst>
          </p:cNvPr>
          <p:cNvSpPr/>
          <p:nvPr/>
        </p:nvSpPr>
        <p:spPr>
          <a:xfrm>
            <a:off x="720436" y="1582295"/>
            <a:ext cx="11111345" cy="2308324"/>
          </a:xfrm>
          <a:prstGeom prst="rect">
            <a:avLst/>
          </a:prstGeom>
        </p:spPr>
        <p:txBody>
          <a:bodyPr wrap="square">
            <a:spAutoFit/>
          </a:bodyPr>
          <a:lstStyle/>
          <a:p>
            <a:pPr algn="just"/>
            <a:r>
              <a:rPr lang="es-ES" sz="2400" dirty="0">
                <a:solidFill>
                  <a:prstClr val="white"/>
                </a:solidFill>
                <a:latin typeface="Arial" panose="020B0604020202020204" pitchFamily="34" charset="0"/>
                <a:cs typeface="Arial" panose="020B0604020202020204" pitchFamily="34" charset="0"/>
              </a:rPr>
              <a:t>3ro) Que ya no servían las antiguas formas de organización y de lucha, correspondientes al artesanado; y que había que encontrar nuevas formas, propias de la clase obrera. </a:t>
            </a:r>
          </a:p>
          <a:p>
            <a:pPr algn="just"/>
            <a:endParaRPr lang="es-ES" sz="2400" dirty="0">
              <a:solidFill>
                <a:prstClr val="white"/>
              </a:solidFill>
              <a:latin typeface="Arial" panose="020B0604020202020204" pitchFamily="34" charset="0"/>
              <a:cs typeface="Arial" panose="020B0604020202020204" pitchFamily="34" charset="0"/>
            </a:endParaRPr>
          </a:p>
          <a:p>
            <a:pPr algn="just"/>
            <a:r>
              <a:rPr lang="es-ES" sz="2400" dirty="0">
                <a:solidFill>
                  <a:prstClr val="white"/>
                </a:solidFill>
                <a:latin typeface="Arial" panose="020B0604020202020204" pitchFamily="34" charset="0"/>
                <a:cs typeface="Arial" panose="020B0604020202020204" pitchFamily="34" charset="0"/>
              </a:rPr>
              <a:t>Tratando de resolver esta necesidad, fueron formándose en diversos países capitalistas, casi simultáneamente, los primeros sindicatos.</a:t>
            </a:r>
            <a:endParaRPr lang="es-ES" dirty="0"/>
          </a:p>
        </p:txBody>
      </p:sp>
      <p:sp>
        <p:nvSpPr>
          <p:cNvPr id="3" name="Rectángulo 2">
            <a:extLst>
              <a:ext uri="{FF2B5EF4-FFF2-40B4-BE49-F238E27FC236}">
                <a16:creationId xmlns:a16="http://schemas.microsoft.com/office/drawing/2014/main" id="{B8A16F76-892A-4830-A2D5-B4F690537DBA}"/>
              </a:ext>
            </a:extLst>
          </p:cNvPr>
          <p:cNvSpPr/>
          <p:nvPr/>
        </p:nvSpPr>
        <p:spPr>
          <a:xfrm>
            <a:off x="720436" y="4463626"/>
            <a:ext cx="10917381" cy="1200329"/>
          </a:xfrm>
          <a:prstGeom prst="rect">
            <a:avLst/>
          </a:prstGeom>
        </p:spPr>
        <p:txBody>
          <a:bodyPr wrap="square">
            <a:spAutoFit/>
          </a:bodyPr>
          <a:lstStyle/>
          <a:p>
            <a:pPr algn="just"/>
            <a:r>
              <a:rPr lang="es-ES" sz="2400" dirty="0">
                <a:solidFill>
                  <a:schemeClr val="bg1"/>
                </a:solidFill>
                <a:latin typeface="Arial" panose="020B0604020202020204" pitchFamily="34" charset="0"/>
                <a:cs typeface="Arial" panose="020B0604020202020204" pitchFamily="34" charset="0"/>
              </a:rPr>
              <a:t>El gremialismo, El Economismo o apoliticismo, El Anarco – sindicalismo, El Reformismo, El Corporativismo o sindicalismo fascista, El “Capitalismo Popular”.</a:t>
            </a:r>
          </a:p>
        </p:txBody>
      </p:sp>
    </p:spTree>
    <p:extLst>
      <p:ext uri="{BB962C8B-B14F-4D97-AF65-F5344CB8AC3E}">
        <p14:creationId xmlns:p14="http://schemas.microsoft.com/office/powerpoint/2010/main" val="42601656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31B02FEA-0E67-4E65-AA24-871BE961E250}"/>
              </a:ext>
            </a:extLst>
          </p:cNvPr>
          <p:cNvSpPr/>
          <p:nvPr/>
        </p:nvSpPr>
        <p:spPr>
          <a:xfrm>
            <a:off x="3048000" y="2065037"/>
            <a:ext cx="6096000" cy="2727926"/>
          </a:xfrm>
          <a:prstGeom prst="rect">
            <a:avLst/>
          </a:prstGeom>
        </p:spPr>
        <p:txBody>
          <a:bodyPr>
            <a:spAutoFit/>
          </a:bodyPr>
          <a:lstStyle/>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Identidad de clase.</a:t>
            </a:r>
          </a:p>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Educación.</a:t>
            </a:r>
          </a:p>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Cultura popular y obrera.</a:t>
            </a:r>
          </a:p>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Comunicación.</a:t>
            </a:r>
          </a:p>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Investigación.</a:t>
            </a:r>
          </a:p>
          <a:p>
            <a:pPr marL="342900" lvl="0" indent="-342900" algn="just">
              <a:lnSpc>
                <a:spcPct val="90000"/>
              </a:lnSpc>
              <a:spcBef>
                <a:spcPts val="1000"/>
              </a:spcBef>
              <a:buFont typeface="Arial" panose="020B0604020202020204" pitchFamily="34" charset="0"/>
              <a:buChar char="•"/>
              <a:defRPr/>
            </a:pPr>
            <a:r>
              <a:rPr lang="es-CO" sz="2400" dirty="0">
                <a:solidFill>
                  <a:prstClr val="white"/>
                </a:solidFill>
                <a:latin typeface="Arial" panose="020B0604020202020204" pitchFamily="34" charset="0"/>
                <a:cs typeface="Arial" panose="020B0604020202020204" pitchFamily="34" charset="0"/>
              </a:rPr>
              <a:t>Principios de clase.</a:t>
            </a:r>
            <a:endParaRPr lang="es-ES" dirty="0"/>
          </a:p>
        </p:txBody>
      </p:sp>
      <p:sp>
        <p:nvSpPr>
          <p:cNvPr id="6" name="Rectángulo 5">
            <a:extLst>
              <a:ext uri="{FF2B5EF4-FFF2-40B4-BE49-F238E27FC236}">
                <a16:creationId xmlns:a16="http://schemas.microsoft.com/office/drawing/2014/main" id="{33C25C2C-2F8E-44E9-94CB-4D0E5C4D2EAF}"/>
              </a:ext>
            </a:extLst>
          </p:cNvPr>
          <p:cNvSpPr/>
          <p:nvPr/>
        </p:nvSpPr>
        <p:spPr>
          <a:xfrm>
            <a:off x="2687782" y="673572"/>
            <a:ext cx="8963891" cy="523220"/>
          </a:xfrm>
          <a:prstGeom prst="rect">
            <a:avLst/>
          </a:prstGeom>
        </p:spPr>
        <p:txBody>
          <a:bodyPr wrap="square">
            <a:spAutoFit/>
          </a:bodyPr>
          <a:lstStyle/>
          <a:p>
            <a:r>
              <a:rPr lang="es-CO" sz="2800" b="1" dirty="0">
                <a:solidFill>
                  <a:srgbClr val="FFFF00"/>
                </a:solidFill>
                <a:latin typeface="Arial" panose="020B0604020202020204" pitchFamily="34" charset="0"/>
                <a:cs typeface="Arial" panose="020B0604020202020204" pitchFamily="34" charset="0"/>
              </a:rPr>
              <a:t>LUCHA IDEOLOGICA. </a:t>
            </a:r>
            <a:endParaRPr lang="es-ES" dirty="0"/>
          </a:p>
        </p:txBody>
      </p:sp>
    </p:spTree>
    <p:extLst>
      <p:ext uri="{BB962C8B-B14F-4D97-AF65-F5344CB8AC3E}">
        <p14:creationId xmlns:p14="http://schemas.microsoft.com/office/powerpoint/2010/main" val="141508480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CuadroTexto 7">
            <a:extLst>
              <a:ext uri="{FF2B5EF4-FFF2-40B4-BE49-F238E27FC236}">
                <a16:creationId xmlns:a16="http://schemas.microsoft.com/office/drawing/2014/main" id="{ECA96E58-73F1-4A79-9C38-AD07CFCA47F1}"/>
              </a:ext>
            </a:extLst>
          </p:cNvPr>
          <p:cNvSpPr txBox="1"/>
          <p:nvPr/>
        </p:nvSpPr>
        <p:spPr>
          <a:xfrm>
            <a:off x="2769010" y="4188249"/>
            <a:ext cx="6098458" cy="1077218"/>
          </a:xfrm>
          <a:prstGeom prst="rect">
            <a:avLst/>
          </a:prstGeom>
          <a:noFill/>
        </p:spPr>
        <p:txBody>
          <a:bodyPr wrap="square">
            <a:spAutoFit/>
          </a:bodyPr>
          <a:lstStyle/>
          <a:p>
            <a:pPr marR="0" lvl="0" algn="l" defTabSz="914400" rtl="0" eaLnBrk="1" fontAlgn="auto" latinLnBrk="0" hangingPunct="1">
              <a:lnSpc>
                <a:spcPct val="100000"/>
              </a:lnSpc>
              <a:spcBef>
                <a:spcPct val="20000"/>
              </a:spcBef>
              <a:spcAft>
                <a:spcPts val="0"/>
              </a:spcAft>
              <a:buClrTx/>
              <a:buSzTx/>
              <a:tabLst/>
              <a:defRPr/>
            </a:pPr>
            <a:r>
              <a:rPr kumimoji="0" lang="es-ES" sz="3200" b="0" i="0" u="none" strike="noStrike" kern="1200" cap="none" spc="0" normalizeH="0" baseline="0" noProof="0" dirty="0">
                <a:ln>
                  <a:noFill/>
                </a:ln>
                <a:solidFill>
                  <a:prstClr val="white"/>
                </a:solidFill>
                <a:effectLst/>
                <a:uLnTx/>
                <a:uFillTx/>
                <a:latin typeface="Calibri"/>
                <a:ea typeface="+mn-ea"/>
                <a:cs typeface="+mn-cs"/>
                <a:hlinkClick r:id="rId3"/>
              </a:rPr>
              <a:t>https://www.youtube.com/watch?v=BdsfLzHBZmM</a:t>
            </a:r>
            <a:endParaRPr kumimoji="0" lang="es-ES" sz="32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75640158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D086024F-7314-4A48-BC85-9B15D9B9B598}"/>
              </a:ext>
            </a:extLst>
          </p:cNvPr>
          <p:cNvSpPr/>
          <p:nvPr/>
        </p:nvSpPr>
        <p:spPr>
          <a:xfrm>
            <a:off x="4130562" y="767486"/>
            <a:ext cx="3930884" cy="584775"/>
          </a:xfrm>
          <a:prstGeom prst="rect">
            <a:avLst/>
          </a:prstGeom>
        </p:spPr>
        <p:txBody>
          <a:bodyPr wrap="none">
            <a:spAutoFit/>
          </a:bodyPr>
          <a:lstStyle/>
          <a:p>
            <a:pPr lvl="1" algn="ctr"/>
            <a:r>
              <a:rPr lang="es-CO" sz="3200" dirty="0">
                <a:solidFill>
                  <a:srgbClr val="FFFF00"/>
                </a:solidFill>
                <a:latin typeface="Arial" panose="020B0604020202020204" pitchFamily="34" charset="0"/>
                <a:cs typeface="Arial" panose="020B0604020202020204" pitchFamily="34" charset="0"/>
              </a:rPr>
              <a:t>CONCLUSIONES</a:t>
            </a:r>
            <a:endParaRPr lang="es-ES" sz="3200" dirty="0">
              <a:solidFill>
                <a:srgbClr val="FFFF00"/>
              </a:solidFill>
              <a:latin typeface="Arial" panose="020B0604020202020204" pitchFamily="34" charset="0"/>
              <a:cs typeface="Arial" panose="020B0604020202020204" pitchFamily="34" charset="0"/>
            </a:endParaRPr>
          </a:p>
        </p:txBody>
      </p:sp>
      <p:sp>
        <p:nvSpPr>
          <p:cNvPr id="3" name="Rectángulo 2">
            <a:extLst>
              <a:ext uri="{FF2B5EF4-FFF2-40B4-BE49-F238E27FC236}">
                <a16:creationId xmlns:a16="http://schemas.microsoft.com/office/drawing/2014/main" id="{D91DA576-E249-4A33-8664-653AF8A5973A}"/>
              </a:ext>
            </a:extLst>
          </p:cNvPr>
          <p:cNvSpPr/>
          <p:nvPr/>
        </p:nvSpPr>
        <p:spPr>
          <a:xfrm>
            <a:off x="3920836" y="2063859"/>
            <a:ext cx="7772400" cy="830997"/>
          </a:xfrm>
          <a:prstGeom prst="rect">
            <a:avLst/>
          </a:prstGeom>
        </p:spPr>
        <p:txBody>
          <a:bodyPr wrap="square">
            <a:spAutoFit/>
          </a:bodyPr>
          <a:lstStyle/>
          <a:p>
            <a:pPr lvl="0" algn="just"/>
            <a:r>
              <a:rPr lang="es-CO" sz="2400" dirty="0">
                <a:latin typeface="Arial" panose="020B0604020202020204" pitchFamily="34" charset="0"/>
                <a:cs typeface="Arial" panose="020B0604020202020204" pitchFamily="34" charset="0"/>
              </a:rPr>
              <a:t>1. Las Razones Económicas, que se tuvieron para la conformación de los sindicatos son HISTORICAS.</a:t>
            </a:r>
            <a:endParaRPr lang="es-ES" sz="2400" dirty="0">
              <a:latin typeface="Arial" panose="020B0604020202020204" pitchFamily="34" charset="0"/>
              <a:cs typeface="Arial" panose="020B0604020202020204" pitchFamily="34" charset="0"/>
            </a:endParaRPr>
          </a:p>
        </p:txBody>
      </p:sp>
      <p:sp>
        <p:nvSpPr>
          <p:cNvPr id="4" name="Rectángulo 3">
            <a:extLst>
              <a:ext uri="{FF2B5EF4-FFF2-40B4-BE49-F238E27FC236}">
                <a16:creationId xmlns:a16="http://schemas.microsoft.com/office/drawing/2014/main" id="{6BA9B400-10A5-41B6-9775-1AA063A482DA}"/>
              </a:ext>
            </a:extLst>
          </p:cNvPr>
          <p:cNvSpPr/>
          <p:nvPr/>
        </p:nvSpPr>
        <p:spPr>
          <a:xfrm>
            <a:off x="4017818" y="3606455"/>
            <a:ext cx="7675418" cy="1200329"/>
          </a:xfrm>
          <a:prstGeom prst="rect">
            <a:avLst/>
          </a:prstGeom>
        </p:spPr>
        <p:txBody>
          <a:bodyPr wrap="square">
            <a:spAutoFit/>
          </a:bodyPr>
          <a:lstStyle/>
          <a:p>
            <a:pPr lvl="0" algn="just"/>
            <a:r>
              <a:rPr lang="es-CO" sz="2400" dirty="0">
                <a:latin typeface="Arial" panose="020B0604020202020204" pitchFamily="34" charset="0"/>
                <a:cs typeface="Arial" panose="020B0604020202020204" pitchFamily="34" charset="0"/>
              </a:rPr>
              <a:t>2. Es nuestro deber Hacer Justicia, cumpliendo nuestro fin como sindicalistas, defender los intereses de los trabajadores. </a:t>
            </a:r>
            <a:endParaRPr lang="es-E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11937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00BF5723-728E-4F39-BB1C-E1795C10E397}"/>
              </a:ext>
            </a:extLst>
          </p:cNvPr>
          <p:cNvSpPr txBox="1"/>
          <p:nvPr/>
        </p:nvSpPr>
        <p:spPr>
          <a:xfrm>
            <a:off x="3046771" y="2354860"/>
            <a:ext cx="6098458" cy="2148280"/>
          </a:xfrm>
          <a:prstGeom prst="rect">
            <a:avLst/>
          </a:prstGeom>
          <a:noFill/>
        </p:spPr>
        <p:txBody>
          <a:bodyPr wrap="square">
            <a:spAutoFit/>
          </a:body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s-CO" sz="2500" b="0" i="1" u="none" strike="noStrike" kern="1200" cap="none" spc="0" normalizeH="0" baseline="0" noProof="0" dirty="0">
                <a:ln>
                  <a:noFill/>
                </a:ln>
                <a:solidFill>
                  <a:prstClr val="white"/>
                </a:solidFill>
                <a:effectLst/>
                <a:uLnTx/>
                <a:uFillTx/>
                <a:latin typeface="Arial Black" panose="020B0A04020102020204" pitchFamily="34" charset="0"/>
                <a:ea typeface="+mn-ea"/>
                <a:cs typeface="Arial" panose="020B0604020202020204" pitchFamily="34" charset="0"/>
              </a:rPr>
              <a:t>Todos nosotros sabemos algo… </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s-CO" sz="2500" b="0" i="1" u="none" strike="noStrike" kern="1200" cap="none" spc="0" normalizeH="0" baseline="0" noProof="0" dirty="0">
                <a:ln>
                  <a:noFill/>
                </a:ln>
                <a:solidFill>
                  <a:prstClr val="white"/>
                </a:solidFill>
                <a:effectLst/>
                <a:uLnTx/>
                <a:uFillTx/>
                <a:latin typeface="Arial Black" panose="020B0A04020102020204" pitchFamily="34" charset="0"/>
                <a:ea typeface="+mn-ea"/>
                <a:cs typeface="Arial" panose="020B0604020202020204" pitchFamily="34" charset="0"/>
              </a:rPr>
              <a:t>Todos nosotros ignoramos algo…</a:t>
            </a:r>
          </a:p>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s-CO" sz="2500" b="0" i="1" u="none" strike="noStrike" kern="1200" cap="none" spc="0" normalizeH="0" baseline="0" noProof="0" dirty="0">
                <a:ln>
                  <a:noFill/>
                </a:ln>
                <a:solidFill>
                  <a:prstClr val="white"/>
                </a:solidFill>
                <a:effectLst/>
                <a:uLnTx/>
                <a:uFillTx/>
                <a:latin typeface="Arial Black" panose="020B0A04020102020204" pitchFamily="34" charset="0"/>
                <a:ea typeface="+mn-ea"/>
                <a:cs typeface="Arial" panose="020B0604020202020204" pitchFamily="34" charset="0"/>
              </a:rPr>
              <a:t> Por eso, aprendemos siempre.</a:t>
            </a:r>
          </a:p>
          <a:p>
            <a:pPr marL="0" marR="0" lvl="0" indent="0" algn="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s-CO" sz="3000" b="0" i="0" u="none" strike="noStrike" kern="1200" cap="none" spc="0" normalizeH="0" baseline="0" noProof="0" dirty="0">
                <a:ln>
                  <a:noFill/>
                </a:ln>
                <a:solidFill>
                  <a:prstClr val="white"/>
                </a:solidFill>
                <a:effectLst/>
                <a:uLnTx/>
                <a:uFillTx/>
                <a:latin typeface="Calibri"/>
                <a:ea typeface="+mn-ea"/>
                <a:cs typeface="+mn-cs"/>
              </a:rPr>
              <a:t>          </a:t>
            </a:r>
            <a:r>
              <a:rPr kumimoji="0" lang="es-CO" sz="4050" b="0" i="0" u="none" strike="noStrike" kern="1200" cap="none" spc="0" normalizeH="0" baseline="0" noProof="0" dirty="0">
                <a:ln>
                  <a:noFill/>
                </a:ln>
                <a:solidFill>
                  <a:prstClr val="white"/>
                </a:solidFill>
                <a:effectLst/>
                <a:uLnTx/>
                <a:uFillTx/>
                <a:latin typeface="Calibri"/>
                <a:ea typeface="+mn-ea"/>
                <a:cs typeface="+mn-cs"/>
              </a:rPr>
              <a:t>Freire</a:t>
            </a:r>
            <a:endParaRPr lang="es-ES" dirty="0"/>
          </a:p>
        </p:txBody>
      </p:sp>
    </p:spTree>
    <p:extLst>
      <p:ext uri="{BB962C8B-B14F-4D97-AF65-F5344CB8AC3E}">
        <p14:creationId xmlns:p14="http://schemas.microsoft.com/office/powerpoint/2010/main" val="1022797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65F25DB8-2B2C-47AB-9775-9CB837A1393B}"/>
              </a:ext>
            </a:extLst>
          </p:cNvPr>
          <p:cNvSpPr/>
          <p:nvPr/>
        </p:nvSpPr>
        <p:spPr>
          <a:xfrm>
            <a:off x="360218" y="1346400"/>
            <a:ext cx="8894618" cy="2899255"/>
          </a:xfrm>
          <a:prstGeom prst="rect">
            <a:avLst/>
          </a:prstGeom>
        </p:spPr>
        <p:txBody>
          <a:bodyPr wrap="square">
            <a:spAutoFit/>
          </a:bodyPr>
          <a:lstStyle/>
          <a:p>
            <a:pPr lvl="0" algn="just">
              <a:spcBef>
                <a:spcPct val="20000"/>
              </a:spcBef>
              <a:defRPr/>
            </a:pPr>
            <a:r>
              <a:rPr lang="es-CO" sz="2400" b="1" dirty="0">
                <a:solidFill>
                  <a:prstClr val="white"/>
                </a:solidFill>
                <a:latin typeface="Arial" panose="020B0604020202020204" pitchFamily="34" charset="0"/>
                <a:cs typeface="Arial" panose="020B0604020202020204" pitchFamily="34" charset="0"/>
              </a:rPr>
              <a:t>SINDICATOS CLASISTAS.</a:t>
            </a:r>
          </a:p>
          <a:p>
            <a:pPr lvl="0" algn="just">
              <a:spcBef>
                <a:spcPct val="20000"/>
              </a:spcBef>
              <a:defRPr/>
            </a:pPr>
            <a:endParaRPr lang="es-CO" sz="2400" b="1" dirty="0">
              <a:solidFill>
                <a:prstClr val="white"/>
              </a:solidFill>
              <a:latin typeface="Arial" panose="020B0604020202020204" pitchFamily="34" charset="0"/>
              <a:cs typeface="Arial" panose="020B0604020202020204" pitchFamily="34" charset="0"/>
            </a:endParaRPr>
          </a:p>
          <a:p>
            <a:pPr lvl="0" algn="just">
              <a:spcBef>
                <a:spcPct val="20000"/>
              </a:spcBef>
              <a:defRPr/>
            </a:pPr>
            <a:endParaRPr lang="es-CO" sz="2400" dirty="0">
              <a:solidFill>
                <a:prstClr val="white"/>
              </a:solidFill>
              <a:latin typeface="Arial" panose="020B0604020202020204" pitchFamily="34" charset="0"/>
              <a:cs typeface="Arial" panose="020B0604020202020204" pitchFamily="34" charset="0"/>
            </a:endParaRPr>
          </a:p>
          <a:p>
            <a:pPr lvl="0" algn="just">
              <a:spcBef>
                <a:spcPct val="20000"/>
              </a:spcBef>
              <a:defRPr/>
            </a:pPr>
            <a:r>
              <a:rPr lang="es-CO" sz="2400" dirty="0">
                <a:solidFill>
                  <a:prstClr val="white"/>
                </a:solidFill>
                <a:latin typeface="Arial" panose="020B0604020202020204" pitchFamily="34" charset="0"/>
                <a:cs typeface="Arial" panose="020B0604020202020204" pitchFamily="34" charset="0"/>
              </a:rPr>
              <a:t>Son Instrumentos de lucha de clases que se organizan los propios trabajadores para la defensa de sus intereses o reivindicaciones </a:t>
            </a:r>
            <a:r>
              <a:rPr lang="es-CO" sz="2400" u="sng" dirty="0">
                <a:solidFill>
                  <a:prstClr val="white"/>
                </a:solidFill>
                <a:latin typeface="Arial" panose="020B0604020202020204" pitchFamily="34" charset="0"/>
                <a:cs typeface="Arial" panose="020B0604020202020204" pitchFamily="34" charset="0"/>
              </a:rPr>
              <a:t>vitales</a:t>
            </a:r>
            <a:r>
              <a:rPr lang="es-CO" sz="2400" dirty="0">
                <a:solidFill>
                  <a:prstClr val="white"/>
                </a:solidFill>
                <a:latin typeface="Arial" panose="020B0604020202020204" pitchFamily="34" charset="0"/>
                <a:cs typeface="Arial" panose="020B0604020202020204" pitchFamily="34" charset="0"/>
              </a:rPr>
              <a:t> o fundamentales y </a:t>
            </a:r>
            <a:r>
              <a:rPr lang="es-CO" sz="2400" u="sng" dirty="0">
                <a:solidFill>
                  <a:prstClr val="white"/>
                </a:solidFill>
                <a:latin typeface="Arial" panose="020B0604020202020204" pitchFamily="34" charset="0"/>
                <a:cs typeface="Arial" panose="020B0604020202020204" pitchFamily="34" charset="0"/>
              </a:rPr>
              <a:t>cotidianas</a:t>
            </a:r>
            <a:r>
              <a:rPr lang="es-CO" sz="2400" dirty="0">
                <a:solidFill>
                  <a:prstClr val="white"/>
                </a:solidFill>
                <a:latin typeface="Arial" panose="020B0604020202020204" pitchFamily="34" charset="0"/>
                <a:cs typeface="Arial" panose="020B0604020202020204" pitchFamily="34" charset="0"/>
              </a:rPr>
              <a:t> o del momento. </a:t>
            </a:r>
          </a:p>
        </p:txBody>
      </p:sp>
    </p:spTree>
    <p:extLst>
      <p:ext uri="{BB962C8B-B14F-4D97-AF65-F5344CB8AC3E}">
        <p14:creationId xmlns:p14="http://schemas.microsoft.com/office/powerpoint/2010/main" val="1790318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BFDEE28-5F04-4995-8098-E8A948011B78}"/>
              </a:ext>
            </a:extLst>
          </p:cNvPr>
          <p:cNvSpPr/>
          <p:nvPr/>
        </p:nvSpPr>
        <p:spPr>
          <a:xfrm>
            <a:off x="1052945" y="2399346"/>
            <a:ext cx="10266217" cy="1348061"/>
          </a:xfrm>
          <a:prstGeom prst="rect">
            <a:avLst/>
          </a:prstGeom>
        </p:spPr>
        <p:txBody>
          <a:bodyPr wrap="square">
            <a:spAutoFit/>
          </a:bodyPr>
          <a:lstStyle/>
          <a:p>
            <a:pPr lvl="0" algn="ctr">
              <a:spcBef>
                <a:spcPct val="20000"/>
              </a:spcBef>
              <a:defRPr/>
            </a:pPr>
            <a:r>
              <a:rPr lang="es-CO" sz="2400" b="1" dirty="0">
                <a:solidFill>
                  <a:prstClr val="white"/>
                </a:solidFill>
                <a:latin typeface="Arial" panose="020B0604020202020204" pitchFamily="34" charset="0"/>
                <a:cs typeface="Arial" panose="020B0604020202020204" pitchFamily="34" charset="0"/>
              </a:rPr>
              <a:t>IDENTIDAD DE CLASE.</a:t>
            </a:r>
            <a:endParaRPr lang="es-CO" sz="2400" dirty="0">
              <a:solidFill>
                <a:prstClr val="white"/>
              </a:solidFill>
              <a:latin typeface="Arial" panose="020B0604020202020204" pitchFamily="34" charset="0"/>
              <a:cs typeface="Arial" panose="020B0604020202020204" pitchFamily="34" charset="0"/>
            </a:endParaRPr>
          </a:p>
          <a:p>
            <a:pPr lvl="0" algn="just">
              <a:spcBef>
                <a:spcPct val="20000"/>
              </a:spcBef>
              <a:defRPr/>
            </a:pPr>
            <a:endParaRPr lang="es-CO" sz="2400" b="1" dirty="0">
              <a:solidFill>
                <a:prstClr val="white"/>
              </a:solidFill>
              <a:latin typeface="Arial" panose="020B0604020202020204" pitchFamily="34" charset="0"/>
              <a:cs typeface="Arial" panose="020B0604020202020204" pitchFamily="34" charset="0"/>
            </a:endParaRPr>
          </a:p>
          <a:p>
            <a:pPr lvl="0" algn="just">
              <a:spcBef>
                <a:spcPct val="20000"/>
              </a:spcBef>
              <a:defRPr/>
            </a:pPr>
            <a:r>
              <a:rPr lang="es-CO" sz="2400" dirty="0">
                <a:solidFill>
                  <a:prstClr val="white"/>
                </a:solidFill>
                <a:latin typeface="Arial" panose="020B0604020202020204" pitchFamily="34" charset="0"/>
                <a:cs typeface="Arial" panose="020B0604020202020204" pitchFamily="34" charset="0"/>
              </a:rPr>
              <a:t>Proletariado y Burguesía.</a:t>
            </a:r>
          </a:p>
        </p:txBody>
      </p:sp>
    </p:spTree>
    <p:extLst>
      <p:ext uri="{BB962C8B-B14F-4D97-AF65-F5344CB8AC3E}">
        <p14:creationId xmlns:p14="http://schemas.microsoft.com/office/powerpoint/2010/main" val="23788786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DC845399-A7CC-4628-B3FC-49FF26047434}"/>
              </a:ext>
            </a:extLst>
          </p:cNvPr>
          <p:cNvSpPr/>
          <p:nvPr/>
        </p:nvSpPr>
        <p:spPr>
          <a:xfrm>
            <a:off x="581891" y="2482381"/>
            <a:ext cx="11249891" cy="2246769"/>
          </a:xfrm>
          <a:prstGeom prst="rect">
            <a:avLst/>
          </a:prstGeom>
        </p:spPr>
        <p:txBody>
          <a:bodyPr wrap="square">
            <a:spAutoFit/>
          </a:bodyPr>
          <a:lstStyle/>
          <a:p>
            <a:pPr marL="514350" indent="-514350" algn="just">
              <a:buAutoNum type="alphaLcPeriod"/>
            </a:pPr>
            <a:r>
              <a:rPr lang="es-ES" sz="2800" b="1" dirty="0">
                <a:solidFill>
                  <a:srgbClr val="FFFF00"/>
                </a:solidFill>
                <a:latin typeface="Arial" panose="020B0604020202020204" pitchFamily="34" charset="0"/>
                <a:cs typeface="Arial" panose="020B0604020202020204" pitchFamily="34" charset="0"/>
              </a:rPr>
              <a:t>LUCHA ECONÓMICA.</a:t>
            </a:r>
          </a:p>
          <a:p>
            <a:pPr algn="just"/>
            <a:endParaRPr lang="es-ES" sz="2800" b="1" dirty="0">
              <a:solidFill>
                <a:srgbClr val="FFFF00"/>
              </a:solidFill>
              <a:latin typeface="Arial" panose="020B0604020202020204" pitchFamily="34" charset="0"/>
              <a:cs typeface="Arial" panose="020B0604020202020204" pitchFamily="34" charset="0"/>
            </a:endParaRPr>
          </a:p>
          <a:p>
            <a:pPr algn="just"/>
            <a:r>
              <a:rPr lang="es-ES" sz="2800" dirty="0">
                <a:solidFill>
                  <a:schemeClr val="bg1"/>
                </a:solidFill>
                <a:latin typeface="Arial" panose="020B0604020202020204" pitchFamily="34" charset="0"/>
                <a:cs typeface="Arial" panose="020B0604020202020204" pitchFamily="34" charset="0"/>
              </a:rPr>
              <a:t>Ese momento histórico ocurrió cuando una minoría de personas se hizo dueña de los principales medios de producción, los que hasta entonces habían pertenecido a la comunidad primitiva. </a:t>
            </a:r>
            <a:endParaRPr lang="es-ES" sz="2800" b="1" dirty="0">
              <a:solidFill>
                <a:schemeClr val="bg1"/>
              </a:solidFill>
              <a:latin typeface="Arial" panose="020B0604020202020204" pitchFamily="34" charset="0"/>
              <a:cs typeface="Arial" panose="020B0604020202020204" pitchFamily="34" charset="0"/>
            </a:endParaRPr>
          </a:p>
        </p:txBody>
      </p:sp>
      <p:sp>
        <p:nvSpPr>
          <p:cNvPr id="3" name="Rectángulo 2">
            <a:extLst>
              <a:ext uri="{FF2B5EF4-FFF2-40B4-BE49-F238E27FC236}">
                <a16:creationId xmlns:a16="http://schemas.microsoft.com/office/drawing/2014/main" id="{7B4CA574-24EE-4C05-AD96-2D86B35BAA63}"/>
              </a:ext>
            </a:extLst>
          </p:cNvPr>
          <p:cNvSpPr/>
          <p:nvPr/>
        </p:nvSpPr>
        <p:spPr>
          <a:xfrm>
            <a:off x="1343891" y="974092"/>
            <a:ext cx="10266218" cy="523220"/>
          </a:xfrm>
          <a:prstGeom prst="rect">
            <a:avLst/>
          </a:prstGeom>
        </p:spPr>
        <p:txBody>
          <a:bodyPr wrap="square">
            <a:spAutoFit/>
          </a:bodyPr>
          <a:lstStyle/>
          <a:p>
            <a:pPr lvl="0" algn="ctr"/>
            <a:r>
              <a:rPr lang="es-ES" sz="2800" b="1" dirty="0">
                <a:solidFill>
                  <a:prstClr val="white"/>
                </a:solidFill>
                <a:latin typeface="Arial" panose="020B0604020202020204" pitchFamily="34" charset="0"/>
                <a:cs typeface="Arial" panose="020B0604020202020204" pitchFamily="34" charset="0"/>
              </a:rPr>
              <a:t>LOS TRES FRENTES DE LUCHA DE LOS TRABAJADORES </a:t>
            </a:r>
          </a:p>
        </p:txBody>
      </p:sp>
    </p:spTree>
    <p:extLst>
      <p:ext uri="{BB962C8B-B14F-4D97-AF65-F5344CB8AC3E}">
        <p14:creationId xmlns:p14="http://schemas.microsoft.com/office/powerpoint/2010/main" val="2776067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FB223C68-C538-49AD-B9DC-F72EEBA924A1}"/>
              </a:ext>
            </a:extLst>
          </p:cNvPr>
          <p:cNvSpPr txBox="1"/>
          <p:nvPr/>
        </p:nvSpPr>
        <p:spPr>
          <a:xfrm>
            <a:off x="140110" y="511419"/>
            <a:ext cx="9202994" cy="523220"/>
          </a:xfrm>
          <a:prstGeom prst="rect">
            <a:avLst/>
          </a:prstGeom>
          <a:noFill/>
        </p:spPr>
        <p:txBody>
          <a:bodyPr wrap="square">
            <a:spAutoFit/>
          </a:bodyPr>
          <a:lstStyle/>
          <a:p>
            <a:pPr algn="ctr"/>
            <a:r>
              <a:rPr kumimoji="0" lang="es-CO" sz="2800" b="1" i="0" u="none" strike="noStrike" kern="1200" cap="none" spc="0" normalizeH="0" baseline="0" noProof="0" dirty="0">
                <a:ln>
                  <a:noFill/>
                </a:ln>
                <a:solidFill>
                  <a:srgbClr val="FFFF00"/>
                </a:solidFill>
                <a:effectLst/>
                <a:uLnTx/>
                <a:uFillTx/>
                <a:latin typeface="Arial" panose="020B0604020202020204" pitchFamily="34" charset="0"/>
                <a:ea typeface="+mj-ea"/>
                <a:cs typeface="Arial" panose="020B0604020202020204" pitchFamily="34" charset="0"/>
              </a:rPr>
              <a:t>b. LUCHA IDEOLOGICA </a:t>
            </a:r>
            <a:endParaRPr lang="es-ES" sz="2800" dirty="0">
              <a:solidFill>
                <a:srgbClr val="FFFF00"/>
              </a:solidFill>
              <a:latin typeface="Arial" panose="020B0604020202020204" pitchFamily="34" charset="0"/>
              <a:cs typeface="Arial" panose="020B0604020202020204" pitchFamily="34" charset="0"/>
            </a:endParaRPr>
          </a:p>
        </p:txBody>
      </p:sp>
      <p:sp>
        <p:nvSpPr>
          <p:cNvPr id="2" name="Rectángulo 1">
            <a:extLst>
              <a:ext uri="{FF2B5EF4-FFF2-40B4-BE49-F238E27FC236}">
                <a16:creationId xmlns:a16="http://schemas.microsoft.com/office/drawing/2014/main" id="{E4438F71-E3EF-45F1-82CE-E3B2AC3E24CD}"/>
              </a:ext>
            </a:extLst>
          </p:cNvPr>
          <p:cNvSpPr/>
          <p:nvPr/>
        </p:nvSpPr>
        <p:spPr>
          <a:xfrm>
            <a:off x="140110" y="1554127"/>
            <a:ext cx="9202994" cy="1200329"/>
          </a:xfrm>
          <a:prstGeom prst="rect">
            <a:avLst/>
          </a:prstGeom>
        </p:spPr>
        <p:txBody>
          <a:bodyPr wrap="square">
            <a:spAutoFit/>
          </a:bodyPr>
          <a:lstStyle/>
          <a:p>
            <a:pPr algn="just"/>
            <a:r>
              <a:rPr lang="es-ES" sz="2400" dirty="0">
                <a:solidFill>
                  <a:schemeClr val="bg1"/>
                </a:solidFill>
                <a:latin typeface="Arial" panose="020B0604020202020204" pitchFamily="34" charset="0"/>
                <a:cs typeface="Arial" panose="020B0604020202020204" pitchFamily="34" charset="0"/>
              </a:rPr>
              <a:t>Dentro de las sociedades divididas en clases los explotadores sólo pueden sostener ese sistema dominando a los explotados también en el terreno </a:t>
            </a:r>
            <a:r>
              <a:rPr lang="es-ES" sz="2400" b="1" u="sng" dirty="0">
                <a:solidFill>
                  <a:schemeClr val="bg1"/>
                </a:solidFill>
                <a:latin typeface="Arial" panose="020B0604020202020204" pitchFamily="34" charset="0"/>
                <a:cs typeface="Arial" panose="020B0604020202020204" pitchFamily="34" charset="0"/>
              </a:rPr>
              <a:t>ideológico y por la fuerza</a:t>
            </a:r>
            <a:r>
              <a:rPr lang="es-ES" sz="2400" dirty="0">
                <a:solidFill>
                  <a:schemeClr val="bg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81820745"/>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5460</TotalTime>
  <Words>3310</Words>
  <Application>Microsoft Office PowerPoint</Application>
  <PresentationFormat>Panorámica</PresentationFormat>
  <Paragraphs>301</Paragraphs>
  <Slides>53</Slides>
  <Notes>0</Notes>
  <HiddenSlides>0</HiddenSlides>
  <MMClips>0</MMClips>
  <ScaleCrop>false</ScaleCrop>
  <HeadingPairs>
    <vt:vector size="6" baseType="variant">
      <vt:variant>
        <vt:lpstr>Fuentes usadas</vt:lpstr>
      </vt:variant>
      <vt:variant>
        <vt:i4>8</vt:i4>
      </vt:variant>
      <vt:variant>
        <vt:lpstr>Tema</vt:lpstr>
      </vt:variant>
      <vt:variant>
        <vt:i4>1</vt:i4>
      </vt:variant>
      <vt:variant>
        <vt:lpstr>Títulos de diapositiva</vt:lpstr>
      </vt:variant>
      <vt:variant>
        <vt:i4>53</vt:i4>
      </vt:variant>
    </vt:vector>
  </HeadingPairs>
  <TitlesOfParts>
    <vt:vector size="62" baseType="lpstr">
      <vt:lpstr>Aharoni</vt:lpstr>
      <vt:lpstr>Arial</vt:lpstr>
      <vt:lpstr>Arial Black</vt:lpstr>
      <vt:lpstr>Calibri</vt:lpstr>
      <vt:lpstr>Calibri Light</vt:lpstr>
      <vt:lpstr>Helvetica</vt:lpstr>
      <vt:lpstr>Times New Roman</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Orjuela Acuña Armando</dc:creator>
  <cp:lastModifiedBy>ASUS</cp:lastModifiedBy>
  <cp:revision>93</cp:revision>
  <dcterms:created xsi:type="dcterms:W3CDTF">2022-02-17T20:10:11Z</dcterms:created>
  <dcterms:modified xsi:type="dcterms:W3CDTF">2024-03-18T13:57:37Z</dcterms:modified>
</cp:coreProperties>
</file>