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90" r:id="rId3"/>
    <p:sldId id="291" r:id="rId4"/>
    <p:sldId id="285" r:id="rId5"/>
    <p:sldId id="281" r:id="rId6"/>
    <p:sldId id="293"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308" r:id="rId21"/>
    <p:sldId id="310" r:id="rId22"/>
    <p:sldId id="311" r:id="rId23"/>
    <p:sldId id="312" r:id="rId24"/>
    <p:sldId id="313" r:id="rId25"/>
    <p:sldId id="314" r:id="rId26"/>
    <p:sldId id="279" r:id="rId27"/>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66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ministrador Nepo" userId="74b5332b-6702-431b-b058-aad3c2514904" providerId="ADAL" clId="{1ABA1F9C-DEF1-47BE-BC4E-1D87ABB52399}"/>
    <pc:docChg chg="undo custSel modSld">
      <pc:chgData name="Administrador Nepo" userId="74b5332b-6702-431b-b058-aad3c2514904" providerId="ADAL" clId="{1ABA1F9C-DEF1-47BE-BC4E-1D87ABB52399}" dt="2023-07-14T14:10:06.362" v="1" actId="478"/>
      <pc:docMkLst>
        <pc:docMk/>
      </pc:docMkLst>
      <pc:sldChg chg="addSp delSp mod">
        <pc:chgData name="Administrador Nepo" userId="74b5332b-6702-431b-b058-aad3c2514904" providerId="ADAL" clId="{1ABA1F9C-DEF1-47BE-BC4E-1D87ABB52399}" dt="2023-07-14T14:10:06.362" v="1" actId="478"/>
        <pc:sldMkLst>
          <pc:docMk/>
          <pc:sldMk cId="2494350676" sldId="288"/>
        </pc:sldMkLst>
        <pc:spChg chg="add del">
          <ac:chgData name="Administrador Nepo" userId="74b5332b-6702-431b-b058-aad3c2514904" providerId="ADAL" clId="{1ABA1F9C-DEF1-47BE-BC4E-1D87ABB52399}" dt="2023-07-14T14:10:06.362" v="1" actId="478"/>
          <ac:spMkLst>
            <pc:docMk/>
            <pc:sldMk cId="2494350676" sldId="288"/>
            <ac:spMk id="3" creationId="{966654DF-C5F6-408E-801C-AFC79F3E6D2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t>14/03/2024</a:t>
            </a:fld>
            <a:endParaRPr lang="es-CO"/>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621209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t>14/03/2024</a:t>
            </a:fld>
            <a:endParaRPr lang="es-CO"/>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981809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t>14/03/2024</a:t>
            </a:fld>
            <a:endParaRPr lang="es-CO"/>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3556681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t>14/03/2024</a:t>
            </a:fld>
            <a:endParaRPr lang="es-CO"/>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350425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t>14/03/2024</a:t>
            </a:fld>
            <a:endParaRPr lang="es-CO"/>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876702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t>14/03/2024</a:t>
            </a:fld>
            <a:endParaRPr lang="es-CO"/>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4201400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t>14/03/2024</a:t>
            </a:fld>
            <a:endParaRPr lang="es-CO"/>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4040057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t>14/03/2024</a:t>
            </a:fld>
            <a:endParaRPr lang="es-CO"/>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519519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t>14/03/2024</a:t>
            </a:fld>
            <a:endParaRPr lang="es-CO"/>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52838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t>14/03/2024</a:t>
            </a:fld>
            <a:endParaRPr lang="es-CO"/>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730906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t>14/03/2024</a:t>
            </a:fld>
            <a:endParaRPr lang="es-CO"/>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357050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t>14/03/2024</a:t>
            </a:fld>
            <a:endParaRPr lang="es-CO"/>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t>‹Nº›</a:t>
            </a:fld>
            <a:endParaRPr lang="es-CO"/>
          </a:p>
        </p:txBody>
      </p:sp>
    </p:spTree>
    <p:extLst>
      <p:ext uri="{BB962C8B-B14F-4D97-AF65-F5344CB8AC3E}">
        <p14:creationId xmlns:p14="http://schemas.microsoft.com/office/powerpoint/2010/main" val="5544286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https://inchecksas.com/cual-importancia-inspecciones-seguridad-sgsst/" TargetMode="External"/><Relationship Id="rId3" Type="http://schemas.openxmlformats.org/officeDocument/2006/relationships/hyperlink" Target="https://safetya.co/decreto-1072-de-2015/#:~:text=La%20Ley%201562%20de%202012%20no%20ha%20sido%20compilado%20ni%20derogado" TargetMode="External"/><Relationship Id="rId7" Type="http://schemas.openxmlformats.org/officeDocument/2006/relationships/hyperlink" Target="http://www.arangobueno.com/wp-content/uploads/2020/06/CAP.-COPASST-INSPECCIONES-DE-SEGURIDAD.pdf" TargetMode="External"/><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hyperlink" Target="https://tramites.minsalud.gov.co/formatosdescargables/copaso/manualcomiteparitarioensaludocupacional.pdf" TargetMode="External"/><Relationship Id="rId5" Type="http://schemas.openxmlformats.org/officeDocument/2006/relationships/hyperlink" Target="https://www.funcionpublica.gov.co/eva/gestornormativo/norma.php?i=72173" TargetMode="External"/><Relationship Id="rId10" Type="http://schemas.openxmlformats.org/officeDocument/2006/relationships/hyperlink" Target="https://www.ins.gov.co/Normatividad/Resoluciones/RESOLUCION%202346%20DE%202007.pdf" TargetMode="External"/><Relationship Id="rId4" Type="http://schemas.openxmlformats.org/officeDocument/2006/relationships/hyperlink" Target="https://www.ealde.es/etapas-investigacion-accidentes-de-trabajo/#:~:text=Las%204%20etapas%20de%20la%20investigaci%C3%B3n%20en%20accidentes%20de%20tra" TargetMode="External"/><Relationship Id="rId9" Type="http://schemas.openxmlformats.org/officeDocument/2006/relationships/hyperlink" Target="https://marantaproduccion.com.co/la-comunicacion-y-el-sg-sst/#:~:text=La%20comunicaci%C3%B3n%20es%20una%20herramienta,pr%C3%A1ctica%20de%20un%20"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4993FEE-78A4-4038-84D7-F0012EC87B4B}"/>
              </a:ext>
            </a:extLst>
          </p:cNvPr>
          <p:cNvSpPr txBox="1"/>
          <p:nvPr/>
        </p:nvSpPr>
        <p:spPr>
          <a:xfrm>
            <a:off x="3062287" y="1924050"/>
            <a:ext cx="6067425" cy="2616101"/>
          </a:xfrm>
          <a:prstGeom prst="rect">
            <a:avLst/>
          </a:prstGeom>
          <a:noFill/>
        </p:spPr>
        <p:txBody>
          <a:bodyPr wrap="square">
            <a:spAutoFit/>
          </a:bodyPr>
          <a:lstStyle/>
          <a:p>
            <a:pPr algn="ctr"/>
            <a:endParaRPr lang="es-ES" sz="28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pPr algn="ctr"/>
            <a:r>
              <a:rPr lang="es-ES" sz="28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rPr>
              <a:t>COPASST y HISTORIA CLINICA LABORAL</a:t>
            </a:r>
          </a:p>
          <a:p>
            <a:pPr algn="ctr"/>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NUEVA ESCUELA POPULAR Y OBRERA</a:t>
            </a:r>
          </a:p>
          <a:p>
            <a:pPr algn="ctr"/>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NEPO.</a:t>
            </a:r>
          </a:p>
          <a:p>
            <a:pPr algn="ctr"/>
            <a:endPar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endParaRPr>
          </a:p>
          <a:p>
            <a:pPr algn="ctr"/>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Facilitador</a:t>
            </a:r>
          </a:p>
          <a:p>
            <a:pPr algn="ctr"/>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DIEGO FERNANDO MARTINEZ ARANGO</a:t>
            </a:r>
          </a:p>
        </p:txBody>
      </p:sp>
    </p:spTree>
    <p:extLst>
      <p:ext uri="{BB962C8B-B14F-4D97-AF65-F5344CB8AC3E}">
        <p14:creationId xmlns:p14="http://schemas.microsoft.com/office/powerpoint/2010/main" val="1872097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628775" y="1351508"/>
            <a:ext cx="9569312" cy="3539430"/>
          </a:xfrm>
          <a:prstGeom prst="rect">
            <a:avLst/>
          </a:prstGeom>
          <a:noFill/>
        </p:spPr>
        <p:txBody>
          <a:bodyPr wrap="square">
            <a:spAutoFit/>
          </a:bodyPr>
          <a:lstStyle/>
          <a:p>
            <a:pPr marL="0" indent="0">
              <a:buNone/>
            </a:pPr>
            <a:r>
              <a:rPr lang="es-ES" sz="3200" b="1">
                <a:solidFill>
                  <a:schemeClr val="bg1"/>
                </a:solidFill>
              </a:rPr>
              <a:t>¿Por que se llama Paritario este comité?</a:t>
            </a:r>
          </a:p>
          <a:p>
            <a:pPr marL="0" indent="0">
              <a:buNone/>
            </a:pPr>
            <a:endParaRPr lang="es-ES" sz="3200" b="1">
              <a:solidFill>
                <a:schemeClr val="bg1"/>
              </a:solidFill>
            </a:endParaRPr>
          </a:p>
          <a:p>
            <a:r>
              <a:rPr lang="es-ES" sz="3200">
                <a:solidFill>
                  <a:schemeClr val="bg1"/>
                </a:solidFill>
              </a:rPr>
              <a:t>Se  llama  paritario  por que  está  conformado por igual número  de personas en representación del empleador y de  los  trabajadores. “Paritario”  se refiere  a  “paridad”, “igualdad”   y “equidad”.  Es por esto que se le ha dado  este nombre.</a:t>
            </a:r>
            <a:endParaRPr lang="es-CO" sz="3200" dirty="0">
              <a:solidFill>
                <a:schemeClr val="bg1"/>
              </a:solidFill>
            </a:endParaRPr>
          </a:p>
        </p:txBody>
      </p:sp>
    </p:spTree>
    <p:extLst>
      <p:ext uri="{BB962C8B-B14F-4D97-AF65-F5344CB8AC3E}">
        <p14:creationId xmlns:p14="http://schemas.microsoft.com/office/powerpoint/2010/main" val="41508162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351721" y="543126"/>
            <a:ext cx="9899995" cy="5016758"/>
          </a:xfrm>
          <a:prstGeom prst="rect">
            <a:avLst/>
          </a:prstGeom>
          <a:noFill/>
        </p:spPr>
        <p:txBody>
          <a:bodyPr wrap="square">
            <a:spAutoFit/>
          </a:bodyPr>
          <a:lstStyle/>
          <a:p>
            <a:pPr algn="just"/>
            <a:r>
              <a:rPr lang="es-ES" sz="2000" b="1" dirty="0">
                <a:solidFill>
                  <a:schemeClr val="bg1"/>
                </a:solidFill>
              </a:rPr>
              <a:t>¿Como se reúne el COPASST?</a:t>
            </a:r>
          </a:p>
          <a:p>
            <a:pPr algn="just"/>
            <a:endParaRPr lang="es-ES" sz="2000" b="1" dirty="0">
              <a:solidFill>
                <a:schemeClr val="bg1"/>
              </a:solidFill>
            </a:endParaRPr>
          </a:p>
          <a:p>
            <a:pPr algn="just"/>
            <a:r>
              <a:rPr lang="es-ES" sz="2000" dirty="0">
                <a:solidFill>
                  <a:schemeClr val="bg1"/>
                </a:solidFill>
              </a:rPr>
              <a:t>A las reuniones del Comité solo asistirán los miembros principales, los suplentes asistirán por ausencia de los principales y serán citados a las reuniones por el Presidente del Comité Paritario de Seguridad y Salud en el Trabajo COPASST.</a:t>
            </a:r>
          </a:p>
          <a:p>
            <a:pPr algn="just"/>
            <a:endParaRPr lang="es-ES" sz="2000" dirty="0">
              <a:solidFill>
                <a:schemeClr val="bg1"/>
              </a:solidFill>
            </a:endParaRPr>
          </a:p>
          <a:p>
            <a:pPr algn="just"/>
            <a:r>
              <a:rPr lang="es-ES" sz="2000" dirty="0">
                <a:solidFill>
                  <a:schemeClr val="bg1"/>
                </a:solidFill>
              </a:rPr>
              <a:t>Los miembros del Comité Paritario de Seguridad y Salud en el Trabajo COPASST se reunirán por lo menos una vez al mes  en la empresa y durante el horario de trabajo,  adicional  a ello el empleador se obligará a proporcionar, cuando  menos, cuatro horas  semanales dentro  de la jornada  normal de trabajo  de cada  uno de sus  miembros para  el funcionamiento del comité (actividades, inspecciones, investigaciones, capacitaciones etc.).</a:t>
            </a:r>
          </a:p>
          <a:p>
            <a:pPr algn="just"/>
            <a:endParaRPr lang="es-ES" sz="2000" dirty="0">
              <a:solidFill>
                <a:schemeClr val="bg1"/>
              </a:solidFill>
            </a:endParaRPr>
          </a:p>
          <a:p>
            <a:pPr algn="just"/>
            <a:r>
              <a:rPr lang="es-ES" sz="2000" dirty="0">
                <a:solidFill>
                  <a:schemeClr val="bg1"/>
                </a:solidFill>
              </a:rPr>
              <a:t>El Comité  debe  reunirse extraordinariamente en  caso de  accidente grave o mortal  o riesgo  inminente, con  la presencia del responsable del área  donde  ocurrió el evento  o se determinó el riesgo,  dentro  de  los  cinco (5) días  siguientes a la ocurrencia del hecho.  Art. 7 Resolución  2013 de 1986.</a:t>
            </a:r>
          </a:p>
        </p:txBody>
      </p:sp>
    </p:spTree>
    <p:extLst>
      <p:ext uri="{BB962C8B-B14F-4D97-AF65-F5344CB8AC3E}">
        <p14:creationId xmlns:p14="http://schemas.microsoft.com/office/powerpoint/2010/main" val="11556859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351721" y="543126"/>
            <a:ext cx="9899995" cy="4708981"/>
          </a:xfrm>
          <a:prstGeom prst="rect">
            <a:avLst/>
          </a:prstGeom>
          <a:noFill/>
        </p:spPr>
        <p:txBody>
          <a:bodyPr wrap="square">
            <a:spAutoFit/>
          </a:bodyPr>
          <a:lstStyle/>
          <a:p>
            <a:r>
              <a:rPr lang="es-ES" sz="2000" b="1" u="sng" dirty="0">
                <a:solidFill>
                  <a:srgbClr val="FF0000"/>
                </a:solidFill>
                <a:highlight>
                  <a:srgbClr val="FFFF00"/>
                </a:highlight>
              </a:rPr>
              <a:t>¿Cuáles son las funciones  del Comité Paritario de Seguridad y Salud en el Trabajo COPASST?.</a:t>
            </a:r>
          </a:p>
          <a:p>
            <a:pPr algn="just"/>
            <a:r>
              <a:rPr lang="es-ES" sz="2000" dirty="0">
                <a:solidFill>
                  <a:schemeClr val="bg1"/>
                </a:solidFill>
              </a:rPr>
              <a:t>Participar  de las  actividades de promoción,  divulgación e información,  del sistema de gestión  de la seguridad y salud  en el trabajo  y de las actividades sobre  medicina, higiene y seguridad industrial  entre  patronos y trabajadores, para  obtener su participación activa en el desarrollo de los programas y actividades de Seguridad y Salud en el Trabajo de la empresa.</a:t>
            </a:r>
          </a:p>
          <a:p>
            <a:pPr algn="just"/>
            <a:r>
              <a:rPr lang="es-ES" sz="2000" dirty="0">
                <a:solidFill>
                  <a:schemeClr val="bg1"/>
                </a:solidFill>
              </a:rPr>
              <a:t>Actuar como instrumento de vigilancia para  el cumplimiento  de los Sistemas de Gestión  de Seguridad y Salud  en el Trabajo en la empresa e informar sobre  el estado de ejecución  de los mismos a las autoridades pertinentes cuando  hayan deficiencias en su desarrollo.</a:t>
            </a:r>
          </a:p>
          <a:p>
            <a:pPr algn="just"/>
            <a:r>
              <a:rPr lang="es-ES" sz="2000" dirty="0">
                <a:solidFill>
                  <a:srgbClr val="FF0000"/>
                </a:solidFill>
                <a:highlight>
                  <a:srgbClr val="FFFF00"/>
                </a:highlight>
              </a:rPr>
              <a:t>Emitir recomendaciones para  el mejoramiento del SG-SST. (Artículo 2.2.4.6.8. cita las OBLIGACIONES DE LOS EMPLEADORES. </a:t>
            </a:r>
            <a:r>
              <a:rPr lang="es-ES" sz="2000" b="1" dirty="0">
                <a:solidFill>
                  <a:srgbClr val="FF0000"/>
                </a:solidFill>
                <a:highlight>
                  <a:srgbClr val="FFFF00"/>
                </a:highlight>
              </a:rPr>
              <a:t>En este numeral se enfatiza muy bien que el “empleador” tiene la obligación de cumplir o brindar toda la protección en temas de seguridad y la salud para los trabajadores). Decreto 1072 2015</a:t>
            </a:r>
            <a:endParaRPr lang="es-ES" sz="2000" dirty="0">
              <a:solidFill>
                <a:srgbClr val="FF0000"/>
              </a:solidFill>
              <a:highlight>
                <a:srgbClr val="FFFF00"/>
              </a:highlight>
            </a:endParaRPr>
          </a:p>
          <a:p>
            <a:pPr algn="just"/>
            <a:r>
              <a:rPr lang="es-ES" sz="2000" dirty="0">
                <a:solidFill>
                  <a:schemeClr val="bg1"/>
                </a:solidFill>
              </a:rPr>
              <a:t>Recibir copias, por derecho propio, de  las  conclusiones sobre  inspecciones e investigaciones que  realicen  las  autoridades de  Seguridad y Salud en el Trabajo en los sitios  de trabajo</a:t>
            </a:r>
          </a:p>
        </p:txBody>
      </p:sp>
    </p:spTree>
    <p:extLst>
      <p:ext uri="{BB962C8B-B14F-4D97-AF65-F5344CB8AC3E}">
        <p14:creationId xmlns:p14="http://schemas.microsoft.com/office/powerpoint/2010/main" val="3864899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656521" y="741909"/>
            <a:ext cx="9899995" cy="5755422"/>
          </a:xfrm>
          <a:prstGeom prst="rect">
            <a:avLst/>
          </a:prstGeom>
          <a:noFill/>
        </p:spPr>
        <p:txBody>
          <a:bodyPr wrap="square">
            <a:spAutoFit/>
          </a:bodyPr>
          <a:lstStyle/>
          <a:p>
            <a:pPr algn="ctr"/>
            <a:r>
              <a:rPr lang="es-ES" sz="2400" b="1" dirty="0">
                <a:solidFill>
                  <a:schemeClr val="bg1"/>
                </a:solidFill>
              </a:rPr>
              <a:t>La realidad de los Comités Paritarios de Seguridad y Salud en el Trabajo en Colombia</a:t>
            </a:r>
          </a:p>
          <a:p>
            <a:pPr algn="ctr"/>
            <a:endParaRPr lang="es-ES" sz="2400" b="1" dirty="0">
              <a:solidFill>
                <a:schemeClr val="bg1"/>
              </a:solidFill>
            </a:endParaRPr>
          </a:p>
          <a:p>
            <a:pPr marL="0" indent="0" algn="just">
              <a:buNone/>
            </a:pPr>
            <a:r>
              <a:rPr lang="es-ES" sz="2400" dirty="0">
                <a:solidFill>
                  <a:schemeClr val="bg1"/>
                </a:solidFill>
              </a:rPr>
              <a:t>1- Nos hemos vuelto un apéndice de lo que diga la empresa, no hay autonomía ni dependencia no existe una participación real de los trabajadores en el COPASST y en la implementación de los programas y políticas del SG-SST .</a:t>
            </a:r>
          </a:p>
          <a:p>
            <a:pPr marL="0" indent="0" algn="just">
              <a:buNone/>
            </a:pPr>
            <a:endParaRPr lang="es-ES" sz="2400" dirty="0">
              <a:solidFill>
                <a:schemeClr val="bg1"/>
              </a:solidFill>
            </a:endParaRPr>
          </a:p>
          <a:p>
            <a:pPr marL="0" indent="0" algn="just">
              <a:buNone/>
            </a:pPr>
            <a:r>
              <a:rPr lang="es-ES" sz="2400" dirty="0">
                <a:solidFill>
                  <a:schemeClr val="bg1"/>
                </a:solidFill>
              </a:rPr>
              <a:t>2- En las capacitaciones solo indican los parámetros legales mas no el como hacer</a:t>
            </a:r>
          </a:p>
          <a:p>
            <a:pPr marL="0" indent="0" algn="just">
              <a:buNone/>
            </a:pPr>
            <a:endParaRPr lang="es-ES" sz="2400" dirty="0">
              <a:solidFill>
                <a:schemeClr val="bg1"/>
              </a:solidFill>
            </a:endParaRPr>
          </a:p>
          <a:p>
            <a:pPr marL="0" indent="0" algn="just">
              <a:buNone/>
            </a:pPr>
            <a:r>
              <a:rPr lang="es-ES" sz="2400" dirty="0">
                <a:solidFill>
                  <a:schemeClr val="bg1"/>
                </a:solidFill>
              </a:rPr>
              <a:t>3- No participamos en los procesos de planeación y ejecución de los programas del SG SST de la empresa.</a:t>
            </a:r>
          </a:p>
          <a:p>
            <a:pPr marL="0" indent="0" algn="just">
              <a:buNone/>
            </a:pPr>
            <a:r>
              <a:rPr lang="es-ES" sz="3200" dirty="0">
                <a:solidFill>
                  <a:schemeClr val="bg1"/>
                </a:solidFill>
              </a:rPr>
              <a:t>  </a:t>
            </a:r>
            <a:endParaRPr lang="es-CO" sz="3200" dirty="0">
              <a:solidFill>
                <a:schemeClr val="bg1"/>
              </a:solidFill>
            </a:endParaRPr>
          </a:p>
          <a:p>
            <a:pPr algn="ctr"/>
            <a:endParaRPr lang="es-ES" sz="2400" dirty="0">
              <a:solidFill>
                <a:schemeClr val="bg1"/>
              </a:solidFill>
            </a:endParaRPr>
          </a:p>
        </p:txBody>
      </p:sp>
    </p:spTree>
    <p:extLst>
      <p:ext uri="{BB962C8B-B14F-4D97-AF65-F5344CB8AC3E}">
        <p14:creationId xmlns:p14="http://schemas.microsoft.com/office/powerpoint/2010/main" val="3400864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656521" y="741909"/>
            <a:ext cx="9899995" cy="5632311"/>
          </a:xfrm>
          <a:prstGeom prst="rect">
            <a:avLst/>
          </a:prstGeom>
          <a:noFill/>
        </p:spPr>
        <p:txBody>
          <a:bodyPr wrap="square">
            <a:spAutoFit/>
          </a:bodyPr>
          <a:lstStyle/>
          <a:p>
            <a:pPr algn="ctr"/>
            <a:r>
              <a:rPr lang="es-ES" sz="2400" b="1" dirty="0">
                <a:solidFill>
                  <a:schemeClr val="bg1"/>
                </a:solidFill>
              </a:rPr>
              <a:t>Como hacer para que los COPASST sean mas protagónicos por parte de los trabajadores</a:t>
            </a:r>
          </a:p>
          <a:p>
            <a:pPr marL="0" indent="0" algn="just">
              <a:buNone/>
            </a:pPr>
            <a:r>
              <a:rPr lang="es-ES" sz="2400" dirty="0">
                <a:solidFill>
                  <a:schemeClr val="bg1"/>
                </a:solidFill>
              </a:rPr>
              <a:t>1- Los trabajadores deben de tener habilidades de liderazgo</a:t>
            </a:r>
          </a:p>
          <a:p>
            <a:pPr marL="0" indent="0" algn="just">
              <a:buNone/>
            </a:pPr>
            <a:r>
              <a:rPr lang="es-ES" sz="2400" dirty="0">
                <a:solidFill>
                  <a:schemeClr val="bg1"/>
                </a:solidFill>
              </a:rPr>
              <a:t>2- Los sindicatos deben de formar a los trabajadores para que hagan parte de este comité y de todos los que tengan poder de decisión en cuanto a las determinaciones que afecten a los trabajadores</a:t>
            </a:r>
          </a:p>
          <a:p>
            <a:pPr marL="0" indent="0" algn="just">
              <a:buNone/>
            </a:pPr>
            <a:r>
              <a:rPr lang="es-ES" sz="2400" dirty="0">
                <a:solidFill>
                  <a:schemeClr val="bg1"/>
                </a:solidFill>
              </a:rPr>
              <a:t>3- tener en cuenta y conocer la importancia de trabajo en equipo.</a:t>
            </a:r>
          </a:p>
          <a:p>
            <a:pPr marL="0" indent="0" algn="just">
              <a:buNone/>
            </a:pPr>
            <a:endParaRPr lang="es-ES" sz="2400" dirty="0">
              <a:solidFill>
                <a:schemeClr val="bg1"/>
              </a:solidFill>
            </a:endParaRPr>
          </a:p>
          <a:p>
            <a:pPr marL="0" indent="0" algn="just">
              <a:buNone/>
            </a:pPr>
            <a:r>
              <a:rPr lang="es-ES" sz="2400" b="1" dirty="0">
                <a:solidFill>
                  <a:schemeClr val="bg1"/>
                </a:solidFill>
              </a:rPr>
              <a:t>Esta formación incluye:</a:t>
            </a:r>
          </a:p>
          <a:p>
            <a:pPr marL="0" indent="0" algn="just">
              <a:buNone/>
            </a:pPr>
            <a:endParaRPr lang="es-ES" sz="2400" dirty="0">
              <a:solidFill>
                <a:schemeClr val="bg1"/>
              </a:solidFill>
            </a:endParaRPr>
          </a:p>
          <a:p>
            <a:pPr algn="just">
              <a:buFont typeface="Wingdings" panose="05000000000000000000" pitchFamily="2" charset="2"/>
              <a:buChar char="v"/>
            </a:pPr>
            <a:r>
              <a:rPr lang="es-ES" sz="2400" dirty="0">
                <a:solidFill>
                  <a:schemeClr val="bg1"/>
                </a:solidFill>
              </a:rPr>
              <a:t>- La composición de un equipo de trabajo, conformado por trabajadores que se ocupen delos temas de salud, teniendo en cuenta la actividad comercial de la empresa.</a:t>
            </a:r>
          </a:p>
          <a:p>
            <a:pPr algn="just">
              <a:buFont typeface="Wingdings" panose="05000000000000000000" pitchFamily="2" charset="2"/>
              <a:buChar char="v"/>
            </a:pPr>
            <a:r>
              <a:rPr lang="es-ES" sz="2400" dirty="0">
                <a:solidFill>
                  <a:schemeClr val="bg1"/>
                </a:solidFill>
              </a:rPr>
              <a:t>- trabajar en temas de prevención laboral y psicosocial</a:t>
            </a:r>
          </a:p>
          <a:p>
            <a:pPr algn="ctr"/>
            <a:endParaRPr lang="es-ES" sz="2400" dirty="0">
              <a:solidFill>
                <a:schemeClr val="bg1"/>
              </a:solidFill>
            </a:endParaRPr>
          </a:p>
        </p:txBody>
      </p:sp>
    </p:spTree>
    <p:extLst>
      <p:ext uri="{BB962C8B-B14F-4D97-AF65-F5344CB8AC3E}">
        <p14:creationId xmlns:p14="http://schemas.microsoft.com/office/powerpoint/2010/main" val="41655960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325215" y="551289"/>
            <a:ext cx="9899995" cy="5755422"/>
          </a:xfrm>
          <a:prstGeom prst="rect">
            <a:avLst/>
          </a:prstGeom>
          <a:noFill/>
        </p:spPr>
        <p:txBody>
          <a:bodyPr wrap="square">
            <a:spAutoFit/>
          </a:bodyPr>
          <a:lstStyle/>
          <a:p>
            <a:pPr>
              <a:buFont typeface="Wingdings" panose="05000000000000000000" pitchFamily="2" charset="2"/>
              <a:buChar char="v"/>
            </a:pPr>
            <a:r>
              <a:rPr lang="es-ES" sz="3200" dirty="0">
                <a:solidFill>
                  <a:schemeClr val="bg1"/>
                </a:solidFill>
              </a:rPr>
              <a:t>- Saber realizar investigaciones de accidentes de trabajo teniendo en cuenta las 4 etapas para el desarrollo de esta.</a:t>
            </a:r>
          </a:p>
          <a:p>
            <a:endParaRPr lang="es-ES" sz="3200" dirty="0">
              <a:solidFill>
                <a:schemeClr val="bg1"/>
              </a:solidFill>
            </a:endParaRPr>
          </a:p>
          <a:p>
            <a:pPr marL="0" indent="0">
              <a:buNone/>
            </a:pPr>
            <a:r>
              <a:rPr lang="es-ES" sz="2400" dirty="0">
                <a:solidFill>
                  <a:schemeClr val="bg1"/>
                </a:solidFill>
              </a:rPr>
              <a:t>1- Recogida de información</a:t>
            </a:r>
          </a:p>
          <a:p>
            <a:pPr marL="0" indent="0">
              <a:buNone/>
            </a:pPr>
            <a:r>
              <a:rPr lang="es-ES" sz="2400" dirty="0">
                <a:solidFill>
                  <a:schemeClr val="bg1"/>
                </a:solidFill>
              </a:rPr>
              <a:t>2- Análisis documental</a:t>
            </a:r>
          </a:p>
          <a:p>
            <a:pPr marL="0" indent="0">
              <a:buNone/>
            </a:pPr>
            <a:r>
              <a:rPr lang="es-ES" sz="2400" dirty="0">
                <a:solidFill>
                  <a:schemeClr val="bg1"/>
                </a:solidFill>
              </a:rPr>
              <a:t>3- Determinación de las causas</a:t>
            </a:r>
          </a:p>
          <a:p>
            <a:pPr marL="0" indent="0">
              <a:buNone/>
            </a:pPr>
            <a:r>
              <a:rPr lang="es-ES" sz="2400" dirty="0">
                <a:solidFill>
                  <a:schemeClr val="bg1"/>
                </a:solidFill>
              </a:rPr>
              <a:t>4- Definición de medidas preventivas</a:t>
            </a:r>
          </a:p>
          <a:p>
            <a:pPr marL="0" indent="0">
              <a:buNone/>
            </a:pPr>
            <a:endParaRPr lang="es-ES" sz="2400" dirty="0">
              <a:solidFill>
                <a:schemeClr val="bg1"/>
              </a:solidFill>
            </a:endParaRPr>
          </a:p>
          <a:p>
            <a:pPr>
              <a:buFont typeface="Wingdings" panose="05000000000000000000" pitchFamily="2" charset="2"/>
              <a:buChar char="v"/>
            </a:pPr>
            <a:r>
              <a:rPr lang="es-ES" sz="2400" dirty="0">
                <a:solidFill>
                  <a:schemeClr val="bg1"/>
                </a:solidFill>
              </a:rPr>
              <a:t>- Tener claro el enfoque de las inspecciones en las áreas de trabajo por parte de los trabajadores que conforman el </a:t>
            </a:r>
            <a:r>
              <a:rPr lang="es-ES" sz="2400" dirty="0" err="1">
                <a:solidFill>
                  <a:schemeClr val="bg1"/>
                </a:solidFill>
              </a:rPr>
              <a:t>Copasst</a:t>
            </a:r>
            <a:r>
              <a:rPr lang="es-ES" sz="2400" dirty="0">
                <a:solidFill>
                  <a:schemeClr val="bg1"/>
                </a:solidFill>
              </a:rPr>
              <a:t>.</a:t>
            </a:r>
          </a:p>
          <a:p>
            <a:pPr marL="0" indent="0">
              <a:buNone/>
            </a:pPr>
            <a:r>
              <a:rPr lang="es-ES" sz="2400" dirty="0">
                <a:solidFill>
                  <a:schemeClr val="bg1"/>
                </a:solidFill>
              </a:rPr>
              <a:t>Uno de los principios básicos es que prevenir y evitar el daño, lesiones o pérdidas económicas generadas por no controlar los peligros ya que es mucho mejor que reparar el daño.</a:t>
            </a:r>
          </a:p>
          <a:p>
            <a:pPr>
              <a:buFont typeface="Wingdings" panose="05000000000000000000" pitchFamily="2" charset="2"/>
              <a:buChar char="v"/>
            </a:pPr>
            <a:endParaRPr lang="es-ES" sz="3200" dirty="0">
              <a:solidFill>
                <a:schemeClr val="bg1"/>
              </a:solidFill>
            </a:endParaRPr>
          </a:p>
        </p:txBody>
      </p:sp>
    </p:spTree>
    <p:extLst>
      <p:ext uri="{BB962C8B-B14F-4D97-AF65-F5344CB8AC3E}">
        <p14:creationId xmlns:p14="http://schemas.microsoft.com/office/powerpoint/2010/main" val="1128401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325215" y="551289"/>
            <a:ext cx="9899995" cy="5509200"/>
          </a:xfrm>
          <a:prstGeom prst="rect">
            <a:avLst/>
          </a:prstGeom>
          <a:noFill/>
        </p:spPr>
        <p:txBody>
          <a:bodyPr wrap="square">
            <a:spAutoFit/>
          </a:bodyPr>
          <a:lstStyle/>
          <a:p>
            <a:pPr algn="ctr"/>
            <a:r>
              <a:rPr lang="es-ES" sz="2800" b="1" dirty="0">
                <a:solidFill>
                  <a:schemeClr val="bg1"/>
                </a:solidFill>
              </a:rPr>
              <a:t>Una estrategia que debemos de conocer y colocar en practica es la comunicación asertiva en el trabajo.</a:t>
            </a:r>
          </a:p>
          <a:p>
            <a:pPr algn="ctr"/>
            <a:endParaRPr lang="es-ES" sz="2800" b="1" dirty="0">
              <a:solidFill>
                <a:schemeClr val="bg1"/>
              </a:solidFill>
            </a:endParaRPr>
          </a:p>
          <a:p>
            <a:pPr algn="just"/>
            <a:r>
              <a:rPr lang="es-ES" sz="2400" dirty="0">
                <a:solidFill>
                  <a:schemeClr val="bg1"/>
                </a:solidFill>
              </a:rPr>
              <a:t>La comunicación asertiva es una herramienta indispensable y efectiva para promover los COPASST en las empresas, pues con su correcta aplicación puedes lograr conectar al empleador, trabajador al SG-SST y conducirlos hacia la práctica de un comportamiento seguro y a la implementación de las diferentes actividades que conlleven a mejorar las condiciones laborales.</a:t>
            </a:r>
          </a:p>
          <a:p>
            <a:pPr algn="just"/>
            <a:endParaRPr lang="es-ES" sz="2400" dirty="0">
              <a:solidFill>
                <a:schemeClr val="bg1"/>
              </a:solidFill>
            </a:endParaRPr>
          </a:p>
          <a:p>
            <a:pPr algn="just"/>
            <a:r>
              <a:rPr lang="es-ES" sz="2400" dirty="0">
                <a:solidFill>
                  <a:schemeClr val="bg1"/>
                </a:solidFill>
              </a:rPr>
              <a:t>Esta comunicación facilita tener un vinculo directo con la alta gerencia, el COPAST, el SG-SST, los trabajadores y demás integrantes de la organización, para el desarrollo y aplicación de las normas las cuales impactan directamente en las obligaciones y deberes de unos y de otros.</a:t>
            </a:r>
          </a:p>
          <a:p>
            <a:pPr algn="ctr"/>
            <a:endParaRPr lang="es-ES" sz="2800" dirty="0">
              <a:solidFill>
                <a:schemeClr val="bg1"/>
              </a:solidFill>
            </a:endParaRPr>
          </a:p>
        </p:txBody>
      </p:sp>
    </p:spTree>
    <p:extLst>
      <p:ext uri="{BB962C8B-B14F-4D97-AF65-F5344CB8AC3E}">
        <p14:creationId xmlns:p14="http://schemas.microsoft.com/office/powerpoint/2010/main" val="22898108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325215" y="551289"/>
            <a:ext cx="9899995" cy="4893647"/>
          </a:xfrm>
          <a:prstGeom prst="rect">
            <a:avLst/>
          </a:prstGeom>
          <a:noFill/>
        </p:spPr>
        <p:txBody>
          <a:bodyPr wrap="square">
            <a:spAutoFit/>
          </a:bodyPr>
          <a:lstStyle/>
          <a:p>
            <a:pPr algn="ctr"/>
            <a:r>
              <a:rPr lang="es-ES" sz="2800" b="1" dirty="0">
                <a:solidFill>
                  <a:schemeClr val="bg1"/>
                </a:solidFill>
              </a:rPr>
              <a:t>Una estrategia que debemos de conocer y colocar en practica es la comunicación asertiva en el trabajo.</a:t>
            </a:r>
          </a:p>
          <a:p>
            <a:pPr algn="ctr"/>
            <a:endParaRPr lang="es-ES" sz="2800" b="1" dirty="0">
              <a:solidFill>
                <a:schemeClr val="bg1"/>
              </a:solidFill>
            </a:endParaRPr>
          </a:p>
          <a:p>
            <a:pPr algn="ctr"/>
            <a:endParaRPr lang="es-ES" sz="2800" b="1" dirty="0">
              <a:solidFill>
                <a:schemeClr val="bg1"/>
              </a:solidFill>
            </a:endParaRPr>
          </a:p>
          <a:p>
            <a:pPr algn="just"/>
            <a:r>
              <a:rPr lang="es-ES" sz="2400" dirty="0">
                <a:solidFill>
                  <a:schemeClr val="bg1"/>
                </a:solidFill>
              </a:rPr>
              <a:t>La importancia de la comunicación asertiva en el trabajo es evitar malentendidos entre las personas que trabajan en una empresa.</a:t>
            </a:r>
          </a:p>
          <a:p>
            <a:pPr marL="0" indent="0" algn="just">
              <a:buNone/>
            </a:pPr>
            <a:endParaRPr lang="es-ES" sz="2400" dirty="0">
              <a:solidFill>
                <a:schemeClr val="bg1"/>
              </a:solidFill>
            </a:endParaRPr>
          </a:p>
          <a:p>
            <a:pPr algn="just"/>
            <a:r>
              <a:rPr lang="es-ES" sz="2400" dirty="0">
                <a:solidFill>
                  <a:schemeClr val="bg1"/>
                </a:solidFill>
              </a:rPr>
              <a:t>También busca propiciar el ambiente adecuado para que los trabajadores expresen sus opiniones e ideas de una forma correcta y así mejoren su entorno laboral, familiar y social.</a:t>
            </a:r>
          </a:p>
          <a:p>
            <a:pPr algn="ctr"/>
            <a:endParaRPr lang="es-ES" sz="2800" b="1" dirty="0">
              <a:solidFill>
                <a:schemeClr val="bg1"/>
              </a:solidFill>
            </a:endParaRPr>
          </a:p>
          <a:p>
            <a:pPr algn="ctr"/>
            <a:endParaRPr lang="es-ES" sz="2800" dirty="0">
              <a:solidFill>
                <a:schemeClr val="bg1"/>
              </a:solidFill>
            </a:endParaRPr>
          </a:p>
        </p:txBody>
      </p:sp>
    </p:spTree>
    <p:extLst>
      <p:ext uri="{BB962C8B-B14F-4D97-AF65-F5344CB8AC3E}">
        <p14:creationId xmlns:p14="http://schemas.microsoft.com/office/powerpoint/2010/main" val="492137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325215" y="551289"/>
            <a:ext cx="9899995" cy="5693866"/>
          </a:xfrm>
          <a:prstGeom prst="rect">
            <a:avLst/>
          </a:prstGeom>
          <a:noFill/>
        </p:spPr>
        <p:txBody>
          <a:bodyPr wrap="square">
            <a:spAutoFit/>
          </a:bodyPr>
          <a:lstStyle/>
          <a:p>
            <a:pPr algn="ctr"/>
            <a:r>
              <a:rPr lang="es-ES" sz="2800" b="1" dirty="0">
                <a:solidFill>
                  <a:schemeClr val="bg1"/>
                </a:solidFill>
              </a:rPr>
              <a:t>8 estrategias de comunicación asertiva en el trabajo para mejorar el clima laboral.</a:t>
            </a:r>
          </a:p>
          <a:p>
            <a:pPr algn="ctr"/>
            <a:endParaRPr lang="es-ES" sz="2800" b="1" dirty="0">
              <a:solidFill>
                <a:schemeClr val="bg1"/>
              </a:solidFill>
            </a:endParaRPr>
          </a:p>
          <a:p>
            <a:pPr marL="0" indent="0">
              <a:buNone/>
            </a:pPr>
            <a:r>
              <a:rPr lang="es-ES" sz="2800" dirty="0">
                <a:solidFill>
                  <a:schemeClr val="bg1"/>
                </a:solidFill>
              </a:rPr>
              <a:t>1 Preguntar en vez de suponer.</a:t>
            </a:r>
          </a:p>
          <a:p>
            <a:pPr marL="0" indent="0">
              <a:buNone/>
            </a:pPr>
            <a:r>
              <a:rPr lang="es-ES" sz="2800" dirty="0">
                <a:solidFill>
                  <a:schemeClr val="bg1"/>
                </a:solidFill>
              </a:rPr>
              <a:t>2 Hacer contacto visual.</a:t>
            </a:r>
          </a:p>
          <a:p>
            <a:pPr marL="0" indent="0">
              <a:buNone/>
            </a:pPr>
            <a:r>
              <a:rPr lang="es-ES" sz="2800" dirty="0">
                <a:solidFill>
                  <a:schemeClr val="bg1"/>
                </a:solidFill>
              </a:rPr>
              <a:t>3 Asumir responsabilidades desde el yo.</a:t>
            </a:r>
          </a:p>
          <a:p>
            <a:pPr marL="0" indent="0">
              <a:buNone/>
            </a:pPr>
            <a:r>
              <a:rPr lang="es-ES" sz="2800" dirty="0">
                <a:solidFill>
                  <a:schemeClr val="bg1"/>
                </a:solidFill>
              </a:rPr>
              <a:t>4 Aprender a delimitar.</a:t>
            </a:r>
          </a:p>
          <a:p>
            <a:pPr marL="0" indent="0">
              <a:buNone/>
            </a:pPr>
            <a:r>
              <a:rPr lang="es-ES" sz="2800" dirty="0">
                <a:solidFill>
                  <a:schemeClr val="bg1"/>
                </a:solidFill>
              </a:rPr>
              <a:t>5 Pedir y brindar feedback positivo. (retro alimentación) </a:t>
            </a:r>
          </a:p>
          <a:p>
            <a:pPr marL="0" indent="0">
              <a:buNone/>
            </a:pPr>
            <a:r>
              <a:rPr lang="es-ES" sz="2800" dirty="0">
                <a:solidFill>
                  <a:schemeClr val="bg1"/>
                </a:solidFill>
              </a:rPr>
              <a:t>6 Demostrar interés en quien te habla.</a:t>
            </a:r>
          </a:p>
          <a:p>
            <a:pPr marL="0" indent="0">
              <a:buNone/>
            </a:pPr>
            <a:r>
              <a:rPr lang="es-ES" sz="2800" dirty="0">
                <a:solidFill>
                  <a:schemeClr val="bg1"/>
                </a:solidFill>
              </a:rPr>
              <a:t>7 Aclarar prioridades y objetivos.</a:t>
            </a:r>
          </a:p>
          <a:p>
            <a:pPr marL="0" indent="0">
              <a:buNone/>
            </a:pPr>
            <a:r>
              <a:rPr lang="es-ES" sz="2800" dirty="0">
                <a:solidFill>
                  <a:schemeClr val="bg1"/>
                </a:solidFill>
              </a:rPr>
              <a:t>8 Ser empático y conciso.</a:t>
            </a:r>
          </a:p>
          <a:p>
            <a:pPr algn="ctr"/>
            <a:br>
              <a:rPr lang="es-ES" sz="2800" b="1" dirty="0">
                <a:solidFill>
                  <a:schemeClr val="bg1"/>
                </a:solidFill>
              </a:rPr>
            </a:br>
            <a:endParaRPr lang="es-ES" sz="2800" dirty="0">
              <a:solidFill>
                <a:schemeClr val="bg1"/>
              </a:solidFill>
            </a:endParaRPr>
          </a:p>
        </p:txBody>
      </p:sp>
    </p:spTree>
    <p:extLst>
      <p:ext uri="{BB962C8B-B14F-4D97-AF65-F5344CB8AC3E}">
        <p14:creationId xmlns:p14="http://schemas.microsoft.com/office/powerpoint/2010/main" val="1754444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325215" y="551289"/>
            <a:ext cx="9899995" cy="5878532"/>
          </a:xfrm>
          <a:prstGeom prst="rect">
            <a:avLst/>
          </a:prstGeom>
          <a:noFill/>
        </p:spPr>
        <p:txBody>
          <a:bodyPr wrap="square">
            <a:spAutoFit/>
          </a:bodyPr>
          <a:lstStyle/>
          <a:p>
            <a:pPr algn="ctr"/>
            <a:r>
              <a:rPr lang="es-ES" sz="2800" b="1" dirty="0">
                <a:solidFill>
                  <a:schemeClr val="bg1"/>
                </a:solidFill>
              </a:rPr>
              <a:t>Tareas sugeridas para colocar en práctica des de nuestras organizaciones sindicales en los COPASST</a:t>
            </a:r>
          </a:p>
          <a:p>
            <a:pPr algn="ctr"/>
            <a:endParaRPr lang="es-ES" sz="2800" b="1" dirty="0">
              <a:solidFill>
                <a:schemeClr val="bg1"/>
              </a:solidFill>
            </a:endParaRPr>
          </a:p>
          <a:p>
            <a:pPr marL="0" indent="0">
              <a:buNone/>
            </a:pPr>
            <a:r>
              <a:rPr lang="es-ES" sz="2400" dirty="0">
                <a:solidFill>
                  <a:schemeClr val="bg1"/>
                </a:solidFill>
              </a:rPr>
              <a:t>1- Formación en las áreas de Seguridad y salud en el trabajo (Higiene industrial).</a:t>
            </a:r>
          </a:p>
          <a:p>
            <a:pPr marL="0" indent="0">
              <a:buNone/>
            </a:pPr>
            <a:endParaRPr lang="es-ES" sz="2400" dirty="0">
              <a:solidFill>
                <a:schemeClr val="bg1"/>
              </a:solidFill>
            </a:endParaRPr>
          </a:p>
          <a:p>
            <a:pPr marL="0" indent="0">
              <a:buNone/>
            </a:pPr>
            <a:r>
              <a:rPr lang="es-ES" sz="2400" dirty="0">
                <a:solidFill>
                  <a:schemeClr val="bg1"/>
                </a:solidFill>
              </a:rPr>
              <a:t>2- Formación en la realización de auditorias al SG-SST</a:t>
            </a:r>
          </a:p>
          <a:p>
            <a:pPr marL="0" indent="0">
              <a:buNone/>
            </a:pPr>
            <a:endParaRPr lang="es-ES" sz="2400" dirty="0">
              <a:solidFill>
                <a:schemeClr val="bg1"/>
              </a:solidFill>
            </a:endParaRPr>
          </a:p>
          <a:p>
            <a:pPr marL="0" indent="0">
              <a:buNone/>
            </a:pPr>
            <a:r>
              <a:rPr lang="es-ES" sz="2400" dirty="0">
                <a:solidFill>
                  <a:schemeClr val="bg1"/>
                </a:solidFill>
              </a:rPr>
              <a:t>3- Hacer parte de los diferentes comités (</a:t>
            </a:r>
            <a:r>
              <a:rPr lang="es-ES" sz="2400" dirty="0" err="1">
                <a:solidFill>
                  <a:schemeClr val="bg1"/>
                </a:solidFill>
              </a:rPr>
              <a:t>Copasst</a:t>
            </a:r>
            <a:r>
              <a:rPr lang="es-ES" sz="2400" dirty="0">
                <a:solidFill>
                  <a:schemeClr val="bg1"/>
                </a:solidFill>
              </a:rPr>
              <a:t>, convivencia laboral, los comités de seguridad vial, los comités de salud del las centrales obreras).</a:t>
            </a:r>
          </a:p>
          <a:p>
            <a:pPr marL="0" indent="0">
              <a:buNone/>
            </a:pPr>
            <a:endParaRPr lang="es-ES" sz="2400" dirty="0">
              <a:solidFill>
                <a:schemeClr val="bg1"/>
              </a:solidFill>
            </a:endParaRPr>
          </a:p>
          <a:p>
            <a:pPr marL="0" indent="0">
              <a:buNone/>
            </a:pPr>
            <a:r>
              <a:rPr lang="es-ES" sz="2400" dirty="0">
                <a:solidFill>
                  <a:schemeClr val="bg1"/>
                </a:solidFill>
              </a:rPr>
              <a:t>4- Ser los secretarios de los comités antes mencionados en las empresas.</a:t>
            </a:r>
          </a:p>
          <a:p>
            <a:pPr marL="0" indent="0">
              <a:buNone/>
            </a:pPr>
            <a:endParaRPr lang="es-ES" sz="2400" dirty="0">
              <a:solidFill>
                <a:schemeClr val="bg1"/>
              </a:solidFill>
            </a:endParaRPr>
          </a:p>
          <a:p>
            <a:pPr marL="0" indent="0">
              <a:buNone/>
            </a:pPr>
            <a:r>
              <a:rPr lang="es-ES" sz="2400" dirty="0">
                <a:solidFill>
                  <a:schemeClr val="bg1"/>
                </a:solidFill>
              </a:rPr>
              <a:t>5- Crear las secretarias de la salud en los sindicatos</a:t>
            </a:r>
            <a:endParaRPr lang="es-CO" sz="2400" dirty="0">
              <a:solidFill>
                <a:schemeClr val="bg1"/>
              </a:solidFill>
            </a:endParaRPr>
          </a:p>
          <a:p>
            <a:pPr algn="ctr"/>
            <a:endParaRPr lang="es-ES" sz="2800" dirty="0">
              <a:solidFill>
                <a:schemeClr val="bg1"/>
              </a:solidFill>
            </a:endParaRPr>
          </a:p>
        </p:txBody>
      </p:sp>
    </p:spTree>
    <p:extLst>
      <p:ext uri="{BB962C8B-B14F-4D97-AF65-F5344CB8AC3E}">
        <p14:creationId xmlns:p14="http://schemas.microsoft.com/office/powerpoint/2010/main" val="1803274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4120183" y="1720840"/>
            <a:ext cx="7501973" cy="3046988"/>
          </a:xfrm>
          <a:prstGeom prst="rect">
            <a:avLst/>
          </a:prstGeom>
          <a:noFill/>
        </p:spPr>
        <p:txBody>
          <a:bodyPr wrap="square">
            <a:spAutoFit/>
          </a:bodyPr>
          <a:lstStyle/>
          <a:p>
            <a:pPr algn="ctr"/>
            <a:r>
              <a:rPr lang="es-ES" sz="2400" b="1">
                <a:solidFill>
                  <a:schemeClr val="bg1"/>
                </a:solidFill>
              </a:rPr>
              <a:t>OBRERO DEL MUNICIPIO DE   YUMBO </a:t>
            </a:r>
          </a:p>
          <a:p>
            <a:pPr algn="ctr"/>
            <a:r>
              <a:rPr lang="es-ES" sz="2400" b="1">
                <a:solidFill>
                  <a:schemeClr val="bg1"/>
                </a:solidFill>
              </a:rPr>
              <a:t>AFILIADO A LA ORGANIZACIÓN SINDICAL SINTRA MUNICIPIO DE YUMMBO</a:t>
            </a:r>
          </a:p>
          <a:p>
            <a:pPr algn="ctr"/>
            <a:r>
              <a:rPr lang="es-ES" sz="2400" b="1">
                <a:solidFill>
                  <a:schemeClr val="bg1"/>
                </a:solidFill>
              </a:rPr>
              <a:t>PROFESIONAL EN SEGURIDAD Y SALUD EN EL TRABAJO DE LA  U.A.J.C</a:t>
            </a:r>
          </a:p>
          <a:p>
            <a:pPr algn="ctr"/>
            <a:r>
              <a:rPr lang="es-ES" sz="2400" b="1">
                <a:solidFill>
                  <a:schemeClr val="bg1"/>
                </a:solidFill>
              </a:rPr>
              <a:t>ESPECIALISTA EN GERENCIA EN SG-SST DE LA  U.S.C</a:t>
            </a:r>
          </a:p>
          <a:p>
            <a:pPr algn="ctr"/>
            <a:r>
              <a:rPr lang="es-ES" sz="2400" b="1">
                <a:solidFill>
                  <a:schemeClr val="bg1"/>
                </a:solidFill>
              </a:rPr>
              <a:t> FORMACION EN AUDITOR INTERNO HQSE</a:t>
            </a:r>
          </a:p>
          <a:p>
            <a:pPr algn="ctr"/>
            <a:r>
              <a:rPr lang="es-ES" sz="2400" b="1">
                <a:solidFill>
                  <a:schemeClr val="bg1"/>
                </a:solidFill>
              </a:rPr>
              <a:t>DIPLOMADO EN DERECHO LABORAL  DE LA U. JAVERIANA</a:t>
            </a:r>
            <a:endParaRPr lang="es-ES" sz="2400" b="1" dirty="0">
              <a:solidFill>
                <a:schemeClr val="bg1"/>
              </a:solidFill>
            </a:endParaRPr>
          </a:p>
        </p:txBody>
      </p:sp>
    </p:spTree>
    <p:extLst>
      <p:ext uri="{BB962C8B-B14F-4D97-AF65-F5344CB8AC3E}">
        <p14:creationId xmlns:p14="http://schemas.microsoft.com/office/powerpoint/2010/main" val="7175895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D471B20-9AC8-4673-A287-D4128D919320}"/>
              </a:ext>
            </a:extLst>
          </p:cNvPr>
          <p:cNvSpPr txBox="1"/>
          <p:nvPr/>
        </p:nvSpPr>
        <p:spPr>
          <a:xfrm>
            <a:off x="1278834" y="4530896"/>
            <a:ext cx="9001125" cy="584775"/>
          </a:xfrm>
          <a:prstGeom prst="rect">
            <a:avLst/>
          </a:prstGeom>
          <a:noFill/>
        </p:spPr>
        <p:txBody>
          <a:bodyPr wrap="square">
            <a:spAutoFit/>
          </a:bodyPr>
          <a:lstStyle/>
          <a:p>
            <a:pPr algn="ctr"/>
            <a:r>
              <a:rPr lang="es-ES" sz="3200" dirty="0">
                <a:solidFill>
                  <a:schemeClr val="bg1"/>
                </a:solidFill>
              </a:rPr>
              <a:t>HISTORIA CLINICA LABORAL</a:t>
            </a:r>
            <a:endParaRPr lang="es-CO" sz="3200" dirty="0">
              <a:solidFill>
                <a:schemeClr val="bg1"/>
              </a:solidFill>
            </a:endParaRPr>
          </a:p>
        </p:txBody>
      </p:sp>
    </p:spTree>
    <p:extLst>
      <p:ext uri="{BB962C8B-B14F-4D97-AF65-F5344CB8AC3E}">
        <p14:creationId xmlns:p14="http://schemas.microsoft.com/office/powerpoint/2010/main" val="40360034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351722" y="622638"/>
            <a:ext cx="8892208" cy="5509200"/>
          </a:xfrm>
          <a:prstGeom prst="rect">
            <a:avLst/>
          </a:prstGeom>
          <a:noFill/>
        </p:spPr>
        <p:txBody>
          <a:bodyPr wrap="square">
            <a:spAutoFit/>
          </a:bodyPr>
          <a:lstStyle/>
          <a:p>
            <a:pPr algn="just"/>
            <a:r>
              <a:rPr lang="es-ES" sz="2400" dirty="0">
                <a:solidFill>
                  <a:schemeClr val="bg1"/>
                </a:solidFill>
                <a:latin typeface="Calibri" panose="020F0502020204030204" pitchFamily="34" charset="0"/>
                <a:cs typeface="Calibri" panose="020F0502020204030204" pitchFamily="34" charset="0"/>
              </a:rPr>
              <a:t>Naturaleza de la historia clínica ocupacional</a:t>
            </a:r>
            <a:r>
              <a:rPr lang="es-ES" sz="2400" b="1" dirty="0">
                <a:solidFill>
                  <a:schemeClr val="bg1"/>
                </a:solidFill>
                <a:latin typeface="Calibri" panose="020F0502020204030204" pitchFamily="34" charset="0"/>
                <a:cs typeface="Calibri" panose="020F0502020204030204" pitchFamily="34" charset="0"/>
              </a:rPr>
              <a:t>: </a:t>
            </a:r>
            <a:r>
              <a:rPr lang="es-ES" sz="2400" b="1" u="sng" dirty="0">
                <a:solidFill>
                  <a:schemeClr val="bg1"/>
                </a:solidFill>
                <a:latin typeface="Calibri" panose="020F0502020204030204" pitchFamily="34" charset="0"/>
                <a:cs typeface="Calibri" panose="020F0502020204030204" pitchFamily="34" charset="0"/>
              </a:rPr>
              <a:t>El artículo 14 de la Resolución 2346 de 2007</a:t>
            </a:r>
            <a:r>
              <a:rPr lang="es-ES" sz="2400" b="1" dirty="0">
                <a:solidFill>
                  <a:schemeClr val="bg1"/>
                </a:solidFill>
                <a:latin typeface="Calibri" panose="020F0502020204030204" pitchFamily="34" charset="0"/>
                <a:cs typeface="Calibri" panose="020F0502020204030204" pitchFamily="34" charset="0"/>
              </a:rPr>
              <a:t>, </a:t>
            </a:r>
            <a:r>
              <a:rPr lang="es-ES" sz="2400" dirty="0">
                <a:solidFill>
                  <a:schemeClr val="bg1"/>
                </a:solidFill>
                <a:latin typeface="Calibri" panose="020F0502020204030204" pitchFamily="34" charset="0"/>
                <a:cs typeface="Calibri" panose="020F0502020204030204" pitchFamily="34" charset="0"/>
              </a:rPr>
              <a:t>define la historia clínica ocupacional como el conjunto único de documentos privados, obligatorios y sometidos a reserva, en donde se registran cronológicamente las condiciones de salud de una persona, los actos médicos y los demás procedimientos ejecutados por el equipo de salud que interviene en su atención.</a:t>
            </a:r>
          </a:p>
          <a:p>
            <a:pPr algn="just"/>
            <a:endParaRPr lang="es-ES" sz="2400" dirty="0">
              <a:solidFill>
                <a:schemeClr val="bg1"/>
              </a:solidFill>
              <a:latin typeface="Calibri" panose="020F0502020204030204" pitchFamily="34" charset="0"/>
              <a:cs typeface="Calibri" panose="020F0502020204030204" pitchFamily="34" charset="0"/>
            </a:endParaRPr>
          </a:p>
          <a:p>
            <a:pPr algn="just"/>
            <a:r>
              <a:rPr lang="es-ES" sz="2400" dirty="0">
                <a:solidFill>
                  <a:schemeClr val="bg1"/>
                </a:solidFill>
                <a:latin typeface="Calibri" panose="020F0502020204030204" pitchFamily="34" charset="0"/>
                <a:cs typeface="Calibri" panose="020F0502020204030204" pitchFamily="34" charset="0"/>
              </a:rPr>
              <a:t>Puede surgir como resultado de una o más evaluaciones médicas ocupacionales y contiene y relaciona los antecedentes laborales y de exposición a factores de riesgo que ha presentado la persona en su vida laboral, así como los resultados de mediciones ambientales propias de una evaluación de puesto de trabajo y las atenciones derivadas o con ocasión del desempeño profesional.</a:t>
            </a:r>
          </a:p>
          <a:p>
            <a:pPr algn="just"/>
            <a:endParaRPr lang="es-ES" sz="4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250935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470991" y="2274838"/>
            <a:ext cx="8892208" cy="2308324"/>
          </a:xfrm>
          <a:prstGeom prst="rect">
            <a:avLst/>
          </a:prstGeom>
          <a:noFill/>
        </p:spPr>
        <p:txBody>
          <a:bodyPr wrap="square">
            <a:spAutoFit/>
          </a:bodyPr>
          <a:lstStyle/>
          <a:p>
            <a:pPr algn="just"/>
            <a:r>
              <a:rPr lang="es-ES" sz="2400" dirty="0">
                <a:solidFill>
                  <a:schemeClr val="bg1"/>
                </a:solidFill>
                <a:latin typeface="Calibri" panose="020F0502020204030204" pitchFamily="34" charset="0"/>
                <a:cs typeface="Calibri" panose="020F0502020204030204" pitchFamily="34" charset="0"/>
              </a:rPr>
              <a:t>La historia clínica ocupacional forma parte de la historia clínica general, por lo que le son aplicables las disposiciones que a ésta la regulan. Quiere decir lo anterior que en aquellos puntos en los cuales no se realice distinción alguna, se entenderá que la apreciación aplica tanto para la historia clínica ocupacional como para la general</a:t>
            </a:r>
            <a:r>
              <a:rPr lang="es-ES" sz="2400" dirty="0">
                <a:solidFill>
                  <a:schemeClr val="bg1"/>
                </a:solidFill>
              </a:rPr>
              <a:t>.</a:t>
            </a:r>
          </a:p>
          <a:p>
            <a:pPr algn="just"/>
            <a:endParaRPr lang="es-CO" sz="2400" dirty="0">
              <a:solidFill>
                <a:schemeClr val="bg1"/>
              </a:solidFill>
            </a:endParaRPr>
          </a:p>
        </p:txBody>
      </p:sp>
    </p:spTree>
    <p:extLst>
      <p:ext uri="{BB962C8B-B14F-4D97-AF65-F5344CB8AC3E}">
        <p14:creationId xmlns:p14="http://schemas.microsoft.com/office/powerpoint/2010/main" val="2426923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421296" y="711082"/>
            <a:ext cx="9349408" cy="5016758"/>
          </a:xfrm>
          <a:prstGeom prst="rect">
            <a:avLst/>
          </a:prstGeom>
          <a:noFill/>
        </p:spPr>
        <p:txBody>
          <a:bodyPr wrap="square">
            <a:spAutoFit/>
          </a:bodyPr>
          <a:lstStyle/>
          <a:p>
            <a:pPr algn="just"/>
            <a:r>
              <a:rPr lang="es-ES" sz="2000" dirty="0">
                <a:solidFill>
                  <a:schemeClr val="bg1"/>
                </a:solidFill>
                <a:latin typeface="Calibri" panose="020F0502020204030204" pitchFamily="34" charset="0"/>
                <a:cs typeface="Calibri" panose="020F0502020204030204" pitchFamily="34" charset="0"/>
              </a:rPr>
              <a:t>Contenido de la Historia Clínica Ocupacional: De conformidad con lo señalado en el artículo 15 de la Resolución 2346 de 2007, la historia clínica ocupacional deberá contener los documentos resultantes de cada una de las evaluaciones médicas realizadas al trabajador durante su vida laboral y deberá estar disponible cada vez que se vaya a practicar una evaluación.</a:t>
            </a:r>
          </a:p>
          <a:p>
            <a:pPr algn="just"/>
            <a:endParaRPr lang="es-ES" sz="2000" dirty="0">
              <a:solidFill>
                <a:schemeClr val="bg1"/>
              </a:solidFill>
              <a:latin typeface="Calibri" panose="020F0502020204030204" pitchFamily="34" charset="0"/>
              <a:cs typeface="Calibri" panose="020F0502020204030204" pitchFamily="34" charset="0"/>
            </a:endParaRPr>
          </a:p>
          <a:p>
            <a:pPr algn="just"/>
            <a:r>
              <a:rPr lang="es-ES" sz="2000" dirty="0">
                <a:solidFill>
                  <a:schemeClr val="bg1"/>
                </a:solidFill>
                <a:latin typeface="Calibri" panose="020F0502020204030204" pitchFamily="34" charset="0"/>
                <a:cs typeface="Calibri" panose="020F0502020204030204" pitchFamily="34" charset="0"/>
              </a:rPr>
              <a:t>También forman parte de la historia clínica ocupacional, las evaluaciones o pruebas complementarias, así como las recomendaciones pertinentes.</a:t>
            </a:r>
          </a:p>
          <a:p>
            <a:pPr algn="just"/>
            <a:endParaRPr lang="es-ES" sz="2000" dirty="0">
              <a:solidFill>
                <a:schemeClr val="bg1"/>
              </a:solidFill>
              <a:latin typeface="Calibri" panose="020F0502020204030204" pitchFamily="34" charset="0"/>
              <a:cs typeface="Calibri" panose="020F0502020204030204" pitchFamily="34" charset="0"/>
            </a:endParaRPr>
          </a:p>
          <a:p>
            <a:pPr algn="just"/>
            <a:r>
              <a:rPr lang="es-ES" sz="2000" dirty="0">
                <a:solidFill>
                  <a:schemeClr val="bg1"/>
                </a:solidFill>
                <a:latin typeface="Calibri" panose="020F0502020204030204" pitchFamily="34" charset="0"/>
                <a:cs typeface="Calibri" panose="020F0502020204030204" pitchFamily="34" charset="0"/>
              </a:rPr>
              <a:t>Los antecedentes registrados en la historia clínica ocupacional deben corresponder a la vida laboral del trabajador; una vez registrados podrán omitirse en posteriores registros de evaluaciones, pero tales antecedentes deben ser tenidos en cuenta en cada una de ellas.</a:t>
            </a:r>
          </a:p>
          <a:p>
            <a:pPr algn="just"/>
            <a:endParaRPr lang="es-ES" sz="2000" dirty="0">
              <a:solidFill>
                <a:schemeClr val="bg1"/>
              </a:solidFill>
              <a:latin typeface="Calibri" panose="020F0502020204030204" pitchFamily="34" charset="0"/>
              <a:cs typeface="Calibri" panose="020F0502020204030204" pitchFamily="34" charset="0"/>
            </a:endParaRPr>
          </a:p>
          <a:p>
            <a:pPr algn="just"/>
            <a:r>
              <a:rPr lang="es-ES" sz="2000" dirty="0">
                <a:solidFill>
                  <a:schemeClr val="bg1"/>
                </a:solidFill>
                <a:latin typeface="Calibri" panose="020F0502020204030204" pitchFamily="34" charset="0"/>
                <a:cs typeface="Calibri" panose="020F0502020204030204" pitchFamily="34" charset="0"/>
              </a:rPr>
              <a:t>La historia clínica ocupacional deberá mantenerse actualizada y se debe revisar comparativamente, cada vez que se realice una evaluación médica periódica.</a:t>
            </a:r>
            <a:endParaRPr lang="es-CO"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551071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461052" y="552055"/>
            <a:ext cx="9869556" cy="5016758"/>
          </a:xfrm>
          <a:prstGeom prst="rect">
            <a:avLst/>
          </a:prstGeom>
          <a:noFill/>
        </p:spPr>
        <p:txBody>
          <a:bodyPr wrap="square">
            <a:spAutoFit/>
          </a:bodyPr>
          <a:lstStyle/>
          <a:p>
            <a:pPr algn="just"/>
            <a:r>
              <a:rPr lang="es-ES" sz="2000" b="1" u="sng">
                <a:solidFill>
                  <a:schemeClr val="bg1"/>
                </a:solidFill>
                <a:latin typeface="Calibri" panose="020F0502020204030204" pitchFamily="34" charset="0"/>
                <a:cs typeface="Calibri" panose="020F0502020204030204" pitchFamily="34" charset="0"/>
              </a:rPr>
              <a:t>Acceso a la Historia Clínica Ocupacional: </a:t>
            </a:r>
            <a:r>
              <a:rPr lang="es-ES" sz="2000">
                <a:solidFill>
                  <a:schemeClr val="bg1"/>
                </a:solidFill>
                <a:latin typeface="Calibri" panose="020F0502020204030204" pitchFamily="34" charset="0"/>
                <a:cs typeface="Calibri" panose="020F0502020204030204" pitchFamily="34" charset="0"/>
              </a:rPr>
              <a:t>A la historia clínica ocupacional podrán acceder, mediante solicitud dirigida al responsable de su custodia:</a:t>
            </a:r>
          </a:p>
          <a:p>
            <a:pPr marL="0" indent="0" algn="just">
              <a:buNone/>
            </a:pPr>
            <a:r>
              <a:rPr lang="es-ES" sz="2000">
                <a:solidFill>
                  <a:schemeClr val="bg1"/>
                </a:solidFill>
                <a:latin typeface="Calibri" panose="020F0502020204030204" pitchFamily="34" charset="0"/>
                <a:cs typeface="Calibri" panose="020F0502020204030204" pitchFamily="34" charset="0"/>
              </a:rPr>
              <a:t>1- Autoridades judiciales.</a:t>
            </a:r>
          </a:p>
          <a:p>
            <a:pPr marL="0" indent="0" algn="just">
              <a:buNone/>
            </a:pPr>
            <a:r>
              <a:rPr lang="es-ES" sz="2000">
                <a:solidFill>
                  <a:schemeClr val="bg1"/>
                </a:solidFill>
                <a:latin typeface="Calibri" panose="020F0502020204030204" pitchFamily="34" charset="0"/>
                <a:cs typeface="Calibri" panose="020F0502020204030204" pitchFamily="34" charset="0"/>
              </a:rPr>
              <a:t>2- Personas autorizadas por el trabajador, cuando éste la requiera con fines estrictamente médicos.</a:t>
            </a:r>
          </a:p>
          <a:p>
            <a:pPr marL="0" indent="0" algn="just">
              <a:buNone/>
            </a:pPr>
            <a:r>
              <a:rPr lang="es-ES" sz="2000">
                <a:solidFill>
                  <a:schemeClr val="bg1"/>
                </a:solidFill>
                <a:latin typeface="Calibri" panose="020F0502020204030204" pitchFamily="34" charset="0"/>
                <a:cs typeface="Calibri" panose="020F0502020204030204" pitchFamily="34" charset="0"/>
              </a:rPr>
              <a:t>3- El médico o prestador de servicios en salud ocupacional, durante la realización de cualquier tipo de evaluación médica, previo consentimiento del trabajador, para seguimiento y análisis de la historia clínica ocupacional.</a:t>
            </a:r>
          </a:p>
          <a:p>
            <a:pPr marL="0" indent="0" algn="just">
              <a:buNone/>
            </a:pPr>
            <a:r>
              <a:rPr lang="es-ES" sz="2000">
                <a:solidFill>
                  <a:schemeClr val="bg1"/>
                </a:solidFill>
                <a:latin typeface="Calibri" panose="020F0502020204030204" pitchFamily="34" charset="0"/>
                <a:cs typeface="Calibri" panose="020F0502020204030204" pitchFamily="34" charset="0"/>
              </a:rPr>
              <a:t>4- La entidad o persona competente para determinar el origen o calificar la pérdida de la capacidad laboral, previo consentimiento del trabajador.</a:t>
            </a:r>
          </a:p>
          <a:p>
            <a:pPr marL="0" indent="0" algn="just">
              <a:buNone/>
            </a:pPr>
            <a:r>
              <a:rPr lang="es-ES" sz="2000">
                <a:solidFill>
                  <a:schemeClr val="bg1"/>
                </a:solidFill>
                <a:latin typeface="Calibri" panose="020F0502020204030204" pitchFamily="34" charset="0"/>
                <a:cs typeface="Calibri" panose="020F0502020204030204" pitchFamily="34" charset="0"/>
              </a:rPr>
              <a:t>5- En caso de muerte del paciente, podrán acceder a una copia de la Historia Clínica Ocupacional, el cónyuge, compañero (a) permanente, hijos y causahabientes.</a:t>
            </a:r>
          </a:p>
          <a:p>
            <a:pPr marL="0" indent="0" algn="just">
              <a:buNone/>
            </a:pPr>
            <a:r>
              <a:rPr lang="es-ES" sz="2000">
                <a:solidFill>
                  <a:schemeClr val="bg1"/>
                </a:solidFill>
                <a:latin typeface="Calibri" panose="020F0502020204030204" pitchFamily="34" charset="0"/>
                <a:cs typeface="Calibri" panose="020F0502020204030204" pitchFamily="34" charset="0"/>
              </a:rPr>
              <a:t>El empleador sólo podrá tener acceso a la historia clínica ocupacional, previa autorización expresa y escrita del trabajador, en las condiciones señaladas en el punto siguiente.</a:t>
            </a:r>
          </a:p>
          <a:p>
            <a:pPr marL="0" indent="0" algn="just">
              <a:buNone/>
            </a:pPr>
            <a:r>
              <a:rPr lang="es-ES" sz="2000" b="1" u="sng">
                <a:solidFill>
                  <a:schemeClr val="bg1"/>
                </a:solidFill>
                <a:latin typeface="Calibri" panose="020F0502020204030204" pitchFamily="34" charset="0"/>
                <a:cs typeface="Calibri" panose="020F0502020204030204" pitchFamily="34" charset="0"/>
              </a:rPr>
              <a:t>RECOMENDACIÓN</a:t>
            </a:r>
            <a:r>
              <a:rPr lang="es-ES" sz="2000" b="1">
                <a:solidFill>
                  <a:schemeClr val="bg1"/>
                </a:solidFill>
                <a:latin typeface="Calibri" panose="020F0502020204030204" pitchFamily="34" charset="0"/>
                <a:cs typeface="Calibri" panose="020F0502020204030204" pitchFamily="34" charset="0"/>
              </a:rPr>
              <a:t>: TODO TRABAJADOR DEBE DETENER COPIA DE SU HISTORIA CLINICA LABORAL</a:t>
            </a:r>
            <a:endParaRPr lang="es-ES" sz="20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20909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1152525" y="351491"/>
            <a:ext cx="8248651" cy="7417415"/>
          </a:xfrm>
          <a:prstGeom prst="rect">
            <a:avLst/>
          </a:prstGeom>
          <a:noFill/>
        </p:spPr>
        <p:txBody>
          <a:bodyPr wrap="square">
            <a:spAutoFit/>
          </a:bodyPr>
          <a:lstStyle/>
          <a:p>
            <a:pPr algn="ctr"/>
            <a:r>
              <a:rPr lang="es-CO" sz="2800" dirty="0">
                <a:solidFill>
                  <a:schemeClr val="bg1"/>
                </a:solidFill>
                <a:latin typeface="Calibri" panose="020F0502020204030204" pitchFamily="34" charset="0"/>
                <a:cs typeface="Calibri" panose="020F0502020204030204" pitchFamily="34" charset="0"/>
              </a:rPr>
              <a:t>LING NORMARIVOS  SST.</a:t>
            </a:r>
          </a:p>
          <a:p>
            <a:r>
              <a:rPr lang="es-ES" sz="2000" dirty="0">
                <a:hlinkClick r:id="rId3"/>
              </a:rPr>
              <a:t>https://safetya.co/decreto-1072-de-2015/#:~:text=La%20Ley%201562%20de%202012%20no%20ha%20sido%20compilado%20ni%20derogado</a:t>
            </a:r>
            <a:r>
              <a:rPr lang="es-ES" sz="2000" dirty="0"/>
              <a:t>.</a:t>
            </a:r>
          </a:p>
          <a:p>
            <a:r>
              <a:rPr lang="es-ES" sz="2000" u="sng" dirty="0">
                <a:solidFill>
                  <a:schemeClr val="accent5"/>
                </a:solidFill>
                <a:hlinkClick r:id="rId4"/>
              </a:rPr>
              <a:t>https://www.ealde.es/etapas-investigacion-accidentes-de-trabajo/#:~:text=Las%204%20etapas%20de%20la%20investigaci%C3%B3n%20en%20accidentes%20de%20tra</a:t>
            </a:r>
            <a:endParaRPr lang="es-ES" sz="2000" u="sng" dirty="0">
              <a:solidFill>
                <a:schemeClr val="accent5"/>
              </a:solidFill>
            </a:endParaRPr>
          </a:p>
          <a:p>
            <a:r>
              <a:rPr lang="es-ES" sz="2000" u="sng" dirty="0">
                <a:solidFill>
                  <a:schemeClr val="accent5"/>
                </a:solidFill>
                <a:hlinkClick r:id="rId5"/>
              </a:rPr>
              <a:t>https://www.funcionpublica.gov.co/eva/gestornormativo/norma.php?i=72173</a:t>
            </a:r>
            <a:r>
              <a:rPr lang="es-ES" sz="2000" u="sng" dirty="0">
                <a:solidFill>
                  <a:schemeClr val="accent5"/>
                </a:solidFill>
              </a:rPr>
              <a:t>  </a:t>
            </a:r>
            <a:r>
              <a:rPr lang="es-ES" sz="2000" dirty="0"/>
              <a:t>(</a:t>
            </a:r>
            <a:r>
              <a:rPr lang="es-ES" sz="2000" dirty="0">
                <a:solidFill>
                  <a:schemeClr val="bg1"/>
                </a:solidFill>
              </a:rPr>
              <a:t>Decreto 1072 del 2015 versión integrada con sus modificaciones) </a:t>
            </a:r>
          </a:p>
          <a:p>
            <a:r>
              <a:rPr lang="es-ES" sz="2000" dirty="0">
                <a:hlinkClick r:id="rId6"/>
              </a:rPr>
              <a:t>https://tramites.minsalud.gov.co/formatosdescargables/copaso/manualcomiteparitarioensaludocupacional.pdf</a:t>
            </a:r>
            <a:endParaRPr lang="es-ES" sz="2000" dirty="0"/>
          </a:p>
          <a:p>
            <a:r>
              <a:rPr lang="es-CO" sz="2000" dirty="0">
                <a:hlinkClick r:id="rId7"/>
              </a:rPr>
              <a:t>http://www.arangobueno.com/wp-content/uploads/2020/06/CAP.-COPASST-INSPECCIONES-DE-SEGURIDAD.pdf</a:t>
            </a:r>
            <a:r>
              <a:rPr lang="es-CO" sz="2000" dirty="0"/>
              <a:t>.</a:t>
            </a:r>
          </a:p>
          <a:p>
            <a:r>
              <a:rPr lang="es-CO" sz="2000" dirty="0">
                <a:hlinkClick r:id="rId8"/>
              </a:rPr>
              <a:t>https://inchecksas.com/cual-importancia-inspecciones-seguridad-sgsst/</a:t>
            </a:r>
            <a:r>
              <a:rPr lang="es-CO" sz="2000" dirty="0"/>
              <a:t>.</a:t>
            </a:r>
          </a:p>
          <a:p>
            <a:r>
              <a:rPr lang="es-CO" sz="2000" dirty="0">
                <a:hlinkClick r:id="rId9"/>
              </a:rPr>
              <a:t>https://marantaproduccion.com.co/la-comunicacion-y-el-sg-sst/#:~:text=La%20comunicaci%C3%B3n%20es%20una%20herramienta,pr%C3%A1ctica%20de%20un%20</a:t>
            </a:r>
            <a:endParaRPr lang="es-CO" sz="2000" dirty="0"/>
          </a:p>
          <a:p>
            <a:r>
              <a:rPr lang="es-CO" sz="2000" dirty="0">
                <a:hlinkClick r:id="rId10"/>
              </a:rPr>
              <a:t>https://www.ins.gov.co/Normatividad/Resoluciones/RESOLUCION%202346%20DE%202007.pdf</a:t>
            </a:r>
            <a:endParaRPr lang="es-CO" sz="2000" dirty="0"/>
          </a:p>
          <a:p>
            <a:endParaRPr lang="es-ES" sz="2000" dirty="0"/>
          </a:p>
          <a:p>
            <a:endParaRPr lang="es-ES" sz="2000" dirty="0"/>
          </a:p>
          <a:p>
            <a:pPr algn="ctr"/>
            <a:endParaRPr lang="es-CO" sz="2000" dirty="0">
              <a:solidFill>
                <a:schemeClr val="bg1"/>
              </a:solidFill>
              <a:latin typeface="Calibri" panose="020F0502020204030204" pitchFamily="34" charset="0"/>
              <a:cs typeface="Calibri" panose="020F0502020204030204" pitchFamily="34" charset="0"/>
            </a:endParaRPr>
          </a:p>
          <a:p>
            <a:pPr algn="ctr"/>
            <a:endParaRPr lang="es-CO" sz="28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328971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1BDD7A5-B32C-4EB6-A993-10AA51A65299}"/>
              </a:ext>
            </a:extLst>
          </p:cNvPr>
          <p:cNvSpPr txBox="1"/>
          <p:nvPr/>
        </p:nvSpPr>
        <p:spPr>
          <a:xfrm>
            <a:off x="209549" y="3914775"/>
            <a:ext cx="6819901" cy="2246769"/>
          </a:xfrm>
          <a:prstGeom prst="rect">
            <a:avLst/>
          </a:prstGeom>
          <a:noFill/>
        </p:spPr>
        <p:txBody>
          <a:bodyPr wrap="square">
            <a:spAutoFit/>
          </a:bodyPr>
          <a:lstStyle/>
          <a:p>
            <a:r>
              <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rPr>
              <a:t>Agradecemos su atención</a:t>
            </a: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NUEVA ESCUELA POPULAR Y OBRERA</a:t>
            </a:r>
          </a:p>
          <a:p>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NEPO.</a:t>
            </a:r>
          </a:p>
        </p:txBody>
      </p:sp>
    </p:spTree>
    <p:extLst>
      <p:ext uri="{BB962C8B-B14F-4D97-AF65-F5344CB8AC3E}">
        <p14:creationId xmlns:p14="http://schemas.microsoft.com/office/powerpoint/2010/main" val="3735060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390939" y="2351756"/>
            <a:ext cx="11410122" cy="1938992"/>
          </a:xfrm>
          <a:prstGeom prst="rect">
            <a:avLst/>
          </a:prstGeom>
          <a:noFill/>
        </p:spPr>
        <p:txBody>
          <a:bodyPr wrap="square">
            <a:spAutoFit/>
          </a:bodyPr>
          <a:lstStyle/>
          <a:p>
            <a:pPr marL="0" indent="0" algn="ctr">
              <a:buNone/>
            </a:pPr>
            <a:r>
              <a:rPr lang="es-ES" sz="4400" dirty="0">
                <a:solidFill>
                  <a:schemeClr val="bg1"/>
                </a:solidFill>
              </a:rPr>
              <a:t>“SI CREES QUE LA FORMACION ES CARA</a:t>
            </a:r>
            <a:br>
              <a:rPr lang="es-ES" sz="4400" dirty="0">
                <a:solidFill>
                  <a:schemeClr val="bg1"/>
                </a:solidFill>
              </a:rPr>
            </a:br>
            <a:r>
              <a:rPr lang="es-ES" sz="4400" dirty="0">
                <a:solidFill>
                  <a:schemeClr val="bg1"/>
                </a:solidFill>
              </a:rPr>
              <a:t>PRUEBA CON LA IGNORANCIA”</a:t>
            </a:r>
            <a:br>
              <a:rPr lang="es-ES" sz="4400" dirty="0">
                <a:solidFill>
                  <a:schemeClr val="bg1"/>
                </a:solidFill>
              </a:rPr>
            </a:br>
            <a:r>
              <a:rPr lang="es-ES" sz="1600" dirty="0">
                <a:solidFill>
                  <a:schemeClr val="bg1"/>
                </a:solidFill>
              </a:rPr>
              <a:t>Derek </a:t>
            </a:r>
            <a:r>
              <a:rPr lang="es-ES" sz="1600" dirty="0" err="1">
                <a:solidFill>
                  <a:schemeClr val="bg1"/>
                </a:solidFill>
              </a:rPr>
              <a:t>Bok</a:t>
            </a:r>
            <a:r>
              <a:rPr lang="es-ES" sz="1600" dirty="0">
                <a:solidFill>
                  <a:schemeClr val="bg1"/>
                </a:solidFill>
              </a:rPr>
              <a:t> (Rector de la U Harvard)</a:t>
            </a:r>
            <a:br>
              <a:rPr lang="es-ES" sz="1600" dirty="0">
                <a:solidFill>
                  <a:schemeClr val="bg1"/>
                </a:solidFill>
              </a:rPr>
            </a:br>
            <a:endParaRPr lang="es-ES" sz="1600" dirty="0">
              <a:solidFill>
                <a:schemeClr val="bg1"/>
              </a:solidFill>
            </a:endParaRPr>
          </a:p>
        </p:txBody>
      </p:sp>
    </p:spTree>
    <p:extLst>
      <p:ext uri="{BB962C8B-B14F-4D97-AF65-F5344CB8AC3E}">
        <p14:creationId xmlns:p14="http://schemas.microsoft.com/office/powerpoint/2010/main" val="28376905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6E84733-B252-4368-82A7-C4AA6ACB5781}"/>
              </a:ext>
            </a:extLst>
          </p:cNvPr>
          <p:cNvSpPr txBox="1"/>
          <p:nvPr/>
        </p:nvSpPr>
        <p:spPr>
          <a:xfrm>
            <a:off x="1740590" y="2439536"/>
            <a:ext cx="8710820" cy="830997"/>
          </a:xfrm>
          <a:prstGeom prst="rect">
            <a:avLst/>
          </a:prstGeom>
          <a:noFill/>
        </p:spPr>
        <p:txBody>
          <a:bodyPr wrap="square">
            <a:spAutoFit/>
          </a:bodyPr>
          <a:lstStyle/>
          <a:p>
            <a:r>
              <a:rPr lang="es-ES" sz="2400" dirty="0">
                <a:solidFill>
                  <a:schemeClr val="bg1"/>
                </a:solidFill>
              </a:rPr>
              <a:t>C</a:t>
            </a:r>
            <a:r>
              <a:rPr lang="es-CO" sz="2400" dirty="0">
                <a:solidFill>
                  <a:schemeClr val="bg1"/>
                </a:solidFill>
              </a:rPr>
              <a:t>OMITÉ PERITARIO DE SEGURIDAD Y SALUD EN EL TRABAJO COPASST</a:t>
            </a:r>
          </a:p>
          <a:p>
            <a:endParaRPr lang="es-CO" sz="2400" dirty="0">
              <a:solidFill>
                <a:schemeClr val="bg1"/>
              </a:solidFill>
            </a:endParaRPr>
          </a:p>
        </p:txBody>
      </p:sp>
      <p:pic>
        <p:nvPicPr>
          <p:cNvPr id="5" name="Imagen 4">
            <a:extLst>
              <a:ext uri="{FF2B5EF4-FFF2-40B4-BE49-F238E27FC236}">
                <a16:creationId xmlns:a16="http://schemas.microsoft.com/office/drawing/2014/main" id="{E97039B0-B212-4C28-A039-8F5ED757F6EC}"/>
              </a:ext>
            </a:extLst>
          </p:cNvPr>
          <p:cNvPicPr>
            <a:picLocks noChangeAspect="1"/>
          </p:cNvPicPr>
          <p:nvPr/>
        </p:nvPicPr>
        <p:blipFill>
          <a:blip r:embed="rId3"/>
          <a:stretch>
            <a:fillRect/>
          </a:stretch>
        </p:blipFill>
        <p:spPr>
          <a:xfrm>
            <a:off x="3193774" y="2987556"/>
            <a:ext cx="5534635" cy="3290713"/>
          </a:xfrm>
          <a:prstGeom prst="rect">
            <a:avLst/>
          </a:prstGeom>
        </p:spPr>
      </p:pic>
    </p:spTree>
    <p:extLst>
      <p:ext uri="{BB962C8B-B14F-4D97-AF65-F5344CB8AC3E}">
        <p14:creationId xmlns:p14="http://schemas.microsoft.com/office/powerpoint/2010/main" val="741889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4000915" y="1815548"/>
            <a:ext cx="7700754" cy="3539430"/>
          </a:xfrm>
          <a:prstGeom prst="rect">
            <a:avLst/>
          </a:prstGeom>
          <a:noFill/>
        </p:spPr>
        <p:txBody>
          <a:bodyPr wrap="square">
            <a:spAutoFit/>
          </a:bodyPr>
          <a:lstStyle/>
          <a:p>
            <a:pPr algn="just"/>
            <a:r>
              <a:rPr lang="es-ES" sz="3200" b="1" dirty="0">
                <a:solidFill>
                  <a:schemeClr val="bg1"/>
                </a:solidFill>
              </a:rPr>
              <a:t>¿Que es el </a:t>
            </a:r>
            <a:r>
              <a:rPr lang="es-ES" sz="3200" b="1" dirty="0" err="1">
                <a:solidFill>
                  <a:schemeClr val="bg1"/>
                </a:solidFill>
              </a:rPr>
              <a:t>Copasst</a:t>
            </a:r>
            <a:r>
              <a:rPr lang="es-ES" sz="3200" b="1" dirty="0">
                <a:solidFill>
                  <a:schemeClr val="bg1"/>
                </a:solidFill>
              </a:rPr>
              <a:t>?</a:t>
            </a:r>
          </a:p>
          <a:p>
            <a:pPr algn="just"/>
            <a:endParaRPr lang="es-ES" sz="3200" dirty="0"/>
          </a:p>
          <a:p>
            <a:pPr algn="just"/>
            <a:r>
              <a:rPr lang="es-ES" sz="2000" dirty="0">
                <a:solidFill>
                  <a:schemeClr val="bg1"/>
                </a:solidFill>
              </a:rPr>
              <a:t>Es un comité encargado de la promoción y vigilancia de las normas en temas de seguridad y salud en el trabajo dentro de las empresas públicas y privadas.</a:t>
            </a:r>
          </a:p>
          <a:p>
            <a:pPr algn="just"/>
            <a:endParaRPr lang="es-ES" sz="2000" dirty="0">
              <a:solidFill>
                <a:schemeClr val="bg1"/>
              </a:solidFill>
            </a:endParaRPr>
          </a:p>
          <a:p>
            <a:pPr algn="just"/>
            <a:r>
              <a:rPr lang="es-ES" sz="2000" dirty="0">
                <a:solidFill>
                  <a:schemeClr val="bg1"/>
                </a:solidFill>
              </a:rPr>
              <a:t>Es el organismo que se encarga de la promoción y vigilancia de las normas y reglamentos de seguridad y salud en el trabajo dentro de la empresa a través de  actividades de formación, promoción, información  y divulgación. </a:t>
            </a:r>
          </a:p>
        </p:txBody>
      </p:sp>
    </p:spTree>
    <p:extLst>
      <p:ext uri="{BB962C8B-B14F-4D97-AF65-F5344CB8AC3E}">
        <p14:creationId xmlns:p14="http://schemas.microsoft.com/office/powerpoint/2010/main" val="1321193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D471B20-9AC8-4673-A287-D4128D919320}"/>
              </a:ext>
            </a:extLst>
          </p:cNvPr>
          <p:cNvSpPr txBox="1"/>
          <p:nvPr/>
        </p:nvSpPr>
        <p:spPr>
          <a:xfrm>
            <a:off x="761999" y="3735765"/>
            <a:ext cx="9309653" cy="2585323"/>
          </a:xfrm>
          <a:prstGeom prst="rect">
            <a:avLst/>
          </a:prstGeom>
          <a:noFill/>
        </p:spPr>
        <p:txBody>
          <a:bodyPr wrap="square">
            <a:spAutoFit/>
          </a:bodyPr>
          <a:lstStyle/>
          <a:p>
            <a:pPr algn="just"/>
            <a:r>
              <a:rPr lang="es-ES">
                <a:solidFill>
                  <a:schemeClr val="bg1"/>
                </a:solidFill>
              </a:rPr>
              <a:t>Este comité debe de garantizar que los riesgos de enfermedad y accidente derivados del trabajo se reduzcan al mínimo. </a:t>
            </a:r>
          </a:p>
          <a:p>
            <a:pPr algn="just"/>
            <a:r>
              <a:rPr lang="es-ES" b="1">
                <a:solidFill>
                  <a:schemeClr val="bg1"/>
                </a:solidFill>
              </a:rPr>
              <a:t>Está  regido  por el Decreto  614  de  1984: </a:t>
            </a:r>
            <a:r>
              <a:rPr lang="es-ES">
                <a:solidFill>
                  <a:schemeClr val="bg1"/>
                </a:solidFill>
              </a:rPr>
              <a:t>El presente Decreto determina las bases de organización y administración gubernamental y, privada de la Salud Ocupacional en el país.</a:t>
            </a:r>
          </a:p>
          <a:p>
            <a:pPr algn="just"/>
            <a:r>
              <a:rPr lang="es-ES">
                <a:solidFill>
                  <a:schemeClr val="bg1"/>
                </a:solidFill>
              </a:rPr>
              <a:t>Los decretos reglamentarios y demás normas que se expidan para regular aspectos específicos del </a:t>
            </a:r>
            <a:r>
              <a:rPr lang="es-ES" b="1">
                <a:solidFill>
                  <a:schemeClr val="bg1"/>
                </a:solidFill>
              </a:rPr>
              <a:t>Título III de la Ley 9a. de 1979 </a:t>
            </a:r>
            <a:r>
              <a:rPr lang="es-ES">
                <a:solidFill>
                  <a:schemeClr val="bg1"/>
                </a:solidFill>
              </a:rPr>
              <a:t>y del Código Sustantivo del Trabajo sobre Salud Ocupacional </a:t>
            </a:r>
          </a:p>
          <a:p>
            <a:pPr algn="just"/>
            <a:r>
              <a:rPr lang="es-CO" b="1">
                <a:solidFill>
                  <a:schemeClr val="bg1"/>
                </a:solidFill>
              </a:rPr>
              <a:t>RESOLUCIÓN 2013 DE 1986</a:t>
            </a:r>
            <a:r>
              <a:rPr lang="es-CO">
                <a:solidFill>
                  <a:schemeClr val="bg1"/>
                </a:solidFill>
              </a:rPr>
              <a:t>.</a:t>
            </a:r>
          </a:p>
          <a:p>
            <a:pPr marL="0" indent="0" algn="just">
              <a:buNone/>
            </a:pPr>
            <a:r>
              <a:rPr lang="es-ES">
                <a:solidFill>
                  <a:schemeClr val="bg1"/>
                </a:solidFill>
              </a:rPr>
              <a:t>Por la cual se reglamenta la organización y funcionamiento de los Comités Paritarios de Seguridad y Salud en el Trabajo1 en los lugares de trabajo.</a:t>
            </a:r>
            <a:endParaRPr lang="es-CO" dirty="0">
              <a:solidFill>
                <a:schemeClr val="bg1"/>
              </a:solidFill>
            </a:endParaRPr>
          </a:p>
        </p:txBody>
      </p:sp>
    </p:spTree>
    <p:extLst>
      <p:ext uri="{BB962C8B-B14F-4D97-AF65-F5344CB8AC3E}">
        <p14:creationId xmlns:p14="http://schemas.microsoft.com/office/powerpoint/2010/main" val="725083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D471B20-9AC8-4673-A287-D4128D919320}"/>
              </a:ext>
            </a:extLst>
          </p:cNvPr>
          <p:cNvSpPr txBox="1"/>
          <p:nvPr/>
        </p:nvSpPr>
        <p:spPr>
          <a:xfrm>
            <a:off x="761999" y="3735765"/>
            <a:ext cx="9309653" cy="2308324"/>
          </a:xfrm>
          <a:prstGeom prst="rect">
            <a:avLst/>
          </a:prstGeom>
          <a:noFill/>
        </p:spPr>
        <p:txBody>
          <a:bodyPr wrap="square">
            <a:spAutoFit/>
          </a:bodyPr>
          <a:lstStyle/>
          <a:p>
            <a:pPr algn="just"/>
            <a:r>
              <a:rPr lang="es-ES" b="1" dirty="0">
                <a:solidFill>
                  <a:schemeClr val="bg1"/>
                </a:solidFill>
              </a:rPr>
              <a:t>Resolución  1016 de 1989.</a:t>
            </a:r>
          </a:p>
          <a:p>
            <a:pPr marL="0" indent="0" algn="just">
              <a:buNone/>
            </a:pPr>
            <a:r>
              <a:rPr lang="es-ES" dirty="0">
                <a:solidFill>
                  <a:schemeClr val="bg1"/>
                </a:solidFill>
              </a:rPr>
              <a:t>Nos habla de programas de salud ocupacional (no la deroga expresamente)</a:t>
            </a:r>
          </a:p>
          <a:p>
            <a:pPr algn="just"/>
            <a:r>
              <a:rPr lang="es-ES" b="1" dirty="0">
                <a:solidFill>
                  <a:schemeClr val="bg1"/>
                </a:solidFill>
              </a:rPr>
              <a:t>El parágrafo 3 del artículo 2.2.4.6.37 del Decreto 1072 de 2015.</a:t>
            </a:r>
          </a:p>
          <a:p>
            <a:pPr marL="0" indent="0" algn="just">
              <a:buNone/>
            </a:pPr>
            <a:r>
              <a:rPr lang="es-ES" dirty="0">
                <a:solidFill>
                  <a:schemeClr val="bg1"/>
                </a:solidFill>
              </a:rPr>
              <a:t>Modificado por el </a:t>
            </a:r>
            <a:r>
              <a:rPr lang="es-ES" b="1" dirty="0">
                <a:solidFill>
                  <a:schemeClr val="bg1"/>
                </a:solidFill>
              </a:rPr>
              <a:t>Decreto 052 de 2017 </a:t>
            </a:r>
            <a:r>
              <a:rPr lang="es-ES" dirty="0">
                <a:solidFill>
                  <a:schemeClr val="bg1"/>
                </a:solidFill>
              </a:rPr>
              <a:t>establece el fin del programa de salud ocupacional en Colombia.</a:t>
            </a:r>
          </a:p>
          <a:p>
            <a:pPr marL="0" indent="0" algn="just">
              <a:buNone/>
            </a:pPr>
            <a:endParaRPr lang="es-ES" dirty="0">
              <a:solidFill>
                <a:schemeClr val="bg1"/>
              </a:solidFill>
            </a:endParaRPr>
          </a:p>
          <a:p>
            <a:pPr algn="just"/>
            <a:r>
              <a:rPr lang="es-ES" dirty="0">
                <a:solidFill>
                  <a:schemeClr val="bg1"/>
                </a:solidFill>
              </a:rPr>
              <a:t>Es así como en la  misma resolución se da inicio al SGSST a partir del 1 de junio de 2017.</a:t>
            </a:r>
          </a:p>
          <a:p>
            <a:pPr algn="just"/>
            <a:endParaRPr lang="es-ES" dirty="0">
              <a:solidFill>
                <a:schemeClr val="bg1"/>
              </a:solidFill>
            </a:endParaRPr>
          </a:p>
        </p:txBody>
      </p:sp>
    </p:spTree>
    <p:extLst>
      <p:ext uri="{BB962C8B-B14F-4D97-AF65-F5344CB8AC3E}">
        <p14:creationId xmlns:p14="http://schemas.microsoft.com/office/powerpoint/2010/main" val="2380634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D471B20-9AC8-4673-A287-D4128D919320}"/>
              </a:ext>
            </a:extLst>
          </p:cNvPr>
          <p:cNvSpPr txBox="1"/>
          <p:nvPr/>
        </p:nvSpPr>
        <p:spPr>
          <a:xfrm>
            <a:off x="761999" y="3735765"/>
            <a:ext cx="9309653" cy="2308324"/>
          </a:xfrm>
          <a:prstGeom prst="rect">
            <a:avLst/>
          </a:prstGeom>
          <a:noFill/>
        </p:spPr>
        <p:txBody>
          <a:bodyPr wrap="square">
            <a:spAutoFit/>
          </a:bodyPr>
          <a:lstStyle/>
          <a:p>
            <a:r>
              <a:rPr lang="es-ES" b="1">
                <a:solidFill>
                  <a:schemeClr val="bg1"/>
                </a:solidFill>
              </a:rPr>
              <a:t>Decreto-Ley 1295 de  1994 </a:t>
            </a:r>
          </a:p>
          <a:p>
            <a:pPr marL="0" indent="0" algn="just">
              <a:buNone/>
            </a:pPr>
            <a:r>
              <a:rPr lang="es-ES">
                <a:solidFill>
                  <a:schemeClr val="bg1"/>
                </a:solidFill>
              </a:rPr>
              <a:t>El decreto trata acerca de la afiliación, de la clasificación de los riesgos, de las prestaciones asistenciales, de los riesgos profesionales hoy laborales y las cotizaciones, de las prestaciones por incapacidad, de la administración del sistema.</a:t>
            </a:r>
          </a:p>
          <a:p>
            <a:endParaRPr lang="es-ES">
              <a:solidFill>
                <a:schemeClr val="bg1"/>
              </a:solidFill>
            </a:endParaRPr>
          </a:p>
          <a:p>
            <a:pPr marL="0" indent="0">
              <a:buNone/>
            </a:pPr>
            <a:r>
              <a:rPr lang="es-ES" b="1">
                <a:solidFill>
                  <a:schemeClr val="bg1"/>
                </a:solidFill>
              </a:rPr>
              <a:t>Ley 1562 de  2012.</a:t>
            </a:r>
          </a:p>
          <a:p>
            <a:pPr marL="0" indent="0">
              <a:buNone/>
            </a:pPr>
            <a:r>
              <a:rPr lang="es-ES">
                <a:solidFill>
                  <a:schemeClr val="bg1"/>
                </a:solidFill>
              </a:rPr>
              <a:t>Por la cual se modifica el sistema de riesgos laborales y se dictan otras disposiciones en materia de salud ocupacional".</a:t>
            </a:r>
            <a:endParaRPr lang="es-ES" dirty="0">
              <a:solidFill>
                <a:schemeClr val="bg1"/>
              </a:solidFill>
            </a:endParaRPr>
          </a:p>
        </p:txBody>
      </p:sp>
    </p:spTree>
    <p:extLst>
      <p:ext uri="{BB962C8B-B14F-4D97-AF65-F5344CB8AC3E}">
        <p14:creationId xmlns:p14="http://schemas.microsoft.com/office/powerpoint/2010/main" val="1345946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D471B20-9AC8-4673-A287-D4128D919320}"/>
              </a:ext>
            </a:extLst>
          </p:cNvPr>
          <p:cNvSpPr txBox="1"/>
          <p:nvPr/>
        </p:nvSpPr>
        <p:spPr>
          <a:xfrm>
            <a:off x="748747" y="3775522"/>
            <a:ext cx="9309653" cy="2308324"/>
          </a:xfrm>
          <a:prstGeom prst="rect">
            <a:avLst/>
          </a:prstGeom>
          <a:noFill/>
        </p:spPr>
        <p:txBody>
          <a:bodyPr wrap="square">
            <a:spAutoFit/>
          </a:bodyPr>
          <a:lstStyle/>
          <a:p>
            <a:pPr algn="just"/>
            <a:r>
              <a:rPr lang="es-ES" b="1">
                <a:solidFill>
                  <a:schemeClr val="bg1"/>
                </a:solidFill>
              </a:rPr>
              <a:t>Decreto  1443 de 2014.</a:t>
            </a:r>
          </a:p>
          <a:p>
            <a:pPr marL="0" indent="0" algn="just">
              <a:buNone/>
            </a:pPr>
            <a:r>
              <a:rPr lang="es-ES">
                <a:solidFill>
                  <a:schemeClr val="bg1"/>
                </a:solidFill>
              </a:rPr>
              <a:t>Tiene por objeto mejorar las condiciones y el medio ambiente de trabajo, así como la salud en el trabajo, que conlleva la promoción y el mantenimiento del bienestar físico, mental y social de los trabajadores en todas las ocupaciones.</a:t>
            </a:r>
          </a:p>
          <a:p>
            <a:pPr marL="0" indent="0" algn="just">
              <a:buNone/>
            </a:pPr>
            <a:endParaRPr lang="es-ES">
              <a:solidFill>
                <a:schemeClr val="bg1"/>
              </a:solidFill>
            </a:endParaRPr>
          </a:p>
          <a:p>
            <a:pPr marL="0" indent="0" algn="just">
              <a:buNone/>
            </a:pPr>
            <a:r>
              <a:rPr lang="es-ES" b="1">
                <a:solidFill>
                  <a:schemeClr val="bg1"/>
                </a:solidFill>
              </a:rPr>
              <a:t>Decreto 1072 de 2015.</a:t>
            </a:r>
          </a:p>
          <a:p>
            <a:pPr marL="0" indent="0" algn="just">
              <a:buNone/>
            </a:pPr>
            <a:r>
              <a:rPr lang="es-ES">
                <a:solidFill>
                  <a:schemeClr val="bg1"/>
                </a:solidFill>
              </a:rPr>
              <a:t>Por medio del cual se expide el Decreto Único Reglamentario del Sector Trabajo. (última fecha de actualización: 20 de enero de 2023)</a:t>
            </a:r>
            <a:endParaRPr lang="es-CO" dirty="0">
              <a:solidFill>
                <a:schemeClr val="bg1"/>
              </a:solidFill>
            </a:endParaRPr>
          </a:p>
        </p:txBody>
      </p:sp>
    </p:spTree>
    <p:extLst>
      <p:ext uri="{BB962C8B-B14F-4D97-AF65-F5344CB8AC3E}">
        <p14:creationId xmlns:p14="http://schemas.microsoft.com/office/powerpoint/2010/main" val="58645398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440</TotalTime>
  <Words>2341</Words>
  <Application>Microsoft Office PowerPoint</Application>
  <PresentationFormat>Panorámica</PresentationFormat>
  <Paragraphs>151</Paragraphs>
  <Slides>26</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26</vt:i4>
      </vt:variant>
    </vt:vector>
  </HeadingPairs>
  <TitlesOfParts>
    <vt:vector size="32" baseType="lpstr">
      <vt:lpstr>Arial</vt:lpstr>
      <vt:lpstr>Calibri</vt:lpstr>
      <vt:lpstr>Calibri Light</vt:lpstr>
      <vt:lpstr>Helvetica</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Orjuela Acuña Armando</dc:creator>
  <cp:lastModifiedBy>Diego Martinez</cp:lastModifiedBy>
  <cp:revision>13</cp:revision>
  <dcterms:created xsi:type="dcterms:W3CDTF">2022-02-17T20:10:11Z</dcterms:created>
  <dcterms:modified xsi:type="dcterms:W3CDTF">2024-03-14T17:08:03Z</dcterms:modified>
</cp:coreProperties>
</file>