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40" r:id="rId3"/>
    <p:sldId id="300" r:id="rId4"/>
    <p:sldId id="349" r:id="rId5"/>
    <p:sldId id="352" r:id="rId6"/>
    <p:sldId id="341" r:id="rId7"/>
    <p:sldId id="342" r:id="rId8"/>
    <p:sldId id="351" r:id="rId9"/>
    <p:sldId id="353" r:id="rId10"/>
    <p:sldId id="354" r:id="rId11"/>
    <p:sldId id="343" r:id="rId12"/>
    <p:sldId id="344" r:id="rId13"/>
    <p:sldId id="345" r:id="rId14"/>
    <p:sldId id="347" r:id="rId15"/>
    <p:sldId id="348" r:id="rId16"/>
    <p:sldId id="350" r:id="rId17"/>
    <p:sldId id="355" r:id="rId18"/>
    <p:sldId id="356" r:id="rId19"/>
    <p:sldId id="357" r:id="rId20"/>
    <p:sldId id="359" r:id="rId21"/>
    <p:sldId id="360" r:id="rId22"/>
    <p:sldId id="361" r:id="rId23"/>
    <p:sldId id="362" r:id="rId24"/>
    <p:sldId id="358"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5" d="100"/>
          <a:sy n="115" d="100"/>
        </p:scale>
        <p:origin x="3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n-US"/>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a:p>
        </p:txBody>
      </p:sp>
      <p:sp>
        <p:nvSpPr>
          <p:cNvPr id="4" name="Marcador de fecha 3"/>
          <p:cNvSpPr>
            <a:spLocks noGrp="1"/>
          </p:cNvSpPr>
          <p:nvPr>
            <p:ph type="dt" sz="half" idx="10"/>
          </p:nvPr>
        </p:nvSpPr>
        <p:spPr/>
        <p:txBody>
          <a:bodyPr/>
          <a:lstStyle/>
          <a:p>
            <a:fld id="{E74753F5-AD48-4E87-B81D-583476D0A79A}" type="datetimeFigureOut">
              <a:rPr lang="en-US" smtClean="0"/>
              <a:t>5/23/2024</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E88A5F55-A1AE-4AA0-8132-F6961EB6F6A7}" type="slidenum">
              <a:rPr lang="en-US" smtClean="0"/>
              <a:t>‹Nº›</a:t>
            </a:fld>
            <a:endParaRPr lang="en-US"/>
          </a:p>
        </p:txBody>
      </p:sp>
    </p:spTree>
    <p:extLst>
      <p:ext uri="{BB962C8B-B14F-4D97-AF65-F5344CB8AC3E}">
        <p14:creationId xmlns:p14="http://schemas.microsoft.com/office/powerpoint/2010/main" val="60378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E74753F5-AD48-4E87-B81D-583476D0A79A}" type="datetimeFigureOut">
              <a:rPr lang="en-US" smtClean="0"/>
              <a:t>5/23/2024</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E88A5F55-A1AE-4AA0-8132-F6961EB6F6A7}" type="slidenum">
              <a:rPr lang="en-US" smtClean="0"/>
              <a:t>‹Nº›</a:t>
            </a:fld>
            <a:endParaRPr lang="en-US"/>
          </a:p>
        </p:txBody>
      </p:sp>
    </p:spTree>
    <p:extLst>
      <p:ext uri="{BB962C8B-B14F-4D97-AF65-F5344CB8AC3E}">
        <p14:creationId xmlns:p14="http://schemas.microsoft.com/office/powerpoint/2010/main" val="2206971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n-U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E74753F5-AD48-4E87-B81D-583476D0A79A}" type="datetimeFigureOut">
              <a:rPr lang="en-US" smtClean="0"/>
              <a:t>5/23/2024</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E88A5F55-A1AE-4AA0-8132-F6961EB6F6A7}" type="slidenum">
              <a:rPr lang="en-US" smtClean="0"/>
              <a:t>‹Nº›</a:t>
            </a:fld>
            <a:endParaRPr lang="en-US"/>
          </a:p>
        </p:txBody>
      </p:sp>
    </p:spTree>
    <p:extLst>
      <p:ext uri="{BB962C8B-B14F-4D97-AF65-F5344CB8AC3E}">
        <p14:creationId xmlns:p14="http://schemas.microsoft.com/office/powerpoint/2010/main" val="3741249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E74753F5-AD48-4E87-B81D-583476D0A79A}" type="datetimeFigureOut">
              <a:rPr lang="en-US" smtClean="0"/>
              <a:t>5/23/2024</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E88A5F55-A1AE-4AA0-8132-F6961EB6F6A7}" type="slidenum">
              <a:rPr lang="en-US" smtClean="0"/>
              <a:t>‹Nº›</a:t>
            </a:fld>
            <a:endParaRPr lang="en-US"/>
          </a:p>
        </p:txBody>
      </p:sp>
    </p:spTree>
    <p:extLst>
      <p:ext uri="{BB962C8B-B14F-4D97-AF65-F5344CB8AC3E}">
        <p14:creationId xmlns:p14="http://schemas.microsoft.com/office/powerpoint/2010/main" val="3951900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E74753F5-AD48-4E87-B81D-583476D0A79A}" type="datetimeFigureOut">
              <a:rPr lang="en-US" smtClean="0"/>
              <a:t>5/23/2024</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E88A5F55-A1AE-4AA0-8132-F6961EB6F6A7}" type="slidenum">
              <a:rPr lang="en-US" smtClean="0"/>
              <a:t>‹Nº›</a:t>
            </a:fld>
            <a:endParaRPr lang="en-US"/>
          </a:p>
        </p:txBody>
      </p:sp>
    </p:spTree>
    <p:extLst>
      <p:ext uri="{BB962C8B-B14F-4D97-AF65-F5344CB8AC3E}">
        <p14:creationId xmlns:p14="http://schemas.microsoft.com/office/powerpoint/2010/main" val="1111856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Marcador de fecha 4"/>
          <p:cNvSpPr>
            <a:spLocks noGrp="1"/>
          </p:cNvSpPr>
          <p:nvPr>
            <p:ph type="dt" sz="half" idx="10"/>
          </p:nvPr>
        </p:nvSpPr>
        <p:spPr/>
        <p:txBody>
          <a:bodyPr/>
          <a:lstStyle/>
          <a:p>
            <a:fld id="{E74753F5-AD48-4E87-B81D-583476D0A79A}" type="datetimeFigureOut">
              <a:rPr lang="en-US" smtClean="0"/>
              <a:t>5/23/2024</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E88A5F55-A1AE-4AA0-8132-F6961EB6F6A7}" type="slidenum">
              <a:rPr lang="en-US" smtClean="0"/>
              <a:t>‹Nº›</a:t>
            </a:fld>
            <a:endParaRPr lang="en-US"/>
          </a:p>
        </p:txBody>
      </p:sp>
    </p:spTree>
    <p:extLst>
      <p:ext uri="{BB962C8B-B14F-4D97-AF65-F5344CB8AC3E}">
        <p14:creationId xmlns:p14="http://schemas.microsoft.com/office/powerpoint/2010/main" val="826539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Marcador de fecha 6"/>
          <p:cNvSpPr>
            <a:spLocks noGrp="1"/>
          </p:cNvSpPr>
          <p:nvPr>
            <p:ph type="dt" sz="half" idx="10"/>
          </p:nvPr>
        </p:nvSpPr>
        <p:spPr/>
        <p:txBody>
          <a:bodyPr/>
          <a:lstStyle/>
          <a:p>
            <a:fld id="{E74753F5-AD48-4E87-B81D-583476D0A79A}" type="datetimeFigureOut">
              <a:rPr lang="en-US" smtClean="0"/>
              <a:t>5/23/2024</a:t>
            </a:fld>
            <a:endParaRPr lang="en-US"/>
          </a:p>
        </p:txBody>
      </p:sp>
      <p:sp>
        <p:nvSpPr>
          <p:cNvPr id="8" name="Marcador de pie de página 7"/>
          <p:cNvSpPr>
            <a:spLocks noGrp="1"/>
          </p:cNvSpPr>
          <p:nvPr>
            <p:ph type="ftr" sz="quarter" idx="11"/>
          </p:nvPr>
        </p:nvSpPr>
        <p:spPr/>
        <p:txBody>
          <a:bodyPr/>
          <a:lstStyle/>
          <a:p>
            <a:endParaRPr lang="en-US"/>
          </a:p>
        </p:txBody>
      </p:sp>
      <p:sp>
        <p:nvSpPr>
          <p:cNvPr id="9" name="Marcador de número de diapositiva 8"/>
          <p:cNvSpPr>
            <a:spLocks noGrp="1"/>
          </p:cNvSpPr>
          <p:nvPr>
            <p:ph type="sldNum" sz="quarter" idx="12"/>
          </p:nvPr>
        </p:nvSpPr>
        <p:spPr/>
        <p:txBody>
          <a:bodyPr/>
          <a:lstStyle/>
          <a:p>
            <a:fld id="{E88A5F55-A1AE-4AA0-8132-F6961EB6F6A7}" type="slidenum">
              <a:rPr lang="en-US" smtClean="0"/>
              <a:t>‹Nº›</a:t>
            </a:fld>
            <a:endParaRPr lang="en-US"/>
          </a:p>
        </p:txBody>
      </p:sp>
    </p:spTree>
    <p:extLst>
      <p:ext uri="{BB962C8B-B14F-4D97-AF65-F5344CB8AC3E}">
        <p14:creationId xmlns:p14="http://schemas.microsoft.com/office/powerpoint/2010/main" val="1954895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fecha 2"/>
          <p:cNvSpPr>
            <a:spLocks noGrp="1"/>
          </p:cNvSpPr>
          <p:nvPr>
            <p:ph type="dt" sz="half" idx="10"/>
          </p:nvPr>
        </p:nvSpPr>
        <p:spPr/>
        <p:txBody>
          <a:bodyPr/>
          <a:lstStyle/>
          <a:p>
            <a:fld id="{E74753F5-AD48-4E87-B81D-583476D0A79A}" type="datetimeFigureOut">
              <a:rPr lang="en-US" smtClean="0"/>
              <a:t>5/23/2024</a:t>
            </a:fld>
            <a:endParaRPr lang="en-US"/>
          </a:p>
        </p:txBody>
      </p:sp>
      <p:sp>
        <p:nvSpPr>
          <p:cNvPr id="4" name="Marcador de pie de página 3"/>
          <p:cNvSpPr>
            <a:spLocks noGrp="1"/>
          </p:cNvSpPr>
          <p:nvPr>
            <p:ph type="ftr" sz="quarter" idx="11"/>
          </p:nvPr>
        </p:nvSpPr>
        <p:spPr/>
        <p:txBody>
          <a:bodyPr/>
          <a:lstStyle/>
          <a:p>
            <a:endParaRPr lang="en-US"/>
          </a:p>
        </p:txBody>
      </p:sp>
      <p:sp>
        <p:nvSpPr>
          <p:cNvPr id="5" name="Marcador de número de diapositiva 4"/>
          <p:cNvSpPr>
            <a:spLocks noGrp="1"/>
          </p:cNvSpPr>
          <p:nvPr>
            <p:ph type="sldNum" sz="quarter" idx="12"/>
          </p:nvPr>
        </p:nvSpPr>
        <p:spPr/>
        <p:txBody>
          <a:bodyPr/>
          <a:lstStyle/>
          <a:p>
            <a:fld id="{E88A5F55-A1AE-4AA0-8132-F6961EB6F6A7}" type="slidenum">
              <a:rPr lang="en-US" smtClean="0"/>
              <a:t>‹Nº›</a:t>
            </a:fld>
            <a:endParaRPr lang="en-US"/>
          </a:p>
        </p:txBody>
      </p:sp>
    </p:spTree>
    <p:extLst>
      <p:ext uri="{BB962C8B-B14F-4D97-AF65-F5344CB8AC3E}">
        <p14:creationId xmlns:p14="http://schemas.microsoft.com/office/powerpoint/2010/main" val="1499974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E74753F5-AD48-4E87-B81D-583476D0A79A}" type="datetimeFigureOut">
              <a:rPr lang="en-US" smtClean="0"/>
              <a:t>5/23/2024</a:t>
            </a:fld>
            <a:endParaRPr lang="en-US"/>
          </a:p>
        </p:txBody>
      </p:sp>
      <p:sp>
        <p:nvSpPr>
          <p:cNvPr id="3" name="Marcador de pie de página 2"/>
          <p:cNvSpPr>
            <a:spLocks noGrp="1"/>
          </p:cNvSpPr>
          <p:nvPr>
            <p:ph type="ftr" sz="quarter" idx="11"/>
          </p:nvPr>
        </p:nvSpPr>
        <p:spPr/>
        <p:txBody>
          <a:bodyPr/>
          <a:lstStyle/>
          <a:p>
            <a:endParaRPr lang="en-US"/>
          </a:p>
        </p:txBody>
      </p:sp>
      <p:sp>
        <p:nvSpPr>
          <p:cNvPr id="4" name="Marcador de número de diapositiva 3"/>
          <p:cNvSpPr>
            <a:spLocks noGrp="1"/>
          </p:cNvSpPr>
          <p:nvPr>
            <p:ph type="sldNum" sz="quarter" idx="12"/>
          </p:nvPr>
        </p:nvSpPr>
        <p:spPr/>
        <p:txBody>
          <a:bodyPr/>
          <a:lstStyle/>
          <a:p>
            <a:fld id="{E88A5F55-A1AE-4AA0-8132-F6961EB6F6A7}" type="slidenum">
              <a:rPr lang="en-US" smtClean="0"/>
              <a:t>‹Nº›</a:t>
            </a:fld>
            <a:endParaRPr lang="en-US"/>
          </a:p>
        </p:txBody>
      </p:sp>
    </p:spTree>
    <p:extLst>
      <p:ext uri="{BB962C8B-B14F-4D97-AF65-F5344CB8AC3E}">
        <p14:creationId xmlns:p14="http://schemas.microsoft.com/office/powerpoint/2010/main" val="2619100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E74753F5-AD48-4E87-B81D-583476D0A79A}" type="datetimeFigureOut">
              <a:rPr lang="en-US" smtClean="0"/>
              <a:t>5/23/2024</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E88A5F55-A1AE-4AA0-8132-F6961EB6F6A7}" type="slidenum">
              <a:rPr lang="en-US" smtClean="0"/>
              <a:t>‹Nº›</a:t>
            </a:fld>
            <a:endParaRPr lang="en-US"/>
          </a:p>
        </p:txBody>
      </p:sp>
    </p:spTree>
    <p:extLst>
      <p:ext uri="{BB962C8B-B14F-4D97-AF65-F5344CB8AC3E}">
        <p14:creationId xmlns:p14="http://schemas.microsoft.com/office/powerpoint/2010/main" val="3625488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E74753F5-AD48-4E87-B81D-583476D0A79A}" type="datetimeFigureOut">
              <a:rPr lang="en-US" smtClean="0"/>
              <a:t>5/23/2024</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E88A5F55-A1AE-4AA0-8132-F6961EB6F6A7}" type="slidenum">
              <a:rPr lang="en-US" smtClean="0"/>
              <a:t>‹Nº›</a:t>
            </a:fld>
            <a:endParaRPr lang="en-US"/>
          </a:p>
        </p:txBody>
      </p:sp>
    </p:spTree>
    <p:extLst>
      <p:ext uri="{BB962C8B-B14F-4D97-AF65-F5344CB8AC3E}">
        <p14:creationId xmlns:p14="http://schemas.microsoft.com/office/powerpoint/2010/main" val="11452094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4753F5-AD48-4E87-B81D-583476D0A79A}" type="datetimeFigureOut">
              <a:rPr lang="en-US" smtClean="0"/>
              <a:t>5/23/2024</a:t>
            </a:fld>
            <a:endParaRPr lang="en-U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8A5F55-A1AE-4AA0-8132-F6961EB6F6A7}" type="slidenum">
              <a:rPr lang="en-US" smtClean="0"/>
              <a:t>‹Nº›</a:t>
            </a:fld>
            <a:endParaRPr lang="en-US"/>
          </a:p>
        </p:txBody>
      </p:sp>
    </p:spTree>
    <p:extLst>
      <p:ext uri="{BB962C8B-B14F-4D97-AF65-F5344CB8AC3E}">
        <p14:creationId xmlns:p14="http://schemas.microsoft.com/office/powerpoint/2010/main" val="11675412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838200" y="714896"/>
            <a:ext cx="10515600" cy="1374804"/>
          </a:xfrm>
        </p:spPr>
        <p:txBody>
          <a:bodyPr>
            <a:noAutofit/>
          </a:bodyPr>
          <a:lstStyle/>
          <a:p>
            <a:pPr algn="ctr"/>
            <a:r>
              <a:rPr lang="es-CO" sz="36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Guerras en el mundo: ¿acicate para la decaída economía capitalista o lucha para evitar la inexorable pérdida de la hegemonía norteamericana? </a:t>
            </a:r>
            <a:r>
              <a:rPr lang="es-CO" sz="36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s-CO" sz="36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n-US" sz="3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8517" y="2949757"/>
            <a:ext cx="4678974" cy="2997093"/>
          </a:xfrm>
          <a:prstGeom prst="rect">
            <a:avLst/>
          </a:prstGeom>
        </p:spPr>
      </p:pic>
      <p:pic>
        <p:nvPicPr>
          <p:cNvPr id="1026" name="Picture 2" descr="Picture background"/>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16072" y="2922614"/>
            <a:ext cx="5424672" cy="30513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39254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CO"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¿Cuáles son los síntomas de la depresión?</a:t>
            </a:r>
            <a:endParaRPr lang="en-US"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Rectángulo 3"/>
          <p:cNvSpPr/>
          <p:nvPr/>
        </p:nvSpPr>
        <p:spPr>
          <a:xfrm>
            <a:off x="638694" y="2104027"/>
            <a:ext cx="11065625" cy="3416320"/>
          </a:xfrm>
          <a:prstGeom prst="rect">
            <a:avLst/>
          </a:prstGeom>
        </p:spPr>
        <p:txBody>
          <a:bodyPr wrap="square">
            <a:spAutoFit/>
          </a:bodyPr>
          <a:lstStyle/>
          <a:p>
            <a:pPr lvl="0" algn="just">
              <a:lnSpc>
                <a:spcPct val="90000"/>
              </a:lnSpc>
              <a:spcBef>
                <a:spcPts val="1000"/>
              </a:spcBef>
            </a:pPr>
            <a:r>
              <a:rPr lang="es-MX" sz="2400" dirty="0">
                <a:solidFill>
                  <a:prstClr val="black"/>
                </a:solidFill>
                <a:latin typeface="Arial" panose="020B0604020202020204" pitchFamily="34" charset="0"/>
                <a:cs typeface="Arial" panose="020B0604020202020204" pitchFamily="34" charset="0"/>
              </a:rPr>
              <a:t>La depresión sigue a una gran crisis (financiera y de producción), como la </a:t>
            </a:r>
            <a:r>
              <a:rPr lang="es-MX" sz="2400" dirty="0" err="1">
                <a:solidFill>
                  <a:prstClr val="black"/>
                </a:solidFill>
                <a:latin typeface="Arial" panose="020B0604020202020204" pitchFamily="34" charset="0"/>
                <a:cs typeface="Arial" panose="020B0604020202020204" pitchFamily="34" charset="0"/>
              </a:rPr>
              <a:t>subprime</a:t>
            </a:r>
            <a:r>
              <a:rPr lang="es-MX" sz="2400" dirty="0">
                <a:solidFill>
                  <a:prstClr val="black"/>
                </a:solidFill>
                <a:latin typeface="Arial" panose="020B0604020202020204" pitchFamily="34" charset="0"/>
                <a:cs typeface="Arial" panose="020B0604020202020204" pitchFamily="34" charset="0"/>
              </a:rPr>
              <a:t> de 2008. Se caracteriza por el hecho de que se detiene el descenso de la producción y se entra en un período de estancamiento que alcanza el nivel del final de la crisis anterior. En la fase de la depresión se crean las premisas de la subsiguiente reanimación y auge. Las empresas trabajan sensiblemente por debajo de sus posibilidades de producción. La cantidad de desempleados es tan elevada como durante la crisis. Los precios alcanzan cierta estabilidad, pero en un bajo nivel. El tipo de interés es bajo, pues la cuota de ganancia se ha reducido y la oferta de capital de préstamo supera en mucho a la demanda.</a:t>
            </a:r>
            <a:endParaRPr lang="en-US" sz="24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953212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CO" sz="3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Un indicador importante: PMI</a:t>
            </a:r>
            <a:br>
              <a:rPr lang="es-CO" sz="3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CO" sz="3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es-CO" sz="36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Purchasing</a:t>
            </a:r>
            <a:r>
              <a:rPr lang="es-CO" sz="3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Managers’ </a:t>
            </a:r>
            <a:r>
              <a:rPr lang="es-CO" sz="3600"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Index</a:t>
            </a:r>
            <a:r>
              <a:rPr lang="es-CO" sz="3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endParaRPr lang="en-US" sz="36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3" name="Marcador de contenido 4"/>
          <p:cNvPicPr>
            <a:picLocks noChangeAspect="1"/>
          </p:cNvPicPr>
          <p:nvPr/>
        </p:nvPicPr>
        <p:blipFill>
          <a:blip r:embed="rId2"/>
          <a:stretch>
            <a:fillRect/>
          </a:stretch>
        </p:blipFill>
        <p:spPr>
          <a:xfrm>
            <a:off x="375352" y="1879795"/>
            <a:ext cx="11623430" cy="4730262"/>
          </a:xfrm>
          <a:prstGeom prst="rect">
            <a:avLst/>
          </a:prstGeom>
        </p:spPr>
      </p:pic>
    </p:spTree>
    <p:extLst>
      <p:ext uri="{BB962C8B-B14F-4D97-AF65-F5344CB8AC3E}">
        <p14:creationId xmlns:p14="http://schemas.microsoft.com/office/powerpoint/2010/main" val="198964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CO"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PMI-USA</a:t>
            </a:r>
            <a:br>
              <a:rPr lang="es-CO"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CO"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Últimos 10 años</a:t>
            </a:r>
            <a:endParaRPr lang="en-US"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3" name="Marcador de contenido 4" descr="United States Manufacturing PMI"/>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38554" y="1793630"/>
            <a:ext cx="10541977" cy="3824655"/>
          </a:xfrm>
          <a:prstGeom prst="rect">
            <a:avLst/>
          </a:prstGeom>
          <a:noFill/>
          <a:ln>
            <a:noFill/>
          </a:ln>
        </p:spPr>
      </p:pic>
    </p:spTree>
    <p:extLst>
      <p:ext uri="{BB962C8B-B14F-4D97-AF65-F5344CB8AC3E}">
        <p14:creationId xmlns:p14="http://schemas.microsoft.com/office/powerpoint/2010/main" val="35148470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CO"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PMI-Alemania</a:t>
            </a:r>
            <a:br>
              <a:rPr lang="es-CO"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CO"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Últimos 25 años</a:t>
            </a:r>
            <a:endParaRPr lang="en-US" dirty="0"/>
          </a:p>
        </p:txBody>
      </p:sp>
      <p:pic>
        <p:nvPicPr>
          <p:cNvPr id="3" name="Marcador de contenido 4" descr="Germany Manufacturing PMI"/>
          <p:cNvPicPr>
            <a:picLock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199" y="1931757"/>
            <a:ext cx="10515601" cy="3980350"/>
          </a:xfrm>
          <a:prstGeom prst="rect">
            <a:avLst/>
          </a:prstGeom>
          <a:noFill/>
          <a:ln>
            <a:noFill/>
          </a:ln>
        </p:spPr>
      </p:pic>
    </p:spTree>
    <p:extLst>
      <p:ext uri="{BB962C8B-B14F-4D97-AF65-F5344CB8AC3E}">
        <p14:creationId xmlns:p14="http://schemas.microsoft.com/office/powerpoint/2010/main" val="9539720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CO"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Démosle una ojeada al papel de China</a:t>
            </a:r>
            <a:endParaRPr lang="en-US" dirty="0"/>
          </a:p>
        </p:txBody>
      </p:sp>
      <p:pic>
        <p:nvPicPr>
          <p:cNvPr id="3" name="Marcador de contenido 4"/>
          <p:cNvPicPr>
            <a:picLocks noChangeAspect="1"/>
          </p:cNvPicPr>
          <p:nvPr/>
        </p:nvPicPr>
        <p:blipFill>
          <a:blip r:embed="rId2"/>
          <a:stretch>
            <a:fillRect/>
          </a:stretch>
        </p:blipFill>
        <p:spPr>
          <a:xfrm>
            <a:off x="2031662" y="1690688"/>
            <a:ext cx="7789984" cy="4634165"/>
          </a:xfrm>
          <a:prstGeom prst="rect">
            <a:avLst/>
          </a:prstGeom>
        </p:spPr>
      </p:pic>
    </p:spTree>
    <p:extLst>
      <p:ext uri="{BB962C8B-B14F-4D97-AF65-F5344CB8AC3E}">
        <p14:creationId xmlns:p14="http://schemas.microsoft.com/office/powerpoint/2010/main" val="42357559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199" y="87923"/>
            <a:ext cx="11078308" cy="5937800"/>
          </a:xfrm>
          <a:prstGeom prst="rect">
            <a:avLst/>
          </a:prstGeom>
        </p:spPr>
      </p:pic>
    </p:spTree>
    <p:extLst>
      <p:ext uri="{BB962C8B-B14F-4D97-AF65-F5344CB8AC3E}">
        <p14:creationId xmlns:p14="http://schemas.microsoft.com/office/powerpoint/2010/main" val="41229967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88323" y="0"/>
            <a:ext cx="10515600" cy="1325563"/>
          </a:xfrm>
        </p:spPr>
        <p:txBody>
          <a:bodyPr/>
          <a:lstStyle/>
          <a:p>
            <a:pPr algn="ctr"/>
            <a:r>
              <a:rPr lang="es-CO" b="1" dirty="0" smtClean="0">
                <a:effectLst>
                  <a:outerShdw blurRad="38100" dist="38100" dir="2700000" algn="tl">
                    <a:srgbClr val="000000">
                      <a:alpha val="43137"/>
                    </a:srgbClr>
                  </a:outerShdw>
                </a:effectLst>
              </a:rPr>
              <a:t>¿El mundo está en manos de quién?</a:t>
            </a:r>
            <a:endParaRPr lang="en-US" b="1" dirty="0">
              <a:effectLst>
                <a:outerShdw blurRad="38100" dist="38100" dir="2700000" algn="tl">
                  <a:srgbClr val="000000">
                    <a:alpha val="43137"/>
                  </a:srgbClr>
                </a:outerShdw>
              </a:effectLst>
            </a:endParaRPr>
          </a:p>
        </p:txBody>
      </p:sp>
      <p:sp>
        <p:nvSpPr>
          <p:cNvPr id="3" name="Rectángulo 2"/>
          <p:cNvSpPr/>
          <p:nvPr/>
        </p:nvSpPr>
        <p:spPr>
          <a:xfrm>
            <a:off x="796636" y="1081482"/>
            <a:ext cx="10507287" cy="5776518"/>
          </a:xfrm>
          <a:prstGeom prst="rect">
            <a:avLst/>
          </a:prstGeom>
        </p:spPr>
        <p:txBody>
          <a:bodyPr wrap="square">
            <a:spAutoFit/>
          </a:bodyPr>
          <a:lstStyle/>
          <a:p>
            <a:pPr algn="just">
              <a:lnSpc>
                <a:spcPct val="107000"/>
              </a:lnSpc>
              <a:spcAft>
                <a:spcPts val="800"/>
              </a:spcAft>
            </a:pPr>
            <a:r>
              <a:rPr lang="es-CO" sz="2000" dirty="0">
                <a:latin typeface="Arial Narrow" panose="020B0606020202030204" pitchFamily="34" charset="0"/>
                <a:ea typeface="Calibri" panose="020F0502020204030204" pitchFamily="34" charset="0"/>
                <a:cs typeface="Times New Roman" panose="02020603050405020304" pitchFamily="18" charset="0"/>
              </a:rPr>
              <a:t>Se necesitaron 30 años para la gran crisis del neoliberalismo y para que una seguidilla de países, no propiamente imperialistas como les gusta llamarlos a los infantiles de la izquierda del siglo XIX, dijera: ¡Basta, la máquina de la imposición, del bullying financiero y de la muerte debe ser detenida!, así las trompetas de Jericó, que darán paso a la caída de las murallas imperialistas y al comienzo de la rebelión, sean la punta de lanza de los esfuerzos iniciales hasta alcanzar los ribetes del comercio. El planeta ha sido sacudido violentamente por los hechos geopolíticos novísimos aupados por la guerra larga que se prevé en </a:t>
            </a:r>
            <a:r>
              <a:rPr lang="es-CO" sz="2000" dirty="0" smtClean="0">
                <a:latin typeface="Arial Narrow" panose="020B0606020202030204" pitchFamily="34" charset="0"/>
                <a:ea typeface="Calibri" panose="020F0502020204030204" pitchFamily="34" charset="0"/>
                <a:cs typeface="Times New Roman" panose="02020603050405020304" pitchFamily="18" charset="0"/>
              </a:rPr>
              <a:t>Ucrania y ahora por el gran golpe a la estabilidad de las relaciones entre los países con el genocidio imparable del pueblo palestino, </a:t>
            </a:r>
            <a:r>
              <a:rPr lang="es-CO" sz="2000" dirty="0">
                <a:latin typeface="Arial Narrow" panose="020B0606020202030204" pitchFamily="34" charset="0"/>
                <a:ea typeface="Calibri" panose="020F0502020204030204" pitchFamily="34" charset="0"/>
                <a:cs typeface="Times New Roman" panose="02020603050405020304" pitchFamily="18" charset="0"/>
              </a:rPr>
              <a:t>y </a:t>
            </a:r>
            <a:r>
              <a:rPr lang="es-CO" sz="2000" dirty="0" smtClean="0">
                <a:latin typeface="Arial Narrow" panose="020B0606020202030204" pitchFamily="34" charset="0"/>
                <a:ea typeface="Calibri" panose="020F0502020204030204" pitchFamily="34" charset="0"/>
                <a:cs typeface="Times New Roman" panose="02020603050405020304" pitchFamily="18" charset="0"/>
              </a:rPr>
              <a:t>empieza </a:t>
            </a:r>
            <a:r>
              <a:rPr lang="es-CO" sz="2000" dirty="0">
                <a:latin typeface="Arial Narrow" panose="020B0606020202030204" pitchFamily="34" charset="0"/>
                <a:ea typeface="Calibri" panose="020F0502020204030204" pitchFamily="34" charset="0"/>
                <a:cs typeface="Times New Roman" panose="02020603050405020304" pitchFamily="18" charset="0"/>
              </a:rPr>
              <a:t>a pensar que hay una nueva forma de relacionamiento entre las naciones muy distinta a la tradicional impuesta por los viejos países colonialistas. De todos los continentes, África es el que está dando un sacudón ejemplar al viejo colonialismo francés en las coyunturales circunstancias históricas, el mismo que de seguro va a ser sintonizado por todo el </a:t>
            </a:r>
            <a:r>
              <a:rPr lang="es-CO" sz="2000" dirty="0" smtClean="0">
                <a:latin typeface="Arial Narrow" panose="020B0606020202030204" pitchFamily="34" charset="0"/>
                <a:ea typeface="Calibri" panose="020F0502020204030204" pitchFamily="34" charset="0"/>
                <a:cs typeface="Times New Roman" panose="02020603050405020304" pitchFamily="18" charset="0"/>
              </a:rPr>
              <a:t>Sur, </a:t>
            </a:r>
            <a:r>
              <a:rPr lang="es-CO" sz="2000" dirty="0">
                <a:latin typeface="Arial Narrow" panose="020B0606020202030204" pitchFamily="34" charset="0"/>
                <a:ea typeface="Calibri" panose="020F0502020204030204" pitchFamily="34" charset="0"/>
                <a:cs typeface="Times New Roman" panose="02020603050405020304" pitchFamily="18" charset="0"/>
              </a:rPr>
              <a:t>pues las oportunidades son enormes.</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CO" sz="2000" dirty="0">
                <a:latin typeface="Arial Narrow" panose="020B0606020202030204" pitchFamily="34" charset="0"/>
                <a:ea typeface="Calibri" panose="020F0502020204030204" pitchFamily="34" charset="0"/>
                <a:cs typeface="Times New Roman" panose="02020603050405020304" pitchFamily="18" charset="0"/>
              </a:rPr>
              <a:t>El devenir se desprende de la utopía socialista a la realidad contemporánea, en donde las fuerzas populares y nacionales abrevan juntas, casi como en los albores de la revolución china, en la cristalina agua de la rebelión antiimperialista. La tríada imperialista se sacude: Norteamérica, Europa y Japón tiemblan con solo pensar en la posibilidad de compartir el mantel con los emergentes BRICS+. El mundo basado en reglas norteamericanas caducó, aunque a lo lejos se ve un camino pedregoso que puede serlo aún más si a él se le agrega la guerra nuclear, la tercera, que sería la última.</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81705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CO" sz="36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¿Es conveniente el nuevo orden para los pueblos?</a:t>
            </a:r>
            <a:endParaRPr lang="en-US" sz="3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Rectángulo 2"/>
          <p:cNvSpPr/>
          <p:nvPr/>
        </p:nvSpPr>
        <p:spPr>
          <a:xfrm>
            <a:off x="738446" y="1781497"/>
            <a:ext cx="10949247" cy="4673908"/>
          </a:xfrm>
          <a:prstGeom prst="rect">
            <a:avLst/>
          </a:prstGeom>
        </p:spPr>
        <p:txBody>
          <a:bodyPr wrap="square">
            <a:spAutoFit/>
          </a:bodyPr>
          <a:lstStyle/>
          <a:p>
            <a:pPr algn="just">
              <a:lnSpc>
                <a:spcPct val="107000"/>
              </a:lnSpc>
              <a:spcAft>
                <a:spcPts val="800"/>
              </a:spcAft>
            </a:pPr>
            <a:r>
              <a:rPr lang="es-CO" sz="1600" dirty="0">
                <a:latin typeface="Arial" panose="020B0604020202020204" pitchFamily="34" charset="0"/>
                <a:ea typeface="Calibri" panose="020F0502020204030204" pitchFamily="34" charset="0"/>
                <a:cs typeface="Arial" panose="020B0604020202020204" pitchFamily="34" charset="0"/>
              </a:rPr>
              <a:t>Cambiar de direccionamiento geopolítico requiere de un acompañamiento superestructural para que el yerro no sea mayúsculo, máxime si miramos críticamente lo que se puso ante nuestros ojos: el genocidio </a:t>
            </a:r>
            <a:r>
              <a:rPr lang="es-CO" sz="1600" dirty="0" err="1">
                <a:latin typeface="Arial" panose="020B0604020202020204" pitchFamily="34" charset="0"/>
                <a:ea typeface="Calibri" panose="020F0502020204030204" pitchFamily="34" charset="0"/>
                <a:cs typeface="Arial" panose="020B0604020202020204" pitchFamily="34" charset="0"/>
              </a:rPr>
              <a:t>gazatí</a:t>
            </a:r>
            <a:r>
              <a:rPr lang="es-CO" sz="1600" dirty="0">
                <a:latin typeface="Arial" panose="020B0604020202020204" pitchFamily="34" charset="0"/>
                <a:ea typeface="Calibri" panose="020F0502020204030204" pitchFamily="34" charset="0"/>
                <a:cs typeface="Arial" panose="020B0604020202020204" pitchFamily="34" charset="0"/>
              </a:rPr>
              <a:t>. La conciencia no solo de que el barco está haciendo aguas sino también de la necesidad de luchar por un futuro digno para todos, es lo que debe acompañar la acción mundial de las naciones emergentes en donde los pueblos se encuentran en manos de intereses antinacionales, pues vuelve a brillar en el horizonte la luz viva de la soberanía y la libertad, sin ser ello necesariamente el anhelado socialismo pero, con toda seguridad, sí es un peldaño, el primero de la escalera, así esta se encuentre aún en los terrenos de la explotación del hombre por el hombre.  </a:t>
            </a:r>
            <a:endParaRPr lang="en-US" sz="2000"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r>
              <a:rPr lang="es-CO" sz="1600" dirty="0">
                <a:latin typeface="Arial" panose="020B0604020202020204" pitchFamily="34" charset="0"/>
                <a:ea typeface="Calibri" panose="020F0502020204030204" pitchFamily="34" charset="0"/>
                <a:cs typeface="Arial" panose="020B0604020202020204" pitchFamily="34" charset="0"/>
              </a:rPr>
              <a:t>En el marco del ascenso de los emergentes BRICS+, la diplomacia de los derechos humanos de la ONU (1945), del derecho internacional humanitario (1949 y sus protocolos adicionales de 1977), y el respeto a los intereses nacionales, serían el nuevo tinglado conceptual y político para el nuevo comercio mundial multipolar, para el nuevo relacionamiento entre las naciones. Los castigos </a:t>
            </a:r>
            <a:r>
              <a:rPr lang="es-CO" sz="1600" dirty="0" smtClean="0">
                <a:latin typeface="Arial" panose="020B0604020202020204" pitchFamily="34" charset="0"/>
                <a:ea typeface="Calibri" panose="020F0502020204030204" pitchFamily="34" charset="0"/>
                <a:cs typeface="Arial" panose="020B0604020202020204" pitchFamily="34" charset="0"/>
              </a:rPr>
              <a:t>financieros, los genocidios </a:t>
            </a:r>
            <a:r>
              <a:rPr lang="es-CO" sz="1600" dirty="0">
                <a:latin typeface="Arial" panose="020B0604020202020204" pitchFamily="34" charset="0"/>
                <a:ea typeface="Calibri" panose="020F0502020204030204" pitchFamily="34" charset="0"/>
                <a:cs typeface="Arial" panose="020B0604020202020204" pitchFamily="34" charset="0"/>
              </a:rPr>
              <a:t>y el saqueo de las riquezas nacionales quedarían prohibidos; la transferencia de tecnologías, así sea en el marco capitalista, podría tener una acogida que impulsaría el desarrollo mundial y evitaría que hubiera naciones de primera y de segunda, tal como le sucede a todo al Sur Global. En la reunión del 20 de agosto de 2023 en Sudáfrica, los BRICS dieron un gran salto puesto que nuevas naciones de tres continentes </a:t>
            </a:r>
            <a:r>
              <a:rPr lang="es-CO" sz="1600" dirty="0" smtClean="0">
                <a:latin typeface="Arial" panose="020B0604020202020204" pitchFamily="34" charset="0"/>
                <a:ea typeface="Calibri" panose="020F0502020204030204" pitchFamily="34" charset="0"/>
                <a:cs typeface="Arial" panose="020B0604020202020204" pitchFamily="34" charset="0"/>
              </a:rPr>
              <a:t>pasarían a </a:t>
            </a:r>
            <a:r>
              <a:rPr lang="es-CO" sz="1600" dirty="0">
                <a:latin typeface="Arial" panose="020B0604020202020204" pitchFamily="34" charset="0"/>
                <a:ea typeface="Calibri" panose="020F0502020204030204" pitchFamily="34" charset="0"/>
                <a:cs typeface="Arial" panose="020B0604020202020204" pitchFamily="34" charset="0"/>
              </a:rPr>
              <a:t>engrosar, desde el 1 de enero de 2024, eso que se podría llamar el BRICS10, pues al renegar Argentina de la membresía aprobada, con el ultraderechista Javier </a:t>
            </a:r>
            <a:r>
              <a:rPr lang="es-CO" sz="1600" dirty="0" err="1">
                <a:latin typeface="Arial" panose="020B0604020202020204" pitchFamily="34" charset="0"/>
                <a:ea typeface="Calibri" panose="020F0502020204030204" pitchFamily="34" charset="0"/>
                <a:cs typeface="Arial" panose="020B0604020202020204" pitchFamily="34" charset="0"/>
              </a:rPr>
              <a:t>Milei</a:t>
            </a:r>
            <a:r>
              <a:rPr lang="es-CO" sz="1600" dirty="0">
                <a:latin typeface="Arial" panose="020B0604020202020204" pitchFamily="34" charset="0"/>
                <a:ea typeface="Calibri" panose="020F0502020204030204" pitchFamily="34" charset="0"/>
                <a:cs typeface="Arial" panose="020B0604020202020204" pitchFamily="34" charset="0"/>
              </a:rPr>
              <a:t>, serían afiliadas naciones tan distintas como Etiopía, Egipto, Emiratos Árabes Unidos, Arabia Saudita e Irán. </a:t>
            </a:r>
            <a:endParaRPr lang="en-US" sz="2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172073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23950" y="266007"/>
            <a:ext cx="11421687" cy="6122189"/>
          </a:xfrm>
          <a:prstGeom prst="rect">
            <a:avLst/>
          </a:prstGeom>
        </p:spPr>
        <p:txBody>
          <a:bodyPr wrap="square">
            <a:spAutoFit/>
          </a:bodyPr>
          <a:lstStyle/>
          <a:p>
            <a:pPr algn="just">
              <a:lnSpc>
                <a:spcPct val="107000"/>
              </a:lnSpc>
              <a:spcAft>
                <a:spcPts val="800"/>
              </a:spcAft>
            </a:pPr>
            <a:r>
              <a:rPr lang="es-CO" dirty="0">
                <a:latin typeface="Arial" panose="020B0604020202020204" pitchFamily="34" charset="0"/>
                <a:ea typeface="Calibri" panose="020F0502020204030204" pitchFamily="34" charset="0"/>
                <a:cs typeface="Arial" panose="020B0604020202020204" pitchFamily="34" charset="0"/>
              </a:rPr>
              <a:t>La pregunta: ¿este nuevo quehacer mundial es el mundo que se imaginó Marx, Lenín, y </a:t>
            </a:r>
            <a:r>
              <a:rPr lang="es-CO" dirty="0" smtClean="0">
                <a:latin typeface="Arial" panose="020B0604020202020204" pitchFamily="34" charset="0"/>
                <a:ea typeface="Calibri" panose="020F0502020204030204" pitchFamily="34" charset="0"/>
                <a:cs typeface="Arial" panose="020B0604020202020204" pitchFamily="34" charset="0"/>
              </a:rPr>
              <a:t>el que quiere todos </a:t>
            </a:r>
            <a:r>
              <a:rPr lang="es-CO" dirty="0">
                <a:latin typeface="Arial" panose="020B0604020202020204" pitchFamily="34" charset="0"/>
                <a:ea typeface="Calibri" panose="020F0502020204030204" pitchFamily="34" charset="0"/>
                <a:cs typeface="Arial" panose="020B0604020202020204" pitchFamily="34" charset="0"/>
              </a:rPr>
              <a:t>los pueblos libres y diversos del mundo?, tiene una respuesta clara: no, no lo es, pero es un paso imprescindible para alcanzar la utopía socialista detenida en las afueras por esas fuerzas brutales del decadente imperialismo neocolonialista moderno. El desarrollo de la hegemonía norteamericana que pretende volverse vitalicia, no deja espacios para que los pueblos puedan respirar soberanía; las corporaciones imperialistas, verdaderas dueñas del poder mundial, nunca se apartaron de la opresión y el saqueo tradicionales y, por el contrario, las contradicciones, en el marco del brutal neoliberalismo, se agudizaron hasta límites inimaginables en contra de la mayoría de las naciones del Sur Global, quienes, y con base en la impagable deuda externa, no tienen futuro.</a:t>
            </a:r>
            <a:endParaRPr lang="en-US" sz="2400"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r>
              <a:rPr lang="es-CO" dirty="0">
                <a:latin typeface="Arial" panose="020B0604020202020204" pitchFamily="34" charset="0"/>
                <a:ea typeface="Calibri" panose="020F0502020204030204" pitchFamily="34" charset="0"/>
                <a:cs typeface="Arial" panose="020B0604020202020204" pitchFamily="34" charset="0"/>
              </a:rPr>
              <a:t>Ahora, cuando muchas naciones despiertan con el peso de la deuda externa esclavista sobre sus espaldas, el horizonte de la soberanía, peldaño imprescindible de la larga escalera de hechos para alcanzar la liberación, se ve factible sin que por ello las clases dominantes nativas vayan a abandonar el timón del viejo barco. Pero eso ya es otra historia que deberá escribirse en el tiempo adecuado; mientras tanto tenemos que lanzar las mejores propuestas para hacer alianzas estratégicas no solo con las clases nativas, incluidos sectores dominantes, sino con muchos países que quieran dar el salto histórico a una mejor situación política y económica en las relaciones internacionales, pasando del yugo del bullying imperialista de las sanciones, al escenario del libre relacionamiento político y económico con quien cada nación quiera, para bien de su pueblo, en lo que llama China, una relación gana-gana ( y a pesar que muchas empresas chinas en el mundo andan también de la mano de la corrupción y el latrocinio, como sucede con el metro de Bogotá). A esto se le puede denominar un mejor estadio para la libertad y el respeto universal de los derechos humanos.</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507374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CO" sz="3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Del neocolonialismo a la libre determinación de los pueblos</a:t>
            </a:r>
            <a:endParaRPr lang="en-US" sz="3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Rectángulo 2"/>
          <p:cNvSpPr/>
          <p:nvPr/>
        </p:nvSpPr>
        <p:spPr>
          <a:xfrm>
            <a:off x="671252" y="1690688"/>
            <a:ext cx="10849495" cy="4936736"/>
          </a:xfrm>
          <a:prstGeom prst="rect">
            <a:avLst/>
          </a:prstGeom>
        </p:spPr>
        <p:txBody>
          <a:bodyPr wrap="square">
            <a:spAutoFit/>
          </a:bodyPr>
          <a:lstStyle/>
          <a:p>
            <a:pPr algn="just">
              <a:lnSpc>
                <a:spcPct val="107000"/>
              </a:lnSpc>
              <a:spcAft>
                <a:spcPts val="800"/>
              </a:spcAft>
            </a:pPr>
            <a:r>
              <a:rPr lang="es-CO" dirty="0">
                <a:latin typeface="Arial Narrow" panose="020B0606020202030204" pitchFamily="34" charset="0"/>
                <a:ea typeface="Calibri" panose="020F0502020204030204" pitchFamily="34" charset="0"/>
                <a:cs typeface="Times New Roman" panose="02020603050405020304" pitchFamily="18" charset="0"/>
              </a:rPr>
              <a:t>El norte de nuestro devenir ya fue señalado y organizado durante varios siglos. Tras los arios, anglosajones y europeos marcharon casi todas las naciones de La Tierra; quienes se resistieron –como México– cayeron bajo el yugo brutal imperial y sus territorios fueron divididos, en el marco del gran desarrollo del capitalismo mundial. La esclavitud trazada como la forma que adoptaría el impulso del mercantilismo en los albores del capitalismo, dio paso al colonialismo y a la expoliación inmisericorde del Sur por las potencias imperiales europeas, en general, y como forma extraordinaria de acumulación. Del colonialismo de finales del siglo XIX, previo a la primera guerra mundial, África llevó la peor parte. </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CO" dirty="0">
                <a:latin typeface="Arial Narrow" panose="020B0606020202030204" pitchFamily="34" charset="0"/>
                <a:ea typeface="Calibri" panose="020F0502020204030204" pitchFamily="34" charset="0"/>
                <a:cs typeface="Times New Roman" panose="02020603050405020304" pitchFamily="18" charset="0"/>
              </a:rPr>
              <a:t>África fue cuarteada como se le antojó a las nuevas potencias imperialistas europeas y americana. La primera guerra mundial mostró el verdadero rostro de ese capital, que, de ahora en adelante, crecería a costa de guerras de rapiña interimperialistas. Y vastos pueblos con renombrados dirigentes socialistas cayeron en la trampa nacional y acompañaron al capitalismo en guerra; salvo contadas figuras que habían recibido la herencia marxista en todo su esplendor, como Lenin y Rosa Luxemburgo, la gran mayoría de la socialdemocracia se rindió al </a:t>
            </a:r>
            <a:r>
              <a:rPr lang="es-CO" dirty="0" err="1">
                <a:latin typeface="Arial Narrow" panose="020B0606020202030204" pitchFamily="34" charset="0"/>
                <a:ea typeface="Calibri" panose="020F0502020204030204" pitchFamily="34" charset="0"/>
                <a:cs typeface="Times New Roman" panose="02020603050405020304" pitchFamily="18" charset="0"/>
              </a:rPr>
              <a:t>diktat</a:t>
            </a:r>
            <a:r>
              <a:rPr lang="es-CO" dirty="0">
                <a:latin typeface="Arial Narrow" panose="020B0606020202030204" pitchFamily="34" charset="0"/>
                <a:ea typeface="Calibri" panose="020F0502020204030204" pitchFamily="34" charset="0"/>
                <a:cs typeface="Times New Roman" panose="02020603050405020304" pitchFamily="18" charset="0"/>
              </a:rPr>
              <a:t> imperial; los líderes de la II Internacional se vendieron al postor capitalista-imperialista-nacionalista. En Rusia se sacudió inicialmente el poder militar-feudal del zar y posteriormente el poder del capital occidental que venía por todo y con todo, tras el fin de la primera guerra. Pero </a:t>
            </a:r>
            <a:r>
              <a:rPr lang="es-CO" dirty="0" smtClean="0">
                <a:latin typeface="Arial Narrow" panose="020B0606020202030204" pitchFamily="34" charset="0"/>
                <a:ea typeface="Calibri" panose="020F0502020204030204" pitchFamily="34" charset="0"/>
                <a:cs typeface="Times New Roman" panose="02020603050405020304" pitchFamily="18" charset="0"/>
              </a:rPr>
              <a:t>el Sur </a:t>
            </a:r>
            <a:r>
              <a:rPr lang="es-CO" dirty="0">
                <a:latin typeface="Arial Narrow" panose="020B0606020202030204" pitchFamily="34" charset="0"/>
                <a:ea typeface="Calibri" panose="020F0502020204030204" pitchFamily="34" charset="0"/>
                <a:cs typeface="Times New Roman" panose="02020603050405020304" pitchFamily="18" charset="0"/>
              </a:rPr>
              <a:t>quedó desguarecido, quedó a la sombra de la voluntad imperialista de las potencias que se alzarían como voceras del nuevo orden mundial; y allí cayó Latinoamérica, y continuó África su calvario. Salvo la URSS, ningún país capitalista acompañó a África en su jornada anticolonial; en 1960, el triunfo de la independencia de la gran mayoría de países, sería no solo de África sino también de la Unión Soviética.</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17487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266476"/>
            <a:ext cx="10515600" cy="1325563"/>
          </a:xfrm>
        </p:spPr>
        <p:txBody>
          <a:bodyPr>
            <a:normAutofit/>
          </a:bodyPr>
          <a:lstStyle/>
          <a:p>
            <a:pPr algn="ctr"/>
            <a:r>
              <a:rPr lang="es-CO" sz="2800" b="1" dirty="0" smtClean="0">
                <a:effectLst>
                  <a:outerShdw blurRad="38100" dist="38100" dir="2700000" algn="tl">
                    <a:srgbClr val="000000">
                      <a:alpha val="43137"/>
                    </a:srgbClr>
                  </a:outerShdw>
                </a:effectLst>
                <a:latin typeface="Arial Narrow" panose="020B0606020202030204" pitchFamily="34" charset="0"/>
              </a:rPr>
              <a:t>Muerte del derecho internacional humanitario y de los derechos humanos</a:t>
            </a:r>
            <a:endParaRPr lang="en-US" sz="2800" b="1" dirty="0">
              <a:effectLst>
                <a:outerShdw blurRad="38100" dist="38100" dir="2700000" algn="tl">
                  <a:srgbClr val="000000">
                    <a:alpha val="43137"/>
                  </a:srgbClr>
                </a:outerShdw>
              </a:effectLst>
              <a:latin typeface="Arial Narrow" panose="020B0606020202030204" pitchFamily="34" charset="0"/>
            </a:endParaRPr>
          </a:p>
        </p:txBody>
      </p:sp>
      <p:sp>
        <p:nvSpPr>
          <p:cNvPr id="4" name="Rectángulo 3"/>
          <p:cNvSpPr/>
          <p:nvPr/>
        </p:nvSpPr>
        <p:spPr>
          <a:xfrm>
            <a:off x="430876" y="643450"/>
            <a:ext cx="11064240" cy="6116226"/>
          </a:xfrm>
          <a:prstGeom prst="rect">
            <a:avLst/>
          </a:prstGeom>
        </p:spPr>
        <p:txBody>
          <a:bodyPr wrap="square">
            <a:spAutoFit/>
          </a:bodyPr>
          <a:lstStyle/>
          <a:p>
            <a:pPr algn="just">
              <a:lnSpc>
                <a:spcPct val="107000"/>
              </a:lnSpc>
              <a:spcAft>
                <a:spcPts val="800"/>
              </a:spcAft>
            </a:pPr>
            <a:r>
              <a:rPr lang="es-CO" sz="1900" dirty="0">
                <a:latin typeface="Arial" panose="020B0604020202020204" pitchFamily="34" charset="0"/>
                <a:ea typeface="Calibri" panose="020F0502020204030204" pitchFamily="34" charset="0"/>
                <a:cs typeface="Arial" panose="020B0604020202020204" pitchFamily="34" charset="0"/>
              </a:rPr>
              <a:t>No solo el canal Ben </a:t>
            </a:r>
            <a:r>
              <a:rPr lang="es-CO" sz="1900" dirty="0" err="1">
                <a:latin typeface="Arial" panose="020B0604020202020204" pitchFamily="34" charset="0"/>
                <a:ea typeface="Calibri" panose="020F0502020204030204" pitchFamily="34" charset="0"/>
                <a:cs typeface="Arial" panose="020B0604020202020204" pitchFamily="34" charset="0"/>
              </a:rPr>
              <a:t>Gurión</a:t>
            </a:r>
            <a:r>
              <a:rPr lang="es-CO" sz="1900" dirty="0">
                <a:latin typeface="Arial" panose="020B0604020202020204" pitchFamily="34" charset="0"/>
                <a:ea typeface="Calibri" panose="020F0502020204030204" pitchFamily="34" charset="0"/>
                <a:cs typeface="Arial" panose="020B0604020202020204" pitchFamily="34" charset="0"/>
              </a:rPr>
              <a:t>, que competiría con la Ruta de la Seda china, es la razón del actual genocidio israelí, sino que éste apunta a la continuación del etnocidio palestino para ahogar las esperanzas palestinas del retorno a su tierra e implementar en la esfera </a:t>
            </a:r>
            <a:r>
              <a:rPr lang="es-CO" sz="1900" dirty="0" smtClean="0">
                <a:latin typeface="Arial" panose="020B0604020202020204" pitchFamily="34" charset="0"/>
                <a:ea typeface="Calibri" panose="020F0502020204030204" pitchFamily="34" charset="0"/>
                <a:cs typeface="Arial" panose="020B0604020202020204" pitchFamily="34" charset="0"/>
              </a:rPr>
              <a:t>geopolítica mundial, </a:t>
            </a:r>
            <a:r>
              <a:rPr lang="es-CO" sz="1900" dirty="0">
                <a:latin typeface="Arial" panose="020B0604020202020204" pitchFamily="34" charset="0"/>
                <a:ea typeface="Calibri" panose="020F0502020204030204" pitchFamily="34" charset="0"/>
                <a:cs typeface="Arial" panose="020B0604020202020204" pitchFamily="34" charset="0"/>
              </a:rPr>
              <a:t>como lo ha dicho el presidente Gustavo Petro, crímenes de lesa humanidad y de guerra que está acometiendo alegremente el nazi sionismo israelí en vivo y en directo, </a:t>
            </a:r>
            <a:r>
              <a:rPr lang="es-CO" sz="1900" dirty="0" smtClean="0">
                <a:latin typeface="Arial" panose="020B0604020202020204" pitchFamily="34" charset="0"/>
                <a:ea typeface="Calibri" panose="020F0502020204030204" pitchFamily="34" charset="0"/>
                <a:cs typeface="Arial" panose="020B0604020202020204" pitchFamily="34" charset="0"/>
              </a:rPr>
              <a:t>sin </a:t>
            </a:r>
            <a:r>
              <a:rPr lang="es-CO" sz="1900" dirty="0">
                <a:latin typeface="Arial" panose="020B0604020202020204" pitchFamily="34" charset="0"/>
                <a:ea typeface="Calibri" panose="020F0502020204030204" pitchFamily="34" charset="0"/>
                <a:cs typeface="Arial" panose="020B0604020202020204" pitchFamily="34" charset="0"/>
              </a:rPr>
              <a:t>haber en el horizonte castigo para estos, que son crímenes contra toda la humanidad, avisando lo que se viene para los inmigrantes –refugiados climáticos, refugiados de guerra, etc.-y para todos aquellos países ahítos de riquezas naturales: no habrá derecho internacional ni convenios que nos salven si no logramos detener ese laboratorio genocida de Gaza implementado por Estados Unidos, la Unión Europea, el G-7 y todo el capitalismo mundial y permitido por la inoperancia de la ONU lograda por el veto que tienen las 5 grandes potencias en el Consejo de Seguridad. </a:t>
            </a:r>
            <a:endParaRPr lang="en-US" sz="1900"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r>
              <a:rPr lang="es-CO" sz="1900" dirty="0">
                <a:latin typeface="Arial" panose="020B0604020202020204" pitchFamily="34" charset="0"/>
                <a:ea typeface="Calibri" panose="020F0502020204030204" pitchFamily="34" charset="0"/>
                <a:cs typeface="Arial" panose="020B0604020202020204" pitchFamily="34" charset="0"/>
              </a:rPr>
              <a:t>La ONU </a:t>
            </a:r>
            <a:r>
              <a:rPr lang="es-CO" sz="1900" dirty="0" smtClean="0">
                <a:latin typeface="Arial" panose="020B0604020202020204" pitchFamily="34" charset="0"/>
                <a:ea typeface="Calibri" panose="020F0502020204030204" pitchFamily="34" charset="0"/>
                <a:cs typeface="Arial" panose="020B0604020202020204" pitchFamily="34" charset="0"/>
              </a:rPr>
              <a:t>tiene muerte cerebral, </a:t>
            </a:r>
            <a:r>
              <a:rPr lang="es-CO" sz="1900" dirty="0">
                <a:latin typeface="Arial" panose="020B0604020202020204" pitchFamily="34" charset="0"/>
                <a:ea typeface="Calibri" panose="020F0502020204030204" pitchFamily="34" charset="0"/>
                <a:cs typeface="Arial" panose="020B0604020202020204" pitchFamily="34" charset="0"/>
              </a:rPr>
              <a:t>¡Viva la idea original de la ONU 1945!, la misma que pregonó en sus albores la vigencia del derecho internacional al mismo tiempo que le arrebató el territorio al pueblo palestino para ponérselo a disposición del sionismo nazi israelí, y que en definitiva se convirtió en una mascarada del imperialismo yanqui en el desarrollo de la Guerra Fría, en donde, con su OTAN, invadió, dio golpes de estado, masacró millones de personas en el Asia –no olvidar las matanzas de Indonesia- y trató de impedir la descolonización –tal como lo hace ahora con </a:t>
            </a:r>
            <a:r>
              <a:rPr lang="es-CO" sz="1900" dirty="0" smtClean="0">
                <a:latin typeface="Arial" panose="020B0604020202020204" pitchFamily="34" charset="0"/>
                <a:ea typeface="Calibri" panose="020F0502020204030204" pitchFamily="34" charset="0"/>
                <a:cs typeface="Arial" panose="020B0604020202020204" pitchFamily="34" charset="0"/>
              </a:rPr>
              <a:t>Israel y </a:t>
            </a:r>
            <a:r>
              <a:rPr lang="es-CO" sz="1900" dirty="0">
                <a:latin typeface="Arial" panose="020B0604020202020204" pitchFamily="34" charset="0"/>
                <a:ea typeface="Calibri" panose="020F0502020204030204" pitchFamily="34" charset="0"/>
                <a:cs typeface="Arial" panose="020B0604020202020204" pitchFamily="34" charset="0"/>
              </a:rPr>
              <a:t>Marruecos- asesinando, en contubernio con el imperialismo europeo, a prohombres africanos </a:t>
            </a:r>
            <a:r>
              <a:rPr lang="es-CO" sz="1900" dirty="0" smtClean="0">
                <a:latin typeface="Arial" panose="020B0604020202020204" pitchFamily="34" charset="0"/>
                <a:ea typeface="Calibri" panose="020F0502020204030204" pitchFamily="34" charset="0"/>
                <a:cs typeface="Arial" panose="020B0604020202020204" pitchFamily="34" charset="0"/>
              </a:rPr>
              <a:t>tales como </a:t>
            </a:r>
            <a:r>
              <a:rPr lang="es-CO" sz="1900" dirty="0">
                <a:latin typeface="Arial" panose="020B0604020202020204" pitchFamily="34" charset="0"/>
                <a:ea typeface="Calibri" panose="020F0502020204030204" pitchFamily="34" charset="0"/>
                <a:cs typeface="Arial" panose="020B0604020202020204" pitchFamily="34" charset="0"/>
              </a:rPr>
              <a:t>Patricio </a:t>
            </a:r>
            <a:r>
              <a:rPr lang="es-CO" sz="1900" dirty="0" err="1">
                <a:latin typeface="Arial" panose="020B0604020202020204" pitchFamily="34" charset="0"/>
                <a:ea typeface="Calibri" panose="020F0502020204030204" pitchFamily="34" charset="0"/>
                <a:cs typeface="Arial" panose="020B0604020202020204" pitchFamily="34" charset="0"/>
              </a:rPr>
              <a:t>Lumumba</a:t>
            </a:r>
            <a:r>
              <a:rPr lang="es-CO" sz="1900" dirty="0">
                <a:latin typeface="Arial" panose="020B0604020202020204" pitchFamily="34" charset="0"/>
                <a:ea typeface="Calibri" panose="020F0502020204030204" pitchFamily="34" charset="0"/>
                <a:cs typeface="Arial" panose="020B0604020202020204" pitchFamily="34" charset="0"/>
              </a:rPr>
              <a:t>, Thomas </a:t>
            </a:r>
            <a:r>
              <a:rPr lang="es-CO" sz="1900" dirty="0" err="1">
                <a:latin typeface="Arial" panose="020B0604020202020204" pitchFamily="34" charset="0"/>
                <a:ea typeface="Calibri" panose="020F0502020204030204" pitchFamily="34" charset="0"/>
                <a:cs typeface="Arial" panose="020B0604020202020204" pitchFamily="34" charset="0"/>
              </a:rPr>
              <a:t>Sankara</a:t>
            </a:r>
            <a:r>
              <a:rPr lang="es-CO" sz="1900" dirty="0">
                <a:latin typeface="Arial" panose="020B0604020202020204" pitchFamily="34" charset="0"/>
                <a:ea typeface="Calibri" panose="020F0502020204030204" pitchFamily="34" charset="0"/>
                <a:cs typeface="Arial" panose="020B0604020202020204" pitchFamily="34" charset="0"/>
              </a:rPr>
              <a:t>, etc.</a:t>
            </a:r>
            <a:endParaRPr lang="en-US" sz="19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253076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814647" y="451013"/>
            <a:ext cx="10706793" cy="6031010"/>
          </a:xfrm>
          <a:prstGeom prst="rect">
            <a:avLst/>
          </a:prstGeom>
        </p:spPr>
        <p:txBody>
          <a:bodyPr wrap="square">
            <a:spAutoFit/>
          </a:bodyPr>
          <a:lstStyle/>
          <a:p>
            <a:pPr algn="just">
              <a:lnSpc>
                <a:spcPct val="107000"/>
              </a:lnSpc>
              <a:spcAft>
                <a:spcPts val="800"/>
              </a:spcAft>
            </a:pPr>
            <a:r>
              <a:rPr lang="es-CO" dirty="0">
                <a:latin typeface="Arial Narrow" panose="020B0606020202030204" pitchFamily="34" charset="0"/>
                <a:ea typeface="Calibri" panose="020F0502020204030204" pitchFamily="34" charset="0"/>
                <a:cs typeface="Times New Roman" panose="02020603050405020304" pitchFamily="18" charset="0"/>
              </a:rPr>
              <a:t>El marxismo tardío vino a entender la importancia de las luchas de descolonización en el marco de la lucha por la liberación de todos los pueblos del mundo cuando ya era muy tarde; y aún, como le sucede a la izquierda europea, esta no lo acepta, pues todavía consideran al capitalismo imperialista como el mensajero de la civilización y de ahí la búsqueda incesante del paraguas atómico de la OTAN y el apoyo a todas las aventuras colonialistas de Francia.</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CO" dirty="0">
                <a:latin typeface="Arial Narrow" panose="020B0606020202030204" pitchFamily="34" charset="0"/>
                <a:ea typeface="Calibri" panose="020F0502020204030204" pitchFamily="34" charset="0"/>
                <a:cs typeface="Times New Roman" panose="02020603050405020304" pitchFamily="18" charset="0"/>
              </a:rPr>
              <a:t>Cayó la URSS, otrora fortaleza de las luchas anticoloniales, y surgió con la fuerza de un león el neoliberalismo, último zarpazo contra la soberanía de los pueblos, que ahora hace aguas en la arena internacional. Y el nuevo hegemón, Estados Unidos, libre de barreras, se lanzó al estrellato inaugurando, después del golpe contra Allende, su poder imperialista en la guerra contra Irak, en 1991 (tenía las manos libres). Le seguiría la lucha abierta, en el marco de la debilidad con que quedó la vieja Rusia –en manos de delincuentes como Boris Yeltsin– contra los viejos vestigios del socialismo cooperativo de la vieja Yugoeslavia; esta la partiría la OTAN sangrientamente en seis </a:t>
            </a:r>
            <a:r>
              <a:rPr lang="es-CO" dirty="0" err="1">
                <a:latin typeface="Arial Narrow" panose="020B0606020202030204" pitchFamily="34" charset="0"/>
                <a:ea typeface="Calibri" panose="020F0502020204030204" pitchFamily="34" charset="0"/>
                <a:cs typeface="Times New Roman" panose="02020603050405020304" pitchFamily="18" charset="0"/>
              </a:rPr>
              <a:t>republiquetas</a:t>
            </a:r>
            <a:r>
              <a:rPr lang="es-CO" dirty="0">
                <a:latin typeface="Arial Narrow" panose="020B0606020202030204" pitchFamily="34" charset="0"/>
                <a:ea typeface="Calibri" panose="020F0502020204030204" pitchFamily="34" charset="0"/>
                <a:cs typeface="Times New Roman" panose="02020603050405020304" pitchFamily="18" charset="0"/>
              </a:rPr>
              <a:t>, y en un territorio aún en disputa: Kosovo.</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CO" dirty="0">
                <a:latin typeface="Arial Narrow" panose="020B0606020202030204" pitchFamily="34" charset="0"/>
                <a:ea typeface="Calibri" panose="020F0502020204030204" pitchFamily="34" charset="0"/>
                <a:cs typeface="Times New Roman" panose="02020603050405020304" pitchFamily="18" charset="0"/>
              </a:rPr>
              <a:t>Sin sonrojarse, el imperialismo norteamericano impulsó la OTAN al oriente, desoyendo las viejas voces soviéticas que habían acordado en el preámbulo de la debacle del socialismo real, que ese instrumento de guerra imperialista no crecería un centímetro al oriente, ni nunca amenazaría la integridad de Rusia, la nueva Rusia capitalista, a la cual aún le costaba acomodarse a las nuevas reglas occidentales, así hubieran abjurado de su pasado socialista. </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CO" dirty="0">
                <a:latin typeface="Arial Narrow" panose="020B0606020202030204" pitchFamily="34" charset="0"/>
                <a:ea typeface="Calibri" panose="020F0502020204030204" pitchFamily="34" charset="0"/>
                <a:cs typeface="Times New Roman" panose="02020603050405020304" pitchFamily="18" charset="0"/>
              </a:rPr>
              <a:t>Entrarían al inventario imperialista todas las viejas naciones del Pacto de Varsovia: Hungría, Polonia, Bulgaria, Rumania, Lituania, Letonia, Estonia, Eslovaquia, la república Checa y las naciones que salieron de la vieja Yugoeslavia, salvo Serbia y Bosnia. Desaparecido el beodo Yeltsin, y aparecido en la escena la nueva generación de dirigentes nacionalistas rusos, la detente tenía que impulsarse a pesar del atraso de las fuerzas productivas de la Rusia capitalista, que, aun así, seguía siendo una gran potencia nuclear heredada de la vieja URSS.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646550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164192"/>
            <a:ext cx="10515600" cy="1325563"/>
          </a:xfrm>
        </p:spPr>
        <p:txBody>
          <a:bodyPr>
            <a:normAutofit/>
          </a:bodyPr>
          <a:lstStyle/>
          <a:p>
            <a:pPr algn="ctr"/>
            <a:r>
              <a:rPr lang="es-CO" sz="36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Caída de la URSS y detente de las luchas anticoloniales</a:t>
            </a:r>
            <a:endParaRPr lang="en-US" sz="3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Rectángulo 2"/>
          <p:cNvSpPr/>
          <p:nvPr/>
        </p:nvSpPr>
        <p:spPr>
          <a:xfrm>
            <a:off x="430876" y="1393940"/>
            <a:ext cx="11330248" cy="5464060"/>
          </a:xfrm>
          <a:prstGeom prst="rect">
            <a:avLst/>
          </a:prstGeom>
        </p:spPr>
        <p:txBody>
          <a:bodyPr wrap="square">
            <a:spAutoFit/>
          </a:bodyPr>
          <a:lstStyle/>
          <a:p>
            <a:pPr algn="just">
              <a:lnSpc>
                <a:spcPct val="107000"/>
              </a:lnSpc>
              <a:spcAft>
                <a:spcPts val="800"/>
              </a:spcAft>
            </a:pPr>
            <a:r>
              <a:rPr lang="es-CO" sz="2000" dirty="0">
                <a:latin typeface="Arial Narrow" panose="020B0606020202030204" pitchFamily="34" charset="0"/>
                <a:ea typeface="Calibri" panose="020F0502020204030204" pitchFamily="34" charset="0"/>
                <a:cs typeface="Times New Roman" panose="02020603050405020304" pitchFamily="18" charset="0"/>
              </a:rPr>
              <a:t>Si necesitamos ahora mirar con ojos renovados el devenir del Sur en el nuevo terreno planteado por la situación geopolítica mundial, requerimos mirar las luchas anticoloniales y el neocolonialismo en que cayeron estos territorios tras el derrumbe de la URSS. Lo cierto es que con el colapso soviético el destino de la mayoría de los países de Asia, África y América Latina volvió a estar en las manos de sus antiguos colonizadores. Pero antes de ello el titubeo soviético ante la embestida de los organismos financieros del imperialismo FMI, Banco Mundial, etc., ya había coadyuvado lo suficiente para que muchas naciones del Sur global hubieran sido manoseadas en su soberanía. </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CO" sz="2000" dirty="0">
                <a:latin typeface="Arial Narrow" panose="020B0606020202030204" pitchFamily="34" charset="0"/>
                <a:ea typeface="Calibri" panose="020F0502020204030204" pitchFamily="34" charset="0"/>
                <a:cs typeface="Times New Roman" panose="02020603050405020304" pitchFamily="18" charset="0"/>
              </a:rPr>
              <a:t>Tras la crisis de los años 80, y abandonados estos países por la corrupta élite soviética, el papel </a:t>
            </a:r>
            <a:r>
              <a:rPr lang="es-CO" sz="2000" dirty="0" err="1">
                <a:latin typeface="Arial Narrow" panose="020B0606020202030204" pitchFamily="34" charset="0"/>
                <a:ea typeface="Calibri" panose="020F0502020204030204" pitchFamily="34" charset="0"/>
                <a:cs typeface="Times New Roman" panose="02020603050405020304" pitchFamily="18" charset="0"/>
              </a:rPr>
              <a:t>neocolonizador</a:t>
            </a:r>
            <a:r>
              <a:rPr lang="es-CO" sz="2000" dirty="0">
                <a:latin typeface="Arial Narrow" panose="020B0606020202030204" pitchFamily="34" charset="0"/>
                <a:ea typeface="Calibri" panose="020F0502020204030204" pitchFamily="34" charset="0"/>
                <a:cs typeface="Times New Roman" panose="02020603050405020304" pitchFamily="18" charset="0"/>
              </a:rPr>
              <a:t> del capital amplió su presencia, su dominio. Después del triunfo del golpe de Estado en Chile, el neoliberalismo </a:t>
            </a:r>
            <a:r>
              <a:rPr lang="es-CO" sz="2000" dirty="0" err="1">
                <a:latin typeface="Arial Narrow" panose="020B0606020202030204" pitchFamily="34" charset="0"/>
                <a:ea typeface="Calibri" panose="020F0502020204030204" pitchFamily="34" charset="0"/>
                <a:cs typeface="Times New Roman" panose="02020603050405020304" pitchFamily="18" charset="0"/>
              </a:rPr>
              <a:t>reaganista</a:t>
            </a:r>
            <a:r>
              <a:rPr lang="es-CO" sz="2000" dirty="0">
                <a:latin typeface="Arial Narrow" panose="020B0606020202030204" pitchFamily="34" charset="0"/>
                <a:ea typeface="Calibri" panose="020F0502020204030204" pitchFamily="34" charset="0"/>
                <a:cs typeface="Times New Roman" panose="02020603050405020304" pitchFamily="18" charset="0"/>
              </a:rPr>
              <a:t> y </a:t>
            </a:r>
            <a:r>
              <a:rPr lang="es-CO" sz="2000" dirty="0" err="1">
                <a:latin typeface="Arial Narrow" panose="020B0606020202030204" pitchFamily="34" charset="0"/>
                <a:ea typeface="Calibri" panose="020F0502020204030204" pitchFamily="34" charset="0"/>
                <a:cs typeface="Times New Roman" panose="02020603050405020304" pitchFamily="18" charset="0"/>
              </a:rPr>
              <a:t>thatcherista</a:t>
            </a:r>
            <a:r>
              <a:rPr lang="es-CO" sz="2000" dirty="0">
                <a:latin typeface="Arial Narrow" panose="020B0606020202030204" pitchFamily="34" charset="0"/>
                <a:ea typeface="Calibri" panose="020F0502020204030204" pitchFamily="34" charset="0"/>
                <a:cs typeface="Times New Roman" panose="02020603050405020304" pitchFamily="18" charset="0"/>
              </a:rPr>
              <a:t> sumado a la crisis </a:t>
            </a:r>
            <a:r>
              <a:rPr lang="es-CO" sz="2000" dirty="0" err="1">
                <a:latin typeface="Arial Narrow" panose="020B0606020202030204" pitchFamily="34" charset="0"/>
                <a:ea typeface="Calibri" panose="020F0502020204030204" pitchFamily="34" charset="0"/>
                <a:cs typeface="Times New Roman" panose="02020603050405020304" pitchFamily="18" charset="0"/>
              </a:rPr>
              <a:t>posAfganistán</a:t>
            </a:r>
            <a:r>
              <a:rPr lang="es-CO" sz="2000" dirty="0">
                <a:latin typeface="Arial Narrow" panose="020B0606020202030204" pitchFamily="34" charset="0"/>
                <a:ea typeface="Calibri" panose="020F0502020204030204" pitchFamily="34" charset="0"/>
                <a:cs typeface="Times New Roman" panose="02020603050405020304" pitchFamily="18" charset="0"/>
              </a:rPr>
              <a:t> soviética, dio paso a lo que conocemos en aquellos países africanos y latinoamericanos que nunca salieron del dominio occidental: devaluación de las monedas nacionales, reducción de la participación estatal en la economía, eliminación de subsidios, gastos sociales y liberalización del comercio. El Estado se empequeñeció, la política de sustitución de importaciones con la industria local (en África construida con la ayuda soviética), desapareció, en una palabra, se esfumó la soberanía nacional. Hasta Haití, nación empobrecida por seculares sanciones racistas aupadas por Estados Unidos y Europa, sufrió los embates contra la política agraria nacional, al punto que el arroz, otrora un gran símbolo de la agricultura de ese empobrecido país, ahora se importa completamente de los Estados Unidos.</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146758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806334" y="0"/>
            <a:ext cx="10806546" cy="6790064"/>
          </a:xfrm>
          <a:prstGeom prst="rect">
            <a:avLst/>
          </a:prstGeom>
        </p:spPr>
        <p:txBody>
          <a:bodyPr wrap="square">
            <a:spAutoFit/>
          </a:bodyPr>
          <a:lstStyle/>
          <a:p>
            <a:pPr algn="just">
              <a:lnSpc>
                <a:spcPct val="107000"/>
              </a:lnSpc>
              <a:spcAft>
                <a:spcPts val="800"/>
              </a:spcAft>
            </a:pPr>
            <a:r>
              <a:rPr lang="es-CO" sz="2400" dirty="0">
                <a:latin typeface="Arial Narrow" panose="020B0606020202030204" pitchFamily="34" charset="0"/>
                <a:ea typeface="Calibri" panose="020F0502020204030204" pitchFamily="34" charset="0"/>
                <a:cs typeface="Times New Roman" panose="02020603050405020304" pitchFamily="18" charset="0"/>
              </a:rPr>
              <a:t>“Desde una economía diversificada, muchos países en desarrollo regresaron a la agricultura de subsistencia en aldeas, al comercio informal y la producción artesanal en ciudades”, como lo dice </a:t>
            </a:r>
            <a:r>
              <a:rPr lang="es-CO" sz="2400" dirty="0" smtClean="0">
                <a:latin typeface="Arial Narrow" panose="020B0606020202030204" pitchFamily="34" charset="0"/>
                <a:ea typeface="Calibri" panose="020F0502020204030204" pitchFamily="34" charset="0"/>
                <a:cs typeface="Times New Roman" panose="02020603050405020304" pitchFamily="18" charset="0"/>
              </a:rPr>
              <a:t>el </a:t>
            </a:r>
            <a:r>
              <a:rPr lang="es-CO" sz="2400" dirty="0" err="1" smtClean="0">
                <a:latin typeface="Arial Narrow" panose="020B0606020202030204" pitchFamily="34" charset="0"/>
                <a:ea typeface="Calibri" panose="020F0502020204030204" pitchFamily="34" charset="0"/>
                <a:cs typeface="Times New Roman" panose="02020603050405020304" pitchFamily="18" charset="0"/>
              </a:rPr>
              <a:t>ecoomista</a:t>
            </a:r>
            <a:r>
              <a:rPr lang="es-CO" sz="2400" dirty="0" smtClean="0">
                <a:latin typeface="Arial Narrow" panose="020B0606020202030204" pitchFamily="34" charset="0"/>
                <a:ea typeface="Calibri" panose="020F0502020204030204" pitchFamily="34" charset="0"/>
                <a:cs typeface="Times New Roman" panose="02020603050405020304" pitchFamily="18" charset="0"/>
              </a:rPr>
              <a:t> Denis </a:t>
            </a:r>
            <a:r>
              <a:rPr lang="es-CO" sz="2400" dirty="0">
                <a:latin typeface="Arial Narrow" panose="020B0606020202030204" pitchFamily="34" charset="0"/>
                <a:ea typeface="Calibri" panose="020F0502020204030204" pitchFamily="34" charset="0"/>
                <a:cs typeface="Times New Roman" panose="02020603050405020304" pitchFamily="18" charset="0"/>
              </a:rPr>
              <a:t>A. </a:t>
            </a:r>
            <a:r>
              <a:rPr lang="es-CO" sz="2400" dirty="0" err="1" smtClean="0">
                <a:latin typeface="Arial Narrow" panose="020B0606020202030204" pitchFamily="34" charset="0"/>
                <a:ea typeface="Calibri" panose="020F0502020204030204" pitchFamily="34" charset="0"/>
                <a:cs typeface="Times New Roman" panose="02020603050405020304" pitchFamily="18" charset="0"/>
              </a:rPr>
              <a:t>Degterev</a:t>
            </a:r>
            <a:r>
              <a:rPr lang="es-CO" sz="2400" dirty="0" smtClean="0">
                <a:latin typeface="Arial Narrow" panose="020B0606020202030204" pitchFamily="34" charset="0"/>
                <a:ea typeface="Calibri" panose="020F0502020204030204" pitchFamily="34" charset="0"/>
                <a:cs typeface="Times New Roman" panose="02020603050405020304" pitchFamily="18" charset="0"/>
              </a:rPr>
              <a:t>. </a:t>
            </a:r>
            <a:r>
              <a:rPr lang="es-CO" sz="2400" dirty="0">
                <a:latin typeface="Arial Narrow" panose="020B0606020202030204" pitchFamily="34" charset="0"/>
                <a:ea typeface="Calibri" panose="020F0502020204030204" pitchFamily="34" charset="0"/>
                <a:cs typeface="Times New Roman" panose="02020603050405020304" pitchFamily="18" charset="0"/>
              </a:rPr>
              <a:t>El FMI se convirtió en el garrote estructural de las economías del Sur, en la mejor arma para que el neocolonialismo trascendiera de la esfera política a la económica e ideológica. Todas las instituciones asociadas a </a:t>
            </a:r>
            <a:r>
              <a:rPr lang="es-CO" sz="2400" dirty="0" err="1">
                <a:latin typeface="Arial Narrow" panose="020B0606020202030204" pitchFamily="34" charset="0"/>
                <a:ea typeface="Calibri" panose="020F0502020204030204" pitchFamily="34" charset="0"/>
                <a:cs typeface="Times New Roman" panose="02020603050405020304" pitchFamily="18" charset="0"/>
              </a:rPr>
              <a:t>Bretton</a:t>
            </a:r>
            <a:r>
              <a:rPr lang="es-CO" sz="2400" dirty="0">
                <a:latin typeface="Arial Narrow" panose="020B0606020202030204" pitchFamily="34" charset="0"/>
                <a:ea typeface="Calibri" panose="020F0502020204030204" pitchFamily="34" charset="0"/>
                <a:cs typeface="Times New Roman" panose="02020603050405020304" pitchFamily="18" charset="0"/>
              </a:rPr>
              <a:t> Woods fueron, en la lucha de los dos sistemas (capitalismo y socialismo), las encargadas de que el paso del viejo colonialismo armado se diera al neocolonialismo financiero y económico, que ahora en los últimos años ha vuelto a coger la vieja espada, con la OTAN como su brazo predilecto. </a:t>
            </a:r>
            <a:r>
              <a:rPr lang="es-CO" sz="2400" dirty="0" err="1">
                <a:latin typeface="Arial Narrow" panose="020B0606020202030204" pitchFamily="34" charset="0"/>
                <a:ea typeface="Calibri" panose="020F0502020204030204" pitchFamily="34" charset="0"/>
                <a:cs typeface="Times New Roman" panose="02020603050405020304" pitchFamily="18" charset="0"/>
              </a:rPr>
              <a:t>Degterev</a:t>
            </a:r>
            <a:r>
              <a:rPr lang="es-CO" sz="2400" dirty="0">
                <a:latin typeface="Arial Narrow" panose="020B0606020202030204" pitchFamily="34" charset="0"/>
                <a:ea typeface="Calibri" panose="020F0502020204030204" pitchFamily="34" charset="0"/>
                <a:cs typeface="Times New Roman" panose="02020603050405020304" pitchFamily="18" charset="0"/>
              </a:rPr>
              <a:t> afirma que “con el tiempo, las prioridades estadounidenses y el neocolonialismo colectivo europeo en Asia, África y América Latina se han yuxtapuesto y complementado con la creación de la Organización para la Cooperación Económica Europea (OCDE) (en donde Colombia fue posicionada como miembro activo). De hecho, el Comité de Asistencia para el Desarrollo de la OCDE, está formado como un «donante occidental colectivo» que tiene como propósito «torcer los brazos» en las negociaciones con los países en desarrollo”. Los últimos acuerdos del siglo XXI realizados entre el </a:t>
            </a:r>
            <a:r>
              <a:rPr lang="es-CO" sz="2400" dirty="0" smtClean="0">
                <a:latin typeface="Arial Narrow" panose="020B0606020202030204" pitchFamily="34" charset="0"/>
                <a:ea typeface="Calibri" panose="020F0502020204030204" pitchFamily="34" charset="0"/>
                <a:cs typeface="Times New Roman" panose="02020603050405020304" pitchFamily="18" charset="0"/>
              </a:rPr>
              <a:t>Sur Global y </a:t>
            </a:r>
            <a:r>
              <a:rPr lang="es-CO" sz="2400" dirty="0">
                <a:latin typeface="Arial Narrow" panose="020B0606020202030204" pitchFamily="34" charset="0"/>
                <a:ea typeface="Calibri" panose="020F0502020204030204" pitchFamily="34" charset="0"/>
                <a:cs typeface="Times New Roman" panose="02020603050405020304" pitchFamily="18" charset="0"/>
              </a:rPr>
              <a:t>Europa tienen los mismos signos imperiales de antaño, solo que ahora son “asociaciones” teóricamente voluntarias, pero prácticamente opresivas.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205850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48146" y="547851"/>
            <a:ext cx="10848109" cy="5604548"/>
          </a:xfrm>
          <a:prstGeom prst="rect">
            <a:avLst/>
          </a:prstGeom>
        </p:spPr>
        <p:txBody>
          <a:bodyPr wrap="square">
            <a:spAutoFit/>
          </a:bodyPr>
          <a:lstStyle/>
          <a:p>
            <a:pPr algn="just">
              <a:lnSpc>
                <a:spcPct val="107000"/>
              </a:lnSpc>
              <a:spcAft>
                <a:spcPts val="800"/>
              </a:spcAft>
            </a:pPr>
            <a:r>
              <a:rPr lang="es-CO" sz="2400" dirty="0">
                <a:latin typeface="Arial Narrow" panose="020B0606020202030204" pitchFamily="34" charset="0"/>
                <a:ea typeface="Calibri" panose="020F0502020204030204" pitchFamily="34" charset="0"/>
                <a:cs typeface="Times New Roman" panose="02020603050405020304" pitchFamily="18" charset="0"/>
              </a:rPr>
              <a:t>Como dice el Instituto </a:t>
            </a:r>
            <a:r>
              <a:rPr lang="es-CO" sz="2400" dirty="0" err="1">
                <a:latin typeface="Arial Narrow" panose="020B0606020202030204" pitchFamily="34" charset="0"/>
                <a:ea typeface="Calibri" panose="020F0502020204030204" pitchFamily="34" charset="0"/>
                <a:cs typeface="Times New Roman" panose="02020603050405020304" pitchFamily="18" charset="0"/>
              </a:rPr>
              <a:t>Tricontinental</a:t>
            </a:r>
            <a:r>
              <a:rPr lang="es-CO" sz="2400" dirty="0">
                <a:latin typeface="Arial Narrow" panose="020B0606020202030204" pitchFamily="34" charset="0"/>
                <a:ea typeface="Calibri" panose="020F0502020204030204" pitchFamily="34" charset="0"/>
                <a:cs typeface="Times New Roman" panose="02020603050405020304" pitchFamily="18" charset="0"/>
              </a:rPr>
              <a:t> en su escrito de julio </a:t>
            </a:r>
            <a:r>
              <a:rPr lang="es-CO" sz="2400" dirty="0" smtClean="0">
                <a:latin typeface="Arial Narrow" panose="020B0606020202030204" pitchFamily="34" charset="0"/>
                <a:ea typeface="Calibri" panose="020F0502020204030204" pitchFamily="34" charset="0"/>
                <a:cs typeface="Times New Roman" panose="02020603050405020304" pitchFamily="18" charset="0"/>
              </a:rPr>
              <a:t>2023: “el </a:t>
            </a:r>
            <a:r>
              <a:rPr lang="es-CO" sz="2400" dirty="0">
                <a:latin typeface="Arial Narrow" panose="020B0606020202030204" pitchFamily="34" charset="0"/>
                <a:ea typeface="Calibri" panose="020F0502020204030204" pitchFamily="34" charset="0"/>
                <a:cs typeface="Times New Roman" panose="02020603050405020304" pitchFamily="18" charset="0"/>
              </a:rPr>
              <a:t>mundo necesita una nueva teoría socialista de desarrollo, no tanto poscolonial, como apoyada en las tesis leninistas anticoloniales y en la visión marxista de Samir Amín cuando habló de los cinco controles que siguen limitando la agenda de desarrollo: </a:t>
            </a:r>
            <a:r>
              <a:rPr lang="es-CO" sz="2400" b="1" dirty="0">
                <a:latin typeface="Arial Narrow" panose="020B0606020202030204" pitchFamily="34" charset="0"/>
                <a:ea typeface="Calibri" panose="020F0502020204030204" pitchFamily="34" charset="0"/>
                <a:cs typeface="Times New Roman" panose="02020603050405020304" pitchFamily="18" charset="0"/>
              </a:rPr>
              <a:t>Control de los recursos naturales</a:t>
            </a:r>
            <a:r>
              <a:rPr lang="es-CO" sz="2400" dirty="0">
                <a:latin typeface="Arial Narrow" panose="020B0606020202030204" pitchFamily="34" charset="0"/>
                <a:ea typeface="Calibri" panose="020F0502020204030204" pitchFamily="34" charset="0"/>
                <a:cs typeface="Times New Roman" panose="02020603050405020304" pitchFamily="18" charset="0"/>
              </a:rPr>
              <a:t> (o su equivalente en la visión indígena, ecosocial, bienes comunes); </a:t>
            </a:r>
            <a:r>
              <a:rPr lang="es-CO" sz="2400" b="1" dirty="0">
                <a:latin typeface="Arial Narrow" panose="020B0606020202030204" pitchFamily="34" charset="0"/>
                <a:ea typeface="Calibri" panose="020F0502020204030204" pitchFamily="34" charset="0"/>
                <a:cs typeface="Times New Roman" panose="02020603050405020304" pitchFamily="18" charset="0"/>
              </a:rPr>
              <a:t>control de los flujos financieros</a:t>
            </a:r>
            <a:r>
              <a:rPr lang="es-CO" sz="2400" dirty="0">
                <a:latin typeface="Arial Narrow" panose="020B0606020202030204" pitchFamily="34" charset="0"/>
                <a:ea typeface="Calibri" panose="020F0502020204030204" pitchFamily="34" charset="0"/>
                <a:cs typeface="Times New Roman" panose="02020603050405020304" pitchFamily="18" charset="0"/>
              </a:rPr>
              <a:t> (mejorando las tasas de ahorro interno, lo cual es muy improbable por la situación económica de dependencia y deuda externa; pero también empezando a mirar las nuevas fuentes de financiamiento que los países emergentes BRICS empiezan a poner a disposición del planeta, en abierta oposición a las instituciones de </a:t>
            </a:r>
            <a:r>
              <a:rPr lang="es-CO" sz="2400" dirty="0" err="1">
                <a:latin typeface="Arial Narrow" panose="020B0606020202030204" pitchFamily="34" charset="0"/>
                <a:ea typeface="Calibri" panose="020F0502020204030204" pitchFamily="34" charset="0"/>
                <a:cs typeface="Times New Roman" panose="02020603050405020304" pitchFamily="18" charset="0"/>
              </a:rPr>
              <a:t>Bretton</a:t>
            </a:r>
            <a:r>
              <a:rPr lang="es-CO" sz="2400" dirty="0">
                <a:latin typeface="Arial Narrow" panose="020B0606020202030204" pitchFamily="34" charset="0"/>
                <a:ea typeface="Calibri" panose="020F0502020204030204" pitchFamily="34" charset="0"/>
                <a:cs typeface="Times New Roman" panose="02020603050405020304" pitchFamily="18" charset="0"/>
              </a:rPr>
              <a:t>–Woods; </a:t>
            </a:r>
            <a:r>
              <a:rPr lang="es-CO" sz="2400" b="1" dirty="0">
                <a:latin typeface="Arial Narrow" panose="020B0606020202030204" pitchFamily="34" charset="0"/>
                <a:ea typeface="Calibri" panose="020F0502020204030204" pitchFamily="34" charset="0"/>
                <a:cs typeface="Times New Roman" panose="02020603050405020304" pitchFamily="18" charset="0"/>
              </a:rPr>
              <a:t>control de la ciencia y la tecnología</a:t>
            </a:r>
            <a:r>
              <a:rPr lang="es-CO" sz="2400" dirty="0">
                <a:latin typeface="Arial Narrow" panose="020B0606020202030204" pitchFamily="34" charset="0"/>
                <a:ea typeface="Calibri" panose="020F0502020204030204" pitchFamily="34" charset="0"/>
                <a:cs typeface="Times New Roman" panose="02020603050405020304" pitchFamily="18" charset="0"/>
              </a:rPr>
              <a:t>, sobrepasando las múltiples leyes occidentales de derechos de autor; </a:t>
            </a:r>
            <a:r>
              <a:rPr lang="es-CO" sz="2400" b="1" dirty="0">
                <a:latin typeface="Arial Narrow" panose="020B0606020202030204" pitchFamily="34" charset="0"/>
                <a:ea typeface="Calibri" panose="020F0502020204030204" pitchFamily="34" charset="0"/>
                <a:cs typeface="Times New Roman" panose="02020603050405020304" pitchFamily="18" charset="0"/>
              </a:rPr>
              <a:t>control del poder militar</a:t>
            </a:r>
            <a:r>
              <a:rPr lang="es-CO" sz="2400" dirty="0">
                <a:latin typeface="Arial Narrow" panose="020B0606020202030204" pitchFamily="34" charset="0"/>
                <a:ea typeface="Calibri" panose="020F0502020204030204" pitchFamily="34" charset="0"/>
                <a:cs typeface="Times New Roman" panose="02020603050405020304" pitchFamily="18" charset="0"/>
              </a:rPr>
              <a:t> (¿Es posible que una nueva agenda de desarrollo incluya una iniciativa internacional para limitar el gasto militar, exigir a las grandes potencias que no intensifiquen los conflictos y crear y ampliar zonas de paz?); </a:t>
            </a:r>
            <a:r>
              <a:rPr lang="es-CO" sz="2400" b="1" dirty="0">
                <a:latin typeface="Arial Narrow" panose="020B0606020202030204" pitchFamily="34" charset="0"/>
                <a:ea typeface="Calibri" panose="020F0502020204030204" pitchFamily="34" charset="0"/>
                <a:cs typeface="Times New Roman" panose="02020603050405020304" pitchFamily="18" charset="0"/>
              </a:rPr>
              <a:t>control de la información</a:t>
            </a:r>
            <a:r>
              <a:rPr lang="es-CO" sz="2400" dirty="0">
                <a:latin typeface="Arial Narrow" panose="020B0606020202030204" pitchFamily="34" charset="0"/>
                <a:ea typeface="Calibri" panose="020F0502020204030204" pitchFamily="34" charset="0"/>
                <a:cs typeface="Times New Roman" panose="02020603050405020304" pitchFamily="18" charset="0"/>
              </a:rPr>
              <a:t>, saltando los monopolios del GAFA) e instaurando redes Sur-Sur</a:t>
            </a:r>
            <a:r>
              <a:rPr lang="es-CO" sz="2400" dirty="0" smtClean="0">
                <a:latin typeface="Arial Narrow" panose="020B0606020202030204" pitchFamily="34" charset="0"/>
                <a:ea typeface="Calibri" panose="020F0502020204030204" pitchFamily="34" charset="0"/>
                <a:cs typeface="Times New Roman" panose="02020603050405020304" pitchFamily="18" charset="0"/>
              </a:rPr>
              <a:t>.”</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777696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CO" sz="36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Estados Unidos: en busca del tiempo perdido</a:t>
            </a:r>
            <a:endParaRPr lang="en-US" sz="3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Rectángulo 2"/>
          <p:cNvSpPr/>
          <p:nvPr/>
        </p:nvSpPr>
        <p:spPr>
          <a:xfrm>
            <a:off x="1133302" y="1521237"/>
            <a:ext cx="9775767" cy="4685963"/>
          </a:xfrm>
          <a:prstGeom prst="rect">
            <a:avLst/>
          </a:prstGeom>
        </p:spPr>
        <p:txBody>
          <a:bodyPr wrap="square">
            <a:spAutoFit/>
          </a:bodyPr>
          <a:lstStyle/>
          <a:p>
            <a:pPr algn="just">
              <a:lnSpc>
                <a:spcPct val="107000"/>
              </a:lnSpc>
              <a:spcAft>
                <a:spcPts val="800"/>
              </a:spcAft>
            </a:pPr>
            <a:r>
              <a:rPr lang="es-CO" sz="2000" dirty="0">
                <a:latin typeface="Arial Narrow" panose="020B0606020202030204" pitchFamily="34" charset="0"/>
                <a:ea typeface="Calibri" panose="020F0502020204030204" pitchFamily="34" charset="0"/>
                <a:cs typeface="Times New Roman" panose="02020603050405020304" pitchFamily="18" charset="0"/>
              </a:rPr>
              <a:t>Con el ascenso de Javier </a:t>
            </a:r>
            <a:r>
              <a:rPr lang="es-CO" sz="2000" dirty="0" err="1">
                <a:latin typeface="Arial Narrow" panose="020B0606020202030204" pitchFamily="34" charset="0"/>
                <a:ea typeface="Calibri" panose="020F0502020204030204" pitchFamily="34" charset="0"/>
                <a:cs typeface="Times New Roman" panose="02020603050405020304" pitchFamily="18" charset="0"/>
              </a:rPr>
              <a:t>Milei</a:t>
            </a:r>
            <a:r>
              <a:rPr lang="es-CO" sz="2000" dirty="0">
                <a:latin typeface="Arial Narrow" panose="020B0606020202030204" pitchFamily="34" charset="0"/>
                <a:ea typeface="Calibri" panose="020F0502020204030204" pitchFamily="34" charset="0"/>
                <a:cs typeface="Times New Roman" panose="02020603050405020304" pitchFamily="18" charset="0"/>
              </a:rPr>
              <a:t> (libertad para el capital y nazi sionismo) a la presidencia de Argentina, el 10 de diciembre de 2023, amén del posicionamiento de personajes como </a:t>
            </a:r>
            <a:r>
              <a:rPr lang="es-CO" sz="2000" dirty="0" err="1">
                <a:latin typeface="Arial Narrow" panose="020B0606020202030204" pitchFamily="34" charset="0"/>
                <a:ea typeface="Calibri" panose="020F0502020204030204" pitchFamily="34" charset="0"/>
                <a:cs typeface="Times New Roman" panose="02020603050405020304" pitchFamily="18" charset="0"/>
              </a:rPr>
              <a:t>Nayib</a:t>
            </a:r>
            <a:r>
              <a:rPr lang="es-CO" sz="2000" dirty="0">
                <a:latin typeface="Arial Narrow" panose="020B0606020202030204" pitchFamily="34" charset="0"/>
                <a:ea typeface="Calibri" panose="020F0502020204030204" pitchFamily="34" charset="0"/>
                <a:cs typeface="Times New Roman" panose="02020603050405020304" pitchFamily="18" charset="0"/>
              </a:rPr>
              <a:t> </a:t>
            </a:r>
            <a:r>
              <a:rPr lang="es-CO" sz="2000" dirty="0" err="1">
                <a:latin typeface="Arial Narrow" panose="020B0606020202030204" pitchFamily="34" charset="0"/>
                <a:ea typeface="Calibri" panose="020F0502020204030204" pitchFamily="34" charset="0"/>
                <a:cs typeface="Times New Roman" panose="02020603050405020304" pitchFamily="18" charset="0"/>
              </a:rPr>
              <a:t>Bukele</a:t>
            </a:r>
            <a:r>
              <a:rPr lang="es-CO" sz="2000" dirty="0">
                <a:latin typeface="Arial Narrow" panose="020B0606020202030204" pitchFamily="34" charset="0"/>
                <a:ea typeface="Calibri" panose="020F0502020204030204" pitchFamily="34" charset="0"/>
                <a:cs typeface="Times New Roman" panose="02020603050405020304" pitchFamily="18" charset="0"/>
              </a:rPr>
              <a:t> (todo se vale por la seguridad) en el Salvador y Daniel Noboa (no aplica el derecho internacional en mi gobierno</a:t>
            </a:r>
            <a:r>
              <a:rPr lang="es-CO" sz="2000" dirty="0" smtClean="0">
                <a:latin typeface="Arial Narrow" panose="020B0606020202030204" pitchFamily="34" charset="0"/>
                <a:ea typeface="Calibri" panose="020F0502020204030204" pitchFamily="34" charset="0"/>
                <a:cs typeface="Times New Roman" panose="02020603050405020304" pitchFamily="18" charset="0"/>
              </a:rPr>
              <a:t>) en Ecuador; </a:t>
            </a:r>
            <a:r>
              <a:rPr lang="es-CO" sz="2000" dirty="0">
                <a:latin typeface="Arial Narrow" panose="020B0606020202030204" pitchFamily="34" charset="0"/>
                <a:ea typeface="Calibri" panose="020F0502020204030204" pitchFamily="34" charset="0"/>
                <a:cs typeface="Times New Roman" panose="02020603050405020304" pitchFamily="18" charset="0"/>
              </a:rPr>
              <a:t>y con el titubeo y la flojera del progresismo latinoamericano (López Obrador, quien saludó “el día de la independencia” de </a:t>
            </a:r>
            <a:r>
              <a:rPr lang="es-CO" sz="2000" dirty="0" smtClean="0">
                <a:latin typeface="Arial Narrow" panose="020B0606020202030204" pitchFamily="34" charset="0"/>
                <a:ea typeface="Calibri" panose="020F0502020204030204" pitchFamily="34" charset="0"/>
                <a:cs typeface="Times New Roman" panose="02020603050405020304" pitchFamily="18" charset="0"/>
              </a:rPr>
              <a:t>Israel y llama a la unidad con Estados Unidos en contra del tigre chino; </a:t>
            </a:r>
            <a:r>
              <a:rPr lang="es-CO" sz="2000" dirty="0">
                <a:latin typeface="Arial Narrow" panose="020B0606020202030204" pitchFamily="34" charset="0"/>
                <a:ea typeface="Calibri" panose="020F0502020204030204" pitchFamily="34" charset="0"/>
                <a:cs typeface="Times New Roman" panose="02020603050405020304" pitchFamily="18" charset="0"/>
              </a:rPr>
              <a:t>Lula, que no se decide a condenar a Israel ni a romper relaciones diplomáticas y está maniatado por el congreso brasileño; </a:t>
            </a:r>
            <a:r>
              <a:rPr lang="es-CO" sz="2000" dirty="0" err="1">
                <a:latin typeface="Arial Narrow" panose="020B0606020202030204" pitchFamily="34" charset="0"/>
                <a:ea typeface="Calibri" panose="020F0502020204030204" pitchFamily="34" charset="0"/>
                <a:cs typeface="Times New Roman" panose="02020603050405020304" pitchFamily="18" charset="0"/>
              </a:rPr>
              <a:t>Gabril</a:t>
            </a:r>
            <a:r>
              <a:rPr lang="es-CO" sz="2000" dirty="0">
                <a:latin typeface="Arial Narrow" panose="020B0606020202030204" pitchFamily="34" charset="0"/>
                <a:ea typeface="Calibri" panose="020F0502020204030204" pitchFamily="34" charset="0"/>
                <a:cs typeface="Times New Roman" panose="02020603050405020304" pitchFamily="18" charset="0"/>
              </a:rPr>
              <a:t> </a:t>
            </a:r>
            <a:r>
              <a:rPr lang="es-CO" sz="2000" dirty="0" err="1">
                <a:latin typeface="Arial Narrow" panose="020B0606020202030204" pitchFamily="34" charset="0"/>
                <a:ea typeface="Calibri" panose="020F0502020204030204" pitchFamily="34" charset="0"/>
                <a:cs typeface="Times New Roman" panose="02020603050405020304" pitchFamily="18" charset="0"/>
              </a:rPr>
              <a:t>Boric</a:t>
            </a:r>
            <a:r>
              <a:rPr lang="es-CO" sz="2000" dirty="0">
                <a:latin typeface="Arial Narrow" panose="020B0606020202030204" pitchFamily="34" charset="0"/>
                <a:ea typeface="Calibri" panose="020F0502020204030204" pitchFamily="34" charset="0"/>
                <a:cs typeface="Times New Roman" panose="02020603050405020304" pitchFamily="18" charset="0"/>
              </a:rPr>
              <a:t>, quien condena a Cuba, Venezuela y Nicaragua como países con dictaduras y arremete contra el pueblo mapuche; y el gobierno de Petro </a:t>
            </a:r>
            <a:r>
              <a:rPr lang="es-CO" sz="2000" dirty="0" smtClean="0">
                <a:latin typeface="Arial Narrow" panose="020B0606020202030204" pitchFamily="34" charset="0"/>
                <a:ea typeface="Calibri" panose="020F0502020204030204" pitchFamily="34" charset="0"/>
                <a:cs typeface="Times New Roman" panose="02020603050405020304" pitchFamily="18" charset="0"/>
              </a:rPr>
              <a:t>con la marcha lenta y decidida de </a:t>
            </a:r>
            <a:r>
              <a:rPr lang="es-CO" sz="2000" dirty="0">
                <a:latin typeface="Arial Narrow" panose="020B0606020202030204" pitchFamily="34" charset="0"/>
                <a:ea typeface="Calibri" panose="020F0502020204030204" pitchFamily="34" charset="0"/>
                <a:cs typeface="Times New Roman" panose="02020603050405020304" pitchFamily="18" charset="0"/>
              </a:rPr>
              <a:t>un golpe blando, etc.), el imperialismo yanqui que ha sido golpeado en Afganistán, fracasó en el cometido de la balcanización y destrucción de la economía rusa, además de verse sometido a la puja de todos los pueblos del mundo por su apoyo al genocidio palestino, arremete estratégicamente en su patio trasero con la jefa del comando Sur, la generala Laura Richardson, reivindicando los bienes comunes latinoamericanos como parte de su inventario imperialista, y, por supuesto, con la venia del tinglado de </a:t>
            </a:r>
            <a:r>
              <a:rPr lang="es-CO" sz="2000" dirty="0" smtClean="0">
                <a:latin typeface="Arial Narrow" panose="020B0606020202030204" pitchFamily="34" charset="0"/>
                <a:ea typeface="Calibri" panose="020F0502020204030204" pitchFamily="34" charset="0"/>
                <a:cs typeface="Times New Roman" panose="02020603050405020304" pitchFamily="18" charset="0"/>
              </a:rPr>
              <a:t>la extrema </a:t>
            </a:r>
            <a:r>
              <a:rPr lang="es-CO" sz="2000" dirty="0">
                <a:latin typeface="Arial Narrow" panose="020B0606020202030204" pitchFamily="34" charset="0"/>
                <a:ea typeface="Calibri" panose="020F0502020204030204" pitchFamily="34" charset="0"/>
                <a:cs typeface="Times New Roman" panose="02020603050405020304" pitchFamily="18" charset="0"/>
              </a:rPr>
              <a:t>derecha </a:t>
            </a:r>
            <a:r>
              <a:rPr lang="es-CO" sz="2000" dirty="0" smtClean="0">
                <a:latin typeface="Arial Narrow" panose="020B0606020202030204" pitchFamily="34" charset="0"/>
                <a:ea typeface="Calibri" panose="020F0502020204030204" pitchFamily="34" charset="0"/>
                <a:cs typeface="Times New Roman" panose="02020603050405020304" pitchFamily="18" charset="0"/>
              </a:rPr>
              <a:t>latinoamericana en los gobiernos o en la oposición.</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77836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65867"/>
            <a:ext cx="10515600" cy="1325563"/>
          </a:xfrm>
        </p:spPr>
        <p:txBody>
          <a:bodyPr>
            <a:normAutofit/>
          </a:bodyPr>
          <a:lstStyle/>
          <a:p>
            <a:pPr algn="ctr"/>
            <a:r>
              <a:rPr lang="es-CO" sz="3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Geopolítica y Economía mundial</a:t>
            </a:r>
            <a:br>
              <a:rPr lang="es-CO" sz="3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s-CO" sz="2400" i="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(El multilateralismo no termina de nacer y el hegemonismo no termina de morir)</a:t>
            </a:r>
            <a:endParaRPr lang="en-US" sz="2400" i="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771698" y="1361383"/>
            <a:ext cx="10515600" cy="5533072"/>
          </a:xfrm>
        </p:spPr>
        <p:txBody>
          <a:bodyPr>
            <a:normAutofit/>
          </a:bodyPr>
          <a:lstStyle/>
          <a:p>
            <a:pPr algn="just"/>
            <a:r>
              <a:rPr lang="es-CO" sz="2000" dirty="0" smtClean="0">
                <a:latin typeface="Arial" panose="020B0604020202020204" pitchFamily="34" charset="0"/>
                <a:cs typeface="Arial" panose="020B0604020202020204" pitchFamily="34" charset="0"/>
              </a:rPr>
              <a:t>Estamos en </a:t>
            </a:r>
            <a:r>
              <a:rPr lang="es-CO" sz="2000" dirty="0">
                <a:latin typeface="Arial" panose="020B0604020202020204" pitchFamily="34" charset="0"/>
                <a:cs typeface="Arial" panose="020B0604020202020204" pitchFamily="34" charset="0"/>
              </a:rPr>
              <a:t>un escenario de guerra </a:t>
            </a:r>
            <a:r>
              <a:rPr lang="es-CO" sz="2000" dirty="0" smtClean="0">
                <a:latin typeface="Arial" panose="020B0604020202020204" pitchFamily="34" charset="0"/>
                <a:cs typeface="Arial" panose="020B0604020202020204" pitchFamily="34" charset="0"/>
              </a:rPr>
              <a:t>mundial. Europa pasó de exportar guerras a tenerla en su continente; ídem Estados Unidos, en donde amenaza cada vez más una guerra civil </a:t>
            </a:r>
            <a:r>
              <a:rPr lang="es-CO" sz="2000" dirty="0" smtClean="0">
                <a:latin typeface="Arial" panose="020B0604020202020204" pitchFamily="34" charset="0"/>
                <a:cs typeface="Arial" panose="020B0604020202020204" pitchFamily="34" charset="0"/>
              </a:rPr>
              <a:t>interna, si no empieza antes su guerra en Taiwán.</a:t>
            </a:r>
            <a:endParaRPr lang="en-US" sz="2000" dirty="0">
              <a:latin typeface="Arial" panose="020B0604020202020204" pitchFamily="34" charset="0"/>
              <a:cs typeface="Arial" panose="020B0604020202020204" pitchFamily="34" charset="0"/>
            </a:endParaRPr>
          </a:p>
          <a:p>
            <a:pPr algn="just"/>
            <a:r>
              <a:rPr lang="es-CO" sz="2000" dirty="0">
                <a:latin typeface="Arial" panose="020B0604020202020204" pitchFamily="34" charset="0"/>
                <a:cs typeface="Arial" panose="020B0604020202020204" pitchFamily="34" charset="0"/>
              </a:rPr>
              <a:t>Y en todos estos marcos de guerra sin fin, el capital continúa </a:t>
            </a:r>
            <a:r>
              <a:rPr lang="es-CO" sz="2000" dirty="0" smtClean="0">
                <a:latin typeface="Arial" panose="020B0604020202020204" pitchFamily="34" charset="0"/>
                <a:cs typeface="Arial" panose="020B0604020202020204" pitchFamily="34" charset="0"/>
              </a:rPr>
              <a:t>con la </a:t>
            </a:r>
            <a:r>
              <a:rPr lang="es-CO" sz="2000" dirty="0">
                <a:latin typeface="Arial" panose="020B0604020202020204" pitchFamily="34" charset="0"/>
                <a:cs typeface="Arial" panose="020B0604020202020204" pitchFamily="34" charset="0"/>
              </a:rPr>
              <a:t>tasa de ganancia </a:t>
            </a:r>
            <a:r>
              <a:rPr lang="es-CO" sz="2000" dirty="0" smtClean="0">
                <a:latin typeface="Arial" panose="020B0604020202020204" pitchFamily="34" charset="0"/>
                <a:cs typeface="Arial" panose="020B0604020202020204" pitchFamily="34" charset="0"/>
              </a:rPr>
              <a:t>en descenso y continúa asomando </a:t>
            </a:r>
            <a:r>
              <a:rPr lang="es-CO" sz="2000" dirty="0">
                <a:latin typeface="Arial" panose="020B0604020202020204" pitchFamily="34" charset="0"/>
                <a:cs typeface="Arial" panose="020B0604020202020204" pitchFamily="34" charset="0"/>
              </a:rPr>
              <a:t>la nariz de la recesión </a:t>
            </a:r>
            <a:r>
              <a:rPr lang="es-CO" sz="2000" dirty="0" smtClean="0">
                <a:latin typeface="Arial" panose="020B0604020202020204" pitchFamily="34" charset="0"/>
                <a:cs typeface="Arial" panose="020B0604020202020204" pitchFamily="34" charset="0"/>
              </a:rPr>
              <a:t>mundial, pues los crecimientos en el PIB son pequeños. A</a:t>
            </a:r>
            <a:r>
              <a:rPr lang="pt-BR" sz="2000" dirty="0" err="1" smtClean="0">
                <a:latin typeface="Arial" panose="020B0604020202020204" pitchFamily="34" charset="0"/>
                <a:cs typeface="Arial" panose="020B0604020202020204" pitchFamily="34" charset="0"/>
              </a:rPr>
              <a:t>lemania</a:t>
            </a:r>
            <a:r>
              <a:rPr lang="pt-BR" sz="2000" dirty="0">
                <a:latin typeface="Arial" panose="020B0604020202020204" pitchFamily="34" charset="0"/>
                <a:cs typeface="Arial" panose="020B0604020202020204" pitchFamily="34" charset="0"/>
              </a:rPr>
              <a:t>, Dinamarca, </a:t>
            </a:r>
            <a:r>
              <a:rPr lang="pt-BR" sz="2000" dirty="0" err="1">
                <a:latin typeface="Arial" panose="020B0604020202020204" pitchFamily="34" charset="0"/>
                <a:cs typeface="Arial" panose="020B0604020202020204" pitchFamily="34" charset="0"/>
              </a:rPr>
              <a:t>Estonia</a:t>
            </a:r>
            <a:r>
              <a:rPr lang="pt-BR" sz="2000" dirty="0">
                <a:latin typeface="Arial" panose="020B0604020202020204" pitchFamily="34" charset="0"/>
                <a:cs typeface="Arial" panose="020B0604020202020204" pitchFamily="34" charset="0"/>
              </a:rPr>
              <a:t>, </a:t>
            </a:r>
            <a:r>
              <a:rPr lang="pt-BR" sz="2000" dirty="0" err="1">
                <a:latin typeface="Arial" panose="020B0604020202020204" pitchFamily="34" charset="0"/>
                <a:cs typeface="Arial" panose="020B0604020202020204" pitchFamily="34" charset="0"/>
              </a:rPr>
              <a:t>Finlandia</a:t>
            </a:r>
            <a:r>
              <a:rPr lang="pt-BR" sz="2000" dirty="0">
                <a:latin typeface="Arial" panose="020B0604020202020204" pitchFamily="34" charset="0"/>
                <a:cs typeface="Arial" panose="020B0604020202020204" pitchFamily="34" charset="0"/>
              </a:rPr>
              <a:t>, </a:t>
            </a:r>
            <a:r>
              <a:rPr lang="pt-BR" sz="2000" dirty="0" err="1">
                <a:latin typeface="Arial" panose="020B0604020202020204" pitchFamily="34" charset="0"/>
                <a:cs typeface="Arial" panose="020B0604020202020204" pitchFamily="34" charset="0"/>
              </a:rPr>
              <a:t>Japón</a:t>
            </a:r>
            <a:r>
              <a:rPr lang="pt-BR" sz="2000" dirty="0">
                <a:latin typeface="Arial" panose="020B0604020202020204" pitchFamily="34" charset="0"/>
                <a:cs typeface="Arial" panose="020B0604020202020204" pitchFamily="34" charset="0"/>
              </a:rPr>
              <a:t>, Luxemburgo, </a:t>
            </a:r>
            <a:r>
              <a:rPr lang="pt-BR" sz="2000" dirty="0" err="1">
                <a:latin typeface="Arial" panose="020B0604020202020204" pitchFamily="34" charset="0"/>
                <a:cs typeface="Arial" panose="020B0604020202020204" pitchFamily="34" charset="0"/>
              </a:rPr>
              <a:t>Moldavia</a:t>
            </a:r>
            <a:r>
              <a:rPr lang="pt-BR" sz="2000" dirty="0">
                <a:latin typeface="Arial" panose="020B0604020202020204" pitchFamily="34" charset="0"/>
                <a:cs typeface="Arial" panose="020B0604020202020204" pitchFamily="34" charset="0"/>
              </a:rPr>
              <a:t>, </a:t>
            </a:r>
            <a:r>
              <a:rPr lang="pt-BR" sz="2000" dirty="0" smtClean="0">
                <a:latin typeface="Arial" panose="020B0604020202020204" pitchFamily="34" charset="0"/>
                <a:cs typeface="Arial" panose="020B0604020202020204" pitchFamily="34" charset="0"/>
              </a:rPr>
              <a:t> </a:t>
            </a:r>
            <a:r>
              <a:rPr lang="pt-BR" sz="2000" dirty="0">
                <a:latin typeface="Arial" panose="020B0604020202020204" pitchFamily="34" charset="0"/>
                <a:cs typeface="Arial" panose="020B0604020202020204" pitchFamily="34" charset="0"/>
              </a:rPr>
              <a:t>Irlanda, Reino Unido, Irlanda</a:t>
            </a:r>
            <a:r>
              <a:rPr lang="es-CO" sz="2000" dirty="0" smtClean="0">
                <a:latin typeface="Arial" panose="020B0604020202020204" pitchFamily="34" charset="0"/>
                <a:cs typeface="Arial" panose="020B0604020202020204" pitchFamily="34" charset="0"/>
              </a:rPr>
              <a:t> están </a:t>
            </a:r>
            <a:r>
              <a:rPr lang="es-CO" sz="2000" dirty="0">
                <a:latin typeface="Arial" panose="020B0604020202020204" pitchFamily="34" charset="0"/>
                <a:cs typeface="Arial" panose="020B0604020202020204" pitchFamily="34" charset="0"/>
              </a:rPr>
              <a:t>técnicamente en recesión y Europa se desplaza en su conjunto a </a:t>
            </a:r>
            <a:r>
              <a:rPr lang="es-CO" sz="2000" dirty="0" smtClean="0">
                <a:latin typeface="Arial" panose="020B0604020202020204" pitchFamily="34" charset="0"/>
                <a:cs typeface="Arial" panose="020B0604020202020204" pitchFamily="34" charset="0"/>
              </a:rPr>
              <a:t>ella. Este año o el próximo podría convertirse en </a:t>
            </a:r>
            <a:r>
              <a:rPr lang="es-CO" sz="2000" dirty="0">
                <a:latin typeface="Arial" panose="020B0604020202020204" pitchFamily="34" charset="0"/>
                <a:cs typeface="Arial" panose="020B0604020202020204" pitchFamily="34" charset="0"/>
              </a:rPr>
              <a:t>el carnaval de los brazos cruzados</a:t>
            </a:r>
            <a:r>
              <a:rPr lang="es-CO" sz="2000" dirty="0" smtClean="0">
                <a:latin typeface="Arial" panose="020B0604020202020204" pitchFamily="34" charset="0"/>
                <a:cs typeface="Arial" panose="020B0604020202020204" pitchFamily="34" charset="0"/>
              </a:rPr>
              <a:t>.</a:t>
            </a:r>
          </a:p>
          <a:p>
            <a:pPr algn="just"/>
            <a:r>
              <a:rPr lang="es-MX" sz="2000" dirty="0">
                <a:latin typeface="Arial" panose="020B0604020202020204" pitchFamily="34" charset="0"/>
                <a:cs typeface="Arial" panose="020B0604020202020204" pitchFamily="34" charset="0"/>
              </a:rPr>
              <a:t>La geopolítica impuesta por la vieja Europa, por supuesto, está desapareciendo bajo el peso del nuevo orden mundial. Pero, ¿cuál es este y qué tanto conviene a los pueblos? El viejo presupuesto, establecido tras la derrota de la Alemania nazi que consistió en horadar cruelmente los intereses de las naciones para que la nueva hegemonía del “fin de la historia” se posicionara mil años, como el viejo sueño del Tercer Reich, está haciendo aguas, está naufragando. 30 años le bastaron a la globalización impuesta con la división neoliberal del trabajo internacional para allegar a la crisis. Ahora salta a la palestra la propuesta de construir un nuevo relacionamiento geopolítico y geoeconómico entre las naciones, sin sacrificar la globalización del comercio.</a:t>
            </a:r>
            <a:endParaRPr lang="en-US" sz="2000" dirty="0">
              <a:latin typeface="Arial" panose="020B06040202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32236161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CO"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globalización ha muerto, viva el proteccionismo</a:t>
            </a:r>
            <a:endParaRPr lang="en-US" dirty="0"/>
          </a:p>
        </p:txBody>
      </p:sp>
      <p:pic>
        <p:nvPicPr>
          <p:cNvPr id="3" name="Marcador de contenido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1296" y="1620350"/>
            <a:ext cx="8449408" cy="4351338"/>
          </a:xfrm>
          <a:prstGeom prst="rect">
            <a:avLst/>
          </a:prstGeom>
        </p:spPr>
      </p:pic>
    </p:spTree>
    <p:extLst>
      <p:ext uri="{BB962C8B-B14F-4D97-AF65-F5344CB8AC3E}">
        <p14:creationId xmlns:p14="http://schemas.microsoft.com/office/powerpoint/2010/main" val="3827908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CO" sz="40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Un pantallazo al actual estado de cosas en el capitalismo</a:t>
            </a:r>
            <a:endParaRPr lang="en-US" sz="4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Rectángulo 2"/>
          <p:cNvSpPr/>
          <p:nvPr/>
        </p:nvSpPr>
        <p:spPr>
          <a:xfrm>
            <a:off x="1000298" y="1690688"/>
            <a:ext cx="10191403" cy="5016758"/>
          </a:xfrm>
          <a:prstGeom prst="rect">
            <a:avLst/>
          </a:prstGeom>
        </p:spPr>
        <p:txBody>
          <a:bodyPr wrap="square">
            <a:spAutoFit/>
          </a:bodyPr>
          <a:lstStyle/>
          <a:p>
            <a:pPr algn="just"/>
            <a:r>
              <a:rPr lang="en-US" sz="2000" dirty="0" err="1">
                <a:latin typeface="Arial" panose="020B0604020202020204" pitchFamily="34" charset="0"/>
                <a:cs typeface="Arial" panose="020B0604020202020204" pitchFamily="34" charset="0"/>
              </a:rPr>
              <a:t>Estamos</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atravesando</a:t>
            </a:r>
            <a:r>
              <a:rPr lang="en-US" sz="2000" dirty="0">
                <a:latin typeface="Arial" panose="020B0604020202020204" pitchFamily="34" charset="0"/>
                <a:cs typeface="Arial" panose="020B0604020202020204" pitchFamily="34" charset="0"/>
              </a:rPr>
              <a:t> un </a:t>
            </a:r>
            <a:r>
              <a:rPr lang="en-US" sz="2000" dirty="0" err="1">
                <a:latin typeface="Arial" panose="020B0604020202020204" pitchFamily="34" charset="0"/>
                <a:cs typeface="Arial" panose="020B0604020202020204" pitchFamily="34" charset="0"/>
              </a:rPr>
              <a:t>período</a:t>
            </a:r>
            <a:r>
              <a:rPr lang="en-US" sz="2000" dirty="0">
                <a:latin typeface="Arial" panose="020B0604020202020204" pitchFamily="34" charset="0"/>
                <a:cs typeface="Arial" panose="020B0604020202020204" pitchFamily="34" charset="0"/>
              </a:rPr>
              <a:t> de </a:t>
            </a:r>
            <a:r>
              <a:rPr lang="en-US" sz="2000" dirty="0" err="1">
                <a:latin typeface="Arial" panose="020B0604020202020204" pitchFamily="34" charset="0"/>
                <a:cs typeface="Arial" panose="020B0604020202020204" pitchFamily="34" charset="0"/>
              </a:rPr>
              <a:t>profunda</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incertidumbre</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morosidad</a:t>
            </a:r>
            <a:r>
              <a:rPr lang="en-US" sz="2000" dirty="0">
                <a:latin typeface="Arial" panose="020B0604020202020204" pitchFamily="34" charset="0"/>
                <a:cs typeface="Arial" panose="020B0604020202020204" pitchFamily="34" charset="0"/>
              </a:rPr>
              <a:t> e </a:t>
            </a:r>
            <a:r>
              <a:rPr lang="en-US" sz="2000" dirty="0" err="1">
                <a:latin typeface="Arial" panose="020B0604020202020204" pitchFamily="34" charset="0"/>
                <a:cs typeface="Arial" panose="020B0604020202020204" pitchFamily="34" charset="0"/>
              </a:rPr>
              <a:t>indigencia</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Esta</a:t>
            </a:r>
            <a:r>
              <a:rPr lang="en-US" sz="2000" dirty="0">
                <a:latin typeface="Arial" panose="020B0604020202020204" pitchFamily="34" charset="0"/>
                <a:cs typeface="Arial" panose="020B0604020202020204" pitchFamily="34" charset="0"/>
              </a:rPr>
              <a:t> </a:t>
            </a:r>
            <a:r>
              <a:rPr lang="en-US" sz="2000" dirty="0" err="1" smtClean="0">
                <a:latin typeface="Arial" panose="020B0604020202020204" pitchFamily="34" charset="0"/>
                <a:cs typeface="Arial" panose="020B0604020202020204" pitchFamily="34" charset="0"/>
              </a:rPr>
              <a:t>es</a:t>
            </a:r>
            <a:r>
              <a:rPr lang="en-US" sz="2000" dirty="0" smtClean="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la </a:t>
            </a:r>
            <a:r>
              <a:rPr lang="es-MX" sz="2000" dirty="0">
                <a:latin typeface="Arial" panose="020B0604020202020204" pitchFamily="34" charset="0"/>
                <a:cs typeface="Arial" panose="020B0604020202020204" pitchFamily="34" charset="0"/>
              </a:rPr>
              <a:t>realidad incluso en los países imperialistas, donde el número de personas que necesitan </a:t>
            </a:r>
            <a:r>
              <a:rPr lang="es-MX" sz="2000" dirty="0" smtClean="0">
                <a:latin typeface="Arial" panose="020B0604020202020204" pitchFamily="34" charset="0"/>
                <a:cs typeface="Arial" panose="020B0604020202020204" pitchFamily="34" charset="0"/>
              </a:rPr>
              <a:t>recurrir a </a:t>
            </a:r>
            <a:r>
              <a:rPr lang="es-MX" sz="2000" dirty="0">
                <a:latin typeface="Arial" panose="020B0604020202020204" pitchFamily="34" charset="0"/>
                <a:cs typeface="Arial" panose="020B0604020202020204" pitchFamily="34" charset="0"/>
              </a:rPr>
              <a:t>bancos de alimentos no deja de aumentar. En Gran Bretaña, los paquetes </a:t>
            </a:r>
            <a:r>
              <a:rPr lang="es-MX" sz="2000" dirty="0" smtClean="0">
                <a:latin typeface="Arial" panose="020B0604020202020204" pitchFamily="34" charset="0"/>
                <a:cs typeface="Arial" panose="020B0604020202020204" pitchFamily="34" charset="0"/>
              </a:rPr>
              <a:t>distribuidos por </a:t>
            </a:r>
            <a:r>
              <a:rPr lang="es-MX" sz="2000" dirty="0">
                <a:latin typeface="Arial" panose="020B0604020202020204" pitchFamily="34" charset="0"/>
                <a:cs typeface="Arial" panose="020B0604020202020204" pitchFamily="34" charset="0"/>
              </a:rPr>
              <a:t>los bancos de alimentos se han más que duplicado, pasando de 1,1 millones en </a:t>
            </a:r>
            <a:r>
              <a:rPr lang="es-MX" sz="2000" dirty="0" smtClean="0">
                <a:latin typeface="Arial" panose="020B0604020202020204" pitchFamily="34" charset="0"/>
                <a:cs typeface="Arial" panose="020B0604020202020204" pitchFamily="34" charset="0"/>
              </a:rPr>
              <a:t>2015-2016 a </a:t>
            </a:r>
            <a:r>
              <a:rPr lang="es-MX" sz="2000" dirty="0">
                <a:latin typeface="Arial" panose="020B0604020202020204" pitchFamily="34" charset="0"/>
                <a:cs typeface="Arial" panose="020B0604020202020204" pitchFamily="34" charset="0"/>
              </a:rPr>
              <a:t>2,5 millones en 2020-2021, y cerca de un millón de ellos se destinan a la niñez (</a:t>
            </a:r>
            <a:r>
              <a:rPr lang="es-MX" sz="2000" dirty="0" err="1">
                <a:latin typeface="Arial" panose="020B0604020202020204" pitchFamily="34" charset="0"/>
                <a:cs typeface="Arial" panose="020B0604020202020204" pitchFamily="34" charset="0"/>
              </a:rPr>
              <a:t>The</a:t>
            </a:r>
            <a:r>
              <a:rPr lang="es-MX" sz="2000" dirty="0">
                <a:latin typeface="Arial" panose="020B0604020202020204" pitchFamily="34" charset="0"/>
                <a:cs typeface="Arial" panose="020B0604020202020204" pitchFamily="34" charset="0"/>
              </a:rPr>
              <a:t> </a:t>
            </a:r>
            <a:r>
              <a:rPr lang="es-MX" sz="2000" dirty="0" err="1" smtClean="0">
                <a:latin typeface="Arial" panose="020B0604020202020204" pitchFamily="34" charset="0"/>
                <a:cs typeface="Arial" panose="020B0604020202020204" pitchFamily="34" charset="0"/>
              </a:rPr>
              <a:t>Tussel</a:t>
            </a:r>
            <a:r>
              <a:rPr lang="es-MX" sz="2000" dirty="0" smtClean="0">
                <a:latin typeface="Arial" panose="020B0604020202020204" pitchFamily="34" charset="0"/>
                <a:cs typeface="Arial" panose="020B0604020202020204" pitchFamily="34" charset="0"/>
              </a:rPr>
              <a:t> Trust</a:t>
            </a:r>
            <a:r>
              <a:rPr lang="es-MX" sz="2000" dirty="0">
                <a:latin typeface="Arial" panose="020B0604020202020204" pitchFamily="34" charset="0"/>
                <a:cs typeface="Arial" panose="020B0604020202020204" pitchFamily="34" charset="0"/>
              </a:rPr>
              <a:t>, 2022). Esto no quiere decir, por supuesto, que todo el mundo esté sufriendo. El </a:t>
            </a:r>
            <a:r>
              <a:rPr lang="es-MX" sz="2000" dirty="0" smtClean="0">
                <a:latin typeface="Arial" panose="020B0604020202020204" pitchFamily="34" charset="0"/>
                <a:cs typeface="Arial" panose="020B0604020202020204" pitchFamily="34" charset="0"/>
              </a:rPr>
              <a:t>patrimonio neto </a:t>
            </a:r>
            <a:r>
              <a:rPr lang="es-MX" sz="2000" dirty="0">
                <a:latin typeface="Arial" panose="020B0604020202020204" pitchFamily="34" charset="0"/>
                <a:cs typeface="Arial" panose="020B0604020202020204" pitchFamily="34" charset="0"/>
              </a:rPr>
              <a:t>de las personas multimillonarias de todo el mundo creció en más de 3,6 </a:t>
            </a:r>
            <a:r>
              <a:rPr lang="es-MX" sz="2000" dirty="0" smtClean="0">
                <a:latin typeface="Arial" panose="020B0604020202020204" pitchFamily="34" charset="0"/>
                <a:cs typeface="Arial" panose="020B0604020202020204" pitchFamily="34" charset="0"/>
              </a:rPr>
              <a:t>billones de </a:t>
            </a:r>
            <a:r>
              <a:rPr lang="es-MX" sz="2000" dirty="0">
                <a:latin typeface="Arial" panose="020B0604020202020204" pitchFamily="34" charset="0"/>
                <a:cs typeface="Arial" panose="020B0604020202020204" pitchFamily="34" charset="0"/>
              </a:rPr>
              <a:t>dólares en 2020, aumentando su participación en la riqueza mundial de los hogares al 3,5</a:t>
            </a:r>
            <a:r>
              <a:rPr lang="es-MX" sz="2000" dirty="0" smtClean="0">
                <a:latin typeface="Arial" panose="020B0604020202020204" pitchFamily="34" charset="0"/>
                <a:cs typeface="Arial" panose="020B0604020202020204" pitchFamily="34" charset="0"/>
              </a:rPr>
              <a:t>%, incluso </a:t>
            </a:r>
            <a:r>
              <a:rPr lang="es-MX" sz="2000" dirty="0">
                <a:latin typeface="Arial" panose="020B0604020202020204" pitchFamily="34" charset="0"/>
                <a:cs typeface="Arial" panose="020B0604020202020204" pitchFamily="34" charset="0"/>
              </a:rPr>
              <a:t>cuando la pandemia empujó a aproximadamente 100 millones de personas a la </a:t>
            </a:r>
            <a:r>
              <a:rPr lang="es-MX" sz="2000" dirty="0" smtClean="0">
                <a:latin typeface="Arial" panose="020B0604020202020204" pitchFamily="34" charset="0"/>
                <a:cs typeface="Arial" panose="020B0604020202020204" pitchFamily="34" charset="0"/>
              </a:rPr>
              <a:t>extrema pobreza </a:t>
            </a:r>
            <a:r>
              <a:rPr lang="es-MX" sz="2000" dirty="0">
                <a:latin typeface="Arial" panose="020B0604020202020204" pitchFamily="34" charset="0"/>
                <a:cs typeface="Arial" panose="020B0604020202020204" pitchFamily="34" charset="0"/>
              </a:rPr>
              <a:t>(</a:t>
            </a:r>
            <a:r>
              <a:rPr lang="es-MX" sz="2000" dirty="0" err="1">
                <a:latin typeface="Arial" panose="020B0604020202020204" pitchFamily="34" charset="0"/>
                <a:cs typeface="Arial" panose="020B0604020202020204" pitchFamily="34" charset="0"/>
              </a:rPr>
              <a:t>Luhby</a:t>
            </a:r>
            <a:r>
              <a:rPr lang="es-MX" sz="2000" dirty="0">
                <a:latin typeface="Arial" panose="020B0604020202020204" pitchFamily="34" charset="0"/>
                <a:cs typeface="Arial" panose="020B0604020202020204" pitchFamily="34" charset="0"/>
              </a:rPr>
              <a:t>, 2021). La desigualdad que el capitalismo inevitablemente produce ha </a:t>
            </a:r>
            <a:r>
              <a:rPr lang="es-MX" sz="2000" dirty="0" smtClean="0">
                <a:latin typeface="Arial" panose="020B0604020202020204" pitchFamily="34" charset="0"/>
                <a:cs typeface="Arial" panose="020B0604020202020204" pitchFamily="34" charset="0"/>
              </a:rPr>
              <a:t>creado un </a:t>
            </a:r>
            <a:r>
              <a:rPr lang="es-MX" sz="2000" dirty="0">
                <a:latin typeface="Arial" panose="020B0604020202020204" pitchFamily="34" charset="0"/>
                <a:cs typeface="Arial" panose="020B0604020202020204" pitchFamily="34" charset="0"/>
              </a:rPr>
              <a:t>mundo en el que las 2.153 personas más multimillonarias tienen más riqueza que los </a:t>
            </a:r>
            <a:r>
              <a:rPr lang="es-MX" sz="2000" dirty="0" smtClean="0">
                <a:latin typeface="Arial" panose="020B0604020202020204" pitchFamily="34" charset="0"/>
                <a:cs typeface="Arial" panose="020B0604020202020204" pitchFamily="34" charset="0"/>
              </a:rPr>
              <a:t>4.600millones </a:t>
            </a:r>
            <a:r>
              <a:rPr lang="es-MX" sz="2000" dirty="0">
                <a:latin typeface="Arial" panose="020B0604020202020204" pitchFamily="34" charset="0"/>
                <a:cs typeface="Arial" panose="020B0604020202020204" pitchFamily="34" charset="0"/>
              </a:rPr>
              <a:t>de personas más pobres, que constituyen el 60% de la población del planeta (</a:t>
            </a:r>
            <a:r>
              <a:rPr lang="es-MX" sz="2000" dirty="0" smtClean="0">
                <a:latin typeface="Arial" panose="020B0604020202020204" pitchFamily="34" charset="0"/>
                <a:cs typeface="Arial" panose="020B0604020202020204" pitchFamily="34" charset="0"/>
              </a:rPr>
              <a:t>Oxfam,2020</a:t>
            </a:r>
            <a:r>
              <a:rPr lang="es-MX" sz="2000" dirty="0">
                <a:latin typeface="Arial" panose="020B0604020202020204" pitchFamily="34" charset="0"/>
                <a:cs typeface="Arial" panose="020B0604020202020204" pitchFamily="34" charset="0"/>
              </a:rPr>
              <a:t>). Estas tendencias paralelas no son especificas al impacto de la pandemia: tienen años, </a:t>
            </a:r>
            <a:r>
              <a:rPr lang="es-MX" sz="2000" dirty="0" smtClean="0">
                <a:latin typeface="Arial" panose="020B0604020202020204" pitchFamily="34" charset="0"/>
                <a:cs typeface="Arial" panose="020B0604020202020204" pitchFamily="34" charset="0"/>
              </a:rPr>
              <a:t>de hecho, </a:t>
            </a:r>
            <a:r>
              <a:rPr lang="es-MX" sz="2000" dirty="0">
                <a:latin typeface="Arial" panose="020B0604020202020204" pitchFamily="34" charset="0"/>
                <a:cs typeface="Arial" panose="020B0604020202020204" pitchFamily="34" charset="0"/>
              </a:rPr>
              <a:t>décadas, siendo urdidas por las leyes del capitalismo en crisis</a:t>
            </a:r>
            <a:r>
              <a:rPr lang="es-MX" sz="2000" dirty="0" smtClean="0">
                <a:latin typeface="Arial" panose="020B0604020202020204" pitchFamily="34" charset="0"/>
                <a:cs typeface="Arial" panose="020B0604020202020204" pitchFamily="34" charset="0"/>
              </a:rPr>
              <a:t>. (</a:t>
            </a:r>
            <a:r>
              <a:rPr lang="es-MX" sz="2000" dirty="0" err="1" smtClean="0">
                <a:latin typeface="Arial" panose="020B0604020202020204" pitchFamily="34" charset="0"/>
                <a:cs typeface="Arial" panose="020B0604020202020204" pitchFamily="34" charset="0"/>
              </a:rPr>
              <a:t>The</a:t>
            </a:r>
            <a:r>
              <a:rPr lang="es-MX" sz="2000" dirty="0" smtClean="0">
                <a:latin typeface="Arial" panose="020B0604020202020204" pitchFamily="34" charset="0"/>
                <a:cs typeface="Arial" panose="020B0604020202020204" pitchFamily="34" charset="0"/>
              </a:rPr>
              <a:t> </a:t>
            </a:r>
            <a:r>
              <a:rPr lang="es-MX" sz="2000" dirty="0" err="1" smtClean="0">
                <a:latin typeface="Arial" panose="020B0604020202020204" pitchFamily="34" charset="0"/>
                <a:cs typeface="Arial" panose="020B0604020202020204" pitchFamily="34" charset="0"/>
              </a:rPr>
              <a:t>Tricontinental</a:t>
            </a:r>
            <a:r>
              <a:rPr lang="es-MX" sz="2000" dirty="0" smtClean="0">
                <a:latin typeface="Arial" panose="020B0604020202020204" pitchFamily="34" charset="0"/>
                <a:cs typeface="Arial" panose="020B0604020202020204" pitchFamily="34" charset="0"/>
              </a:rPr>
              <a:t>)</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936736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2873" y="0"/>
            <a:ext cx="7356763" cy="6858000"/>
          </a:xfrm>
          <a:prstGeom prst="rect">
            <a:avLst/>
          </a:prstGeom>
        </p:spPr>
      </p:pic>
    </p:spTree>
    <p:extLst>
      <p:ext uri="{BB962C8B-B14F-4D97-AF65-F5344CB8AC3E}">
        <p14:creationId xmlns:p14="http://schemas.microsoft.com/office/powerpoint/2010/main" val="12664143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thenextrecession.wordpress.com/wp-content/uploads/2024/02/crises4.png?w=6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1105" y="112105"/>
            <a:ext cx="8861367" cy="6305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86343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CO"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Predicción marxista de la tasa de ganancia, o la crisis existencial del capitalismo</a:t>
            </a:r>
            <a:endParaRPr lang="en-US"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5064" y="1928553"/>
            <a:ext cx="8924020" cy="4629842"/>
          </a:xfrm>
          <a:prstGeom prst="rect">
            <a:avLst/>
          </a:prstGeom>
        </p:spPr>
      </p:pic>
    </p:spTree>
    <p:extLst>
      <p:ext uri="{BB962C8B-B14F-4D97-AF65-F5344CB8AC3E}">
        <p14:creationId xmlns:p14="http://schemas.microsoft.com/office/powerpoint/2010/main" val="9631683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CO"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Estamos en una larga onda de depresión económica</a:t>
            </a:r>
            <a:endParaRPr lang="en-US"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3" name="Marcador de contenido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7412" y="1591407"/>
            <a:ext cx="10237176" cy="4317023"/>
          </a:xfrm>
          <a:prstGeom prst="rect">
            <a:avLst/>
          </a:prstGeom>
        </p:spPr>
      </p:pic>
    </p:spTree>
    <p:extLst>
      <p:ext uri="{BB962C8B-B14F-4D97-AF65-F5344CB8AC3E}">
        <p14:creationId xmlns:p14="http://schemas.microsoft.com/office/powerpoint/2010/main" val="348979631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3107</TotalTime>
  <Words>3399</Words>
  <Application>Microsoft Office PowerPoint</Application>
  <PresentationFormat>Panorámica</PresentationFormat>
  <Paragraphs>41</Paragraphs>
  <Slides>24</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24</vt:i4>
      </vt:variant>
    </vt:vector>
  </HeadingPairs>
  <TitlesOfParts>
    <vt:vector size="30" baseType="lpstr">
      <vt:lpstr>Arial</vt:lpstr>
      <vt:lpstr>Arial Narrow</vt:lpstr>
      <vt:lpstr>Calibri</vt:lpstr>
      <vt:lpstr>Calibri Light</vt:lpstr>
      <vt:lpstr>Times New Roman</vt:lpstr>
      <vt:lpstr>Tema de Office</vt:lpstr>
      <vt:lpstr>Guerras en el mundo: ¿acicate para la decaída economía capitalista o lucha para evitar la inexorable pérdida de la hegemonía norteamericana?  </vt:lpstr>
      <vt:lpstr>Muerte del derecho internacional humanitario y de los derechos humanos</vt:lpstr>
      <vt:lpstr>Geopolítica y Economía mundial (El multilateralismo no termina de nacer y el hegemonismo no termina de morir)</vt:lpstr>
      <vt:lpstr>La globalización ha muerto, viva el proteccionismo</vt:lpstr>
      <vt:lpstr>Un pantallazo al actual estado de cosas en el capitalismo</vt:lpstr>
      <vt:lpstr>Presentación de PowerPoint</vt:lpstr>
      <vt:lpstr>Presentación de PowerPoint</vt:lpstr>
      <vt:lpstr>Predicción marxista de la tasa de ganancia, o la crisis existencial del capitalismo</vt:lpstr>
      <vt:lpstr>Estamos en una larga onda de depresión económica</vt:lpstr>
      <vt:lpstr>¿Cuáles son los síntomas de la depresión?</vt:lpstr>
      <vt:lpstr>Un indicador importante: PMI (Purchasing Managers’ Index)</vt:lpstr>
      <vt:lpstr>PMI-USA Últimos 10 años</vt:lpstr>
      <vt:lpstr>PMI-Alemania Últimos 25 años</vt:lpstr>
      <vt:lpstr>Démosle una ojeada al papel de China</vt:lpstr>
      <vt:lpstr>Presentación de PowerPoint</vt:lpstr>
      <vt:lpstr>¿El mundo está en manos de quién?</vt:lpstr>
      <vt:lpstr>¿Es conveniente el nuevo orden para los pueblos?</vt:lpstr>
      <vt:lpstr>Presentación de PowerPoint</vt:lpstr>
      <vt:lpstr>Del neocolonialismo a la libre determinación de los pueblos</vt:lpstr>
      <vt:lpstr>Presentación de PowerPoint</vt:lpstr>
      <vt:lpstr>Caída de la URSS y detente de las luchas anticoloniales</vt:lpstr>
      <vt:lpstr>Presentación de PowerPoint</vt:lpstr>
      <vt:lpstr>Presentación de PowerPoint</vt:lpstr>
      <vt:lpstr>Estados Unidos: en busca del tiempo perdido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Ucrania: víctima propiciatoria del parteaguas geopolítico mundial</dc:title>
  <dc:creator>Usuario de Windows</dc:creator>
  <cp:lastModifiedBy>Usuario de Windows</cp:lastModifiedBy>
  <cp:revision>130</cp:revision>
  <dcterms:created xsi:type="dcterms:W3CDTF">2022-04-19T22:27:01Z</dcterms:created>
  <dcterms:modified xsi:type="dcterms:W3CDTF">2024-05-24T03:39:42Z</dcterms:modified>
</cp:coreProperties>
</file>