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90AE1-E08F-40BD-A306-41B62678E0D8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7D3A8-1EAA-47EB-B9D1-0B30FB242EE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563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17D3A8-1EAA-47EB-B9D1-0B30FB242EE5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918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613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00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283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879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24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7085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452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477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486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099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14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24C1E45-B7E7-45D4-9379-D80998CF110C}" type="datetimeFigureOut">
              <a:rPr lang="es-CO" smtClean="0"/>
              <a:t>22/05/2024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254C12F-2C3F-4124-BC56-4B4E5CF369E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553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B7D6B45-9C68-4E1A-B258-413D86847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2800" b="1" dirty="0">
                <a:solidFill>
                  <a:schemeClr val="accent3">
                    <a:lumMod val="50000"/>
                  </a:schemeClr>
                </a:solidFill>
              </a:rPr>
              <a:t>RESPUESTAS SINDICALES A LOS CAMBIOS EN EL MUNDO DEL TRABAJO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1B2DBF7-2F5C-4FAC-BA11-6620B55161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2000" dirty="0">
                <a:solidFill>
                  <a:srgbClr val="C00000"/>
                </a:solidFill>
              </a:rPr>
              <a:t>Hubert Ballesteros Gómez </a:t>
            </a:r>
          </a:p>
          <a:p>
            <a:pPr marL="0" indent="0" algn="just">
              <a:buNone/>
            </a:pPr>
            <a:r>
              <a:rPr lang="es-CO" sz="2000" dirty="0">
                <a:solidFill>
                  <a:schemeClr val="tx1"/>
                </a:solidFill>
              </a:rPr>
              <a:t>Dirigente Sindical</a:t>
            </a:r>
            <a:r>
              <a:rPr lang="es-CO" sz="2000" dirty="0"/>
              <a:t> </a:t>
            </a:r>
            <a:r>
              <a:rPr lang="es-CO" dirty="0">
                <a:solidFill>
                  <a:schemeClr val="tx1"/>
                </a:solidFill>
              </a:rPr>
              <a:t>A</a:t>
            </a:r>
            <a:r>
              <a:rPr lang="es-CO" sz="2000" dirty="0">
                <a:solidFill>
                  <a:schemeClr val="tx1"/>
                </a:solidFill>
              </a:rPr>
              <a:t>grario.</a:t>
            </a:r>
          </a:p>
          <a:p>
            <a:pPr marL="0" indent="0" algn="just">
              <a:buNone/>
            </a:pPr>
            <a:r>
              <a:rPr lang="es-CO" sz="2000" dirty="0">
                <a:solidFill>
                  <a:schemeClr val="tx1"/>
                </a:solidFill>
              </a:rPr>
              <a:t>Vicepresidente de Fensuagro e integrante del equipo nacional de la coordinadora Somos Tierra.</a:t>
            </a:r>
          </a:p>
          <a:p>
            <a:pPr marL="0" indent="0" algn="just">
              <a:buNone/>
            </a:pPr>
            <a:r>
              <a:rPr lang="es-CO" sz="2000" dirty="0">
                <a:solidFill>
                  <a:schemeClr val="tx1"/>
                </a:solidFill>
              </a:rPr>
              <a:t>Miembro de la dirección nacional del partido COMUNES.</a:t>
            </a:r>
          </a:p>
          <a:p>
            <a:endParaRPr lang="es-CO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62C5A6AC-E9E0-4401-996C-2B18FFC34D5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89970"/>
            <a:ext cx="5383696" cy="3684588"/>
          </a:xfrm>
        </p:spPr>
      </p:pic>
    </p:spTree>
    <p:extLst>
      <p:ext uri="{BB962C8B-B14F-4D97-AF65-F5344CB8AC3E}">
        <p14:creationId xmlns:p14="http://schemas.microsoft.com/office/powerpoint/2010/main" val="1167338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405321-6BB1-4119-9DE1-5988E09BAC57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s-CO" sz="3200" b="1" dirty="0">
                <a:solidFill>
                  <a:schemeClr val="accent3">
                    <a:lumMod val="50000"/>
                  </a:schemeClr>
                </a:solidFill>
              </a:rPr>
              <a:t>Principales cambios que se han venido generando</a:t>
            </a:r>
            <a:br>
              <a:rPr lang="es-CO" sz="32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CO" sz="3200" b="1" dirty="0">
                <a:solidFill>
                  <a:schemeClr val="accent3">
                    <a:lumMod val="50000"/>
                  </a:schemeClr>
                </a:solidFill>
              </a:rPr>
              <a:t> en el mundo del trabajo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2EF1E56-54BA-44FB-8C27-E780A2F24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0070C0"/>
                </a:solidFill>
              </a:rPr>
              <a:t>En lo político económico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F9BB9C5-BA6B-4153-8F24-FF25A4C7B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0817" y="2582334"/>
            <a:ext cx="5624223" cy="3646188"/>
          </a:xfrm>
          <a:noFill/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Afianzamiento del modelo neoliberal.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Reconcentración del poder económico con avance del capital transnacional.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Disputas intercapitalistas en lucha por la hegemonía imperialista como fase superior del capitalismo.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Avances de la técnica  y la llamada revolución tecnológica.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accent2">
                    <a:lumMod val="75000"/>
                  </a:schemeClr>
                </a:solidFill>
              </a:rPr>
              <a:t>La migración laboral.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accent2">
                    <a:lumMod val="75000"/>
                  </a:schemeClr>
                </a:solidFill>
              </a:rPr>
              <a:t>Llega al  gobierno de Colombia del progresismo.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CEBA35E-D9BE-44B0-82BA-E0380680D5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0070C0"/>
                </a:solidFill>
              </a:rPr>
              <a:t>En lo laboral.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71F3320-BCC3-460F-85AF-0CF32D9CE9F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La tercerización en la contratación.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Teletrabajo y plataformas digitales.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Cambios normativos e institucionales   han significado retroceso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Cambios normativos  e institucionales  que </a:t>
            </a:r>
            <a:r>
              <a:rPr lang="es-CO" dirty="0">
                <a:solidFill>
                  <a:schemeClr val="accent2">
                    <a:lumMod val="75000"/>
                  </a:schemeClr>
                </a:solidFill>
              </a:rPr>
              <a:t> han significado  retrocesos.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sz="2000" dirty="0">
                <a:solidFill>
                  <a:schemeClr val="accent2">
                    <a:lumMod val="75000"/>
                  </a:schemeClr>
                </a:solidFill>
              </a:rPr>
              <a:t>Tramite de  las reformas laboral y pensional</a:t>
            </a:r>
          </a:p>
        </p:txBody>
      </p:sp>
    </p:spTree>
    <p:extLst>
      <p:ext uri="{BB962C8B-B14F-4D97-AF65-F5344CB8AC3E}">
        <p14:creationId xmlns:p14="http://schemas.microsoft.com/office/powerpoint/2010/main" val="425749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745CD6-BD81-4997-9D21-081ACDDB7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600" b="1" dirty="0">
                <a:solidFill>
                  <a:schemeClr val="accent2">
                    <a:lumMod val="50000"/>
                  </a:schemeClr>
                </a:solidFill>
              </a:rPr>
              <a:t>Situación Política Actual</a:t>
            </a:r>
            <a:r>
              <a:rPr lang="es-CO" sz="36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C2F1F2F-B210-45FC-8AFC-621A7B8166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C00000"/>
                </a:solidFill>
              </a:rPr>
              <a:t>Económico político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76EC14-4783-407A-801D-C1DC26F312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Declive de la hegemonía de la economía del g7 frente a los BRICS 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Diversificación de la inversión extrajera de empresas e intereses de los países del los BRICS.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Gobierno de transición en Colombia.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Oposición de la derecha a los proyectos de reformas sociales y económicas.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mantiene la tendencia de desindustrialización.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Resultados positivos en la macroeconomía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Deterioro del poder adquisitivo y aumento de la pobreza de los sectores medios y pobres.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Falta de consolidación de un movimiento social que salga a defender las reformas y a profundizarlas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7C44C3F-D849-488B-A4A7-A892349B89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CO" dirty="0">
                <a:solidFill>
                  <a:srgbClr val="C00000"/>
                </a:solidFill>
              </a:rPr>
              <a:t>Laboral</a:t>
            </a:r>
            <a:r>
              <a:rPr lang="es-CO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69FA259-5119-4AF7-803C-424FF76D1B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7919" y="2582334"/>
            <a:ext cx="5297321" cy="33782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Estancamiento en el crecimiento del empleo formal.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Aumento de la informalidad.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Aumento del teletrajo y del trabajo formal e informal de las plataformas digitales.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Pocos avances en un acuerdo sobre la reforma laboral.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Alcances limitados del proyecto de ley de reforma laboral.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84694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02746-8ECB-4AA8-BFC4-7A5B75E78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534433"/>
            <a:ext cx="9875520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es-CO" sz="3600" dirty="0">
                <a:solidFill>
                  <a:schemeClr val="accent3">
                    <a:lumMod val="50000"/>
                  </a:schemeClr>
                </a:solidFill>
              </a:rPr>
              <a:t>Situación del Movimiento Social de los Trabajadores</a:t>
            </a:r>
            <a:br>
              <a:rPr lang="es-CO" dirty="0"/>
            </a:b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04A408-0275-4071-9203-68DEC3078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4332" y="1890793"/>
            <a:ext cx="9621348" cy="41784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26 millones  población económicamente activa PEA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17  millones de trabajadores en la informalidad.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Persiste una baja tasa de sindicalización apenas 4,5% un poco mas de 1.5 millones de afiliados en cerca de 6 mil sindicatos.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Poca participación de los jóvenes en el movimiento sindical.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Ausencia de democracia interna en muchas organizaciones sindicales de distintos niveles.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Falta de cualificación de los afiliados y de las dirigencias sindicales.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Ausencia o escasa formación ideológica en  un alto porcentaje de las organizaciones sindicales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07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E4E42-2BB3-48E7-AC08-68BD9D905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3200" b="1" dirty="0">
                <a:solidFill>
                  <a:schemeClr val="accent3">
                    <a:lumMod val="50000"/>
                  </a:schemeClr>
                </a:solidFill>
              </a:rPr>
              <a:t>Respuestas del Movimiento Social de los Trabajadores ante los Cambios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07912D-C184-4344-81E5-C72883935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79" y="1968285"/>
            <a:ext cx="10216483" cy="399224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ha buscado la unidad  de diferentes formas: Sindicatos por rama industrial,  Comando Nacional Unitaria CNU, Comando Nacional de Paro CNP, Convergencia Social y Popular por el Cambio CSPC, creación de un Consejo Sindical Clasista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ha convocado en diversos momentos a la movilización social y popular: 2019 y 2021para oponerse a reformas que afianzarían el modelo neoliberal. 2022, 2023 y 2024 para apoyar las reformas.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han presentado propuestas de orden legislativo como la aprobación del Estatuto del Trabajo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han presentado al  gobierno actual propuestas de avanzar en la recuperación de derechos de los trabajadores por medio de  decretos o resoluciones, es decir que no pasan necesariamente por los debates en el congreso.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 ha buscado  articular el movimiento social de los trabajadores al debate y la lucha  por la unidad política y organizativa del movimiento político y social en la Coordinadora de movimientos sociales y sindicales por el cambio.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5465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7BC6BF-8BF2-48E5-99DB-5B267B26B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>
                <a:solidFill>
                  <a:schemeClr val="accent2">
                    <a:lumMod val="50000"/>
                  </a:schemeClr>
                </a:solidFill>
              </a:rPr>
              <a:t>Propuestas  para enfrentar los cambios.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50CC51-703F-4BDC-899C-A33DB60FF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97280" y="1937288"/>
            <a:ext cx="10603940" cy="402324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Diálogos con los trabajadores de las plataformas digitales y  con los trabajadores migrantes.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Creación  de consejos sindicales como espacios de unidad de acción y política  entre sindicatos de una misma rama, e incluso entre sindicatos de diferentes ramas.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Ampliación de la plataforma de lucha en temas de genero, generacionales y ambientales.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Participación en las lucha política que impulse las transformaciones económicas y sociales.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Seguir  impulsando el proyecto de ley  del Estatuto del Trabajo.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O" dirty="0">
                <a:solidFill>
                  <a:schemeClr val="tx1"/>
                </a:solidFill>
              </a:rPr>
              <a:t>Superar el formalismo que se tiene en dar apertura a la participación de jóvenes y mujeres en las instancias de toma de decisiones de los organismos sindicales.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68695628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525</TotalTime>
  <Words>675</Words>
  <Application>Microsoft Office PowerPoint</Application>
  <PresentationFormat>Panorámica</PresentationFormat>
  <Paragraphs>63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</vt:lpstr>
      <vt:lpstr>Corbel</vt:lpstr>
      <vt:lpstr>Wingdings</vt:lpstr>
      <vt:lpstr>Base</vt:lpstr>
      <vt:lpstr>RESPUESTAS SINDICALES A LOS CAMBIOS EN EL MUNDO DEL TRABAJO</vt:lpstr>
      <vt:lpstr>Principales cambios que se han venido generando  en el mundo del trabajo </vt:lpstr>
      <vt:lpstr>Situación Política Actual </vt:lpstr>
      <vt:lpstr>Situación del Movimiento Social de los Trabajadores </vt:lpstr>
      <vt:lpstr>Respuestas del Movimiento Social de los Trabajadores ante los Cambios</vt:lpstr>
      <vt:lpstr>Propuestas  para enfrentar los cambios.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RESPUESTAS SINDICALES A LOS CAMBIOS EN EL MUNDO DEL TRABAJO</dc:title>
  <dc:creator>LENOVO</dc:creator>
  <cp:lastModifiedBy>LENOVO</cp:lastModifiedBy>
  <cp:revision>33</cp:revision>
  <dcterms:created xsi:type="dcterms:W3CDTF">2024-05-18T14:19:37Z</dcterms:created>
  <dcterms:modified xsi:type="dcterms:W3CDTF">2024-05-22T06:49:15Z</dcterms:modified>
</cp:coreProperties>
</file>