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708" r:id="rId4"/>
  </p:sldMasterIdLst>
  <p:notesMasterIdLst>
    <p:notesMasterId r:id="rId47"/>
  </p:notesMasterIdLst>
  <p:sldIdLst>
    <p:sldId id="256" r:id="rId5"/>
    <p:sldId id="300" r:id="rId6"/>
    <p:sldId id="298" r:id="rId7"/>
    <p:sldId id="299" r:id="rId8"/>
    <p:sldId id="303" r:id="rId9"/>
    <p:sldId id="313" r:id="rId10"/>
    <p:sldId id="316" r:id="rId11"/>
    <p:sldId id="317" r:id="rId12"/>
    <p:sldId id="318" r:id="rId13"/>
    <p:sldId id="287" r:id="rId14"/>
    <p:sldId id="288" r:id="rId15"/>
    <p:sldId id="290" r:id="rId16"/>
    <p:sldId id="314" r:id="rId17"/>
    <p:sldId id="315" r:id="rId18"/>
    <p:sldId id="304" r:id="rId19"/>
    <p:sldId id="305" r:id="rId20"/>
    <p:sldId id="306" r:id="rId21"/>
    <p:sldId id="312" r:id="rId22"/>
    <p:sldId id="309" r:id="rId23"/>
    <p:sldId id="310" r:id="rId24"/>
    <p:sldId id="311" r:id="rId25"/>
    <p:sldId id="307" r:id="rId26"/>
    <p:sldId id="308" r:id="rId27"/>
    <p:sldId id="289" r:id="rId28"/>
    <p:sldId id="292" r:id="rId29"/>
    <p:sldId id="286" r:id="rId30"/>
    <p:sldId id="301" r:id="rId31"/>
    <p:sldId id="302" r:id="rId32"/>
    <p:sldId id="262" r:id="rId33"/>
    <p:sldId id="268" r:id="rId34"/>
    <p:sldId id="269" r:id="rId35"/>
    <p:sldId id="270" r:id="rId36"/>
    <p:sldId id="271" r:id="rId37"/>
    <p:sldId id="272" r:id="rId38"/>
    <p:sldId id="273" r:id="rId39"/>
    <p:sldId id="274" r:id="rId40"/>
    <p:sldId id="275" r:id="rId41"/>
    <p:sldId id="279" r:id="rId42"/>
    <p:sldId id="280" r:id="rId43"/>
    <p:sldId id="284" r:id="rId44"/>
    <p:sldId id="294" r:id="rId45"/>
    <p:sldId id="281"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74" autoAdjust="0"/>
    <p:restoredTop sz="94548" autoAdjust="0"/>
  </p:normalViewPr>
  <p:slideViewPr>
    <p:cSldViewPr snapToGrid="0">
      <p:cViewPr varScale="1">
        <p:scale>
          <a:sx n="103" d="100"/>
          <a:sy n="103" d="100"/>
        </p:scale>
        <p:origin x="138"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5867F3-20AD-427A-B704-0C8DA879D228}" type="datetimeFigureOut">
              <a:rPr lang="en-US" smtClean="0"/>
              <a:t>5/23/2024</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A24E4-ADE3-4F55-A0D7-085217048B10}" type="slidenum">
              <a:rPr lang="en-US" smtClean="0"/>
              <a:t>‹Nº›</a:t>
            </a:fld>
            <a:endParaRPr lang="en-US"/>
          </a:p>
        </p:txBody>
      </p:sp>
    </p:spTree>
    <p:extLst>
      <p:ext uri="{BB962C8B-B14F-4D97-AF65-F5344CB8AC3E}">
        <p14:creationId xmlns:p14="http://schemas.microsoft.com/office/powerpoint/2010/main" val="187616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fld id="{156A24E4-ADE3-4F55-A0D7-085217048B10}" type="slidenum">
              <a:rPr lang="en-US" smtClean="0"/>
              <a:t>38</a:t>
            </a:fld>
            <a:endParaRPr lang="en-US"/>
          </a:p>
        </p:txBody>
      </p:sp>
    </p:spTree>
    <p:extLst>
      <p:ext uri="{BB962C8B-B14F-4D97-AF65-F5344CB8AC3E}">
        <p14:creationId xmlns:p14="http://schemas.microsoft.com/office/powerpoint/2010/main" val="3004612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a:p>
        </p:txBody>
      </p:sp>
      <p:sp>
        <p:nvSpPr>
          <p:cNvPr id="4" name="Marcador de fecha 3"/>
          <p:cNvSpPr>
            <a:spLocks noGrp="1"/>
          </p:cNvSpPr>
          <p:nvPr>
            <p:ph type="dt" sz="half" idx="10"/>
          </p:nvPr>
        </p:nvSpPr>
        <p:spPr/>
        <p:txBody>
          <a:bodyPr/>
          <a:lstStyle/>
          <a:p>
            <a:fld id="{760709A3-10A4-43DA-B303-E2DD000DE8BD}" type="datetimeFigureOut">
              <a:rPr lang="en-US" smtClean="0"/>
              <a:t>5/23/2024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39019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60709A3-10A4-43DA-B303-E2DD000DE8BD}" type="datetimeFigureOut">
              <a:rPr lang="en-US" smtClean="0"/>
              <a:t>5/23/2024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660899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60709A3-10A4-43DA-B303-E2DD000DE8BD}" type="datetimeFigureOut">
              <a:rPr lang="en-US" smtClean="0"/>
              <a:t>5/23/2024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49871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5334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74501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92038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701391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CO">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4922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CO">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0063382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CO">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56502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921665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60709A3-10A4-43DA-B303-E2DD000DE8BD}" type="datetimeFigureOut">
              <a:rPr lang="en-US" smtClean="0"/>
              <a:t>5/23/2024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42544922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54822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1868636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399158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1973022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8642777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387989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13093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CO">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3887194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CO">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9543193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CO">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215668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760709A3-10A4-43DA-B303-E2DD000DE8BD}" type="datetimeFigureOut">
              <a:rPr lang="en-US" smtClean="0"/>
              <a:t>5/23/2024</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3771705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5089853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1900047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6222732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7048298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683369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42023158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209226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6125865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CO">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4230855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CO">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974968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fecha 4"/>
          <p:cNvSpPr>
            <a:spLocks noGrp="1"/>
          </p:cNvSpPr>
          <p:nvPr>
            <p:ph type="dt" sz="half" idx="10"/>
          </p:nvPr>
        </p:nvSpPr>
        <p:spPr/>
        <p:txBody>
          <a:bodyPr/>
          <a:lstStyle/>
          <a:p>
            <a:fld id="{760709A3-10A4-43DA-B303-E2DD000DE8BD}" type="datetimeFigureOut">
              <a:rPr lang="en-US" smtClean="0"/>
              <a:t>5/23/2024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2361900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CO">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736229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9373609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CO">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56863753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7695518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CO">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111021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Marcador de fecha 6"/>
          <p:cNvSpPr>
            <a:spLocks noGrp="1"/>
          </p:cNvSpPr>
          <p:nvPr>
            <p:ph type="dt" sz="half" idx="10"/>
          </p:nvPr>
        </p:nvSpPr>
        <p:spPr/>
        <p:txBody>
          <a:bodyPr/>
          <a:lstStyle/>
          <a:p>
            <a:fld id="{760709A3-10A4-43DA-B303-E2DD000DE8BD}" type="datetimeFigureOut">
              <a:rPr lang="en-US" smtClean="0"/>
              <a:t>5/23/2024</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968782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fecha 2"/>
          <p:cNvSpPr>
            <a:spLocks noGrp="1"/>
          </p:cNvSpPr>
          <p:nvPr>
            <p:ph type="dt" sz="half" idx="10"/>
          </p:nvPr>
        </p:nvSpPr>
        <p:spPr/>
        <p:txBody>
          <a:bodyPr/>
          <a:lstStyle/>
          <a:p>
            <a:fld id="{760709A3-10A4-43DA-B303-E2DD000DE8BD}" type="datetimeFigureOut">
              <a:rPr lang="en-US" smtClean="0"/>
              <a:t>5/23/2024</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706451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60709A3-10A4-43DA-B303-E2DD000DE8BD}" type="datetimeFigureOut">
              <a:rPr lang="en-US" smtClean="0"/>
              <a:t>5/23/2024</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2949465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760709A3-10A4-43DA-B303-E2DD000DE8BD}" type="datetimeFigureOut">
              <a:rPr lang="en-US" smtClean="0"/>
              <a:t>5/23/2024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185713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760709A3-10A4-43DA-B303-E2DD000DE8BD}" type="datetimeFigureOut">
              <a:rPr lang="en-US" smtClean="0"/>
              <a:t>5/23/2024</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E21EADB3-866E-4453-8D80-2AAE1A321C3C}" type="slidenum">
              <a:rPr lang="en-US" smtClean="0"/>
              <a:t>‹Nº›</a:t>
            </a:fld>
            <a:endParaRPr lang="en-US"/>
          </a:p>
        </p:txBody>
      </p:sp>
    </p:spTree>
    <p:extLst>
      <p:ext uri="{BB962C8B-B14F-4D97-AF65-F5344CB8AC3E}">
        <p14:creationId xmlns:p14="http://schemas.microsoft.com/office/powerpoint/2010/main" val="2737493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0709A3-10A4-43DA-B303-E2DD000DE8BD}" type="datetimeFigureOut">
              <a:rPr lang="en-US" smtClean="0"/>
              <a:t>5/23/2024</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1EADB3-866E-4453-8D80-2AAE1A321C3C}" type="slidenum">
              <a:rPr lang="en-US" smtClean="0"/>
              <a:t>‹Nº›</a:t>
            </a:fld>
            <a:endParaRPr lang="en-US"/>
          </a:p>
        </p:txBody>
      </p:sp>
    </p:spTree>
    <p:extLst>
      <p:ext uri="{BB962C8B-B14F-4D97-AF65-F5344CB8AC3E}">
        <p14:creationId xmlns:p14="http://schemas.microsoft.com/office/powerpoint/2010/main" val="2279989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F4479B-6EFC-4B0F-9E18-90C50D97624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109DB-FF0B-4886-B47B-66785AE2572D}"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28024913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30355627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604CBF-0ACB-4385-97AE-86ED948DC796}" type="datetimeFigureOut">
              <a:rPr lang="es-CO" smtClean="0">
                <a:solidFill>
                  <a:prstClr val="black">
                    <a:tint val="75000"/>
                  </a:prstClr>
                </a:solidFill>
              </a:rPr>
              <a:pPr/>
              <a:t>23/05/2024</a:t>
            </a:fld>
            <a:endParaRPr lang="es-CO">
              <a:solidFill>
                <a:prstClr val="black">
                  <a:tint val="75000"/>
                </a:prstClr>
              </a:solidFil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solidFill>
                <a:prstClr val="black">
                  <a:tint val="75000"/>
                </a:prstClr>
              </a:solidFill>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66BCA-A5BC-4079-B7D6-C238FA9D1915}" type="slidenum">
              <a:rPr lang="es-CO" smtClean="0">
                <a:solidFill>
                  <a:prstClr val="black">
                    <a:tint val="75000"/>
                  </a:prstClr>
                </a:solidFill>
              </a:rPr>
              <a:pPr/>
              <a:t>‹Nº›</a:t>
            </a:fld>
            <a:endParaRPr lang="es-CO">
              <a:solidFill>
                <a:prstClr val="black">
                  <a:tint val="75000"/>
                </a:prstClr>
              </a:solidFill>
            </a:endParaRPr>
          </a:p>
        </p:txBody>
      </p:sp>
    </p:spTree>
    <p:extLst>
      <p:ext uri="{BB962C8B-B14F-4D97-AF65-F5344CB8AC3E}">
        <p14:creationId xmlns:p14="http://schemas.microsoft.com/office/powerpoint/2010/main" val="10377285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g"/><Relationship Id="rId7" Type="http://schemas.openxmlformats.org/officeDocument/2006/relationships/image" Target="../media/image15.jpe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eltabanoeconomista.files.wordpress.com/2023/10/pale1.png" TargetMode="Externa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eltabanoeconomista.files.wordpress.com/2023/10/pale-123.jpg" TargetMode="External"/><Relationship Id="rId1" Type="http://schemas.openxmlformats.org/officeDocument/2006/relationships/slideLayout" Target="../slideLayouts/slideLayout40.xml"/><Relationship Id="rId4" Type="http://schemas.openxmlformats.org/officeDocument/2006/relationships/image" Target="../media/image2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normAutofit/>
          </a:bodyPr>
          <a:lstStyle/>
          <a:p>
            <a:pPr algn="ctr"/>
            <a:r>
              <a:rPr lang="es-MX"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Palestina: la amenaza sionista y la geopolítica en el expansionismo israelí</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Picture 2" descr="F:\DOCUMENTOS\Mis imágenes\Palestina\Historia\Historia19.jpg"/>
          <p:cNvPicPr>
            <a:picLocks noChangeAspect="1" noChangeArrowheads="1"/>
          </p:cNvPicPr>
          <p:nvPr/>
        </p:nvPicPr>
        <p:blipFill>
          <a:blip r:embed="rId2"/>
          <a:srcRect/>
          <a:stretch>
            <a:fillRect/>
          </a:stretch>
        </p:blipFill>
        <p:spPr bwMode="auto">
          <a:xfrm>
            <a:off x="838200" y="1624793"/>
            <a:ext cx="4895420" cy="5244724"/>
          </a:xfrm>
          <a:prstGeom prst="rect">
            <a:avLst/>
          </a:prstGeom>
          <a:noFill/>
        </p:spPr>
      </p:pic>
      <p:sp>
        <p:nvSpPr>
          <p:cNvPr id="8" name="Rectángulo 7"/>
          <p:cNvSpPr/>
          <p:nvPr/>
        </p:nvSpPr>
        <p:spPr>
          <a:xfrm>
            <a:off x="5733620" y="2615673"/>
            <a:ext cx="6096000" cy="2062103"/>
          </a:xfrm>
          <a:prstGeom prst="rect">
            <a:avLst/>
          </a:prstGeom>
        </p:spPr>
        <p:txBody>
          <a:bodyPr>
            <a:spAutoFit/>
          </a:bodyPr>
          <a:lstStyle/>
          <a:p>
            <a:pPr algn="just"/>
            <a:r>
              <a:rPr lang="es-MX"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“¿Cómo nos piden que nos retiremos de los Territorios Ocupados, si allí no vive nadie?” (</a:t>
            </a:r>
            <a:r>
              <a:rPr lang="es-MX" sz="32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Golda</a:t>
            </a:r>
            <a:r>
              <a:rPr lang="es-MX"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32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Meir</a:t>
            </a:r>
            <a:r>
              <a:rPr lang="es-MX"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1969)</a:t>
            </a:r>
            <a:endParaRPr lang="en-US"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45576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Apoyos a Palestina, Neutralidad y Apoyos a Israel</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8988" y="1541219"/>
            <a:ext cx="5217135" cy="5217135"/>
          </a:xfrm>
          <a:prstGeom prst="rect">
            <a:avLst/>
          </a:prstGeom>
        </p:spPr>
      </p:pic>
    </p:spTree>
    <p:extLst>
      <p:ext uri="{BB962C8B-B14F-4D97-AF65-F5344CB8AC3E}">
        <p14:creationId xmlns:p14="http://schemas.microsoft.com/office/powerpoint/2010/main" val="1438295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60740" y="146958"/>
            <a:ext cx="10515600" cy="571499"/>
          </a:xfrm>
        </p:spPr>
        <p:txBody>
          <a:bodyPr>
            <a:noAutofit/>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Datos del actual genocidio en Gaza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ángulo 3"/>
          <p:cNvSpPr/>
          <p:nvPr/>
        </p:nvSpPr>
        <p:spPr>
          <a:xfrm>
            <a:off x="744715" y="715934"/>
            <a:ext cx="10559562" cy="6142066"/>
          </a:xfrm>
          <a:prstGeom prst="rect">
            <a:avLst/>
          </a:prstGeom>
        </p:spPr>
        <p:txBody>
          <a:bodyPr wrap="square">
            <a:spAutoFit/>
          </a:bodyPr>
          <a:lstStyle/>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1. Número de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muertos, </a:t>
            </a:r>
            <a:r>
              <a:rPr lang="es-CO" sz="2200" dirty="0">
                <a:latin typeface="Arial Narrow" panose="020B0606020202030204" pitchFamily="34" charset="0"/>
                <a:ea typeface="Calibri" panose="020F0502020204030204" pitchFamily="34" charset="0"/>
                <a:cs typeface="Times New Roman" panose="02020603050405020304" pitchFamily="18" charset="0"/>
              </a:rPr>
              <a:t>heridos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y desaparecidos palestinos </a:t>
            </a:r>
            <a:r>
              <a:rPr lang="es-CO" sz="2200" dirty="0">
                <a:latin typeface="Arial Narrow" panose="020B0606020202030204" pitchFamily="34" charset="0"/>
                <a:ea typeface="Calibri" panose="020F0502020204030204" pitchFamily="34" charset="0"/>
                <a:cs typeface="Times New Roman" panose="02020603050405020304" pitchFamily="18" charset="0"/>
              </a:rPr>
              <a:t>hasta el día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18 </a:t>
            </a:r>
            <a:r>
              <a:rPr lang="es-CO" sz="2200" dirty="0">
                <a:latin typeface="Arial Narrow" panose="020B0606020202030204" pitchFamily="34" charset="0"/>
                <a:ea typeface="Calibri" panose="020F0502020204030204" pitchFamily="34" charset="0"/>
                <a:cs typeface="Times New Roman" panose="02020603050405020304" pitchFamily="18" charset="0"/>
              </a:rPr>
              <a:t>de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mayo de 2024: 35 456, 79 476, 20 000; de los muertos más de 15 000 son niños; y más de 350 trabajadores de la salud</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 </a:t>
            </a:r>
            <a:r>
              <a:rPr lang="es-CO" sz="2200" b="1" dirty="0" smtClean="0">
                <a:latin typeface="Arial Narrow" panose="020B0606020202030204" pitchFamily="34" charset="0"/>
                <a:ea typeface="Calibri" panose="020F0502020204030204" pitchFamily="34" charset="0"/>
                <a:cs typeface="Times New Roman" panose="02020603050405020304" pitchFamily="18" charset="0"/>
              </a:rPr>
              <a:t>El software de I.A llamado Lavender ocasionó entre el 7 de octubre y el 24 de novbre. de 2023 a 15 000 palestinos.</a:t>
            </a:r>
            <a:endParaRPr lang="en-US" sz="22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2. Número de asesinados y presos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de </a:t>
            </a:r>
            <a:r>
              <a:rPr lang="es-CO" sz="2200" dirty="0">
                <a:latin typeface="Arial Narrow" panose="020B0606020202030204" pitchFamily="34" charset="0"/>
                <a:ea typeface="Calibri" panose="020F0502020204030204" pitchFamily="34" charset="0"/>
                <a:cs typeface="Times New Roman" panose="02020603050405020304" pitchFamily="18" charset="0"/>
              </a:rPr>
              <a:t>Cisjordania, desde el nueve de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octubre: más de 1 000, 5 000.</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3. Número de desplazados en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Gaza: más de un millón y medio.</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4. Muertos y heridos de Israel en el ataque del 9 de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octubre: 1 400 (no todos atribuibles a Hamas).</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5. Violaciones del DIH, de los DDHH y crímenes de guerra, bombardeando caravanas de desplazados y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cerrando el </a:t>
            </a:r>
            <a:r>
              <a:rPr lang="es-CO" sz="2200" dirty="0">
                <a:latin typeface="Arial Narrow" panose="020B0606020202030204" pitchFamily="34" charset="0"/>
                <a:ea typeface="Calibri" panose="020F0502020204030204" pitchFamily="34" charset="0"/>
                <a:cs typeface="Times New Roman" panose="02020603050405020304" pitchFamily="18" charset="0"/>
              </a:rPr>
              <a:t>paso de </a:t>
            </a:r>
            <a:r>
              <a:rPr lang="es-CO" sz="2200" dirty="0" err="1">
                <a:latin typeface="Arial Narrow" panose="020B0606020202030204" pitchFamily="34" charset="0"/>
                <a:ea typeface="Calibri" panose="020F0502020204030204" pitchFamily="34" charset="0"/>
                <a:cs typeface="Times New Roman" panose="02020603050405020304" pitchFamily="18" charset="0"/>
              </a:rPr>
              <a:t>Rafah</a:t>
            </a:r>
            <a:r>
              <a:rPr lang="es-CO" sz="2200" dirty="0">
                <a:latin typeface="Arial Narrow" panose="020B0606020202030204" pitchFamily="34" charset="0"/>
                <a:ea typeface="Calibri" panose="020F0502020204030204" pitchFamily="34" charset="0"/>
                <a:cs typeface="Times New Roman" panose="02020603050405020304" pitchFamily="18" charset="0"/>
              </a:rPr>
              <a:t> para impedir entrada de ayuda humanitaria: corte de servicios públicos, combustibles, alimentos y medicinas; bombardeos de mezquitas, hospitales, campos de refugiados,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universidades (todas destruidas), urbanizaciones </a:t>
            </a:r>
            <a:r>
              <a:rPr lang="es-CO" sz="2200" dirty="0">
                <a:latin typeface="Arial Narrow" panose="020B0606020202030204" pitchFamily="34" charset="0"/>
                <a:ea typeface="Calibri" panose="020F0502020204030204" pitchFamily="34" charset="0"/>
                <a:cs typeface="Times New Roman" panose="02020603050405020304" pitchFamily="18" charset="0"/>
              </a:rPr>
              <a:t>con el criterio de tierra arrasada,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con </a:t>
            </a:r>
            <a:r>
              <a:rPr lang="es-CO" sz="2200" dirty="0">
                <a:latin typeface="Arial Narrow" panose="020B0606020202030204" pitchFamily="34" charset="0"/>
                <a:ea typeface="Calibri" panose="020F0502020204030204" pitchFamily="34" charset="0"/>
                <a:cs typeface="Times New Roman" panose="02020603050405020304" pitchFamily="18" charset="0"/>
              </a:rPr>
              <a:t>la excusa de ir por los combatientes de Hamás donde se hallen; uso de armas prohibidas (fósforo blanco</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 y solicitud de muchas voces sionistas de lanzar la bomba atómica.</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6. Periodistas y personal de ONU asesinados: ONU: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180; periodistas: más de 250. </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200" dirty="0">
                <a:latin typeface="Arial Narrow" panose="020B0606020202030204" pitchFamily="34" charset="0"/>
                <a:ea typeface="Calibri" panose="020F0502020204030204" pitchFamily="34" charset="0"/>
                <a:cs typeface="Times New Roman" panose="02020603050405020304" pitchFamily="18" charset="0"/>
              </a:rPr>
              <a:t>7. Total de explosivos utilizados por los nazis desde el 9 de </a:t>
            </a:r>
            <a:r>
              <a:rPr lang="es-CO" sz="2200" dirty="0" smtClean="0">
                <a:latin typeface="Arial Narrow" panose="020B0606020202030204" pitchFamily="34" charset="0"/>
                <a:ea typeface="Calibri" panose="020F0502020204030204" pitchFamily="34" charset="0"/>
                <a:cs typeface="Times New Roman" panose="02020603050405020304" pitchFamily="18" charset="0"/>
              </a:rPr>
              <a:t>octubre: más de 60 000 ton.</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2219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35199" y="274893"/>
            <a:ext cx="10999177" cy="6430478"/>
          </a:xfrm>
          <a:prstGeom prst="rect">
            <a:avLst/>
          </a:prstGeom>
        </p:spPr>
        <p:txBody>
          <a:bodyPr wrap="square">
            <a:spAutoFit/>
          </a:bodyPr>
          <a:lstStyle/>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8. El parlamento europeo hizo un minuto de silencio por las víctimas israelíes, pero no lo ha hecho por las víctimas palestinas y por el contrario ha enviado a la comisionada europea para reivindicar el apoyo a Israel. Francia ha prohibido marchas con banderas palestinas, Gran Bretaña ídem y acusa a quienes las llevan de apoyar al terrorismo de Hamás.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9. La ONU no ha cumplido papel alguno pues USA, Gran Bretaña y Francia vetan cualquier resolución del Consejo de Seguridad que impulse un alto el fuego con la entrada de ayuda humanitaria aduciendo que ello ayudaría a Hamás, organización que Estados Unidos ya aprobó destruirla.</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10. Israel movilizó 300 mil soldados para la “Solución final palestina” al mejor estilo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hitleriano</a:t>
            </a:r>
            <a:r>
              <a:rPr lang="es-CO" sz="2000" dirty="0">
                <a:latin typeface="Arial Narrow" panose="020B0606020202030204" pitchFamily="34" charset="0"/>
                <a:ea typeface="Calibri" panose="020F0502020204030204" pitchFamily="34"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11. Los países árabes, los más llamados a apoyar al pueblo palestino, no han movido seriamente las cartas geopolíticas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de la energía y del intercambio comercial para </a:t>
            </a:r>
            <a:r>
              <a:rPr lang="es-CO" sz="2000" dirty="0">
                <a:latin typeface="Arial Narrow" panose="020B0606020202030204" pitchFamily="34" charset="0"/>
                <a:ea typeface="Calibri" panose="020F0502020204030204" pitchFamily="34" charset="0"/>
                <a:cs typeface="Times New Roman" panose="02020603050405020304" pitchFamily="18" charset="0"/>
              </a:rPr>
              <a:t>castigar a Occidente por semejante holocausto.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a:latin typeface="Arial Narrow" panose="020B0606020202030204" pitchFamily="34" charset="0"/>
                <a:ea typeface="Calibri" panose="020F0502020204030204" pitchFamily="34" charset="0"/>
                <a:cs typeface="Times New Roman" panose="02020603050405020304" pitchFamily="18" charset="0"/>
              </a:rPr>
              <a:t>12. Los únicos países que han manifestado solidaridad, y eso que están muy distantes de la verdadera solidaridad, son: Bolivia (rompimiento de relaciones diplomáticas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y comerciales y </a:t>
            </a:r>
            <a:r>
              <a:rPr lang="es-CO" sz="2000" dirty="0">
                <a:latin typeface="Arial Narrow" panose="020B0606020202030204" pitchFamily="34" charset="0"/>
                <a:ea typeface="Calibri" panose="020F0502020204030204" pitchFamily="34" charset="0"/>
                <a:cs typeface="Times New Roman" panose="02020603050405020304" pitchFamily="18" charset="0"/>
              </a:rPr>
              <a:t>envío de un avión con ayuda a la Franja de Gaza),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Colombia (rompimiento de relaciones diplomáticas, pero no comerciales) , Turquía (ruptura de relaciones económicas), Chile</a:t>
            </a:r>
            <a:r>
              <a:rPr lang="es-CO" sz="2000" dirty="0">
                <a:latin typeface="Arial Narrow" panose="020B0606020202030204" pitchFamily="34" charset="0"/>
                <a:ea typeface="Calibri" panose="020F0502020204030204" pitchFamily="34" charset="0"/>
                <a:cs typeface="Times New Roman" panose="02020603050405020304" pitchFamily="18" charset="0"/>
              </a:rPr>
              <a:t>,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Sudán </a:t>
            </a:r>
            <a:r>
              <a:rPr lang="es-CO" sz="2000" dirty="0">
                <a:latin typeface="Arial Narrow" panose="020B0606020202030204" pitchFamily="34" charset="0"/>
                <a:ea typeface="Calibri" panose="020F0502020204030204" pitchFamily="34" charset="0"/>
                <a:cs typeface="Times New Roman" panose="02020603050405020304" pitchFamily="18" charset="0"/>
              </a:rPr>
              <a:t>(con llamados a sus embajadores); Cuba y Venezuela (exigencias de que la ONU detenga la matanza). Arabia Saudita(congeló los avances en el relacionamiento con Israel). Los pueblos son los que se han movido en solidaridad con Palestina,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en especial el movimiento estudiantil pero </a:t>
            </a:r>
            <a:r>
              <a:rPr lang="es-CO" sz="2000" dirty="0">
                <a:latin typeface="Arial Narrow" panose="020B0606020202030204" pitchFamily="34" charset="0"/>
                <a:ea typeface="Calibri" panose="020F0502020204030204" pitchFamily="34" charset="0"/>
                <a:cs typeface="Times New Roman" panose="02020603050405020304" pitchFamily="18" charset="0"/>
              </a:rPr>
              <a:t>las medidas económicas no cuajan por ningún lado, y por el contrario Azerbaiyán y Kazajistán hicieron recientemente convenios para intercambiar con los nazis trigo por tecnología agroalimentaria.</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434129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3641" y="739834"/>
            <a:ext cx="5030375" cy="2876202"/>
          </a:xfrm>
          <a:prstGeom prst="rect">
            <a:avLst/>
          </a:prstGeom>
        </p:spPr>
      </p:pic>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455" y="3882044"/>
            <a:ext cx="4571192" cy="2751512"/>
          </a:xfrm>
          <a:prstGeom prst="rect">
            <a:avLst/>
          </a:prstGeom>
        </p:spPr>
      </p:pic>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26401" y="3882044"/>
            <a:ext cx="2253269" cy="2751512"/>
          </a:xfrm>
          <a:prstGeom prst="rect">
            <a:avLst/>
          </a:prstGeom>
        </p:spPr>
      </p:pic>
      <p:pic>
        <p:nvPicPr>
          <p:cNvPr id="9" name="Imagen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0557" y="4131425"/>
            <a:ext cx="3607745" cy="2327780"/>
          </a:xfrm>
          <a:prstGeom prst="rect">
            <a:avLst/>
          </a:prstGeom>
        </p:spPr>
      </p:pic>
      <p:pic>
        <p:nvPicPr>
          <p:cNvPr id="10" name="Imagen 9"/>
          <p:cNvPicPr>
            <a:picLocks noChangeAspect="1"/>
          </p:cNvPicPr>
          <p:nvPr/>
        </p:nvPicPr>
        <p:blipFill>
          <a:blip r:embed="rId6"/>
          <a:stretch>
            <a:fillRect/>
          </a:stretch>
        </p:blipFill>
        <p:spPr>
          <a:xfrm>
            <a:off x="-17716499" y="-12468225"/>
            <a:ext cx="5392451" cy="3600000"/>
          </a:xfrm>
          <a:prstGeom prst="rect">
            <a:avLst/>
          </a:prstGeom>
        </p:spPr>
      </p:pic>
      <p:pic>
        <p:nvPicPr>
          <p:cNvPr id="11" name="Imagen 10"/>
          <p:cNvPicPr>
            <a:picLocks noChangeAspect="1"/>
          </p:cNvPicPr>
          <p:nvPr/>
        </p:nvPicPr>
        <p:blipFill>
          <a:blip r:embed="rId6"/>
          <a:stretch>
            <a:fillRect/>
          </a:stretch>
        </p:blipFill>
        <p:spPr>
          <a:xfrm>
            <a:off x="-17716500" y="-12468225"/>
            <a:ext cx="5400000" cy="3605040"/>
          </a:xfrm>
          <a:prstGeom prst="rect">
            <a:avLst/>
          </a:prstGeom>
        </p:spPr>
      </p:pic>
      <p:pic>
        <p:nvPicPr>
          <p:cNvPr id="1026" name="Picture 2" descr="Picture backgroun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5575" y="-15254288"/>
            <a:ext cx="5400000" cy="3605040"/>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2404" y="739834"/>
            <a:ext cx="4889269" cy="2852955"/>
          </a:xfrm>
          <a:prstGeom prst="rect">
            <a:avLst/>
          </a:prstGeom>
        </p:spPr>
      </p:pic>
    </p:spTree>
    <p:extLst>
      <p:ext uri="{BB962C8B-B14F-4D97-AF65-F5344CB8AC3E}">
        <p14:creationId xmlns:p14="http://schemas.microsoft.com/office/powerpoint/2010/main" val="35492303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14604" y="895740"/>
            <a:ext cx="5643953" cy="3762635"/>
          </a:xfrm>
          <a:prstGeom prst="rect">
            <a:avLst/>
          </a:prstGeom>
        </p:spPr>
      </p:pic>
      <p:pic>
        <p:nvPicPr>
          <p:cNvPr id="3" name="Imagen 2"/>
          <p:cNvPicPr>
            <a:picLocks noChangeAspect="1"/>
          </p:cNvPicPr>
          <p:nvPr/>
        </p:nvPicPr>
        <p:blipFill>
          <a:blip r:embed="rId3"/>
          <a:stretch>
            <a:fillRect/>
          </a:stretch>
        </p:blipFill>
        <p:spPr>
          <a:xfrm>
            <a:off x="6030683" y="895740"/>
            <a:ext cx="5959154" cy="3762635"/>
          </a:xfrm>
          <a:prstGeom prst="rect">
            <a:avLst/>
          </a:prstGeom>
        </p:spPr>
      </p:pic>
    </p:spTree>
    <p:extLst>
      <p:ext uri="{BB962C8B-B14F-4D97-AF65-F5344CB8AC3E}">
        <p14:creationId xmlns:p14="http://schemas.microsoft.com/office/powerpoint/2010/main" val="15948145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046285" y="964229"/>
            <a:ext cx="9828002"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1. En las últimas décadas del siglo XIX, hay un movimiento nacionalista –el sionismo- que </a:t>
            </a:r>
            <a:r>
              <a:rPr kumimoji="0" lang="es-CO" sz="20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desarrolló </a:t>
            </a: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varias estrategias para forjar un estado propio de mayoría judía y étnicamente puro en el mayor territorio posible de </a:t>
            </a:r>
            <a:r>
              <a:rPr kumimoji="0" lang="es-CO" sz="20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Palestina.</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5" name="4 Rectángulo"/>
          <p:cNvSpPr/>
          <p:nvPr/>
        </p:nvSpPr>
        <p:spPr>
          <a:xfrm>
            <a:off x="1125416" y="2125289"/>
            <a:ext cx="9748871" cy="193899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2. Se persigue este objetivo, en primer lugar, a través de diversas oleadas migratorias. Antes de la constitución del estado de Israel ya se habían creado colonias agrícolas, ciudades como Tel Aviv y numerosos organismos y estructuras tanto dentro como fuera de Palestina (bancos, periódicos, sindicatos, institutos de compra de tierras u organizaciones paramilitares). Todo ello con prácticas de exclusividad </a:t>
            </a:r>
            <a:r>
              <a:rPr kumimoji="0" lang="es-CO" sz="20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étnica.</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11265" name="Rectangle 1"/>
          <p:cNvSpPr>
            <a:spLocks noChangeArrowheads="1"/>
          </p:cNvSpPr>
          <p:nvPr/>
        </p:nvSpPr>
        <p:spPr bwMode="auto">
          <a:xfrm>
            <a:off x="2549015" y="295612"/>
            <a:ext cx="795762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Breve historia del conflicto palestino-sionista</a:t>
            </a:r>
            <a:endParaRPr kumimoji="0" lang="es-CO" sz="5400" b="1"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7" name="6 Rectángulo"/>
          <p:cNvSpPr/>
          <p:nvPr/>
        </p:nvSpPr>
        <p:spPr>
          <a:xfrm>
            <a:off x="1125416" y="4313454"/>
            <a:ext cx="9611315" cy="163121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3. En el campo diplomático, el movimiento sionista trata de ganarse el favor de las grandes potencias europeas, lo que se plasma en la declaración </a:t>
            </a:r>
            <a:r>
              <a:rPr kumimoji="0" lang="es-CO" sz="2000" b="0"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Balfour</a:t>
            </a: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(1917), por la que Gran Bretaña se mostró favorable a la creación de un “hogar nacional” judío en Palestina. Este texto se incorporó al texto constitutivo del mandato británico. </a:t>
            </a:r>
          </a:p>
        </p:txBody>
      </p:sp>
    </p:spTree>
    <p:extLst>
      <p:ext uri="{BB962C8B-B14F-4D97-AF65-F5344CB8AC3E}">
        <p14:creationId xmlns:p14="http://schemas.microsoft.com/office/powerpoint/2010/main" val="10493409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29762" y="571481"/>
            <a:ext cx="9152452"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4. En 1948 Naciones Unidas divide Palestina en un estado judío, otro árabe y una administración internacional para Jerusalén. Se violó el derecho a la autodeterminación, en tanto era obligatorio preguntarle a la mayoría de población de la Palestina, qué quería hacer con su territorio. La resolución de la ONU, fue ilegal desde el comienzo.</a:t>
            </a:r>
          </a:p>
        </p:txBody>
      </p:sp>
      <p:sp>
        <p:nvSpPr>
          <p:cNvPr id="3" name="2 Rectángulo"/>
          <p:cNvSpPr/>
          <p:nvPr/>
        </p:nvSpPr>
        <p:spPr>
          <a:xfrm>
            <a:off x="729762" y="2220978"/>
            <a:ext cx="9081014" cy="147732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5. El plan de partición entrega el 55% del territorio a una comunidad colonizadora que representaba sólo un tercio de la población y únicamente tenía en propiedad entre el 6 y el 11% del territorio. Por eso rechazan el plan de partición los palestinos y los países árabes del entorno. </a:t>
            </a:r>
            <a:r>
              <a:rPr kumimoji="0" lang="es-CO" sz="18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Posterior a </a:t>
            </a: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la creación del estado de Israel, los países árabes del entorno le declaran la </a:t>
            </a:r>
            <a:r>
              <a:rPr kumimoji="0" lang="es-CO" sz="18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guerra.</a:t>
            </a:r>
            <a:endPar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14337" name="Rectangle 1"/>
          <p:cNvSpPr>
            <a:spLocks noChangeArrowheads="1"/>
          </p:cNvSpPr>
          <p:nvPr/>
        </p:nvSpPr>
        <p:spPr bwMode="auto">
          <a:xfrm>
            <a:off x="786912" y="4147474"/>
            <a:ext cx="893813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6. Como había anunciado Ben </a:t>
            </a:r>
            <a:r>
              <a:rPr kumimoji="0" lang="es-CO" sz="1800" b="0" i="0" u="none" strike="noStrike" kern="1200" cap="none" spc="0" normalizeH="0" baseline="0" noProof="0" dirty="0" err="1">
                <a:ln>
                  <a:noFill/>
                </a:ln>
                <a:solidFill>
                  <a:prstClr val="black"/>
                </a:solidFill>
                <a:effectLst/>
                <a:uLnTx/>
                <a:uFillTx/>
                <a:latin typeface="Arial" pitchFamily="34" charset="0"/>
                <a:ea typeface="Times New Roman" pitchFamily="18" charset="0"/>
                <a:cs typeface="Arial" pitchFamily="34" charset="0"/>
              </a:rPr>
              <a:t>Gurion</a:t>
            </a:r>
            <a:r>
              <a:rPr kumimoji="0" lang="es-CO" sz="18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 gran líder del sionismo, “la guerra nos dará la tierra”. </a:t>
            </a:r>
            <a:endPar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5" name="4 Rectángulo"/>
          <p:cNvSpPr/>
          <p:nvPr/>
        </p:nvSpPr>
        <p:spPr>
          <a:xfrm>
            <a:off x="844062" y="5005830"/>
            <a:ext cx="8823838"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7. Antes de la constitución oficial del estado de Israel, fueron expulsados o abandonaron su hogar en torno a 250.000 palestinos. </a:t>
            </a:r>
            <a:r>
              <a:rPr kumimoji="0" lang="es-CO" sz="1800" b="0"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Deir</a:t>
            </a: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a:t>
            </a:r>
            <a:r>
              <a:rPr kumimoji="0" lang="es-CO" sz="1800" b="0" i="0" u="none" strike="noStrike" kern="1200" cap="none" spc="0" normalizeH="0" baseline="0" noProof="0" dirty="0" err="1">
                <a:ln>
                  <a:noFill/>
                </a:ln>
                <a:solidFill>
                  <a:prstClr val="black"/>
                </a:solidFill>
                <a:effectLst/>
                <a:uLnTx/>
                <a:uFillTx/>
                <a:latin typeface="Arial" pitchFamily="34" charset="0"/>
                <a:ea typeface="+mn-ea"/>
                <a:cs typeface="Arial" pitchFamily="34" charset="0"/>
              </a:rPr>
              <a:t>Yassin</a:t>
            </a:r>
            <a:r>
              <a:rPr kumimoji="0" lang="es-CO" sz="18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 es el episodio más trágico de limpieza étnica. En esta aldea próxima a Jerusalén fueron masacradas entre 100 y 250 personas por las fuerzas paramilitares sionistas.</a:t>
            </a:r>
          </a:p>
        </p:txBody>
      </p:sp>
    </p:spTree>
    <p:extLst>
      <p:ext uri="{BB962C8B-B14F-4D97-AF65-F5344CB8AC3E}">
        <p14:creationId xmlns:p14="http://schemas.microsoft.com/office/powerpoint/2010/main" val="33176768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773723" y="857232"/>
            <a:ext cx="10506808" cy="224676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8. Al finalizar la guerra con los países árabes (el armisticio se firma en 1949), Israel ha conseguido un territorio superior en un 23% a lo establecido en el Plan de Partición. La “limpieza étnica” fue una realidad. Hay 35 masacres bien documentadas hasta finales de 1948. En definitiva, Palestina fue borrada del mapa. Israel nació sobre sus ruinas. Cuando acaba la primera guerra árabe-israelí (1948-1949), en torno a 750.000 palestinos se convirtieron en refugiados; más de 530 municipios, destruidos; y 11 barrios urbanos, vaciados. </a:t>
            </a:r>
          </a:p>
        </p:txBody>
      </p:sp>
      <p:sp>
        <p:nvSpPr>
          <p:cNvPr id="15361" name="Rectangle 1"/>
          <p:cNvSpPr>
            <a:spLocks noChangeArrowheads="1"/>
          </p:cNvSpPr>
          <p:nvPr/>
        </p:nvSpPr>
        <p:spPr bwMode="auto">
          <a:xfrm>
            <a:off x="773723" y="3457342"/>
            <a:ext cx="10506808"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9. Después de la guerra de 1948-1949, Palestina queda borrada del mapa. Toda Cisjordania queda anexionada por </a:t>
            </a:r>
            <a:r>
              <a:rPr kumimoji="0" lang="es-CO" sz="2000" b="0" i="0" u="none" strike="noStrike" kern="1200" cap="none" spc="0" normalizeH="0" baseline="0" noProof="0" dirty="0" err="1">
                <a:ln>
                  <a:noFill/>
                </a:ln>
                <a:solidFill>
                  <a:prstClr val="black"/>
                </a:solidFill>
                <a:effectLst/>
                <a:uLnTx/>
                <a:uFillTx/>
                <a:latin typeface="Arial" pitchFamily="34" charset="0"/>
                <a:ea typeface="Times New Roman" pitchFamily="18" charset="0"/>
                <a:cs typeface="Arial" pitchFamily="34" charset="0"/>
              </a:rPr>
              <a:t>Transjordania</a:t>
            </a:r>
            <a:r>
              <a:rPr kumimoji="0" lang="es-CO" sz="20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 (después Jordania) y Gaza pasa a ser administrada por Egipto, hasta 1967, cuando es conquistada por Israel en la Guerra de los Seis Días. Este reparto se produjo a partir de un pacto secreto entre los sionistas y el rey </a:t>
            </a:r>
            <a:r>
              <a:rPr kumimoji="0" lang="es-CO" sz="2000" b="0" i="0" u="none" strike="noStrike" kern="1200" cap="none" spc="0" normalizeH="0" baseline="0" noProof="0" dirty="0" err="1">
                <a:ln>
                  <a:noFill/>
                </a:ln>
                <a:solidFill>
                  <a:prstClr val="black"/>
                </a:solidFill>
                <a:effectLst/>
                <a:uLnTx/>
                <a:uFillTx/>
                <a:latin typeface="Arial" pitchFamily="34" charset="0"/>
                <a:ea typeface="Times New Roman" pitchFamily="18" charset="0"/>
                <a:cs typeface="Arial" pitchFamily="34" charset="0"/>
              </a:rPr>
              <a:t>Abdullah</a:t>
            </a:r>
            <a:r>
              <a:rPr kumimoji="0" lang="es-CO" sz="20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 de </a:t>
            </a:r>
            <a:r>
              <a:rPr kumimoji="0" lang="es-CO" sz="2000" b="0" i="0" u="none" strike="noStrike" kern="1200" cap="none" spc="0" normalizeH="0" baseline="0" noProof="0" dirty="0" err="1">
                <a:ln>
                  <a:noFill/>
                </a:ln>
                <a:solidFill>
                  <a:prstClr val="black"/>
                </a:solidFill>
                <a:effectLst/>
                <a:uLnTx/>
                <a:uFillTx/>
                <a:latin typeface="Arial" pitchFamily="34" charset="0"/>
                <a:ea typeface="Times New Roman" pitchFamily="18" charset="0"/>
                <a:cs typeface="Arial" pitchFamily="34" charset="0"/>
              </a:rPr>
              <a:t>Transjordania</a:t>
            </a:r>
            <a:r>
              <a:rPr kumimoji="0" lang="es-CO" sz="2000" b="0" i="0" u="none" strike="noStrike" kern="1200" cap="none" spc="0" normalizeH="0" baseline="0" noProof="0" dirty="0">
                <a:ln>
                  <a:noFill/>
                </a:ln>
                <a:solidFill>
                  <a:prstClr val="black"/>
                </a:solidFill>
                <a:effectLst/>
                <a:uLnTx/>
                <a:uFillTx/>
                <a:latin typeface="Arial" pitchFamily="34" charset="0"/>
                <a:ea typeface="Times New Roman" pitchFamily="18" charset="0"/>
                <a:cs typeface="Arial" pitchFamily="34" charset="0"/>
              </a:rPr>
              <a:t>. </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15362" name="Rectangle 2"/>
          <p:cNvSpPr>
            <a:spLocks noChangeArrowheads="1"/>
          </p:cNvSpPr>
          <p:nvPr/>
        </p:nvSpPr>
        <p:spPr bwMode="auto">
          <a:xfrm>
            <a:off x="2238348" y="5441900"/>
            <a:ext cx="778674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endParaRPr kumimoji="0" lang="es-CO" sz="16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204115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Aumento artificial de la población judía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1230284" y="1620984"/>
            <a:ext cx="9667701" cy="304698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2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Desde la Primera Guerra Mundial hasta 1948, los británicos gobernaron Palestina, la mayor parte de ese tiempo bajo un mandato emitido por la Sociedad de Naciones . La población de colonos judíos en Palestina aumentó a lo largo de estas décadas (particularmente en la década de 1930) a medida que el gobierno británico fomentó su inmigración. En 1922, sólo el 11 por ciento de la población de la región era judía. En 1931, la cifra ascendía a alrededor del 17 por ciento. En 1939, era casi el 30 por ciento.</a:t>
            </a:r>
            <a:endPar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29551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Érase 1948, el inicio de la Nakba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stretch>
            <a:fillRect/>
          </a:stretch>
        </p:blipFill>
        <p:spPr>
          <a:xfrm>
            <a:off x="2428875" y="1476288"/>
            <a:ext cx="7334250" cy="4886325"/>
          </a:xfrm>
          <a:prstGeom prst="rect">
            <a:avLst/>
          </a:prstGeom>
        </p:spPr>
      </p:pic>
    </p:spTree>
    <p:extLst>
      <p:ext uri="{BB962C8B-B14F-4D97-AF65-F5344CB8AC3E}">
        <p14:creationId xmlns:p14="http://schemas.microsoft.com/office/powerpoint/2010/main" val="724974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DOCUMENTOS\Mis imágenes\Palestina\Historia\Historia1.jpg"/>
          <p:cNvPicPr>
            <a:picLocks noChangeAspect="1" noChangeArrowheads="1"/>
          </p:cNvPicPr>
          <p:nvPr/>
        </p:nvPicPr>
        <p:blipFill>
          <a:blip r:embed="rId2"/>
          <a:srcRect/>
          <a:stretch>
            <a:fillRect/>
          </a:stretch>
        </p:blipFill>
        <p:spPr bwMode="auto">
          <a:xfrm>
            <a:off x="2036619" y="-340821"/>
            <a:ext cx="7182196" cy="7664334"/>
          </a:xfrm>
          <a:prstGeom prst="rect">
            <a:avLst/>
          </a:prstGeom>
          <a:noFill/>
        </p:spPr>
      </p:pic>
    </p:spTree>
    <p:extLst>
      <p:ext uri="{BB962C8B-B14F-4D97-AF65-F5344CB8AC3E}">
        <p14:creationId xmlns:p14="http://schemas.microsoft.com/office/powerpoint/2010/main" val="2594457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77900"/>
            <a:ext cx="12192000" cy="4902200"/>
          </a:xfrm>
          <a:prstGeom prst="rect">
            <a:avLst/>
          </a:prstGeom>
        </p:spPr>
      </p:pic>
    </p:spTree>
    <p:extLst>
      <p:ext uri="{BB962C8B-B14F-4D97-AF65-F5344CB8AC3E}">
        <p14:creationId xmlns:p14="http://schemas.microsoft.com/office/powerpoint/2010/main" val="25285592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Refugio improvisado para niños en 1948</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9350" y="1236296"/>
            <a:ext cx="7353300" cy="5422900"/>
          </a:xfrm>
          <a:prstGeom prst="rect">
            <a:avLst/>
          </a:prstGeom>
        </p:spPr>
      </p:pic>
    </p:spTree>
    <p:extLst>
      <p:ext uri="{BB962C8B-B14F-4D97-AF65-F5344CB8AC3E}">
        <p14:creationId xmlns:p14="http://schemas.microsoft.com/office/powerpoint/2010/main" val="1467423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5848" y="3194461"/>
            <a:ext cx="10673860" cy="30777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CO" sz="18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4. Israel es una democracia, claro, igual a la democracia del apartheid en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Sudáfrica</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La constitución no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contempla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fronteras, y a los no judíos no se les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respeta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los derechos.</a:t>
            </a:r>
            <a:endParaRPr kumimoji="0" lang="es-CO" sz="16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5. La “seguridad” como fuerza motriz de la política exterior israelí. Los 	sionistas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sostienen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que su estado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tiene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que ser la cuarta potencia militar del mundo porque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Israel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se ha visto obligado a defenderse de la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amenaza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inminente de las masas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árabes</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primitivas y llenas de odio, recién bajadas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de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los árboles.</a:t>
            </a:r>
            <a:endParaRPr kumimoji="0" lang="es-CO" sz="16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6. El sionismo es el heredero moral de las víctimas del Holocausto. Es el más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extendido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y el más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insidioso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de los mitos sobre el sionismo. Los ideólogos de este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movimiento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se han envuelto en el sudario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colectivo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de los seis millones de judíos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que cayeron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víctimas del asesinato masivo nazi. La cruel y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amarga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ironía de esta falsa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reivindicación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estriba en que el movimiento sionista mantuvo desde el 	</a:t>
            </a:r>
            <a:r>
              <a:rPr kumimoji="0" lang="es-CO"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principio una activa </a:t>
            </a: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colusión con el nazismo.</a:t>
            </a:r>
            <a:endParaRPr kumimoji="0" lang="es-CO" sz="16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2" name="Título 1"/>
          <p:cNvSpPr>
            <a:spLocks noGrp="1"/>
          </p:cNvSpPr>
          <p:nvPr>
            <p:ph type="title"/>
          </p:nvPr>
        </p:nvSpPr>
        <p:spPr/>
        <p:txBody>
          <a:bodyPr>
            <a:normAutofit fontScale="90000"/>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Mitos sionistas o la falsificación de la historia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1053612" y="1417638"/>
            <a:ext cx="10084776" cy="1569660"/>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Ellos eran un pueblo sin tierra que llegó a una tierra sin pueblo, y los pocos que habían se encontraban en un estado </a:t>
            </a:r>
            <a:r>
              <a:rPr kumimoji="0" lang="es-MX" sz="16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semibárbaro</a:t>
            </a:r>
            <a:r>
              <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Tx/>
              <a:buAutoNum type="arabicPeriod" startAt="2"/>
              <a:tabLst/>
              <a:defRPr/>
            </a:pPr>
            <a:r>
              <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Dios les había prometido ese territorio desde hace 2000 años.</a:t>
            </a:r>
          </a:p>
          <a:p>
            <a:pPr marL="342900" marR="0" lvl="0" indent="-342900" algn="l" defTabSz="914400" rtl="0" eaLnBrk="1" fontAlgn="auto" latinLnBrk="0" hangingPunct="1">
              <a:lnSpc>
                <a:spcPct val="100000"/>
              </a:lnSpc>
              <a:spcBef>
                <a:spcPts val="0"/>
              </a:spcBef>
              <a:spcAft>
                <a:spcPts val="0"/>
              </a:spcAft>
              <a:buClrTx/>
              <a:buSzTx/>
              <a:buFontTx/>
              <a:buAutoNum type="arabicPeriod" startAt="2"/>
              <a:tabLst/>
              <a:defRPr/>
            </a:pPr>
            <a:endPar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3.    La biblia es el libro histórico que refrenda sus intereses geopolíticos.</a:t>
            </a:r>
            <a:endParaRPr kumimoji="0" lang="es-MX"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27858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571499" y="490729"/>
            <a:ext cx="10709031"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CO" sz="16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7. Los judíos regresaron a la tierra que les fue arrebatada por el imperio romano 	en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los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años 70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d.e</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Lo cierto es que no hubo éxodo ni retorno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Shlomo</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Sand</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antropólogo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judío). Los verdaderos descendientes de esa época son los 	palestinos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de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ahora.</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8. Si había palestinos, ellos salieron por cuenta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propia. </a:t>
            </a:r>
            <a:r>
              <a:rPr kumimoji="0" lang="es-CO" sz="2000" b="0" i="0" u="none" strike="noStrike" kern="1200" cap="none" spc="0" normalizeH="0" baseline="0" noProof="0" dirty="0" err="1" smtClean="0">
                <a:ln>
                  <a:noFill/>
                </a:ln>
                <a:solidFill>
                  <a:prstClr val="black"/>
                </a:solidFill>
                <a:effectLst/>
                <a:uLnTx/>
                <a:uFillTx/>
                <a:latin typeface="Arial" pitchFamily="34" charset="0"/>
                <a:ea typeface="Calibri" pitchFamily="34" charset="0"/>
                <a:cs typeface="Arial" pitchFamily="34" charset="0"/>
              </a:rPr>
              <a:t>Illan</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Pappe</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y Benny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Morris: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estos hablan de expulsión sistemática y terrorista.</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9. Los palestinos son violentos, terroristas, etc. La verdadera violencia es el 	colonialismo; el ejército que ha robado y saqueado tierras y casas durante </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75 </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años, el mismo que controla arduamente a la población en los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check</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a:t>
            </a:r>
            <a:r>
              <a:rPr kumimoji="0" lang="es-CO" sz="2000" b="0" i="0" u="none" strike="noStrike" kern="1200" cap="none" spc="0" normalizeH="0" baseline="0" noProof="0" dirty="0" err="1">
                <a:ln>
                  <a:noFill/>
                </a:ln>
                <a:solidFill>
                  <a:prstClr val="black"/>
                </a:solidFill>
                <a:effectLst/>
                <a:uLnTx/>
                <a:uFillTx/>
                <a:latin typeface="Arial" pitchFamily="34" charset="0"/>
                <a:ea typeface="Calibri" pitchFamily="34" charset="0"/>
                <a:cs typeface="Arial" pitchFamily="34" charset="0"/>
              </a:rPr>
              <a:t>points</a:t>
            </a: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en 	donde han muerto mujeres embarazadas por falta de atención médica</a:t>
            </a:r>
            <a:r>
              <a:rPr kumimoji="0" lang="es-CO" sz="20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Agréguese 	a esto las detenciones administrativas ejecutadas tras la orden de un mando militar 	sionista.</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pitchFamily="34" charset="0"/>
                <a:ea typeface="Calibri" pitchFamily="34" charset="0"/>
                <a:cs typeface="Arial" pitchFamily="34" charset="0"/>
              </a:rPr>
              <a:t>	10. Esto va a ser un conflicto eterno porque hay mucho odio envuelto. Los 	palestinos han propuesto desde el setenta un solo estado sin discriminación 	donde haya igualdad de derechos para todos: cristianos, judíos, musulmanes y 	laicos</a:t>
            </a:r>
            <a:endParaRPr kumimoji="0" lang="es-CO" sz="20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703583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Un ejemplo emblemático del odio racista contra el pueblo árabe </a:t>
            </a:r>
            <a:b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Por Chris </a:t>
            </a:r>
            <a:r>
              <a:rPr lang="es-CO" sz="4000" dirty="0" err="1"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Hedges</a:t>
            </a:r>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(premio Pulitzer)</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720969" y="1843457"/>
            <a:ext cx="11034346" cy="4952190"/>
          </a:xfrm>
          <a:prstGeom prst="rect">
            <a:avLst/>
          </a:prstGeom>
        </p:spPr>
        <p:txBody>
          <a:bodyPr wrap="square">
            <a:spAutoFit/>
          </a:bodyPr>
          <a:lstStyle/>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El ejército israelí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movilizó, a mediados de octubre de 2022, </a:t>
            </a:r>
            <a:r>
              <a:rPr lang="es-CO" sz="2400" dirty="0">
                <a:latin typeface="Arial Narrow" panose="020B0606020202030204" pitchFamily="34" charset="0"/>
                <a:ea typeface="Calibri" panose="020F0502020204030204" pitchFamily="34" charset="0"/>
                <a:cs typeface="Times New Roman" panose="02020603050405020304" pitchFamily="18" charset="0"/>
              </a:rPr>
              <a:t>a </a:t>
            </a:r>
            <a:r>
              <a:rPr lang="es-CO" sz="2400" dirty="0" err="1">
                <a:latin typeface="Arial Narrow" panose="020B0606020202030204" pitchFamily="34" charset="0"/>
                <a:ea typeface="Calibri" panose="020F0502020204030204" pitchFamily="34" charset="0"/>
                <a:cs typeface="Times New Roman" panose="02020603050405020304" pitchFamily="18" charset="0"/>
              </a:rPr>
              <a:t>Ezra</a:t>
            </a:r>
            <a:r>
              <a:rPr lang="es-CO" sz="24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err="1">
                <a:latin typeface="Arial Narrow" panose="020B0606020202030204" pitchFamily="34" charset="0"/>
                <a:ea typeface="Calibri" panose="020F0502020204030204" pitchFamily="34" charset="0"/>
                <a:cs typeface="Times New Roman" panose="02020603050405020304" pitchFamily="18" charset="0"/>
              </a:rPr>
              <a:t>Yachin</a:t>
            </a:r>
            <a:r>
              <a:rPr lang="es-CO" sz="2400" dirty="0">
                <a:latin typeface="Arial Narrow" panose="020B0606020202030204" pitchFamily="34" charset="0"/>
                <a:ea typeface="Calibri" panose="020F0502020204030204" pitchFamily="34" charset="0"/>
                <a:cs typeface="Times New Roman" panose="02020603050405020304" pitchFamily="18" charset="0"/>
              </a:rPr>
              <a:t>, un veterano del ejército de 95 años, para "motivar" a las tropas. </a:t>
            </a:r>
            <a:r>
              <a:rPr lang="es-CO" sz="2400" dirty="0" err="1">
                <a:latin typeface="Arial Narrow" panose="020B0606020202030204" pitchFamily="34" charset="0"/>
                <a:ea typeface="Calibri" panose="020F0502020204030204" pitchFamily="34" charset="0"/>
                <a:cs typeface="Times New Roman" panose="02020603050405020304" pitchFamily="18" charset="0"/>
              </a:rPr>
              <a:t>Yachin</a:t>
            </a:r>
            <a:r>
              <a:rPr lang="es-CO" sz="2400" dirty="0">
                <a:latin typeface="Arial Narrow" panose="020B0606020202030204" pitchFamily="34" charset="0"/>
                <a:ea typeface="Calibri" panose="020F0502020204030204" pitchFamily="34" charset="0"/>
                <a:cs typeface="Times New Roman" panose="02020603050405020304" pitchFamily="18" charset="0"/>
              </a:rPr>
              <a:t> fue miembro de la milicia sionista </a:t>
            </a:r>
            <a:r>
              <a:rPr lang="es-CO" sz="2400" dirty="0" err="1">
                <a:latin typeface="Arial Narrow" panose="020B0606020202030204" pitchFamily="34" charset="0"/>
                <a:ea typeface="Calibri" panose="020F0502020204030204" pitchFamily="34" charset="0"/>
                <a:cs typeface="Times New Roman" panose="02020603050405020304" pitchFamily="18" charset="0"/>
              </a:rPr>
              <a:t>Lehi</a:t>
            </a:r>
            <a:r>
              <a:rPr lang="es-CO" sz="2400" dirty="0">
                <a:latin typeface="Arial Narrow" panose="020B0606020202030204" pitchFamily="34" charset="0"/>
                <a:ea typeface="Calibri" panose="020F0502020204030204" pitchFamily="34" charset="0"/>
                <a:cs typeface="Times New Roman" panose="02020603050405020304" pitchFamily="18" charset="0"/>
              </a:rPr>
              <a:t>, que llevó a cabo numerosas masacres de civiles palestinos, entre ellas la de </a:t>
            </a:r>
            <a:r>
              <a:rPr lang="es-CO" sz="2400" dirty="0" err="1">
                <a:latin typeface="Arial Narrow" panose="020B0606020202030204" pitchFamily="34" charset="0"/>
                <a:ea typeface="Calibri" panose="020F0502020204030204" pitchFamily="34" charset="0"/>
                <a:cs typeface="Times New Roman" panose="02020603050405020304" pitchFamily="18" charset="0"/>
              </a:rPr>
              <a:t>Deir</a:t>
            </a:r>
            <a:r>
              <a:rPr lang="es-CO" sz="2400" dirty="0">
                <a:latin typeface="Arial Narrow" panose="020B0606020202030204" pitchFamily="34" charset="0"/>
                <a:ea typeface="Calibri" panose="020F0502020204030204" pitchFamily="34" charset="0"/>
                <a:cs typeface="Times New Roman" panose="02020603050405020304" pitchFamily="18" charset="0"/>
              </a:rPr>
              <a:t> </a:t>
            </a:r>
            <a:r>
              <a:rPr lang="es-CO" sz="2400" dirty="0" err="1">
                <a:latin typeface="Arial Narrow" panose="020B0606020202030204" pitchFamily="34" charset="0"/>
                <a:ea typeface="Calibri" panose="020F0502020204030204" pitchFamily="34" charset="0"/>
                <a:cs typeface="Times New Roman" panose="02020603050405020304" pitchFamily="18" charset="0"/>
              </a:rPr>
              <a:t>Yassin</a:t>
            </a:r>
            <a:r>
              <a:rPr lang="es-CO" sz="2400" dirty="0">
                <a:latin typeface="Arial Narrow" panose="020B0606020202030204" pitchFamily="34" charset="0"/>
                <a:ea typeface="Calibri" panose="020F0502020204030204" pitchFamily="34" charset="0"/>
                <a:cs typeface="Times New Roman" panose="02020603050405020304" pitchFamily="18" charset="0"/>
              </a:rPr>
              <a:t>, el 9 de abril de 1948, en la que fueron masacrados más de 100 civiles palestinos, muchos de ellos mujeres y niños.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"Triunfen, acaben con ellos y no dejen a nadie atrás. Borrad su memoria", dijo </a:t>
            </a:r>
            <a:r>
              <a:rPr lang="es-CO" sz="2400" dirty="0" err="1">
                <a:latin typeface="Arial Narrow" panose="020B0606020202030204" pitchFamily="34" charset="0"/>
                <a:ea typeface="Calibri" panose="020F0502020204030204" pitchFamily="34" charset="0"/>
                <a:cs typeface="Times New Roman" panose="02020603050405020304" pitchFamily="18" charset="0"/>
              </a:rPr>
              <a:t>Yachin</a:t>
            </a:r>
            <a:r>
              <a:rPr lang="es-CO" sz="2400" dirty="0">
                <a:latin typeface="Arial Narrow" panose="020B0606020202030204" pitchFamily="34" charset="0"/>
                <a:ea typeface="Calibri" panose="020F0502020204030204" pitchFamily="34" charset="0"/>
                <a:cs typeface="Times New Roman" panose="02020603050405020304" pitchFamily="18" charset="0"/>
              </a:rPr>
              <a:t> dirigiéndose a las tropas israelíes.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"Bórrenlos a ellos, a sus familias, madres e hijos", continuó.</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Estos animales ya no pueden vivir.</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"Todo judío con un arma debe salir y matarlos", dijo.</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Si tienes un vecino árabe, no esperes, ve a su casa y dispárale.</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6213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Resolución 3379: cuando la ONU equiparó el sionismo con el racismo</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615461" y="1690688"/>
            <a:ext cx="11095892" cy="4826193"/>
          </a:xfrm>
          <a:prstGeom prst="rect">
            <a:avLst/>
          </a:prstGeom>
        </p:spPr>
        <p:txBody>
          <a:bodyPr wrap="square">
            <a:spAutoFit/>
          </a:bodyPr>
          <a:lstStyle/>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Tras la </a:t>
            </a:r>
            <a:r>
              <a:rPr lang="es-CO" b="1" dirty="0">
                <a:latin typeface="Arial Narrow" panose="020B0606020202030204" pitchFamily="34" charset="0"/>
                <a:ea typeface="Calibri" panose="020F0502020204030204" pitchFamily="34" charset="0"/>
                <a:cs typeface="Times New Roman" panose="02020603050405020304" pitchFamily="18" charset="0"/>
              </a:rPr>
              <a:t>Guerra de los seis días</a:t>
            </a:r>
            <a:r>
              <a:rPr lang="es-CO" dirty="0">
                <a:latin typeface="Arial Narrow" panose="020B0606020202030204" pitchFamily="34" charset="0"/>
                <a:ea typeface="Calibri" panose="020F0502020204030204" pitchFamily="34" charset="0"/>
                <a:cs typeface="Times New Roman" panose="02020603050405020304" pitchFamily="18" charset="0"/>
              </a:rPr>
              <a:t>, donde los países de La República Árabe Unida (Siria, Iraq y Egipto) junto con Jordania se enfrentaron a Israel, y la humillante ocupación militar por parte de Israel de la Península del Sinaí, la Franja de Gaza, Jerusalén Este y los Altos del Golán, pasando a su vez por la destrucción de toda la aviación </a:t>
            </a:r>
            <a:r>
              <a:rPr lang="es-CO" dirty="0" smtClean="0">
                <a:latin typeface="Arial Narrow" panose="020B0606020202030204" pitchFamily="34" charset="0"/>
                <a:ea typeface="Calibri" panose="020F0502020204030204" pitchFamily="34" charset="0"/>
                <a:cs typeface="Times New Roman" panose="02020603050405020304" pitchFamily="18" charset="0"/>
              </a:rPr>
              <a:t>egipcia, en </a:t>
            </a:r>
            <a:r>
              <a:rPr lang="es-CO" dirty="0">
                <a:latin typeface="Arial Narrow" panose="020B0606020202030204" pitchFamily="34" charset="0"/>
                <a:ea typeface="Calibri" panose="020F0502020204030204" pitchFamily="34" charset="0"/>
                <a:cs typeface="Times New Roman" panose="02020603050405020304" pitchFamily="18" charset="0"/>
              </a:rPr>
              <a:t>1973 se produce la </a:t>
            </a:r>
            <a:r>
              <a:rPr lang="es-CO" b="1" dirty="0">
                <a:latin typeface="Arial Narrow" panose="020B0606020202030204" pitchFamily="34" charset="0"/>
                <a:ea typeface="Calibri" panose="020F0502020204030204" pitchFamily="34" charset="0"/>
                <a:cs typeface="Times New Roman" panose="02020603050405020304" pitchFamily="18" charset="0"/>
              </a:rPr>
              <a:t>Guerra del </a:t>
            </a:r>
            <a:r>
              <a:rPr lang="es-CO" b="1" dirty="0" err="1">
                <a:latin typeface="Arial Narrow" panose="020B0606020202030204" pitchFamily="34" charset="0"/>
                <a:ea typeface="Calibri" panose="020F0502020204030204" pitchFamily="34" charset="0"/>
                <a:cs typeface="Times New Roman" panose="02020603050405020304" pitchFamily="18" charset="0"/>
              </a:rPr>
              <a:t>Yom</a:t>
            </a:r>
            <a:r>
              <a:rPr lang="es-CO" b="1" dirty="0">
                <a:latin typeface="Arial Narrow" panose="020B0606020202030204" pitchFamily="34" charset="0"/>
                <a:ea typeface="Calibri" panose="020F0502020204030204" pitchFamily="34" charset="0"/>
                <a:cs typeface="Times New Roman" panose="02020603050405020304" pitchFamily="18" charset="0"/>
              </a:rPr>
              <a:t> </a:t>
            </a:r>
            <a:r>
              <a:rPr lang="es-CO" b="1" dirty="0" err="1">
                <a:latin typeface="Arial Narrow" panose="020B0606020202030204" pitchFamily="34" charset="0"/>
                <a:ea typeface="Calibri" panose="020F0502020204030204" pitchFamily="34" charset="0"/>
                <a:cs typeface="Times New Roman" panose="02020603050405020304" pitchFamily="18" charset="0"/>
              </a:rPr>
              <a:t>Kippur</a:t>
            </a:r>
            <a:r>
              <a:rPr lang="es-CO" dirty="0">
                <a:latin typeface="Arial Narrow" panose="020B0606020202030204" pitchFamily="34" charset="0"/>
                <a:ea typeface="Calibri" panose="020F0502020204030204" pitchFamily="34" charset="0"/>
                <a:cs typeface="Times New Roman" panose="02020603050405020304" pitchFamily="18" charset="0"/>
              </a:rPr>
              <a:t>, un intento por reequilibrar las fuerzas en la zona. No obstante, la situación había cambiado y </a:t>
            </a:r>
            <a:r>
              <a:rPr lang="es-CO" b="1" dirty="0" err="1">
                <a:latin typeface="Arial Narrow" panose="020B0606020202030204" pitchFamily="34" charset="0"/>
                <a:ea typeface="Calibri" panose="020F0502020204030204" pitchFamily="34" charset="0"/>
                <a:cs typeface="Times New Roman" panose="02020603050405020304" pitchFamily="18" charset="0"/>
              </a:rPr>
              <a:t>Sadat</a:t>
            </a:r>
            <a:r>
              <a:rPr lang="es-CO" dirty="0">
                <a:latin typeface="Arial Narrow" panose="020B0606020202030204" pitchFamily="34" charset="0"/>
                <a:ea typeface="Calibri" panose="020F0502020204030204" pitchFamily="34" charset="0"/>
                <a:cs typeface="Times New Roman" panose="02020603050405020304" pitchFamily="18" charset="0"/>
              </a:rPr>
              <a:t> (sucesor de </a:t>
            </a:r>
            <a:r>
              <a:rPr lang="es-CO" b="1" dirty="0" err="1">
                <a:latin typeface="Arial Narrow" panose="020B0606020202030204" pitchFamily="34" charset="0"/>
                <a:ea typeface="Calibri" panose="020F0502020204030204" pitchFamily="34" charset="0"/>
                <a:cs typeface="Times New Roman" panose="02020603050405020304" pitchFamily="18" charset="0"/>
              </a:rPr>
              <a:t>Nasser</a:t>
            </a:r>
            <a:r>
              <a:rPr lang="es-CO" dirty="0">
                <a:latin typeface="Arial Narrow" panose="020B0606020202030204" pitchFamily="34" charset="0"/>
                <a:ea typeface="Calibri" panose="020F0502020204030204" pitchFamily="34" charset="0"/>
                <a:cs typeface="Times New Roman" panose="02020603050405020304" pitchFamily="18" charset="0"/>
              </a:rPr>
              <a:t>) se alejaba de aquella unidad promovida por el </a:t>
            </a:r>
            <a:r>
              <a:rPr lang="es-CO" b="1" dirty="0">
                <a:latin typeface="Arial Narrow" panose="020B0606020202030204" pitchFamily="34" charset="0"/>
                <a:ea typeface="Calibri" panose="020F0502020204030204" pitchFamily="34" charset="0"/>
                <a:cs typeface="Times New Roman" panose="02020603050405020304" pitchFamily="18" charset="0"/>
              </a:rPr>
              <a:t>socialismo árabe</a:t>
            </a:r>
            <a:r>
              <a:rPr lang="es-CO" dirty="0">
                <a:latin typeface="Arial Narrow" panose="020B0606020202030204" pitchFamily="34" charset="0"/>
                <a:ea typeface="Calibri" panose="020F0502020204030204" pitchFamily="34" charset="0"/>
                <a:cs typeface="Times New Roman" panose="02020603050405020304" pitchFamily="18" charset="0"/>
              </a:rPr>
              <a:t> y del apoyo internacionalista que les otorgaba la </a:t>
            </a:r>
            <a:r>
              <a:rPr lang="es-CO" b="1" dirty="0">
                <a:latin typeface="Arial Narrow" panose="020B0606020202030204" pitchFamily="34" charset="0"/>
                <a:ea typeface="Calibri" panose="020F0502020204030204" pitchFamily="34" charset="0"/>
                <a:cs typeface="Times New Roman" panose="02020603050405020304" pitchFamily="18" charset="0"/>
              </a:rPr>
              <a:t>URSS</a:t>
            </a:r>
            <a:r>
              <a:rPr lang="es-CO" dirty="0">
                <a:latin typeface="Arial Narrow" panose="020B0606020202030204" pitchFamily="34" charset="0"/>
                <a:ea typeface="Calibri" panose="020F0502020204030204" pitchFamily="34"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Tras esa reestructuración de fuerzas que demostró que el Ejército israelí  no era tan invulnerable como se creía y en un contexto de alianzas entre los países No alineados y la</a:t>
            </a:r>
            <a:r>
              <a:rPr lang="es-CO" i="1" dirty="0">
                <a:latin typeface="Arial Narrow" panose="020B0606020202030204" pitchFamily="34" charset="0"/>
                <a:ea typeface="Calibri" panose="020F0502020204030204" pitchFamily="34" charset="0"/>
                <a:cs typeface="Times New Roman" panose="02020603050405020304" pitchFamily="18" charset="0"/>
              </a:rPr>
              <a:t> Unión Soviética</a:t>
            </a:r>
            <a:r>
              <a:rPr lang="es-CO" dirty="0">
                <a:latin typeface="Arial Narrow" panose="020B0606020202030204" pitchFamily="34" charset="0"/>
                <a:ea typeface="Calibri" panose="020F0502020204030204" pitchFamily="34" charset="0"/>
                <a:cs typeface="Times New Roman" panose="02020603050405020304" pitchFamily="18" charset="0"/>
              </a:rPr>
              <a:t> el 10 de Noviembre de 1975 se aprueba en </a:t>
            </a:r>
            <a:r>
              <a:rPr lang="es-CO" b="1" dirty="0">
                <a:latin typeface="Arial Narrow" panose="020B0606020202030204" pitchFamily="34" charset="0"/>
                <a:ea typeface="Calibri" panose="020F0502020204030204" pitchFamily="34" charset="0"/>
                <a:cs typeface="Times New Roman" panose="02020603050405020304" pitchFamily="18" charset="0"/>
              </a:rPr>
              <a:t>Naciones Unidas</a:t>
            </a:r>
            <a:r>
              <a:rPr lang="es-CO" dirty="0">
                <a:latin typeface="Arial Narrow" panose="020B0606020202030204" pitchFamily="34" charset="0"/>
                <a:ea typeface="Calibri" panose="020F0502020204030204" pitchFamily="34" charset="0"/>
                <a:cs typeface="Times New Roman" panose="02020603050405020304" pitchFamily="18" charset="0"/>
              </a:rPr>
              <a:t> la resolución </a:t>
            </a:r>
            <a:r>
              <a:rPr lang="es-CO" b="1" dirty="0">
                <a:latin typeface="Arial Narrow" panose="020B0606020202030204" pitchFamily="34" charset="0"/>
                <a:ea typeface="Calibri" panose="020F0502020204030204" pitchFamily="34" charset="0"/>
                <a:cs typeface="Times New Roman" panose="02020603050405020304" pitchFamily="18" charset="0"/>
              </a:rPr>
              <a:t>3379 que establece la equiparación entre “el sionismo y el racismo en general y el apartheid en particular”.</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Lamentablemente esta alianza que dotó de fuerza internacional a los países del </a:t>
            </a:r>
            <a:r>
              <a:rPr lang="es-CO" dirty="0" smtClean="0">
                <a:latin typeface="Arial Narrow" panose="020B0606020202030204" pitchFamily="34" charset="0"/>
                <a:ea typeface="Calibri" panose="020F0502020204030204" pitchFamily="34" charset="0"/>
                <a:cs typeface="Times New Roman" panose="02020603050405020304" pitchFamily="18" charset="0"/>
              </a:rPr>
              <a:t>Sur Global, </a:t>
            </a:r>
            <a:r>
              <a:rPr lang="es-CO" dirty="0">
                <a:latin typeface="Arial Narrow" panose="020B0606020202030204" pitchFamily="34" charset="0"/>
                <a:ea typeface="Calibri" panose="020F0502020204030204" pitchFamily="34" charset="0"/>
                <a:cs typeface="Times New Roman" panose="02020603050405020304" pitchFamily="18" charset="0"/>
              </a:rPr>
              <a:t>y supuso un apoyo fundamental para</a:t>
            </a:r>
            <a:r>
              <a:rPr lang="es-CO" b="1" dirty="0">
                <a:latin typeface="Arial Narrow" panose="020B0606020202030204" pitchFamily="34" charset="0"/>
                <a:ea typeface="Calibri" panose="020F0502020204030204" pitchFamily="34" charset="0"/>
                <a:cs typeface="Times New Roman" panose="02020603050405020304" pitchFamily="18" charset="0"/>
              </a:rPr>
              <a:t> la causa Palestina</a:t>
            </a:r>
            <a:r>
              <a:rPr lang="es-CO" dirty="0">
                <a:latin typeface="Arial Narrow" panose="020B0606020202030204" pitchFamily="34" charset="0"/>
                <a:ea typeface="Calibri" panose="020F0502020204030204" pitchFamily="34" charset="0"/>
                <a:cs typeface="Times New Roman" panose="02020603050405020304" pitchFamily="18" charset="0"/>
              </a:rPr>
              <a:t>, perdería su influencia tan solo cuatro años después con los </a:t>
            </a:r>
            <a:r>
              <a:rPr lang="es-CO" b="1" dirty="0">
                <a:latin typeface="Arial Narrow" panose="020B0606020202030204" pitchFamily="34" charset="0"/>
                <a:ea typeface="Calibri" panose="020F0502020204030204" pitchFamily="34" charset="0"/>
                <a:cs typeface="Times New Roman" panose="02020603050405020304" pitchFamily="18" charset="0"/>
              </a:rPr>
              <a:t>Acuerdos de Camp David</a:t>
            </a:r>
            <a:r>
              <a:rPr lang="es-CO" dirty="0">
                <a:latin typeface="Arial Narrow" panose="020B0606020202030204" pitchFamily="34" charset="0"/>
                <a:ea typeface="Calibri" panose="020F0502020204030204" pitchFamily="34" charset="0"/>
                <a:cs typeface="Times New Roman" panose="02020603050405020304" pitchFamily="18" charset="0"/>
              </a:rPr>
              <a:t> en 1979, cuando </a:t>
            </a:r>
            <a:r>
              <a:rPr lang="es-CO" b="1" dirty="0" err="1">
                <a:latin typeface="Arial Narrow" panose="020B0606020202030204" pitchFamily="34" charset="0"/>
                <a:ea typeface="Calibri" panose="020F0502020204030204" pitchFamily="34" charset="0"/>
                <a:cs typeface="Times New Roman" panose="02020603050405020304" pitchFamily="18" charset="0"/>
              </a:rPr>
              <a:t>Sadat</a:t>
            </a:r>
            <a:r>
              <a:rPr lang="es-CO" dirty="0">
                <a:latin typeface="Arial Narrow" panose="020B0606020202030204" pitchFamily="34" charset="0"/>
                <a:ea typeface="Calibri" panose="020F0502020204030204" pitchFamily="34" charset="0"/>
                <a:cs typeface="Times New Roman" panose="02020603050405020304" pitchFamily="18" charset="0"/>
              </a:rPr>
              <a:t>, presidente de </a:t>
            </a:r>
            <a:r>
              <a:rPr lang="es-CO" i="1" dirty="0">
                <a:latin typeface="Arial Narrow" panose="020B0606020202030204" pitchFamily="34" charset="0"/>
                <a:ea typeface="Calibri" panose="020F0502020204030204" pitchFamily="34" charset="0"/>
                <a:cs typeface="Times New Roman" panose="02020603050405020304" pitchFamily="18" charset="0"/>
              </a:rPr>
              <a:t>Egipto,</a:t>
            </a:r>
            <a:r>
              <a:rPr lang="es-CO" dirty="0">
                <a:latin typeface="Arial Narrow" panose="020B0606020202030204" pitchFamily="34" charset="0"/>
                <a:ea typeface="Calibri" panose="020F0502020204030204" pitchFamily="34" charset="0"/>
                <a:cs typeface="Times New Roman" panose="02020603050405020304" pitchFamily="18" charset="0"/>
              </a:rPr>
              <a:t> se desmarcó de las alianzas previas y los acuerdos forjados por </a:t>
            </a:r>
            <a:r>
              <a:rPr lang="es-CO" b="1" dirty="0" err="1">
                <a:latin typeface="Arial Narrow" panose="020B0606020202030204" pitchFamily="34" charset="0"/>
                <a:ea typeface="Calibri" panose="020F0502020204030204" pitchFamily="34" charset="0"/>
                <a:cs typeface="Times New Roman" panose="02020603050405020304" pitchFamily="18" charset="0"/>
              </a:rPr>
              <a:t>Nasser</a:t>
            </a:r>
            <a:r>
              <a:rPr lang="es-CO" dirty="0">
                <a:latin typeface="Arial Narrow" panose="020B0606020202030204" pitchFamily="34" charset="0"/>
                <a:ea typeface="Calibri" panose="020F0502020204030204" pitchFamily="34" charset="0"/>
                <a:cs typeface="Times New Roman" panose="02020603050405020304" pitchFamily="18" charset="0"/>
              </a:rPr>
              <a:t>, convirtiendo a </a:t>
            </a:r>
            <a:r>
              <a:rPr lang="es-CO" i="1" dirty="0">
                <a:latin typeface="Arial Narrow" panose="020B0606020202030204" pitchFamily="34" charset="0"/>
                <a:ea typeface="Calibri" panose="020F0502020204030204" pitchFamily="34" charset="0"/>
                <a:cs typeface="Times New Roman" panose="02020603050405020304" pitchFamily="18" charset="0"/>
              </a:rPr>
              <a:t>Egipto</a:t>
            </a:r>
            <a:r>
              <a:rPr lang="es-CO" dirty="0">
                <a:latin typeface="Arial Narrow" panose="020B0606020202030204" pitchFamily="34" charset="0"/>
                <a:ea typeface="Calibri" panose="020F0502020204030204" pitchFamily="34" charset="0"/>
                <a:cs typeface="Times New Roman" panose="02020603050405020304" pitchFamily="18" charset="0"/>
              </a:rPr>
              <a:t> en el primer país árabe que reconocería el</a:t>
            </a:r>
            <a:r>
              <a:rPr lang="es-CO" i="1" dirty="0">
                <a:latin typeface="Arial Narrow" panose="020B0606020202030204" pitchFamily="34" charset="0"/>
                <a:ea typeface="Calibri" panose="020F0502020204030204" pitchFamily="34" charset="0"/>
                <a:cs typeface="Times New Roman" panose="02020603050405020304" pitchFamily="18" charset="0"/>
              </a:rPr>
              <a:t> Estado de Israel</a:t>
            </a:r>
            <a:r>
              <a:rPr lang="es-CO" dirty="0">
                <a:latin typeface="Arial Narrow" panose="020B0606020202030204" pitchFamily="34" charset="0"/>
                <a:ea typeface="Calibri" panose="020F0502020204030204" pitchFamily="34" charset="0"/>
                <a:cs typeface="Times New Roman" panose="02020603050405020304" pitchFamily="18" charset="0"/>
              </a:rPr>
              <a:t> y apartándose definitivamente de la </a:t>
            </a:r>
            <a:r>
              <a:rPr lang="es-CO" i="1" dirty="0">
                <a:latin typeface="Arial Narrow" panose="020B0606020202030204" pitchFamily="34" charset="0"/>
                <a:ea typeface="Calibri" panose="020F0502020204030204" pitchFamily="34" charset="0"/>
                <a:cs typeface="Times New Roman" panose="02020603050405020304" pitchFamily="18" charset="0"/>
              </a:rPr>
              <a:t>URSS</a:t>
            </a:r>
            <a:r>
              <a:rPr lang="es-CO" dirty="0">
                <a:latin typeface="Arial Narrow" panose="020B0606020202030204" pitchFamily="34" charset="0"/>
                <a:ea typeface="Calibri" panose="020F0502020204030204" pitchFamily="34" charset="0"/>
                <a:cs typeface="Times New Roman" panose="02020603050405020304" pitchFamily="18" charset="0"/>
              </a:rPr>
              <a:t> a favor del imperialismo estadounidense.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r>
              <a:rPr lang="es-CO" dirty="0">
                <a:latin typeface="Arial Narrow" panose="020B0606020202030204" pitchFamily="34" charset="0"/>
                <a:ea typeface="Calibri" panose="020F0502020204030204" pitchFamily="34" charset="0"/>
                <a:cs typeface="Times New Roman" panose="02020603050405020304" pitchFamily="18" charset="0"/>
              </a:rPr>
              <a:t>En 1991, tras la caída de la </a:t>
            </a:r>
            <a:r>
              <a:rPr lang="es-CO" i="1" dirty="0">
                <a:latin typeface="Arial Narrow" panose="020B0606020202030204" pitchFamily="34" charset="0"/>
                <a:ea typeface="Calibri" panose="020F0502020204030204" pitchFamily="34" charset="0"/>
                <a:cs typeface="Times New Roman" panose="02020603050405020304" pitchFamily="18" charset="0"/>
              </a:rPr>
              <a:t>URSS</a:t>
            </a:r>
            <a:r>
              <a:rPr lang="es-CO" dirty="0">
                <a:latin typeface="Arial Narrow" panose="020B0606020202030204" pitchFamily="34" charset="0"/>
                <a:ea typeface="Calibri" panose="020F0502020204030204" pitchFamily="34" charset="0"/>
                <a:cs typeface="Times New Roman" panose="02020603050405020304" pitchFamily="18" charset="0"/>
              </a:rPr>
              <a:t> y el desplome de la influencia de los </a:t>
            </a:r>
            <a:r>
              <a:rPr lang="es-CO" b="1" dirty="0">
                <a:latin typeface="Arial Narrow" panose="020B0606020202030204" pitchFamily="34" charset="0"/>
                <a:ea typeface="Calibri" panose="020F0502020204030204" pitchFamily="34" charset="0"/>
                <a:cs typeface="Times New Roman" panose="02020603050405020304" pitchFamily="18" charset="0"/>
              </a:rPr>
              <a:t>No Alineados</a:t>
            </a:r>
            <a:r>
              <a:rPr lang="es-CO" dirty="0">
                <a:latin typeface="Arial Narrow" panose="020B0606020202030204" pitchFamily="34" charset="0"/>
                <a:ea typeface="Calibri" panose="020F0502020204030204" pitchFamily="34" charset="0"/>
                <a:cs typeface="Times New Roman" panose="02020603050405020304" pitchFamily="18" charset="0"/>
              </a:rPr>
              <a:t>, la </a:t>
            </a:r>
            <a:r>
              <a:rPr lang="es-CO" b="1" dirty="0">
                <a:latin typeface="Arial Narrow" panose="020B0606020202030204" pitchFamily="34" charset="0"/>
                <a:ea typeface="Calibri" panose="020F0502020204030204" pitchFamily="34" charset="0"/>
                <a:cs typeface="Times New Roman" panose="02020603050405020304" pitchFamily="18" charset="0"/>
              </a:rPr>
              <a:t>ONU</a:t>
            </a:r>
            <a:r>
              <a:rPr lang="es-CO" dirty="0">
                <a:latin typeface="Arial Narrow" panose="020B0606020202030204" pitchFamily="34" charset="0"/>
                <a:ea typeface="Calibri" panose="020F0502020204030204" pitchFamily="34" charset="0"/>
                <a:cs typeface="Times New Roman" panose="02020603050405020304" pitchFamily="18" charset="0"/>
              </a:rPr>
              <a:t> revocó la resolución 3379.</a:t>
            </a:r>
            <a:endParaRPr lang="en-US" sz="4000" dirty="0"/>
          </a:p>
        </p:txBody>
      </p:sp>
    </p:spTree>
    <p:extLst>
      <p:ext uri="{BB962C8B-B14F-4D97-AF65-F5344CB8AC3E}">
        <p14:creationId xmlns:p14="http://schemas.microsoft.com/office/powerpoint/2010/main" val="4184701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133368"/>
            <a:ext cx="10972800" cy="1143000"/>
          </a:xfrm>
        </p:spPr>
        <p:txBody>
          <a:bodyPr>
            <a:normAutofit fontScale="90000"/>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Resolución ONU 3070 de noviembre de 1973</a:t>
            </a:r>
            <a:b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(Aval a la lucha armada)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215" y="1276368"/>
            <a:ext cx="11295185" cy="4551449"/>
          </a:xfrm>
          <a:prstGeom prst="rect">
            <a:avLst/>
          </a:prstGeom>
        </p:spPr>
      </p:pic>
    </p:spTree>
    <p:extLst>
      <p:ext uri="{BB962C8B-B14F-4D97-AF65-F5344CB8AC3E}">
        <p14:creationId xmlns:p14="http://schemas.microsoft.com/office/powerpoint/2010/main" val="41415930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17912" y="382703"/>
            <a:ext cx="10972800" cy="1143000"/>
          </a:xfrm>
        </p:spPr>
        <p:txBody>
          <a:bodyPr>
            <a:normAutofit fontScale="90000"/>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Algunas resoluciones ONU (Asamblea General y Consejo de Seguridad) obviadas por el sionismo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831273" y="1969919"/>
            <a:ext cx="10759439" cy="4330416"/>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1948:  Resolución 194 de la Asamblea General, por la que se reconoce el derecho al retorno de los refugiados y desplazados árabes.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1967: Resolución 242 del Consejo de Seguridad. Reclama la retirada israelí de los territorios ocupados.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1967:  Resolución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2253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la Asamblea General, en la que exige a Israel que desista de “adoptar cualquier acción que pueda alterar el estatuto de Jerusalén”.</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1974: Resolución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3236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la Asamblea General, por la que reconoce los derechos inalienables del pueblo palestino y reclama el retorno de los refugiados a sus hogares.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1975: Resolución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3379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la Asamblea General de la ONU, que describe al sionismo como una forma de racismo.</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1978: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ONU declara el 29 de octubre día internacional de solidaridad con el pueblo palestino.</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1979: Resolución 446 del Consejo de Seguridad de la ONU, que exige a Israel el desmantelamiento de sus asentamientos sobre los Territorios Ocupados.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13801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89956" y="510067"/>
            <a:ext cx="10922924" cy="5647700"/>
          </a:xfrm>
          <a:prstGeom prst="rect">
            <a:avLst/>
          </a:prstGeom>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1980: Resolución 478 del Consejo de Seguridad, en la que se declara que cualquier intento de modificar el estatuto de Jerusalén por parte de Israel, sería considerado “nulo e inválido”.</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1992: Resolución 726 del Consejo de Seguridad, por la que se condena a Israel por deportar a 12 palestinos de los territorios ocupados.  (Al tiempo que esta medida viola también la Convención de Ginebra).</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El derecho al retorno de los refugiados y desplazados (70% de la población palestina) es reconocido, asimismo, por las resoluciones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2252</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2452</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2535</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2672</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2792</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2963</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3089,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3331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y </a:t>
            </a:r>
            <a:r>
              <a:rPr kumimoji="0" lang="es-CO" sz="2000" b="0" i="0" u="none" strike="noStrike" kern="1200" cap="none" spc="0" normalizeH="0" baseline="0" noProof="0" dirty="0" smtClean="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3419 </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de la Asamblea General.  Mientras que las resoluciones 242, 338, y 425 del Consejo de Seguridad reclaman la retirada israelí de los Territorios Ocupados.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Por otra parte, la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IVª</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Convención de Ginebra, de 1949, firmada por Israel en 1951, señala que “la potencia ocupante no podrá transferir parte de su propia población civil a los territorios que ocupa”.</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La resolución 452 del Consejo de Seguridad de la ONU, de 1979, incide en el mismo sentido. También la 465 de 1980, con un claro llamamiento a Israel para que no modifique el carácter físico, la composición demográfica, la estructura institucional o el estatuto de los territorios palestinos.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Los artículos 47 y 49 de la </a:t>
            </a:r>
            <a:r>
              <a:rPr kumimoji="0" lang="es-CO" sz="2000" b="0" i="0" u="none" strike="noStrike" kern="1200" cap="none" spc="0" normalizeH="0" baseline="0" noProof="0" dirty="0" err="1">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IVª</a:t>
            </a: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 Convención de Ginebra advierten contra la represión de la población civil ocupada por parte del Ejército ocupante.</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s-CO" sz="2000" b="0" i="0" u="none" strike="noStrike" kern="1200" cap="none" spc="0" normalizeH="0" baseline="0" noProof="0" dirty="0">
                <a:ln>
                  <a:noFill/>
                </a:ln>
                <a:solidFill>
                  <a:prstClr val="black"/>
                </a:solidFill>
                <a:effectLst/>
                <a:uLnTx/>
                <a:uFillTx/>
                <a:latin typeface="Arial Narrow" panose="020B0606020202030204" pitchFamily="34" charset="0"/>
                <a:ea typeface="Calibri" panose="020F0502020204030204" pitchFamily="34" charset="0"/>
                <a:cs typeface="Times New Roman" panose="02020603050405020304" pitchFamily="18" charset="0"/>
              </a:rPr>
              <a:t>Israel se mofa abiertamente de todas ellas.</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137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flipH="1">
            <a:off x="659422" y="257192"/>
            <a:ext cx="10920046"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s-ES" sz="2000" b="1" dirty="0">
                <a:solidFill>
                  <a:prstClr val="black"/>
                </a:solidFill>
                <a:effectLst>
                  <a:outerShdw blurRad="38100" dist="38100" dir="2700000" algn="tl">
                    <a:srgbClr val="000000">
                      <a:alpha val="43137"/>
                    </a:srgbClr>
                  </a:outerShdw>
                </a:effectLst>
                <a:latin typeface="Arial" pitchFamily="34" charset="0"/>
                <a:ea typeface="Times New Roman" pitchFamily="18" charset="0"/>
                <a:cs typeface="Arial" pitchFamily="34" charset="0"/>
              </a:rPr>
              <a:t>El ataque a una aldea árabe</a:t>
            </a:r>
          </a:p>
          <a:p>
            <a:pPr algn="ctr" fontAlgn="base">
              <a:spcBef>
                <a:spcPct val="0"/>
              </a:spcBef>
              <a:spcAft>
                <a:spcPct val="0"/>
              </a:spcAft>
            </a:pPr>
            <a:r>
              <a:rPr lang="es-ES" sz="1600" b="1" dirty="0">
                <a:solidFill>
                  <a:prstClr val="black"/>
                </a:solidFill>
                <a:latin typeface="Arial" pitchFamily="34" charset="0"/>
                <a:cs typeface="Arial" pitchFamily="34" charset="0"/>
              </a:rPr>
              <a:t>Por: Albert Einstein</a:t>
            </a:r>
          </a:p>
          <a:p>
            <a:pPr algn="ctr" fontAlgn="base">
              <a:spcBef>
                <a:spcPct val="0"/>
              </a:spcBef>
              <a:spcAft>
                <a:spcPct val="0"/>
              </a:spcAft>
            </a:pPr>
            <a:r>
              <a:rPr lang="es-ES" sz="1600" b="1" dirty="0">
                <a:solidFill>
                  <a:prstClr val="black"/>
                </a:solidFill>
                <a:latin typeface="Arial" pitchFamily="34" charset="0"/>
                <a:cs typeface="Arial" pitchFamily="34" charset="0"/>
              </a:rPr>
              <a:t>Diciembre 2 de 1948</a:t>
            </a:r>
            <a:endParaRPr lang="es-CO" sz="1600" dirty="0">
              <a:solidFill>
                <a:prstClr val="black"/>
              </a:solidFill>
              <a:latin typeface="Arial" pitchFamily="34" charset="0"/>
              <a:cs typeface="Arial" pitchFamily="34" charset="0"/>
            </a:endParaRPr>
          </a:p>
          <a:p>
            <a:pPr algn="just" eaLnBrk="0" fontAlgn="base" hangingPunct="0">
              <a:spcBef>
                <a:spcPct val="0"/>
              </a:spcBef>
              <a:spcAft>
                <a:spcPct val="0"/>
              </a:spcAft>
            </a:pPr>
            <a:r>
              <a:rPr lang="es-ES" sz="2000" dirty="0">
                <a:solidFill>
                  <a:prstClr val="black"/>
                </a:solidFill>
                <a:latin typeface="Arial" pitchFamily="34" charset="0"/>
                <a:ea typeface="Times New Roman" pitchFamily="18" charset="0"/>
                <a:cs typeface="Arial" pitchFamily="34" charset="0"/>
              </a:rPr>
              <a:t>Un ejemplo escandaloso ha sido su actuación en la aldea árabe de </a:t>
            </a:r>
            <a:r>
              <a:rPr lang="es-ES" sz="2000" dirty="0" err="1">
                <a:solidFill>
                  <a:prstClr val="black"/>
                </a:solidFill>
                <a:latin typeface="Arial" pitchFamily="34" charset="0"/>
                <a:ea typeface="Times New Roman" pitchFamily="18" charset="0"/>
                <a:cs typeface="Arial" pitchFamily="34" charset="0"/>
              </a:rPr>
              <a:t>Deir</a:t>
            </a:r>
            <a:r>
              <a:rPr lang="es-ES" sz="2000" dirty="0">
                <a:solidFill>
                  <a:prstClr val="black"/>
                </a:solidFill>
                <a:latin typeface="Arial" pitchFamily="34" charset="0"/>
                <a:ea typeface="Times New Roman" pitchFamily="18" charset="0"/>
                <a:cs typeface="Arial" pitchFamily="34" charset="0"/>
              </a:rPr>
              <a:t> </a:t>
            </a:r>
            <a:r>
              <a:rPr lang="es-ES" sz="2000" dirty="0" err="1">
                <a:solidFill>
                  <a:prstClr val="black"/>
                </a:solidFill>
                <a:latin typeface="Arial" pitchFamily="34" charset="0"/>
                <a:ea typeface="Times New Roman" pitchFamily="18" charset="0"/>
                <a:cs typeface="Arial" pitchFamily="34" charset="0"/>
              </a:rPr>
              <a:t>Yassin</a:t>
            </a:r>
            <a:r>
              <a:rPr lang="es-ES" sz="2000" dirty="0">
                <a:solidFill>
                  <a:prstClr val="black"/>
                </a:solidFill>
                <a:latin typeface="Arial" pitchFamily="34" charset="0"/>
                <a:ea typeface="Times New Roman" pitchFamily="18" charset="0"/>
                <a:cs typeface="Arial" pitchFamily="34" charset="0"/>
              </a:rPr>
              <a:t>. Este pueblo, lejos de las carreteras principales y rodeado de tierras judías, no tomó parte en la guerra e incluso combatió a las bandas árabes que querían utilizar el pueblo como base.</a:t>
            </a:r>
            <a:endParaRPr lang="es-CO" sz="2000" dirty="0">
              <a:solidFill>
                <a:prstClr val="black"/>
              </a:solidFill>
              <a:latin typeface="Arial" pitchFamily="34" charset="0"/>
              <a:cs typeface="Arial" pitchFamily="34" charset="0"/>
            </a:endParaRPr>
          </a:p>
          <a:p>
            <a:pPr algn="just" eaLnBrk="0" fontAlgn="base" hangingPunct="0">
              <a:spcBef>
                <a:spcPct val="0"/>
              </a:spcBef>
              <a:spcAft>
                <a:spcPct val="0"/>
              </a:spcAft>
            </a:pPr>
            <a:endParaRPr lang="es-ES" sz="2000" dirty="0">
              <a:solidFill>
                <a:prstClr val="black"/>
              </a:solidFill>
              <a:latin typeface="Arial" pitchFamily="34" charset="0"/>
              <a:ea typeface="Times New Roman" pitchFamily="18" charset="0"/>
              <a:cs typeface="Arial" pitchFamily="34" charset="0"/>
            </a:endParaRPr>
          </a:p>
          <a:p>
            <a:pPr algn="just" eaLnBrk="0" fontAlgn="base" hangingPunct="0">
              <a:spcBef>
                <a:spcPct val="0"/>
              </a:spcBef>
              <a:spcAft>
                <a:spcPct val="0"/>
              </a:spcAft>
            </a:pPr>
            <a:r>
              <a:rPr lang="es-ES" sz="2000" dirty="0">
                <a:solidFill>
                  <a:prstClr val="black"/>
                </a:solidFill>
                <a:latin typeface="Arial" pitchFamily="34" charset="0"/>
                <a:ea typeface="Times New Roman" pitchFamily="18" charset="0"/>
                <a:cs typeface="Arial" pitchFamily="34" charset="0"/>
              </a:rPr>
              <a:t>El 9 de abril, según el New York Times, las bandas terroristas atacaron ese pueblo tranquilo, que no era un objetivo militar en la guerra, y mataron a la mayoría de sus habitantes, 240 hombres, mujeres y niños, y mantuvieron a algunos con vida para hacerlos desfilar como prisioneros por las calles de Jerusalén.</a:t>
            </a:r>
            <a:endParaRPr lang="es-CO" sz="2000" dirty="0">
              <a:solidFill>
                <a:prstClr val="black"/>
              </a:solidFill>
              <a:latin typeface="Arial" pitchFamily="34" charset="0"/>
              <a:cs typeface="Arial" pitchFamily="34" charset="0"/>
            </a:endParaRPr>
          </a:p>
          <a:p>
            <a:pPr algn="just" eaLnBrk="0" fontAlgn="base" hangingPunct="0">
              <a:spcBef>
                <a:spcPct val="0"/>
              </a:spcBef>
              <a:spcAft>
                <a:spcPct val="0"/>
              </a:spcAft>
            </a:pPr>
            <a:endParaRPr lang="es-ES" sz="2000" dirty="0">
              <a:solidFill>
                <a:prstClr val="black"/>
              </a:solidFill>
              <a:latin typeface="Arial" pitchFamily="34" charset="0"/>
              <a:ea typeface="Times New Roman" pitchFamily="18" charset="0"/>
              <a:cs typeface="Arial" pitchFamily="34" charset="0"/>
            </a:endParaRPr>
          </a:p>
          <a:p>
            <a:pPr algn="just" eaLnBrk="0" fontAlgn="base" hangingPunct="0">
              <a:spcBef>
                <a:spcPct val="0"/>
              </a:spcBef>
              <a:spcAft>
                <a:spcPct val="0"/>
              </a:spcAft>
            </a:pPr>
            <a:r>
              <a:rPr lang="es-ES" sz="2000" dirty="0">
                <a:solidFill>
                  <a:prstClr val="black"/>
                </a:solidFill>
                <a:latin typeface="Arial" pitchFamily="34" charset="0"/>
                <a:ea typeface="Times New Roman" pitchFamily="18" charset="0"/>
                <a:cs typeface="Arial" pitchFamily="34" charset="0"/>
              </a:rPr>
              <a:t>La mayoría de la comunidad judía se quedó horrorizada por este acto y la Agencia judía envió un telegrama de disculpa al rey Abdalá de </a:t>
            </a:r>
            <a:r>
              <a:rPr lang="es-ES" sz="2000" dirty="0" err="1">
                <a:solidFill>
                  <a:prstClr val="black"/>
                </a:solidFill>
                <a:latin typeface="Arial" pitchFamily="34" charset="0"/>
                <a:ea typeface="Times New Roman" pitchFamily="18" charset="0"/>
                <a:cs typeface="Arial" pitchFamily="34" charset="0"/>
              </a:rPr>
              <a:t>Transjordania</a:t>
            </a:r>
            <a:r>
              <a:rPr lang="es-ES" sz="2000" dirty="0">
                <a:solidFill>
                  <a:prstClr val="black"/>
                </a:solidFill>
                <a:latin typeface="Arial" pitchFamily="34" charset="0"/>
                <a:ea typeface="Times New Roman" pitchFamily="18" charset="0"/>
                <a:cs typeface="Arial" pitchFamily="34" charset="0"/>
              </a:rPr>
              <a:t> (4). Pero los terroristas, lejos de avergonzarse de sus actos, estaban orgullosos de esta masacre, la proclamaron ampliamente e invitaron a todos los corresponsales extranjeros presentes en el país para que fueran a ver los montones de cadáveres y los daños perpetrados en </a:t>
            </a:r>
            <a:r>
              <a:rPr lang="es-ES" sz="2000" dirty="0" err="1">
                <a:solidFill>
                  <a:prstClr val="black"/>
                </a:solidFill>
                <a:latin typeface="Arial" pitchFamily="34" charset="0"/>
                <a:ea typeface="Times New Roman" pitchFamily="18" charset="0"/>
                <a:cs typeface="Arial" pitchFamily="34" charset="0"/>
              </a:rPr>
              <a:t>Deir</a:t>
            </a:r>
            <a:r>
              <a:rPr lang="es-ES" sz="2000" dirty="0">
                <a:solidFill>
                  <a:prstClr val="black"/>
                </a:solidFill>
                <a:latin typeface="Arial" pitchFamily="34" charset="0"/>
                <a:ea typeface="Times New Roman" pitchFamily="18" charset="0"/>
                <a:cs typeface="Arial" pitchFamily="34" charset="0"/>
              </a:rPr>
              <a:t> </a:t>
            </a:r>
            <a:r>
              <a:rPr lang="es-ES" sz="2000" dirty="0" err="1">
                <a:solidFill>
                  <a:prstClr val="black"/>
                </a:solidFill>
                <a:latin typeface="Arial" pitchFamily="34" charset="0"/>
                <a:ea typeface="Times New Roman" pitchFamily="18" charset="0"/>
                <a:cs typeface="Arial" pitchFamily="34" charset="0"/>
              </a:rPr>
              <a:t>Yassin</a:t>
            </a:r>
            <a:r>
              <a:rPr lang="es-ES" sz="2000" dirty="0">
                <a:solidFill>
                  <a:prstClr val="black"/>
                </a:solidFill>
                <a:latin typeface="Arial" pitchFamily="34" charset="0"/>
                <a:ea typeface="Times New Roman" pitchFamily="18" charset="0"/>
                <a:cs typeface="Arial" pitchFamily="34" charset="0"/>
              </a:rPr>
              <a:t>.</a:t>
            </a:r>
            <a:endParaRPr lang="es-CO" sz="2000" dirty="0">
              <a:solidFill>
                <a:prstClr val="black"/>
              </a:solidFill>
              <a:latin typeface="Arial" pitchFamily="34" charset="0"/>
              <a:cs typeface="Arial" pitchFamily="34" charset="0"/>
            </a:endParaRPr>
          </a:p>
          <a:p>
            <a:pPr algn="just" eaLnBrk="0" fontAlgn="base" hangingPunct="0">
              <a:spcBef>
                <a:spcPct val="0"/>
              </a:spcBef>
              <a:spcAft>
                <a:spcPct val="0"/>
              </a:spcAft>
            </a:pPr>
            <a:endParaRPr lang="es-ES" sz="2000" dirty="0">
              <a:solidFill>
                <a:prstClr val="black"/>
              </a:solidFill>
              <a:latin typeface="Arial" pitchFamily="34" charset="0"/>
              <a:ea typeface="Times New Roman" pitchFamily="18" charset="0"/>
              <a:cs typeface="Arial" pitchFamily="34" charset="0"/>
            </a:endParaRPr>
          </a:p>
          <a:p>
            <a:pPr algn="just" eaLnBrk="0" fontAlgn="base" hangingPunct="0">
              <a:spcBef>
                <a:spcPct val="0"/>
              </a:spcBef>
              <a:spcAft>
                <a:spcPct val="0"/>
              </a:spcAft>
            </a:pPr>
            <a:r>
              <a:rPr lang="es-ES" sz="2000" dirty="0">
                <a:solidFill>
                  <a:prstClr val="black"/>
                </a:solidFill>
                <a:latin typeface="Arial" pitchFamily="34" charset="0"/>
                <a:ea typeface="Times New Roman" pitchFamily="18" charset="0"/>
                <a:cs typeface="Arial" pitchFamily="34" charset="0"/>
              </a:rPr>
              <a:t>El ataque a </a:t>
            </a:r>
            <a:r>
              <a:rPr lang="es-ES" sz="2000" dirty="0" err="1">
                <a:solidFill>
                  <a:prstClr val="black"/>
                </a:solidFill>
                <a:latin typeface="Arial" pitchFamily="34" charset="0"/>
                <a:ea typeface="Times New Roman" pitchFamily="18" charset="0"/>
                <a:cs typeface="Arial" pitchFamily="34" charset="0"/>
              </a:rPr>
              <a:t>Deir</a:t>
            </a:r>
            <a:r>
              <a:rPr lang="es-ES" sz="2000" dirty="0">
                <a:solidFill>
                  <a:prstClr val="black"/>
                </a:solidFill>
                <a:latin typeface="Arial" pitchFamily="34" charset="0"/>
                <a:ea typeface="Times New Roman" pitchFamily="18" charset="0"/>
                <a:cs typeface="Arial" pitchFamily="34" charset="0"/>
              </a:rPr>
              <a:t> </a:t>
            </a:r>
            <a:r>
              <a:rPr lang="es-ES" sz="2000" dirty="0" err="1">
                <a:solidFill>
                  <a:prstClr val="black"/>
                </a:solidFill>
                <a:latin typeface="Arial" pitchFamily="34" charset="0"/>
                <a:ea typeface="Times New Roman" pitchFamily="18" charset="0"/>
                <a:cs typeface="Arial" pitchFamily="34" charset="0"/>
              </a:rPr>
              <a:t>Yassin</a:t>
            </a:r>
            <a:r>
              <a:rPr lang="es-ES" sz="2000" dirty="0">
                <a:solidFill>
                  <a:prstClr val="black"/>
                </a:solidFill>
                <a:latin typeface="Arial" pitchFamily="34" charset="0"/>
                <a:ea typeface="Times New Roman" pitchFamily="18" charset="0"/>
                <a:cs typeface="Arial" pitchFamily="34" charset="0"/>
              </a:rPr>
              <a:t> ilustra el carácter y las acciones del Partido de la Libertad, que entre la comunidad judía predica una mezcla de </a:t>
            </a:r>
            <a:r>
              <a:rPr lang="es-ES" sz="2000" i="1" dirty="0">
                <a:solidFill>
                  <a:prstClr val="black"/>
                </a:solidFill>
                <a:latin typeface="Arial" pitchFamily="34" charset="0"/>
                <a:ea typeface="Times New Roman" pitchFamily="18" charset="0"/>
                <a:cs typeface="Arial" pitchFamily="34" charset="0"/>
              </a:rPr>
              <a:t>ultranacionalismo, misticismo religioso y superioridad racial.</a:t>
            </a:r>
            <a:endParaRPr lang="es-ES" sz="20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1673393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0"/>
            <a:ext cx="10515600" cy="1325563"/>
          </a:xfrm>
        </p:spPr>
        <p:txBody>
          <a:bodyPr/>
          <a:lstStyle/>
          <a:p>
            <a:pPr algn="ctr"/>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 qué zona del mundo estamos hablando?</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075" y="1478446"/>
            <a:ext cx="10953403" cy="5379554"/>
          </a:xfrm>
          <a:prstGeom prst="rect">
            <a:avLst/>
          </a:prstGeom>
        </p:spPr>
      </p:pic>
    </p:spTree>
    <p:extLst>
      <p:ext uri="{BB962C8B-B14F-4D97-AF65-F5344CB8AC3E}">
        <p14:creationId xmlns:p14="http://schemas.microsoft.com/office/powerpoint/2010/main" val="8396310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https://eltabanoeconomista.files.wordpress.com/2023/10/pale1.png?w=770">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860665" y="1280159"/>
            <a:ext cx="8470669" cy="5320145"/>
          </a:xfrm>
          <a:prstGeom prst="rect">
            <a:avLst/>
          </a:prstGeom>
          <a:noFill/>
          <a:ln>
            <a:noFill/>
          </a:ln>
        </p:spPr>
      </p:pic>
      <p:sp>
        <p:nvSpPr>
          <p:cNvPr id="5" name="Título 4"/>
          <p:cNvSpPr>
            <a:spLocks noGrp="1"/>
          </p:cNvSpPr>
          <p:nvPr>
            <p:ph type="title"/>
          </p:nvPr>
        </p:nvSpPr>
        <p:spPr/>
        <p:txBody>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Gaza: la franja martirizada</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6510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https://eltabanoeconomista.files.wordpress.com/2023/10/pale-123.jpg?w=770">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906086" y="665017"/>
            <a:ext cx="6824749" cy="5594467"/>
          </a:xfrm>
          <a:prstGeom prst="rect">
            <a:avLst/>
          </a:prstGeom>
          <a:noFill/>
          <a:ln>
            <a:noFill/>
          </a:ln>
        </p:spPr>
      </p:pic>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4455" y="1432082"/>
            <a:ext cx="2464197" cy="4827402"/>
          </a:xfrm>
          <a:prstGeom prst="rect">
            <a:avLst/>
          </a:prstGeom>
        </p:spPr>
      </p:pic>
    </p:spTree>
    <p:extLst>
      <p:ext uri="{BB962C8B-B14F-4D97-AF65-F5344CB8AC3E}">
        <p14:creationId xmlns:p14="http://schemas.microsoft.com/office/powerpoint/2010/main" val="26013488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Principios altamente difundidos en los medios occidentales</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1345276" y="1695143"/>
            <a:ext cx="9501448" cy="2308324"/>
          </a:xfrm>
          <a:prstGeom prst="rect">
            <a:avLst/>
          </a:prstGeom>
        </p:spPr>
        <p:txBody>
          <a:bodyPr wrap="square">
            <a:spAutoFit/>
          </a:bodyPr>
          <a:lstStyle/>
          <a:p>
            <a:pPr algn="just"/>
            <a:r>
              <a:rPr lang="es-CO" sz="2400" dirty="0" smtClean="0">
                <a:effectLst/>
                <a:latin typeface="Arial Narrow" panose="020B0606020202030204" pitchFamily="34" charset="0"/>
                <a:ea typeface="Calibri" panose="020F0502020204030204" pitchFamily="34" charset="0"/>
                <a:cs typeface="Times New Roman" panose="02020603050405020304" pitchFamily="18" charset="0"/>
              </a:rPr>
              <a:t>“</a:t>
            </a:r>
            <a:r>
              <a:rPr lang="es-CO" sz="2400" i="1" dirty="0" smtClean="0">
                <a:effectLst/>
                <a:latin typeface="Arial Narrow" panose="020B0606020202030204" pitchFamily="34" charset="0"/>
                <a:ea typeface="Calibri" panose="020F0502020204030204" pitchFamily="34" charset="0"/>
                <a:cs typeface="Times New Roman" panose="02020603050405020304" pitchFamily="18" charset="0"/>
              </a:rPr>
              <a:t>Los palestinos son violentos por quienes son, por algo intrínseco a su propia naturaleza y la cultura”. </a:t>
            </a:r>
            <a:r>
              <a:rPr lang="es-CO" sz="2400" dirty="0" smtClean="0">
                <a:effectLst/>
                <a:latin typeface="Arial Narrow" panose="020B0606020202030204" pitchFamily="34" charset="0"/>
                <a:ea typeface="Calibri" panose="020F0502020204030204" pitchFamily="34" charset="0"/>
                <a:cs typeface="Times New Roman" panose="02020603050405020304" pitchFamily="18" charset="0"/>
              </a:rPr>
              <a:t>Como corolario sostiene</a:t>
            </a:r>
            <a:r>
              <a:rPr lang="es-CO" sz="2400" i="1" dirty="0" smtClean="0">
                <a:effectLst/>
                <a:latin typeface="Arial Narrow" panose="020B0606020202030204" pitchFamily="34" charset="0"/>
                <a:ea typeface="Calibri" panose="020F0502020204030204" pitchFamily="34" charset="0"/>
                <a:cs typeface="Times New Roman" panose="02020603050405020304" pitchFamily="18" charset="0"/>
              </a:rPr>
              <a:t>: “dado que los palestinos carecen de estándares básicos de moralidad… la única manera de interactuar con ellos es mediante el uso de la fuerza, ya sea fuerza patrocinada por el Estado, por parte de las fuerzas de seguridad israelíes, o por actores no estatales, como los colonos israelíes. La fuerza es el único idioma que entienden</a:t>
            </a:r>
            <a:r>
              <a:rPr lang="es-CO" sz="2400" dirty="0" smtClean="0">
                <a:effectLst/>
                <a:latin typeface="Arial Narrow" panose="020B0606020202030204" pitchFamily="34" charset="0"/>
                <a:ea typeface="Calibri" panose="020F0502020204030204" pitchFamily="34" charset="0"/>
                <a:cs typeface="Times New Roman" panose="02020603050405020304" pitchFamily="18" charset="0"/>
              </a:rPr>
              <a:t>”.</a:t>
            </a:r>
            <a:endParaRPr lang="en-US" sz="4800" dirty="0"/>
          </a:p>
        </p:txBody>
      </p:sp>
      <p:sp>
        <p:nvSpPr>
          <p:cNvPr id="4" name="Rectángulo 3"/>
          <p:cNvSpPr/>
          <p:nvPr/>
        </p:nvSpPr>
        <p:spPr>
          <a:xfrm>
            <a:off x="1345276" y="4181219"/>
            <a:ext cx="9394767" cy="2047997"/>
          </a:xfrm>
          <a:prstGeom prst="rect">
            <a:avLst/>
          </a:prstGeom>
        </p:spPr>
        <p:txBody>
          <a:bodyPr wrap="square">
            <a:spAutoFit/>
          </a:bodyPr>
          <a:lstStyle/>
          <a:p>
            <a:pPr algn="just">
              <a:lnSpc>
                <a:spcPct val="107000"/>
              </a:lnSpc>
              <a:spcAft>
                <a:spcPts val="800"/>
              </a:spcAft>
            </a:pPr>
            <a:r>
              <a:rPr lang="es-CO" sz="2400" dirty="0" smtClean="0">
                <a:effectLst/>
                <a:latin typeface="Arial Narrow" panose="020B0606020202030204" pitchFamily="34" charset="0"/>
                <a:ea typeface="Calibri" panose="020F0502020204030204" pitchFamily="34" charset="0"/>
                <a:cs typeface="Times New Roman" panose="02020603050405020304" pitchFamily="18" charset="0"/>
              </a:rPr>
              <a:t>Esta construcción perversa hace que los civiles palestinos no sean considerados víctimas inocentes de la guerra, sino que siguen siendo, en gran medida, responsables de sus propias muertes y destinos desesperados, por lo que invertir, generar empleo, y hasta explotar a estas personas es tentador, pero es todo un tema.</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45175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255222" y="1143000"/>
            <a:ext cx="9817331" cy="2068259"/>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Innumerables vidas perdidas, constante robo de terrenos y tierras, medios de vida y tradiciones antiguas destruidos en un ciclo agotador de reconstrucción de utopías, sueños e infraestructura, para luego ver cómo todas las promesas y posibilidades de prosperar se convierten, en un instante, en polvo y escombros por un misil. Imaginar el desarrollo económico de un pueblo encarcelado, encerrado como ganado detrás de muros y cercas de alambre de púas, donde el agua, la electricidad, los alimentos y el combustible se encienden y apagan según el capricho de la potencia colonial, es realmente difícil.</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ángulo 3"/>
          <p:cNvSpPr/>
          <p:nvPr/>
        </p:nvSpPr>
        <p:spPr>
          <a:xfrm>
            <a:off x="1255222" y="3328561"/>
            <a:ext cx="9875522" cy="2051395"/>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Gaza es una cárcel que tiene un muro de hormigón que bordea totalmente la Franja con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una longitud de 65 kilómetros. </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Se hunde hasta 20 metros en el suelo para obstruir los túneles que construyen las milicias de Hamás. Enfrente hay 41 kilómetros de mar, en un territorio sin barcos, y dos fronteras, una al norte, Israel, y Egipto al sur.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El distrito del norte de Gaza comparte una frontera de 10 kilómetros con Israel. Cualquiera que se acerque a 1 kilómetro de esta barrera corre el peligro de recibir un disparo del ejército israelí, que patrulla las fronteras norte y este de Gaza.</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ítulo 5"/>
          <p:cNvSpPr>
            <a:spLocks noGrp="1"/>
          </p:cNvSpPr>
          <p:nvPr>
            <p:ph type="title"/>
          </p:nvPr>
        </p:nvSpPr>
        <p:spPr>
          <a:xfrm>
            <a:off x="592975" y="99753"/>
            <a:ext cx="10972800" cy="1143000"/>
          </a:xfrm>
        </p:spPr>
        <p:txBody>
          <a:bodyPr/>
          <a:lstStyle/>
          <a:p>
            <a:r>
              <a:rPr lang="es-CO"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Conozcamos algo de Gaza </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50963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88719" y="781396"/>
            <a:ext cx="9883833" cy="2710037"/>
          </a:xfrm>
          <a:prstGeom prst="rect">
            <a:avLst/>
          </a:prstGeom>
        </p:spPr>
        <p:txBody>
          <a:bodyPr wrap="square">
            <a:spAutoFit/>
          </a:bodyPr>
          <a:lstStyle/>
          <a:p>
            <a:pPr lvl="0" algn="just">
              <a:lnSpc>
                <a:spcPct val="107000"/>
              </a:lnSpc>
              <a:spcAft>
                <a:spcPts val="800"/>
              </a:spcAft>
            </a:pPr>
            <a:r>
              <a:rPr lang="es-CO" sz="20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En la frontera sur, que podría ser la puerta de escape o de circulación de ese cautiverio, lo que se llama el cruce </a:t>
            </a:r>
            <a:r>
              <a:rPr lang="es-CO" sz="2000"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Rafah</a:t>
            </a:r>
            <a:r>
              <a:rPr lang="es-CO" sz="20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(Egipto), estuvo abierto solo 125 días en 2021. Todo el tráfico marítimo hacia y desde Gaza está prohibido. Si bien en virtud del derecho internacional y de los Acuerdos de Oslo de 1993, Gaza tenía una zona de pesca de 20 millas náuticas de ancho desde su costa, ahora tiene una zona reducida a 3 millas por Israel a partir de enero de 2009, y el acceso está prohibido a los pescadores palestinos en sus franjas septentrional y meridional. En este contexto, las pescas han disminuido más del 60%. No obstante, este sector económico es vital para Palestina. En síntesis, nada entra, nada sale sin el permiso sionista.</a:t>
            </a:r>
            <a:endParaRPr lang="en-US" sz="2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ángulo 2"/>
          <p:cNvSpPr/>
          <p:nvPr/>
        </p:nvSpPr>
        <p:spPr>
          <a:xfrm>
            <a:off x="1221970" y="3630280"/>
            <a:ext cx="9817330" cy="3031086"/>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Como el régimen israelí fiscaliza las fronteras, controla el tránsito de mercancías y también los ingresos fiscales palestinos basados ​​en las importaciones que cobran los israel</a:t>
            </a:r>
            <a:r>
              <a:rPr lang="es-CO" sz="2000" dirty="0" smtClean="0">
                <a:effectLst/>
                <a:latin typeface="Arial Narrow" panose="020B0606020202030204" pitchFamily="34" charset="0"/>
                <a:ea typeface="Calibri" panose="020F0502020204030204" pitchFamily="34" charset="0"/>
                <a:cs typeface="Arial Narrow" panose="020B0606020202030204" pitchFamily="34" charset="0"/>
              </a:rPr>
              <a:t>í</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es y posteriormente transfieren a la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Autoridad Palestina, a la que se le encomendó la tarea del gasto público</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a:t>
            </a:r>
            <a:r>
              <a:rPr lang="es-CO" sz="2000"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El presupuesto de la Autoridad Palestina depende desproporcionadamente de los impuestos a las importaciones recaudados por Israel en su nombre</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Sólo en un contexto político tan retorcido puede surgir un acuerdo peculiar mediante el cual el régimen israelí recauda impuestos de importación de los territorios que ocupa y posteriormente transfiere estos ingresos al organismo palestino local encargado de administrar esos territorios, consiguiendo, además de sojuzgar a Palestina, al manejar a placer la temporalidad de la distribución de los ingresos, deformar la estructura fiscal por la ausencia de soberanía. </a:t>
            </a:r>
            <a:endParaRPr lang="en-US" sz="28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6661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5467" y="408801"/>
            <a:ext cx="9858895" cy="1323439"/>
          </a:xfrm>
          <a:prstGeom prst="rect">
            <a:avLst/>
          </a:prstGeom>
        </p:spPr>
        <p:txBody>
          <a:bodyPr wrap="square">
            <a:spAutoFit/>
          </a:bodyPr>
          <a:lstStyle/>
          <a:p>
            <a:pPr algn="just"/>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En el 2005 ingresaban a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Gaza </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10.400 camiones por mes, del 2007 a 2010 sólo 2.400 por mes, una reducción del 23%; en el primer semestre del 2022 ingresaron 6.087, es decir, sólo en 50% de las necesidades. Lo mismo pasa con los camiones de exportaciones, en 2005 salían 833 por mes, en 2022, 139 mensuales.</a:t>
            </a:r>
            <a:endParaRPr lang="en-US" sz="4400" dirty="0"/>
          </a:p>
        </p:txBody>
      </p:sp>
      <p:sp>
        <p:nvSpPr>
          <p:cNvPr id="3" name="Rectángulo 2"/>
          <p:cNvSpPr/>
          <p:nvPr/>
        </p:nvSpPr>
        <p:spPr>
          <a:xfrm>
            <a:off x="1155467" y="1971593"/>
            <a:ext cx="9858895" cy="1323439"/>
          </a:xfrm>
          <a:prstGeom prst="rect">
            <a:avLst/>
          </a:prstGeom>
        </p:spPr>
        <p:txBody>
          <a:bodyPr wrap="square">
            <a:spAutoFit/>
          </a:bodyPr>
          <a:lstStyle/>
          <a:p>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Las principales exportaciones de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Palestina</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son a Israel, que concentra el 80.5% de ellas, y casi 9% a Jordania, los demás países hacia donde van sus exportaciones, de unos 1.47 millones, son marginales. Pero importa por casi 7 mil millones de dólares, de los cuales el 60% proviene de Israel, lo que genera un déficit comercial relevante.</a:t>
            </a:r>
            <a:endParaRPr lang="en-US" sz="2000" dirty="0"/>
          </a:p>
        </p:txBody>
      </p:sp>
      <p:sp>
        <p:nvSpPr>
          <p:cNvPr id="4" name="Rectángulo 3"/>
          <p:cNvSpPr/>
          <p:nvPr/>
        </p:nvSpPr>
        <p:spPr>
          <a:xfrm>
            <a:off x="1155467" y="3452974"/>
            <a:ext cx="9559637" cy="3056221"/>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El bloqueo provocó la multiplicación de los indicadores de crisis humanitaria en Gaza. Por ejemplo, la tasa de desempleo ha aumentado del 25,6%, antes de la imposición del bloqueo en 2005, al 45,2% del desempleo juvenil a finales de 2021, una de las tasas más altas del mundo. Asimismo, la pobreza se disparó drásticamente debido a las restricciones israelíes del 40% en 2005 al 69% en 2021. Los largos procedimientos de cierre, prohibición de exportaciones e importaciones y la destrucción de fábricas e instalaciones económicas durante los ataques militares dejaron grandes pérdidas en todos los sectores económicos y productivos. Sólo el ataque militar más reciente, ocurrido en mayo de 2021, destruyó cientos de instalaciones económicas, con una pérdida total de alrededor de 400 millones de dólares, sin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hablar aún </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de los ataques actuales.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594216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23700" y="128093"/>
            <a:ext cx="11147367" cy="1938992"/>
          </a:xfrm>
          <a:prstGeom prst="rect">
            <a:avLst/>
          </a:prstGeom>
        </p:spPr>
        <p:txBody>
          <a:bodyPr wrap="square">
            <a:spAutoFit/>
          </a:bodyPr>
          <a:lstStyle/>
          <a:p>
            <a:pPr algn="just"/>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El sector agrícola es uno de los sectores económicos más importantes de Gaza.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Unas 40.000 personas trabajan en este campo y se estima que indirectamente emplea a unas 200.000 personas.</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El control de las autoridades israelíes se extiende, como ya dijimos, a las tierras agrícolas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imponiendo una zona de amortiguación de 1.000 a 1.500 metros de ancho a lo largo de la valla de separación.</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Esta zona constituía aproximadamente el 17% de Gaza y el 35% de sus tierras agrícolas, con lo cual los agricultores se exponen a graves peligros al acercarse a esa zona y, por tanto, no pueden realizar sus actividades con normalidad.</a:t>
            </a:r>
            <a:endParaRPr lang="en-US" sz="4400" dirty="0"/>
          </a:p>
        </p:txBody>
      </p:sp>
      <p:sp>
        <p:nvSpPr>
          <p:cNvPr id="3" name="Rectángulo 2"/>
          <p:cNvSpPr/>
          <p:nvPr/>
        </p:nvSpPr>
        <p:spPr>
          <a:xfrm>
            <a:off x="523699" y="2067085"/>
            <a:ext cx="11147367" cy="2554545"/>
          </a:xfrm>
          <a:prstGeom prst="rect">
            <a:avLst/>
          </a:prstGeom>
        </p:spPr>
        <p:txBody>
          <a:bodyPr wrap="square">
            <a:spAutoFit/>
          </a:bodyPr>
          <a:lstStyle/>
          <a:p>
            <a:pPr algn="just"/>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Los pescadores de Gaza sufren la imposibilidad de ejercer libremente su trabajo en la zona en la que tienen permitido navegar y trabajar como consecuencia de los repetidos ataques israelíes,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limitando la zona de pesca</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además de prohibir la pesca y el ingreso de suministro de equipos.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Debido a restricciones, ataques periódicos y prohibiciones a la entrada de abastecimientos</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necesarios para que los pescadores continúen su trabajo,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el número de personas que trabajan en la pesca disminuyó de aproximadamente 10.000 en el año 2000 a aproximadamente 4.000 en 2022</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lo mismo sucede con alrededor de unos 500 trabajadores de profesiones relacionadas con el ramo, como pescaderos, mecánicos, electricistas, constructores de barcos y comerciantes de equipos de pesca que se quedaron sin trabajo.  </a:t>
            </a:r>
            <a:endParaRPr lang="en-US" sz="4400" dirty="0"/>
          </a:p>
        </p:txBody>
      </p:sp>
      <p:sp>
        <p:nvSpPr>
          <p:cNvPr id="4" name="Rectángulo 3"/>
          <p:cNvSpPr/>
          <p:nvPr/>
        </p:nvSpPr>
        <p:spPr>
          <a:xfrm>
            <a:off x="523698" y="4688131"/>
            <a:ext cx="11147368" cy="1738938"/>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Una de las últimas escalas del desastre económico inducido nos lleva a la crisis energética, que se remonta al 28 de junio de 2006, cuando el ejército israelí bombardeó la única central eléctrica de la Franja de Gaza durante una de sus operaciones militares, y a est</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o se suma el control de ingreso del combustible</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Esto provocó la destrucción de seis transformadores principales de la estación. Desde entonces, Gaza ha sufrido un gran déficit energético, y por lo tanto de agua.</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37302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40080" y="454818"/>
            <a:ext cx="11014364" cy="3488134"/>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La prohibición israelí de la entrada de combustible a Gaza significa que la producción de electricidad está gravemente limitada.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En 2023, Gaza tenía sólo 13 horas de electricidad al día</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Esto, a su vez, ha causado graves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problemas con el suministro de agua y el saneamiento, los constantes apagones han impedido que las plantas de tratamiento de agua funcionen correctamente</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a:t>
            </a:r>
            <a:r>
              <a:rPr lang="es-CO" sz="2000" dirty="0" smtClean="0">
                <a:solidFill>
                  <a:srgbClr val="FF0000"/>
                </a:solidFill>
                <a:effectLst/>
                <a:latin typeface="Arial Narrow" panose="020B0606020202030204" pitchFamily="34" charset="0"/>
                <a:ea typeface="Calibri" panose="020F0502020204030204" pitchFamily="34" charset="0"/>
                <a:cs typeface="Times New Roman" panose="02020603050405020304" pitchFamily="18" charset="0"/>
              </a:rPr>
              <a:t>Los acuíferos de Gaza, su principal fuente de agua, también están casi agotados y contaminados por aguas marinas y residuales</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Una parte importante de todas las enfermedades reportadas en la zona es causada por el acceso deficiente al agua potable. Las plantas desalinizadoras todas están paralizadas producto de la falta de energía y/o combustible.</a:t>
            </a: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El bloqueo también ha afectado a las instalaciones médicas de la franja. </a:t>
            </a:r>
            <a:r>
              <a:rPr lang="es-CO" sz="2000" b="1" dirty="0" smtClean="0">
                <a:effectLst/>
                <a:latin typeface="Arial Narrow" panose="020B0606020202030204" pitchFamily="34" charset="0"/>
                <a:ea typeface="Calibri" panose="020F0502020204030204" pitchFamily="34" charset="0"/>
                <a:cs typeface="Times New Roman" panose="02020603050405020304" pitchFamily="18" charset="0"/>
              </a:rPr>
              <a:t>Los hospitales carecen de suministros, equipos e infraestructura básicos y no pueden atender casos graves ni brindar atención adecuada a los enfermos crónicos.</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73510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0"/>
            <a:ext cx="10972800" cy="1143000"/>
          </a:xfrm>
        </p:spPr>
        <p:txBody>
          <a:bodyPr>
            <a:normAutofit fontScale="90000"/>
          </a:bodyPr>
          <a:lstStyle/>
          <a:p>
            <a:r>
              <a:rPr lang="es-MX"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Algunas implicaciones geopolíticas del actual conflicto del Medio Oriente</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Rectángulo 2"/>
          <p:cNvSpPr/>
          <p:nvPr/>
        </p:nvSpPr>
        <p:spPr>
          <a:xfrm>
            <a:off x="521677" y="999979"/>
            <a:ext cx="11369040" cy="5998565"/>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1. Estados Unidos juega sus restos de hegemón y hace todos los esfuerzos para no perder influencia en el Medio Oriente, tomando medidas desesperadas que dejan ver, a los ojos de todo el mundo, el nefasto papel al apoyar grandes crímenes de guerra y de lesa humanidad, y la violación completa del derecho internacional humanitario y de los derechos humanos, impidiendo, a la vez, una tregua que detenga el genocidio en la Franja de Gaza.</a:t>
            </a:r>
            <a:endParaRPr lang="en-US" sz="28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2. Aumento sin par del desprestigio de la ONU, que como rectora de la paz mundial lleva muchos años incumpliendo su papel, y más ahora que en vivo y en directo se vive el genocidio de la población </a:t>
            </a:r>
            <a:r>
              <a:rPr lang="es-CO" sz="2000" dirty="0" err="1" smtClean="0">
                <a:effectLst/>
                <a:latin typeface="Arial Narrow" panose="020B0606020202030204" pitchFamily="34" charset="0"/>
                <a:ea typeface="Calibri" panose="020F0502020204030204" pitchFamily="34" charset="0"/>
                <a:cs typeface="Times New Roman" panose="02020603050405020304" pitchFamily="18" charset="0"/>
              </a:rPr>
              <a:t>gazatí</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a:t>
            </a:r>
            <a:endParaRPr lang="en-US" sz="28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3. Abandono occidental de la mirada hacia Ucrania y traslado de ella al Medio Oriente, en donde tanto el imperialismo como el sionismo pusieron sus ojos sobre Irán, amenazando el sionismo con usar armas atómicas contra este país, y olvidando que hace parte de un eje importante chino-ruso, dando pie al movimiento de armas tanto en el mar Negro como en el Mediterráneo de parte de China y Rusia, países que han jugado un papel de apaciguadores del conflicto impulsando el Alto el Fuego en el Consejo de Seguridad, sin que Estados Unidos y Europa los apoyen.</a:t>
            </a:r>
            <a:endParaRPr lang="en-US" sz="28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4. Israel anima la ampliación del conflicto con Siria y Líbano, en procura de impulsar la visión estratégica de ampliar su territorio (y ahora impulsar una ruta comercial y energética con Usa en contraposición de la Ruta y Franja de China) para cumplir el viejo sueño sionista de crear el Gran Israel, desde el Nilo hasta el </a:t>
            </a:r>
            <a:r>
              <a:rPr lang="es-CO" sz="2000" dirty="0" err="1" smtClean="0">
                <a:effectLst/>
                <a:latin typeface="Arial Narrow" panose="020B0606020202030204" pitchFamily="34" charset="0"/>
                <a:ea typeface="Calibri" panose="020F0502020204030204" pitchFamily="34" charset="0"/>
                <a:cs typeface="Times New Roman" panose="02020603050405020304" pitchFamily="18" charset="0"/>
              </a:rPr>
              <a:t>Eúfrates</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lo cual fue insinuado de nuevo en la última aparición de Netanyahu en la ONU a finales de septiembre con un mapa en donde no aparece Palestina, y previamente en la presentación del presidente israelí, Isaac </a:t>
            </a:r>
            <a:r>
              <a:rPr lang="es-CO" sz="2000" dirty="0" err="1" smtClean="0">
                <a:effectLst/>
                <a:latin typeface="Arial Narrow" panose="020B0606020202030204" pitchFamily="34" charset="0"/>
                <a:ea typeface="Calibri" panose="020F0502020204030204" pitchFamily="34" charset="0"/>
                <a:cs typeface="Times New Roman" panose="02020603050405020304" pitchFamily="18" charset="0"/>
              </a:rPr>
              <a:t>Herzog</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en julio de este año en el Congreso norteamericano, en donde recibió una ovación de varios minutos. </a:t>
            </a:r>
            <a:endParaRPr lang="en-US" sz="28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8777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90130" y="631006"/>
            <a:ext cx="11072553" cy="5237331"/>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5. Ampliación de adeptos del concepto de Multipolaridad y ruptura de los avances de ciertos estados árabes con Israel ahora que el imperialismo norteamericano e Israel mostraron las fauces sanguinarias e impositivas del obedecimiento de las reglas norteamericanas o la destrucción. </a:t>
            </a:r>
            <a:r>
              <a:rPr lang="es-CO" sz="2000"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rPr>
              <a:t>El mundo se entera, con el mal paso que ha dado tanto el imperialismo yanqui como el sionismo en esta guerra, de que si no se avanza hacia unos nuevos ejes de desarrollo de las relaciones internacionales, y no se rompen las ataduras coloniales con Occidente, todos los países serían susceptibles de recibir el garrote de la fuerza militar y la coacción económica.</a:t>
            </a:r>
            <a:endParaRPr lang="en-US" sz="2800" dirty="0" smtClean="0">
              <a:effectLst>
                <a:outerShdw blurRad="38100" dist="38100" dir="2700000" algn="tl">
                  <a:srgbClr val="000000">
                    <a:alpha val="43137"/>
                  </a:srgbClr>
                </a:outerShdw>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6. En medio de esta guerra la propuesta china de la </a:t>
            </a:r>
            <a:r>
              <a:rPr lang="es-CO" sz="2000" dirty="0" smtClean="0">
                <a:latin typeface="Arial Narrow" panose="020B0606020202030204" pitchFamily="34" charset="0"/>
                <a:ea typeface="Calibri" panose="020F0502020204030204" pitchFamily="34" charset="0"/>
                <a:cs typeface="Times New Roman" panose="02020603050405020304" pitchFamily="18" charset="0"/>
              </a:rPr>
              <a:t>Ruta y la Franja </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avanza en el devenir geopolítico sin una guerra, sin un muerto, sin un bloqueo inhumano, sin por ello decir que sería el último peldaño de la liberación de la opresión mundial, pero sí sería un peldaño necesario para alcanzar la soberanía, la autodeterminación y un nuevo orden mundial en donde la hegemonía norteamericana sea cosa del pasado. </a:t>
            </a:r>
            <a:endParaRPr lang="en-US" sz="28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7. Aun con todo lo anterior, la situación del Medio Oriente sigue siendo una baza de desorden geopolítico que en cualquier momento puede salirse del cauce de la contención diplomática para pasar al de la guerra, si la resistencia árabe se une a la resistencia palestina y algún país apoya con acciones de orden económico y/o militar, pues Israel hace un buen rato que cruzó todas las líneas rojas del derecho internacional y de la convivencia entre los pueblos del mundo, comportándose como un ogro fascista sin control alguno.</a:t>
            </a:r>
            <a:endParaRPr lang="en-US" sz="28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8347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9549"/>
            <a:ext cx="12192000" cy="6038902"/>
          </a:xfrm>
          <a:prstGeom prst="rect">
            <a:avLst/>
          </a:prstGeom>
        </p:spPr>
      </p:pic>
    </p:spTree>
    <p:extLst>
      <p:ext uri="{BB962C8B-B14F-4D97-AF65-F5344CB8AC3E}">
        <p14:creationId xmlns:p14="http://schemas.microsoft.com/office/powerpoint/2010/main" val="38228131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665335" y="576616"/>
            <a:ext cx="11080865" cy="5829929"/>
          </a:xfrm>
          <a:prstGeom prst="rect">
            <a:avLst/>
          </a:prstGeom>
        </p:spPr>
        <p:txBody>
          <a:bodyPr wrap="square">
            <a:spAutoFit/>
          </a:bodyPr>
          <a:lstStyle/>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8. En el aquelarre de las intencionalidades, Michael Hudson,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un marxista </a:t>
            </a:r>
            <a:r>
              <a:rPr lang="es-CO" sz="2400" dirty="0">
                <a:latin typeface="Arial Narrow" panose="020B0606020202030204" pitchFamily="34" charset="0"/>
                <a:ea typeface="Calibri" panose="020F0502020204030204" pitchFamily="34" charset="0"/>
                <a:cs typeface="Times New Roman" panose="02020603050405020304" pitchFamily="18" charset="0"/>
              </a:rPr>
              <a:t>que tiene un amplio conocimiento del accionar del imperialismo norteamericano, agrega una mirada importante, la cual no puede ser descartada para efectos de intentar aproximarnos a los hechos con una posición crítica que no anule posibilidades a la baraja de potenciales intríngulis del actual accionar de Israel:</a:t>
            </a:r>
            <a:endParaRPr lang="en-US" sz="32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8.1 Afirma que el objetivo inmediato es el petróleo, esto es, tomarse a Irán (pregunta qué hacen dos portaaviones en el Mediterráneo), fuente enorme de energía, o sea, la guerra juega a tres bandas: golpea al pueblo de Gaza, espera la respuesta unificada de la resistencia libanesa, </a:t>
            </a:r>
            <a:r>
              <a:rPr lang="es-CO" sz="2400" dirty="0" err="1">
                <a:latin typeface="Arial Narrow" panose="020B0606020202030204" pitchFamily="34" charset="0"/>
                <a:ea typeface="Calibri" panose="020F0502020204030204" pitchFamily="34" charset="0"/>
                <a:cs typeface="Times New Roman" panose="02020603050405020304" pitchFamily="18" charset="0"/>
              </a:rPr>
              <a:t>Hezbolá</a:t>
            </a:r>
            <a:r>
              <a:rPr lang="es-CO" sz="2400" dirty="0">
                <a:latin typeface="Arial Narrow" panose="020B0606020202030204" pitchFamily="34" charset="0"/>
                <a:ea typeface="Calibri" panose="020F0502020204030204" pitchFamily="34" charset="0"/>
                <a:cs typeface="Times New Roman" panose="02020603050405020304" pitchFamily="18" charset="0"/>
              </a:rPr>
              <a:t>, liderada </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por </a:t>
            </a:r>
            <a:r>
              <a:rPr lang="es-CO" sz="2400" dirty="0">
                <a:latin typeface="Arial Narrow" panose="020B0606020202030204" pitchFamily="34" charset="0"/>
                <a:ea typeface="Calibri" panose="020F0502020204030204" pitchFamily="34" charset="0"/>
                <a:cs typeface="Times New Roman" panose="02020603050405020304" pitchFamily="18" charset="0"/>
              </a:rPr>
              <a:t>Irán, y se golpea nuclear o militarmente a esta nación persa para después recoger, bajo las ruinas, las utilidades.</a:t>
            </a:r>
            <a:endParaRPr lang="en-US" sz="3200" dirty="0">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400" dirty="0">
                <a:latin typeface="Arial Narrow" panose="020B0606020202030204" pitchFamily="34" charset="0"/>
                <a:ea typeface="Calibri" panose="020F0502020204030204" pitchFamily="34" charset="0"/>
                <a:cs typeface="Times New Roman" panose="02020603050405020304" pitchFamily="18" charset="0"/>
              </a:rPr>
              <a:t>Lo anterior no consulta el actual estado geopolítico de las alianzas, en este caso, la de Irán-China-Rusia. Se suma a esto que China ha desplazado por el océano Índico un sinnúmero de destructores a la vez que llama a detener el genocidio </a:t>
            </a:r>
            <a:r>
              <a:rPr lang="es-CO" sz="2400" dirty="0" err="1">
                <a:latin typeface="Arial Narrow" panose="020B0606020202030204" pitchFamily="34" charset="0"/>
                <a:ea typeface="Calibri" panose="020F0502020204030204" pitchFamily="34" charset="0"/>
                <a:cs typeface="Times New Roman" panose="02020603050405020304" pitchFamily="18" charset="0"/>
              </a:rPr>
              <a:t>gazatí</a:t>
            </a:r>
            <a:r>
              <a:rPr lang="es-CO" sz="2400" dirty="0">
                <a:latin typeface="Arial Narrow" panose="020B0606020202030204" pitchFamily="34" charset="0"/>
                <a:ea typeface="Calibri" panose="020F0502020204030204" pitchFamily="34" charset="0"/>
                <a:cs typeface="Times New Roman" panose="02020603050405020304" pitchFamily="18" charset="0"/>
              </a:rPr>
              <a:t> y que Rusia tiene en los aires del Mar Negro aviones con misiles supersónicos</a:t>
            </a:r>
            <a:r>
              <a:rPr lang="es-CO" sz="2400" dirty="0" smtClean="0">
                <a:latin typeface="Arial Narrow" panose="020B0606020202030204" pitchFamily="34" charset="0"/>
                <a:ea typeface="Calibri" panose="020F0502020204030204" pitchFamily="34" charset="0"/>
                <a:cs typeface="Times New Roman" panose="02020603050405020304" pitchFamily="18" charset="0"/>
              </a:rPr>
              <a:t>.</a:t>
            </a:r>
            <a:endParaRPr lang="en-US" sz="3200" dirty="0">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529857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48408" y="219724"/>
            <a:ext cx="10990384" cy="6517682"/>
          </a:xfrm>
          <a:prstGeom prst="rect">
            <a:avLst/>
          </a:prstGeom>
        </p:spPr>
        <p:txBody>
          <a:bodyPr wrap="square">
            <a:spAutoFit/>
          </a:bodyPr>
          <a:lstStyle/>
          <a:p>
            <a:pPr lvl="0" algn="just">
              <a:lnSpc>
                <a:spcPct val="107000"/>
              </a:lnSpc>
              <a:spcAft>
                <a:spcPts val="800"/>
              </a:spcAft>
            </a:pP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8.2 Hay una variante: efectivamente USA tiene portaaviones, aviones con cargas nucleares y de todo tipo, pero existe esta mirada: Israel golpea a Gaza, la recupera a sangre y fuego, la integra al Gran Israel y paraliza el accionar de Irán con la amenaza nuclear. Y el mundo quieto, callado y sometido a la propaganda del antiterrorismo, al punto que varios países africanos como Togo, Kenia, Ghana, República Democrática del Congo anuncian su apoyo a Israel, dividiendo un frente unido africano contra el sionismo. Esto significa contener la guerra, tal como lo hace en estos momentos Putin.</a:t>
            </a:r>
            <a:endParaRPr lang="en-US" sz="3200" dirty="0">
              <a:solidFill>
                <a:prstClr val="black"/>
              </a:solidFill>
              <a:latin typeface="Arial Narrow" panose="020B0606020202030204" pitchFamily="34" charset="0"/>
              <a:ea typeface="Calibri" panose="020F0502020204030204" pitchFamily="34" charset="0"/>
              <a:cs typeface="Times New Roman" panose="02020603050405020304" pitchFamily="18" charset="0"/>
            </a:endParaRPr>
          </a:p>
          <a:p>
            <a:pPr lvl="0" algn="just">
              <a:lnSpc>
                <a:spcPct val="107000"/>
              </a:lnSpc>
              <a:spcAft>
                <a:spcPts val="800"/>
              </a:spcAft>
            </a:pP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8.3 Hay una mirada similar a la anterior: El asalto a Israel fue propiciado por la inteligencia sionista (Paul </a:t>
            </a:r>
            <a:r>
              <a:rPr lang="es-CO" sz="2400"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Craigs</a:t>
            </a: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alcanzando el régimen sionista de Netanyahu la masa crítica en Israel y el mundo imperialista para cualquiera de las dos vertientes tratadas arriba: 1. Golpear estratégicamente y destruir a Irán y Siria y por tanto dejar a </a:t>
            </a:r>
            <a:r>
              <a:rPr lang="es-CO" sz="2400"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Hezbolá</a:t>
            </a: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sin patrocinio en el Líbano, el cual caería en manos de Israel (que aprovecharía sus codiciadas fuentes hídricas y energéticas), y Estados Unidos controlaría el petróleo y el gas iraní, y lógicamente para ello participaría Estados Unidos, con toda su fuerza militar, y, 2. Se detiene esta potencial guerra por la prudencia de Rusia, Irán y </a:t>
            </a:r>
            <a:r>
              <a:rPr lang="es-CO" sz="2400" dirty="0" err="1">
                <a:solidFill>
                  <a:prstClr val="black"/>
                </a:solidFill>
                <a:latin typeface="Arial Narrow" panose="020B0606020202030204" pitchFamily="34" charset="0"/>
                <a:ea typeface="Calibri" panose="020F0502020204030204" pitchFamily="34" charset="0"/>
                <a:cs typeface="Times New Roman" panose="02020603050405020304" pitchFamily="18" charset="0"/>
              </a:rPr>
              <a:t>Hezbolá</a:t>
            </a:r>
            <a:r>
              <a:rPr lang="es-CO" sz="2400" dirty="0">
                <a:solidFill>
                  <a:prstClr val="black"/>
                </a:solidFill>
                <a:latin typeface="Arial Narrow" panose="020B0606020202030204" pitchFamily="34" charset="0"/>
                <a:ea typeface="Calibri" panose="020F0502020204030204" pitchFamily="34" charset="0"/>
                <a:cs typeface="Times New Roman" panose="02020603050405020304" pitchFamily="18" charset="0"/>
              </a:rPr>
              <a:t>, y Gaza y Cisjordania caen en manos israelíes apuntalando al Gran Israel.</a:t>
            </a:r>
            <a:endParaRPr lang="en-US" sz="3200" dirty="0">
              <a:solidFill>
                <a:prstClr val="black"/>
              </a:solidFill>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15512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MX"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Propuestas para los pueblos y Estados del orbe</a:t>
            </a:r>
            <a:endParaRPr lang="en-US"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ángulo 3"/>
          <p:cNvSpPr/>
          <p:nvPr/>
        </p:nvSpPr>
        <p:spPr>
          <a:xfrm>
            <a:off x="507075" y="1417638"/>
            <a:ext cx="11188931" cy="4659737"/>
          </a:xfrm>
          <a:prstGeom prst="rect">
            <a:avLst/>
          </a:prstGeom>
        </p:spPr>
        <p:txBody>
          <a:bodyPr wrap="square">
            <a:spAutoFit/>
          </a:bodyPr>
          <a:lstStyle/>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1. Impulsar el BDS (bloqueo, desinversión y sanciones) contra el apartheid y el fascismo de Israel.</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2. Impulsar mundialmente la ruptura global de relaciones diplomáticas y comerciales con Israel.</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3. Impulso del juicio en la CPI de los líderes nazi-sionistas de Israel y Estados Unidos.</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4. Reimpulsar la vieja consigna de un solo Estado democrático no confesional, como lo era la Palestina histórica, para  todas las confesiones del mundo, en tanto en la actual </a:t>
            </a:r>
            <a:r>
              <a:rPr lang="es-CO" sz="2000" dirty="0" err="1" smtClean="0">
                <a:effectLst/>
                <a:latin typeface="Arial Narrow" panose="020B0606020202030204" pitchFamily="34" charset="0"/>
                <a:ea typeface="Calibri" panose="020F0502020204030204" pitchFamily="34" charset="0"/>
                <a:cs typeface="Times New Roman" panose="02020603050405020304" pitchFamily="18" charset="0"/>
              </a:rPr>
              <a:t>geoestrategia</a:t>
            </a: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 de Israel desapareció la idea central de los dos Estados salida de los Acuerdos de Oslo.</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5. Movilizaciones diarias en todo el planeta denunciando el actual y el viejo genocidio cometido contra el pueblo palestino.</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6. Convocar al proletariado mundial a impedir la descarga de mercancías sionistas que llegan a los puertos, tal como se hizo con Sudáfrica, y a sabotear las empresas armamentistas israelíes presentes en todo el mundo.</a:t>
            </a:r>
            <a:endParaRPr lang="en-US" sz="2000" dirty="0" smtClean="0">
              <a:effectLst/>
              <a:latin typeface="Arial Narrow" panose="020B0606020202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sz="2000" dirty="0" smtClean="0">
                <a:effectLst/>
                <a:latin typeface="Arial Narrow" panose="020B0606020202030204" pitchFamily="34" charset="0"/>
                <a:ea typeface="Calibri" panose="020F0502020204030204" pitchFamily="34" charset="0"/>
                <a:cs typeface="Times New Roman" panose="02020603050405020304" pitchFamily="18" charset="0"/>
              </a:rPr>
              <a:t>7. No comprar mercancías en cuyo código de barras los tres primeros números sean 729 que hacen referencia a la producción de Israel.</a:t>
            </a:r>
            <a:endParaRPr lang="en-US" sz="2000" dirty="0">
              <a:effectLst/>
              <a:latin typeface="Arial Narrow" panose="020B0606020202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6006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undiario.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238" y="1457423"/>
            <a:ext cx="8770775" cy="4930850"/>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title"/>
          </p:nvPr>
        </p:nvSpPr>
        <p:spPr>
          <a:xfrm>
            <a:off x="919065" y="131860"/>
            <a:ext cx="10515600" cy="1325563"/>
          </a:xfrm>
        </p:spPr>
        <p:txBody>
          <a:bodyPr>
            <a:normAutofit/>
          </a:bodyPr>
          <a:lstStyle/>
          <a:p>
            <a:pPr algn="ctr"/>
            <a:r>
              <a:rPr lang="es-CO" sz="5400" b="1" dirty="0" smtClean="0">
                <a:latin typeface="Arial Narrow" panose="020B0606020202030204" pitchFamily="34" charset="0"/>
              </a:rPr>
              <a:t>Canal Ben </a:t>
            </a:r>
            <a:r>
              <a:rPr lang="es-CO" sz="5400" b="1" dirty="0" err="1" smtClean="0">
                <a:latin typeface="Arial Narrow" panose="020B0606020202030204" pitchFamily="34" charset="0"/>
              </a:rPr>
              <a:t>Gurion</a:t>
            </a:r>
            <a:endParaRPr lang="en-US" sz="5400" b="1" dirty="0">
              <a:latin typeface="Arial Narrow" panose="020B0606020202030204" pitchFamily="34" charset="0"/>
            </a:endParaRPr>
          </a:p>
        </p:txBody>
      </p:sp>
    </p:spTree>
    <p:extLst>
      <p:ext uri="{BB962C8B-B14F-4D97-AF65-F5344CB8AC3E}">
        <p14:creationId xmlns:p14="http://schemas.microsoft.com/office/powerpoint/2010/main" val="2098615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r>
              <a:rPr lang="es-CO" b="1" dirty="0">
                <a:effectLst>
                  <a:outerShdw blurRad="38100" dist="38100" dir="2700000" algn="tl">
                    <a:srgbClr val="000000">
                      <a:alpha val="43137"/>
                    </a:srgbClr>
                  </a:outerShdw>
                </a:effectLst>
              </a:rPr>
              <a:t>¿En qué proyecto geopolítico se inscribe el canal Ben </a:t>
            </a:r>
            <a:r>
              <a:rPr lang="es-CO" b="1" dirty="0" err="1">
                <a:effectLst>
                  <a:outerShdw blurRad="38100" dist="38100" dir="2700000" algn="tl">
                    <a:srgbClr val="000000">
                      <a:alpha val="43137"/>
                    </a:srgbClr>
                  </a:outerShdw>
                </a:effectLst>
              </a:rPr>
              <a:t>Gurion</a:t>
            </a:r>
            <a:r>
              <a:rPr lang="es-CO" b="1" dirty="0">
                <a:effectLst>
                  <a:outerShdw blurRad="38100" dist="38100" dir="2700000" algn="tl">
                    <a:srgbClr val="000000">
                      <a:alpha val="43137"/>
                    </a:srgbClr>
                  </a:outerShdw>
                </a:effectLst>
              </a:rPr>
              <a:t>?</a:t>
            </a: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endParaRPr lang="en-US" sz="2400" dirty="0">
              <a:effectLst>
                <a:outerShdw blurRad="38100" dist="38100" dir="2700000" algn="tl">
                  <a:srgbClr val="000000">
                    <a:alpha val="43137"/>
                  </a:srgbClr>
                </a:outerShdw>
              </a:effectLst>
              <a:latin typeface="Arial Narrow" panose="020B0606020202030204" pitchFamily="34" charset="0"/>
            </a:endParaRPr>
          </a:p>
        </p:txBody>
      </p:sp>
      <p:sp>
        <p:nvSpPr>
          <p:cNvPr id="3" name="Rectángulo 2"/>
          <p:cNvSpPr/>
          <p:nvPr/>
        </p:nvSpPr>
        <p:spPr>
          <a:xfrm>
            <a:off x="755780" y="1591130"/>
            <a:ext cx="10598020" cy="4252831"/>
          </a:xfrm>
          <a:prstGeom prst="rect">
            <a:avLst/>
          </a:prstGeom>
        </p:spPr>
        <p:txBody>
          <a:bodyPr wrap="square">
            <a:spAutoFit/>
          </a:bodyPr>
          <a:lstStyle/>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El proyecto del Canal Ben </a:t>
            </a:r>
            <a:r>
              <a:rPr lang="es-CO" dirty="0" err="1">
                <a:latin typeface="Arial Narrow" panose="020B0606020202030204" pitchFamily="34" charset="0"/>
                <a:ea typeface="Calibri" panose="020F0502020204030204" pitchFamily="34" charset="0"/>
                <a:cs typeface="Times New Roman" panose="02020603050405020304" pitchFamily="18" charset="0"/>
              </a:rPr>
              <a:t>Gurion</a:t>
            </a:r>
            <a:r>
              <a:rPr lang="es-CO" dirty="0">
                <a:latin typeface="Arial Narrow" panose="020B0606020202030204" pitchFamily="34" charset="0"/>
                <a:ea typeface="Calibri" panose="020F0502020204030204" pitchFamily="34" charset="0"/>
                <a:cs typeface="Times New Roman" panose="02020603050405020304" pitchFamily="18" charset="0"/>
              </a:rPr>
              <a:t> se inscribe en un proyecto geopolítico más amplio que busca alterar la dinámica del comercio mundial y otorgar a Israel una importancia económica estratégica. Este proyecto, que data de la década de 1960, propone la construcción de un canal navegable que conecte el Mar Rojo con el Mediterráneo, rivalizando con el Canal de Suez que atraviesa </a:t>
            </a:r>
            <a:r>
              <a:rPr lang="es-CO" dirty="0" smtClean="0">
                <a:latin typeface="Arial Narrow" panose="020B0606020202030204" pitchFamily="34" charset="0"/>
                <a:ea typeface="Calibri" panose="020F0502020204030204" pitchFamily="34" charset="0"/>
                <a:cs typeface="Times New Roman" panose="02020603050405020304" pitchFamily="18" charset="0"/>
              </a:rPr>
              <a:t>Egipto.</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La construcción de este canal tendría implicaciones significativas en el comercio marítimo global, ya que rompería el monopolio de Egipto sobre la ruta comercial clave entre Europa y Asia. Además, le daría a Israel una importancia económica estratégica potencial, permitiéndole tener menos dependencia de otros países para obtener alimentos, energía y </a:t>
            </a:r>
            <a:r>
              <a:rPr lang="es-CO" dirty="0" smtClean="0">
                <a:latin typeface="Arial Narrow" panose="020B0606020202030204" pitchFamily="34" charset="0"/>
                <a:ea typeface="Calibri" panose="020F0502020204030204" pitchFamily="34" charset="0"/>
                <a:cs typeface="Times New Roman" panose="02020603050405020304" pitchFamily="18" charset="0"/>
              </a:rPr>
              <a:t>medicamentos; y aprovecharía enormemente las grandes reservas de gas de esa región.</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CO" dirty="0">
                <a:latin typeface="Arial Narrow" panose="020B0606020202030204" pitchFamily="34" charset="0"/>
                <a:ea typeface="Calibri" panose="020F0502020204030204" pitchFamily="34" charset="0"/>
                <a:cs typeface="Times New Roman" panose="02020603050405020304" pitchFamily="18" charset="0"/>
              </a:rPr>
              <a:t>Sin embargo, el proyecto también ha sido relacionado con la situación en Gaza, ya que la presencia de los palestinos en la región se considera un obstáculo para la realización del </a:t>
            </a:r>
            <a:r>
              <a:rPr lang="es-CO" dirty="0" smtClean="0">
                <a:latin typeface="Arial Narrow" panose="020B0606020202030204" pitchFamily="34" charset="0"/>
                <a:ea typeface="Calibri" panose="020F0502020204030204" pitchFamily="34" charset="0"/>
                <a:cs typeface="Times New Roman" panose="02020603050405020304" pitchFamily="18" charset="0"/>
              </a:rPr>
              <a:t>proyecto y de allí la importancia de la expulsión de los gazatíes con base en la guerra de exterminio y la limpieza étnica. </a:t>
            </a:r>
          </a:p>
          <a:p>
            <a:pPr algn="just">
              <a:lnSpc>
                <a:spcPct val="107000"/>
              </a:lnSpc>
              <a:spcAft>
                <a:spcPts val="800"/>
              </a:spcAft>
            </a:pPr>
            <a:r>
              <a:rPr lang="es-CO" dirty="0" smtClean="0">
                <a:latin typeface="Arial Narrow" panose="020B0606020202030204" pitchFamily="34" charset="0"/>
                <a:ea typeface="Calibri" panose="020F0502020204030204" pitchFamily="34" charset="0"/>
                <a:cs typeface="Times New Roman" panose="02020603050405020304" pitchFamily="18" charset="0"/>
              </a:rPr>
              <a:t>En </a:t>
            </a:r>
            <a:r>
              <a:rPr lang="es-CO" dirty="0">
                <a:latin typeface="Arial Narrow" panose="020B0606020202030204" pitchFamily="34" charset="0"/>
                <a:ea typeface="Calibri" panose="020F0502020204030204" pitchFamily="34" charset="0"/>
                <a:cs typeface="Times New Roman" panose="02020603050405020304" pitchFamily="18" charset="0"/>
              </a:rPr>
              <a:t>resumen, el proyecto del Canal Ben </a:t>
            </a:r>
            <a:r>
              <a:rPr lang="es-CO" dirty="0" err="1">
                <a:latin typeface="Arial Narrow" panose="020B0606020202030204" pitchFamily="34" charset="0"/>
                <a:ea typeface="Calibri" panose="020F0502020204030204" pitchFamily="34" charset="0"/>
                <a:cs typeface="Times New Roman" panose="02020603050405020304" pitchFamily="18" charset="0"/>
              </a:rPr>
              <a:t>Gurion</a:t>
            </a:r>
            <a:r>
              <a:rPr lang="es-CO" dirty="0">
                <a:latin typeface="Arial Narrow" panose="020B0606020202030204" pitchFamily="34" charset="0"/>
                <a:ea typeface="Calibri" panose="020F0502020204030204" pitchFamily="34" charset="0"/>
                <a:cs typeface="Times New Roman" panose="02020603050405020304" pitchFamily="18" charset="0"/>
              </a:rPr>
              <a:t> es parte de una estrategia geopolítica más amplia que busca redefinir las rutas comerciales globales y otorgar a Israel una posición más fuerte en la </a:t>
            </a:r>
            <a:r>
              <a:rPr lang="es-CO" dirty="0" smtClean="0">
                <a:latin typeface="Arial Narrow" panose="020B0606020202030204" pitchFamily="34" charset="0"/>
                <a:ea typeface="Calibri" panose="020F0502020204030204" pitchFamily="34" charset="0"/>
                <a:cs typeface="Times New Roman" panose="02020603050405020304" pitchFamily="18" charset="0"/>
              </a:rPr>
              <a:t>región.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5078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599" y="211014"/>
            <a:ext cx="10972800" cy="1143000"/>
          </a:xfrm>
        </p:spPr>
        <p:txBody>
          <a:bodyPr>
            <a:normAutofit fontScale="90000"/>
          </a:bodyPr>
          <a:lstStyle/>
          <a:p>
            <a:r>
              <a:rPr lang="es-CO" sz="4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Una ojeada a la propuesta china de la Ruta y la Franja</a:t>
            </a:r>
            <a:endParaRPr lang="en-US" sz="4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stretch>
            <a:fillRect/>
          </a:stretch>
        </p:blipFill>
        <p:spPr>
          <a:xfrm>
            <a:off x="1308541" y="1354014"/>
            <a:ext cx="9574917" cy="5385891"/>
          </a:xfrm>
          <a:prstGeom prst="rect">
            <a:avLst/>
          </a:prstGeom>
        </p:spPr>
      </p:pic>
    </p:spTree>
    <p:extLst>
      <p:ext uri="{BB962C8B-B14F-4D97-AF65-F5344CB8AC3E}">
        <p14:creationId xmlns:p14="http://schemas.microsoft.com/office/powerpoint/2010/main" val="589848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493371" y="475861"/>
            <a:ext cx="9183959" cy="6165201"/>
          </a:xfrm>
          <a:prstGeom prst="rect">
            <a:avLst/>
          </a:prstGeom>
        </p:spPr>
      </p:pic>
    </p:spTree>
    <p:extLst>
      <p:ext uri="{BB962C8B-B14F-4D97-AF65-F5344CB8AC3E}">
        <p14:creationId xmlns:p14="http://schemas.microsoft.com/office/powerpoint/2010/main" val="789810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3102" y="261257"/>
            <a:ext cx="8890118" cy="6335486"/>
          </a:xfrm>
          <a:prstGeom prst="rect">
            <a:avLst/>
          </a:prstGeom>
        </p:spPr>
      </p:pic>
    </p:spTree>
    <p:extLst>
      <p:ext uri="{BB962C8B-B14F-4D97-AF65-F5344CB8AC3E}">
        <p14:creationId xmlns:p14="http://schemas.microsoft.com/office/powerpoint/2010/main" val="318666126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TotalTime>
  <Words>4170</Words>
  <Application>Microsoft Office PowerPoint</Application>
  <PresentationFormat>Panorámica</PresentationFormat>
  <Paragraphs>134</Paragraphs>
  <Slides>42</Slides>
  <Notes>1</Notes>
  <HiddenSlides>0</HiddenSlides>
  <MMClips>0</MMClips>
  <ScaleCrop>false</ScaleCrop>
  <HeadingPairs>
    <vt:vector size="6" baseType="variant">
      <vt:variant>
        <vt:lpstr>Fuentes usadas</vt:lpstr>
      </vt:variant>
      <vt:variant>
        <vt:i4>5</vt:i4>
      </vt:variant>
      <vt:variant>
        <vt:lpstr>Tema</vt:lpstr>
      </vt:variant>
      <vt:variant>
        <vt:i4>4</vt:i4>
      </vt:variant>
      <vt:variant>
        <vt:lpstr>Títulos de diapositiva</vt:lpstr>
      </vt:variant>
      <vt:variant>
        <vt:i4>42</vt:i4>
      </vt:variant>
    </vt:vector>
  </HeadingPairs>
  <TitlesOfParts>
    <vt:vector size="51" baseType="lpstr">
      <vt:lpstr>Arial</vt:lpstr>
      <vt:lpstr>Arial Narrow</vt:lpstr>
      <vt:lpstr>Calibri</vt:lpstr>
      <vt:lpstr>Calibri Light</vt:lpstr>
      <vt:lpstr>Times New Roman</vt:lpstr>
      <vt:lpstr>Tema de Office</vt:lpstr>
      <vt:lpstr>2_Tema de Office</vt:lpstr>
      <vt:lpstr>3_Tema de Office</vt:lpstr>
      <vt:lpstr>5_Tema de Office</vt:lpstr>
      <vt:lpstr>Palestina: la amenaza sionista y la geopolítica en el expansionismo israelí</vt:lpstr>
      <vt:lpstr>Presentación de PowerPoint</vt:lpstr>
      <vt:lpstr>¿De qué zona del mundo estamos hablando?</vt:lpstr>
      <vt:lpstr>Presentación de PowerPoint</vt:lpstr>
      <vt:lpstr>Canal Ben Gurion</vt:lpstr>
      <vt:lpstr>¿En qué proyecto geopolítico se inscribe el canal Ben Gurion? </vt:lpstr>
      <vt:lpstr>Una ojeada a la propuesta china de la Ruta y la Franja</vt:lpstr>
      <vt:lpstr>Presentación de PowerPoint</vt:lpstr>
      <vt:lpstr>Presentación de PowerPoint</vt:lpstr>
      <vt:lpstr>Apoyos a Palestina, Neutralidad y Apoyos a Israel</vt:lpstr>
      <vt:lpstr>Datos del actual genocidio en Gaza</vt:lpstr>
      <vt:lpstr>Presentación de PowerPoint</vt:lpstr>
      <vt:lpstr>Presentación de PowerPoint</vt:lpstr>
      <vt:lpstr>Presentación de PowerPoint</vt:lpstr>
      <vt:lpstr>Presentación de PowerPoint</vt:lpstr>
      <vt:lpstr>Presentación de PowerPoint</vt:lpstr>
      <vt:lpstr>Presentación de PowerPoint</vt:lpstr>
      <vt:lpstr>Aumento artificial de la población judía</vt:lpstr>
      <vt:lpstr>Érase 1948, el inicio de la Nakba</vt:lpstr>
      <vt:lpstr>Presentación de PowerPoint</vt:lpstr>
      <vt:lpstr>Refugio improvisado para niños en 1948</vt:lpstr>
      <vt:lpstr>Mitos sionistas o la falsificación de la historia</vt:lpstr>
      <vt:lpstr>Presentación de PowerPoint</vt:lpstr>
      <vt:lpstr>Un ejemplo emblemático del odio racista contra el pueblo árabe  Por Chris Hedges (premio Pulitzer)</vt:lpstr>
      <vt:lpstr>Resolución 3379: cuando la ONU equiparó el sionismo con el racismo</vt:lpstr>
      <vt:lpstr>Resolución ONU 3070 de noviembre de 1973 (Aval a la lucha armada)</vt:lpstr>
      <vt:lpstr>Algunas resoluciones ONU (Asamblea General y Consejo de Seguridad) obviadas por el sionismo</vt:lpstr>
      <vt:lpstr>Presentación de PowerPoint</vt:lpstr>
      <vt:lpstr>Presentación de PowerPoint</vt:lpstr>
      <vt:lpstr>Gaza: la franja martirizada</vt:lpstr>
      <vt:lpstr>Presentación de PowerPoint</vt:lpstr>
      <vt:lpstr>Principios altamente difundidos en los medios occidentales</vt:lpstr>
      <vt:lpstr>Conozcamos algo de Gaza </vt:lpstr>
      <vt:lpstr>Presentación de PowerPoint</vt:lpstr>
      <vt:lpstr>Presentación de PowerPoint</vt:lpstr>
      <vt:lpstr>Presentación de PowerPoint</vt:lpstr>
      <vt:lpstr>Presentación de PowerPoint</vt:lpstr>
      <vt:lpstr>Algunas implicaciones geopolíticas del actual conflicto del Medio Oriente</vt:lpstr>
      <vt:lpstr>Presentación de PowerPoint</vt:lpstr>
      <vt:lpstr>Presentación de PowerPoint</vt:lpstr>
      <vt:lpstr>Presentación de PowerPoint</vt:lpstr>
      <vt:lpstr>Propuestas para los pueblos y Estados del orbe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Palestina: la amenaza sionista y la geopolítica en el expansionismo israelí</dc:title>
  <dc:creator>Usuario de Windows</dc:creator>
  <cp:lastModifiedBy>Usuario de Windows</cp:lastModifiedBy>
  <cp:revision>72</cp:revision>
  <dcterms:created xsi:type="dcterms:W3CDTF">2023-10-31T14:49:42Z</dcterms:created>
  <dcterms:modified xsi:type="dcterms:W3CDTF">2024-05-23T21:33:31Z</dcterms:modified>
</cp:coreProperties>
</file>