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68" r:id="rId2"/>
    <p:sldMasterId id="2147483680" r:id="rId3"/>
    <p:sldMasterId id="2147483692" r:id="rId4"/>
    <p:sldMasterId id="2147483704" r:id="rId5"/>
    <p:sldMasterId id="2147483716" r:id="rId6"/>
    <p:sldMasterId id="2147483728" r:id="rId7"/>
    <p:sldMasterId id="2147483740" r:id="rId8"/>
    <p:sldMasterId id="2147483752" r:id="rId9"/>
    <p:sldMasterId id="2147483764" r:id="rId10"/>
    <p:sldMasterId id="2147483776" r:id="rId11"/>
    <p:sldMasterId id="2147483800" r:id="rId12"/>
    <p:sldMasterId id="2147483824" r:id="rId13"/>
    <p:sldMasterId id="2147483836" r:id="rId14"/>
    <p:sldMasterId id="2147483848" r:id="rId15"/>
    <p:sldMasterId id="2147483860" r:id="rId16"/>
    <p:sldMasterId id="2147483872" r:id="rId17"/>
  </p:sldMasterIdLst>
  <p:sldIdLst>
    <p:sldId id="288" r:id="rId18"/>
    <p:sldId id="277" r:id="rId19"/>
    <p:sldId id="305" r:id="rId20"/>
    <p:sldId id="306" r:id="rId21"/>
    <p:sldId id="307" r:id="rId22"/>
    <p:sldId id="308" r:id="rId23"/>
    <p:sldId id="263" r:id="rId24"/>
    <p:sldId id="264" r:id="rId25"/>
    <p:sldId id="265" r:id="rId26"/>
    <p:sldId id="266" r:id="rId27"/>
    <p:sldId id="267" r:id="rId28"/>
    <p:sldId id="268" r:id="rId29"/>
    <p:sldId id="269" r:id="rId30"/>
    <p:sldId id="270" r:id="rId31"/>
    <p:sldId id="272" r:id="rId32"/>
    <p:sldId id="279" r:id="rId33"/>
    <p:sldId id="273" r:id="rId34"/>
    <p:sldId id="280" r:id="rId35"/>
    <p:sldId id="271" r:id="rId36"/>
    <p:sldId id="282" r:id="rId37"/>
    <p:sldId id="283" r:id="rId38"/>
    <p:sldId id="290" r:id="rId39"/>
    <p:sldId id="293" r:id="rId40"/>
    <p:sldId id="284" r:id="rId41"/>
    <p:sldId id="294" r:id="rId42"/>
    <p:sldId id="295" r:id="rId43"/>
    <p:sldId id="291" r:id="rId44"/>
    <p:sldId id="296" r:id="rId45"/>
    <p:sldId id="297" r:id="rId46"/>
    <p:sldId id="285" r:id="rId47"/>
    <p:sldId id="299" r:id="rId48"/>
    <p:sldId id="287" r:id="rId49"/>
    <p:sldId id="303" r:id="rId50"/>
    <p:sldId id="300" r:id="rId51"/>
    <p:sldId id="304" r:id="rId52"/>
    <p:sldId id="298" r:id="rId53"/>
    <p:sldId id="286" r:id="rId54"/>
    <p:sldId id="302" r:id="rId5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520B"/>
    <a:srgbClr val="03B514"/>
    <a:srgbClr val="2C2C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108" d="100"/>
          <a:sy n="108" d="100"/>
        </p:scale>
        <p:origin x="64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slide" Target="slides/slide38.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tableStyles" Target="tableStyle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viewProps" Target="viewProps.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02658962"/>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26848459"/>
      </p:ext>
    </p:extLst>
  </p:cSld>
  <p:clrMapOvr>
    <a:masterClrMapping/>
  </p:clrMapOvr>
  <p:transition spd="slow">
    <p:push dir="u"/>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77516989"/>
      </p:ext>
    </p:extLst>
  </p:cSld>
  <p:clrMapOvr>
    <a:masterClrMapping/>
  </p:clrMapOvr>
  <p:transition spd="slow">
    <p:push dir="u"/>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99411831"/>
      </p:ext>
    </p:extLst>
  </p:cSld>
  <p:clrMapOvr>
    <a:masterClrMapping/>
  </p:clrMapOvr>
  <p:transition spd="slow">
    <p:push dir="u"/>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08545516"/>
      </p:ext>
    </p:extLst>
  </p:cSld>
  <p:clrMapOvr>
    <a:masterClrMapping/>
  </p:clrMapOvr>
  <p:transition spd="slow">
    <p:push dir="u"/>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12592571"/>
      </p:ext>
    </p:extLst>
  </p:cSld>
  <p:clrMapOvr>
    <a:masterClrMapping/>
  </p:clrMapOvr>
  <p:transition spd="slow">
    <p:push dir="u"/>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6576486"/>
      </p:ext>
    </p:extLst>
  </p:cSld>
  <p:clrMapOvr>
    <a:masterClrMapping/>
  </p:clrMapOvr>
  <p:transition spd="slow">
    <p:push dir="u"/>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56109866"/>
      </p:ext>
    </p:extLst>
  </p:cSld>
  <p:clrMapOvr>
    <a:masterClrMapping/>
  </p:clrMapOvr>
  <p:transition spd="slow">
    <p:push dir="u"/>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99692225"/>
      </p:ext>
    </p:extLst>
  </p:cSld>
  <p:clrMapOvr>
    <a:masterClrMapping/>
  </p:clrMapOvr>
  <p:transition spd="slow">
    <p:push dir="u"/>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68422720"/>
      </p:ext>
    </p:extLst>
  </p:cSld>
  <p:clrMapOvr>
    <a:masterClrMapping/>
  </p:clrMapOvr>
  <p:transition spd="slow">
    <p:push dir="u"/>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02800176"/>
      </p:ext>
    </p:extLst>
  </p:cSld>
  <p:clrMapOvr>
    <a:masterClrMapping/>
  </p:clrMapOvr>
  <p:transition spd="slow">
    <p:push dir="u"/>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1343315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04964040"/>
      </p:ext>
    </p:extLst>
  </p:cSld>
  <p:clrMapOvr>
    <a:masterClrMapping/>
  </p:clrMapOvr>
  <p:transition spd="slow">
    <p:push dir="u"/>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97653579"/>
      </p:ext>
    </p:extLst>
  </p:cSld>
  <p:clrMapOvr>
    <a:masterClrMapping/>
  </p:clrMapOvr>
  <p:transition spd="slow">
    <p:push dir="u"/>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92013142"/>
      </p:ext>
    </p:extLst>
  </p:cSld>
  <p:clrMapOvr>
    <a:masterClrMapping/>
  </p:clrMapOvr>
  <p:transition spd="slow">
    <p:push dir="u"/>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561770281"/>
      </p:ext>
    </p:extLst>
  </p:cSld>
  <p:clrMapOvr>
    <a:masterClrMapping/>
  </p:clrMapOvr>
  <p:transition spd="slow">
    <p:push dir="u"/>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90369414"/>
      </p:ext>
    </p:extLst>
  </p:cSld>
  <p:clrMapOvr>
    <a:masterClrMapping/>
  </p:clrMapOvr>
  <p:transition spd="slow">
    <p:push dir="u"/>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275221779"/>
      </p:ext>
    </p:extLst>
  </p:cSld>
  <p:clrMapOvr>
    <a:masterClrMapping/>
  </p:clrMapOvr>
  <p:transition spd="slow">
    <p:push dir="u"/>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77826005"/>
      </p:ext>
    </p:extLst>
  </p:cSld>
  <p:clrMapOvr>
    <a:masterClrMapping/>
  </p:clrMapOvr>
  <p:transition spd="slow">
    <p:push dir="u"/>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68368177"/>
      </p:ext>
    </p:extLst>
  </p:cSld>
  <p:clrMapOvr>
    <a:masterClrMapping/>
  </p:clrMapOvr>
  <p:transition spd="slow">
    <p:push dir="u"/>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36116255"/>
      </p:ext>
    </p:extLst>
  </p:cSld>
  <p:clrMapOvr>
    <a:masterClrMapping/>
  </p:clrMapOvr>
  <p:transition spd="slow">
    <p:push dir="u"/>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35103305"/>
      </p:ext>
    </p:extLst>
  </p:cSld>
  <p:clrMapOvr>
    <a:masterClrMapping/>
  </p:clrMapOvr>
  <p:transition spd="slow">
    <p:push dir="u"/>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02389273"/>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6778548"/>
      </p:ext>
    </p:extLst>
  </p:cSld>
  <p:clrMapOvr>
    <a:masterClrMapping/>
  </p:clrMapOvr>
  <p:transition spd="slow">
    <p:push dir="u"/>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85072668"/>
      </p:ext>
    </p:extLst>
  </p:cSld>
  <p:clrMapOvr>
    <a:masterClrMapping/>
  </p:clrMapOvr>
  <p:transition spd="slow">
    <p:push dir="u"/>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92749345"/>
      </p:ext>
    </p:extLst>
  </p:cSld>
  <p:clrMapOvr>
    <a:masterClrMapping/>
  </p:clrMapOvr>
  <p:transition spd="slow">
    <p:push dir="u"/>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997140123"/>
      </p:ext>
    </p:extLst>
  </p:cSld>
  <p:clrMapOvr>
    <a:masterClrMapping/>
  </p:clrMapOvr>
  <p:transition spd="slow">
    <p:push dir="u"/>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01005483"/>
      </p:ext>
    </p:extLst>
  </p:cSld>
  <p:clrMapOvr>
    <a:masterClrMapping/>
  </p:clrMapOvr>
  <p:transition spd="slow">
    <p:push dir="u"/>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02597517"/>
      </p:ext>
    </p:extLst>
  </p:cSld>
  <p:clrMapOvr>
    <a:masterClrMapping/>
  </p:clrMapOvr>
  <p:transition spd="slow">
    <p:push dir="u"/>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1578608"/>
      </p:ext>
    </p:extLst>
  </p:cSld>
  <p:clrMapOvr>
    <a:masterClrMapping/>
  </p:clrMapOvr>
  <p:transition spd="slow">
    <p:push dir="u"/>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80360033"/>
      </p:ext>
    </p:extLst>
  </p:cSld>
  <p:clrMapOvr>
    <a:masterClrMapping/>
  </p:clrMapOvr>
  <p:transition spd="slow">
    <p:push dir="u"/>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383199741"/>
      </p:ext>
    </p:extLst>
  </p:cSld>
  <p:clrMapOvr>
    <a:masterClrMapping/>
  </p:clrMapOvr>
  <p:transition spd="slow">
    <p:push dir="u"/>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14228067"/>
      </p:ext>
    </p:extLst>
  </p:cSld>
  <p:clrMapOvr>
    <a:masterClrMapping/>
  </p:clrMapOvr>
  <p:transition spd="slow">
    <p:push dir="u"/>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67112167"/>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64532231"/>
      </p:ext>
    </p:extLst>
  </p:cSld>
  <p:clrMapOvr>
    <a:masterClrMapping/>
  </p:clrMapOvr>
  <p:transition spd="slow">
    <p:push dir="u"/>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77589620"/>
      </p:ext>
    </p:extLst>
  </p:cSld>
  <p:clrMapOvr>
    <a:masterClrMapping/>
  </p:clrMapOvr>
  <p:transition spd="slow">
    <p:push dir="u"/>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810208564"/>
      </p:ext>
    </p:extLst>
  </p:cSld>
  <p:clrMapOvr>
    <a:masterClrMapping/>
  </p:clrMapOvr>
  <p:transition spd="slow">
    <p:push dir="u"/>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29694162"/>
      </p:ext>
    </p:extLst>
  </p:cSld>
  <p:clrMapOvr>
    <a:masterClrMapping/>
  </p:clrMapOvr>
  <p:transition spd="slow">
    <p:push dir="u"/>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89799113"/>
      </p:ext>
    </p:extLst>
  </p:cSld>
  <p:clrMapOvr>
    <a:masterClrMapping/>
  </p:clrMapOvr>
  <p:transition spd="slow">
    <p:push dir="u"/>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32113894"/>
      </p:ext>
    </p:extLst>
  </p:cSld>
  <p:clrMapOvr>
    <a:masterClrMapping/>
  </p:clrMapOvr>
  <p:transition spd="slow">
    <p:push dir="u"/>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397534126"/>
      </p:ext>
    </p:extLst>
  </p:cSld>
  <p:clrMapOvr>
    <a:masterClrMapping/>
  </p:clrMapOvr>
  <p:transition spd="slow">
    <p:push dir="u"/>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16452474"/>
      </p:ext>
    </p:extLst>
  </p:cSld>
  <p:clrMapOvr>
    <a:masterClrMapping/>
  </p:clrMapOvr>
  <p:transition spd="slow">
    <p:push dir="u"/>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97949850"/>
      </p:ext>
    </p:extLst>
  </p:cSld>
  <p:clrMapOvr>
    <a:masterClrMapping/>
  </p:clrMapOvr>
  <p:transition spd="slow">
    <p:push dir="u"/>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45110527"/>
      </p:ext>
    </p:extLst>
  </p:cSld>
  <p:clrMapOvr>
    <a:masterClrMapping/>
  </p:clrMapOvr>
  <p:transition spd="slow">
    <p:push dir="u"/>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28342240"/>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63597260"/>
      </p:ext>
    </p:extLst>
  </p:cSld>
  <p:clrMapOvr>
    <a:masterClrMapping/>
  </p:clrMapOvr>
  <p:transition spd="slow">
    <p:push dir="u"/>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87627462"/>
      </p:ext>
    </p:extLst>
  </p:cSld>
  <p:clrMapOvr>
    <a:masterClrMapping/>
  </p:clrMapOvr>
  <p:transition spd="slow">
    <p:push dir="u"/>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04060048"/>
      </p:ext>
    </p:extLst>
  </p:cSld>
  <p:clrMapOvr>
    <a:masterClrMapping/>
  </p:clrMapOvr>
  <p:transition spd="slow">
    <p:push dir="u"/>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02123087"/>
      </p:ext>
    </p:extLst>
  </p:cSld>
  <p:clrMapOvr>
    <a:masterClrMapping/>
  </p:clrMapOvr>
  <p:transition spd="slow">
    <p:push dir="u"/>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20586914"/>
      </p:ext>
    </p:extLst>
  </p:cSld>
  <p:clrMapOvr>
    <a:masterClrMapping/>
  </p:clrMapOvr>
  <p:transition spd="slow">
    <p:push dir="u"/>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56994437"/>
      </p:ext>
    </p:extLst>
  </p:cSld>
  <p:clrMapOvr>
    <a:masterClrMapping/>
  </p:clrMapOvr>
  <p:transition spd="slow">
    <p:push dir="u"/>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37481315"/>
      </p:ext>
    </p:extLst>
  </p:cSld>
  <p:clrMapOvr>
    <a:masterClrMapping/>
  </p:clrMapOvr>
  <p:transition spd="slow">
    <p:push dir="u"/>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13329467"/>
      </p:ext>
    </p:extLst>
  </p:cSld>
  <p:clrMapOvr>
    <a:masterClrMapping/>
  </p:clrMapOvr>
  <p:transition spd="slow">
    <p:push dir="u"/>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508216580"/>
      </p:ext>
    </p:extLst>
  </p:cSld>
  <p:clrMapOvr>
    <a:masterClrMapping/>
  </p:clrMapOvr>
  <p:transition spd="slow">
    <p:push dir="u"/>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43481534"/>
      </p:ext>
    </p:extLst>
  </p:cSld>
  <p:clrMapOvr>
    <a:masterClrMapping/>
  </p:clrMapOvr>
  <p:transition spd="slow">
    <p:push dir="u"/>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85584017"/>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08249062"/>
      </p:ext>
    </p:extLst>
  </p:cSld>
  <p:clrMapOvr>
    <a:masterClrMapping/>
  </p:clrMapOvr>
  <p:transition spd="slow">
    <p:push dir="u"/>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17214556"/>
      </p:ext>
    </p:extLst>
  </p:cSld>
  <p:clrMapOvr>
    <a:masterClrMapping/>
  </p:clrMapOvr>
  <p:transition spd="slow">
    <p:push dir="u"/>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85876823"/>
      </p:ext>
    </p:extLst>
  </p:cSld>
  <p:clrMapOvr>
    <a:masterClrMapping/>
  </p:clrMapOvr>
  <p:transition spd="slow">
    <p:push dir="u"/>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49434647"/>
      </p:ext>
    </p:extLst>
  </p:cSld>
  <p:clrMapOvr>
    <a:masterClrMapping/>
  </p:clrMapOvr>
  <p:transition spd="slow">
    <p:push dir="u"/>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80660920"/>
      </p:ext>
    </p:extLst>
  </p:cSld>
  <p:clrMapOvr>
    <a:masterClrMapping/>
  </p:clrMapOvr>
  <p:transition spd="slow">
    <p:push dir="u"/>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985980124"/>
      </p:ext>
    </p:extLst>
  </p:cSld>
  <p:clrMapOvr>
    <a:masterClrMapping/>
  </p:clrMapOvr>
  <p:transition spd="slow">
    <p:push dir="u"/>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20323893"/>
      </p:ext>
    </p:extLst>
  </p:cSld>
  <p:clrMapOvr>
    <a:masterClrMapping/>
  </p:clrMapOvr>
  <p:transition spd="slow">
    <p:push dir="u"/>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98859367"/>
      </p:ext>
    </p:extLst>
  </p:cSld>
  <p:clrMapOvr>
    <a:masterClrMapping/>
  </p:clrMapOvr>
  <p:transition spd="slow">
    <p:push dir="u"/>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76278744"/>
      </p:ext>
    </p:extLst>
  </p:cSld>
  <p:clrMapOvr>
    <a:masterClrMapping/>
  </p:clrMapOvr>
  <p:transition spd="slow">
    <p:push dir="u"/>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57997232"/>
      </p:ext>
    </p:extLst>
  </p:cSld>
  <p:clrMapOvr>
    <a:masterClrMapping/>
  </p:clrMapOvr>
  <p:transition spd="slow">
    <p:push dir="u"/>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70090368"/>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41328912"/>
      </p:ext>
    </p:extLst>
  </p:cSld>
  <p:clrMapOvr>
    <a:masterClrMapping/>
  </p:clrMapOvr>
  <p:transition spd="slow">
    <p:push dir="u"/>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45813901"/>
      </p:ext>
    </p:extLst>
  </p:cSld>
  <p:clrMapOvr>
    <a:masterClrMapping/>
  </p:clrMapOvr>
  <p:transition spd="slow">
    <p:push dir="u"/>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60932098"/>
      </p:ext>
    </p:extLst>
  </p:cSld>
  <p:clrMapOvr>
    <a:masterClrMapping/>
  </p:clrMapOvr>
  <p:transition spd="slow">
    <p:push dir="u"/>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03614848"/>
      </p:ext>
    </p:extLst>
  </p:cSld>
  <p:clrMapOvr>
    <a:masterClrMapping/>
  </p:clrMapOvr>
  <p:transition spd="slow">
    <p:push dir="u"/>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88849589"/>
      </p:ext>
    </p:extLst>
  </p:cSld>
  <p:clrMapOvr>
    <a:masterClrMapping/>
  </p:clrMapOvr>
  <p:transition spd="slow">
    <p:push dir="u"/>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77665338"/>
      </p:ext>
    </p:extLst>
  </p:cSld>
  <p:clrMapOvr>
    <a:masterClrMapping/>
  </p:clrMapOvr>
  <p:transition spd="slow">
    <p:push dir="u"/>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1094022"/>
      </p:ext>
    </p:extLst>
  </p:cSld>
  <p:clrMapOvr>
    <a:masterClrMapping/>
  </p:clrMapOvr>
  <p:transition spd="slow">
    <p:push dir="u"/>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51628114"/>
      </p:ext>
    </p:extLst>
  </p:cSld>
  <p:clrMapOvr>
    <a:masterClrMapping/>
  </p:clrMapOvr>
  <p:transition spd="slow">
    <p:push dir="u"/>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19664179"/>
      </p:ext>
    </p:extLst>
  </p:cSld>
  <p:clrMapOvr>
    <a:masterClrMapping/>
  </p:clrMapOvr>
  <p:transition spd="slow">
    <p:push dir="u"/>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42724103"/>
      </p:ext>
    </p:extLst>
  </p:cSld>
  <p:clrMapOvr>
    <a:masterClrMapping/>
  </p:clrMapOvr>
  <p:transition spd="slow">
    <p:push dir="u"/>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1168317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38751930"/>
      </p:ext>
    </p:extLst>
  </p:cSld>
  <p:clrMapOvr>
    <a:masterClrMapping/>
  </p:clrMapOvr>
  <p:transition spd="slow">
    <p:push dir="u"/>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28295388"/>
      </p:ext>
    </p:extLst>
  </p:cSld>
  <p:clrMapOvr>
    <a:masterClrMapping/>
  </p:clrMapOvr>
  <p:transition spd="slow">
    <p:push dir="u"/>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3485970"/>
      </p:ext>
    </p:extLst>
  </p:cSld>
  <p:clrMapOvr>
    <a:masterClrMapping/>
  </p:clrMapOvr>
  <p:transition spd="slow">
    <p:push dir="u"/>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67891511"/>
      </p:ext>
    </p:extLst>
  </p:cSld>
  <p:clrMapOvr>
    <a:masterClrMapping/>
  </p:clrMapOvr>
  <p:transition spd="slow">
    <p:push dir="u"/>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22606261"/>
      </p:ext>
    </p:extLst>
  </p:cSld>
  <p:clrMapOvr>
    <a:masterClrMapping/>
  </p:clrMapOvr>
  <p:transition spd="slow">
    <p:push dir="u"/>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502209805"/>
      </p:ext>
    </p:extLst>
  </p:cSld>
  <p:clrMapOvr>
    <a:masterClrMapping/>
  </p:clrMapOvr>
  <p:transition spd="slow">
    <p:push dir="u"/>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81962671"/>
      </p:ext>
    </p:extLst>
  </p:cSld>
  <p:clrMapOvr>
    <a:masterClrMapping/>
  </p:clrMapOvr>
  <p:transition spd="slow">
    <p:push dir="u"/>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9740794"/>
      </p:ext>
    </p:extLst>
  </p:cSld>
  <p:clrMapOvr>
    <a:masterClrMapping/>
  </p:clrMapOvr>
  <p:transition spd="slow">
    <p:push dir="u"/>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95887992"/>
      </p:ext>
    </p:extLst>
  </p:cSld>
  <p:clrMapOvr>
    <a:masterClrMapping/>
  </p:clrMapOvr>
  <p:transition spd="slow">
    <p:push dir="u"/>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03849622"/>
      </p:ext>
    </p:extLst>
  </p:cSld>
  <p:clrMapOvr>
    <a:masterClrMapping/>
  </p:clrMapOvr>
  <p:transition spd="slow">
    <p:push dir="u"/>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40393449"/>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9130542"/>
      </p:ext>
    </p:extLst>
  </p:cSld>
  <p:clrMapOvr>
    <a:masterClrMapping/>
  </p:clrMapOvr>
  <p:transition spd="slow">
    <p:push dir="u"/>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02718841"/>
      </p:ext>
    </p:extLst>
  </p:cSld>
  <p:clrMapOvr>
    <a:masterClrMapping/>
  </p:clrMapOvr>
  <p:transition spd="slow">
    <p:push dir="u"/>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45890100"/>
      </p:ext>
    </p:extLst>
  </p:cSld>
  <p:clrMapOvr>
    <a:masterClrMapping/>
  </p:clrMapOvr>
  <p:transition spd="slow">
    <p:push dir="u"/>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48993085"/>
      </p:ext>
    </p:extLst>
  </p:cSld>
  <p:clrMapOvr>
    <a:masterClrMapping/>
  </p:clrMapOvr>
  <p:transition spd="slow">
    <p:push dir="u"/>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06675990"/>
      </p:ext>
    </p:extLst>
  </p:cSld>
  <p:clrMapOvr>
    <a:masterClrMapping/>
  </p:clrMapOvr>
  <p:transition spd="slow">
    <p:push dir="u"/>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23009660"/>
      </p:ext>
    </p:extLst>
  </p:cSld>
  <p:clrMapOvr>
    <a:masterClrMapping/>
  </p:clrMapOvr>
  <p:transition spd="slow">
    <p:push dir="u"/>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88699342"/>
      </p:ext>
    </p:extLst>
  </p:cSld>
  <p:clrMapOvr>
    <a:masterClrMapping/>
  </p:clrMapOvr>
  <p:transition spd="slow">
    <p:push dir="u"/>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745196654"/>
      </p:ext>
    </p:extLst>
  </p:cSld>
  <p:clrMapOvr>
    <a:masterClrMapping/>
  </p:clrMapOvr>
  <p:transition spd="slow">
    <p:push dir="u"/>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15403379"/>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953230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18896945"/>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4757748"/>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0091079"/>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64717004"/>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62960748"/>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71870076"/>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13279562"/>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84197388"/>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38503986"/>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03419434"/>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260287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908236339"/>
      </p:ext>
    </p:extLst>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04189055"/>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61985715"/>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51310225"/>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272925240"/>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22283259"/>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66737847"/>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55578204"/>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88780040"/>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19458083"/>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23016129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10406169"/>
      </p:ext>
    </p:extLst>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623110814"/>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68761626"/>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1940565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326997390"/>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15242866"/>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75864473"/>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172490796"/>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4712586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986501373"/>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3009618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98686048"/>
      </p:ext>
    </p:extLst>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33156107"/>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49318447"/>
      </p:ext>
    </p:extLst>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49130053"/>
      </p:ext>
    </p:extLst>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88554143"/>
      </p:ext>
    </p:extLst>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640251717"/>
      </p:ext>
    </p:extLst>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07833477"/>
      </p:ext>
    </p:extLst>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31584360"/>
      </p:ext>
    </p:extLst>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86515215"/>
      </p:ext>
    </p:extLst>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110298659"/>
      </p:ext>
    </p:extLst>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5916174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74767142"/>
      </p:ext>
    </p:extLst>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68916443"/>
      </p:ext>
    </p:extLst>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70072103"/>
      </p:ext>
    </p:extLst>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258439754"/>
      </p:ext>
    </p:extLst>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43610393"/>
      </p:ext>
    </p:extLst>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45265849"/>
      </p:ext>
    </p:extLst>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212796217"/>
      </p:ext>
    </p:extLst>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539544835"/>
      </p:ext>
    </p:extLst>
  </p:cSld>
  <p:clrMapOvr>
    <a:masterClrMapping/>
  </p:clrMapOvr>
  <p:transition spd="slow">
    <p:push dir="u"/>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42308516"/>
      </p:ext>
    </p:extLst>
  </p:cSld>
  <p:clrMapOvr>
    <a:masterClrMapping/>
  </p:clrMapOvr>
  <p:transition spd="slow">
    <p:push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5414558"/>
      </p:ext>
    </p:extLst>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2781939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048245322"/>
      </p:ext>
    </p:extLst>
  </p:cSld>
  <p:clrMapOvr>
    <a:masterClrMapping/>
  </p:clrMapOvr>
  <p:transition spd="slow">
    <p:push dir="u"/>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07777842"/>
      </p:ext>
    </p:extLst>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68547569"/>
      </p:ext>
    </p:extLst>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769047"/>
      </p:ext>
    </p:extLst>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3029193"/>
      </p:ext>
    </p:extLst>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39991885"/>
      </p:ext>
    </p:extLst>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264234709"/>
      </p:ext>
    </p:extLst>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25076775"/>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22840084"/>
      </p:ext>
    </p:extLst>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212584625"/>
      </p:ext>
    </p:extLst>
  </p:cSld>
  <p:clrMapOvr>
    <a:masterClrMapping/>
  </p:clrMapOvr>
  <p:transition spd="slow">
    <p:push dir="u"/>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56839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41152507"/>
      </p:ext>
    </p:extLst>
  </p:cSld>
  <p:clrMapOvr>
    <a:masterClrMapping/>
  </p:clrMapOvr>
  <p:transition spd="slow">
    <p:push dir="u"/>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87928350"/>
      </p:ext>
    </p:extLst>
  </p:cSld>
  <p:clrMapOvr>
    <a:masterClrMapping/>
  </p:clrMapOvr>
  <p:transition spd="slow">
    <p:push dir="u"/>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78854222"/>
      </p:ext>
    </p:extLst>
  </p:cSld>
  <p:clrMapOvr>
    <a:masterClrMapping/>
  </p:clrMapOvr>
  <p:transition spd="slow">
    <p:push dir="u"/>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75051099"/>
      </p:ext>
    </p:extLst>
  </p:cSld>
  <p:clrMapOvr>
    <a:masterClrMapping/>
  </p:clrMapOvr>
  <p:transition spd="slow">
    <p:push dir="u"/>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4946124"/>
      </p:ext>
    </p:extLst>
  </p:cSld>
  <p:clrMapOvr>
    <a:masterClrMapping/>
  </p:clrMapOvr>
  <p:transition spd="slow">
    <p:push dir="u"/>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76970900"/>
      </p:ext>
    </p:extLst>
  </p:cSld>
  <p:clrMapOvr>
    <a:masterClrMapping/>
  </p:clrMapOvr>
  <p:transition spd="slow">
    <p:push dir="u"/>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035366882"/>
      </p:ext>
    </p:extLst>
  </p:cSld>
  <p:clrMapOvr>
    <a:masterClrMapping/>
  </p:clrMapOvr>
  <p:transition spd="slow">
    <p:push dir="u"/>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8706936"/>
      </p:ext>
    </p:extLst>
  </p:cSld>
  <p:clrMapOvr>
    <a:masterClrMapping/>
  </p:clrMapOvr>
  <p:transition spd="slow">
    <p:push dir="u"/>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69949824"/>
      </p:ext>
    </p:extLst>
  </p:cSld>
  <p:clrMapOvr>
    <a:masterClrMapping/>
  </p:clrMapOvr>
  <p:transition spd="slow">
    <p:push dir="u"/>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33516769"/>
      </p:ext>
    </p:extLst>
  </p:cSld>
  <p:clrMapOvr>
    <a:masterClrMapping/>
  </p:clrMapOvr>
  <p:transition spd="slow">
    <p:push dir="u"/>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438214-B380-4CC9-A995-6E55BA14E8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C96F3D11-276B-4292-A0D9-08FB6F8ECA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CF8806F-44FF-4547-8341-DDD1660D7AB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A317F62A-2D3A-4DCB-A01C-91EF5B88E48D}"/>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223F243B-B648-4F21-BB55-0A1ECEFEEBFF}"/>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557796983"/>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5967753"/>
      </p:ext>
    </p:extLst>
  </p:cSld>
  <p:clrMapOvr>
    <a:masterClrMapping/>
  </p:clrMapOvr>
  <p:transition spd="slow">
    <p:push dir="u"/>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E159BE-8955-4655-A3B8-40D7A0B09A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C5BEC10-88F5-4327-BC31-D8BBF639ED5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811ECD0-76EA-430D-B937-5FAD57C7DBCF}"/>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897908DF-E134-47A5-A5E0-4044B6B8EB10}"/>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DD2F34A0-B18C-4831-B445-BD34DE7669CB}"/>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471074738"/>
      </p:ext>
    </p:extLst>
  </p:cSld>
  <p:clrMapOvr>
    <a:masterClrMapping/>
  </p:clrMapOvr>
  <p:transition spd="slow">
    <p:push dir="u"/>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3033F-7BCE-4D5E-8E9F-CBBFDEC4236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4BB457A-7AEC-4E72-9DBA-59E99788E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9F03C0A-9095-48EE-8E82-A456CE346D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FD86E921-46B2-4F6B-9091-3556A00D0EB4}"/>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CB02CCB-4CE8-4A82-8F1E-766F806400D4}"/>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670107049"/>
      </p:ext>
    </p:extLst>
  </p:cSld>
  <p:clrMapOvr>
    <a:masterClrMapping/>
  </p:clrMapOvr>
  <p:transition spd="slow">
    <p:push dir="u"/>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8637BD-3C3D-47A1-9B93-5509C3CE617F}"/>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B078E57-EE56-4857-80A1-F95F57D09E7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5C3A61B-69EA-4B1F-BA21-2DE1B353CB90}"/>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52CC4969-C9EE-4D03-896F-37B7F49CD26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41D8C16F-E2E9-4352-8F4A-656F5F11D2A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0A9075A3-A05D-44C9-BF85-75ABAD7824E2}"/>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777097807"/>
      </p:ext>
    </p:extLst>
  </p:cSld>
  <p:clrMapOvr>
    <a:masterClrMapping/>
  </p:clrMapOvr>
  <p:transition spd="slow">
    <p:push dir="u"/>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3D3555-387D-4522-844E-091CE8D7FDD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5AB5DAB-1552-4DA5-9160-25828EA36C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2B8CE66-AF24-4D93-9456-21B4403771F0}"/>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8AE0348D-0AE4-4359-BD6E-D322243C3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7AEAB6-386D-4CF8-A55C-A59CCEAA1E7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FDA8D63-6EB8-4A0B-BFAD-A1904D5AB960}"/>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8" name="Marcador de pie de página 7">
            <a:extLst>
              <a:ext uri="{FF2B5EF4-FFF2-40B4-BE49-F238E27FC236}">
                <a16:creationId xmlns:a16="http://schemas.microsoft.com/office/drawing/2014/main" id="{E0F8B805-EFAB-4CBC-ACB1-9BB9A2A601F4}"/>
              </a:ext>
            </a:extLst>
          </p:cNvPr>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a:extLst>
              <a:ext uri="{FF2B5EF4-FFF2-40B4-BE49-F238E27FC236}">
                <a16:creationId xmlns:a16="http://schemas.microsoft.com/office/drawing/2014/main" id="{DDC435E9-1C38-4203-83B7-D5CBEA33BF78}"/>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00948353"/>
      </p:ext>
    </p:extLst>
  </p:cSld>
  <p:clrMapOvr>
    <a:masterClrMapping/>
  </p:clrMapOvr>
  <p:transition spd="slow">
    <p:push dir="u"/>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BD94F-8B85-4635-AA64-5C22C896795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C4CF86B8-2E53-4DED-BB50-84F8E11CDB38}"/>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4" name="Marcador de pie de página 3">
            <a:extLst>
              <a:ext uri="{FF2B5EF4-FFF2-40B4-BE49-F238E27FC236}">
                <a16:creationId xmlns:a16="http://schemas.microsoft.com/office/drawing/2014/main" id="{A38D6F5D-4647-48A7-B6A2-DEA77C65844D}"/>
              </a:ext>
            </a:extLst>
          </p:cNvPr>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a:extLst>
              <a:ext uri="{FF2B5EF4-FFF2-40B4-BE49-F238E27FC236}">
                <a16:creationId xmlns:a16="http://schemas.microsoft.com/office/drawing/2014/main" id="{69A2DF42-54AF-41D6-8E8E-0DC36E730B5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42726287"/>
      </p:ext>
    </p:extLst>
  </p:cSld>
  <p:clrMapOvr>
    <a:masterClrMapping/>
  </p:clrMapOvr>
  <p:transition spd="slow">
    <p:push dir="u"/>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493EC47-C2FD-4970-9C56-FB77684389F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3" name="Marcador de pie de página 2">
            <a:extLst>
              <a:ext uri="{FF2B5EF4-FFF2-40B4-BE49-F238E27FC236}">
                <a16:creationId xmlns:a16="http://schemas.microsoft.com/office/drawing/2014/main" id="{ED7D7A51-EBC6-4AF7-A8F8-B1F64AA3FC2B}"/>
              </a:ext>
            </a:extLst>
          </p:cNvPr>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a:extLst>
              <a:ext uri="{FF2B5EF4-FFF2-40B4-BE49-F238E27FC236}">
                <a16:creationId xmlns:a16="http://schemas.microsoft.com/office/drawing/2014/main" id="{714F88E2-60F1-482C-B528-E1AF66A789E3}"/>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982102647"/>
      </p:ext>
    </p:extLst>
  </p:cSld>
  <p:clrMapOvr>
    <a:masterClrMapping/>
  </p:clrMapOvr>
  <p:transition spd="slow">
    <p:push dir="u"/>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D56EF2-C3AA-4C1C-B880-531AB7893AC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A8102B30-306A-4E01-8A1D-6CDEF2C34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5B43C04-7C05-43FD-BE43-B2022B3C49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BF28A41-3F46-47AA-AC48-96E098FAEA0D}"/>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F3ABBF53-56E0-40E3-A157-0DBB9A9624A9}"/>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B2802579-4F2C-4923-B563-558A0C7195F5}"/>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702220867"/>
      </p:ext>
    </p:extLst>
  </p:cSld>
  <p:clrMapOvr>
    <a:masterClrMapping/>
  </p:clrMapOvr>
  <p:transition spd="slow">
    <p:push dir="u"/>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8E291-603A-450A-9FE2-51DEE0019BC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D2EF5B3-7031-4ECA-81DE-86834AEE78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0E977C0F-B2A3-43B9-8C29-E821A78B7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9E7A6A-ED84-4E88-8566-EE66654B242A}"/>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6" name="Marcador de pie de página 5">
            <a:extLst>
              <a:ext uri="{FF2B5EF4-FFF2-40B4-BE49-F238E27FC236}">
                <a16:creationId xmlns:a16="http://schemas.microsoft.com/office/drawing/2014/main" id="{951E1006-B84F-4078-B227-138D381B721D}"/>
              </a:ext>
            </a:extLst>
          </p:cNvPr>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a:extLst>
              <a:ext uri="{FF2B5EF4-FFF2-40B4-BE49-F238E27FC236}">
                <a16:creationId xmlns:a16="http://schemas.microsoft.com/office/drawing/2014/main" id="{AF7F8782-173F-4F34-852D-11B4CC946880}"/>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833605580"/>
      </p:ext>
    </p:extLst>
  </p:cSld>
  <p:clrMapOvr>
    <a:masterClrMapping/>
  </p:clrMapOvr>
  <p:transition spd="slow">
    <p:push dir="u"/>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5655C-B5B5-45BE-833A-59CAF155508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1F22A9E-BAB0-42EA-9BA5-4E0806024AB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296B94C9-48E9-406C-88C3-981D854899E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94CCB027-9E13-4E64-B13A-B2EA0CAD8FD3}"/>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1A71DF4D-2C0E-4CFB-BC18-D221A9A9EE7A}"/>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88395844"/>
      </p:ext>
    </p:extLst>
  </p:cSld>
  <p:clrMapOvr>
    <a:masterClrMapping/>
  </p:clrMapOvr>
  <p:transition spd="slow">
    <p:push dir="u"/>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564DCE0-0E69-49BF-B362-2E7A9A87F08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52F61CF-7895-4AB2-A263-F6BEDA85342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79C37D7-E277-4769-9CEF-09B1511A2B09}"/>
              </a:ext>
            </a:extLst>
          </p:cNvPr>
          <p:cNvSpPr>
            <a:spLocks noGrp="1"/>
          </p:cNvSpPr>
          <p:nvPr>
            <p:ph type="dt" sz="half" idx="10"/>
          </p:nvPr>
        </p:nvSpPr>
        <p:spPr/>
        <p:txBody>
          <a:body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478CD62E-A3B8-43C5-A043-C19082E589AA}"/>
              </a:ext>
            </a:extLst>
          </p:cNvPr>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83A9AE2-E45A-4A76-8116-951F15355C21}"/>
              </a:ext>
            </a:extLst>
          </p:cNvPr>
          <p:cNvSpPr>
            <a:spLocks noGrp="1"/>
          </p:cNvSpPr>
          <p:nvPr>
            <p:ph type="sldNum" sz="quarter" idx="12"/>
          </p:nvPr>
        </p:nvSpPr>
        <p:spPr/>
        <p:txBody>
          <a:body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911064275"/>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32597426"/>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62926973"/>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423086508"/>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54652227"/>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888840691"/>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156256042"/>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496430159"/>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402227092"/>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640389720"/>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07330681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94403286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66636790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581503157"/>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1747944600"/>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82481686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293779438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9B2EC09-5DAF-4C64-9FA4-290113A7FE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B86BE0B-C3BB-4529-8138-10511BAD3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C359A9B-43F0-4197-A3B8-889FDC3C03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4CDC-92E5-4103-ACA6-5380E719774D}" type="datetimeFigureOut">
              <a:rPr lang="es-CO" smtClean="0">
                <a:solidFill>
                  <a:prstClr val="black">
                    <a:tint val="75000"/>
                  </a:prstClr>
                </a:solidFill>
              </a:rPr>
              <a:pPr/>
              <a:t>26/09/2024</a:t>
            </a:fld>
            <a:endParaRPr lang="es-CO">
              <a:solidFill>
                <a:prstClr val="black">
                  <a:tint val="75000"/>
                </a:prstClr>
              </a:solidFill>
            </a:endParaRPr>
          </a:p>
        </p:txBody>
      </p:sp>
      <p:sp>
        <p:nvSpPr>
          <p:cNvPr id="5" name="Marcador de pie de página 4">
            <a:extLst>
              <a:ext uri="{FF2B5EF4-FFF2-40B4-BE49-F238E27FC236}">
                <a16:creationId xmlns:a16="http://schemas.microsoft.com/office/drawing/2014/main" id="{64ABA859-7055-440A-BD6C-0150C4129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solidFill>
                <a:prstClr val="black">
                  <a:tint val="75000"/>
                </a:prstClr>
              </a:solidFill>
            </a:endParaRPr>
          </a:p>
        </p:txBody>
      </p:sp>
      <p:sp>
        <p:nvSpPr>
          <p:cNvPr id="6" name="Marcador de número de diapositiva 5">
            <a:extLst>
              <a:ext uri="{FF2B5EF4-FFF2-40B4-BE49-F238E27FC236}">
                <a16:creationId xmlns:a16="http://schemas.microsoft.com/office/drawing/2014/main" id="{7E3A4585-3009-4D5D-A9E0-6496DCA5D1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236D-AD0A-423E-AA48-EFFC9D3AE8C5}" type="slidenum">
              <a:rPr lang="es-CO" smtClean="0">
                <a:solidFill>
                  <a:prstClr val="black">
                    <a:tint val="75000"/>
                  </a:prstClr>
                </a:solidFill>
              </a:rPr>
              <a:pPr/>
              <a:t>‹Nº›</a:t>
            </a:fld>
            <a:endParaRPr lang="es-CO">
              <a:solidFill>
                <a:prstClr val="black">
                  <a:tint val="75000"/>
                </a:prstClr>
              </a:solidFill>
            </a:endParaRPr>
          </a:p>
        </p:txBody>
      </p:sp>
    </p:spTree>
    <p:extLst>
      <p:ext uri="{BB962C8B-B14F-4D97-AF65-F5344CB8AC3E}">
        <p14:creationId xmlns:p14="http://schemas.microsoft.com/office/powerpoint/2010/main" val="319217324"/>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4.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7.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0.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9.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50.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7.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8.xml"/><Relationship Id="rId5" Type="http://schemas.openxmlformats.org/officeDocument/2006/relationships/image" Target="../media/image2.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2.xml"/><Relationship Id="rId5" Type="http://schemas.openxmlformats.org/officeDocument/2006/relationships/image" Target="../media/image2.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161.xml"/><Relationship Id="rId5" Type="http://schemas.microsoft.com/office/2007/relationships/hdphoto" Target="../media/hdphoto1.wdp"/><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8.xml"/><Relationship Id="rId5" Type="http://schemas.openxmlformats.org/officeDocument/2006/relationships/image" Target="../media/image2.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8.xml"/><Relationship Id="rId5" Type="http://schemas.openxmlformats.org/officeDocument/2006/relationships/image" Target="../media/image2.pn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2.xml"/><Relationship Id="rId5" Type="http://schemas.openxmlformats.org/officeDocument/2006/relationships/image" Target="../media/image2.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16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2.xml"/><Relationship Id="rId5" Type="http://schemas.openxmlformats.org/officeDocument/2006/relationships/image" Target="../media/image2.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183.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183.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183.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183.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2.xml"/><Relationship Id="rId5" Type="http://schemas.openxmlformats.org/officeDocument/2006/relationships/image" Target="../media/image2.pn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18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0.xml"/><Relationship Id="rId5" Type="http://schemas.openxmlformats.org/officeDocument/2006/relationships/image" Target="../media/image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50.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C3FCBB59-C9A5-2FF6-C1AB-9DB9DF522E4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1235579" y="3729335"/>
            <a:ext cx="4393763" cy="4393763"/>
          </a:xfrm>
          <a:prstGeom prst="rect">
            <a:avLst/>
          </a:prstGeom>
        </p:spPr>
      </p:pic>
      <p:sp>
        <p:nvSpPr>
          <p:cNvPr id="2" name="Título 1">
            <a:extLst>
              <a:ext uri="{FF2B5EF4-FFF2-40B4-BE49-F238E27FC236}">
                <a16:creationId xmlns:a16="http://schemas.microsoft.com/office/drawing/2014/main" id="{30C6DE0C-D626-9E8E-3E5C-84FE2D21A65C}"/>
              </a:ext>
            </a:extLst>
          </p:cNvPr>
          <p:cNvSpPr>
            <a:spLocks noGrp="1"/>
          </p:cNvSpPr>
          <p:nvPr>
            <p:ph type="title"/>
          </p:nvPr>
        </p:nvSpPr>
        <p:spPr>
          <a:xfrm>
            <a:off x="302589" y="2021163"/>
            <a:ext cx="6236856" cy="3110490"/>
          </a:xfrm>
        </p:spPr>
        <p:txBody>
          <a:bodyPr>
            <a:noAutofit/>
          </a:bodyPr>
          <a:lstStyle/>
          <a:p>
            <a:pPr algn="ctr"/>
            <a:r>
              <a:rPr lang="es-ES"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TACTICAS Y ESTRATEGIAS</a:t>
            </a:r>
            <a:endParaRPr lang="es-CO"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F0EB1319-8DB4-223A-F247-7440052E64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68615" y="10366"/>
            <a:ext cx="2168651" cy="1790700"/>
          </a:xfrm>
          <a:prstGeom prst="rect">
            <a:avLst/>
          </a:prstGeom>
        </p:spPr>
      </p:pic>
      <p:sp>
        <p:nvSpPr>
          <p:cNvPr id="10" name="CuadroTexto 9">
            <a:extLst>
              <a:ext uri="{FF2B5EF4-FFF2-40B4-BE49-F238E27FC236}">
                <a16:creationId xmlns:a16="http://schemas.microsoft.com/office/drawing/2014/main" id="{0CFA6FA3-2488-A756-E19B-2375BD84FE93}"/>
              </a:ext>
            </a:extLst>
          </p:cNvPr>
          <p:cNvSpPr txBox="1"/>
          <p:nvPr/>
        </p:nvSpPr>
        <p:spPr>
          <a:xfrm>
            <a:off x="302589" y="5131652"/>
            <a:ext cx="5628494" cy="461665"/>
          </a:xfrm>
          <a:prstGeom prst="rect">
            <a:avLst/>
          </a:prstGeom>
          <a:noFill/>
        </p:spPr>
        <p:txBody>
          <a:bodyPr wrap="square" rtlCol="0">
            <a:spAutoFit/>
          </a:bodyPr>
          <a:lstStyle/>
          <a:p>
            <a:r>
              <a:rPr lang="es-CO" sz="2400" dirty="0">
                <a:solidFill>
                  <a:srgbClr val="FFC000"/>
                </a:solidFill>
                <a:latin typeface="Poppins" panose="00000500000000000000" pitchFamily="2" charset="0"/>
                <a:cs typeface="Poppins" panose="00000500000000000000" pitchFamily="2" charset="0"/>
              </a:rPr>
              <a:t>“Gloria María Restrepo Ramírez”</a:t>
            </a:r>
          </a:p>
        </p:txBody>
      </p:sp>
      <p:sp>
        <p:nvSpPr>
          <p:cNvPr id="11" name="CuadroTexto 10">
            <a:extLst>
              <a:ext uri="{FF2B5EF4-FFF2-40B4-BE49-F238E27FC236}">
                <a16:creationId xmlns:a16="http://schemas.microsoft.com/office/drawing/2014/main" id="{190CAA9A-E66A-DEAC-DB17-7842ACD930E1}"/>
              </a:ext>
            </a:extLst>
          </p:cNvPr>
          <p:cNvSpPr txBox="1"/>
          <p:nvPr/>
        </p:nvSpPr>
        <p:spPr>
          <a:xfrm>
            <a:off x="302589" y="1374832"/>
            <a:ext cx="5126747" cy="830997"/>
          </a:xfrm>
          <a:prstGeom prst="rect">
            <a:avLst/>
          </a:prstGeom>
          <a:noFill/>
        </p:spPr>
        <p:txBody>
          <a:bodyPr wrap="square" rtlCol="0">
            <a:spAutoFit/>
          </a:bodyPr>
          <a:lstStyle/>
          <a:p>
            <a:r>
              <a:rPr lang="es-CO" sz="2400" dirty="0">
                <a:solidFill>
                  <a:schemeClr val="bg1"/>
                </a:solidFill>
                <a:latin typeface="Poppins" panose="00000500000000000000" pitchFamily="2" charset="0"/>
                <a:cs typeface="Poppins" panose="00000500000000000000" pitchFamily="2" charset="0"/>
              </a:rPr>
              <a:t>La Nueva Escuela Popular y Obrera </a:t>
            </a:r>
            <a:r>
              <a:rPr lang="es-CO" sz="2400" b="1" dirty="0">
                <a:solidFill>
                  <a:schemeClr val="bg1"/>
                </a:solidFill>
                <a:latin typeface="Poppins" panose="00000500000000000000" pitchFamily="2" charset="0"/>
                <a:cs typeface="Poppins" panose="00000500000000000000" pitchFamily="2" charset="0"/>
              </a:rPr>
              <a:t>“</a:t>
            </a:r>
            <a:r>
              <a:rPr lang="es-CO" sz="2400" b="1" dirty="0">
                <a:solidFill>
                  <a:srgbClr val="FFC000"/>
                </a:solidFill>
                <a:latin typeface="Poppins" panose="00000500000000000000" pitchFamily="2" charset="0"/>
                <a:cs typeface="Poppins" panose="00000500000000000000" pitchFamily="2" charset="0"/>
              </a:rPr>
              <a:t>NEPO</a:t>
            </a:r>
            <a:r>
              <a:rPr lang="es-CO" sz="2400" b="1" dirty="0">
                <a:solidFill>
                  <a:schemeClr val="bg1"/>
                </a:solidFill>
                <a:latin typeface="Poppins" panose="00000500000000000000" pitchFamily="2" charset="0"/>
                <a:cs typeface="Poppins" panose="00000500000000000000" pitchFamily="2" charset="0"/>
              </a:rPr>
              <a:t>” </a:t>
            </a:r>
            <a:r>
              <a:rPr lang="es-CO" sz="2400" dirty="0">
                <a:solidFill>
                  <a:schemeClr val="bg1"/>
                </a:solidFill>
                <a:latin typeface="Poppins" panose="00000500000000000000" pitchFamily="2" charset="0"/>
                <a:cs typeface="Poppins" panose="00000500000000000000" pitchFamily="2" charset="0"/>
              </a:rPr>
              <a:t>presenta:</a:t>
            </a:r>
          </a:p>
        </p:txBody>
      </p:sp>
      <p:sp>
        <p:nvSpPr>
          <p:cNvPr id="12" name="CuadroTexto 11">
            <a:extLst>
              <a:ext uri="{FF2B5EF4-FFF2-40B4-BE49-F238E27FC236}">
                <a16:creationId xmlns:a16="http://schemas.microsoft.com/office/drawing/2014/main" id="{978DCB8B-0542-0CFD-C727-CDD2C22D9F13}"/>
              </a:ext>
            </a:extLst>
          </p:cNvPr>
          <p:cNvSpPr txBox="1"/>
          <p:nvPr/>
        </p:nvSpPr>
        <p:spPr>
          <a:xfrm>
            <a:off x="6889569" y="5362485"/>
            <a:ext cx="5126747" cy="338554"/>
          </a:xfrm>
          <a:prstGeom prst="rect">
            <a:avLst/>
          </a:prstGeom>
          <a:noFill/>
        </p:spPr>
        <p:txBody>
          <a:bodyPr wrap="square" rtlCol="0">
            <a:spAutoFit/>
          </a:bodyPr>
          <a:lstStyle/>
          <a:p>
            <a:pPr algn="ctr"/>
            <a:r>
              <a:rPr lang="es-CO" sz="1600" b="1" dirty="0">
                <a:solidFill>
                  <a:schemeClr val="bg1"/>
                </a:solidFill>
                <a:latin typeface="Poppins" panose="00000500000000000000" pitchFamily="2" charset="0"/>
                <a:cs typeface="Poppins" panose="00000500000000000000" pitchFamily="2" charset="0"/>
              </a:rPr>
              <a:t>Noviembre 2023</a:t>
            </a:r>
            <a:endParaRPr lang="es-CO" sz="1600" b="1" dirty="0">
              <a:solidFill>
                <a:srgbClr val="FFC000"/>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1616897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01926" y="353683"/>
            <a:ext cx="10532852" cy="4278094"/>
          </a:xfrm>
          <a:prstGeom prst="rect">
            <a:avLst/>
          </a:prstGeom>
        </p:spPr>
        <p:txBody>
          <a:bodyPr wrap="square">
            <a:spAutoFit/>
          </a:bodyPr>
          <a:lstStyle/>
          <a:p>
            <a:pPr algn="ctr" eaLnBrk="1" hangingPunct="1">
              <a:buFont typeface="Georgia" panose="02040502050405020303" pitchFamily="18" charset="0"/>
              <a:buNone/>
            </a:pPr>
            <a:r>
              <a:rPr lang="es-ES" altLang="es-CO" sz="2800" dirty="0">
                <a:solidFill>
                  <a:schemeClr val="bg1"/>
                </a:solidFill>
                <a:latin typeface="Arial" panose="020B0604020202020204" pitchFamily="34" charset="0"/>
                <a:cs typeface="Arial" panose="020B0604020202020204" pitchFamily="34" charset="0"/>
              </a:rPr>
              <a:t>DISTRIBUCIÓN DE PAPELES (EL “BUENO” Y EL“MALO”) </a:t>
            </a:r>
            <a:endParaRPr lang="es-CO" altLang="es-CO" sz="28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2800" dirty="0">
                <a:solidFill>
                  <a:schemeClr val="bg1"/>
                </a:solidFill>
                <a:latin typeface="Arial" panose="020B0604020202020204" pitchFamily="34" charset="0"/>
                <a:cs typeface="Arial" panose="020B0604020202020204" pitchFamily="34" charset="0"/>
              </a:rPr>
              <a:t>	Consiste en que uno o varios miembros del equipo (el malo) presente una posición bastante dura sobre uno de los temas debatidos. Luego hablará otro compañero y suavizará dicha postura, intentando ofrecer una solución más asequible El principal objetivo de esta táctica es desestabilizar al oponente, sobre todo con ataques duros, de manera que tenga que hacer concesiones para evitar un rechazo o un conflicto mayor. </a:t>
            </a:r>
            <a:endParaRPr lang="es-CO" altLang="es-CO" sz="28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4800" dirty="0"/>
              <a:t> </a:t>
            </a:r>
            <a:endParaRPr lang="es-CO" altLang="es-CO" sz="4800" dirty="0"/>
          </a:p>
        </p:txBody>
      </p:sp>
      <p:pic>
        <p:nvPicPr>
          <p:cNvPr id="9" name="Imagen 8">
            <a:extLst>
              <a:ext uri="{FF2B5EF4-FFF2-40B4-BE49-F238E27FC236}">
                <a16:creationId xmlns:a16="http://schemas.microsoft.com/office/drawing/2014/main" id="{A2FDE549-0E21-15FE-D68D-7B8BE83354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6642" b="34314"/>
          <a:stretch/>
        </p:blipFill>
        <p:spPr>
          <a:xfrm>
            <a:off x="2667000" y="4180344"/>
            <a:ext cx="6858000" cy="2677656"/>
          </a:xfrm>
          <a:prstGeom prst="rect">
            <a:avLst/>
          </a:prstGeom>
        </p:spPr>
      </p:pic>
      <p:pic>
        <p:nvPicPr>
          <p:cNvPr id="10" name="Imagen 9">
            <a:extLst>
              <a:ext uri="{FF2B5EF4-FFF2-40B4-BE49-F238E27FC236}">
                <a16:creationId xmlns:a16="http://schemas.microsoft.com/office/drawing/2014/main" id="{56A850C0-AC51-3B85-3E7D-694228A0F8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307320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66654DF-C5F6-408E-801C-AFC79F3E6D2A}"/>
              </a:ext>
            </a:extLst>
          </p:cNvPr>
          <p:cNvSpPr txBox="1"/>
          <p:nvPr/>
        </p:nvSpPr>
        <p:spPr>
          <a:xfrm>
            <a:off x="3054289" y="287508"/>
            <a:ext cx="7649632" cy="5632311"/>
          </a:xfrm>
          <a:prstGeom prst="rect">
            <a:avLst/>
          </a:prstGeom>
          <a:noFill/>
        </p:spPr>
        <p:txBody>
          <a:bodyPr wrap="square">
            <a:spAutoFit/>
          </a:bodyPr>
          <a:lstStyle/>
          <a:p>
            <a:pPr algn="just" eaLnBrk="1" hangingPunct="1">
              <a:buFont typeface="Georgia" panose="02040502050405020303" pitchFamily="18" charset="0"/>
              <a:buNone/>
            </a:pPr>
            <a:r>
              <a:rPr lang="es-ES" altLang="es-CO" sz="4000" dirty="0">
                <a:solidFill>
                  <a:schemeClr val="bg1"/>
                </a:solidFill>
              </a:rPr>
              <a:t>Esta táctica tiene riesgos. Si se exagera el papel del malo, el efecto puede ser más provocador que intimidatorio. Y si el bueno aparece demasiado pronto, puede aumentar excesivamente la seguridad de la otra parte, al interpretar la actitud conciliadora como una respuesta ante sus planteamientos. </a:t>
            </a:r>
            <a:endParaRPr lang="es-CO" altLang="es-CO" sz="4000" dirty="0">
              <a:solidFill>
                <a:schemeClr val="bg1"/>
              </a:solidFill>
            </a:endParaRPr>
          </a:p>
        </p:txBody>
      </p:sp>
      <p:pic>
        <p:nvPicPr>
          <p:cNvPr id="5" name="Imagen 4">
            <a:extLst>
              <a:ext uri="{FF2B5EF4-FFF2-40B4-BE49-F238E27FC236}">
                <a16:creationId xmlns:a16="http://schemas.microsoft.com/office/drawing/2014/main" id="{DA81466B-F1E2-D5E2-7D0B-03A60F974440}"/>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spTree>
    <p:extLst>
      <p:ext uri="{BB962C8B-B14F-4D97-AF65-F5344CB8AC3E}">
        <p14:creationId xmlns:p14="http://schemas.microsoft.com/office/powerpoint/2010/main" val="294617259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0C49A669-74AA-8BAE-2C38-0058AF26F476}"/>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BA92960F-CA11-0C8C-E90E-EA939BB2B3A2}"/>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67DD78AA-129A-655F-B4F4-70AF8F5499DD}"/>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2" name="CuadroTexto 1">
            <a:extLst>
              <a:ext uri="{FF2B5EF4-FFF2-40B4-BE49-F238E27FC236}">
                <a16:creationId xmlns:a16="http://schemas.microsoft.com/office/drawing/2014/main" id="{2D7FCB23-36AC-431A-BEAB-63B3D665AE03}"/>
              </a:ext>
            </a:extLst>
          </p:cNvPr>
          <p:cNvSpPr txBox="1"/>
          <p:nvPr/>
        </p:nvSpPr>
        <p:spPr>
          <a:xfrm>
            <a:off x="2817925" y="658519"/>
            <a:ext cx="8618514" cy="523220"/>
          </a:xfrm>
          <a:prstGeom prst="rect">
            <a:avLst/>
          </a:prstGeom>
          <a:noFill/>
        </p:spPr>
        <p:txBody>
          <a:bodyPr wrap="square">
            <a:spAutoFit/>
          </a:bodyPr>
          <a:lstStyle/>
          <a:p>
            <a:r>
              <a:rPr lang="es-ES" sz="2800" dirty="0">
                <a:solidFill>
                  <a:prstClr val="black"/>
                </a:solidFill>
              </a:rPr>
              <a:t>. </a:t>
            </a:r>
            <a:endParaRPr lang="es-CO" sz="4000" dirty="0">
              <a:solidFill>
                <a:prstClr val="white"/>
              </a:solidFill>
              <a:latin typeface="Arial" panose="020B0604020202020204" pitchFamily="34" charset="0"/>
              <a:cs typeface="Arial" panose="020B0604020202020204" pitchFamily="34" charset="0"/>
            </a:endParaRPr>
          </a:p>
        </p:txBody>
      </p:sp>
      <p:sp>
        <p:nvSpPr>
          <p:cNvPr id="3" name="Rectángulo 2"/>
          <p:cNvSpPr/>
          <p:nvPr/>
        </p:nvSpPr>
        <p:spPr>
          <a:xfrm>
            <a:off x="466725" y="658519"/>
            <a:ext cx="11449049" cy="4955203"/>
          </a:xfrm>
          <a:prstGeom prst="rect">
            <a:avLst/>
          </a:prstGeom>
        </p:spPr>
        <p:txBody>
          <a:bodyPr wrap="square">
            <a:spAutoFit/>
          </a:bodyPr>
          <a:lstStyle/>
          <a:p>
            <a:pPr algn="ctr" eaLnBrk="1" hangingPunct="1">
              <a:buFont typeface="Georgia" panose="02040502050405020303" pitchFamily="18" charset="0"/>
              <a:buNone/>
            </a:pPr>
            <a:r>
              <a:rPr lang="es-ES" altLang="es-CO" sz="4800" dirty="0">
                <a:solidFill>
                  <a:schemeClr val="bg2"/>
                </a:solidFill>
              </a:rPr>
              <a:t>LA “CARTA GUARDADA”</a:t>
            </a:r>
          </a:p>
          <a:p>
            <a:pPr algn="ctr" eaLnBrk="1" hangingPunct="1">
              <a:buFont typeface="Georgia" panose="02040502050405020303" pitchFamily="18" charset="0"/>
              <a:buNone/>
            </a:pPr>
            <a:endParaRPr lang="es-ES" altLang="es-CO" sz="6000" dirty="0">
              <a:solidFill>
                <a:schemeClr val="bg2"/>
              </a:solidFill>
            </a:endParaRPr>
          </a:p>
          <a:p>
            <a:pPr algn="just" eaLnBrk="1" hangingPunct="1">
              <a:buFont typeface="Georgia" panose="02040502050405020303" pitchFamily="18" charset="0"/>
              <a:buNone/>
            </a:pPr>
            <a:r>
              <a:rPr lang="es-ES" altLang="es-CO" sz="4800" dirty="0">
                <a:solidFill>
                  <a:schemeClr val="bg2"/>
                </a:solidFill>
              </a:rPr>
              <a:t>	 </a:t>
            </a:r>
            <a:r>
              <a:rPr lang="es-ES" altLang="es-CO" sz="4000" dirty="0">
                <a:solidFill>
                  <a:schemeClr val="bg2"/>
                </a:solidFill>
                <a:latin typeface="Arial" panose="020B0604020202020204" pitchFamily="34" charset="0"/>
                <a:cs typeface="Arial" panose="020B0604020202020204" pitchFamily="34" charset="0"/>
              </a:rPr>
              <a:t>Se trata de que las acciones de una parte sean imprevisibles para la otra, con el fin de que ésta dude hasta el límite que puede llegar. Ese desconocimiento es esencial para la efectividad de otras tácticas como la amenaza. </a:t>
            </a:r>
            <a:endParaRPr lang="es-CO" altLang="es-CO" sz="4000" dirty="0">
              <a:solidFill>
                <a:schemeClr val="bg2"/>
              </a:solidFill>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F93484E3-F4CE-EBDD-F42D-99632D0A07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2048962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66654DF-C5F6-408E-801C-AFC79F3E6D2A}"/>
              </a:ext>
            </a:extLst>
          </p:cNvPr>
          <p:cNvSpPr txBox="1"/>
          <p:nvPr/>
        </p:nvSpPr>
        <p:spPr>
          <a:xfrm>
            <a:off x="1937881" y="408784"/>
            <a:ext cx="8102600" cy="5447645"/>
          </a:xfrm>
          <a:prstGeom prst="rect">
            <a:avLst/>
          </a:prstGeom>
          <a:noFill/>
        </p:spPr>
        <p:txBody>
          <a:bodyPr wrap="square">
            <a:spAutoFit/>
          </a:bodyPr>
          <a:lstStyle/>
          <a:p>
            <a:pPr algn="ctr" eaLnBrk="1" hangingPunct="1">
              <a:buFont typeface="Georgia" panose="02040502050405020303" pitchFamily="18" charset="0"/>
              <a:buNone/>
            </a:pPr>
            <a:r>
              <a:rPr lang="es-ES" altLang="es-CO" sz="4400" dirty="0">
                <a:solidFill>
                  <a:schemeClr val="bg2"/>
                </a:solidFill>
                <a:latin typeface="Arial" panose="020B0604020202020204" pitchFamily="34" charset="0"/>
                <a:cs typeface="Arial" panose="020B0604020202020204" pitchFamily="34" charset="0"/>
              </a:rPr>
              <a:t>“LA AMENAZA” </a:t>
            </a:r>
          </a:p>
          <a:p>
            <a:pPr algn="ctr" eaLnBrk="1" hangingPunct="1">
              <a:buFont typeface="Georgia" panose="02040502050405020303" pitchFamily="18" charset="0"/>
              <a:buNone/>
            </a:pPr>
            <a:endParaRPr lang="es-ES" altLang="es-CO" sz="4400" dirty="0">
              <a:solidFill>
                <a:schemeClr val="bg2"/>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4400" dirty="0">
                <a:solidFill>
                  <a:schemeClr val="bg2"/>
                </a:solidFill>
                <a:latin typeface="Arial" panose="020B0604020202020204" pitchFamily="34" charset="0"/>
                <a:cs typeface="Arial" panose="020B0604020202020204" pitchFamily="34" charset="0"/>
              </a:rPr>
              <a:t>	</a:t>
            </a:r>
            <a:r>
              <a:rPr lang="es-ES" altLang="es-CO" sz="3600" dirty="0">
                <a:solidFill>
                  <a:schemeClr val="bg2"/>
                </a:solidFill>
                <a:latin typeface="Arial" panose="020B0604020202020204" pitchFamily="34" charset="0"/>
                <a:cs typeface="Arial" panose="020B0604020202020204" pitchFamily="34" charset="0"/>
              </a:rPr>
              <a:t>Su eficacia depende de su credibilidad, de la percepción del costo relativo para ambas partes. El hecho de no cumplirla suele suponer un alto costo para la posición de quien la formula (a menudo superior a sus beneficios). </a:t>
            </a:r>
            <a:endParaRPr lang="es-CO" altLang="es-CO" sz="3600" dirty="0">
              <a:solidFill>
                <a:schemeClr val="bg2"/>
              </a:solidFill>
              <a:latin typeface="Arial" panose="020B0604020202020204" pitchFamily="34" charset="0"/>
              <a:cs typeface="Arial" panose="020B0604020202020204" pitchFamily="34" charset="0"/>
            </a:endParaRPr>
          </a:p>
        </p:txBody>
      </p:sp>
      <p:pic>
        <p:nvPicPr>
          <p:cNvPr id="6" name="Imagen 5">
            <a:extLst>
              <a:ext uri="{FF2B5EF4-FFF2-40B4-BE49-F238E27FC236}">
                <a16:creationId xmlns:a16="http://schemas.microsoft.com/office/drawing/2014/main" id="{BED2137A-DFA4-B1B8-44AF-4C95A928EAE3}"/>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spTree>
    <p:extLst>
      <p:ext uri="{BB962C8B-B14F-4D97-AF65-F5344CB8AC3E}">
        <p14:creationId xmlns:p14="http://schemas.microsoft.com/office/powerpoint/2010/main" val="2507734797"/>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CD816242-65E9-8DEC-EA90-7BC6337575F1}"/>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B9488E1F-F8B3-CDE8-FEB7-4E3EBA7007DD}"/>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4A8853EB-B86B-5F70-68F9-1599B1850BD1}"/>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a:off x="379563" y="448575"/>
            <a:ext cx="10698012" cy="5570756"/>
          </a:xfrm>
          <a:prstGeom prst="rect">
            <a:avLst/>
          </a:prstGeom>
        </p:spPr>
        <p:txBody>
          <a:bodyPr wrap="square">
            <a:spAutoFit/>
          </a:bodyPr>
          <a:lstStyle/>
          <a:p>
            <a:pPr algn="ctr" eaLnBrk="1" hangingPunct="1">
              <a:buFont typeface="Georgia" panose="02040502050405020303" pitchFamily="18" charset="0"/>
              <a:buNone/>
            </a:pPr>
            <a:r>
              <a:rPr lang="es-ES" altLang="es-CO" sz="5400" dirty="0">
                <a:solidFill>
                  <a:schemeClr val="bg1"/>
                </a:solidFill>
                <a:latin typeface="Arial" panose="020B0604020202020204" pitchFamily="34" charset="0"/>
                <a:cs typeface="Arial" panose="020B0604020202020204" pitchFamily="34" charset="0"/>
              </a:rPr>
              <a:t>“LA MALA FAMA”</a:t>
            </a:r>
          </a:p>
          <a:p>
            <a:pPr algn="ctr" eaLnBrk="1" hangingPunct="1">
              <a:buFont typeface="Georgia" panose="02040502050405020303" pitchFamily="18" charset="0"/>
              <a:buNone/>
            </a:pPr>
            <a:endParaRPr lang="es-ES" altLang="es-CO" sz="54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4800" dirty="0">
                <a:solidFill>
                  <a:schemeClr val="bg1"/>
                </a:solidFill>
                <a:latin typeface="Arial" panose="020B0604020202020204" pitchFamily="34" charset="0"/>
                <a:cs typeface="Arial" panose="020B0604020202020204" pitchFamily="34" charset="0"/>
              </a:rPr>
              <a:t>	 </a:t>
            </a:r>
            <a:r>
              <a:rPr lang="es-ES" altLang="es-CO" sz="4000" dirty="0">
                <a:solidFill>
                  <a:schemeClr val="bg1"/>
                </a:solidFill>
                <a:latin typeface="Arial" panose="020B0604020202020204" pitchFamily="34" charset="0"/>
                <a:cs typeface="Arial" panose="020B0604020202020204" pitchFamily="34" charset="0"/>
              </a:rPr>
              <a:t>Esta táctica pretende impedir que se haga algo por la mala publicidad que esto podría traer (retirada de homologación ISO, escándalo con asociaciones de consumidores, grandes contratistas, medios de comunicación, etc.)</a:t>
            </a:r>
            <a:endParaRPr lang="es-CO" altLang="es-CO" sz="4000" dirty="0">
              <a:solidFill>
                <a:schemeClr val="bg1"/>
              </a:solidFill>
              <a:latin typeface="Arial" panose="020B0604020202020204" pitchFamily="34" charset="0"/>
              <a:cs typeface="Arial" panose="020B0604020202020204" pitchFamily="34" charset="0"/>
            </a:endParaRPr>
          </a:p>
        </p:txBody>
      </p:sp>
      <p:pic>
        <p:nvPicPr>
          <p:cNvPr id="10" name="Imagen 9">
            <a:extLst>
              <a:ext uri="{FF2B5EF4-FFF2-40B4-BE49-F238E27FC236}">
                <a16:creationId xmlns:a16="http://schemas.microsoft.com/office/drawing/2014/main" id="{1CC76069-5167-54F1-A50A-4946B31D35C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3349" y="5476874"/>
            <a:ext cx="2168651" cy="1380935"/>
          </a:xfrm>
          <a:prstGeom prst="rect">
            <a:avLst/>
          </a:prstGeom>
        </p:spPr>
      </p:pic>
    </p:spTree>
    <p:extLst>
      <p:ext uri="{BB962C8B-B14F-4D97-AF65-F5344CB8AC3E}">
        <p14:creationId xmlns:p14="http://schemas.microsoft.com/office/powerpoint/2010/main" val="32739563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B0E218C-165D-4F11-A860-F28B1C9B4FF9}"/>
              </a:ext>
            </a:extLst>
          </p:cNvPr>
          <p:cNvSpPr txBox="1"/>
          <p:nvPr/>
        </p:nvSpPr>
        <p:spPr>
          <a:xfrm>
            <a:off x="1189608" y="621695"/>
            <a:ext cx="10138299" cy="5078313"/>
          </a:xfrm>
          <a:prstGeom prst="rect">
            <a:avLst/>
          </a:prstGeom>
          <a:noFill/>
        </p:spPr>
        <p:txBody>
          <a:bodyPr wrap="square">
            <a:spAutoFit/>
          </a:bodyPr>
          <a:lstStyle/>
          <a:p>
            <a:pPr algn="ctr"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“LA NEGATIVA CONDICIONADA A NEGOCIAR”</a:t>
            </a:r>
          </a:p>
          <a:p>
            <a:pPr algn="just" eaLnBrk="1" hangingPunct="1">
              <a:buFont typeface="Georgia" panose="02040502050405020303" pitchFamily="18" charset="0"/>
              <a:buNone/>
            </a:pPr>
            <a:endParaRPr lang="es-ES" altLang="es-CO" sz="32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	Cuando se posee cierta fuerza y hay un objetivo concreto que se estima esencial, se puede plantear éste como una condición para negociar (“No vamos a seguir negociando, a no ser que acepte antes...”). Es frecuente aplicarla en casos de despido (“Si no los readmite, no nos sentaremos a negociar”); o desde la parte patronal, en caso de huelga (“No negociaremos bajo presiones</a:t>
            </a:r>
            <a:r>
              <a:rPr lang="es-ES" altLang="es-CO" sz="3600" dirty="0">
                <a:solidFill>
                  <a:schemeClr val="bg1"/>
                </a:solidFill>
                <a:latin typeface="Arial" panose="020B0604020202020204" pitchFamily="34" charset="0"/>
                <a:cs typeface="Arial" panose="020B0604020202020204" pitchFamily="34" charset="0"/>
              </a:rPr>
              <a:t>“ ). </a:t>
            </a:r>
            <a:endParaRPr lang="es-CO" altLang="es-CO" sz="3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557354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D636BF87-EC55-82B4-EFC6-25F61A7DF40A}"/>
              </a:ext>
            </a:extLst>
          </p:cNvPr>
          <p:cNvGrpSpPr/>
          <p:nvPr/>
        </p:nvGrpSpPr>
        <p:grpSpPr>
          <a:xfrm>
            <a:off x="-498913" y="-353986"/>
            <a:ext cx="12940897" cy="7799419"/>
            <a:chOff x="-498913" y="-362612"/>
            <a:chExt cx="12940897" cy="7799419"/>
          </a:xfrm>
        </p:grpSpPr>
        <p:pic>
          <p:nvPicPr>
            <p:cNvPr id="6" name="Imagen 5">
              <a:extLst>
                <a:ext uri="{FF2B5EF4-FFF2-40B4-BE49-F238E27FC236}">
                  <a16:creationId xmlns:a16="http://schemas.microsoft.com/office/drawing/2014/main" id="{868A3FA3-20E1-B185-B7E0-E683D8C2A34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B480816B-01FD-DCD5-97FD-EF92A15EB6EC}"/>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2" name="CuadroTexto 1">
            <a:extLst>
              <a:ext uri="{FF2B5EF4-FFF2-40B4-BE49-F238E27FC236}">
                <a16:creationId xmlns:a16="http://schemas.microsoft.com/office/drawing/2014/main" id="{2D7FCB23-36AC-431A-BEAB-63B3D665AE03}"/>
              </a:ext>
            </a:extLst>
          </p:cNvPr>
          <p:cNvSpPr txBox="1"/>
          <p:nvPr/>
        </p:nvSpPr>
        <p:spPr>
          <a:xfrm>
            <a:off x="2817925" y="658519"/>
            <a:ext cx="8618514" cy="523220"/>
          </a:xfrm>
          <a:prstGeom prst="rect">
            <a:avLst/>
          </a:prstGeom>
          <a:noFill/>
        </p:spPr>
        <p:txBody>
          <a:bodyPr wrap="square">
            <a:spAutoFit/>
          </a:bodyPr>
          <a:lstStyle/>
          <a:p>
            <a:r>
              <a:rPr lang="es-ES" sz="2800" dirty="0">
                <a:solidFill>
                  <a:prstClr val="black"/>
                </a:solidFill>
              </a:rPr>
              <a:t>. </a:t>
            </a:r>
            <a:endParaRPr lang="es-CO" sz="4000" dirty="0">
              <a:solidFill>
                <a:prstClr val="white"/>
              </a:solidFill>
              <a:latin typeface="Arial" panose="020B0604020202020204" pitchFamily="34" charset="0"/>
              <a:cs typeface="Arial" panose="020B0604020202020204" pitchFamily="34" charset="0"/>
            </a:endParaRPr>
          </a:p>
        </p:txBody>
      </p:sp>
      <p:sp>
        <p:nvSpPr>
          <p:cNvPr id="3" name="Rectángulo 2"/>
          <p:cNvSpPr/>
          <p:nvPr/>
        </p:nvSpPr>
        <p:spPr>
          <a:xfrm>
            <a:off x="2555197" y="658519"/>
            <a:ext cx="6677025" cy="5657318"/>
          </a:xfrm>
          <a:prstGeom prst="rect">
            <a:avLst/>
          </a:prstGeom>
        </p:spPr>
        <p:txBody>
          <a:bodyPr wrap="square">
            <a:spAutoFit/>
          </a:bodyPr>
          <a:lstStyle/>
          <a:p>
            <a:pPr algn="ctr" eaLnBrk="1" hangingPunct="1">
              <a:buFont typeface="Georgia" panose="02040502050405020303" pitchFamily="18" charset="0"/>
              <a:buNone/>
            </a:pPr>
            <a:r>
              <a:rPr lang="es-ES" altLang="es-CO" sz="2800" dirty="0"/>
              <a:t>	</a:t>
            </a:r>
            <a:r>
              <a:rPr lang="es-ES" altLang="es-CO" sz="4800" dirty="0">
                <a:solidFill>
                  <a:schemeClr val="bg1"/>
                </a:solidFill>
              </a:rPr>
              <a:t>“NO NEGOCIABLE”</a:t>
            </a:r>
            <a:endParaRPr lang="es-ES" altLang="es-CO" sz="3200" dirty="0">
              <a:solidFill>
                <a:schemeClr val="bg1"/>
              </a:solidFill>
            </a:endParaRPr>
          </a:p>
          <a:p>
            <a:pPr algn="just" eaLnBrk="1" hangingPunct="1">
              <a:buFont typeface="Georgia" panose="02040502050405020303" pitchFamily="18" charset="0"/>
              <a:buNone/>
            </a:pPr>
            <a:r>
              <a:rPr lang="es-ES" altLang="es-CO" sz="3200" dirty="0">
                <a:solidFill>
                  <a:schemeClr val="bg1"/>
                </a:solidFill>
              </a:rPr>
              <a:t>	</a:t>
            </a:r>
            <a:r>
              <a:rPr lang="es-ES" altLang="es-CO" sz="3600" dirty="0">
                <a:solidFill>
                  <a:schemeClr val="bg1"/>
                </a:solidFill>
              </a:rPr>
              <a:t> En una negociación, es frecuente que las partes en conflicto concreten el alcance y la naturaleza del campo de discusión. Así quedan delimitados los márgenes a partir de los cuales no es posible negociar. </a:t>
            </a:r>
          </a:p>
          <a:p>
            <a:pPr algn="just">
              <a:lnSpc>
                <a:spcPct val="107000"/>
              </a:lnSpc>
              <a:spcAft>
                <a:spcPts val="800"/>
              </a:spcAft>
            </a:pPr>
            <a:r>
              <a:rPr lang="es-CO"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endParaRPr lang="es-CO" sz="2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endParaRPr lang="es-ES" altLang="es-CO" sz="2500" dirty="0">
              <a:solidFill>
                <a:schemeClr val="bg1"/>
              </a:solidFill>
              <a:latin typeface="Poppins" panose="00000500000000000000" pitchFamily="2" charset="0"/>
              <a:cs typeface="Poppins" panose="00000500000000000000" pitchFamily="2" charset="0"/>
            </a:endParaRPr>
          </a:p>
        </p:txBody>
      </p:sp>
      <p:pic>
        <p:nvPicPr>
          <p:cNvPr id="10" name="Imagen 9">
            <a:extLst>
              <a:ext uri="{FF2B5EF4-FFF2-40B4-BE49-F238E27FC236}">
                <a16:creationId xmlns:a16="http://schemas.microsoft.com/office/drawing/2014/main" id="{E3476B34-1F60-206C-6B20-2179B6EAFE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28909091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CB5132B-A1F1-8CD8-6299-D4EE8435E943}"/>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flipH="1" flipV="1">
            <a:off x="7898054" y="-362612"/>
            <a:ext cx="4543930" cy="4543930"/>
          </a:xfrm>
          <a:prstGeom prst="rect">
            <a:avLst/>
          </a:prstGeom>
        </p:spPr>
      </p:pic>
      <p:sp>
        <p:nvSpPr>
          <p:cNvPr id="3" name="Rectángulo 2"/>
          <p:cNvSpPr/>
          <p:nvPr/>
        </p:nvSpPr>
        <p:spPr>
          <a:xfrm>
            <a:off x="1736232" y="1171760"/>
            <a:ext cx="8433787" cy="4247317"/>
          </a:xfrm>
          <a:prstGeom prst="rect">
            <a:avLst/>
          </a:prstGeom>
        </p:spPr>
        <p:txBody>
          <a:bodyPr wrap="square">
            <a:spAutoFit/>
          </a:bodyPr>
          <a:lstStyle/>
          <a:p>
            <a:pPr algn="just"/>
            <a:r>
              <a:rPr lang="es-CO" sz="1800" dirty="0">
                <a:effectLst/>
                <a:latin typeface="Arial" panose="020B0604020202020204" pitchFamily="34" charset="0"/>
                <a:ea typeface="Times New Roman" panose="02020603050405020304" pitchFamily="18" charset="0"/>
              </a:rPr>
              <a:t> </a:t>
            </a:r>
            <a:endParaRPr lang="es-CO" sz="2400" dirty="0">
              <a:solidFill>
                <a:schemeClr val="bg1"/>
              </a:solidFill>
              <a:effectLst/>
              <a:latin typeface="Times New Roman" panose="02020603050405020304" pitchFamily="18" charset="0"/>
              <a:ea typeface="Times New Roman" panose="02020603050405020304" pitchFamily="18" charset="0"/>
            </a:endParaRPr>
          </a:p>
          <a:p>
            <a:pPr algn="just" eaLnBrk="1" hangingPunct="1">
              <a:buFont typeface="Georgia" panose="02040502050405020303" pitchFamily="18" charset="0"/>
              <a:buNone/>
            </a:pPr>
            <a:r>
              <a:rPr lang="es-ES" altLang="es-CO" sz="3200" dirty="0">
                <a:solidFill>
                  <a:schemeClr val="bg1"/>
                </a:solidFill>
              </a:rPr>
              <a:t>Eso reduce los temas que se tratarán. Cuando se emplea como táctica sólo por una de las partes, se puede presentarla junto a una alternativa positiva (“vuestra propuesta sobre </a:t>
            </a:r>
            <a:r>
              <a:rPr lang="es-ES" altLang="es-CO" sz="3600" b="1" dirty="0">
                <a:solidFill>
                  <a:schemeClr val="bg1"/>
                </a:solidFill>
              </a:rPr>
              <a:t>x</a:t>
            </a:r>
            <a:r>
              <a:rPr lang="es-ES" altLang="es-CO" sz="3200" dirty="0">
                <a:solidFill>
                  <a:schemeClr val="bg1"/>
                </a:solidFill>
              </a:rPr>
              <a:t>, es totalmente innegociable; sin embargo, estamos dispuestos a tratar esta otra serie de temas“). Con ello se disminuye la posibilidad de ruptura. </a:t>
            </a:r>
            <a:endParaRPr lang="es-CO" altLang="es-CO" sz="3200" dirty="0">
              <a:solidFill>
                <a:schemeClr val="bg1"/>
              </a:solidFill>
            </a:endParaRPr>
          </a:p>
          <a:p>
            <a:pPr algn="just"/>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2449125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B26452CD-C440-D88E-C000-2B3EF8E1F7AF}"/>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92B7D845-5B7F-A0A2-DDEA-55EDBE1FE499}"/>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7162BE6F-DDAC-AD7A-3858-E71293CFFEF4}"/>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a:off x="817521" y="835182"/>
            <a:ext cx="10341993" cy="4231928"/>
          </a:xfrm>
          <a:prstGeom prst="rect">
            <a:avLst/>
          </a:prstGeom>
        </p:spPr>
        <p:txBody>
          <a:bodyPr wrap="square">
            <a:spAutoFit/>
          </a:bodyPr>
          <a:lstStyle/>
          <a:p>
            <a:pPr algn="ctr"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“EL FRENTE RUSO”</a:t>
            </a:r>
          </a:p>
          <a:p>
            <a:pPr eaLnBrk="1" hangingPunct="1">
              <a:buFont typeface="Georgia" panose="02040502050405020303" pitchFamily="18" charset="0"/>
              <a:buNone/>
            </a:pPr>
            <a:r>
              <a:rPr lang="es-ES" altLang="es-CO" sz="3600" dirty="0">
                <a:solidFill>
                  <a:schemeClr val="bg1"/>
                </a:solidFill>
                <a:latin typeface="Arial" panose="020B0604020202020204" pitchFamily="34" charset="0"/>
                <a:cs typeface="Arial" panose="020B0604020202020204" pitchFamily="34" charset="0"/>
              </a:rPr>
              <a:t>	</a:t>
            </a:r>
          </a:p>
          <a:p>
            <a:pPr algn="just" eaLnBrk="1" hangingPunct="1">
              <a:buFont typeface="Georgia" panose="02040502050405020303" pitchFamily="18" charset="0"/>
              <a:buNone/>
            </a:pPr>
            <a:r>
              <a:rPr lang="es-ES" altLang="es-CO" sz="3600" dirty="0">
                <a:solidFill>
                  <a:schemeClr val="bg1"/>
                </a:solidFill>
                <a:latin typeface="Arial" panose="020B0604020202020204" pitchFamily="34" charset="0"/>
                <a:cs typeface="Arial" panose="020B0604020202020204" pitchFamily="34" charset="0"/>
              </a:rPr>
              <a:t>	</a:t>
            </a:r>
            <a:r>
              <a:rPr lang="es-ES" altLang="es-CO" sz="2800" dirty="0">
                <a:solidFill>
                  <a:schemeClr val="bg1"/>
                </a:solidFill>
                <a:latin typeface="Arial" panose="020B0604020202020204" pitchFamily="34" charset="0"/>
                <a:cs typeface="Arial" panose="020B0604020202020204" pitchFamily="34" charset="0"/>
              </a:rPr>
              <a:t>Consiste en ofrecer dos propuestas, una de las cuales es más negativa que la otra. Así, tu oponente se verá obligado a aceptar aquella que evita la propuesta más temible.</a:t>
            </a:r>
          </a:p>
          <a:p>
            <a:pPr algn="just" eaLnBrk="1" hangingPunct="1">
              <a:buFont typeface="Georgia" panose="02040502050405020303" pitchFamily="18" charset="0"/>
              <a:buNone/>
            </a:pPr>
            <a:endParaRPr lang="es-ES" altLang="es-CO" sz="28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2800" dirty="0">
                <a:solidFill>
                  <a:schemeClr val="bg1"/>
                </a:solidFill>
                <a:latin typeface="Arial" panose="020B0604020202020204" pitchFamily="34" charset="0"/>
                <a:cs typeface="Arial" panose="020B0604020202020204" pitchFamily="34" charset="0"/>
              </a:rPr>
              <a:t>  El éxito de esta táctica, radica en la credibilidad de las propuestas ofertadas. </a:t>
            </a:r>
            <a:endParaRPr lang="es-CO" altLang="es-CO" sz="2800" dirty="0">
              <a:solidFill>
                <a:schemeClr val="bg1"/>
              </a:solidFill>
              <a:latin typeface="Arial" panose="020B0604020202020204" pitchFamily="34" charset="0"/>
              <a:cs typeface="Arial" panose="020B0604020202020204" pitchFamily="34" charset="0"/>
            </a:endParaRPr>
          </a:p>
          <a:p>
            <a:endParaRPr lang="es-CO" sz="2500" dirty="0">
              <a:solidFill>
                <a:prstClr val="white"/>
              </a:solidFill>
              <a:latin typeface="Poppins" panose="00000500000000000000" pitchFamily="2" charset="0"/>
              <a:cs typeface="Poppins" panose="00000500000000000000" pitchFamily="2" charset="0"/>
            </a:endParaRPr>
          </a:p>
        </p:txBody>
      </p:sp>
      <p:pic>
        <p:nvPicPr>
          <p:cNvPr id="10" name="Imagen 9">
            <a:extLst>
              <a:ext uri="{FF2B5EF4-FFF2-40B4-BE49-F238E27FC236}">
                <a16:creationId xmlns:a16="http://schemas.microsoft.com/office/drawing/2014/main" id="{DDE13351-D391-1C6E-433B-563A9FCD92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4200" y="5067110"/>
            <a:ext cx="1447800" cy="1790700"/>
          </a:xfrm>
          <a:prstGeom prst="rect">
            <a:avLst/>
          </a:prstGeom>
        </p:spPr>
      </p:pic>
    </p:spTree>
    <p:extLst>
      <p:ext uri="{BB962C8B-B14F-4D97-AF65-F5344CB8AC3E}">
        <p14:creationId xmlns:p14="http://schemas.microsoft.com/office/powerpoint/2010/main" val="2524699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A646A8A2-A130-8E0C-DF1E-F821B802D2E2}"/>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sp>
        <p:nvSpPr>
          <p:cNvPr id="3" name="Rectángulo 2"/>
          <p:cNvSpPr/>
          <p:nvPr/>
        </p:nvSpPr>
        <p:spPr>
          <a:xfrm>
            <a:off x="2849917" y="410317"/>
            <a:ext cx="7038975" cy="5201424"/>
          </a:xfrm>
          <a:prstGeom prst="rect">
            <a:avLst/>
          </a:prstGeom>
        </p:spPr>
        <p:txBody>
          <a:bodyPr wrap="square">
            <a:spAutoFit/>
          </a:bodyPr>
          <a:lstStyle/>
          <a:p>
            <a:pPr algn="ctr" eaLnBrk="1" hangingPunct="1">
              <a:buFont typeface="Georgia" panose="02040502050405020303" pitchFamily="18" charset="0"/>
              <a:buNone/>
            </a:pPr>
            <a:r>
              <a:rPr lang="es-ES" altLang="es-CO" sz="4000" dirty="0">
                <a:solidFill>
                  <a:schemeClr val="bg1"/>
                </a:solidFill>
                <a:latin typeface="Arial" panose="020B0604020202020204" pitchFamily="34" charset="0"/>
                <a:cs typeface="Arial" panose="020B0604020202020204" pitchFamily="34" charset="0"/>
              </a:rPr>
              <a:t>“EL CAOS” </a:t>
            </a:r>
          </a:p>
          <a:p>
            <a:pPr algn="ctr" eaLnBrk="1" hangingPunct="1">
              <a:buFont typeface="Georgia" panose="02040502050405020303" pitchFamily="18" charset="0"/>
              <a:buNone/>
            </a:pPr>
            <a:endParaRPr lang="es-ES" altLang="es-CO" sz="40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3600" dirty="0">
                <a:solidFill>
                  <a:schemeClr val="bg1"/>
                </a:solidFill>
                <a:latin typeface="Arial" panose="020B0604020202020204" pitchFamily="34" charset="0"/>
                <a:cs typeface="Arial" panose="020B0604020202020204" pitchFamily="34" charset="0"/>
              </a:rPr>
              <a:t>	Consiste simplemente en pintar un cuadro tan negro, que nuestro adversario se vea en la obligación de aceptar los cambios que le proponemos o introducir cambios en sus propuestas. </a:t>
            </a:r>
            <a:endParaRPr lang="es-CO" altLang="es-CO" sz="3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392093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3520B"/>
        </a:solidFill>
        <a:effectLst/>
      </p:bgPr>
    </p:bg>
    <p:spTree>
      <p:nvGrpSpPr>
        <p:cNvPr id="1" name=""/>
        <p:cNvGrpSpPr/>
        <p:nvPr/>
      </p:nvGrpSpPr>
      <p:grpSpPr>
        <a:xfrm>
          <a:off x="0" y="0"/>
          <a:ext cx="0" cy="0"/>
          <a:chOff x="0" y="0"/>
          <a:chExt cx="0" cy="0"/>
        </a:xfrm>
      </p:grpSpPr>
      <p:grpSp>
        <p:nvGrpSpPr>
          <p:cNvPr id="26" name="Grupo 25">
            <a:extLst>
              <a:ext uri="{FF2B5EF4-FFF2-40B4-BE49-F238E27FC236}">
                <a16:creationId xmlns:a16="http://schemas.microsoft.com/office/drawing/2014/main" id="{1F823EB7-213F-12C3-A55F-591DDEE5C68B}"/>
              </a:ext>
            </a:extLst>
          </p:cNvPr>
          <p:cNvGrpSpPr/>
          <p:nvPr/>
        </p:nvGrpSpPr>
        <p:grpSpPr>
          <a:xfrm>
            <a:off x="-498913" y="-362612"/>
            <a:ext cx="12940897" cy="7799419"/>
            <a:chOff x="-498913" y="-362612"/>
            <a:chExt cx="12940897" cy="7799419"/>
          </a:xfrm>
        </p:grpSpPr>
        <p:pic>
          <p:nvPicPr>
            <p:cNvPr id="21" name="Imagen 20">
              <a:extLst>
                <a:ext uri="{FF2B5EF4-FFF2-40B4-BE49-F238E27FC236}">
                  <a16:creationId xmlns:a16="http://schemas.microsoft.com/office/drawing/2014/main" id="{00EEEDF9-6D9C-0997-640E-3C723520F32B}"/>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25" name="Imagen 24">
              <a:extLst>
                <a:ext uri="{FF2B5EF4-FFF2-40B4-BE49-F238E27FC236}">
                  <a16:creationId xmlns:a16="http://schemas.microsoft.com/office/drawing/2014/main" id="{B6F89D1F-7B58-8D8C-ACEB-0C9FBF0D48B2}"/>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10" name="Título 1">
            <a:extLst>
              <a:ext uri="{FF2B5EF4-FFF2-40B4-BE49-F238E27FC236}">
                <a16:creationId xmlns:a16="http://schemas.microsoft.com/office/drawing/2014/main" id="{71850916-51E3-3254-5149-B01981D04FEC}"/>
              </a:ext>
            </a:extLst>
          </p:cNvPr>
          <p:cNvSpPr txBox="1">
            <a:spLocks/>
          </p:cNvSpPr>
          <p:nvPr/>
        </p:nvSpPr>
        <p:spPr>
          <a:xfrm>
            <a:off x="2943187" y="338753"/>
            <a:ext cx="6053622" cy="173214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altLang="es-CO" sz="3200" b="1" dirty="0">
                <a:solidFill>
                  <a:schemeClr val="bg1"/>
                </a:solidFill>
              </a:rPr>
              <a:t>TÁCTICAS PARA LA NEGOCIACIÓN COLECTIVA </a:t>
            </a:r>
            <a:endParaRPr lang="es-MX" sz="4000" b="1"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sp>
        <p:nvSpPr>
          <p:cNvPr id="11" name="Título 1">
            <a:extLst>
              <a:ext uri="{FF2B5EF4-FFF2-40B4-BE49-F238E27FC236}">
                <a16:creationId xmlns:a16="http://schemas.microsoft.com/office/drawing/2014/main" id="{A6EAC01B-D333-56B5-8060-1BE0932B19C1}"/>
              </a:ext>
            </a:extLst>
          </p:cNvPr>
          <p:cNvSpPr txBox="1">
            <a:spLocks/>
          </p:cNvSpPr>
          <p:nvPr/>
        </p:nvSpPr>
        <p:spPr>
          <a:xfrm>
            <a:off x="980536" y="1330718"/>
            <a:ext cx="10230928" cy="391133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s-ES" altLang="es-CO" dirty="0">
                <a:solidFill>
                  <a:schemeClr val="bg1"/>
                </a:solidFill>
                <a:latin typeface="Arial" panose="020B0604020202020204" pitchFamily="34" charset="0"/>
                <a:cs typeface="Arial" panose="020B0604020202020204" pitchFamily="34" charset="0"/>
              </a:rPr>
              <a:t>LAS TÁCTICAS</a:t>
            </a:r>
            <a:endParaRPr lang="es-ES" altLang="es-CO" sz="4800" dirty="0">
              <a:solidFill>
                <a:schemeClr val="bg1"/>
              </a:solidFill>
              <a:latin typeface="Arial" panose="020B0604020202020204" pitchFamily="34" charset="0"/>
              <a:cs typeface="Arial" panose="020B0604020202020204" pitchFamily="34" charset="0"/>
            </a:endParaRPr>
          </a:p>
          <a:p>
            <a:pPr algn="ctr">
              <a:defRPr/>
            </a:pPr>
            <a:endParaRPr lang="es-ES" altLang="es-CO" sz="4800" dirty="0">
              <a:solidFill>
                <a:schemeClr val="bg1"/>
              </a:solidFill>
              <a:latin typeface="Arial" panose="020B0604020202020204" pitchFamily="34" charset="0"/>
              <a:cs typeface="Arial" panose="020B0604020202020204" pitchFamily="34" charset="0"/>
            </a:endParaRPr>
          </a:p>
          <a:p>
            <a:pPr algn="just">
              <a:defRPr/>
            </a:pPr>
            <a:r>
              <a:rPr lang="es-ES" altLang="es-CO" sz="4000" dirty="0">
                <a:solidFill>
                  <a:schemeClr val="bg1"/>
                </a:solidFill>
                <a:latin typeface="Arial" panose="020B0604020202020204" pitchFamily="34" charset="0"/>
                <a:cs typeface="Arial" panose="020B0604020202020204" pitchFamily="34" charset="0"/>
              </a:rPr>
              <a:t>	Son conjuntos de actividades y orientaciones que permiten ir construyendo un camino o norte que guía  la negociación. Hay tres categorías: el engaño, la “guerra psicológica” y las tácticas posiciónales de presión</a:t>
            </a:r>
            <a:r>
              <a:rPr lang="es-ES" altLang="es-CO" sz="4000" dirty="0">
                <a:solidFill>
                  <a:schemeClr val="bg1"/>
                </a:solidFill>
              </a:rPr>
              <a:t>. </a:t>
            </a:r>
            <a:endParaRPr lang="es-CO" altLang="es-CO" sz="4000" dirty="0">
              <a:solidFill>
                <a:schemeClr val="bg1"/>
              </a:solidFill>
            </a:endParaRPr>
          </a:p>
        </p:txBody>
      </p:sp>
      <p:pic>
        <p:nvPicPr>
          <p:cNvPr id="29" name="Imagen 28">
            <a:extLst>
              <a:ext uri="{FF2B5EF4-FFF2-40B4-BE49-F238E27FC236}">
                <a16:creationId xmlns:a16="http://schemas.microsoft.com/office/drawing/2014/main" id="{683E0F78-1A0C-B139-44D2-82A22E8777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2030" y="5067110"/>
            <a:ext cx="1339970" cy="1790700"/>
          </a:xfrm>
          <a:prstGeom prst="rect">
            <a:avLst/>
          </a:prstGeom>
        </p:spPr>
      </p:pic>
    </p:spTree>
    <p:extLst>
      <p:ext uri="{BB962C8B-B14F-4D97-AF65-F5344CB8AC3E}">
        <p14:creationId xmlns:p14="http://schemas.microsoft.com/office/powerpoint/2010/main" val="8370529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597AA67B-0335-0BA2-CFB9-2D26A1A3D3DA}"/>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20637640" flipH="1">
            <a:off x="-498913" y="-362612"/>
            <a:ext cx="2564940" cy="2564940"/>
          </a:xfrm>
          <a:prstGeom prst="rect">
            <a:avLst/>
          </a:prstGeom>
        </p:spPr>
      </p:pic>
      <p:sp>
        <p:nvSpPr>
          <p:cNvPr id="2" name="CuadroTexto 1">
            <a:extLst>
              <a:ext uri="{FF2B5EF4-FFF2-40B4-BE49-F238E27FC236}">
                <a16:creationId xmlns:a16="http://schemas.microsoft.com/office/drawing/2014/main" id="{006CC994-B475-43D4-9037-96C4B3B20849}"/>
              </a:ext>
            </a:extLst>
          </p:cNvPr>
          <p:cNvSpPr txBox="1"/>
          <p:nvPr/>
        </p:nvSpPr>
        <p:spPr>
          <a:xfrm>
            <a:off x="2370447" y="432694"/>
            <a:ext cx="7688758" cy="5262979"/>
          </a:xfrm>
          <a:prstGeom prst="rect">
            <a:avLst/>
          </a:prstGeom>
          <a:noFill/>
        </p:spPr>
        <p:txBody>
          <a:bodyPr wrap="square">
            <a:spAutoFit/>
          </a:bodyPr>
          <a:lstStyle/>
          <a:p>
            <a:pPr algn="ctr" eaLnBrk="1" hangingPunct="1">
              <a:buFont typeface="Georgia" panose="02040502050405020303" pitchFamily="18" charset="0"/>
              <a:buNone/>
            </a:pPr>
            <a:r>
              <a:rPr lang="es-ES" altLang="es-CO" sz="4000" dirty="0">
                <a:solidFill>
                  <a:schemeClr val="bg1"/>
                </a:solidFill>
                <a:latin typeface="Arial" panose="020B0604020202020204" pitchFamily="34" charset="0"/>
                <a:cs typeface="Arial" panose="020B0604020202020204" pitchFamily="34" charset="0"/>
              </a:rPr>
              <a:t>“EL ENLACE”</a:t>
            </a:r>
          </a:p>
          <a:p>
            <a:pPr algn="ctr" eaLnBrk="1" hangingPunct="1">
              <a:buFont typeface="Georgia" panose="02040502050405020303" pitchFamily="18" charset="0"/>
              <a:buNone/>
            </a:pPr>
            <a:endParaRPr lang="es-ES" altLang="es-CO" sz="40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2400" dirty="0">
                <a:solidFill>
                  <a:schemeClr val="bg1"/>
                </a:solidFill>
                <a:latin typeface="Arial" panose="020B0604020202020204" pitchFamily="34" charset="0"/>
                <a:cs typeface="Arial" panose="020B0604020202020204" pitchFamily="34" charset="0"/>
              </a:rPr>
              <a:t>	 </a:t>
            </a:r>
            <a:r>
              <a:rPr lang="es-ES" altLang="es-CO" sz="3200" dirty="0">
                <a:solidFill>
                  <a:schemeClr val="bg1"/>
                </a:solidFill>
                <a:latin typeface="Arial" panose="020B0604020202020204" pitchFamily="34" charset="0"/>
                <a:cs typeface="Arial" panose="020B0604020202020204" pitchFamily="34" charset="0"/>
              </a:rPr>
              <a:t>Puede utilizarse cuando se negocia un tema desde una posición de debilidad, el método es enlazar ese tema con otro en el que somos más fuertes. </a:t>
            </a:r>
          </a:p>
          <a:p>
            <a:pPr algn="just"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 Por ejemplo: “Estamos dispuestos a trabajar esas horas de más para entregar el pedido a tiempo, si nos conceden el 0,5% de los beneficios que se obtengan” </a:t>
            </a:r>
            <a:endParaRPr lang="es-CO" altLang="es-CO"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554508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71650" y="464368"/>
            <a:ext cx="8648700" cy="4708981"/>
          </a:xfrm>
          <a:prstGeom prst="rect">
            <a:avLst/>
          </a:prstGeom>
        </p:spPr>
        <p:txBody>
          <a:bodyPr wrap="square">
            <a:spAutoFit/>
          </a:bodyPr>
          <a:lstStyle/>
          <a:p>
            <a:pPr algn="ctr"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“ENCADENAMIENTO”</a:t>
            </a:r>
          </a:p>
          <a:p>
            <a:pPr algn="ctr" eaLnBrk="1" hangingPunct="1">
              <a:buFont typeface="Georgia" panose="02040502050405020303" pitchFamily="18" charset="0"/>
              <a:buNone/>
            </a:pPr>
            <a:endParaRPr lang="es-ES" altLang="es-CO" sz="3600" dirty="0">
              <a:solidFill>
                <a:schemeClr val="bg1"/>
              </a:solidFill>
              <a:latin typeface="Arial" panose="020B0604020202020204" pitchFamily="34" charset="0"/>
              <a:cs typeface="Arial" panose="020B0604020202020204" pitchFamily="34" charset="0"/>
            </a:endParaRPr>
          </a:p>
          <a:p>
            <a:pPr algn="just" eaLnBrk="1" hangingPunct="1">
              <a:buFont typeface="Arial" panose="020B0604020202020204" pitchFamily="34" charset="0"/>
              <a:buNone/>
            </a:pPr>
            <a:r>
              <a:rPr lang="es-ES" altLang="es-CO" sz="3600" dirty="0">
                <a:solidFill>
                  <a:schemeClr val="bg1"/>
                </a:solidFill>
                <a:latin typeface="Arial" panose="020B0604020202020204" pitchFamily="34" charset="0"/>
                <a:cs typeface="Arial" panose="020B0604020202020204" pitchFamily="34" charset="0"/>
              </a:rPr>
              <a:t>	 </a:t>
            </a:r>
            <a:r>
              <a:rPr lang="es-ES" altLang="es-CO" sz="2800" dirty="0">
                <a:solidFill>
                  <a:schemeClr val="bg1"/>
                </a:solidFill>
                <a:latin typeface="Arial" panose="020B0604020202020204" pitchFamily="34" charset="0"/>
                <a:cs typeface="Arial" panose="020B0604020202020204" pitchFamily="34" charset="0"/>
              </a:rPr>
              <a:t>Esta táctica utiliza la lógica para alcanzar su objetivo. A través de una serie de preguntas que tienen una respuesta afirmativa obligatoria, es decir, que no tienen otra posible, vamos arrinconando al adversario hasta un callejón donde no le queda ninguna salida. Un ejemplo sería: </a:t>
            </a:r>
          </a:p>
          <a:p>
            <a:pPr algn="just" eaLnBrk="1" hangingPunct="1">
              <a:buFont typeface="Wingdings" panose="05000000000000000000" pitchFamily="2" charset="2"/>
              <a:buChar char="Ø"/>
            </a:pPr>
            <a:r>
              <a:rPr lang="es-ES" altLang="es-CO" sz="2800" dirty="0">
                <a:solidFill>
                  <a:schemeClr val="bg1"/>
                </a:solidFill>
                <a:latin typeface="Arial" panose="020B0604020202020204" pitchFamily="34" charset="0"/>
                <a:cs typeface="Arial" panose="020B0604020202020204" pitchFamily="34" charset="0"/>
              </a:rPr>
              <a:t>“¿Tenemos claro que los índices de siniestralidad laboral son alarmantes?” </a:t>
            </a:r>
            <a:endParaRPr lang="es-CO" altLang="es-CO" sz="2800" dirty="0">
              <a:solidFill>
                <a:schemeClr val="bg1"/>
              </a:solidFill>
              <a:latin typeface="Arial" panose="020B0604020202020204" pitchFamily="34" charset="0"/>
              <a:cs typeface="Arial" panose="020B0604020202020204" pitchFamily="34" charset="0"/>
            </a:endParaRPr>
          </a:p>
        </p:txBody>
      </p:sp>
      <p:grpSp>
        <p:nvGrpSpPr>
          <p:cNvPr id="5" name="Grupo 4">
            <a:extLst>
              <a:ext uri="{FF2B5EF4-FFF2-40B4-BE49-F238E27FC236}">
                <a16:creationId xmlns:a16="http://schemas.microsoft.com/office/drawing/2014/main" id="{007AC3CB-E5E2-9222-DCCA-B32D8CB96D30}"/>
              </a:ext>
            </a:extLst>
          </p:cNvPr>
          <p:cNvGrpSpPr/>
          <p:nvPr/>
        </p:nvGrpSpPr>
        <p:grpSpPr>
          <a:xfrm>
            <a:off x="-162975" y="-716295"/>
            <a:ext cx="12940897" cy="7799419"/>
            <a:chOff x="-498913" y="-362612"/>
            <a:chExt cx="12940897" cy="7799419"/>
          </a:xfrm>
        </p:grpSpPr>
        <p:pic>
          <p:nvPicPr>
            <p:cNvPr id="6" name="Imagen 5">
              <a:extLst>
                <a:ext uri="{FF2B5EF4-FFF2-40B4-BE49-F238E27FC236}">
                  <a16:creationId xmlns:a16="http://schemas.microsoft.com/office/drawing/2014/main" id="{8DA55F93-9E7C-1369-6851-42734194E736}"/>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B0AB2856-56B9-885E-1C30-6294D64DE32E}"/>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10" name="Imagen 9">
            <a:extLst>
              <a:ext uri="{FF2B5EF4-FFF2-40B4-BE49-F238E27FC236}">
                <a16:creationId xmlns:a16="http://schemas.microsoft.com/office/drawing/2014/main" id="{C598ACD4-8A77-96C2-CE09-A0AC5A9A3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6798" y="5448110"/>
            <a:ext cx="2168651" cy="1409890"/>
          </a:xfrm>
          <a:prstGeom prst="rect">
            <a:avLst/>
          </a:prstGeom>
        </p:spPr>
      </p:pic>
    </p:spTree>
    <p:extLst>
      <p:ext uri="{BB962C8B-B14F-4D97-AF65-F5344CB8AC3E}">
        <p14:creationId xmlns:p14="http://schemas.microsoft.com/office/powerpoint/2010/main" val="37422184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47675" y="735442"/>
            <a:ext cx="11296650" cy="5387116"/>
          </a:xfrm>
          <a:prstGeom prst="rect">
            <a:avLst/>
          </a:prstGeom>
        </p:spPr>
        <p:txBody>
          <a:bodyPr wrap="square">
            <a:spAutoFit/>
          </a:bodyPr>
          <a:lstStyle/>
          <a:p>
            <a:pPr marL="449580" algn="just">
              <a:lnSpc>
                <a:spcPct val="107000"/>
              </a:lnSpc>
              <a:spcAft>
                <a:spcPts val="800"/>
              </a:spcAft>
            </a:pPr>
            <a:endPar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eaLnBrk="1" hangingPunct="1">
              <a:buFont typeface="Wingdings" panose="05000000000000000000" pitchFamily="2" charset="2"/>
              <a:buChar char="Ø"/>
              <a:defRPr/>
            </a:pPr>
            <a:r>
              <a:rPr lang="es-ES" altLang="es-CO" sz="3200" dirty="0">
                <a:solidFill>
                  <a:schemeClr val="bg1"/>
                </a:solidFill>
                <a:latin typeface="Arial" panose="020B0604020202020204" pitchFamily="34" charset="0"/>
                <a:cs typeface="Arial" panose="020B0604020202020204" pitchFamily="34" charset="0"/>
              </a:rPr>
              <a:t>“¿Están de acuerdo en que la mejora de las medidas de seguridad reducirían la siniestralidad laboral?” </a:t>
            </a:r>
            <a:endParaRPr lang="es-CO" altLang="es-CO" sz="3200" dirty="0">
              <a:solidFill>
                <a:schemeClr val="bg1"/>
              </a:solidFill>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defRPr/>
            </a:pPr>
            <a:r>
              <a:rPr lang="es-ES" altLang="es-CO" sz="3200" dirty="0">
                <a:solidFill>
                  <a:schemeClr val="bg1"/>
                </a:solidFill>
                <a:latin typeface="Arial" panose="020B0604020202020204" pitchFamily="34" charset="0"/>
                <a:cs typeface="Arial" panose="020B0604020202020204" pitchFamily="34" charset="0"/>
              </a:rPr>
              <a:t>	 </a:t>
            </a:r>
            <a:endParaRPr lang="es-CO" altLang="es-CO" sz="3200" dirty="0">
              <a:solidFill>
                <a:schemeClr val="bg1"/>
              </a:solidFill>
              <a:latin typeface="Arial" panose="020B0604020202020204" pitchFamily="34" charset="0"/>
              <a:cs typeface="Arial" panose="020B0604020202020204" pitchFamily="34" charset="0"/>
            </a:endParaRPr>
          </a:p>
          <a:p>
            <a:pPr eaLnBrk="1" hangingPunct="1">
              <a:buFont typeface="Wingdings" panose="05000000000000000000" pitchFamily="2" charset="2"/>
              <a:buChar char="Ø"/>
              <a:defRPr/>
            </a:pPr>
            <a:r>
              <a:rPr lang="es-ES" altLang="es-CO" sz="3200" dirty="0">
                <a:solidFill>
                  <a:schemeClr val="bg1"/>
                </a:solidFill>
                <a:latin typeface="Arial" panose="020B0604020202020204" pitchFamily="34" charset="0"/>
                <a:cs typeface="Arial" panose="020B0604020202020204" pitchFamily="34" charset="0"/>
              </a:rPr>
              <a:t>Entonces, ¿no será adecuado aumentar el   presupuesto? </a:t>
            </a:r>
            <a:endParaRPr lang="es-CO" altLang="es-CO" sz="3200" dirty="0">
              <a:solidFill>
                <a:schemeClr val="bg1"/>
              </a:solidFill>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defRPr/>
            </a:pPr>
            <a:r>
              <a:rPr lang="es-ES" altLang="es-CO" sz="3200" dirty="0">
                <a:solidFill>
                  <a:schemeClr val="bg1"/>
                </a:solidFill>
                <a:latin typeface="Arial" panose="020B0604020202020204" pitchFamily="34" charset="0"/>
                <a:cs typeface="Arial" panose="020B0604020202020204" pitchFamily="34" charset="0"/>
              </a:rPr>
              <a:t>	 </a:t>
            </a:r>
            <a:endParaRPr lang="es-CO" altLang="es-CO" sz="3200" dirty="0">
              <a:solidFill>
                <a:schemeClr val="bg1"/>
              </a:solidFill>
              <a:latin typeface="Arial" panose="020B0604020202020204" pitchFamily="34" charset="0"/>
              <a:cs typeface="Arial" panose="020B0604020202020204" pitchFamily="34" charset="0"/>
            </a:endParaRPr>
          </a:p>
          <a:p>
            <a:pPr algn="just" eaLnBrk="1" hangingPunct="1">
              <a:buFont typeface="Wingdings" panose="05000000000000000000" pitchFamily="2" charset="2"/>
              <a:buChar char="Ø"/>
              <a:defRPr/>
            </a:pPr>
            <a:r>
              <a:rPr lang="es-ES" altLang="es-CO" sz="3200" dirty="0">
                <a:solidFill>
                  <a:schemeClr val="bg1"/>
                </a:solidFill>
                <a:latin typeface="Arial" panose="020B0604020202020204" pitchFamily="34" charset="0"/>
                <a:cs typeface="Arial" panose="020B0604020202020204" pitchFamily="34" charset="0"/>
              </a:rPr>
              <a:t>Si la otra parte emplea esa táctica, la forma de actuar adecuada consistir en evitar responder a esas preguntas. También puede decirse que han existido circunstancias excepcionales que provocaron esta situación. </a:t>
            </a:r>
            <a:endParaRPr lang="es-CO" altLang="es-CO" sz="3200" dirty="0">
              <a:solidFill>
                <a:schemeClr val="bg1"/>
              </a:solidFill>
              <a:latin typeface="Arial" panose="020B0604020202020204" pitchFamily="34" charset="0"/>
              <a:cs typeface="Arial" panose="020B0604020202020204" pitchFamily="34" charset="0"/>
            </a:endParaRPr>
          </a:p>
          <a:p>
            <a:pPr marL="449580" algn="just"/>
            <a:endParaRPr lang="es-CO"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2236149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B26452CD-C440-D88E-C000-2B3EF8E1F7AF}"/>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92B7D845-5B7F-A0A2-DDEA-55EDBE1FE499}"/>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7162BE6F-DDAC-AD7A-3858-E71293CFFEF4}"/>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a:off x="1773052" y="178206"/>
            <a:ext cx="9001124" cy="7432804"/>
          </a:xfrm>
          <a:prstGeom prst="rect">
            <a:avLst/>
          </a:prstGeom>
        </p:spPr>
        <p:txBody>
          <a:bodyPr wrap="square">
            <a:spAutoFit/>
          </a:bodyPr>
          <a:lstStyle/>
          <a:p>
            <a:pPr algn="ctr" eaLnBrk="1" hangingPunct="1">
              <a:buFont typeface="Georgia" panose="02040502050405020303" pitchFamily="18" charset="0"/>
              <a:buNone/>
            </a:pPr>
            <a:r>
              <a:rPr lang="es-ES" altLang="es-CO" sz="4400" dirty="0">
                <a:solidFill>
                  <a:schemeClr val="bg1"/>
                </a:solidFill>
                <a:latin typeface="Arial" panose="020B0604020202020204" pitchFamily="34" charset="0"/>
                <a:cs typeface="Arial" panose="020B0604020202020204" pitchFamily="34" charset="0"/>
              </a:rPr>
              <a:t>EL “PEQUEÑO EXTRA”</a:t>
            </a:r>
          </a:p>
          <a:p>
            <a:pPr algn="just"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  Se trata de obtener alguna concesión adicional y ordinariamente pequeña después de haber cerrado el trato principal. Esa táctica puede dar resultado si la otra parte tiene un fuerte deseo de cerrar la negociación. </a:t>
            </a:r>
          </a:p>
          <a:p>
            <a:pPr algn="just" eaLnBrk="1" hangingPunct="1">
              <a:buFont typeface="Georgia" panose="02040502050405020303" pitchFamily="18" charset="0"/>
              <a:buNone/>
            </a:pPr>
            <a:r>
              <a:rPr lang="es-ES" altLang="es-CO" sz="3200" dirty="0">
                <a:solidFill>
                  <a:schemeClr val="bg1"/>
                </a:solidFill>
                <a:latin typeface="Arial" panose="020B0604020202020204" pitchFamily="34" charset="0"/>
                <a:cs typeface="Arial" panose="020B0604020202020204" pitchFamily="34" charset="0"/>
              </a:rPr>
              <a:t>  Esto da pie para mencionar un peligro: anunciar los éxitos antes de tenerlos seguros, puede ser peligroso. Nuestro opositor puede retrasar la firma cuando estemos celebrando nuestro triunfo, con el fin de conseguir alguna concesión imprevista. </a:t>
            </a:r>
            <a:endParaRPr lang="es-CO" altLang="es-CO" sz="3200" dirty="0">
              <a:solidFill>
                <a:schemeClr val="bg1"/>
              </a:solidFill>
              <a:latin typeface="Arial" panose="020B0604020202020204" pitchFamily="34" charset="0"/>
              <a:cs typeface="Arial" panose="020B0604020202020204" pitchFamily="34" charset="0"/>
            </a:endParaRPr>
          </a:p>
          <a:p>
            <a:pPr algn="just" eaLnBrk="1" hangingPunct="1">
              <a:buFont typeface="Georgia" panose="02040502050405020303" pitchFamily="18" charset="0"/>
              <a:buNone/>
            </a:pPr>
            <a:r>
              <a:rPr lang="es-ES" altLang="es-CO" sz="2800" dirty="0">
                <a:latin typeface="Arial" panose="020B0604020202020204" pitchFamily="34" charset="0"/>
                <a:cs typeface="Arial" panose="020B0604020202020204" pitchFamily="34" charset="0"/>
              </a:rPr>
              <a:t> </a:t>
            </a:r>
            <a:endParaRPr lang="es-CO" altLang="es-CO" sz="2800" dirty="0">
              <a:latin typeface="Arial" panose="020B0604020202020204" pitchFamily="34" charset="0"/>
              <a:cs typeface="Arial" panose="020B0604020202020204" pitchFamily="34" charset="0"/>
            </a:endParaRPr>
          </a:p>
          <a:p>
            <a:pPr algn="just"/>
            <a:r>
              <a:rPr lang="es-CO" sz="2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endParaRPr lang="es-CO"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endParaRPr lang="es-CO" sz="2500" dirty="0">
              <a:solidFill>
                <a:prstClr val="white"/>
              </a:solidFill>
              <a:latin typeface="Poppins" panose="00000500000000000000" pitchFamily="2" charset="0"/>
              <a:cs typeface="Poppins" panose="00000500000000000000" pitchFamily="2" charset="0"/>
            </a:endParaRPr>
          </a:p>
        </p:txBody>
      </p:sp>
      <p:pic>
        <p:nvPicPr>
          <p:cNvPr id="10" name="Imagen 9">
            <a:extLst>
              <a:ext uri="{FF2B5EF4-FFF2-40B4-BE49-F238E27FC236}">
                <a16:creationId xmlns:a16="http://schemas.microsoft.com/office/drawing/2014/main" id="{DDE13351-D391-1C6E-433B-563A9FCD92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3349" y="5857874"/>
            <a:ext cx="2168651" cy="999935"/>
          </a:xfrm>
          <a:prstGeom prst="rect">
            <a:avLst/>
          </a:prstGeom>
        </p:spPr>
      </p:pic>
    </p:spTree>
    <p:extLst>
      <p:ext uri="{BB962C8B-B14F-4D97-AF65-F5344CB8AC3E}">
        <p14:creationId xmlns:p14="http://schemas.microsoft.com/office/powerpoint/2010/main" val="38388213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A0563874-5DCB-5064-F13E-9FB8A44EDCC5}"/>
              </a:ext>
            </a:extLst>
          </p:cNvPr>
          <p:cNvGrpSpPr/>
          <p:nvPr/>
        </p:nvGrpSpPr>
        <p:grpSpPr>
          <a:xfrm>
            <a:off x="-508438" y="-517205"/>
            <a:ext cx="12940897" cy="7799419"/>
            <a:chOff x="-498913" y="-362612"/>
            <a:chExt cx="12940897" cy="7799419"/>
          </a:xfrm>
        </p:grpSpPr>
        <p:pic>
          <p:nvPicPr>
            <p:cNvPr id="6" name="Imagen 5">
              <a:extLst>
                <a:ext uri="{FF2B5EF4-FFF2-40B4-BE49-F238E27FC236}">
                  <a16:creationId xmlns:a16="http://schemas.microsoft.com/office/drawing/2014/main" id="{E558AA7C-6B36-7CDD-514C-36F2F9E22E37}"/>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0DADF0C6-BDCE-5109-2C76-845B57C5AD9F}"/>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a:off x="2380281" y="871366"/>
            <a:ext cx="7431438" cy="5016758"/>
          </a:xfrm>
          <a:prstGeom prst="rect">
            <a:avLst/>
          </a:prstGeom>
        </p:spPr>
        <p:txBody>
          <a:bodyPr wrap="square">
            <a:spAutoFit/>
          </a:bodyPr>
          <a:lstStyle/>
          <a:p>
            <a:r>
              <a:rPr lang="es-ES" sz="3200" dirty="0">
                <a:solidFill>
                  <a:schemeClr val="bg1"/>
                </a:solidFill>
                <a:latin typeface="Arial" panose="020B0604020202020204" pitchFamily="34" charset="0"/>
                <a:cs typeface="Arial" panose="020B0604020202020204" pitchFamily="34" charset="0"/>
              </a:rPr>
              <a:t>“Toda negociación comienza con un NO. Por lo tanto, comienza siempre pidiendo más de lo que quieres y ofreciendo menos de lo que puedes ofrecer”.</a:t>
            </a:r>
          </a:p>
          <a:p>
            <a:endParaRPr lang="es-ES" sz="32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Arial" panose="020B0604020202020204" pitchFamily="34" charset="0"/>
              <a:cs typeface="Arial" panose="020B0604020202020204" pitchFamily="34" charset="0"/>
            </a:endParaRPr>
          </a:p>
          <a:p>
            <a:pPr algn="ctr"/>
            <a:r>
              <a:rPr lang="es-ES" sz="32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Arial" panose="020B0604020202020204" pitchFamily="34" charset="0"/>
                <a:cs typeface="Arial" panose="020B0604020202020204" pitchFamily="34" charset="0"/>
              </a:rPr>
              <a:t>NUEVA ESCUELA POPULAR Y OBRERA</a:t>
            </a:r>
          </a:p>
          <a:p>
            <a:pPr algn="ctr"/>
            <a:r>
              <a:rPr lang="es-ES" sz="3200" b="1" spc="300" dirty="0">
                <a:ln w="11430" cmpd="sng">
                  <a:solidFill>
                    <a:schemeClr val="accent1">
                      <a:tint val="10000"/>
                    </a:schemeClr>
                  </a:solidFill>
                  <a:prstDash val="solid"/>
                  <a:miter lim="800000"/>
                </a:ln>
                <a:solidFill>
                  <a:schemeClr val="bg1"/>
                </a:solidFill>
                <a:effectLst>
                  <a:glow rad="45500">
                    <a:schemeClr val="accent1">
                      <a:satMod val="220000"/>
                      <a:alpha val="35000"/>
                    </a:schemeClr>
                  </a:glow>
                </a:effectLst>
                <a:latin typeface="Arial" panose="020B0604020202020204" pitchFamily="34" charset="0"/>
                <a:cs typeface="Arial" panose="020B0604020202020204" pitchFamily="34" charset="0"/>
              </a:rPr>
              <a:t>NEPO.</a:t>
            </a:r>
          </a:p>
          <a:p>
            <a:pPr algn="just"/>
            <a:r>
              <a:rPr lang="es-CO" sz="32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s-CO" sz="3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pic>
        <p:nvPicPr>
          <p:cNvPr id="9" name="Imagen 8">
            <a:extLst>
              <a:ext uri="{FF2B5EF4-FFF2-40B4-BE49-F238E27FC236}">
                <a16:creationId xmlns:a16="http://schemas.microsoft.com/office/drawing/2014/main" id="{98BFC9F6-2817-2B8E-8BB2-6FD822FBCD8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849"/>
          <a:stretch/>
        </p:blipFill>
        <p:spPr>
          <a:xfrm>
            <a:off x="115960" y="4336655"/>
            <a:ext cx="2764322" cy="2381488"/>
          </a:xfrm>
          <a:prstGeom prst="rect">
            <a:avLst/>
          </a:prstGeom>
        </p:spPr>
      </p:pic>
      <p:pic>
        <p:nvPicPr>
          <p:cNvPr id="10" name="Imagen 9">
            <a:extLst>
              <a:ext uri="{FF2B5EF4-FFF2-40B4-BE49-F238E27FC236}">
                <a16:creationId xmlns:a16="http://schemas.microsoft.com/office/drawing/2014/main" id="{B680C92D-B4A9-9873-8211-B64690C6C1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31221565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06CC994-B475-43D4-9037-96C4B3B20849}"/>
              </a:ext>
            </a:extLst>
          </p:cNvPr>
          <p:cNvSpPr txBox="1"/>
          <p:nvPr/>
        </p:nvSpPr>
        <p:spPr>
          <a:xfrm rot="218382">
            <a:off x="2118659" y="578742"/>
            <a:ext cx="9185134" cy="3170099"/>
          </a:xfrm>
          <a:prstGeom prst="rect">
            <a:avLst/>
          </a:prstGeom>
          <a:noFill/>
        </p:spPr>
        <p:txBody>
          <a:bodyPr wrap="square">
            <a:spAutoFit/>
          </a:bodyPr>
          <a:lstStyle/>
          <a:p>
            <a:pPr marL="342900" lvl="0" indent="-342900" algn="just">
              <a:buFont typeface="+mj-lt"/>
              <a:buAutoNum type="alphaLcPeriod"/>
            </a:pPr>
            <a:r>
              <a:rPr lang="es-CO" sz="20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Ámbito territorial,</a:t>
            </a:r>
            <a:r>
              <a:rPr lang="es-CO" sz="2000" dirty="0">
                <a:solidFill>
                  <a:schemeClr val="bg1"/>
                </a:solidFill>
                <a:effectLst/>
                <a:latin typeface="Arial" panose="020B0604020202020204" pitchFamily="34" charset="0"/>
                <a:ea typeface="Calibri" panose="020F0502020204030204" pitchFamily="34" charset="0"/>
                <a:cs typeface="Arial" panose="020B0604020202020204" pitchFamily="34" charset="0"/>
              </a:rPr>
              <a:t> con efectos para todos los empleados públicos de departamento, municipios, distrito capital y distritos especiales según la competencia jurisdiccional.</a:t>
            </a:r>
            <a:endPar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buFont typeface="+mj-lt"/>
              <a:buAutoNum type="alphaLcPeriod"/>
            </a:pPr>
            <a:r>
              <a:rPr lang="es-CO" sz="20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Ámbito sectorial,</a:t>
            </a:r>
            <a:r>
              <a:rPr lang="es-CO" sz="2000" dirty="0">
                <a:solidFill>
                  <a:schemeClr val="bg1"/>
                </a:solidFill>
                <a:effectLst/>
                <a:latin typeface="Arial" panose="020B0604020202020204" pitchFamily="34" charset="0"/>
                <a:ea typeface="Calibri" panose="020F0502020204030204" pitchFamily="34" charset="0"/>
                <a:cs typeface="Arial" panose="020B0604020202020204" pitchFamily="34" charset="0"/>
              </a:rPr>
              <a:t> con efectos para todos los empleados públicos de cada sector de la Administración pública teniendo en cuenta la organización administrativa del Estado.</a:t>
            </a:r>
            <a:endPar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buFont typeface="+mj-lt"/>
              <a:buAutoNum type="alphaLcPeriod"/>
            </a:pPr>
            <a:r>
              <a:rPr lang="es-CO" sz="20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Ámbito singular</a:t>
            </a:r>
            <a:r>
              <a:rPr lang="es-CO" sz="2000" dirty="0">
                <a:solidFill>
                  <a:schemeClr val="bg1"/>
                </a:solidFill>
                <a:effectLst/>
                <a:latin typeface="Arial" panose="020B0604020202020204" pitchFamily="34" charset="0"/>
                <a:ea typeface="Calibri" panose="020F0502020204030204" pitchFamily="34" charset="0"/>
                <a:cs typeface="Arial" panose="020B0604020202020204" pitchFamily="34" charset="0"/>
              </a:rPr>
              <a:t>, con efectos para cada una de las entidades, en cuyo proceso de negociación participarán de manera exclusiva los sindicatos de primer grado. En este ámbito se discutirán exclusivamente asuntos de competencia del orden propio de la entidad según corresponda.</a:t>
            </a:r>
            <a:endPar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4" name="Grupo 3">
            <a:extLst>
              <a:ext uri="{FF2B5EF4-FFF2-40B4-BE49-F238E27FC236}">
                <a16:creationId xmlns:a16="http://schemas.microsoft.com/office/drawing/2014/main" id="{164F7512-5705-2432-AEB6-E59431CCD881}"/>
              </a:ext>
            </a:extLst>
          </p:cNvPr>
          <p:cNvGrpSpPr/>
          <p:nvPr/>
        </p:nvGrpSpPr>
        <p:grpSpPr>
          <a:xfrm>
            <a:off x="-498913" y="-362612"/>
            <a:ext cx="12940897" cy="7799419"/>
            <a:chOff x="-498913" y="-362612"/>
            <a:chExt cx="12940897" cy="7799419"/>
          </a:xfrm>
        </p:grpSpPr>
        <p:pic>
          <p:nvPicPr>
            <p:cNvPr id="5" name="Imagen 4">
              <a:extLst>
                <a:ext uri="{FF2B5EF4-FFF2-40B4-BE49-F238E27FC236}">
                  <a16:creationId xmlns:a16="http://schemas.microsoft.com/office/drawing/2014/main" id="{1DD703AA-E668-8967-AE4B-4C2FC929FA0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6" name="Imagen 5">
              <a:extLst>
                <a:ext uri="{FF2B5EF4-FFF2-40B4-BE49-F238E27FC236}">
                  <a16:creationId xmlns:a16="http://schemas.microsoft.com/office/drawing/2014/main" id="{FACEB8F1-2EB4-7581-A4FB-5D0F46633FB9}"/>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7" name="Imagen 6">
            <a:extLst>
              <a:ext uri="{FF2B5EF4-FFF2-40B4-BE49-F238E27FC236}">
                <a16:creationId xmlns:a16="http://schemas.microsoft.com/office/drawing/2014/main" id="{DA3494A6-399D-002B-35CF-53ACC8FECF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0972"/>
          <a:stretch/>
        </p:blipFill>
        <p:spPr>
          <a:xfrm>
            <a:off x="2666998" y="4226943"/>
            <a:ext cx="6858000" cy="1934596"/>
          </a:xfrm>
          <a:prstGeom prst="rect">
            <a:avLst/>
          </a:prstGeom>
        </p:spPr>
      </p:pic>
      <p:sp>
        <p:nvSpPr>
          <p:cNvPr id="8" name="Rectángulo 7">
            <a:extLst>
              <a:ext uri="{FF2B5EF4-FFF2-40B4-BE49-F238E27FC236}">
                <a16:creationId xmlns:a16="http://schemas.microsoft.com/office/drawing/2014/main" id="{74726946-6568-F257-BBF7-963DED0E3D19}"/>
              </a:ext>
            </a:extLst>
          </p:cNvPr>
          <p:cNvSpPr/>
          <p:nvPr/>
        </p:nvSpPr>
        <p:spPr>
          <a:xfrm>
            <a:off x="2666998" y="6161539"/>
            <a:ext cx="6858000" cy="6964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49C47F3B-7E3F-508B-48C6-00DC0E6F66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1672" y="5067299"/>
            <a:ext cx="2168651" cy="1790700"/>
          </a:xfrm>
          <a:prstGeom prst="rect">
            <a:avLst/>
          </a:prstGeom>
        </p:spPr>
      </p:pic>
    </p:spTree>
    <p:extLst>
      <p:ext uri="{BB962C8B-B14F-4D97-AF65-F5344CB8AC3E}">
        <p14:creationId xmlns:p14="http://schemas.microsoft.com/office/powerpoint/2010/main" val="22686133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B0E218C-165D-4F11-A860-F28B1C9B4FF9}"/>
              </a:ext>
            </a:extLst>
          </p:cNvPr>
          <p:cNvSpPr txBox="1"/>
          <p:nvPr/>
        </p:nvSpPr>
        <p:spPr>
          <a:xfrm rot="21403378">
            <a:off x="363260" y="617435"/>
            <a:ext cx="7661573" cy="4247317"/>
          </a:xfrm>
          <a:prstGeom prst="rect">
            <a:avLst/>
          </a:prstGeom>
          <a:noFill/>
        </p:spPr>
        <p:txBody>
          <a:bodyPr wrap="square">
            <a:spAutoFit/>
          </a:bodyPr>
          <a:lstStyle/>
          <a:p>
            <a:pPr algn="just"/>
            <a:r>
              <a:rPr lang="es-CO" sz="1800" b="1" i="1" dirty="0">
                <a:solidFill>
                  <a:schemeClr val="bg1"/>
                </a:solidFill>
                <a:effectLst/>
                <a:latin typeface="Arial" panose="020B0604020202020204" pitchFamily="34" charset="0"/>
                <a:ea typeface="Calibri" panose="020F0502020204030204" pitchFamily="34" charset="0"/>
              </a:rPr>
              <a:t>Condiciones y requisitos para la comparecencia sindical e inicio de la negociación</a:t>
            </a:r>
            <a:r>
              <a:rPr lang="es-CO" sz="1800" b="1" dirty="0">
                <a:solidFill>
                  <a:schemeClr val="bg1"/>
                </a:solidFill>
                <a:effectLst/>
                <a:latin typeface="Arial" panose="020B0604020202020204" pitchFamily="34" charset="0"/>
                <a:ea typeface="Calibri" panose="020F0502020204030204" pitchFamily="34" charset="0"/>
              </a:rPr>
              <a:t>. </a:t>
            </a:r>
            <a:r>
              <a:rPr lang="es-CO" sz="1800" dirty="0">
                <a:solidFill>
                  <a:schemeClr val="bg1"/>
                </a:solidFill>
                <a:effectLst/>
                <a:latin typeface="Arial" panose="020B0604020202020204" pitchFamily="34" charset="0"/>
                <a:ea typeface="Calibri" panose="020F0502020204030204" pitchFamily="34" charset="0"/>
              </a:rPr>
              <a:t>Para la comparecencia sindical e inicio de la negociación se deben cumplir las siguientes condiciones y requisitos: </a:t>
            </a:r>
          </a:p>
          <a:p>
            <a:pPr algn="just"/>
            <a:endParaRPr lang="es-CO" sz="1800" dirty="0">
              <a:solidFill>
                <a:schemeClr val="bg1"/>
              </a:solidFill>
              <a:effectLst/>
              <a:latin typeface="Arial" panose="020B0604020202020204" pitchFamily="34" charset="0"/>
              <a:ea typeface="Calibri" panose="020F0502020204030204" pitchFamily="34" charset="0"/>
            </a:endParaRPr>
          </a:p>
          <a:p>
            <a:pPr marL="342900" lvl="0" indent="-342900" algn="just">
              <a:buFont typeface="+mj-lt"/>
              <a:buAutoNum type="arabicPeriod"/>
            </a:pPr>
            <a:r>
              <a:rPr lang="es-CO" sz="1800" dirty="0">
                <a:solidFill>
                  <a:schemeClr val="bg1"/>
                </a:solidFill>
                <a:effectLst/>
                <a:latin typeface="Arial" panose="020B0604020202020204" pitchFamily="34" charset="0"/>
                <a:ea typeface="Calibri" panose="020F0502020204030204" pitchFamily="34" charset="0"/>
              </a:rPr>
              <a:t>En caso de existir pluralidad de organizaciones, aquella(as) que decidan presentar pliego de solicitudes, deberán realizar actividades de socialización y coordinación, incluso con aquella(as) organizaciones que decidan no participar en la negociación y, por lo tanto, no radiquen pliegos.</a:t>
            </a:r>
            <a:endParaRPr lang="es-CO" sz="1800" dirty="0">
              <a:solidFill>
                <a:schemeClr val="bg1"/>
              </a:solidFill>
              <a:effectLst/>
              <a:latin typeface="Times New Roman" panose="02020603050405020304" pitchFamily="18" charset="0"/>
              <a:ea typeface="Times New Roman" panose="02020603050405020304" pitchFamily="18" charset="0"/>
            </a:endParaRPr>
          </a:p>
          <a:p>
            <a:pPr marL="342900" lvl="0" indent="-342900" algn="just">
              <a:buFont typeface="+mj-lt"/>
              <a:buAutoNum type="arabicPeriod"/>
            </a:pPr>
            <a:r>
              <a:rPr lang="es-CO" sz="1800" dirty="0">
                <a:solidFill>
                  <a:schemeClr val="bg1"/>
                </a:solidFill>
                <a:effectLst/>
                <a:latin typeface="Arial" panose="020B0604020202020204" pitchFamily="34" charset="0"/>
                <a:ea typeface="Calibri" panose="020F0502020204030204" pitchFamily="34" charset="0"/>
              </a:rPr>
              <a:t>En ninguna circunstancia se podrá presentar escrito sindical de solicitudes durante la vigencia de acuerdo colectivo, independientemente que la organización sindical sea o no suscriptora del acuerdo colectivo vigente o se constituya legalmente durante ese tiempo.</a:t>
            </a:r>
            <a:endParaRPr lang="es-CO" sz="1800" dirty="0">
              <a:solidFill>
                <a:schemeClr val="bg1"/>
              </a:solidFill>
              <a:effectLst/>
              <a:latin typeface="Times New Roman" panose="02020603050405020304" pitchFamily="18" charset="0"/>
              <a:ea typeface="Times New Roman" panose="02020603050405020304" pitchFamily="18" charset="0"/>
            </a:endParaRPr>
          </a:p>
          <a:p>
            <a:pPr algn="just"/>
            <a:endParaRPr lang="es-CO" sz="1800" dirty="0">
              <a:solidFill>
                <a:schemeClr val="bg1"/>
              </a:solidFill>
              <a:effectLst/>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4C677FE6-8994-36D6-AA51-077CB094982C}"/>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892283" y="954363"/>
            <a:ext cx="4543930" cy="4543930"/>
          </a:xfrm>
          <a:prstGeom prst="rect">
            <a:avLst/>
          </a:prstGeom>
        </p:spPr>
      </p:pic>
      <p:pic>
        <p:nvPicPr>
          <p:cNvPr id="14" name="Imagen 13">
            <a:extLst>
              <a:ext uri="{FF2B5EF4-FFF2-40B4-BE49-F238E27FC236}">
                <a16:creationId xmlns:a16="http://schemas.microsoft.com/office/drawing/2014/main" id="{B8568D64-88AC-8E0D-5351-B9704865CF0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7639"/>
          <a:stretch/>
        </p:blipFill>
        <p:spPr>
          <a:xfrm>
            <a:off x="870610" y="5581291"/>
            <a:ext cx="6569732" cy="1102802"/>
          </a:xfrm>
          <a:prstGeom prst="rect">
            <a:avLst/>
          </a:prstGeom>
        </p:spPr>
      </p:pic>
      <p:pic>
        <p:nvPicPr>
          <p:cNvPr id="16" name="Imagen 15">
            <a:extLst>
              <a:ext uri="{FF2B5EF4-FFF2-40B4-BE49-F238E27FC236}">
                <a16:creationId xmlns:a16="http://schemas.microsoft.com/office/drawing/2014/main" id="{7DCCA127-DB01-3ED1-3DE0-8F4146CFB66D}"/>
              </a:ext>
            </a:extLst>
          </p:cNvPr>
          <p:cNvPicPr>
            <a:picLocks noChangeAspect="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8334375" y="0"/>
            <a:ext cx="3857625" cy="6858000"/>
          </a:xfrm>
          <a:prstGeom prst="rect">
            <a:avLst/>
          </a:prstGeom>
        </p:spPr>
      </p:pic>
    </p:spTree>
    <p:extLst>
      <p:ext uri="{BB962C8B-B14F-4D97-AF65-F5344CB8AC3E}">
        <p14:creationId xmlns:p14="http://schemas.microsoft.com/office/powerpoint/2010/main" val="5446343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A0563874-5DCB-5064-F13E-9FB8A44EDCC5}"/>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E558AA7C-6B36-7CDD-514C-36F2F9E22E37}"/>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0DADF0C6-BDCE-5109-2C76-845B57C5AD9F}"/>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rot="202293">
            <a:off x="1169162" y="679198"/>
            <a:ext cx="9916296" cy="4154984"/>
          </a:xfrm>
          <a:prstGeom prst="rect">
            <a:avLst/>
          </a:prstGeom>
        </p:spPr>
        <p:txBody>
          <a:bodyPr wrap="square">
            <a:spAutoFit/>
          </a:bodyPr>
          <a:lstStyle/>
          <a:p>
            <a:pPr algn="just"/>
            <a:r>
              <a:rPr lang="es-CO" sz="2400" b="1" dirty="0">
                <a:solidFill>
                  <a:schemeClr val="bg1"/>
                </a:solidFill>
                <a:effectLst/>
                <a:latin typeface="Arial" panose="020B0604020202020204" pitchFamily="34" charset="0"/>
                <a:ea typeface="Calibri" panose="020F0502020204030204" pitchFamily="34" charset="0"/>
              </a:rPr>
              <a:t>Parágrafo 1.</a:t>
            </a:r>
            <a:r>
              <a:rPr lang="es-CO" sz="2400" dirty="0">
                <a:solidFill>
                  <a:schemeClr val="bg1"/>
                </a:solidFill>
                <a:effectLst/>
                <a:latin typeface="Arial" panose="020B0604020202020204" pitchFamily="34" charset="0"/>
                <a:ea typeface="Calibri" panose="020F0502020204030204" pitchFamily="34" charset="0"/>
              </a:rPr>
              <a:t> En caso de no existir unificación del pliego por parte de las organizaciones sindicales en el primer trimestre del año, el Gobierno Nacional, la cabeza del respectivo sector, el ente territorial o la entidad, según el ámbito de negociación, dentro de los cinco (5) días hábiles siguientes a la radicación de los pliegos de solicitudes y respetando el principio de autonomía sindical, convocarán a los representantes de la totalidad de las organizaciones que presentaron pliego, según el ámbito de negociación, para que durante el término de tres (3) días hábiles unifiquen los puntos de los pliegos radicados y  presenten, al vencimiento de este último término, un único pliego sindical. </a:t>
            </a:r>
            <a:endParaRPr lang="es-CO" sz="2400" dirty="0">
              <a:solidFill>
                <a:schemeClr val="bg1"/>
              </a:solidFill>
              <a:effectLst/>
              <a:latin typeface="Times New Roman" panose="02020603050405020304" pitchFamily="18" charset="0"/>
              <a:ea typeface="Times New Roman" panose="02020603050405020304" pitchFamily="18" charset="0"/>
            </a:endParaRPr>
          </a:p>
        </p:txBody>
      </p:sp>
      <p:pic>
        <p:nvPicPr>
          <p:cNvPr id="9" name="Imagen 8">
            <a:extLst>
              <a:ext uri="{FF2B5EF4-FFF2-40B4-BE49-F238E27FC236}">
                <a16:creationId xmlns:a16="http://schemas.microsoft.com/office/drawing/2014/main" id="{98BFC9F6-2817-2B8E-8BB2-6FD822FBCD8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849"/>
          <a:stretch/>
        </p:blipFill>
        <p:spPr>
          <a:xfrm>
            <a:off x="4713839" y="4474677"/>
            <a:ext cx="2764322" cy="2381488"/>
          </a:xfrm>
          <a:prstGeom prst="rect">
            <a:avLst/>
          </a:prstGeom>
        </p:spPr>
      </p:pic>
      <p:pic>
        <p:nvPicPr>
          <p:cNvPr id="10" name="Imagen 9">
            <a:extLst>
              <a:ext uri="{FF2B5EF4-FFF2-40B4-BE49-F238E27FC236}">
                <a16:creationId xmlns:a16="http://schemas.microsoft.com/office/drawing/2014/main" id="{B680C92D-B4A9-9873-8211-B64690C6C1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155377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A0563874-5DCB-5064-F13E-9FB8A44EDCC5}"/>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E558AA7C-6B36-7CDD-514C-36F2F9E22E37}"/>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0DADF0C6-BDCE-5109-2C76-845B57C5AD9F}"/>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rot="21175831">
            <a:off x="1476842" y="1098866"/>
            <a:ext cx="9825891" cy="3385542"/>
          </a:xfrm>
          <a:prstGeom prst="rect">
            <a:avLst/>
          </a:prstGeom>
        </p:spPr>
        <p:txBody>
          <a:bodyPr wrap="square">
            <a:spAutoFit/>
          </a:bodyPr>
          <a:lstStyle/>
          <a:p>
            <a:pPr algn="just"/>
            <a:r>
              <a:rPr lang="es-CO"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Parágrafo 3.</a:t>
            </a:r>
            <a:r>
              <a:rPr lang="es-CO" sz="2800" dirty="0">
                <a:solidFill>
                  <a:schemeClr val="bg1"/>
                </a:solidFill>
                <a:effectLst/>
                <a:latin typeface="Arial" panose="020B0604020202020204" pitchFamily="34" charset="0"/>
                <a:ea typeface="Calibri" panose="020F0502020204030204" pitchFamily="34" charset="0"/>
                <a:cs typeface="Arial" panose="020B0604020202020204" pitchFamily="34" charset="0"/>
              </a:rPr>
              <a:t> Si pasados los tres (3) días hábiles de que habla el parágrafo anterior no existe unificación de los pliegos o si los mismos se realizan de forma parcial entre las organizaciones sindicales, el Gobierno Nacional instalará la mesa de negociación con aquella(as) que hayan presentado el escrito sindical que represente a la mayoría de los trabajadores sindicalizados. </a:t>
            </a:r>
            <a:endParaRPr lang="es-CO"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s-CO" sz="1800" dirty="0">
                <a:effectLst/>
                <a:latin typeface="Arial" panose="020B0604020202020204" pitchFamily="34" charset="0"/>
                <a:ea typeface="Calibri" panose="020F0502020204030204" pitchFamily="34" charset="0"/>
              </a:rPr>
              <a:t> </a:t>
            </a:r>
            <a:endParaRPr lang="es-CO" sz="1800" dirty="0">
              <a:effectLst/>
              <a:latin typeface="Times New Roman" panose="02020603050405020304" pitchFamily="18" charset="0"/>
              <a:ea typeface="Times New Roman" panose="02020603050405020304" pitchFamily="18" charset="0"/>
            </a:endParaRPr>
          </a:p>
        </p:txBody>
      </p:sp>
      <p:pic>
        <p:nvPicPr>
          <p:cNvPr id="9" name="Imagen 8">
            <a:extLst>
              <a:ext uri="{FF2B5EF4-FFF2-40B4-BE49-F238E27FC236}">
                <a16:creationId xmlns:a16="http://schemas.microsoft.com/office/drawing/2014/main" id="{98BFC9F6-2817-2B8E-8BB2-6FD822FBCD8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3849"/>
          <a:stretch/>
        </p:blipFill>
        <p:spPr>
          <a:xfrm>
            <a:off x="4713839" y="4474677"/>
            <a:ext cx="2764322" cy="2381488"/>
          </a:xfrm>
          <a:prstGeom prst="rect">
            <a:avLst/>
          </a:prstGeom>
        </p:spPr>
      </p:pic>
      <p:pic>
        <p:nvPicPr>
          <p:cNvPr id="10" name="Imagen 9">
            <a:extLst>
              <a:ext uri="{FF2B5EF4-FFF2-40B4-BE49-F238E27FC236}">
                <a16:creationId xmlns:a16="http://schemas.microsoft.com/office/drawing/2014/main" id="{B680C92D-B4A9-9873-8211-B64690C6C1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2042703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06CC994-B475-43D4-9037-96C4B3B20849}"/>
              </a:ext>
            </a:extLst>
          </p:cNvPr>
          <p:cNvSpPr txBox="1"/>
          <p:nvPr/>
        </p:nvSpPr>
        <p:spPr>
          <a:xfrm rot="252502">
            <a:off x="888299" y="586355"/>
            <a:ext cx="10376478" cy="5262979"/>
          </a:xfrm>
          <a:prstGeom prst="rect">
            <a:avLst/>
          </a:prstGeom>
          <a:noFill/>
        </p:spPr>
        <p:txBody>
          <a:bodyPr wrap="square">
            <a:spAutoFit/>
          </a:bodyPr>
          <a:lstStyle/>
          <a:p>
            <a:pPr algn="just"/>
            <a:r>
              <a:rPr lang="es-CO" sz="24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Parágrafo 4.</a:t>
            </a:r>
            <a:r>
              <a:rPr lang="es-CO" sz="2400" dirty="0">
                <a:solidFill>
                  <a:schemeClr val="bg1"/>
                </a:solidFill>
                <a:effectLst/>
                <a:latin typeface="Arial" panose="020B0604020202020204" pitchFamily="34" charset="0"/>
                <a:ea typeface="Calibri" panose="020F0502020204030204" pitchFamily="34" charset="0"/>
                <a:cs typeface="Arial" panose="020B0604020202020204" pitchFamily="34" charset="0"/>
              </a:rPr>
              <a:t> El escrito sindical por el cual se presenta y anexa el pliego de solicitudes a las autoridades públicas competentes, deberá radicarse con copia al Ministerio de Trabajo y al empleador, municipio o cabeza de sector, según el ámbito, para lo cual se debe anexar la parte pertinente del acta de aprobación de pliego, firmadas por presidente y secretario, y la certificación del tesorero y secretario sobre el número de empleados públicos afiliados, que necesariamente deberá expedir en forma precisa, singular y detallada toda confederación, federación o sindicato. </a:t>
            </a: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s-CO" sz="24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s-CO" sz="2400" dirty="0">
                <a:solidFill>
                  <a:schemeClr val="bg1"/>
                </a:solidFill>
                <a:effectLst/>
                <a:latin typeface="Arial" panose="020B0604020202020204" pitchFamily="34" charset="0"/>
                <a:ea typeface="Calibri" panose="020F0502020204030204" pitchFamily="34" charset="0"/>
                <a:cs typeface="Arial" panose="020B0604020202020204" pitchFamily="34" charset="0"/>
              </a:rPr>
              <a:t>En caso de no anexarse el acta y la certificación indicadas, se instalará la mesa de negociación únicamente con las organizaciones sindicales que hayan unificado pliego y cumplido dicho requisito, y las demás se integrarán una vez aporten lo acá exigido. </a:t>
            </a: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lgn="just"/>
            <a:r>
              <a:rPr lang="es-CO" sz="24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4" name="Grupo 3">
            <a:extLst>
              <a:ext uri="{FF2B5EF4-FFF2-40B4-BE49-F238E27FC236}">
                <a16:creationId xmlns:a16="http://schemas.microsoft.com/office/drawing/2014/main" id="{164F7512-5705-2432-AEB6-E59431CCD881}"/>
              </a:ext>
            </a:extLst>
          </p:cNvPr>
          <p:cNvGrpSpPr/>
          <p:nvPr/>
        </p:nvGrpSpPr>
        <p:grpSpPr>
          <a:xfrm>
            <a:off x="-498913" y="-267721"/>
            <a:ext cx="12940897" cy="7799419"/>
            <a:chOff x="-498913" y="-362612"/>
            <a:chExt cx="12940897" cy="7799419"/>
          </a:xfrm>
        </p:grpSpPr>
        <p:pic>
          <p:nvPicPr>
            <p:cNvPr id="5" name="Imagen 4">
              <a:extLst>
                <a:ext uri="{FF2B5EF4-FFF2-40B4-BE49-F238E27FC236}">
                  <a16:creationId xmlns:a16="http://schemas.microsoft.com/office/drawing/2014/main" id="{1DD703AA-E668-8967-AE4B-4C2FC929FA0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6" name="Imagen 5">
              <a:extLst>
                <a:ext uri="{FF2B5EF4-FFF2-40B4-BE49-F238E27FC236}">
                  <a16:creationId xmlns:a16="http://schemas.microsoft.com/office/drawing/2014/main" id="{FACEB8F1-2EB4-7581-A4FB-5D0F46633FB9}"/>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7" name="Imagen 6">
            <a:extLst>
              <a:ext uri="{FF2B5EF4-FFF2-40B4-BE49-F238E27FC236}">
                <a16:creationId xmlns:a16="http://schemas.microsoft.com/office/drawing/2014/main" id="{DA3494A6-399D-002B-35CF-53ACC8FECF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0972"/>
          <a:stretch/>
        </p:blipFill>
        <p:spPr>
          <a:xfrm>
            <a:off x="2666998" y="5435824"/>
            <a:ext cx="6858000" cy="725715"/>
          </a:xfrm>
          <a:prstGeom prst="rect">
            <a:avLst/>
          </a:prstGeom>
        </p:spPr>
      </p:pic>
      <p:sp>
        <p:nvSpPr>
          <p:cNvPr id="8" name="Rectángulo 7">
            <a:extLst>
              <a:ext uri="{FF2B5EF4-FFF2-40B4-BE49-F238E27FC236}">
                <a16:creationId xmlns:a16="http://schemas.microsoft.com/office/drawing/2014/main" id="{74726946-6568-F257-BBF7-963DED0E3D19}"/>
              </a:ext>
            </a:extLst>
          </p:cNvPr>
          <p:cNvSpPr/>
          <p:nvPr/>
        </p:nvSpPr>
        <p:spPr>
          <a:xfrm>
            <a:off x="2666998" y="6132284"/>
            <a:ext cx="6858000" cy="7257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49C47F3B-7E3F-508B-48C6-00DC0E6F66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96147" y="5315450"/>
            <a:ext cx="2168651" cy="1790700"/>
          </a:xfrm>
          <a:prstGeom prst="rect">
            <a:avLst/>
          </a:prstGeom>
        </p:spPr>
      </p:pic>
    </p:spTree>
    <p:extLst>
      <p:ext uri="{BB962C8B-B14F-4D97-AF65-F5344CB8AC3E}">
        <p14:creationId xmlns:p14="http://schemas.microsoft.com/office/powerpoint/2010/main" val="11886766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11444" y="353682"/>
            <a:ext cx="10323334" cy="3785652"/>
          </a:xfrm>
          <a:prstGeom prst="rect">
            <a:avLst/>
          </a:prstGeom>
        </p:spPr>
        <p:txBody>
          <a:bodyPr wrap="square">
            <a:spAutoFit/>
          </a:bodyPr>
          <a:lstStyle/>
          <a:p>
            <a:pPr algn="ctr"/>
            <a:r>
              <a:rPr lang="es-ES" sz="4000" b="1" dirty="0">
                <a:solidFill>
                  <a:schemeClr val="bg1"/>
                </a:solidFill>
              </a:rPr>
              <a:t>ESTRATEGIAS</a:t>
            </a:r>
          </a:p>
          <a:p>
            <a:r>
              <a:rPr lang="es-ES" sz="4000" dirty="0">
                <a:solidFill>
                  <a:schemeClr val="bg1"/>
                </a:solidFill>
              </a:rPr>
              <a:t>1. Preparación de la negociación. </a:t>
            </a:r>
          </a:p>
          <a:p>
            <a:r>
              <a:rPr lang="es-ES" sz="4000" dirty="0">
                <a:solidFill>
                  <a:schemeClr val="bg1"/>
                </a:solidFill>
              </a:rPr>
              <a:t>2. Objetivos de la negociación.</a:t>
            </a:r>
          </a:p>
          <a:p>
            <a:r>
              <a:rPr lang="es-ES" sz="4000" dirty="0">
                <a:solidFill>
                  <a:schemeClr val="bg1"/>
                </a:solidFill>
              </a:rPr>
              <a:t>3. Elaboración del pliego.</a:t>
            </a:r>
          </a:p>
          <a:p>
            <a:r>
              <a:rPr lang="es-ES" sz="4000" dirty="0">
                <a:solidFill>
                  <a:schemeClr val="bg1"/>
                </a:solidFill>
              </a:rPr>
              <a:t>4. Orden del pliego.</a:t>
            </a:r>
          </a:p>
          <a:p>
            <a:r>
              <a:rPr lang="es-ES" sz="4000" dirty="0">
                <a:solidFill>
                  <a:schemeClr val="bg1"/>
                </a:solidFill>
              </a:rPr>
              <a:t>5. Equipo negociador.</a:t>
            </a:r>
            <a:endParaRPr lang="es-ES" sz="2800" dirty="0">
              <a:solidFill>
                <a:schemeClr val="bg1"/>
              </a:solidFill>
            </a:endParaRPr>
          </a:p>
        </p:txBody>
      </p:sp>
      <p:pic>
        <p:nvPicPr>
          <p:cNvPr id="9" name="Imagen 8">
            <a:extLst>
              <a:ext uri="{FF2B5EF4-FFF2-40B4-BE49-F238E27FC236}">
                <a16:creationId xmlns:a16="http://schemas.microsoft.com/office/drawing/2014/main" id="{A2FDE549-0E21-15FE-D68D-7B8BE83354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6642" b="34314"/>
          <a:stretch/>
        </p:blipFill>
        <p:spPr>
          <a:xfrm>
            <a:off x="2667000" y="4180344"/>
            <a:ext cx="6858000" cy="2677656"/>
          </a:xfrm>
          <a:prstGeom prst="rect">
            <a:avLst/>
          </a:prstGeom>
        </p:spPr>
      </p:pic>
      <p:pic>
        <p:nvPicPr>
          <p:cNvPr id="10" name="Imagen 9">
            <a:extLst>
              <a:ext uri="{FF2B5EF4-FFF2-40B4-BE49-F238E27FC236}">
                <a16:creationId xmlns:a16="http://schemas.microsoft.com/office/drawing/2014/main" id="{56A850C0-AC51-3B85-3E7D-694228A0F8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3485367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B0E218C-165D-4F11-A860-F28B1C9B4FF9}"/>
              </a:ext>
            </a:extLst>
          </p:cNvPr>
          <p:cNvSpPr txBox="1"/>
          <p:nvPr/>
        </p:nvSpPr>
        <p:spPr>
          <a:xfrm rot="21260179">
            <a:off x="2059430" y="828900"/>
            <a:ext cx="7724538" cy="3477875"/>
          </a:xfrm>
          <a:prstGeom prst="rect">
            <a:avLst/>
          </a:prstGeom>
          <a:noFill/>
        </p:spPr>
        <p:txBody>
          <a:bodyPr wrap="square">
            <a:spAutoFit/>
          </a:bodyPr>
          <a:lstStyle/>
          <a:p>
            <a:pPr algn="just"/>
            <a:r>
              <a:rPr lang="es-CO" sz="1800" b="1" dirty="0">
                <a:solidFill>
                  <a:srgbClr val="000000"/>
                </a:solidFill>
                <a:effectLst/>
                <a:latin typeface="Arial" panose="020B0604020202020204" pitchFamily="34" charset="0"/>
                <a:ea typeface="Times New Roman" panose="02020603050405020304" pitchFamily="18" charset="0"/>
              </a:rPr>
              <a:t>.</a:t>
            </a:r>
            <a:r>
              <a:rPr lang="es-CO" sz="1800" b="1" i="1" dirty="0">
                <a:solidFill>
                  <a:srgbClr val="000000"/>
                </a:solidFill>
                <a:effectLst/>
                <a:latin typeface="Arial" panose="020B0604020202020204" pitchFamily="34" charset="0"/>
                <a:ea typeface="Times New Roman" panose="02020603050405020304" pitchFamily="18" charset="0"/>
              </a:rPr>
              <a:t> </a:t>
            </a:r>
            <a:r>
              <a:rPr lang="es-CO" sz="2000" b="1" i="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Número de negociadores, grado de representatividad y conformación de la comisión negociadora sindical.</a:t>
            </a:r>
            <a:r>
              <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p>
          <a:p>
            <a:pPr algn="just"/>
            <a:endParaRPr lang="es-CO" sz="20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Para la determinación del número de negociadores y la conformación de la comisión negociadora sindical, se aplicará el principio de la representatividad multinivel, la cual debe ser entendida como la representación que ejerce la Confederación o Central respecto de sus federaciones y sindicatos que la conforman, así mismo la representación que ejercen las federaciones con respecto a sus sindicatos y la de éstos en relación con sus afiliados.</a:t>
            </a:r>
          </a:p>
        </p:txBody>
      </p:sp>
      <p:pic>
        <p:nvPicPr>
          <p:cNvPr id="5" name="Imagen 4">
            <a:extLst>
              <a:ext uri="{FF2B5EF4-FFF2-40B4-BE49-F238E27FC236}">
                <a16:creationId xmlns:a16="http://schemas.microsoft.com/office/drawing/2014/main" id="{4C677FE6-8994-36D6-AA51-077CB094982C}"/>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772614" y="-374105"/>
            <a:ext cx="4543930" cy="4543930"/>
          </a:xfrm>
          <a:prstGeom prst="rect">
            <a:avLst/>
          </a:prstGeom>
        </p:spPr>
      </p:pic>
      <p:pic>
        <p:nvPicPr>
          <p:cNvPr id="14" name="Imagen 13">
            <a:extLst>
              <a:ext uri="{FF2B5EF4-FFF2-40B4-BE49-F238E27FC236}">
                <a16:creationId xmlns:a16="http://schemas.microsoft.com/office/drawing/2014/main" id="{B8568D64-88AC-8E0D-5351-B9704865CF0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7639"/>
          <a:stretch/>
        </p:blipFill>
        <p:spPr>
          <a:xfrm>
            <a:off x="103517" y="4856671"/>
            <a:ext cx="7984767" cy="1827421"/>
          </a:xfrm>
          <a:prstGeom prst="rect">
            <a:avLst/>
          </a:prstGeom>
        </p:spPr>
      </p:pic>
    </p:spTree>
    <p:extLst>
      <p:ext uri="{BB962C8B-B14F-4D97-AF65-F5344CB8AC3E}">
        <p14:creationId xmlns:p14="http://schemas.microsoft.com/office/powerpoint/2010/main" val="16411368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06CC994-B475-43D4-9037-96C4B3B20849}"/>
              </a:ext>
            </a:extLst>
          </p:cNvPr>
          <p:cNvSpPr txBox="1"/>
          <p:nvPr/>
        </p:nvSpPr>
        <p:spPr>
          <a:xfrm rot="233132">
            <a:off x="1858800" y="623563"/>
            <a:ext cx="9773362" cy="3847207"/>
          </a:xfrm>
          <a:prstGeom prst="rect">
            <a:avLst/>
          </a:prstGeom>
          <a:noFill/>
        </p:spPr>
        <p:txBody>
          <a:bodyPr wrap="square">
            <a:spAutoFit/>
          </a:bodyPr>
          <a:lstStyle/>
          <a:p>
            <a:pPr lvl="0" algn="just"/>
            <a:r>
              <a:rPr lang="es-CO" sz="3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Para determinar la representatividad de las organizaciones que confluyen en el pliego único de solicitudes, se tendrá como requisito obligatorio el censo sindical, elaborado por el Ministerio del Trabajo. Para estos efectos, el Ministerio podrá solicitar información a las organizaciones sindicales, si así lo requiere.</a:t>
            </a:r>
          </a:p>
          <a:p>
            <a:pPr lvl="0" algn="just"/>
            <a:r>
              <a:rPr lang="es-CO" sz="20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p>
        </p:txBody>
      </p:sp>
      <p:grpSp>
        <p:nvGrpSpPr>
          <p:cNvPr id="4" name="Grupo 3">
            <a:extLst>
              <a:ext uri="{FF2B5EF4-FFF2-40B4-BE49-F238E27FC236}">
                <a16:creationId xmlns:a16="http://schemas.microsoft.com/office/drawing/2014/main" id="{164F7512-5705-2432-AEB6-E59431CCD881}"/>
              </a:ext>
            </a:extLst>
          </p:cNvPr>
          <p:cNvGrpSpPr/>
          <p:nvPr/>
        </p:nvGrpSpPr>
        <p:grpSpPr>
          <a:xfrm>
            <a:off x="-498913" y="-362612"/>
            <a:ext cx="12940897" cy="7799419"/>
            <a:chOff x="-498913" y="-362612"/>
            <a:chExt cx="12940897" cy="7799419"/>
          </a:xfrm>
        </p:grpSpPr>
        <p:pic>
          <p:nvPicPr>
            <p:cNvPr id="5" name="Imagen 4">
              <a:extLst>
                <a:ext uri="{FF2B5EF4-FFF2-40B4-BE49-F238E27FC236}">
                  <a16:creationId xmlns:a16="http://schemas.microsoft.com/office/drawing/2014/main" id="{1DD703AA-E668-8967-AE4B-4C2FC929FA0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6" name="Imagen 5">
              <a:extLst>
                <a:ext uri="{FF2B5EF4-FFF2-40B4-BE49-F238E27FC236}">
                  <a16:creationId xmlns:a16="http://schemas.microsoft.com/office/drawing/2014/main" id="{FACEB8F1-2EB4-7581-A4FB-5D0F46633FB9}"/>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7" name="Imagen 6">
            <a:extLst>
              <a:ext uri="{FF2B5EF4-FFF2-40B4-BE49-F238E27FC236}">
                <a16:creationId xmlns:a16="http://schemas.microsoft.com/office/drawing/2014/main" id="{DA3494A6-399D-002B-35CF-53ACC8FECF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0972"/>
          <a:stretch/>
        </p:blipFill>
        <p:spPr>
          <a:xfrm>
            <a:off x="0" y="4761780"/>
            <a:ext cx="12301268" cy="2096219"/>
          </a:xfrm>
          <a:prstGeom prst="rect">
            <a:avLst/>
          </a:prstGeom>
        </p:spPr>
      </p:pic>
      <p:sp>
        <p:nvSpPr>
          <p:cNvPr id="8" name="Rectángulo 7">
            <a:extLst>
              <a:ext uri="{FF2B5EF4-FFF2-40B4-BE49-F238E27FC236}">
                <a16:creationId xmlns:a16="http://schemas.microsoft.com/office/drawing/2014/main" id="{74726946-6568-F257-BBF7-963DED0E3D19}"/>
              </a:ext>
            </a:extLst>
          </p:cNvPr>
          <p:cNvSpPr/>
          <p:nvPr/>
        </p:nvSpPr>
        <p:spPr>
          <a:xfrm>
            <a:off x="2666998" y="6161539"/>
            <a:ext cx="6858000" cy="6964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49C47F3B-7E3F-508B-48C6-00DC0E6F66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947" y="-141433"/>
            <a:ext cx="2168651" cy="1790700"/>
          </a:xfrm>
          <a:prstGeom prst="rect">
            <a:avLst/>
          </a:prstGeom>
        </p:spPr>
      </p:pic>
    </p:spTree>
    <p:extLst>
      <p:ext uri="{BB962C8B-B14F-4D97-AF65-F5344CB8AC3E}">
        <p14:creationId xmlns:p14="http://schemas.microsoft.com/office/powerpoint/2010/main" val="35444328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a:extLst>
              <a:ext uri="{FF2B5EF4-FFF2-40B4-BE49-F238E27FC236}">
                <a16:creationId xmlns:a16="http://schemas.microsoft.com/office/drawing/2014/main" id="{9F4E9097-91A5-5483-CDA8-FE0531E64449}"/>
              </a:ext>
            </a:extLst>
          </p:cNvPr>
          <p:cNvSpPr txBox="1">
            <a:spLocks/>
          </p:cNvSpPr>
          <p:nvPr/>
        </p:nvSpPr>
        <p:spPr>
          <a:xfrm rot="21350366">
            <a:off x="589151" y="499347"/>
            <a:ext cx="10767786" cy="545533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gn="just">
              <a:buFont typeface="+mj-lt"/>
              <a:buAutoNum type="arabicPeriod"/>
            </a:pPr>
            <a:r>
              <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La comisión negociadora unificada en el ámbito singular no podrá exceder de diez (10) negociadores.</a:t>
            </a:r>
          </a:p>
          <a:p>
            <a:pPr marL="457200" indent="-457200" algn="just">
              <a:buFont typeface="+mj-lt"/>
              <a:buAutoNum type="arabicPeriod"/>
            </a:pP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457200" lvl="0" indent="-457200" algn="just">
              <a:buFont typeface="+mj-lt"/>
              <a:buAutoNum type="arabicPeriod"/>
            </a:pP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457200" lvl="0" indent="-457200" algn="just">
              <a:buFont typeface="+mj-lt"/>
              <a:buAutoNum type="arabicPeriod"/>
            </a:pPr>
            <a:r>
              <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La comisión negociadora unificada en el ámbito territorial con los entes territoriales no podrá exceder de quince (15) negociadores. </a:t>
            </a:r>
          </a:p>
          <a:p>
            <a:pPr marL="342900" lvl="0" indent="-342900" algn="just">
              <a:buFont typeface="+mj-lt"/>
              <a:buAutoNum type="arabicPeriod"/>
            </a:pP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457200" lvl="0" indent="-457200" algn="just">
              <a:buFont typeface="+mj-lt"/>
              <a:buAutoNum type="arabicPeriod"/>
            </a:pPr>
            <a:r>
              <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La comisión negociadora unificada en el ámbito sectorial no podrá exceder de veinticinco (25) negociadores. </a:t>
            </a:r>
          </a:p>
          <a:p>
            <a:pPr marL="457200" lvl="0" indent="-457200" algn="just">
              <a:buFont typeface="+mj-lt"/>
              <a:buAutoNum type="arabicPeriod"/>
            </a:pP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457200" indent="-457200" algn="just">
              <a:buFont typeface="+mj-lt"/>
              <a:buAutoNum type="arabicPeriod"/>
            </a:pPr>
            <a:r>
              <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La comisión negociadora unificada en el ámbito nacional no podrá exceder de treinta (30) negociadores. </a:t>
            </a:r>
          </a:p>
          <a:p>
            <a:pPr algn="just"/>
            <a:endParaRPr lang="es-CO" sz="24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just"/>
            <a:r>
              <a:rPr lang="es-CO" sz="2800" u="sng" dirty="0">
                <a:solidFill>
                  <a:schemeClr val="bg1"/>
                </a:solidFill>
                <a:latin typeface="Arial" panose="020B0604020202020204" pitchFamily="34" charset="0"/>
                <a:ea typeface="Times New Roman" panose="02020603050405020304" pitchFamily="18" charset="0"/>
                <a:cs typeface="Arial" panose="020B0604020202020204" pitchFamily="34" charset="0"/>
              </a:rPr>
              <a:t>Y</a:t>
            </a:r>
            <a:r>
              <a:rPr lang="es-CO" sz="2800" u="sng"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deberán estar conformadas bajo criterios de respeto a la representatividad numérica de las organizaciones que presentaron pliego único de solicitudes.</a:t>
            </a:r>
          </a:p>
          <a:p>
            <a:pPr marL="457200" lvl="0" indent="-457200" algn="just">
              <a:buFont typeface="+mj-lt"/>
              <a:buAutoNum type="arabicPeriod"/>
            </a:pPr>
            <a:endParaRPr lang="es-CO" sz="2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pic>
        <p:nvPicPr>
          <p:cNvPr id="13" name="Imagen 12">
            <a:extLst>
              <a:ext uri="{FF2B5EF4-FFF2-40B4-BE49-F238E27FC236}">
                <a16:creationId xmlns:a16="http://schemas.microsoft.com/office/drawing/2014/main" id="{F102BA6B-5F47-ABC5-DFBB-4EE7F69DEA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49427" y="5164842"/>
            <a:ext cx="1820174" cy="1772241"/>
          </a:xfrm>
          <a:prstGeom prst="rect">
            <a:avLst/>
          </a:prstGeom>
        </p:spPr>
      </p:pic>
      <p:grpSp>
        <p:nvGrpSpPr>
          <p:cNvPr id="14" name="Grupo 13">
            <a:extLst>
              <a:ext uri="{FF2B5EF4-FFF2-40B4-BE49-F238E27FC236}">
                <a16:creationId xmlns:a16="http://schemas.microsoft.com/office/drawing/2014/main" id="{90D3F0C6-8FD7-13A2-9C0A-87330860B486}"/>
              </a:ext>
            </a:extLst>
          </p:cNvPr>
          <p:cNvGrpSpPr/>
          <p:nvPr/>
        </p:nvGrpSpPr>
        <p:grpSpPr>
          <a:xfrm>
            <a:off x="-576551" y="-345359"/>
            <a:ext cx="12940897" cy="7799419"/>
            <a:chOff x="-498913" y="-362612"/>
            <a:chExt cx="12940897" cy="7799419"/>
          </a:xfrm>
        </p:grpSpPr>
        <p:pic>
          <p:nvPicPr>
            <p:cNvPr id="15" name="Imagen 14">
              <a:extLst>
                <a:ext uri="{FF2B5EF4-FFF2-40B4-BE49-F238E27FC236}">
                  <a16:creationId xmlns:a16="http://schemas.microsoft.com/office/drawing/2014/main" id="{99AF209F-287E-4D88-F8B7-C655B49A3F75}"/>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16" name="Imagen 15">
              <a:extLst>
                <a:ext uri="{FF2B5EF4-FFF2-40B4-BE49-F238E27FC236}">
                  <a16:creationId xmlns:a16="http://schemas.microsoft.com/office/drawing/2014/main" id="{D977F73F-EC5D-C208-67CE-FD5703D295C5}"/>
                </a:ext>
              </a:extLst>
            </p:cNvPr>
            <p:cNvPicPr>
              <a:picLocks noChangeAspect="1"/>
            </p:cNvPicPr>
            <p:nvPr/>
          </p:nvPicPr>
          <p:blipFill>
            <a:blip r:embed="rId4"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Tree>
    <p:extLst>
      <p:ext uri="{BB962C8B-B14F-4D97-AF65-F5344CB8AC3E}">
        <p14:creationId xmlns:p14="http://schemas.microsoft.com/office/powerpoint/2010/main" val="11502448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5E3C0A78-9849-5D17-FA42-3E6A8E3F4DDD}"/>
              </a:ext>
            </a:extLst>
          </p:cNvPr>
          <p:cNvSpPr txBox="1">
            <a:spLocks/>
          </p:cNvSpPr>
          <p:nvPr/>
        </p:nvSpPr>
        <p:spPr>
          <a:xfrm rot="21159769">
            <a:off x="882142" y="794453"/>
            <a:ext cx="10132699" cy="353204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CO" sz="2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Parágrafo.</a:t>
            </a:r>
            <a:r>
              <a:rPr lang="es-CO" sz="28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Para elegir la integración de las comisiones negociadoras en cada uno de sus ámbitos, se aplicara una regla de tres simple de la siguiente manera: Se tendrá en cuenta el número total de afiliados sindicalizados de todas las organizaciones sindicales participantes por ámbito para proveer el total de cupos asignados en este artículo; se tomara el número total de afiliados de cada organización, se multiplicara por la cantidad de cupos del ámbito y se dividirá por la cantidad total de afiliados sindicalizados de todas las organizaciones sindicales participantes.</a:t>
            </a:r>
          </a:p>
        </p:txBody>
      </p:sp>
      <p:pic>
        <p:nvPicPr>
          <p:cNvPr id="13" name="Imagen 12">
            <a:extLst>
              <a:ext uri="{FF2B5EF4-FFF2-40B4-BE49-F238E27FC236}">
                <a16:creationId xmlns:a16="http://schemas.microsoft.com/office/drawing/2014/main" id="{F102BA6B-5F47-ABC5-DFBB-4EE7F69DEA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11419" y="4429136"/>
            <a:ext cx="2597155" cy="2161445"/>
          </a:xfrm>
          <a:prstGeom prst="rect">
            <a:avLst/>
          </a:prstGeom>
        </p:spPr>
      </p:pic>
      <p:grpSp>
        <p:nvGrpSpPr>
          <p:cNvPr id="14" name="Grupo 13">
            <a:extLst>
              <a:ext uri="{FF2B5EF4-FFF2-40B4-BE49-F238E27FC236}">
                <a16:creationId xmlns:a16="http://schemas.microsoft.com/office/drawing/2014/main" id="{90D3F0C6-8FD7-13A2-9C0A-87330860B486}"/>
              </a:ext>
            </a:extLst>
          </p:cNvPr>
          <p:cNvGrpSpPr/>
          <p:nvPr/>
        </p:nvGrpSpPr>
        <p:grpSpPr>
          <a:xfrm>
            <a:off x="-498913" y="-362612"/>
            <a:ext cx="12940897" cy="7799419"/>
            <a:chOff x="-498913" y="-362612"/>
            <a:chExt cx="12940897" cy="7799419"/>
          </a:xfrm>
        </p:grpSpPr>
        <p:pic>
          <p:nvPicPr>
            <p:cNvPr id="15" name="Imagen 14">
              <a:extLst>
                <a:ext uri="{FF2B5EF4-FFF2-40B4-BE49-F238E27FC236}">
                  <a16:creationId xmlns:a16="http://schemas.microsoft.com/office/drawing/2014/main" id="{99AF209F-287E-4D88-F8B7-C655B49A3F75}"/>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16" name="Imagen 15">
              <a:extLst>
                <a:ext uri="{FF2B5EF4-FFF2-40B4-BE49-F238E27FC236}">
                  <a16:creationId xmlns:a16="http://schemas.microsoft.com/office/drawing/2014/main" id="{D977F73F-EC5D-C208-67CE-FD5703D295C5}"/>
                </a:ext>
              </a:extLst>
            </p:cNvPr>
            <p:cNvPicPr>
              <a:picLocks noChangeAspect="1"/>
            </p:cNvPicPr>
            <p:nvPr/>
          </p:nvPicPr>
          <p:blipFill>
            <a:blip r:embed="rId4"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Tree>
    <p:extLst>
      <p:ext uri="{BB962C8B-B14F-4D97-AF65-F5344CB8AC3E}">
        <p14:creationId xmlns:p14="http://schemas.microsoft.com/office/powerpoint/2010/main" val="13809849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5E3C0A78-9849-5D17-FA42-3E6A8E3F4DDD}"/>
              </a:ext>
            </a:extLst>
          </p:cNvPr>
          <p:cNvSpPr txBox="1">
            <a:spLocks/>
          </p:cNvSpPr>
          <p:nvPr/>
        </p:nvSpPr>
        <p:spPr>
          <a:xfrm rot="11231411" flipV="1">
            <a:off x="505158" y="1496530"/>
            <a:ext cx="10627430" cy="434458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CO" sz="3200" b="1" dirty="0">
                <a:solidFill>
                  <a:schemeClr val="bg1"/>
                </a:solidFill>
                <a:effectLst/>
                <a:latin typeface="Arial" panose="020B0604020202020204" pitchFamily="34" charset="0"/>
                <a:ea typeface="Calibri" panose="020F0502020204030204" pitchFamily="34" charset="0"/>
              </a:rPr>
              <a:t>Parágrafo transitorio</a:t>
            </a:r>
            <a:r>
              <a:rPr lang="es-CO" sz="3200" dirty="0">
                <a:solidFill>
                  <a:schemeClr val="bg1"/>
                </a:solidFill>
                <a:effectLst/>
                <a:latin typeface="Arial" panose="020B0604020202020204" pitchFamily="34" charset="0"/>
                <a:ea typeface="Calibri" panose="020F0502020204030204" pitchFamily="34" charset="0"/>
              </a:rPr>
              <a:t>. El Ministerio del Trabajo, dentro de los seis meses siguientes a la vigencia del presente decreto modificatorio de este capítulo, realizará el censo sindical y lo publicará. Todas las autoridades públicas deberán contribuir en el proceso de elaboración de dicho censo suministrando la información oportunamente. </a:t>
            </a:r>
            <a:endParaRPr lang="es-CO" sz="3200" dirty="0">
              <a:solidFill>
                <a:schemeClr val="bg1"/>
              </a:solidFill>
              <a:effectLst/>
              <a:latin typeface="Times New Roman" panose="02020603050405020304" pitchFamily="18" charset="0"/>
              <a:ea typeface="Times New Roman" panose="02020603050405020304" pitchFamily="18" charset="0"/>
            </a:endParaRPr>
          </a:p>
        </p:txBody>
      </p:sp>
      <p:pic>
        <p:nvPicPr>
          <p:cNvPr id="13" name="Imagen 12">
            <a:extLst>
              <a:ext uri="{FF2B5EF4-FFF2-40B4-BE49-F238E27FC236}">
                <a16:creationId xmlns:a16="http://schemas.microsoft.com/office/drawing/2014/main" id="{F102BA6B-5F47-ABC5-DFBB-4EE7F69DEA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58400" y="-199417"/>
            <a:ext cx="1939799" cy="2903311"/>
          </a:xfrm>
          <a:prstGeom prst="rect">
            <a:avLst/>
          </a:prstGeom>
        </p:spPr>
      </p:pic>
      <p:grpSp>
        <p:nvGrpSpPr>
          <p:cNvPr id="14" name="Grupo 13">
            <a:extLst>
              <a:ext uri="{FF2B5EF4-FFF2-40B4-BE49-F238E27FC236}">
                <a16:creationId xmlns:a16="http://schemas.microsoft.com/office/drawing/2014/main" id="{90D3F0C6-8FD7-13A2-9C0A-87330860B486}"/>
              </a:ext>
            </a:extLst>
          </p:cNvPr>
          <p:cNvGrpSpPr/>
          <p:nvPr/>
        </p:nvGrpSpPr>
        <p:grpSpPr>
          <a:xfrm>
            <a:off x="-447154" y="2875624"/>
            <a:ext cx="12192694" cy="4543930"/>
            <a:chOff x="-498913" y="2892877"/>
            <a:chExt cx="12192694" cy="4543930"/>
          </a:xfrm>
        </p:grpSpPr>
        <p:pic>
          <p:nvPicPr>
            <p:cNvPr id="15" name="Imagen 14">
              <a:extLst>
                <a:ext uri="{FF2B5EF4-FFF2-40B4-BE49-F238E27FC236}">
                  <a16:creationId xmlns:a16="http://schemas.microsoft.com/office/drawing/2014/main" id="{99AF209F-287E-4D88-F8B7-C655B49A3F75}"/>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16" name="Imagen 15">
              <a:extLst>
                <a:ext uri="{FF2B5EF4-FFF2-40B4-BE49-F238E27FC236}">
                  <a16:creationId xmlns:a16="http://schemas.microsoft.com/office/drawing/2014/main" id="{D977F73F-EC5D-C208-67CE-FD5703D295C5}"/>
                </a:ext>
              </a:extLst>
            </p:cNvPr>
            <p:cNvPicPr>
              <a:picLocks noChangeAspect="1"/>
            </p:cNvPicPr>
            <p:nvPr/>
          </p:nvPicPr>
          <p:blipFill>
            <a:blip r:embed="rId4" cstate="print">
              <a:alphaModFix amt="50000"/>
              <a:extLst>
                <a:ext uri="{28A0092B-C50C-407E-A947-70E740481C1C}">
                  <a14:useLocalDpi xmlns:a14="http://schemas.microsoft.com/office/drawing/2010/main" val="0"/>
                </a:ext>
              </a:extLst>
            </a:blip>
            <a:stretch>
              <a:fillRect/>
            </a:stretch>
          </p:blipFill>
          <p:spPr>
            <a:xfrm rot="962360">
              <a:off x="9128841" y="3055941"/>
              <a:ext cx="2564940" cy="2564940"/>
            </a:xfrm>
            <a:prstGeom prst="rect">
              <a:avLst/>
            </a:prstGeom>
          </p:spPr>
        </p:pic>
      </p:grpSp>
    </p:spTree>
    <p:extLst>
      <p:ext uri="{BB962C8B-B14F-4D97-AF65-F5344CB8AC3E}">
        <p14:creationId xmlns:p14="http://schemas.microsoft.com/office/powerpoint/2010/main" val="37905152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5E3C0A78-9849-5D17-FA42-3E6A8E3F4DDD}"/>
              </a:ext>
            </a:extLst>
          </p:cNvPr>
          <p:cNvSpPr txBox="1">
            <a:spLocks/>
          </p:cNvSpPr>
          <p:nvPr/>
        </p:nvSpPr>
        <p:spPr>
          <a:xfrm>
            <a:off x="2396544" y="436106"/>
            <a:ext cx="7398906" cy="134543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dirty="0">
                <a:solidFill>
                  <a:schemeClr val="bg1"/>
                </a:solidFill>
                <a:effectLst>
                  <a:outerShdw blurRad="50800" dist="38100" dir="2700000" algn="tl" rotWithShape="0">
                    <a:prstClr val="black">
                      <a:alpha val="40000"/>
                    </a:prstClr>
                  </a:outerShdw>
                </a:effectLst>
                <a:latin typeface="Impact" panose="020B0806030902050204" pitchFamily="34" charset="0"/>
              </a:rPr>
              <a:t>“Lo que viene es un cambio de verdad, un cambio real” </a:t>
            </a:r>
            <a:endParaRPr lang="es-CO" sz="36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sp>
        <p:nvSpPr>
          <p:cNvPr id="10" name="CuadroTexto 9">
            <a:extLst>
              <a:ext uri="{FF2B5EF4-FFF2-40B4-BE49-F238E27FC236}">
                <a16:creationId xmlns:a16="http://schemas.microsoft.com/office/drawing/2014/main" id="{7982C0FA-3E7A-1E45-9EB9-FBF332FF0988}"/>
              </a:ext>
            </a:extLst>
          </p:cNvPr>
          <p:cNvSpPr txBox="1"/>
          <p:nvPr/>
        </p:nvSpPr>
        <p:spPr>
          <a:xfrm>
            <a:off x="3281750" y="1671330"/>
            <a:ext cx="5628494" cy="646331"/>
          </a:xfrm>
          <a:prstGeom prst="rect">
            <a:avLst/>
          </a:prstGeom>
          <a:noFill/>
        </p:spPr>
        <p:txBody>
          <a:bodyPr wrap="square" rtlCol="0">
            <a:spAutoFit/>
          </a:bodyPr>
          <a:lstStyle/>
          <a:p>
            <a:pPr algn="ctr"/>
            <a:r>
              <a:rPr lang="es-MX" b="1" dirty="0">
                <a:solidFill>
                  <a:srgbClr val="FFFF00"/>
                </a:solidFill>
                <a:latin typeface="Poppins" panose="00000500000000000000" pitchFamily="2" charset="0"/>
                <a:cs typeface="Poppins" panose="00000500000000000000" pitchFamily="2" charset="0"/>
              </a:rPr>
              <a:t>Gustavo Petro Urrego </a:t>
            </a:r>
            <a:br>
              <a:rPr lang="es-MX" dirty="0">
                <a:solidFill>
                  <a:srgbClr val="FFFF00"/>
                </a:solidFill>
                <a:latin typeface="Poppins" panose="00000500000000000000" pitchFamily="2" charset="0"/>
                <a:cs typeface="Poppins" panose="00000500000000000000" pitchFamily="2" charset="0"/>
              </a:rPr>
            </a:br>
            <a:r>
              <a:rPr lang="es-MX" dirty="0">
                <a:solidFill>
                  <a:srgbClr val="FFFF00"/>
                </a:solidFill>
                <a:latin typeface="Poppins" panose="00000500000000000000" pitchFamily="2" charset="0"/>
                <a:cs typeface="Poppins" panose="00000500000000000000" pitchFamily="2" charset="0"/>
              </a:rPr>
              <a:t>Presidente de Colombia</a:t>
            </a:r>
          </a:p>
        </p:txBody>
      </p:sp>
      <p:sp>
        <p:nvSpPr>
          <p:cNvPr id="12" name="Título 1">
            <a:extLst>
              <a:ext uri="{FF2B5EF4-FFF2-40B4-BE49-F238E27FC236}">
                <a16:creationId xmlns:a16="http://schemas.microsoft.com/office/drawing/2014/main" id="{9F4E9097-91A5-5483-CDA8-FE0531E64449}"/>
              </a:ext>
            </a:extLst>
          </p:cNvPr>
          <p:cNvSpPr txBox="1">
            <a:spLocks/>
          </p:cNvSpPr>
          <p:nvPr/>
        </p:nvSpPr>
        <p:spPr>
          <a:xfrm>
            <a:off x="2977569" y="5291818"/>
            <a:ext cx="6236856" cy="646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500" dirty="0">
                <a:solidFill>
                  <a:schemeClr val="bg1"/>
                </a:solidFill>
                <a:effectLst>
                  <a:outerShdw blurRad="50800" dist="38100" dir="2700000" algn="tl" rotWithShape="0">
                    <a:prstClr val="black">
                      <a:alpha val="40000"/>
                    </a:prstClr>
                  </a:outerShdw>
                </a:effectLst>
                <a:latin typeface="Impact" panose="020B0806030902050204" pitchFamily="34" charset="0"/>
              </a:rPr>
              <a:t>Muchas Gracias.</a:t>
            </a:r>
          </a:p>
          <a:p>
            <a:pPr algn="ctr"/>
            <a:endParaRPr lang="es-MX" sz="2500" dirty="0">
              <a:solidFill>
                <a:schemeClr val="bg1"/>
              </a:solidFill>
              <a:effectLst>
                <a:outerShdw blurRad="50800" dist="38100" dir="2700000" algn="tl" rotWithShape="0">
                  <a:prstClr val="black">
                    <a:alpha val="40000"/>
                  </a:prstClr>
                </a:outerShdw>
              </a:effectLst>
              <a:latin typeface="Impact" panose="020B0806030902050204" pitchFamily="34" charset="0"/>
            </a:endParaRPr>
          </a:p>
          <a:p>
            <a:pPr algn="ctr"/>
            <a:r>
              <a:rPr lang="es-MX" sz="2500" b="1" dirty="0">
                <a:solidFill>
                  <a:srgbClr val="FFC000"/>
                </a:solidFill>
                <a:effectLst>
                  <a:outerShdw blurRad="50800" dist="38100" dir="2700000" algn="tl" rotWithShape="0">
                    <a:prstClr val="black">
                      <a:alpha val="40000"/>
                    </a:prstClr>
                  </a:outerShdw>
                </a:effectLst>
                <a:latin typeface="Poppins" panose="00000500000000000000" pitchFamily="2" charset="0"/>
                <a:cs typeface="Poppins" panose="00000500000000000000" pitchFamily="2" charset="0"/>
              </a:rPr>
              <a:t>www.nepoescuela.org</a:t>
            </a:r>
          </a:p>
        </p:txBody>
      </p:sp>
      <p:pic>
        <p:nvPicPr>
          <p:cNvPr id="13" name="Imagen 12">
            <a:extLst>
              <a:ext uri="{FF2B5EF4-FFF2-40B4-BE49-F238E27FC236}">
                <a16:creationId xmlns:a16="http://schemas.microsoft.com/office/drawing/2014/main" id="{F102BA6B-5F47-ABC5-DFBB-4EE7F69DEA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6539" y="2388507"/>
            <a:ext cx="3516093" cy="2903311"/>
          </a:xfrm>
          <a:prstGeom prst="rect">
            <a:avLst/>
          </a:prstGeom>
        </p:spPr>
      </p:pic>
      <p:grpSp>
        <p:nvGrpSpPr>
          <p:cNvPr id="14" name="Grupo 13">
            <a:extLst>
              <a:ext uri="{FF2B5EF4-FFF2-40B4-BE49-F238E27FC236}">
                <a16:creationId xmlns:a16="http://schemas.microsoft.com/office/drawing/2014/main" id="{90D3F0C6-8FD7-13A2-9C0A-87330860B486}"/>
              </a:ext>
            </a:extLst>
          </p:cNvPr>
          <p:cNvGrpSpPr/>
          <p:nvPr/>
        </p:nvGrpSpPr>
        <p:grpSpPr>
          <a:xfrm>
            <a:off x="-498913" y="-362612"/>
            <a:ext cx="12940897" cy="7799419"/>
            <a:chOff x="-498913" y="-362612"/>
            <a:chExt cx="12940897" cy="7799419"/>
          </a:xfrm>
        </p:grpSpPr>
        <p:pic>
          <p:nvPicPr>
            <p:cNvPr id="15" name="Imagen 14">
              <a:extLst>
                <a:ext uri="{FF2B5EF4-FFF2-40B4-BE49-F238E27FC236}">
                  <a16:creationId xmlns:a16="http://schemas.microsoft.com/office/drawing/2014/main" id="{99AF209F-287E-4D88-F8B7-C655B49A3F75}"/>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16" name="Imagen 15">
              <a:extLst>
                <a:ext uri="{FF2B5EF4-FFF2-40B4-BE49-F238E27FC236}">
                  <a16:creationId xmlns:a16="http://schemas.microsoft.com/office/drawing/2014/main" id="{D977F73F-EC5D-C208-67CE-FD5703D295C5}"/>
                </a:ext>
              </a:extLst>
            </p:cNvPr>
            <p:cNvPicPr>
              <a:picLocks noChangeAspect="1"/>
            </p:cNvPicPr>
            <p:nvPr/>
          </p:nvPicPr>
          <p:blipFill>
            <a:blip r:embed="rId4"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Tree>
    <p:extLst>
      <p:ext uri="{BB962C8B-B14F-4D97-AF65-F5344CB8AC3E}">
        <p14:creationId xmlns:p14="http://schemas.microsoft.com/office/powerpoint/2010/main" val="12114068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B0E218C-165D-4F11-A860-F28B1C9B4FF9}"/>
              </a:ext>
            </a:extLst>
          </p:cNvPr>
          <p:cNvSpPr txBox="1"/>
          <p:nvPr/>
        </p:nvSpPr>
        <p:spPr>
          <a:xfrm>
            <a:off x="2661885" y="369442"/>
            <a:ext cx="6868229" cy="3170099"/>
          </a:xfrm>
          <a:prstGeom prst="rect">
            <a:avLst/>
          </a:prstGeom>
          <a:noFill/>
        </p:spPr>
        <p:txBody>
          <a:bodyPr wrap="square">
            <a:spAutoFit/>
          </a:bodyPr>
          <a:lstStyle/>
          <a:p>
            <a:r>
              <a:rPr lang="es-ES" altLang="es-ES" sz="2500" dirty="0">
                <a:solidFill>
                  <a:prstClr val="white"/>
                </a:solidFill>
                <a:latin typeface="Poppins" panose="00000500000000000000" pitchFamily="2" charset="0"/>
                <a:cs typeface="Poppins" panose="00000500000000000000" pitchFamily="2" charset="0"/>
              </a:rPr>
              <a:t>Por ello concluimos que las garantías laborales, sociales y sindicales en Colombia, son mínimas y que la negociación colectiva que es la que ha permitido mejorarlas, no es respetada como se debería y </a:t>
            </a:r>
            <a:r>
              <a:rPr lang="es-ES" altLang="es-ES" sz="2500" dirty="0">
                <a:solidFill>
                  <a:srgbClr val="FFC000"/>
                </a:solidFill>
                <a:latin typeface="Poppins" panose="00000500000000000000" pitchFamily="2" charset="0"/>
                <a:cs typeface="Poppins" panose="00000500000000000000" pitchFamily="2" charset="0"/>
              </a:rPr>
              <a:t>la baja sindicalización anteriormente vista, no ha permitido que haya correlación de fuerza para ello. </a:t>
            </a:r>
          </a:p>
        </p:txBody>
      </p:sp>
      <p:pic>
        <p:nvPicPr>
          <p:cNvPr id="14" name="Imagen 13">
            <a:extLst>
              <a:ext uri="{FF2B5EF4-FFF2-40B4-BE49-F238E27FC236}">
                <a16:creationId xmlns:a16="http://schemas.microsoft.com/office/drawing/2014/main" id="{B8568D64-88AC-8E0D-5351-B9704865CF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7639"/>
          <a:stretch/>
        </p:blipFill>
        <p:spPr>
          <a:xfrm>
            <a:off x="2811133" y="3767917"/>
            <a:ext cx="6569732" cy="2783011"/>
          </a:xfrm>
          <a:prstGeom prst="rect">
            <a:avLst/>
          </a:prstGeom>
        </p:spPr>
      </p:pic>
    </p:spTree>
    <p:extLst>
      <p:ext uri="{BB962C8B-B14F-4D97-AF65-F5344CB8AC3E}">
        <p14:creationId xmlns:p14="http://schemas.microsoft.com/office/powerpoint/2010/main" val="3045704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06CC994-B475-43D4-9037-96C4B3B20849}"/>
              </a:ext>
            </a:extLst>
          </p:cNvPr>
          <p:cNvSpPr txBox="1"/>
          <p:nvPr/>
        </p:nvSpPr>
        <p:spPr>
          <a:xfrm>
            <a:off x="2103507" y="493073"/>
            <a:ext cx="7984983" cy="3170099"/>
          </a:xfrm>
          <a:prstGeom prst="rect">
            <a:avLst/>
          </a:prstGeom>
          <a:noFill/>
        </p:spPr>
        <p:txBody>
          <a:bodyPr wrap="square">
            <a:spAutoFit/>
          </a:bodyPr>
          <a:lstStyle/>
          <a:p>
            <a:pPr algn="ctr"/>
            <a:r>
              <a:rPr lang="es-MX" sz="2500" dirty="0">
                <a:solidFill>
                  <a:prstClr val="white"/>
                </a:solidFill>
                <a:latin typeface="Poppins" panose="00000500000000000000" pitchFamily="2" charset="0"/>
                <a:cs typeface="Poppins" panose="00000500000000000000" pitchFamily="2" charset="0"/>
              </a:rPr>
              <a:t>Pero los sindicalistas colombianos, tenemos puesta nuestra esperanza en el actual gobierno, para que desde allí y con la presencia de los sindicatos se cambie la normatividad, que permita la </a:t>
            </a:r>
            <a:r>
              <a:rPr lang="es-MX" sz="2500" dirty="0">
                <a:solidFill>
                  <a:srgbClr val="FFC000"/>
                </a:solidFill>
                <a:latin typeface="Poppins" panose="00000500000000000000" pitchFamily="2" charset="0"/>
                <a:cs typeface="Poppins" panose="00000500000000000000" pitchFamily="2" charset="0"/>
              </a:rPr>
              <a:t>contratación directa, el respeto a la libre asociación , negociación y huelga</a:t>
            </a:r>
            <a:r>
              <a:rPr lang="es-MX" sz="2500" dirty="0">
                <a:solidFill>
                  <a:prstClr val="white"/>
                </a:solidFill>
                <a:latin typeface="Poppins" panose="00000500000000000000" pitchFamily="2" charset="0"/>
                <a:cs typeface="Poppins" panose="00000500000000000000" pitchFamily="2" charset="0"/>
              </a:rPr>
              <a:t> y así mejorar el nivel de vida de todos los colombianos.</a:t>
            </a:r>
          </a:p>
        </p:txBody>
      </p:sp>
      <p:grpSp>
        <p:nvGrpSpPr>
          <p:cNvPr id="4" name="Grupo 3">
            <a:extLst>
              <a:ext uri="{FF2B5EF4-FFF2-40B4-BE49-F238E27FC236}">
                <a16:creationId xmlns:a16="http://schemas.microsoft.com/office/drawing/2014/main" id="{164F7512-5705-2432-AEB6-E59431CCD881}"/>
              </a:ext>
            </a:extLst>
          </p:cNvPr>
          <p:cNvGrpSpPr/>
          <p:nvPr/>
        </p:nvGrpSpPr>
        <p:grpSpPr>
          <a:xfrm>
            <a:off x="-498913" y="-362612"/>
            <a:ext cx="12940897" cy="7799419"/>
            <a:chOff x="-498913" y="-362612"/>
            <a:chExt cx="12940897" cy="7799419"/>
          </a:xfrm>
        </p:grpSpPr>
        <p:pic>
          <p:nvPicPr>
            <p:cNvPr id="5" name="Imagen 4">
              <a:extLst>
                <a:ext uri="{FF2B5EF4-FFF2-40B4-BE49-F238E27FC236}">
                  <a16:creationId xmlns:a16="http://schemas.microsoft.com/office/drawing/2014/main" id="{1DD703AA-E668-8967-AE4B-4C2FC929FA0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6" name="Imagen 5">
              <a:extLst>
                <a:ext uri="{FF2B5EF4-FFF2-40B4-BE49-F238E27FC236}">
                  <a16:creationId xmlns:a16="http://schemas.microsoft.com/office/drawing/2014/main" id="{FACEB8F1-2EB4-7581-A4FB-5D0F46633FB9}"/>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7" name="Imagen 6">
            <a:extLst>
              <a:ext uri="{FF2B5EF4-FFF2-40B4-BE49-F238E27FC236}">
                <a16:creationId xmlns:a16="http://schemas.microsoft.com/office/drawing/2014/main" id="{DA3494A6-399D-002B-35CF-53ACC8FECFA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60972"/>
          <a:stretch/>
        </p:blipFill>
        <p:spPr>
          <a:xfrm>
            <a:off x="2666998" y="3485014"/>
            <a:ext cx="6858000" cy="2676525"/>
          </a:xfrm>
          <a:prstGeom prst="rect">
            <a:avLst/>
          </a:prstGeom>
        </p:spPr>
      </p:pic>
      <p:sp>
        <p:nvSpPr>
          <p:cNvPr id="8" name="Rectángulo 7">
            <a:extLst>
              <a:ext uri="{FF2B5EF4-FFF2-40B4-BE49-F238E27FC236}">
                <a16:creationId xmlns:a16="http://schemas.microsoft.com/office/drawing/2014/main" id="{74726946-6568-F257-BBF7-963DED0E3D19}"/>
              </a:ext>
            </a:extLst>
          </p:cNvPr>
          <p:cNvSpPr/>
          <p:nvPr/>
        </p:nvSpPr>
        <p:spPr>
          <a:xfrm>
            <a:off x="2666998" y="6161539"/>
            <a:ext cx="6858000" cy="6964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49C47F3B-7E3F-508B-48C6-00DC0E6F66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1672" y="5067299"/>
            <a:ext cx="2168651" cy="1790700"/>
          </a:xfrm>
          <a:prstGeom prst="rect">
            <a:avLst/>
          </a:prstGeom>
        </p:spPr>
      </p:pic>
    </p:spTree>
    <p:extLst>
      <p:ext uri="{BB962C8B-B14F-4D97-AF65-F5344CB8AC3E}">
        <p14:creationId xmlns:p14="http://schemas.microsoft.com/office/powerpoint/2010/main" val="13253328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5E3C0A78-9849-5D17-FA42-3E6A8E3F4DDD}"/>
              </a:ext>
            </a:extLst>
          </p:cNvPr>
          <p:cNvSpPr txBox="1">
            <a:spLocks/>
          </p:cNvSpPr>
          <p:nvPr/>
        </p:nvSpPr>
        <p:spPr>
          <a:xfrm>
            <a:off x="2396544" y="436106"/>
            <a:ext cx="7398906" cy="134543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3600" dirty="0">
                <a:solidFill>
                  <a:schemeClr val="bg1"/>
                </a:solidFill>
                <a:effectLst>
                  <a:outerShdw blurRad="50800" dist="38100" dir="2700000" algn="tl" rotWithShape="0">
                    <a:prstClr val="black">
                      <a:alpha val="40000"/>
                    </a:prstClr>
                  </a:outerShdw>
                </a:effectLst>
                <a:latin typeface="Impact" panose="020B0806030902050204" pitchFamily="34" charset="0"/>
              </a:rPr>
              <a:t>“Lo que viene es un cambio de verdad, un cambio real” </a:t>
            </a:r>
            <a:endParaRPr lang="es-CO" sz="3600" dirty="0">
              <a:solidFill>
                <a:schemeClr val="bg1"/>
              </a:solidFill>
              <a:effectLst>
                <a:outerShdw blurRad="50800" dist="38100" dir="2700000" algn="tl" rotWithShape="0">
                  <a:prstClr val="black">
                    <a:alpha val="40000"/>
                  </a:prstClr>
                </a:outerShdw>
              </a:effectLst>
              <a:latin typeface="Impact" panose="020B0806030902050204" pitchFamily="34" charset="0"/>
            </a:endParaRPr>
          </a:p>
        </p:txBody>
      </p:sp>
      <p:sp>
        <p:nvSpPr>
          <p:cNvPr id="10" name="CuadroTexto 9">
            <a:extLst>
              <a:ext uri="{FF2B5EF4-FFF2-40B4-BE49-F238E27FC236}">
                <a16:creationId xmlns:a16="http://schemas.microsoft.com/office/drawing/2014/main" id="{7982C0FA-3E7A-1E45-9EB9-FBF332FF0988}"/>
              </a:ext>
            </a:extLst>
          </p:cNvPr>
          <p:cNvSpPr txBox="1"/>
          <p:nvPr/>
        </p:nvSpPr>
        <p:spPr>
          <a:xfrm>
            <a:off x="3281750" y="1671330"/>
            <a:ext cx="5628494" cy="646331"/>
          </a:xfrm>
          <a:prstGeom prst="rect">
            <a:avLst/>
          </a:prstGeom>
          <a:noFill/>
        </p:spPr>
        <p:txBody>
          <a:bodyPr wrap="square" rtlCol="0">
            <a:spAutoFit/>
          </a:bodyPr>
          <a:lstStyle/>
          <a:p>
            <a:pPr algn="ctr"/>
            <a:r>
              <a:rPr lang="es-MX" b="1" dirty="0">
                <a:solidFill>
                  <a:srgbClr val="FFFF00"/>
                </a:solidFill>
                <a:latin typeface="Poppins" panose="00000500000000000000" pitchFamily="2" charset="0"/>
                <a:cs typeface="Poppins" panose="00000500000000000000" pitchFamily="2" charset="0"/>
              </a:rPr>
              <a:t>Gustavo Petro Urrego </a:t>
            </a:r>
            <a:br>
              <a:rPr lang="es-MX" dirty="0">
                <a:solidFill>
                  <a:srgbClr val="FFFF00"/>
                </a:solidFill>
                <a:latin typeface="Poppins" panose="00000500000000000000" pitchFamily="2" charset="0"/>
                <a:cs typeface="Poppins" panose="00000500000000000000" pitchFamily="2" charset="0"/>
              </a:rPr>
            </a:br>
            <a:r>
              <a:rPr lang="es-MX" dirty="0">
                <a:solidFill>
                  <a:srgbClr val="FFFF00"/>
                </a:solidFill>
                <a:latin typeface="Poppins" panose="00000500000000000000" pitchFamily="2" charset="0"/>
                <a:cs typeface="Poppins" panose="00000500000000000000" pitchFamily="2" charset="0"/>
              </a:rPr>
              <a:t>Presidente de Colombia</a:t>
            </a:r>
          </a:p>
        </p:txBody>
      </p:sp>
      <p:sp>
        <p:nvSpPr>
          <p:cNvPr id="12" name="Título 1">
            <a:extLst>
              <a:ext uri="{FF2B5EF4-FFF2-40B4-BE49-F238E27FC236}">
                <a16:creationId xmlns:a16="http://schemas.microsoft.com/office/drawing/2014/main" id="{9F4E9097-91A5-5483-CDA8-FE0531E64449}"/>
              </a:ext>
            </a:extLst>
          </p:cNvPr>
          <p:cNvSpPr txBox="1">
            <a:spLocks/>
          </p:cNvSpPr>
          <p:nvPr/>
        </p:nvSpPr>
        <p:spPr>
          <a:xfrm>
            <a:off x="2977569" y="5291818"/>
            <a:ext cx="6236856" cy="646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500" dirty="0">
                <a:solidFill>
                  <a:schemeClr val="bg1"/>
                </a:solidFill>
                <a:effectLst>
                  <a:outerShdw blurRad="50800" dist="38100" dir="2700000" algn="tl" rotWithShape="0">
                    <a:prstClr val="black">
                      <a:alpha val="40000"/>
                    </a:prstClr>
                  </a:outerShdw>
                </a:effectLst>
                <a:latin typeface="Impact" panose="020B0806030902050204" pitchFamily="34" charset="0"/>
              </a:rPr>
              <a:t>Muchas Gracias.</a:t>
            </a:r>
          </a:p>
          <a:p>
            <a:pPr algn="ctr"/>
            <a:endParaRPr lang="es-MX" sz="2500" dirty="0">
              <a:solidFill>
                <a:schemeClr val="bg1"/>
              </a:solidFill>
              <a:effectLst>
                <a:outerShdw blurRad="50800" dist="38100" dir="2700000" algn="tl" rotWithShape="0">
                  <a:prstClr val="black">
                    <a:alpha val="40000"/>
                  </a:prstClr>
                </a:outerShdw>
              </a:effectLst>
              <a:latin typeface="Impact" panose="020B0806030902050204" pitchFamily="34" charset="0"/>
            </a:endParaRPr>
          </a:p>
          <a:p>
            <a:pPr algn="ctr"/>
            <a:r>
              <a:rPr lang="es-MX" sz="2500" b="1" dirty="0">
                <a:solidFill>
                  <a:srgbClr val="FFC000"/>
                </a:solidFill>
                <a:effectLst>
                  <a:outerShdw blurRad="50800" dist="38100" dir="2700000" algn="tl" rotWithShape="0">
                    <a:prstClr val="black">
                      <a:alpha val="40000"/>
                    </a:prstClr>
                  </a:outerShdw>
                </a:effectLst>
                <a:latin typeface="Poppins" panose="00000500000000000000" pitchFamily="2" charset="0"/>
                <a:cs typeface="Poppins" panose="00000500000000000000" pitchFamily="2" charset="0"/>
              </a:rPr>
              <a:t>www.nepoescuela.org</a:t>
            </a:r>
          </a:p>
        </p:txBody>
      </p:sp>
      <p:pic>
        <p:nvPicPr>
          <p:cNvPr id="13" name="Imagen 12">
            <a:extLst>
              <a:ext uri="{FF2B5EF4-FFF2-40B4-BE49-F238E27FC236}">
                <a16:creationId xmlns:a16="http://schemas.microsoft.com/office/drawing/2014/main" id="{F102BA6B-5F47-ABC5-DFBB-4EE7F69DEA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6539" y="2388507"/>
            <a:ext cx="3516093" cy="2903311"/>
          </a:xfrm>
          <a:prstGeom prst="rect">
            <a:avLst/>
          </a:prstGeom>
        </p:spPr>
      </p:pic>
      <p:grpSp>
        <p:nvGrpSpPr>
          <p:cNvPr id="14" name="Grupo 13">
            <a:extLst>
              <a:ext uri="{FF2B5EF4-FFF2-40B4-BE49-F238E27FC236}">
                <a16:creationId xmlns:a16="http://schemas.microsoft.com/office/drawing/2014/main" id="{90D3F0C6-8FD7-13A2-9C0A-87330860B486}"/>
              </a:ext>
            </a:extLst>
          </p:cNvPr>
          <p:cNvGrpSpPr/>
          <p:nvPr/>
        </p:nvGrpSpPr>
        <p:grpSpPr>
          <a:xfrm>
            <a:off x="-498913" y="-362612"/>
            <a:ext cx="12940897" cy="7799419"/>
            <a:chOff x="-498913" y="-362612"/>
            <a:chExt cx="12940897" cy="7799419"/>
          </a:xfrm>
        </p:grpSpPr>
        <p:pic>
          <p:nvPicPr>
            <p:cNvPr id="15" name="Imagen 14">
              <a:extLst>
                <a:ext uri="{FF2B5EF4-FFF2-40B4-BE49-F238E27FC236}">
                  <a16:creationId xmlns:a16="http://schemas.microsoft.com/office/drawing/2014/main" id="{99AF209F-287E-4D88-F8B7-C655B49A3F75}"/>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16" name="Imagen 15">
              <a:extLst>
                <a:ext uri="{FF2B5EF4-FFF2-40B4-BE49-F238E27FC236}">
                  <a16:creationId xmlns:a16="http://schemas.microsoft.com/office/drawing/2014/main" id="{D977F73F-EC5D-C208-67CE-FD5703D295C5}"/>
                </a:ext>
              </a:extLst>
            </p:cNvPr>
            <p:cNvPicPr>
              <a:picLocks noChangeAspect="1"/>
            </p:cNvPicPr>
            <p:nvPr/>
          </p:nvPicPr>
          <p:blipFill>
            <a:blip r:embed="rId4"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Tree>
    <p:extLst>
      <p:ext uri="{BB962C8B-B14F-4D97-AF65-F5344CB8AC3E}">
        <p14:creationId xmlns:p14="http://schemas.microsoft.com/office/powerpoint/2010/main" val="523142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6A386FA1-35E3-1343-C6EF-6BCA08DCA426}"/>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0250957" flipH="1">
            <a:off x="7863549" y="2797986"/>
            <a:ext cx="4543930" cy="4543930"/>
          </a:xfrm>
          <a:prstGeom prst="rect">
            <a:avLst/>
          </a:prstGeom>
        </p:spPr>
      </p:pic>
      <p:sp>
        <p:nvSpPr>
          <p:cNvPr id="3" name="CuadroTexto 2">
            <a:extLst>
              <a:ext uri="{FF2B5EF4-FFF2-40B4-BE49-F238E27FC236}">
                <a16:creationId xmlns:a16="http://schemas.microsoft.com/office/drawing/2014/main" id="{966654DF-C5F6-408E-801C-AFC79F3E6D2A}"/>
              </a:ext>
            </a:extLst>
          </p:cNvPr>
          <p:cNvSpPr txBox="1"/>
          <p:nvPr/>
        </p:nvSpPr>
        <p:spPr>
          <a:xfrm>
            <a:off x="4390845" y="523284"/>
            <a:ext cx="7327859" cy="3970318"/>
          </a:xfrm>
          <a:prstGeom prst="rect">
            <a:avLst/>
          </a:prstGeom>
          <a:noFill/>
        </p:spPr>
        <p:txBody>
          <a:bodyPr wrap="square">
            <a:spAutoFit/>
          </a:bodyPr>
          <a:lstStyle/>
          <a:p>
            <a:r>
              <a:rPr lang="es-ES" sz="2800" dirty="0">
                <a:solidFill>
                  <a:schemeClr val="bg1"/>
                </a:solidFill>
                <a:latin typeface="Arial" panose="020B0604020202020204" pitchFamily="34" charset="0"/>
                <a:cs typeface="Arial" panose="020B0604020202020204" pitchFamily="34" charset="0"/>
              </a:rPr>
              <a:t>6. 	Garantías de negociación. 	modo, 	tiempo y lugar.</a:t>
            </a:r>
          </a:p>
          <a:p>
            <a:r>
              <a:rPr lang="es-ES" sz="2800" dirty="0">
                <a:solidFill>
                  <a:schemeClr val="bg1"/>
                </a:solidFill>
                <a:latin typeface="Arial" panose="020B0604020202020204" pitchFamily="34" charset="0"/>
                <a:cs typeface="Arial" panose="020B0604020202020204" pitchFamily="34" charset="0"/>
              </a:rPr>
              <a:t>7. 	Metodología de la 	negociación.</a:t>
            </a:r>
          </a:p>
          <a:p>
            <a:r>
              <a:rPr lang="es-ES" sz="2800" dirty="0">
                <a:solidFill>
                  <a:schemeClr val="bg1"/>
                </a:solidFill>
                <a:latin typeface="Arial" panose="020B0604020202020204" pitchFamily="34" charset="0"/>
                <a:cs typeface="Arial" panose="020B0604020202020204" pitchFamily="34" charset="0"/>
              </a:rPr>
              <a:t>8. 	Alternativas, opciones y 	variables.</a:t>
            </a:r>
          </a:p>
          <a:p>
            <a:r>
              <a:rPr lang="es-ES" sz="2800" dirty="0">
                <a:solidFill>
                  <a:schemeClr val="bg1"/>
                </a:solidFill>
                <a:latin typeface="Arial" panose="020B0604020202020204" pitchFamily="34" charset="0"/>
                <a:cs typeface="Arial" panose="020B0604020202020204" pitchFamily="34" charset="0"/>
              </a:rPr>
              <a:t>9. 	Acciones comunicativas, de 	solidaridad y  movilización.</a:t>
            </a:r>
          </a:p>
          <a:p>
            <a:r>
              <a:rPr lang="es-ES" sz="2800" dirty="0">
                <a:solidFill>
                  <a:schemeClr val="bg1"/>
                </a:solidFill>
                <a:latin typeface="Arial" panose="020B0604020202020204" pitchFamily="34" charset="0"/>
                <a:cs typeface="Arial" panose="020B0604020202020204" pitchFamily="34" charset="0"/>
              </a:rPr>
              <a:t>10.	Redacción y acuerdos 	parciales 	y 	final.</a:t>
            </a:r>
          </a:p>
          <a:p>
            <a:r>
              <a:rPr lang="es-ES" sz="2800" dirty="0">
                <a:solidFill>
                  <a:schemeClr val="bg1"/>
                </a:solidFill>
                <a:latin typeface="Arial" panose="020B0604020202020204" pitchFamily="34" charset="0"/>
                <a:cs typeface="Arial" panose="020B0604020202020204" pitchFamily="34" charset="0"/>
              </a:rPr>
              <a:t>11	Balance general.</a:t>
            </a:r>
            <a:endParaRPr lang="es-CO" sz="2800" dirty="0">
              <a:solidFill>
                <a:schemeClr val="bg1"/>
              </a:solidFill>
              <a:latin typeface="Arial" panose="020B0604020202020204" pitchFamily="34" charset="0"/>
              <a:cs typeface="Arial" panose="020B0604020202020204" pitchFamily="34" charset="0"/>
            </a:endParaRPr>
          </a:p>
        </p:txBody>
      </p:sp>
      <p:pic>
        <p:nvPicPr>
          <p:cNvPr id="11" name="Imagen 10">
            <a:extLst>
              <a:ext uri="{FF2B5EF4-FFF2-40B4-BE49-F238E27FC236}">
                <a16:creationId xmlns:a16="http://schemas.microsoft.com/office/drawing/2014/main" id="{446E49FD-13F9-B53E-2BC5-4DAF08FB19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8606" y="4078103"/>
            <a:ext cx="2553338" cy="2553338"/>
          </a:xfrm>
          <a:prstGeom prst="rect">
            <a:avLst/>
          </a:prstGeom>
        </p:spPr>
      </p:pic>
    </p:spTree>
    <p:extLst>
      <p:ext uri="{BB962C8B-B14F-4D97-AF65-F5344CB8AC3E}">
        <p14:creationId xmlns:p14="http://schemas.microsoft.com/office/powerpoint/2010/main" val="7227107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095D6429-3FA3-17FC-78C4-425380E799EA}"/>
              </a:ext>
            </a:extLst>
          </p:cNvPr>
          <p:cNvGrpSpPr/>
          <p:nvPr/>
        </p:nvGrpSpPr>
        <p:grpSpPr>
          <a:xfrm>
            <a:off x="-498913" y="-362612"/>
            <a:ext cx="12940897" cy="7799419"/>
            <a:chOff x="-498913" y="-362612"/>
            <a:chExt cx="12940897" cy="7799419"/>
          </a:xfrm>
        </p:grpSpPr>
        <p:pic>
          <p:nvPicPr>
            <p:cNvPr id="6" name="Imagen 5">
              <a:extLst>
                <a:ext uri="{FF2B5EF4-FFF2-40B4-BE49-F238E27FC236}">
                  <a16:creationId xmlns:a16="http://schemas.microsoft.com/office/drawing/2014/main" id="{8FD82001-DB32-8B63-BE91-BF13DD39575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7F95BC1F-A036-72A1-0FF4-AF8B65963EF0}"/>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sp>
        <p:nvSpPr>
          <p:cNvPr id="3" name="Rectángulo 2"/>
          <p:cNvSpPr/>
          <p:nvPr/>
        </p:nvSpPr>
        <p:spPr>
          <a:xfrm>
            <a:off x="301926" y="353683"/>
            <a:ext cx="11321803" cy="4647426"/>
          </a:xfrm>
          <a:prstGeom prst="rect">
            <a:avLst/>
          </a:prstGeom>
        </p:spPr>
        <p:txBody>
          <a:bodyPr wrap="square">
            <a:spAutoFit/>
          </a:bodyPr>
          <a:lstStyle/>
          <a:p>
            <a:pPr algn="ctr">
              <a:buNone/>
            </a:pPr>
            <a:r>
              <a:rPr lang="es-ES" sz="3200" dirty="0">
                <a:solidFill>
                  <a:schemeClr val="bg1"/>
                </a:solidFill>
                <a:latin typeface="Arial" panose="020B0604020202020204" pitchFamily="34" charset="0"/>
                <a:cs typeface="Arial" panose="020B0604020202020204" pitchFamily="34" charset="0"/>
              </a:rPr>
              <a:t>ESTRATEGIA PATRONAL</a:t>
            </a:r>
          </a:p>
          <a:p>
            <a:pPr algn="ctr">
              <a:buNone/>
            </a:pPr>
            <a:r>
              <a:rPr lang="es-ES" sz="3200" dirty="0">
                <a:solidFill>
                  <a:schemeClr val="bg1"/>
                </a:solidFill>
                <a:latin typeface="Arial" panose="020B0604020202020204" pitchFamily="34" charset="0"/>
                <a:cs typeface="Arial" panose="020B0604020202020204" pitchFamily="34" charset="0"/>
              </a:rPr>
              <a:t> GANAR – GANAR</a:t>
            </a:r>
          </a:p>
          <a:p>
            <a:pPr>
              <a:buNone/>
            </a:pPr>
            <a:endParaRPr lang="es-ES" sz="3200" dirty="0">
              <a:solidFill>
                <a:schemeClr val="bg1"/>
              </a:solidFill>
              <a:latin typeface="Arial" panose="020B0604020202020204" pitchFamily="34" charset="0"/>
              <a:cs typeface="Arial" panose="020B0604020202020204" pitchFamily="34" charset="0"/>
            </a:endParaRPr>
          </a:p>
          <a:p>
            <a:pPr>
              <a:buNone/>
            </a:pPr>
            <a:r>
              <a:rPr lang="es-ES" sz="3200" dirty="0">
                <a:solidFill>
                  <a:schemeClr val="bg1"/>
                </a:solidFill>
                <a:latin typeface="Arial" panose="020B0604020202020204" pitchFamily="34" charset="0"/>
                <a:cs typeface="Arial" panose="020B0604020202020204" pitchFamily="34" charset="0"/>
              </a:rPr>
              <a:t>	Características : </a:t>
            </a:r>
          </a:p>
          <a:p>
            <a:pPr>
              <a:buNone/>
            </a:pPr>
            <a:endParaRPr lang="es-CO" sz="3200" dirty="0">
              <a:solidFill>
                <a:schemeClr val="bg1"/>
              </a:solidFill>
              <a:latin typeface="Arial" panose="020B0604020202020204" pitchFamily="34" charset="0"/>
              <a:cs typeface="Arial" panose="020B0604020202020204" pitchFamily="34" charset="0"/>
            </a:endParaRPr>
          </a:p>
          <a:p>
            <a:pPr marL="571500" indent="-571500">
              <a:buFont typeface="Wingdings" panose="05000000000000000000" pitchFamily="2" charset="2"/>
              <a:buChar char="v"/>
            </a:pPr>
            <a:r>
              <a:rPr lang="es-ES" sz="3200" dirty="0">
                <a:solidFill>
                  <a:schemeClr val="bg1"/>
                </a:solidFill>
                <a:latin typeface="Arial" panose="020B0604020202020204" pitchFamily="34" charset="0"/>
                <a:cs typeface="Arial" panose="020B0604020202020204" pitchFamily="34" charset="0"/>
              </a:rPr>
              <a:t>Los participantes tienen una relación amistosa; se establecen en términos de colaboración </a:t>
            </a:r>
            <a:endParaRPr lang="es-CO" sz="3200" dirty="0">
              <a:solidFill>
                <a:schemeClr val="bg1"/>
              </a:solidFill>
              <a:latin typeface="Arial" panose="020B0604020202020204" pitchFamily="34" charset="0"/>
              <a:cs typeface="Arial" panose="020B0604020202020204" pitchFamily="34" charset="0"/>
            </a:endParaRPr>
          </a:p>
          <a:p>
            <a:pPr marL="571500" lvl="0" indent="-571500">
              <a:buFont typeface="Wingdings" panose="05000000000000000000" pitchFamily="2" charset="2"/>
              <a:buChar char="v"/>
            </a:pPr>
            <a:r>
              <a:rPr lang="es-ES" sz="3200" dirty="0">
                <a:solidFill>
                  <a:schemeClr val="bg1"/>
                </a:solidFill>
                <a:latin typeface="Arial" panose="020B0604020202020204" pitchFamily="34" charset="0"/>
                <a:cs typeface="Arial" panose="020B0604020202020204" pitchFamily="34" charset="0"/>
              </a:rPr>
              <a:t>El objetivo es el acuerdo  </a:t>
            </a:r>
            <a:endParaRPr lang="es-CO" sz="3200" dirty="0">
              <a:solidFill>
                <a:schemeClr val="bg1"/>
              </a:solidFill>
              <a:latin typeface="Arial" panose="020B0604020202020204" pitchFamily="34" charset="0"/>
              <a:cs typeface="Arial" panose="020B0604020202020204" pitchFamily="34" charset="0"/>
            </a:endParaRPr>
          </a:p>
          <a:p>
            <a:pPr marL="571500" lvl="0" indent="-571500">
              <a:buFont typeface="Wingdings" panose="05000000000000000000" pitchFamily="2" charset="2"/>
              <a:buChar char="v"/>
            </a:pPr>
            <a:r>
              <a:rPr lang="es-ES" sz="3200" dirty="0">
                <a:solidFill>
                  <a:schemeClr val="bg1"/>
                </a:solidFill>
                <a:latin typeface="Arial" panose="020B0604020202020204" pitchFamily="34" charset="0"/>
                <a:cs typeface="Arial" panose="020B0604020202020204" pitchFamily="34" charset="0"/>
              </a:rPr>
              <a:t>Se confía en el otro </a:t>
            </a:r>
            <a:r>
              <a:rPr lang="es-ES" sz="4000" dirty="0"/>
              <a:t> </a:t>
            </a:r>
            <a:endParaRPr lang="es-CO" altLang="es-CO" sz="4800" dirty="0"/>
          </a:p>
        </p:txBody>
      </p:sp>
      <p:pic>
        <p:nvPicPr>
          <p:cNvPr id="9" name="Imagen 8">
            <a:extLst>
              <a:ext uri="{FF2B5EF4-FFF2-40B4-BE49-F238E27FC236}">
                <a16:creationId xmlns:a16="http://schemas.microsoft.com/office/drawing/2014/main" id="{A2FDE549-0E21-15FE-D68D-7B8BE833549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6642" b="34314"/>
          <a:stretch/>
        </p:blipFill>
        <p:spPr>
          <a:xfrm>
            <a:off x="2667000" y="5001108"/>
            <a:ext cx="6858000" cy="1856891"/>
          </a:xfrm>
          <a:prstGeom prst="rect">
            <a:avLst/>
          </a:prstGeom>
        </p:spPr>
      </p:pic>
      <p:pic>
        <p:nvPicPr>
          <p:cNvPr id="10" name="Imagen 9">
            <a:extLst>
              <a:ext uri="{FF2B5EF4-FFF2-40B4-BE49-F238E27FC236}">
                <a16:creationId xmlns:a16="http://schemas.microsoft.com/office/drawing/2014/main" id="{56A850C0-AC51-3B85-3E7D-694228A0F8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12873763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239146" y="860156"/>
            <a:ext cx="8609954" cy="4524315"/>
          </a:xfrm>
          <a:prstGeom prst="rect">
            <a:avLst/>
          </a:prstGeom>
        </p:spPr>
        <p:txBody>
          <a:bodyPr wrap="square">
            <a:spAutoFit/>
          </a:bodyPr>
          <a:lstStyle/>
          <a:p>
            <a:pPr marL="571500" lvl="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insiste en el acuerdo  </a:t>
            </a:r>
            <a:endParaRPr lang="es-CO" sz="3600" dirty="0">
              <a:solidFill>
                <a:schemeClr val="bg1"/>
              </a:solidFill>
              <a:latin typeface="Arial" panose="020B0604020202020204" pitchFamily="34" charset="0"/>
              <a:cs typeface="Arial" panose="020B0604020202020204" pitchFamily="34" charset="0"/>
            </a:endParaRPr>
          </a:p>
          <a:p>
            <a:pPr marL="571500" lvl="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informa.  </a:t>
            </a:r>
            <a:endParaRPr lang="es-CO" sz="3600" dirty="0">
              <a:solidFill>
                <a:schemeClr val="bg1"/>
              </a:solidFill>
              <a:latin typeface="Arial" panose="020B0604020202020204" pitchFamily="34" charset="0"/>
              <a:cs typeface="Arial" panose="020B0604020202020204" pitchFamily="34" charset="0"/>
            </a:endParaRPr>
          </a:p>
          <a:p>
            <a:pPr marL="571500" lvl="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ofrece.</a:t>
            </a:r>
            <a:endParaRPr lang="es-CO" sz="3600" dirty="0">
              <a:solidFill>
                <a:schemeClr val="bg1"/>
              </a:solidFill>
              <a:latin typeface="Arial" panose="020B0604020202020204" pitchFamily="34" charset="0"/>
              <a:cs typeface="Arial" panose="020B0604020202020204" pitchFamily="34" charset="0"/>
            </a:endParaRPr>
          </a:p>
          <a:p>
            <a:pPr marL="571500" lvl="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muestra el límite inferior </a:t>
            </a:r>
            <a:endParaRPr lang="es-CO" sz="3600" dirty="0">
              <a:solidFill>
                <a:schemeClr val="bg1"/>
              </a:solidFill>
              <a:latin typeface="Arial" panose="020B0604020202020204" pitchFamily="34" charset="0"/>
              <a:cs typeface="Arial" panose="020B0604020202020204" pitchFamily="34" charset="0"/>
            </a:endParaRPr>
          </a:p>
          <a:p>
            <a:pPr marL="571500" lvl="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acepta cubrir ciertas necesidades de la otra parte.</a:t>
            </a:r>
          </a:p>
          <a:p>
            <a:pPr marL="571500" indent="-571500" algn="just">
              <a:buFont typeface="Wingdings" panose="05000000000000000000" pitchFamily="2" charset="2"/>
              <a:buChar char="v"/>
            </a:pPr>
            <a:r>
              <a:rPr lang="es-ES" sz="3600" dirty="0">
                <a:solidFill>
                  <a:schemeClr val="bg1"/>
                </a:solidFill>
                <a:latin typeface="Arial" panose="020B0604020202020204" pitchFamily="34" charset="0"/>
                <a:cs typeface="Arial" panose="020B0604020202020204" pitchFamily="34" charset="0"/>
              </a:rPr>
              <a:t>Se aceptan pérdidas para llegar al acuerdo </a:t>
            </a:r>
            <a:r>
              <a:rPr lang="es-CO" sz="3600" dirty="0">
                <a:solidFill>
                  <a:schemeClr val="bg1"/>
                </a:solidFill>
                <a:latin typeface="Arial" panose="020B0604020202020204" pitchFamily="34" charset="0"/>
                <a:cs typeface="Arial" panose="020B0604020202020204" pitchFamily="34" charset="0"/>
              </a:rPr>
              <a:t>.</a:t>
            </a:r>
          </a:p>
        </p:txBody>
      </p:sp>
      <p:grpSp>
        <p:nvGrpSpPr>
          <p:cNvPr id="5" name="Grupo 4">
            <a:extLst>
              <a:ext uri="{FF2B5EF4-FFF2-40B4-BE49-F238E27FC236}">
                <a16:creationId xmlns:a16="http://schemas.microsoft.com/office/drawing/2014/main" id="{007AC3CB-E5E2-9222-DCCA-B32D8CB96D30}"/>
              </a:ext>
            </a:extLst>
          </p:cNvPr>
          <p:cNvGrpSpPr/>
          <p:nvPr/>
        </p:nvGrpSpPr>
        <p:grpSpPr>
          <a:xfrm>
            <a:off x="-162975" y="-716295"/>
            <a:ext cx="12940897" cy="7799419"/>
            <a:chOff x="-498913" y="-362612"/>
            <a:chExt cx="12940897" cy="7799419"/>
          </a:xfrm>
        </p:grpSpPr>
        <p:pic>
          <p:nvPicPr>
            <p:cNvPr id="6" name="Imagen 5">
              <a:extLst>
                <a:ext uri="{FF2B5EF4-FFF2-40B4-BE49-F238E27FC236}">
                  <a16:creationId xmlns:a16="http://schemas.microsoft.com/office/drawing/2014/main" id="{8DA55F93-9E7C-1369-6851-42734194E736}"/>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7" name="Imagen 6">
              <a:extLst>
                <a:ext uri="{FF2B5EF4-FFF2-40B4-BE49-F238E27FC236}">
                  <a16:creationId xmlns:a16="http://schemas.microsoft.com/office/drawing/2014/main" id="{B0AB2856-56B9-885E-1C30-6294D64DE32E}"/>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62612"/>
              <a:ext cx="2564940" cy="2564940"/>
            </a:xfrm>
            <a:prstGeom prst="rect">
              <a:avLst/>
            </a:prstGeom>
          </p:spPr>
        </p:pic>
      </p:grpSp>
      <p:pic>
        <p:nvPicPr>
          <p:cNvPr id="10" name="Imagen 9">
            <a:extLst>
              <a:ext uri="{FF2B5EF4-FFF2-40B4-BE49-F238E27FC236}">
                <a16:creationId xmlns:a16="http://schemas.microsoft.com/office/drawing/2014/main" id="{C598ACD4-8A77-96C2-CE09-A0AC5A9A32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6798" y="5448110"/>
            <a:ext cx="2168651" cy="1409890"/>
          </a:xfrm>
          <a:prstGeom prst="rect">
            <a:avLst/>
          </a:prstGeom>
        </p:spPr>
      </p:pic>
    </p:spTree>
    <p:extLst>
      <p:ext uri="{BB962C8B-B14F-4D97-AF65-F5344CB8AC3E}">
        <p14:creationId xmlns:p14="http://schemas.microsoft.com/office/powerpoint/2010/main" val="3604740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1214369-6A0F-4E5E-9BC6-92781C186839}"/>
              </a:ext>
            </a:extLst>
          </p:cNvPr>
          <p:cNvSpPr txBox="1"/>
          <p:nvPr/>
        </p:nvSpPr>
        <p:spPr>
          <a:xfrm>
            <a:off x="267419" y="267419"/>
            <a:ext cx="8365137" cy="5386090"/>
          </a:xfrm>
          <a:prstGeom prst="rect">
            <a:avLst/>
          </a:prstGeom>
          <a:noFill/>
        </p:spPr>
        <p:txBody>
          <a:bodyPr wrap="square">
            <a:spAutoFit/>
          </a:bodyPr>
          <a:lstStyle/>
          <a:p>
            <a:pPr marL="0" indent="0" algn="ctr" eaLnBrk="1" hangingPunct="1">
              <a:buFont typeface="Arial" panose="020B0604020202020204" pitchFamily="34" charset="0"/>
              <a:buNone/>
              <a:defRPr/>
            </a:pPr>
            <a:r>
              <a:rPr lang="es-ES" altLang="es-CO" sz="2800" dirty="0">
                <a:solidFill>
                  <a:schemeClr val="bg1"/>
                </a:solidFill>
                <a:latin typeface="Arial" panose="020B0604020202020204" pitchFamily="34" charset="0"/>
                <a:cs typeface="Arial" panose="020B0604020202020204" pitchFamily="34" charset="0"/>
              </a:rPr>
              <a:t>LAS TACTICAS</a:t>
            </a:r>
          </a:p>
          <a:p>
            <a:pPr marL="0" indent="0" algn="ctr" eaLnBrk="1" hangingPunct="1">
              <a:buFont typeface="Arial" panose="020B0604020202020204" pitchFamily="34" charset="0"/>
              <a:buNone/>
              <a:defRPr/>
            </a:pPr>
            <a:r>
              <a:rPr lang="es-ES" altLang="es-CO" sz="2800" dirty="0">
                <a:solidFill>
                  <a:schemeClr val="bg1"/>
                </a:solidFill>
                <a:latin typeface="Arial" panose="020B0604020202020204" pitchFamily="34" charset="0"/>
                <a:cs typeface="Arial" panose="020B0604020202020204" pitchFamily="34" charset="0"/>
              </a:rPr>
              <a:t> IMÁGENES FALSAS</a:t>
            </a:r>
            <a:r>
              <a:rPr lang="es-ES" altLang="es-CO" sz="2400" dirty="0">
                <a:solidFill>
                  <a:schemeClr val="bg1"/>
                </a:solidFill>
                <a:latin typeface="Arial" panose="020B0604020202020204" pitchFamily="34" charset="0"/>
                <a:cs typeface="Arial" panose="020B0604020202020204" pitchFamily="34" charset="0"/>
              </a:rPr>
              <a:t> </a:t>
            </a:r>
          </a:p>
          <a:p>
            <a:pPr eaLnBrk="1" hangingPunct="1">
              <a:defRPr/>
            </a:pPr>
            <a:endParaRPr lang="es-ES" altLang="es-CO" sz="3600" dirty="0">
              <a:solidFill>
                <a:schemeClr val="bg1"/>
              </a:solidFill>
            </a:endParaRPr>
          </a:p>
          <a:p>
            <a:pPr algn="just" eaLnBrk="1" hangingPunct="1">
              <a:buFont typeface="Georgia" panose="02040502050405020303" pitchFamily="18" charset="0"/>
              <a:buNone/>
              <a:defRPr/>
            </a:pPr>
            <a:r>
              <a:rPr lang="es-ES" altLang="es-CO" sz="3600" dirty="0">
                <a:solidFill>
                  <a:schemeClr val="bg1"/>
                </a:solidFill>
              </a:rPr>
              <a:t>	</a:t>
            </a:r>
            <a:r>
              <a:rPr lang="es-ES" altLang="es-CO" sz="2400" dirty="0">
                <a:solidFill>
                  <a:schemeClr val="bg1"/>
                </a:solidFill>
                <a:latin typeface="Arial" panose="020B0604020202020204" pitchFamily="34" charset="0"/>
                <a:cs typeface="Arial" panose="020B0604020202020204" pitchFamily="34" charset="0"/>
              </a:rPr>
              <a:t>Consiste en mostrar interés por algo que no interesa realmente, para evitar que el otro presione sobre lo que es realmente importante. Es la falta de presentación de hechos, autoridad e intenciones. Por ejemplo, con la táctica de la “autoridad ambigua”, se trata de hacer creer a la otra parte que se tiene autoridad para llegar a un acuerdo. Cuando se llega a él (después de haber conseguido importantes concesiones), se expresa que es necesaria la aprobación de un superior, posibilitando así nuevas presiones.</a:t>
            </a:r>
            <a:endParaRPr lang="es-CO" altLang="es-CO"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469083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1214369-6A0F-4E5E-9BC6-92781C186839}"/>
              </a:ext>
            </a:extLst>
          </p:cNvPr>
          <p:cNvSpPr txBox="1"/>
          <p:nvPr/>
        </p:nvSpPr>
        <p:spPr>
          <a:xfrm>
            <a:off x="201283" y="138905"/>
            <a:ext cx="11990717" cy="6186309"/>
          </a:xfrm>
          <a:prstGeom prst="rect">
            <a:avLst/>
          </a:prstGeom>
          <a:noFill/>
        </p:spPr>
        <p:txBody>
          <a:bodyPr wrap="square">
            <a:spAutoFit/>
          </a:bodyPr>
          <a:lstStyle/>
          <a:p>
            <a:pPr algn="ctr" eaLnBrk="1" fontAlgn="auto" hangingPunct="1">
              <a:spcAft>
                <a:spcPts val="0"/>
              </a:spcAft>
              <a:buFont typeface="Georgia" panose="02040502050405020303" pitchFamily="18" charset="0"/>
              <a:buNone/>
              <a:defRPr/>
            </a:pPr>
            <a:r>
              <a:rPr lang="es-ES" sz="5400" dirty="0">
                <a:solidFill>
                  <a:schemeClr val="bg1"/>
                </a:solidFill>
                <a:latin typeface="Arial" panose="020B0604020202020204" pitchFamily="34" charset="0"/>
                <a:cs typeface="Arial" panose="020B0604020202020204" pitchFamily="34" charset="0"/>
              </a:rPr>
              <a:t>“GUERRA PSICOLOGICA”  </a:t>
            </a:r>
          </a:p>
          <a:p>
            <a:pPr algn="ctr" eaLnBrk="1" fontAlgn="auto" hangingPunct="1">
              <a:spcAft>
                <a:spcPts val="0"/>
              </a:spcAft>
              <a:buFont typeface="Georgia" panose="02040502050405020303" pitchFamily="18" charset="0"/>
              <a:buNone/>
              <a:defRPr/>
            </a:pPr>
            <a:endParaRPr lang="es-CO" sz="5400" dirty="0">
              <a:solidFill>
                <a:schemeClr val="bg1"/>
              </a:solidFill>
            </a:endParaRPr>
          </a:p>
          <a:p>
            <a:pPr algn="just" eaLnBrk="1" fontAlgn="auto" hangingPunct="1">
              <a:spcAft>
                <a:spcPts val="0"/>
              </a:spcAft>
              <a:buFont typeface="Georgia" panose="02040502050405020303" pitchFamily="18" charset="0"/>
              <a:buNone/>
              <a:defRPr/>
            </a:pPr>
            <a:r>
              <a:rPr lang="es-ES" sz="4800" dirty="0">
                <a:solidFill>
                  <a:schemeClr val="bg1"/>
                </a:solidFill>
              </a:rPr>
              <a:t>	</a:t>
            </a:r>
            <a:r>
              <a:rPr lang="es-ES" sz="4000" dirty="0">
                <a:solidFill>
                  <a:schemeClr val="bg1"/>
                </a:solidFill>
                <a:latin typeface="Arial" panose="020B0604020202020204" pitchFamily="34" charset="0"/>
                <a:cs typeface="Arial" panose="020B0604020202020204" pitchFamily="34" charset="0"/>
              </a:rPr>
              <a:t>Estas tácticas están pensadas para hacer que se sienta incomodo, a fin de que tenga un deseo subconsciente de terminar la negociación lo antes posible. Por ejemplo, una parte condiciona las circunstancias físicas en que tiene lugar la negociación. </a:t>
            </a:r>
            <a:endParaRPr lang="es-CO" sz="4000" dirty="0">
              <a:solidFill>
                <a:schemeClr val="bg1"/>
              </a:solidFill>
              <a:latin typeface="Arial" panose="020B0604020202020204" pitchFamily="34" charset="0"/>
              <a:cs typeface="Arial" panose="020B0604020202020204" pitchFamily="34" charset="0"/>
            </a:endParaRPr>
          </a:p>
          <a:p>
            <a:pPr algn="just" eaLnBrk="1" fontAlgn="auto" hangingPunct="1">
              <a:spcAft>
                <a:spcPts val="0"/>
              </a:spcAft>
              <a:buFont typeface="Georgia" panose="02040502050405020303" pitchFamily="18" charset="0"/>
              <a:buNone/>
              <a:defRPr/>
            </a:pPr>
            <a:r>
              <a:rPr lang="es-ES" sz="4000" dirty="0">
                <a:solidFill>
                  <a:schemeClr val="bg1"/>
                </a:solidFill>
                <a:latin typeface="Arial" panose="020B0604020202020204" pitchFamily="34" charset="0"/>
                <a:cs typeface="Arial" panose="020B0604020202020204" pitchFamily="34" charset="0"/>
              </a:rPr>
              <a:t> </a:t>
            </a:r>
            <a:endParaRPr lang="es-CO" sz="4000" dirty="0">
              <a:solidFill>
                <a:schemeClr val="bg1"/>
              </a:solidFill>
              <a:latin typeface="Arial" panose="020B0604020202020204" pitchFamily="34" charset="0"/>
              <a:cs typeface="Arial" panose="020B0604020202020204" pitchFamily="34" charset="0"/>
            </a:endParaRPr>
          </a:p>
        </p:txBody>
      </p:sp>
      <p:grpSp>
        <p:nvGrpSpPr>
          <p:cNvPr id="4" name="Grupo 3">
            <a:extLst>
              <a:ext uri="{FF2B5EF4-FFF2-40B4-BE49-F238E27FC236}">
                <a16:creationId xmlns:a16="http://schemas.microsoft.com/office/drawing/2014/main" id="{D2A99713-5681-16E1-D362-F273E4280504}"/>
              </a:ext>
            </a:extLst>
          </p:cNvPr>
          <p:cNvGrpSpPr/>
          <p:nvPr/>
        </p:nvGrpSpPr>
        <p:grpSpPr>
          <a:xfrm>
            <a:off x="-498913" y="-331616"/>
            <a:ext cx="12940897" cy="7768423"/>
            <a:chOff x="-498913" y="-331616"/>
            <a:chExt cx="12940897" cy="7768423"/>
          </a:xfrm>
        </p:grpSpPr>
        <p:pic>
          <p:nvPicPr>
            <p:cNvPr id="5" name="Imagen 4">
              <a:extLst>
                <a:ext uri="{FF2B5EF4-FFF2-40B4-BE49-F238E27FC236}">
                  <a16:creationId xmlns:a16="http://schemas.microsoft.com/office/drawing/2014/main" id="{FD913998-AD3A-050E-3731-8CD895558DFF}"/>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1349043">
              <a:off x="-498913" y="2892877"/>
              <a:ext cx="4543930" cy="4543930"/>
            </a:xfrm>
            <a:prstGeom prst="rect">
              <a:avLst/>
            </a:prstGeom>
          </p:spPr>
        </p:pic>
        <p:pic>
          <p:nvPicPr>
            <p:cNvPr id="6" name="Imagen 5">
              <a:extLst>
                <a:ext uri="{FF2B5EF4-FFF2-40B4-BE49-F238E27FC236}">
                  <a16:creationId xmlns:a16="http://schemas.microsoft.com/office/drawing/2014/main" id="{0A7A5619-8627-438A-3A2C-CF85BBEBB218}"/>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962360">
              <a:off x="9877044" y="-331616"/>
              <a:ext cx="2564940" cy="2564940"/>
            </a:xfrm>
            <a:prstGeom prst="rect">
              <a:avLst/>
            </a:prstGeom>
          </p:spPr>
        </p:pic>
      </p:grpSp>
      <p:pic>
        <p:nvPicPr>
          <p:cNvPr id="8" name="Imagen 7">
            <a:extLst>
              <a:ext uri="{FF2B5EF4-FFF2-40B4-BE49-F238E27FC236}">
                <a16:creationId xmlns:a16="http://schemas.microsoft.com/office/drawing/2014/main" id="{AD6449A5-A74F-1B8C-D523-7D9F147321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3349" y="5067110"/>
            <a:ext cx="2168651" cy="1790700"/>
          </a:xfrm>
          <a:prstGeom prst="rect">
            <a:avLst/>
          </a:prstGeom>
        </p:spPr>
      </p:pic>
    </p:spTree>
    <p:extLst>
      <p:ext uri="{BB962C8B-B14F-4D97-AF65-F5344CB8AC3E}">
        <p14:creationId xmlns:p14="http://schemas.microsoft.com/office/powerpoint/2010/main" val="38911258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6A386FA1-35E3-1343-C6EF-6BCA08DCA426}"/>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rot="10250957" flipH="1">
            <a:off x="7863549" y="2797986"/>
            <a:ext cx="4543930" cy="4543930"/>
          </a:xfrm>
          <a:prstGeom prst="rect">
            <a:avLst/>
          </a:prstGeom>
        </p:spPr>
      </p:pic>
      <p:sp>
        <p:nvSpPr>
          <p:cNvPr id="3" name="CuadroTexto 2">
            <a:extLst>
              <a:ext uri="{FF2B5EF4-FFF2-40B4-BE49-F238E27FC236}">
                <a16:creationId xmlns:a16="http://schemas.microsoft.com/office/drawing/2014/main" id="{966654DF-C5F6-408E-801C-AFC79F3E6D2A}"/>
              </a:ext>
            </a:extLst>
          </p:cNvPr>
          <p:cNvSpPr txBox="1"/>
          <p:nvPr/>
        </p:nvSpPr>
        <p:spPr>
          <a:xfrm>
            <a:off x="2562045" y="398997"/>
            <a:ext cx="7327859" cy="3108543"/>
          </a:xfrm>
          <a:prstGeom prst="rect">
            <a:avLst/>
          </a:prstGeom>
          <a:noFill/>
        </p:spPr>
        <p:txBody>
          <a:bodyPr wrap="square">
            <a:spAutoFit/>
          </a:bodyPr>
          <a:lstStyle/>
          <a:p>
            <a:pPr algn="just" eaLnBrk="1" fontAlgn="auto" hangingPunct="1">
              <a:spcAft>
                <a:spcPts val="0"/>
              </a:spcAft>
              <a:buFont typeface="Georgia" panose="02040502050405020303" pitchFamily="18" charset="0"/>
              <a:buNone/>
              <a:defRPr/>
            </a:pPr>
            <a:r>
              <a:rPr lang="es-ES" sz="2800" dirty="0">
                <a:solidFill>
                  <a:schemeClr val="bg1"/>
                </a:solidFill>
                <a:latin typeface="Arial" panose="020B0604020202020204" pitchFamily="34" charset="0"/>
                <a:cs typeface="Arial" panose="020B0604020202020204" pitchFamily="34" charset="0"/>
              </a:rPr>
              <a:t>Otra variante es utilizar la comunicación verbal y no verbal para hacer sentir a la otra parte incomoda (gestos despectivos, comentarios sobre su vestimenta o apariencia, rechazar el contacto visual, interrumpir continuamente las negociaciones, etc.)</a:t>
            </a:r>
            <a:endParaRPr lang="es-CO" sz="2800" dirty="0">
              <a:solidFill>
                <a:schemeClr val="bg1"/>
              </a:solidFill>
              <a:latin typeface="Arial" panose="020B0604020202020204" pitchFamily="34" charset="0"/>
              <a:cs typeface="Arial" panose="020B0604020202020204" pitchFamily="34" charset="0"/>
            </a:endParaRPr>
          </a:p>
        </p:txBody>
      </p:sp>
      <p:pic>
        <p:nvPicPr>
          <p:cNvPr id="11" name="Imagen 10">
            <a:extLst>
              <a:ext uri="{FF2B5EF4-FFF2-40B4-BE49-F238E27FC236}">
                <a16:creationId xmlns:a16="http://schemas.microsoft.com/office/drawing/2014/main" id="{446E49FD-13F9-B53E-2BC5-4DAF08FB19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8606" y="4078103"/>
            <a:ext cx="2553338" cy="2553338"/>
          </a:xfrm>
          <a:prstGeom prst="rect">
            <a:avLst/>
          </a:prstGeom>
        </p:spPr>
      </p:pic>
    </p:spTree>
    <p:extLst>
      <p:ext uri="{BB962C8B-B14F-4D97-AF65-F5344CB8AC3E}">
        <p14:creationId xmlns:p14="http://schemas.microsoft.com/office/powerpoint/2010/main" val="498911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3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5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6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7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8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9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Nepo (2)</Template>
  <TotalTime>2004</TotalTime>
  <Words>2421</Words>
  <Application>Microsoft Office PowerPoint</Application>
  <PresentationFormat>Panorámica</PresentationFormat>
  <Paragraphs>141</Paragraphs>
  <Slides>38</Slides>
  <Notes>0</Notes>
  <HiddenSlides>0</HiddenSlides>
  <MMClips>0</MMClips>
  <ScaleCrop>false</ScaleCrop>
  <HeadingPairs>
    <vt:vector size="6" baseType="variant">
      <vt:variant>
        <vt:lpstr>Fuentes usadas</vt:lpstr>
      </vt:variant>
      <vt:variant>
        <vt:i4>8</vt:i4>
      </vt:variant>
      <vt:variant>
        <vt:lpstr>Tema</vt:lpstr>
      </vt:variant>
      <vt:variant>
        <vt:i4>17</vt:i4>
      </vt:variant>
      <vt:variant>
        <vt:lpstr>Títulos de diapositiva</vt:lpstr>
      </vt:variant>
      <vt:variant>
        <vt:i4>38</vt:i4>
      </vt:variant>
    </vt:vector>
  </HeadingPairs>
  <TitlesOfParts>
    <vt:vector size="63" baseType="lpstr">
      <vt:lpstr>Arial</vt:lpstr>
      <vt:lpstr>Calibri</vt:lpstr>
      <vt:lpstr>Calibri Light</vt:lpstr>
      <vt:lpstr>Georgia</vt:lpstr>
      <vt:lpstr>Impact</vt:lpstr>
      <vt:lpstr>Poppins</vt:lpstr>
      <vt:lpstr>Times New Roman</vt:lpstr>
      <vt:lpstr>Wingdings</vt:lpstr>
      <vt:lpstr>1_Tema de Office</vt:lpstr>
      <vt:lpstr>2_Tema de Office</vt:lpstr>
      <vt:lpstr>3_Tema de Office</vt:lpstr>
      <vt:lpstr>4_Tema de Office</vt:lpstr>
      <vt:lpstr>5_Tema de Office</vt:lpstr>
      <vt:lpstr>6_Tema de Office</vt:lpstr>
      <vt:lpstr>7_Tema de Office</vt:lpstr>
      <vt:lpstr>8_Tema de Office</vt:lpstr>
      <vt:lpstr>9_Tema de Office</vt:lpstr>
      <vt:lpstr>10_Tema de Office</vt:lpstr>
      <vt:lpstr>11_Tema de Office</vt:lpstr>
      <vt:lpstr>13_Tema de Office</vt:lpstr>
      <vt:lpstr>15_Tema de Office</vt:lpstr>
      <vt:lpstr>16_Tema de Office</vt:lpstr>
      <vt:lpstr>17_Tema de Office</vt:lpstr>
      <vt:lpstr>18_Tema de Office</vt:lpstr>
      <vt:lpstr>19_Tema de Office</vt:lpstr>
      <vt:lpstr>TACTICAS Y ESTRATEGIAS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Administrador Nepo</cp:lastModifiedBy>
  <cp:revision>98</cp:revision>
  <dcterms:created xsi:type="dcterms:W3CDTF">2018-12-04T00:01:00Z</dcterms:created>
  <dcterms:modified xsi:type="dcterms:W3CDTF">2024-09-26T19:19:01Z</dcterms:modified>
</cp:coreProperties>
</file>