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0" r:id="rId1"/>
  </p:sldMasterIdLst>
  <p:notesMasterIdLst>
    <p:notesMasterId r:id="rId39"/>
  </p:notesMasterIdLst>
  <p:sldIdLst>
    <p:sldId id="269" r:id="rId2"/>
    <p:sldId id="317" r:id="rId3"/>
    <p:sldId id="318" r:id="rId4"/>
    <p:sldId id="319" r:id="rId5"/>
    <p:sldId id="341" r:id="rId6"/>
    <p:sldId id="342" r:id="rId7"/>
    <p:sldId id="343" r:id="rId8"/>
    <p:sldId id="344" r:id="rId9"/>
    <p:sldId id="345" r:id="rId10"/>
    <p:sldId id="346" r:id="rId11"/>
    <p:sldId id="320" r:id="rId12"/>
    <p:sldId id="347" r:id="rId13"/>
    <p:sldId id="339" r:id="rId14"/>
    <p:sldId id="340" r:id="rId15"/>
    <p:sldId id="270" r:id="rId16"/>
    <p:sldId id="305" r:id="rId17"/>
    <p:sldId id="306" r:id="rId18"/>
    <p:sldId id="307" r:id="rId19"/>
    <p:sldId id="349" r:id="rId20"/>
    <p:sldId id="350" r:id="rId21"/>
    <p:sldId id="351" r:id="rId22"/>
    <p:sldId id="352" r:id="rId23"/>
    <p:sldId id="353" r:id="rId24"/>
    <p:sldId id="354" r:id="rId25"/>
    <p:sldId id="355" r:id="rId26"/>
    <p:sldId id="356" r:id="rId27"/>
    <p:sldId id="357" r:id="rId28"/>
    <p:sldId id="358" r:id="rId29"/>
    <p:sldId id="359" r:id="rId30"/>
    <p:sldId id="360" r:id="rId31"/>
    <p:sldId id="361" r:id="rId32"/>
    <p:sldId id="362" r:id="rId33"/>
    <p:sldId id="280" r:id="rId34"/>
    <p:sldId id="363" r:id="rId35"/>
    <p:sldId id="364" r:id="rId36"/>
    <p:sldId id="365" r:id="rId37"/>
    <p:sldId id="309" r:id="rId38"/>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453" autoAdjust="0"/>
  </p:normalViewPr>
  <p:slideViewPr>
    <p:cSldViewPr>
      <p:cViewPr varScale="1">
        <p:scale>
          <a:sx n="99" d="100"/>
          <a:sy n="99" d="100"/>
        </p:scale>
        <p:origin x="194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D1DE5E-76AA-4EED-BF7C-3D95F0606B90}" type="datetimeFigureOut">
              <a:rPr lang="en-US" smtClean="0"/>
              <a:t>9/16/2024</a:t>
            </a:fld>
            <a:endParaRPr lang="en-U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388798-4500-4288-A82F-BFA9C6A237E4}" type="slidenum">
              <a:rPr lang="en-US" smtClean="0"/>
              <a:t>‹Nº›</a:t>
            </a:fld>
            <a:endParaRPr lang="en-US"/>
          </a:p>
        </p:txBody>
      </p:sp>
    </p:spTree>
    <p:extLst>
      <p:ext uri="{BB962C8B-B14F-4D97-AF65-F5344CB8AC3E}">
        <p14:creationId xmlns:p14="http://schemas.microsoft.com/office/powerpoint/2010/main" val="2605224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5C388798-4500-4288-A82F-BFA9C6A237E4}" type="slidenum">
              <a:rPr lang="en-US" smtClean="0"/>
              <a:t>15</a:t>
            </a:fld>
            <a:endParaRPr lang="en-US"/>
          </a:p>
        </p:txBody>
      </p:sp>
    </p:spTree>
    <p:extLst>
      <p:ext uri="{BB962C8B-B14F-4D97-AF65-F5344CB8AC3E}">
        <p14:creationId xmlns:p14="http://schemas.microsoft.com/office/powerpoint/2010/main" val="232026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767385" y="562804"/>
            <a:ext cx="6858000" cy="2387600"/>
          </a:xfrm>
          <a:prstGeom prst="rect">
            <a:avLst/>
          </a:prstGeom>
        </p:spPr>
        <p:txBody>
          <a:bodyPr anchor="b"/>
          <a:lstStyle>
            <a:lvl1pPr algn="ctr">
              <a:defRPr sz="4500"/>
            </a:lvl1pPr>
          </a:lstStyle>
          <a:p>
            <a:r>
              <a:rPr lang="es-ES"/>
              <a:t>Haga clic para modificar el estilo de título del patrón</a:t>
            </a:r>
            <a:endParaRPr lang="es-CO"/>
          </a:p>
        </p:txBody>
      </p:sp>
      <p:sp>
        <p:nvSpPr>
          <p:cNvPr id="3" name="Subtítulo 2"/>
          <p:cNvSpPr>
            <a:spLocks noGrp="1"/>
          </p:cNvSpPr>
          <p:nvPr>
            <p:ph type="subTitle" idx="1"/>
          </p:nvPr>
        </p:nvSpPr>
        <p:spPr>
          <a:xfrm>
            <a:off x="1763973" y="3438266"/>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s-CO"/>
          </a:p>
        </p:txBody>
      </p:sp>
      <p:sp>
        <p:nvSpPr>
          <p:cNvPr id="4" name="Marcador de fecha 3">
            <a:extLst>
              <a:ext uri="{FF2B5EF4-FFF2-40B4-BE49-F238E27FC236}">
                <a16:creationId xmlns:a16="http://schemas.microsoft.com/office/drawing/2014/main" id="{45B30CC9-8AFF-441C-81B3-39C76FA83266}"/>
              </a:ext>
            </a:extLst>
          </p:cNvPr>
          <p:cNvSpPr>
            <a:spLocks noGrp="1"/>
          </p:cNvSpPr>
          <p:nvPr>
            <p:ph type="dt" sz="half" idx="10"/>
          </p:nvPr>
        </p:nvSpPr>
        <p:spPr>
          <a:xfrm>
            <a:off x="1557338" y="6407150"/>
            <a:ext cx="2057400" cy="365125"/>
          </a:xfrm>
          <a:prstGeom prst="rect">
            <a:avLst/>
          </a:prstGeom>
        </p:spPr>
        <p:txBody>
          <a:bodyPr/>
          <a:lstStyle>
            <a:lvl1pPr eaLnBrk="1" hangingPunct="1">
              <a:defRPr/>
            </a:lvl1pPr>
          </a:lstStyle>
          <a:p>
            <a:pPr>
              <a:defRPr/>
            </a:pPr>
            <a:fld id="{365EC284-3522-4C46-B8C3-1E7B4EB2D8DA}" type="datetimeFigureOut">
              <a:rPr lang="es-ES"/>
              <a:pPr>
                <a:defRPr/>
              </a:pPr>
              <a:t>16/09/2024</a:t>
            </a:fld>
            <a:endParaRPr lang="es-ES"/>
          </a:p>
        </p:txBody>
      </p:sp>
      <p:sp>
        <p:nvSpPr>
          <p:cNvPr id="5" name="Marcador de pie de página 4">
            <a:extLst>
              <a:ext uri="{FF2B5EF4-FFF2-40B4-BE49-F238E27FC236}">
                <a16:creationId xmlns:a16="http://schemas.microsoft.com/office/drawing/2014/main" id="{7024563B-775F-477A-AFDA-0DAF2744C6C7}"/>
              </a:ext>
            </a:extLst>
          </p:cNvPr>
          <p:cNvSpPr>
            <a:spLocks noGrp="1"/>
          </p:cNvSpPr>
          <p:nvPr>
            <p:ph type="ftr" sz="quarter" idx="11"/>
          </p:nvPr>
        </p:nvSpPr>
        <p:spPr>
          <a:xfrm>
            <a:off x="3652838" y="6407150"/>
            <a:ext cx="3086100" cy="365125"/>
          </a:xfrm>
          <a:prstGeom prst="rect">
            <a:avLst/>
          </a:prstGeom>
        </p:spPr>
        <p:txBody>
          <a:bodyPr/>
          <a:lstStyle>
            <a:lvl1pPr eaLnBrk="1" hangingPunct="1">
              <a:defRPr/>
            </a:lvl1pPr>
          </a:lstStyle>
          <a:p>
            <a:pPr>
              <a:defRPr/>
            </a:pPr>
            <a:endParaRPr lang="es-ES"/>
          </a:p>
        </p:txBody>
      </p:sp>
      <p:sp>
        <p:nvSpPr>
          <p:cNvPr id="6" name="Marcador de número de diapositiva 5">
            <a:extLst>
              <a:ext uri="{FF2B5EF4-FFF2-40B4-BE49-F238E27FC236}">
                <a16:creationId xmlns:a16="http://schemas.microsoft.com/office/drawing/2014/main" id="{5E5CB3FD-8483-4782-844E-F1A2C7FAE765}"/>
              </a:ext>
            </a:extLst>
          </p:cNvPr>
          <p:cNvSpPr>
            <a:spLocks noGrp="1"/>
          </p:cNvSpPr>
          <p:nvPr>
            <p:ph type="sldNum" sz="quarter" idx="12"/>
          </p:nvPr>
        </p:nvSpPr>
        <p:spPr>
          <a:xfrm>
            <a:off x="6777038" y="6407150"/>
            <a:ext cx="879475"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A4829406-041C-4758-A343-5E2357BC24C8}" type="slidenum">
              <a:rPr lang="es-ES" altLang="es-CO"/>
              <a:pPr/>
              <a:t>‹Nº›</a:t>
            </a:fld>
            <a:endParaRPr lang="es-ES" altLang="es-CO"/>
          </a:p>
        </p:txBody>
      </p:sp>
    </p:spTree>
    <p:extLst>
      <p:ext uri="{BB962C8B-B14F-4D97-AF65-F5344CB8AC3E}">
        <p14:creationId xmlns:p14="http://schemas.microsoft.com/office/powerpoint/2010/main" val="77507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1590818" y="320676"/>
            <a:ext cx="7385998" cy="1325563"/>
          </a:xfrm>
          <a:prstGeom prst="rect">
            <a:avLst/>
          </a:prstGeom>
        </p:spPr>
        <p:txBody>
          <a:bodyPr/>
          <a:lstStyle/>
          <a:p>
            <a:r>
              <a:rPr lang="es-ES"/>
              <a:t>Haga clic para modificar el estilo de título del patrón</a:t>
            </a:r>
            <a:endParaRPr lang="es-CO"/>
          </a:p>
        </p:txBody>
      </p:sp>
      <p:sp>
        <p:nvSpPr>
          <p:cNvPr id="3" name="Marcador de contenido 2"/>
          <p:cNvSpPr>
            <a:spLocks noGrp="1"/>
          </p:cNvSpPr>
          <p:nvPr>
            <p:ph idx="1"/>
          </p:nvPr>
        </p:nvSpPr>
        <p:spPr>
          <a:xfrm>
            <a:off x="1590817" y="1825625"/>
            <a:ext cx="7385998" cy="4351338"/>
          </a:xfrm>
          <a:prstGeom prst="rect">
            <a:avLst/>
          </a:prstGeo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DD241F75-2E56-49A6-B102-85BBB4D263A6}"/>
              </a:ext>
            </a:extLst>
          </p:cNvPr>
          <p:cNvSpPr>
            <a:spLocks noGrp="1"/>
          </p:cNvSpPr>
          <p:nvPr>
            <p:ph type="dt" sz="half" idx="10"/>
          </p:nvPr>
        </p:nvSpPr>
        <p:spPr>
          <a:xfrm>
            <a:off x="1557338" y="6407150"/>
            <a:ext cx="2057400" cy="365125"/>
          </a:xfrm>
          <a:prstGeom prst="rect">
            <a:avLst/>
          </a:prstGeom>
        </p:spPr>
        <p:txBody>
          <a:bodyPr/>
          <a:lstStyle>
            <a:lvl1pPr eaLnBrk="1" hangingPunct="1">
              <a:defRPr/>
            </a:lvl1pPr>
          </a:lstStyle>
          <a:p>
            <a:pPr>
              <a:defRPr/>
            </a:pPr>
            <a:fld id="{A79B66FB-467C-408D-912B-3F9A14C25583}" type="datetimeFigureOut">
              <a:rPr lang="es-ES"/>
              <a:pPr>
                <a:defRPr/>
              </a:pPr>
              <a:t>16/09/2024</a:t>
            </a:fld>
            <a:endParaRPr lang="es-ES"/>
          </a:p>
        </p:txBody>
      </p:sp>
      <p:sp>
        <p:nvSpPr>
          <p:cNvPr id="5" name="Marcador de pie de página 4">
            <a:extLst>
              <a:ext uri="{FF2B5EF4-FFF2-40B4-BE49-F238E27FC236}">
                <a16:creationId xmlns:a16="http://schemas.microsoft.com/office/drawing/2014/main" id="{CCE340E9-290D-4EAC-A588-35033245FB4A}"/>
              </a:ext>
            </a:extLst>
          </p:cNvPr>
          <p:cNvSpPr>
            <a:spLocks noGrp="1"/>
          </p:cNvSpPr>
          <p:nvPr>
            <p:ph type="ftr" sz="quarter" idx="11"/>
          </p:nvPr>
        </p:nvSpPr>
        <p:spPr>
          <a:xfrm>
            <a:off x="3652838" y="6407150"/>
            <a:ext cx="3086100" cy="365125"/>
          </a:xfrm>
          <a:prstGeom prst="rect">
            <a:avLst/>
          </a:prstGeom>
        </p:spPr>
        <p:txBody>
          <a:bodyPr/>
          <a:lstStyle>
            <a:lvl1pPr eaLnBrk="1" hangingPunct="1">
              <a:defRPr/>
            </a:lvl1pPr>
          </a:lstStyle>
          <a:p>
            <a:pPr>
              <a:defRPr/>
            </a:pPr>
            <a:endParaRPr lang="es-ES"/>
          </a:p>
        </p:txBody>
      </p:sp>
      <p:sp>
        <p:nvSpPr>
          <p:cNvPr id="6" name="Marcador de número de diapositiva 5">
            <a:extLst>
              <a:ext uri="{FF2B5EF4-FFF2-40B4-BE49-F238E27FC236}">
                <a16:creationId xmlns:a16="http://schemas.microsoft.com/office/drawing/2014/main" id="{A226C23F-9AA7-4F22-8F64-655C0BE13786}"/>
              </a:ext>
            </a:extLst>
          </p:cNvPr>
          <p:cNvSpPr>
            <a:spLocks noGrp="1"/>
          </p:cNvSpPr>
          <p:nvPr>
            <p:ph type="sldNum" sz="quarter" idx="12"/>
          </p:nvPr>
        </p:nvSpPr>
        <p:spPr>
          <a:xfrm>
            <a:off x="6777038" y="6407150"/>
            <a:ext cx="879475"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410A741F-73BC-42D9-A1A8-ED5255AA9F07}" type="slidenum">
              <a:rPr lang="es-ES" altLang="es-CO"/>
              <a:pPr/>
              <a:t>‹Nº›</a:t>
            </a:fld>
            <a:endParaRPr lang="es-ES" altLang="es-CO"/>
          </a:p>
        </p:txBody>
      </p:sp>
    </p:spTree>
    <p:extLst>
      <p:ext uri="{BB962C8B-B14F-4D97-AF65-F5344CB8AC3E}">
        <p14:creationId xmlns:p14="http://schemas.microsoft.com/office/powerpoint/2010/main" val="450573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id="{7FA6F52A-83B6-43C5-AB72-40C9A34901A2}"/>
              </a:ext>
            </a:extLst>
          </p:cNvPr>
          <p:cNvSpPr>
            <a:spLocks noGrp="1"/>
          </p:cNvSpPr>
          <p:nvPr>
            <p:ph type="dt" sz="half" idx="10"/>
          </p:nvPr>
        </p:nvSpPr>
        <p:spPr>
          <a:xfrm>
            <a:off x="1557338" y="6407150"/>
            <a:ext cx="2057400" cy="365125"/>
          </a:xfrm>
          <a:prstGeom prst="rect">
            <a:avLst/>
          </a:prstGeom>
        </p:spPr>
        <p:txBody>
          <a:bodyPr/>
          <a:lstStyle>
            <a:lvl1pPr eaLnBrk="1" hangingPunct="1">
              <a:defRPr/>
            </a:lvl1pPr>
          </a:lstStyle>
          <a:p>
            <a:pPr>
              <a:defRPr/>
            </a:pPr>
            <a:fld id="{EAA802F7-C9E8-4030-8AB6-9C339E3805D1}" type="datetimeFigureOut">
              <a:rPr lang="es-ES"/>
              <a:pPr>
                <a:defRPr/>
              </a:pPr>
              <a:t>16/09/2024</a:t>
            </a:fld>
            <a:endParaRPr lang="es-ES"/>
          </a:p>
        </p:txBody>
      </p:sp>
      <p:sp>
        <p:nvSpPr>
          <p:cNvPr id="3" name="Marcador de pie de página 4">
            <a:extLst>
              <a:ext uri="{FF2B5EF4-FFF2-40B4-BE49-F238E27FC236}">
                <a16:creationId xmlns:a16="http://schemas.microsoft.com/office/drawing/2014/main" id="{20207AD3-029B-4449-82EC-2F19A11ACCA8}"/>
              </a:ext>
            </a:extLst>
          </p:cNvPr>
          <p:cNvSpPr>
            <a:spLocks noGrp="1"/>
          </p:cNvSpPr>
          <p:nvPr>
            <p:ph type="ftr" sz="quarter" idx="11"/>
          </p:nvPr>
        </p:nvSpPr>
        <p:spPr>
          <a:xfrm>
            <a:off x="3652838" y="6407150"/>
            <a:ext cx="3086100" cy="365125"/>
          </a:xfrm>
          <a:prstGeom prst="rect">
            <a:avLst/>
          </a:prstGeom>
        </p:spPr>
        <p:txBody>
          <a:bodyPr/>
          <a:lstStyle>
            <a:lvl1pPr eaLnBrk="1" hangingPunct="1">
              <a:defRPr/>
            </a:lvl1pPr>
          </a:lstStyle>
          <a:p>
            <a:pPr>
              <a:defRPr/>
            </a:pPr>
            <a:endParaRPr lang="es-ES"/>
          </a:p>
        </p:txBody>
      </p:sp>
      <p:sp>
        <p:nvSpPr>
          <p:cNvPr id="4" name="Marcador de número de diapositiva 5">
            <a:extLst>
              <a:ext uri="{FF2B5EF4-FFF2-40B4-BE49-F238E27FC236}">
                <a16:creationId xmlns:a16="http://schemas.microsoft.com/office/drawing/2014/main" id="{411E23B2-5E1F-43D5-BBC3-D34FB15B5F5D}"/>
              </a:ext>
            </a:extLst>
          </p:cNvPr>
          <p:cNvSpPr>
            <a:spLocks noGrp="1"/>
          </p:cNvSpPr>
          <p:nvPr>
            <p:ph type="sldNum" sz="quarter" idx="12"/>
          </p:nvPr>
        </p:nvSpPr>
        <p:spPr>
          <a:xfrm>
            <a:off x="6777038" y="6407150"/>
            <a:ext cx="879475"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B7C40B9F-9081-4446-AA71-56BC433C5F6D}" type="slidenum">
              <a:rPr lang="es-ES" altLang="es-CO"/>
              <a:pPr/>
              <a:t>‹Nº›</a:t>
            </a:fld>
            <a:endParaRPr lang="es-ES" altLang="es-CO"/>
          </a:p>
        </p:txBody>
      </p:sp>
    </p:spTree>
    <p:extLst>
      <p:ext uri="{BB962C8B-B14F-4D97-AF65-F5344CB8AC3E}">
        <p14:creationId xmlns:p14="http://schemas.microsoft.com/office/powerpoint/2010/main" val="10357388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agen 6">
            <a:extLst>
              <a:ext uri="{FF2B5EF4-FFF2-40B4-BE49-F238E27FC236}">
                <a16:creationId xmlns:a16="http://schemas.microsoft.com/office/drawing/2014/main" id="{20981D98-7D81-4E73-A393-8A617B80083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95425"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n 7">
            <a:extLst>
              <a:ext uri="{FF2B5EF4-FFF2-40B4-BE49-F238E27FC236}">
                <a16:creationId xmlns:a16="http://schemas.microsoft.com/office/drawing/2014/main" id="{531EE0D9-873A-4B9B-90DC-84ACC24C1E0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666038" y="6297613"/>
            <a:ext cx="1335087"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476250"/>
            <a:ext cx="7740650" cy="5616575"/>
          </a:xfrm>
        </p:spPr>
        <p:txBody>
          <a:bodyPr>
            <a:normAutofit/>
          </a:bodyPr>
          <a:lstStyle/>
          <a:p>
            <a:pPr marL="365760" indent="-256032" algn="ctr" eaLnBrk="1" fontAlgn="auto" hangingPunct="1">
              <a:spcAft>
                <a:spcPts val="0"/>
              </a:spcAft>
              <a:buFont typeface="Wingdings 3"/>
              <a:buNone/>
              <a:defRPr/>
            </a:pPr>
            <a:r>
              <a:rPr lang="es-ES" sz="3600" b="1" i="1" dirty="0">
                <a:latin typeface="AR CENA" panose="020B0604020202020204" charset="0"/>
                <a:cs typeface="Arial" panose="020B0604020202020204" pitchFamily="34" charset="0"/>
              </a:rPr>
              <a:t>Principio de libertad sindical </a:t>
            </a:r>
          </a:p>
          <a:p>
            <a:pPr marL="365760" indent="-256032" algn="ctr" eaLnBrk="1" fontAlgn="auto" hangingPunct="1">
              <a:spcAft>
                <a:spcPts val="0"/>
              </a:spcAft>
              <a:buFont typeface="Wingdings 3"/>
              <a:buNone/>
              <a:defRPr/>
            </a:pPr>
            <a:r>
              <a:rPr lang="es-ES" sz="3600" b="1" i="1" dirty="0">
                <a:latin typeface="AR CENA" panose="020B0604020202020204" charset="0"/>
                <a:cs typeface="Arial" panose="020B0604020202020204" pitchFamily="34" charset="0"/>
              </a:rPr>
              <a:t>Negociación en el Sector Público</a:t>
            </a:r>
          </a:p>
          <a:p>
            <a:pPr marL="109728" indent="0" algn="ctr" eaLnBrk="1" fontAlgn="auto" hangingPunct="1">
              <a:spcAft>
                <a:spcPts val="0"/>
              </a:spcAft>
              <a:buFont typeface="Arial" panose="020B0604020202020204" pitchFamily="34" charset="0"/>
              <a:buNone/>
              <a:defRPr/>
            </a:pPr>
            <a:endParaRPr lang="es-ES" sz="36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r>
              <a:rPr lang="es-ES" sz="3600" b="1" dirty="0">
                <a:solidFill>
                  <a:srgbClr val="00B050"/>
                </a:solidFill>
                <a:latin typeface="AR CENA" panose="020B0604020202020204" charset="0"/>
                <a:cs typeface="Arial" panose="020B0604020202020204" pitchFamily="34" charset="0"/>
              </a:rPr>
              <a:t>Nueva Escuela Popular y Obrera </a:t>
            </a:r>
          </a:p>
          <a:p>
            <a:pPr marL="365760" indent="-256032" algn="ctr" eaLnBrk="1" fontAlgn="auto" hangingPunct="1">
              <a:spcAft>
                <a:spcPts val="0"/>
              </a:spcAft>
              <a:buFont typeface="Wingdings 3"/>
              <a:buNone/>
              <a:defRPr/>
            </a:pPr>
            <a:r>
              <a:rPr lang="es-ES" sz="3600" b="1" i="1" dirty="0">
                <a:solidFill>
                  <a:srgbClr val="00B050"/>
                </a:solidFill>
                <a:latin typeface="AR CENA" panose="020B0604020202020204" charset="0"/>
                <a:cs typeface="Arial" panose="020B0604020202020204" pitchFamily="34" charset="0"/>
              </a:rPr>
              <a:t>“NEPO” </a:t>
            </a:r>
          </a:p>
          <a:p>
            <a:pPr marL="365760" indent="-256032" algn="ctr" eaLnBrk="1" fontAlgn="auto" hangingPunct="1">
              <a:spcAft>
                <a:spcPts val="0"/>
              </a:spcAft>
              <a:buFont typeface="Wingdings 3"/>
              <a:buNone/>
              <a:defRPr/>
            </a:pPr>
            <a:endParaRPr lang="es-ES" sz="36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r>
              <a:rPr lang="es-ES" sz="3600" b="1" dirty="0">
                <a:latin typeface="AR CENA" panose="020B0604020202020204" charset="0"/>
                <a:cs typeface="Arial" panose="020B0604020202020204" pitchFamily="34" charset="0"/>
              </a:rPr>
              <a:t>Juan Manuel Monsalve Restrepo </a:t>
            </a:r>
          </a:p>
          <a:p>
            <a:pPr marL="365760" indent="-256032" algn="ctr" eaLnBrk="1" fontAlgn="auto" hangingPunct="1">
              <a:spcAft>
                <a:spcPts val="0"/>
              </a:spcAft>
              <a:buFont typeface="Wingdings 3"/>
              <a:buNone/>
              <a:defRPr/>
            </a:pPr>
            <a:r>
              <a:rPr lang="es-ES" sz="3600" b="1" dirty="0">
                <a:latin typeface="AR CENA" panose="020B0604020202020204" charset="0"/>
                <a:cs typeface="Arial" panose="020B0604020202020204" pitchFamily="34" charset="0"/>
              </a:rPr>
              <a:t>celular 3116178894</a:t>
            </a:r>
          </a:p>
          <a:p>
            <a:pPr marL="365760" indent="-256032" algn="ctr" eaLnBrk="1" fontAlgn="auto" hangingPunct="1">
              <a:spcAft>
                <a:spcPts val="0"/>
              </a:spcAft>
              <a:buFont typeface="Wingdings 3"/>
              <a:buNone/>
              <a:defRPr/>
            </a:pPr>
            <a:r>
              <a:rPr lang="es-ES" sz="3600" b="1" dirty="0">
                <a:latin typeface="AR CENA" panose="020B0604020202020204" charset="0"/>
                <a:cs typeface="Arial" panose="020B0604020202020204" pitchFamily="34" charset="0"/>
              </a:rPr>
              <a:t>correo: juanma1274@gmail.com</a:t>
            </a:r>
          </a:p>
          <a:p>
            <a:pPr marL="365760" indent="-256032" algn="ctr" eaLnBrk="1" fontAlgn="auto" hangingPunct="1">
              <a:spcAft>
                <a:spcPts val="0"/>
              </a:spcAft>
              <a:buFont typeface="Wingdings 3"/>
              <a:buNone/>
              <a:defRPr/>
            </a:pPr>
            <a:endParaRPr lang="es-ES" sz="4400" b="1" dirty="0">
              <a:latin typeface="Berlin Sans FB" pitchFamily="34" charset="0"/>
            </a:endParaRPr>
          </a:p>
          <a:p>
            <a:pPr marL="365760" indent="-256032" algn="ctr" eaLnBrk="1" fontAlgn="auto" hangingPunct="1">
              <a:spcAft>
                <a:spcPts val="0"/>
              </a:spcAft>
              <a:buFont typeface="Wingdings 3"/>
              <a:buChar char=""/>
              <a:defRPr/>
            </a:pPr>
            <a:endParaRPr lang="es-ES" sz="2600" dirty="0">
              <a:latin typeface="Arial" panose="020B0604020202020204" pitchFamily="34" charset="0"/>
              <a:cs typeface="Arial" panose="020B0604020202020204" pitchFamily="34" charset="0"/>
            </a:endParaRPr>
          </a:p>
          <a:p>
            <a:pPr marL="109728" indent="0" algn="ctr" eaLnBrk="1" fontAlgn="auto" hangingPunct="1">
              <a:spcAft>
                <a:spcPts val="0"/>
              </a:spcAft>
              <a:buFont typeface="Arial" panose="020B0604020202020204" pitchFamily="34" charset="0"/>
              <a:buNone/>
              <a:defRPr/>
            </a:pP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5616" y="116632"/>
            <a:ext cx="8028384" cy="3354765"/>
          </a:xfrm>
          <a:prstGeom prst="rect">
            <a:avLst/>
          </a:prstGeom>
        </p:spPr>
        <p:txBody>
          <a:bodyPr wrap="square">
            <a:spAutoFit/>
          </a:bodyPr>
          <a:lstStyle/>
          <a:p>
            <a:pPr marL="540385" marR="572770" algn="just">
              <a:spcAft>
                <a:spcPts val="0"/>
              </a:spcAft>
            </a:pPr>
            <a:r>
              <a:rPr lang="es-MX" sz="2400" b="1" i="1" dirty="0">
                <a:solidFill>
                  <a:schemeClr val="accent6">
                    <a:lumMod val="75000"/>
                  </a:schemeClr>
                </a:solidFill>
                <a:latin typeface="AR CENA" panose="020B0604020202020204"/>
                <a:ea typeface="Times New Roman" panose="02020603050405020304" pitchFamily="18" charset="0"/>
              </a:rPr>
              <a:t>Penal: Artículo 29: Modifíquese el artículo 200 de la Ley 599 de 2000, el cual quedará así:</a:t>
            </a:r>
            <a:endParaRPr lang="en-US" sz="2400" b="1" i="1" dirty="0">
              <a:solidFill>
                <a:schemeClr val="accent6">
                  <a:lumMod val="75000"/>
                </a:schemeClr>
              </a:solidFill>
              <a:latin typeface="AR CENA" panose="020B0604020202020204"/>
              <a:ea typeface="Times New Roman" panose="02020603050405020304" pitchFamily="18" charset="0"/>
            </a:endParaRPr>
          </a:p>
          <a:p>
            <a:pPr marL="540385" marR="572770" algn="just">
              <a:spcAft>
                <a:spcPts val="0"/>
              </a:spcAft>
            </a:pPr>
            <a:r>
              <a:rPr lang="es-MX" sz="2400" b="1" dirty="0">
                <a:solidFill>
                  <a:srgbClr val="2D2D2D"/>
                </a:solidFill>
                <a:latin typeface="AR CENA" panose="020B0604020202020204"/>
                <a:ea typeface="Times New Roman" panose="02020603050405020304" pitchFamily="18" charset="0"/>
              </a:rPr>
              <a:t> </a:t>
            </a:r>
            <a:endParaRPr lang="en-US" sz="2400" dirty="0">
              <a:latin typeface="AR CENA" panose="020B0604020202020204"/>
              <a:ea typeface="Times New Roman" panose="02020603050405020304" pitchFamily="18" charset="0"/>
            </a:endParaRPr>
          </a:p>
          <a:p>
            <a:pPr marL="540385" marR="572770" algn="just">
              <a:spcAft>
                <a:spcPts val="0"/>
              </a:spcAft>
            </a:pPr>
            <a:r>
              <a:rPr lang="es-MX" sz="2000" dirty="0">
                <a:solidFill>
                  <a:srgbClr val="2D2D2D"/>
                </a:solidFill>
                <a:latin typeface="AR CENA" panose="020B0604020202020204"/>
                <a:ea typeface="Times New Roman" panose="02020603050405020304" pitchFamily="18" charset="0"/>
              </a:rPr>
              <a:t>Artículo 200. Violación de los derechos de reunión y asociación. El que impida o perturbe una reunión lícita o el ejercicio de los derechos que conceden las leyes laborales o tome represalias con motivo de huelga, reunión o asociaciones legítimas, incurrirá </a:t>
            </a:r>
            <a:r>
              <a:rPr lang="es-MX" sz="2000" dirty="0">
                <a:solidFill>
                  <a:schemeClr val="accent6">
                    <a:lumMod val="75000"/>
                  </a:schemeClr>
                </a:solidFill>
                <a:latin typeface="AR CENA" panose="020B0604020202020204"/>
                <a:ea typeface="Times New Roman" panose="02020603050405020304" pitchFamily="18" charset="0"/>
              </a:rPr>
              <a:t>en prisión de uno a dos años y multa de cien a trescientos salarios mínimos legales mensuales vigentes.</a:t>
            </a:r>
            <a:endParaRPr lang="en-US" sz="2000" dirty="0">
              <a:solidFill>
                <a:schemeClr val="accent6">
                  <a:lumMod val="75000"/>
                </a:schemeClr>
              </a:solidFill>
              <a:effectLst/>
              <a:latin typeface="AR CENA" panose="020B0604020202020204"/>
              <a:ea typeface="Times New Roman" panose="02020603050405020304" pitchFamily="18" charset="0"/>
            </a:endParaRPr>
          </a:p>
        </p:txBody>
      </p:sp>
      <p:pic>
        <p:nvPicPr>
          <p:cNvPr id="3" name="Imagen 2" descr="6 beneficios de que los presos trabajen en la cárcel | Bioguia"/>
          <p:cNvPicPr/>
          <p:nvPr/>
        </p:nvPicPr>
        <p:blipFill>
          <a:blip r:embed="rId2">
            <a:extLst>
              <a:ext uri="{28A0092B-C50C-407E-A947-70E740481C1C}">
                <a14:useLocalDpi xmlns:a14="http://schemas.microsoft.com/office/drawing/2010/main" val="0"/>
              </a:ext>
            </a:extLst>
          </a:blip>
          <a:srcRect/>
          <a:stretch>
            <a:fillRect/>
          </a:stretch>
        </p:blipFill>
        <p:spPr bwMode="auto">
          <a:xfrm rot="21266829">
            <a:off x="2417300" y="4214320"/>
            <a:ext cx="4437128" cy="2310302"/>
          </a:xfrm>
          <a:prstGeom prst="rect">
            <a:avLst/>
          </a:prstGeom>
          <a:noFill/>
          <a:ln>
            <a:noFill/>
          </a:ln>
        </p:spPr>
      </p:pic>
    </p:spTree>
    <p:extLst>
      <p:ext uri="{BB962C8B-B14F-4D97-AF65-F5344CB8AC3E}">
        <p14:creationId xmlns:p14="http://schemas.microsoft.com/office/powerpoint/2010/main" val="3064633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79712" y="3244334"/>
            <a:ext cx="8336007" cy="523220"/>
          </a:xfrm>
          <a:prstGeom prst="rect">
            <a:avLst/>
          </a:prstGeom>
        </p:spPr>
        <p:txBody>
          <a:bodyPr wrap="square">
            <a:spAutoFit/>
          </a:bodyPr>
          <a:lstStyle/>
          <a:p>
            <a:r>
              <a:rPr lang="es-CO" sz="2800" b="1" dirty="0">
                <a:solidFill>
                  <a:schemeClr val="accent6">
                    <a:lumMod val="75000"/>
                  </a:schemeClr>
                </a:solidFill>
                <a:latin typeface="AR CENA" panose="020B0604020202020204"/>
              </a:rPr>
              <a:t>   Negociación en el sector publico   </a:t>
            </a:r>
            <a:endParaRPr lang="en-US" sz="2800" dirty="0">
              <a:solidFill>
                <a:schemeClr val="accent6">
                  <a:lumMod val="75000"/>
                </a:schemeClr>
              </a:solidFill>
              <a:latin typeface="AR CENA" panose="020B0604020202020204"/>
            </a:endParaRPr>
          </a:p>
        </p:txBody>
      </p:sp>
    </p:spTree>
    <p:extLst>
      <p:ext uri="{BB962C8B-B14F-4D97-AF65-F5344CB8AC3E}">
        <p14:creationId xmlns:p14="http://schemas.microsoft.com/office/powerpoint/2010/main" val="2854041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35696" y="404664"/>
            <a:ext cx="7056784" cy="3046988"/>
          </a:xfrm>
          <a:prstGeom prst="rect">
            <a:avLst/>
          </a:prstGeom>
        </p:spPr>
        <p:txBody>
          <a:bodyPr wrap="square">
            <a:spAutoFit/>
          </a:bodyPr>
          <a:lstStyle/>
          <a:p>
            <a:pPr marL="365760" indent="-256032" algn="ctr" eaLnBrk="1" fontAlgn="auto" hangingPunct="1">
              <a:spcAft>
                <a:spcPts val="0"/>
              </a:spcAft>
              <a:buFont typeface="Wingdings 3"/>
              <a:buNone/>
              <a:defRPr/>
            </a:pPr>
            <a:r>
              <a:rPr lang="es-ES" sz="2400" b="1" i="1" dirty="0">
                <a:solidFill>
                  <a:srgbClr val="92D050"/>
                </a:solidFill>
                <a:latin typeface="AR CENA" panose="020B0604020202020204" charset="0"/>
                <a:cs typeface="Arial" panose="020B0604020202020204" pitchFamily="34" charset="0"/>
              </a:rPr>
              <a:t>Pregunta Problemática </a:t>
            </a:r>
          </a:p>
          <a:p>
            <a:pPr marL="365760" indent="-256032" eaLnBrk="1" fontAlgn="auto" hangingPunct="1">
              <a:spcAft>
                <a:spcPts val="0"/>
              </a:spcAft>
              <a:buFont typeface="Wingdings 3"/>
              <a:buNone/>
              <a:defRPr/>
            </a:pPr>
            <a:endParaRPr lang="es-ES" sz="2400" b="1" i="1" dirty="0">
              <a:latin typeface="AR CENA" panose="020B0604020202020204" charset="0"/>
              <a:cs typeface="Arial" panose="020B0604020202020204" pitchFamily="34" charset="0"/>
            </a:endParaRPr>
          </a:p>
          <a:p>
            <a:pPr marL="365760" indent="-256032" algn="just" eaLnBrk="1" fontAlgn="auto" hangingPunct="1">
              <a:spcAft>
                <a:spcPts val="0"/>
              </a:spcAft>
              <a:buFont typeface="Wingdings 3"/>
              <a:buNone/>
              <a:defRPr/>
            </a:pPr>
            <a:r>
              <a:rPr lang="es-ES" sz="2400" dirty="0">
                <a:latin typeface="AR CENA" panose="020B0604020202020204" charset="0"/>
                <a:cs typeface="Arial" panose="020B0604020202020204" pitchFamily="34" charset="0"/>
              </a:rPr>
              <a:t> </a:t>
            </a:r>
            <a:r>
              <a:rPr lang="es-MX" sz="2400" dirty="0">
                <a:latin typeface="AR CENA" panose="020B0604020202020204" charset="0"/>
                <a:ea typeface="Calibri" panose="020F0502020204030204" pitchFamily="34" charset="0"/>
                <a:cs typeface="Times New Roman" panose="02020603050405020304" pitchFamily="18" charset="0"/>
              </a:rPr>
              <a:t>¿</a:t>
            </a:r>
            <a:r>
              <a:rPr lang="es-ES" sz="2400" dirty="0">
                <a:latin typeface="AR CENA" panose="020B0604020202020204" charset="0"/>
                <a:cs typeface="Arial" panose="020B0604020202020204" pitchFamily="34" charset="0"/>
              </a:rPr>
              <a:t>Cree Usted, que en Colombia existe el derecho pleno a la negociaron colectiva para el sector Publico?</a:t>
            </a:r>
          </a:p>
          <a:p>
            <a:pPr marL="365760" indent="-256032" algn="just" eaLnBrk="1" fontAlgn="auto" hangingPunct="1">
              <a:spcAft>
                <a:spcPts val="0"/>
              </a:spcAft>
              <a:buFont typeface="Wingdings 3"/>
              <a:buNone/>
              <a:defRPr/>
            </a:pPr>
            <a:endParaRPr lang="es-ES" sz="2400" dirty="0">
              <a:latin typeface="AR CENA" panose="020B0604020202020204" charset="0"/>
              <a:cs typeface="Arial" panose="020B0604020202020204" pitchFamily="34" charset="0"/>
            </a:endParaRPr>
          </a:p>
          <a:p>
            <a:pPr marL="365760" indent="-256032" algn="just" eaLnBrk="1" fontAlgn="auto" hangingPunct="1">
              <a:spcAft>
                <a:spcPts val="0"/>
              </a:spcAft>
              <a:buFont typeface="Wingdings 3"/>
              <a:buNone/>
              <a:defRPr/>
            </a:pPr>
            <a:endParaRPr lang="es-ES" sz="2400"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2400" b="1" dirty="0">
              <a:latin typeface="Berlin Sans FB" pitchFamily="34" charset="0"/>
            </a:endParaRPr>
          </a:p>
        </p:txBody>
      </p:sp>
      <p:pic>
        <p:nvPicPr>
          <p:cNvPr id="3" name="Imagen 2" descr="Hombre pensante, hombre pensante, pensando png | PNGEgg"/>
          <p:cNvPicPr/>
          <p:nvPr/>
        </p:nvPicPr>
        <p:blipFill>
          <a:blip r:embed="rId2">
            <a:extLst>
              <a:ext uri="{28A0092B-C50C-407E-A947-70E740481C1C}">
                <a14:useLocalDpi xmlns:a14="http://schemas.microsoft.com/office/drawing/2010/main" val="0"/>
              </a:ext>
            </a:extLst>
          </a:blip>
          <a:srcRect/>
          <a:stretch>
            <a:fillRect/>
          </a:stretch>
        </p:blipFill>
        <p:spPr bwMode="auto">
          <a:xfrm>
            <a:off x="3419872" y="2266544"/>
            <a:ext cx="3888432" cy="4570052"/>
          </a:xfrm>
          <a:prstGeom prst="rect">
            <a:avLst/>
          </a:prstGeom>
          <a:noFill/>
          <a:ln>
            <a:noFill/>
          </a:ln>
        </p:spPr>
      </p:pic>
    </p:spTree>
    <p:extLst>
      <p:ext uri="{BB962C8B-B14F-4D97-AF65-F5344CB8AC3E}">
        <p14:creationId xmlns:p14="http://schemas.microsoft.com/office/powerpoint/2010/main" val="1478736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260648"/>
            <a:ext cx="7200800" cy="3785652"/>
          </a:xfrm>
          <a:prstGeom prst="rect">
            <a:avLst/>
          </a:prstGeom>
        </p:spPr>
        <p:txBody>
          <a:bodyPr wrap="square">
            <a:spAutoFit/>
          </a:bodyPr>
          <a:lstStyle/>
          <a:p>
            <a:r>
              <a:rPr lang="es-MX" sz="2400" b="1" i="1" dirty="0">
                <a:solidFill>
                  <a:schemeClr val="accent6">
                    <a:lumMod val="75000"/>
                  </a:schemeClr>
                </a:solidFill>
                <a:latin typeface="AR CENA"/>
              </a:rPr>
              <a:t>Concepto de negociación colectiva.</a:t>
            </a:r>
          </a:p>
          <a:p>
            <a:endParaRPr lang="es-MX" sz="2400" b="1" i="1" dirty="0">
              <a:solidFill>
                <a:schemeClr val="accent6">
                  <a:lumMod val="75000"/>
                </a:schemeClr>
              </a:solidFill>
              <a:latin typeface="AR CENA"/>
            </a:endParaRPr>
          </a:p>
          <a:p>
            <a:pPr algn="just"/>
            <a:r>
              <a:rPr lang="es-MX" sz="2400" dirty="0">
                <a:solidFill>
                  <a:srgbClr val="202124"/>
                </a:solidFill>
                <a:latin typeface="AR CENA"/>
              </a:rPr>
              <a:t>La negociación colectiva </a:t>
            </a:r>
            <a:r>
              <a:rPr lang="es-MX" sz="2400" dirty="0">
                <a:solidFill>
                  <a:srgbClr val="040C28"/>
                </a:solidFill>
                <a:latin typeface="AR CENA"/>
              </a:rPr>
              <a:t>es un mecanismo fundamental del diálogo social, a través del cual los empleadores, sus organizaciones y los sindicatos pueden convenir salarios justos y condiciones de trabajo adecuadas</a:t>
            </a:r>
            <a:r>
              <a:rPr lang="es-MX" sz="2400" dirty="0">
                <a:solidFill>
                  <a:srgbClr val="202124"/>
                </a:solidFill>
                <a:latin typeface="AR CENA"/>
              </a:rPr>
              <a:t>; además, constituye la base del mantenimiento de buenas relaciones laborales.</a:t>
            </a:r>
          </a:p>
          <a:p>
            <a:pPr algn="just"/>
            <a:endParaRPr lang="es-MX" sz="2400" dirty="0">
              <a:solidFill>
                <a:srgbClr val="202124"/>
              </a:solidFill>
              <a:latin typeface="AR CENA"/>
            </a:endParaRPr>
          </a:p>
          <a:p>
            <a:pPr algn="just"/>
            <a:endParaRPr lang="en-US" sz="2400" dirty="0">
              <a:latin typeface="AR CENA"/>
            </a:endParaRPr>
          </a:p>
        </p:txBody>
      </p:sp>
      <p:pic>
        <p:nvPicPr>
          <p:cNvPr id="3" name="Imagen 2" descr="ELA convoca la mesa de negociación del Convenio de Oficinas y Despachos de  Bizkaia | Comité de Entelgy Ibai de Bizkaia - ELA"/>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501008"/>
            <a:ext cx="5256583" cy="2808312"/>
          </a:xfrm>
          <a:prstGeom prst="rect">
            <a:avLst/>
          </a:prstGeom>
          <a:noFill/>
          <a:ln>
            <a:noFill/>
          </a:ln>
        </p:spPr>
      </p:pic>
    </p:spTree>
    <p:extLst>
      <p:ext uri="{BB962C8B-B14F-4D97-AF65-F5344CB8AC3E}">
        <p14:creationId xmlns:p14="http://schemas.microsoft.com/office/powerpoint/2010/main" val="4114509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47664" y="188640"/>
            <a:ext cx="7344816" cy="5262979"/>
          </a:xfrm>
          <a:prstGeom prst="rect">
            <a:avLst/>
          </a:prstGeom>
        </p:spPr>
        <p:txBody>
          <a:bodyPr wrap="square">
            <a:spAutoFit/>
          </a:bodyPr>
          <a:lstStyle/>
          <a:p>
            <a:r>
              <a:rPr lang="es-MX" sz="2400" b="1" i="1" dirty="0">
                <a:solidFill>
                  <a:schemeClr val="accent6">
                    <a:lumMod val="75000"/>
                  </a:schemeClr>
                </a:solidFill>
                <a:latin typeface="AR CENA" panose="020B0604020202020204"/>
              </a:rPr>
              <a:t>¿Cuáles son los objetivos de la negociación colectiva? </a:t>
            </a:r>
          </a:p>
          <a:p>
            <a:endParaRPr lang="es-MX" sz="2400" dirty="0">
              <a:latin typeface="AR CENA" panose="020B0604020202020204"/>
            </a:endParaRPr>
          </a:p>
          <a:p>
            <a:pPr marL="457200" indent="-457200" algn="just">
              <a:buAutoNum type="arabicParenR"/>
            </a:pPr>
            <a:r>
              <a:rPr lang="es-MX" sz="2400" dirty="0">
                <a:latin typeface="AR CENA" panose="020B0604020202020204"/>
              </a:rPr>
              <a:t>Negociación voluntaria y libre de mejores condiciones de trabajo </a:t>
            </a:r>
          </a:p>
          <a:p>
            <a:pPr marL="457200" indent="-457200">
              <a:buAutoNum type="arabicParenR"/>
            </a:pPr>
            <a:endParaRPr lang="es-MX" sz="2400" dirty="0">
              <a:latin typeface="AR CENA" panose="020B0604020202020204"/>
            </a:endParaRPr>
          </a:p>
          <a:p>
            <a:pPr marL="457200" indent="-457200" algn="just">
              <a:buAutoNum type="arabicParenR"/>
            </a:pPr>
            <a:r>
              <a:rPr lang="es-MX" sz="2400" dirty="0">
                <a:latin typeface="AR CENA" panose="020B0604020202020204"/>
              </a:rPr>
              <a:t>Defensa de los intereses comunes entre las partes del conflicto económico laboral </a:t>
            </a:r>
          </a:p>
          <a:p>
            <a:pPr marL="457200" indent="-457200" algn="just">
              <a:buAutoNum type="arabicParenR"/>
            </a:pPr>
            <a:endParaRPr lang="es-MX" sz="2400" dirty="0">
              <a:latin typeface="AR CENA" panose="020B0604020202020204"/>
            </a:endParaRPr>
          </a:p>
          <a:p>
            <a:pPr algn="just"/>
            <a:r>
              <a:rPr lang="es-MX" sz="2400" dirty="0">
                <a:latin typeface="AR CENA" panose="020B0604020202020204"/>
              </a:rPr>
              <a:t>3) Garantía de que los representantes de las partes sean oídos y atendidos </a:t>
            </a:r>
          </a:p>
          <a:p>
            <a:pPr algn="just"/>
            <a:endParaRPr lang="es-MX" sz="2400" dirty="0">
              <a:latin typeface="AR CENA" panose="020B0604020202020204"/>
            </a:endParaRPr>
          </a:p>
          <a:p>
            <a:pPr algn="just"/>
            <a:r>
              <a:rPr lang="es-MX" sz="2400" dirty="0">
                <a:latin typeface="AR CENA" panose="020B0604020202020204"/>
              </a:rPr>
              <a:t>4) El afianzamiento de la justicia social de las relaciones entre trabajadores y empleadores. </a:t>
            </a:r>
            <a:endParaRPr lang="en-US" sz="2400" dirty="0">
              <a:latin typeface="AR CENA" panose="020B0604020202020204"/>
            </a:endParaRPr>
          </a:p>
        </p:txBody>
      </p:sp>
    </p:spTree>
    <p:extLst>
      <p:ext uri="{BB962C8B-B14F-4D97-AF65-F5344CB8AC3E}">
        <p14:creationId xmlns:p14="http://schemas.microsoft.com/office/powerpoint/2010/main" val="736302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2 Título">
            <a:extLst>
              <a:ext uri="{FF2B5EF4-FFF2-40B4-BE49-F238E27FC236}">
                <a16:creationId xmlns:a16="http://schemas.microsoft.com/office/drawing/2014/main" id="{AB630179-44FD-40B4-9B5B-F20599937D35}"/>
              </a:ext>
            </a:extLst>
          </p:cNvPr>
          <p:cNvSpPr>
            <a:spLocks noGrp="1"/>
          </p:cNvSpPr>
          <p:nvPr>
            <p:ph type="title"/>
          </p:nvPr>
        </p:nvSpPr>
        <p:spPr bwMode="auto">
          <a:xfrm>
            <a:off x="1590675" y="188913"/>
            <a:ext cx="7386638" cy="14573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s-ES" altLang="es-CO" sz="2400" b="1" i="1" dirty="0">
                <a:solidFill>
                  <a:srgbClr val="00B050"/>
                </a:solidFill>
                <a:latin typeface="AR CENA" panose="020B0604020202020204" charset="0"/>
                <a:cs typeface="Arial" panose="020B0604020202020204" pitchFamily="34" charset="0"/>
                <a:sym typeface="Arial" panose="020B0604020202020204" pitchFamily="34" charset="0"/>
              </a:rPr>
              <a:t>Clasificación de los Servidores Públicos</a:t>
            </a:r>
            <a:endParaRPr lang="es-ES" altLang="es-CO" sz="2400" b="1" i="1" dirty="0">
              <a:solidFill>
                <a:srgbClr val="00B050"/>
              </a:solidFill>
              <a:latin typeface="AR CENA" panose="020B0604020202020204" charset="0"/>
            </a:endParaRPr>
          </a:p>
        </p:txBody>
      </p:sp>
      <p:sp>
        <p:nvSpPr>
          <p:cNvPr id="2" name="1 Marcador de contenido">
            <a:extLst>
              <a:ext uri="{FF2B5EF4-FFF2-40B4-BE49-F238E27FC236}">
                <a16:creationId xmlns:a16="http://schemas.microsoft.com/office/drawing/2014/main" id="{5C358A8B-E1FB-497F-B85B-2C3D453E85EC}"/>
              </a:ext>
            </a:extLst>
          </p:cNvPr>
          <p:cNvSpPr>
            <a:spLocks noGrp="1"/>
          </p:cNvSpPr>
          <p:nvPr>
            <p:ph idx="1"/>
          </p:nvPr>
        </p:nvSpPr>
        <p:spPr>
          <a:xfrm>
            <a:off x="1403350" y="836712"/>
            <a:ext cx="7573963" cy="5691559"/>
          </a:xfrm>
        </p:spPr>
        <p:txBody>
          <a:bodyPr>
            <a:normAutofit/>
          </a:bodyPr>
          <a:lstStyle/>
          <a:p>
            <a:pPr>
              <a:buFont typeface="Wingdings" panose="05000000000000000000" pitchFamily="2" charset="2"/>
              <a:buChar char="Ø"/>
            </a:pPr>
            <a:r>
              <a:rPr lang="es-MX" sz="2400" b="1" i="1" dirty="0">
                <a:latin typeface="AR CENA" panose="020B0604020202020204" charset="0"/>
              </a:rPr>
              <a:t>En carrera administrativa</a:t>
            </a:r>
            <a:r>
              <a:rPr lang="es-MX" sz="2400" dirty="0">
                <a:latin typeface="AR CENA" panose="020B0604020202020204" charset="0"/>
              </a:rPr>
              <a:t>: Empleado por concurso </a:t>
            </a:r>
          </a:p>
          <a:p>
            <a:pPr>
              <a:buFont typeface="Wingdings" panose="05000000000000000000" pitchFamily="2" charset="2"/>
              <a:buChar char="Ø"/>
            </a:pPr>
            <a:endParaRPr lang="es-MX" sz="2400" dirty="0">
              <a:latin typeface="AR CENA" panose="020B0604020202020204" charset="0"/>
            </a:endParaRPr>
          </a:p>
          <a:p>
            <a:pPr marL="342900" indent="-342900">
              <a:buFont typeface="Wingdings" panose="05000000000000000000" pitchFamily="2" charset="2"/>
              <a:buChar char="Ø"/>
            </a:pPr>
            <a:r>
              <a:rPr lang="es-MX" sz="2400" b="1" i="1" dirty="0">
                <a:latin typeface="AR CENA" panose="020B0604020202020204" charset="0"/>
              </a:rPr>
              <a:t>Por elección popular: </a:t>
            </a:r>
            <a:r>
              <a:rPr lang="es-MX" sz="2400" dirty="0">
                <a:latin typeface="AR CENA" panose="020B0604020202020204" charset="0"/>
              </a:rPr>
              <a:t>Alcaldes – Gobernadores </a:t>
            </a:r>
          </a:p>
          <a:p>
            <a:pPr marL="342900" indent="-342900">
              <a:buFont typeface="Wingdings" panose="05000000000000000000" pitchFamily="2" charset="2"/>
              <a:buChar char="Ø"/>
            </a:pPr>
            <a:endParaRPr lang="es-MX" sz="2400" dirty="0">
              <a:latin typeface="AR CENA" panose="020B0604020202020204" charset="0"/>
            </a:endParaRPr>
          </a:p>
          <a:p>
            <a:pPr marL="342900" indent="-342900" algn="just">
              <a:buFont typeface="Wingdings" panose="05000000000000000000" pitchFamily="2" charset="2"/>
              <a:buChar char="Ø"/>
            </a:pPr>
            <a:r>
              <a:rPr lang="es-MX" sz="2400" b="1" i="1" dirty="0">
                <a:latin typeface="AR CENA" panose="020B0604020202020204" charset="0"/>
              </a:rPr>
              <a:t>Libre nombramiento y remoción: </a:t>
            </a:r>
            <a:r>
              <a:rPr lang="es-MX" sz="2400" dirty="0">
                <a:latin typeface="AR CENA" panose="020B0604020202020204" charset="0"/>
              </a:rPr>
              <a:t>Gerentes – Secretarios de Despacho </a:t>
            </a:r>
          </a:p>
          <a:p>
            <a:pPr marL="342900" indent="-342900" algn="just">
              <a:buFont typeface="Wingdings" panose="05000000000000000000" pitchFamily="2" charset="2"/>
              <a:buChar char="Ø"/>
            </a:pPr>
            <a:endParaRPr lang="es-MX" sz="2400" dirty="0">
              <a:latin typeface="AR CENA" panose="020B0604020202020204" charset="0"/>
            </a:endParaRPr>
          </a:p>
          <a:p>
            <a:pPr marL="342900" indent="-342900">
              <a:buFont typeface="Wingdings" panose="05000000000000000000" pitchFamily="2" charset="2"/>
              <a:buChar char="Ø"/>
            </a:pPr>
            <a:r>
              <a:rPr lang="es-MX" sz="2400" b="1" i="1" dirty="0">
                <a:latin typeface="AR CENA" panose="020B0604020202020204" charset="0"/>
              </a:rPr>
              <a:t>Provisionalidad: </a:t>
            </a:r>
            <a:r>
              <a:rPr lang="es-MX" sz="2400" dirty="0">
                <a:latin typeface="AR CENA" panose="020B0604020202020204" charset="0"/>
              </a:rPr>
              <a:t>Temporal y los que dispone la ley</a:t>
            </a:r>
          </a:p>
          <a:p>
            <a:pPr marL="0" indent="0">
              <a:buNone/>
            </a:pPr>
            <a:r>
              <a:rPr lang="es-MX" sz="2400" dirty="0">
                <a:latin typeface="AR CENA" panose="020B0604020202020204" charset="0"/>
              </a:rPr>
              <a:t> </a:t>
            </a:r>
          </a:p>
          <a:p>
            <a:pPr marL="342900" indent="-342900" algn="just">
              <a:buFont typeface="Wingdings" panose="05000000000000000000" pitchFamily="2" charset="2"/>
              <a:buChar char="Ø"/>
            </a:pPr>
            <a:r>
              <a:rPr lang="es-MX" sz="2400" b="1" i="1" dirty="0">
                <a:latin typeface="AR CENA" panose="020B0604020202020204" charset="0"/>
              </a:rPr>
              <a:t>Trabajadores oficiales: </a:t>
            </a:r>
            <a:r>
              <a:rPr lang="es-MX" sz="2400" dirty="0">
                <a:latin typeface="AR CENA" panose="020B0604020202020204" charset="0"/>
              </a:rPr>
              <a:t>Construcción y sostenimiento de la obra publica </a:t>
            </a:r>
          </a:p>
          <a:p>
            <a:pPr marL="487363" indent="-487363" defTabSz="1300163" eaLnBrk="1" fontAlgn="auto" hangingPunct="1">
              <a:spcBef>
                <a:spcPts val="2000"/>
              </a:spcBef>
              <a:spcAft>
                <a:spcPts val="0"/>
              </a:spcAft>
              <a:buClr>
                <a:srgbClr val="80B606"/>
              </a:buClr>
              <a:buSzPct val="90000"/>
              <a:buFont typeface="Wingdings 3"/>
              <a:buNone/>
              <a:defRPr/>
            </a:pPr>
            <a:endParaRPr lang="es-ES" sz="3100" b="1" dirty="0">
              <a:latin typeface="Arial" pitchFamily="34" charset="0"/>
              <a:cs typeface="Arial" pitchFamily="34" charset="0"/>
              <a:sym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47664" y="188641"/>
            <a:ext cx="7416824" cy="5541132"/>
          </a:xfrm>
          <a:prstGeom prst="rect">
            <a:avLst/>
          </a:prstGeom>
        </p:spPr>
        <p:txBody>
          <a:bodyPr wrap="square">
            <a:spAutoFit/>
          </a:bodyPr>
          <a:lstStyle/>
          <a:p>
            <a:pPr>
              <a:lnSpc>
                <a:spcPct val="107000"/>
              </a:lnSpc>
              <a:spcAft>
                <a:spcPts val="800"/>
              </a:spcAft>
            </a:pPr>
            <a:r>
              <a:rPr lang="es-MX" sz="2400" b="1" i="1" dirty="0">
                <a:solidFill>
                  <a:srgbClr val="00B050"/>
                </a:solidFill>
                <a:latin typeface="AR CENA" panose="020B0604020202020204" charset="0"/>
                <a:ea typeface="Calibri" panose="020F0502020204030204" pitchFamily="34" charset="0"/>
                <a:cs typeface="Times New Roman" panose="02020603050405020304" pitchFamily="18" charset="0"/>
              </a:rPr>
              <a:t>¿Cómo nació el derecho a la negociación colectiva? </a:t>
            </a:r>
            <a:endParaRPr lang="en-US" sz="2400" dirty="0">
              <a:solidFill>
                <a:srgbClr val="00B050"/>
              </a:solidFill>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r>
              <a:rPr lang="es-MX" sz="2400" dirty="0">
                <a:latin typeface="AR CENA" panose="020B0604020202020204" charset="0"/>
                <a:ea typeface="Calibri" panose="020F0502020204030204" pitchFamily="34" charset="0"/>
                <a:cs typeface="Times New Roman" panose="02020603050405020304" pitchFamily="18" charset="0"/>
              </a:rPr>
              <a:t>La OIT en 1957 afirmo que las “Negociaciones colectivas deberían ser el instrumento para el establecimiento de las condiciones de empleo de los empleados públicos… de las administraciones públicas”</a:t>
            </a:r>
          </a:p>
          <a:p>
            <a:pPr algn="just">
              <a:lnSpc>
                <a:spcPct val="107000"/>
              </a:lnSpc>
              <a:spcAft>
                <a:spcPts val="800"/>
              </a:spcAft>
            </a:pPr>
            <a:endParaRPr lang="en-US" sz="2400" dirty="0">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r>
              <a:rPr lang="es-MX" sz="2400" dirty="0">
                <a:latin typeface="AR CENA" panose="020B0604020202020204" charset="0"/>
                <a:ea typeface="Calibri" panose="020F0502020204030204" pitchFamily="34" charset="0"/>
                <a:cs typeface="Times New Roman" panose="02020603050405020304" pitchFamily="18" charset="0"/>
              </a:rPr>
              <a:t>Este propósito se materializa con el </a:t>
            </a:r>
            <a:r>
              <a:rPr lang="es-MX" sz="2400" b="1" i="1" dirty="0">
                <a:latin typeface="AR CENA" panose="020B0604020202020204" charset="0"/>
                <a:ea typeface="Calibri" panose="020F0502020204030204" pitchFamily="34" charset="0"/>
                <a:cs typeface="Times New Roman" panose="02020603050405020304" pitchFamily="18" charset="0"/>
              </a:rPr>
              <a:t>Convenio 151 de 1978,</a:t>
            </a:r>
            <a:r>
              <a:rPr lang="es-MX" sz="2400" dirty="0">
                <a:latin typeface="AR CENA" panose="020B0604020202020204" charset="0"/>
                <a:ea typeface="Calibri" panose="020F0502020204030204" pitchFamily="34" charset="0"/>
                <a:cs typeface="Times New Roman" panose="02020603050405020304" pitchFamily="18" charset="0"/>
              </a:rPr>
              <a:t> denominado “sobre la protección del derecho de sindicalización y los procedimientos para la determinación de las condiciones de empleo en la Administración Publica”</a:t>
            </a:r>
            <a:endParaRPr lang="en-US" sz="2400" dirty="0">
              <a:latin typeface="AR CENA" panose="020B0604020202020204" charset="0"/>
              <a:ea typeface="Calibri" panose="020F0502020204030204" pitchFamily="34" charset="0"/>
              <a:cs typeface="Times New Roman" panose="02020603050405020304" pitchFamily="18" charset="0"/>
            </a:endParaRP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78151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91680" y="260648"/>
            <a:ext cx="7200800" cy="4469750"/>
          </a:xfrm>
          <a:prstGeom prst="rect">
            <a:avLst/>
          </a:prstGeom>
        </p:spPr>
        <p:txBody>
          <a:bodyPr wrap="square">
            <a:spAutoFit/>
          </a:bodyPr>
          <a:lstStyle/>
          <a:p>
            <a:pPr>
              <a:lnSpc>
                <a:spcPct val="107000"/>
              </a:lnSpc>
              <a:spcAft>
                <a:spcPts val="800"/>
              </a:spcAft>
            </a:pPr>
            <a:r>
              <a:rPr lang="es-MX" sz="2000" b="1" i="1" dirty="0">
                <a:solidFill>
                  <a:srgbClr val="00B050"/>
                </a:solidFill>
                <a:latin typeface="AR CENA" panose="020B0604020202020204" charset="0"/>
                <a:ea typeface="Calibri" panose="020F0502020204030204" pitchFamily="34" charset="0"/>
                <a:cs typeface="Times New Roman" panose="02020603050405020304" pitchFamily="18" charset="0"/>
              </a:rPr>
              <a:t>¿Y cuándo aprobó el Congreso el Convenio 151 de 1978? </a:t>
            </a:r>
            <a:endParaRPr lang="en-US" sz="2000" dirty="0">
              <a:solidFill>
                <a:srgbClr val="00B050"/>
              </a:solidFill>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r>
              <a:rPr lang="es-MX" sz="2000" dirty="0">
                <a:latin typeface="AR CENA" panose="020B0604020202020204" charset="0"/>
                <a:ea typeface="Calibri" panose="020F0502020204030204" pitchFamily="34" charset="0"/>
                <a:cs typeface="Times New Roman" panose="02020603050405020304" pitchFamily="18" charset="0"/>
              </a:rPr>
              <a:t>Con una demorita de 19 </a:t>
            </a:r>
            <a:r>
              <a:rPr lang="es-MX" sz="2000" dirty="0">
                <a:latin typeface="AR CENA" panose="020B0604020202020204" charset="0"/>
              </a:rPr>
              <a:t>años</a:t>
            </a:r>
            <a:r>
              <a:rPr lang="es-MX" sz="2000" dirty="0">
                <a:latin typeface="AR CENA" panose="020B0604020202020204" charset="0"/>
                <a:ea typeface="Calibri" panose="020F0502020204030204" pitchFamily="34" charset="0"/>
                <a:cs typeface="Times New Roman" panose="02020603050405020304" pitchFamily="18" charset="0"/>
              </a:rPr>
              <a:t>, mediante la </a:t>
            </a:r>
            <a:r>
              <a:rPr lang="es-MX" sz="2000" b="1" i="1" dirty="0">
                <a:latin typeface="AR CENA" panose="020B0604020202020204" charset="0"/>
                <a:ea typeface="Calibri" panose="020F0502020204030204" pitchFamily="34" charset="0"/>
                <a:cs typeface="Times New Roman" panose="02020603050405020304" pitchFamily="18" charset="0"/>
              </a:rPr>
              <a:t>Ley 411 de 1997,</a:t>
            </a:r>
            <a:r>
              <a:rPr lang="es-MX" sz="2000" dirty="0">
                <a:latin typeface="AR CENA" panose="020B0604020202020204" charset="0"/>
                <a:ea typeface="Calibri" panose="020F0502020204030204" pitchFamily="34" charset="0"/>
                <a:cs typeface="Times New Roman" panose="02020603050405020304" pitchFamily="18" charset="0"/>
              </a:rPr>
              <a:t> se ratifica el convenio, esto significa que el Convenio 151/78 entro a formar parte del ordenamiento jurídico colombiano, con la categoría de Tratado o Convenio Internacional, y por ello, de aplicación prevalente frente a las normas internas anteriores.       </a:t>
            </a:r>
          </a:p>
          <a:p>
            <a:pPr algn="just">
              <a:lnSpc>
                <a:spcPct val="107000"/>
              </a:lnSpc>
              <a:spcAft>
                <a:spcPts val="800"/>
              </a:spcAft>
            </a:pPr>
            <a:endParaRPr lang="es-MX" sz="2400" dirty="0">
              <a:effectLst/>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endParaRPr lang="es-MX" sz="2400" dirty="0">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endParaRPr lang="es-MX" sz="2400" dirty="0">
              <a:effectLst/>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endParaRPr lang="en-US" sz="2400" dirty="0">
              <a:effectLst/>
              <a:latin typeface="AR CENA" panose="020B0604020202020204" charset="0"/>
              <a:ea typeface="Calibri" panose="020F0502020204030204" pitchFamily="34" charset="0"/>
              <a:cs typeface="Times New Roman" panose="02020603050405020304" pitchFamily="18" charset="0"/>
            </a:endParaRPr>
          </a:p>
        </p:txBody>
      </p:sp>
      <p:pic>
        <p:nvPicPr>
          <p:cNvPr id="3" name="Imagen 2" descr="Instalación del Congreso de la República: Siga el evento del 20 de julio -  Congreso - Política - ELTIEMPO.COM"/>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068960"/>
            <a:ext cx="4608512" cy="2520280"/>
          </a:xfrm>
          <a:prstGeom prst="rect">
            <a:avLst/>
          </a:prstGeom>
          <a:noFill/>
          <a:ln>
            <a:noFill/>
          </a:ln>
        </p:spPr>
      </p:pic>
    </p:spTree>
    <p:extLst>
      <p:ext uri="{BB962C8B-B14F-4D97-AF65-F5344CB8AC3E}">
        <p14:creationId xmlns:p14="http://schemas.microsoft.com/office/powerpoint/2010/main" val="1798776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188639"/>
            <a:ext cx="7272808" cy="6621300"/>
          </a:xfrm>
          <a:prstGeom prst="rect">
            <a:avLst/>
          </a:prstGeom>
        </p:spPr>
        <p:txBody>
          <a:bodyPr wrap="square">
            <a:spAutoFit/>
          </a:bodyPr>
          <a:lstStyle/>
          <a:p>
            <a:pPr>
              <a:lnSpc>
                <a:spcPct val="107000"/>
              </a:lnSpc>
              <a:spcAft>
                <a:spcPts val="800"/>
              </a:spcAft>
            </a:pPr>
            <a:r>
              <a:rPr lang="es-MX" b="1" i="1" dirty="0">
                <a:solidFill>
                  <a:srgbClr val="00B050"/>
                </a:solidFill>
                <a:latin typeface="AR CENA" panose="020B0604020202020204" charset="0"/>
                <a:ea typeface="Calibri" panose="020F0502020204030204" pitchFamily="34" charset="0"/>
                <a:cs typeface="Times New Roman" panose="02020603050405020304" pitchFamily="18" charset="0"/>
              </a:rPr>
              <a:t>¿Histórico de normas que han regulado la negoción en el sector público? </a:t>
            </a:r>
          </a:p>
          <a:p>
            <a:pPr>
              <a:lnSpc>
                <a:spcPct val="107000"/>
              </a:lnSpc>
              <a:spcAft>
                <a:spcPts val="800"/>
              </a:spcAft>
            </a:pPr>
            <a:endParaRPr lang="en-US" dirty="0">
              <a:solidFill>
                <a:srgbClr val="00B050"/>
              </a:solidFill>
              <a:latin typeface="AR CENA" panose="020B060402020202020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
            </a:pPr>
            <a:r>
              <a:rPr lang="es-MX" b="1" dirty="0">
                <a:latin typeface="AR CENA" panose="020B0604020202020204" charset="0"/>
                <a:ea typeface="Calibri" panose="020F0502020204030204" pitchFamily="34" charset="0"/>
                <a:cs typeface="Times New Roman" panose="02020603050405020304" pitchFamily="18" charset="0"/>
              </a:rPr>
              <a:t>Decreto 535 del 2009:</a:t>
            </a:r>
            <a:r>
              <a:rPr lang="es-MX" b="1" i="1" dirty="0">
                <a:latin typeface="AR CENA" panose="020B0604020202020204" charset="0"/>
                <a:ea typeface="Calibri" panose="020F0502020204030204" pitchFamily="34" charset="0"/>
                <a:cs typeface="Times New Roman" panose="02020603050405020304" pitchFamily="18" charset="0"/>
              </a:rPr>
              <a:t> </a:t>
            </a:r>
            <a:r>
              <a:rPr lang="es-MX" dirty="0">
                <a:latin typeface="AR CENA" panose="020B0604020202020204" charset="0"/>
                <a:ea typeface="Calibri" panose="020F0502020204030204" pitchFamily="34" charset="0"/>
                <a:cs typeface="Times New Roman" panose="02020603050405020304" pitchFamily="18" charset="0"/>
              </a:rPr>
              <a:t>Fue un pretexto y una burla para evadir el cumplimiento del artículo 55 de la Constitución y al Convenio 151/78 sobre el Derecho a la Negoción Colectiva. </a:t>
            </a:r>
            <a:endParaRPr lang="en-US" dirty="0">
              <a:latin typeface="AR CENA" panose="020B060402020202020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
            </a:pPr>
            <a:r>
              <a:rPr lang="es-MX" b="1" dirty="0">
                <a:latin typeface="AR CENA" panose="020B0604020202020204" charset="0"/>
                <a:ea typeface="Calibri" panose="020F0502020204030204" pitchFamily="34" charset="0"/>
                <a:cs typeface="Times New Roman" panose="02020603050405020304" pitchFamily="18" charset="0"/>
              </a:rPr>
              <a:t>Decreto 1092 del 2012:  </a:t>
            </a:r>
            <a:r>
              <a:rPr lang="es-MX" dirty="0">
                <a:latin typeface="AR CENA" panose="020B0604020202020204" charset="0"/>
                <a:ea typeface="Calibri" panose="020F0502020204030204" pitchFamily="34" charset="0"/>
                <a:cs typeface="Times New Roman" panose="02020603050405020304" pitchFamily="18" charset="0"/>
              </a:rPr>
              <a:t>Se logra gracias a las denuncias de las centrales ante la OIT y con la coyuntura de la firma del libre tratado con los Estados Unidos. </a:t>
            </a:r>
            <a:endParaRPr lang="en-US" dirty="0">
              <a:latin typeface="AR CENA" panose="020B060402020202020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
            </a:pPr>
            <a:r>
              <a:rPr lang="es-MX" b="1" dirty="0">
                <a:latin typeface="AR CENA" panose="020B0604020202020204" charset="0"/>
                <a:ea typeface="Calibri" panose="020F0502020204030204" pitchFamily="34" charset="0"/>
                <a:cs typeface="Times New Roman" panose="02020603050405020304" pitchFamily="18" charset="0"/>
              </a:rPr>
              <a:t>Decreto 160 del 2014: </a:t>
            </a:r>
            <a:r>
              <a:rPr lang="es-MX" dirty="0">
                <a:latin typeface="AR CENA" panose="020B0604020202020204" charset="0"/>
                <a:ea typeface="Calibri" panose="020F0502020204030204" pitchFamily="34" charset="0"/>
                <a:cs typeface="Times New Roman" panose="02020603050405020304" pitchFamily="18" charset="0"/>
              </a:rPr>
              <a:t>Modifica el Decreto 1092 del 2012.</a:t>
            </a:r>
            <a:endParaRPr lang="en-US" dirty="0">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a:latin typeface="AR CENA" panose="020B0604020202020204" charset="0"/>
                <a:ea typeface="Calibri" panose="020F0502020204030204" pitchFamily="34" charset="0"/>
                <a:cs typeface="Times New Roman" panose="02020603050405020304" pitchFamily="18" charset="0"/>
              </a:rPr>
              <a:t>    En el procedimiento para adelantar la negoción.</a:t>
            </a:r>
            <a:endParaRPr lang="en-US" dirty="0">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a:latin typeface="AR CENA" panose="020B0604020202020204" charset="0"/>
                <a:ea typeface="Calibri" panose="020F0502020204030204" pitchFamily="34" charset="0"/>
                <a:cs typeface="Times New Roman" panose="02020603050405020304" pitchFamily="18" charset="0"/>
              </a:rPr>
              <a:t>    Instancias competentes para discutir los pliegos de peticiones.</a:t>
            </a:r>
            <a:endParaRPr lang="en-US" dirty="0">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a:latin typeface="AR CENA" panose="020B0604020202020204" charset="0"/>
                <a:ea typeface="Calibri" panose="020F0502020204030204" pitchFamily="34" charset="0"/>
                <a:cs typeface="Times New Roman" panose="02020603050405020304" pitchFamily="18" charset="0"/>
              </a:rPr>
              <a:t>     La elección de los representantes.</a:t>
            </a:r>
            <a:endParaRPr lang="en-US" dirty="0">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r>
              <a:rPr lang="es-MX" dirty="0">
                <a:latin typeface="AR CENA" panose="020B0604020202020204" charset="0"/>
                <a:ea typeface="Calibri" panose="020F0502020204030204" pitchFamily="34" charset="0"/>
                <a:cs typeface="Times New Roman" panose="02020603050405020304" pitchFamily="18" charset="0"/>
              </a:rPr>
              <a:t>     Mecanismo de solución de controversias.</a:t>
            </a:r>
          </a:p>
          <a:p>
            <a:pPr marL="285750" indent="-285750" algn="just">
              <a:lnSpc>
                <a:spcPct val="107000"/>
              </a:lnSpc>
              <a:spcAft>
                <a:spcPts val="800"/>
              </a:spcAft>
              <a:buFont typeface="Wingdings" panose="05000000000000000000" pitchFamily="2" charset="2"/>
              <a:buChar char="§"/>
            </a:pPr>
            <a:r>
              <a:rPr lang="es-MX" b="1" dirty="0">
                <a:latin typeface="AR CENA" panose="020B0604020202020204" charset="0"/>
                <a:ea typeface="Calibri" panose="020F0502020204030204" pitchFamily="34" charset="0"/>
                <a:cs typeface="Times New Roman" panose="02020603050405020304" pitchFamily="18" charset="0"/>
              </a:rPr>
              <a:t>Decreto 0243 del 2024: </a:t>
            </a:r>
            <a:r>
              <a:rPr lang="es-MX" dirty="0">
                <a:latin typeface="AR CENA" panose="020B0604020202020204" charset="0"/>
                <a:ea typeface="Calibri" panose="020F0502020204030204" pitchFamily="34" charset="0"/>
                <a:cs typeface="Times New Roman" panose="02020603050405020304" pitchFamily="18" charset="0"/>
              </a:rPr>
              <a:t>Por el cual se modifica el Capitulo 4 del Título 2 de la Parte 2 del Libro 2 del Decreto 1072 del 2025 </a:t>
            </a:r>
          </a:p>
          <a:p>
            <a:pPr algn="just">
              <a:lnSpc>
                <a:spcPct val="107000"/>
              </a:lnSpc>
              <a:spcAft>
                <a:spcPts val="800"/>
              </a:spcAft>
            </a:pPr>
            <a:endParaRPr lang="es-MX" sz="2000" dirty="0">
              <a:effectLst/>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800"/>
              </a:spcAft>
            </a:pPr>
            <a:endParaRPr lang="en-US" sz="2000" dirty="0">
              <a:effectLst/>
              <a:latin typeface="AR CENA" panose="020B060402020202020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135134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35696" y="404664"/>
            <a:ext cx="7056784" cy="4524315"/>
          </a:xfrm>
          <a:prstGeom prst="rect">
            <a:avLst/>
          </a:prstGeom>
        </p:spPr>
        <p:txBody>
          <a:bodyPr wrap="square">
            <a:spAutoFit/>
          </a:bodyPr>
          <a:lstStyle/>
          <a:p>
            <a:pPr marL="365760" indent="-256032" algn="ctr" eaLnBrk="1" fontAlgn="auto" hangingPunct="1">
              <a:spcAft>
                <a:spcPts val="0"/>
              </a:spcAft>
              <a:buFont typeface="Wingdings 3"/>
              <a:buNone/>
              <a:defRPr/>
            </a:pPr>
            <a:endParaRPr lang="es-ES" sz="2400" b="1" i="1" dirty="0">
              <a:solidFill>
                <a:srgbClr val="92D050"/>
              </a:solidFill>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2400" b="1" i="1" dirty="0">
              <a:solidFill>
                <a:srgbClr val="92D050"/>
              </a:solidFill>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2400" b="1" i="1" dirty="0">
              <a:solidFill>
                <a:srgbClr val="92D050"/>
              </a:solidFill>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2400" b="1" i="1" dirty="0">
              <a:solidFill>
                <a:srgbClr val="92D050"/>
              </a:solidFill>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2400" b="1" i="1" dirty="0">
              <a:solidFill>
                <a:srgbClr val="92D050"/>
              </a:solidFill>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r>
              <a:rPr lang="es-ES" sz="2400" b="1" i="1" dirty="0">
                <a:solidFill>
                  <a:srgbClr val="92D050"/>
                </a:solidFill>
                <a:latin typeface="AR CENA" panose="020B0604020202020204" charset="0"/>
                <a:cs typeface="Arial" panose="020B0604020202020204" pitchFamily="34" charset="0"/>
              </a:rPr>
              <a:t>Nueva regulación para la negociación en el sector publico </a:t>
            </a:r>
          </a:p>
          <a:p>
            <a:pPr marL="365760" indent="-256032" algn="ctr" eaLnBrk="1" fontAlgn="auto" hangingPunct="1">
              <a:spcAft>
                <a:spcPts val="0"/>
              </a:spcAft>
              <a:buFont typeface="Wingdings 3"/>
              <a:buNone/>
              <a:defRPr/>
            </a:pPr>
            <a:endParaRPr lang="es-ES" sz="2400" b="1" i="1" dirty="0">
              <a:solidFill>
                <a:srgbClr val="92D050"/>
              </a:solidFill>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r>
              <a:rPr lang="es-ES" sz="2400" b="1" i="1" dirty="0">
                <a:solidFill>
                  <a:srgbClr val="92D050"/>
                </a:solidFill>
                <a:latin typeface="AR CENA" panose="020B0604020202020204" charset="0"/>
                <a:cs typeface="Arial" panose="020B0604020202020204" pitchFamily="34" charset="0"/>
              </a:rPr>
              <a:t>Decreto 0243 - febrero 29 del 2024 </a:t>
            </a:r>
            <a:endParaRPr lang="es-ES" sz="2400" dirty="0">
              <a:latin typeface="AR CENA" panose="020B0604020202020204" charset="0"/>
              <a:cs typeface="Arial" panose="020B0604020202020204" pitchFamily="34" charset="0"/>
            </a:endParaRPr>
          </a:p>
          <a:p>
            <a:pPr marL="365760" indent="-256032" algn="just" eaLnBrk="1" fontAlgn="auto" hangingPunct="1">
              <a:spcAft>
                <a:spcPts val="0"/>
              </a:spcAft>
              <a:buFont typeface="Wingdings 3"/>
              <a:buNone/>
              <a:defRPr/>
            </a:pPr>
            <a:endParaRPr lang="es-ES" sz="2400" dirty="0">
              <a:latin typeface="AR CENA" panose="020B0604020202020204" charset="0"/>
              <a:cs typeface="Arial" panose="020B0604020202020204" pitchFamily="34" charset="0"/>
            </a:endParaRPr>
          </a:p>
          <a:p>
            <a:pPr marL="365760" indent="-256032" algn="just" eaLnBrk="1" fontAlgn="auto" hangingPunct="1">
              <a:spcAft>
                <a:spcPts val="0"/>
              </a:spcAft>
              <a:buFont typeface="Wingdings 3"/>
              <a:buNone/>
              <a:defRPr/>
            </a:pPr>
            <a:endParaRPr lang="es-ES" sz="2400"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2400" b="1" dirty="0">
              <a:latin typeface="Berlin Sans FB" pitchFamily="34" charset="0"/>
            </a:endParaRPr>
          </a:p>
        </p:txBody>
      </p:sp>
    </p:spTree>
    <p:extLst>
      <p:ext uri="{BB962C8B-B14F-4D97-AF65-F5344CB8AC3E}">
        <p14:creationId xmlns:p14="http://schemas.microsoft.com/office/powerpoint/2010/main" val="1820382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91680" y="188640"/>
            <a:ext cx="7272808" cy="5693866"/>
          </a:xfrm>
          <a:prstGeom prst="rect">
            <a:avLst/>
          </a:prstGeom>
        </p:spPr>
        <p:txBody>
          <a:bodyPr wrap="square">
            <a:spAutoFit/>
          </a:bodyPr>
          <a:lstStyle/>
          <a:p>
            <a:pPr algn="ctr"/>
            <a:r>
              <a:rPr lang="es-ES" altLang="en-US" sz="2400" b="1" i="1" dirty="0">
                <a:solidFill>
                  <a:schemeClr val="accent6">
                    <a:lumMod val="75000"/>
                  </a:schemeClr>
                </a:solidFill>
                <a:latin typeface="AR CENA" panose="020B0604020202020204" charset="0"/>
              </a:rPr>
              <a:t>Principio Universal de Libertad Sindical  </a:t>
            </a:r>
          </a:p>
          <a:p>
            <a:pPr algn="ctr"/>
            <a:endParaRPr lang="es-ES" altLang="en-US" sz="2400" b="1" i="1" dirty="0">
              <a:latin typeface="AR CENA" panose="020B0604020202020204" charset="0"/>
            </a:endParaRPr>
          </a:p>
          <a:p>
            <a:pPr algn="ctr"/>
            <a:endParaRPr lang="es-ES" altLang="en-US" sz="2400" b="1" i="1" dirty="0">
              <a:latin typeface="AR CENA" panose="020B0604020202020204" charset="0"/>
            </a:endParaRPr>
          </a:p>
          <a:p>
            <a:pPr algn="ctr"/>
            <a:r>
              <a:rPr lang="es-ES" altLang="en-US" sz="2400" dirty="0">
                <a:latin typeface="AR CENA" panose="020B0604020202020204" charset="0"/>
              </a:rPr>
              <a:t>Asociación </a:t>
            </a:r>
          </a:p>
          <a:p>
            <a:pPr algn="ctr"/>
            <a:endParaRPr lang="es-ES" altLang="en-US" sz="2400" b="1" i="1" dirty="0">
              <a:latin typeface="AR CENA" panose="020B0604020202020204" charset="0"/>
            </a:endParaRPr>
          </a:p>
          <a:p>
            <a:pPr algn="ctr"/>
            <a:endParaRPr lang="es-ES" altLang="en-US" sz="2400" b="1" i="1" dirty="0">
              <a:latin typeface="AR CENA" panose="020B0604020202020204" charset="0"/>
            </a:endParaRPr>
          </a:p>
          <a:p>
            <a:pPr algn="ctr"/>
            <a:endParaRPr lang="es-ES" altLang="en-US" sz="2400" b="1" i="1" dirty="0">
              <a:latin typeface="AR CENA" panose="020B0604020202020204" charset="0"/>
            </a:endParaRPr>
          </a:p>
          <a:p>
            <a:pPr algn="ctr"/>
            <a:endParaRPr lang="es-ES" altLang="en-US" sz="2400" b="1" i="1" dirty="0">
              <a:latin typeface="AR CENA" panose="020B0604020202020204" charset="0"/>
            </a:endParaRPr>
          </a:p>
          <a:p>
            <a:pPr algn="ctr"/>
            <a:endParaRPr lang="es-ES" altLang="en-US" sz="2400" b="1" i="1" dirty="0">
              <a:latin typeface="AR CENA" panose="020B0604020202020204" charset="0"/>
            </a:endParaRPr>
          </a:p>
          <a:p>
            <a:pPr algn="ctr"/>
            <a:endParaRPr lang="es-ES" altLang="en-US" sz="2400" b="1" i="1" dirty="0">
              <a:latin typeface="AR CENA" panose="020B0604020202020204" charset="0"/>
            </a:endParaRPr>
          </a:p>
          <a:p>
            <a:pPr algn="ctr"/>
            <a:endParaRPr lang="es-ES" altLang="en-US" sz="2400" b="1" i="1" dirty="0">
              <a:latin typeface="AR CENA" panose="020B0604020202020204" charset="0"/>
            </a:endParaRPr>
          </a:p>
          <a:p>
            <a:pPr algn="ctr"/>
            <a:endParaRPr lang="es-ES" altLang="en-US" sz="2400" b="1" i="1" dirty="0">
              <a:latin typeface="AR CENA" panose="020B0604020202020204" charset="0"/>
            </a:endParaRPr>
          </a:p>
          <a:p>
            <a:endParaRPr lang="es-ES" altLang="en-US" sz="2400" b="1" dirty="0">
              <a:latin typeface="AR CENA" panose="020B0604020202020204" charset="0"/>
            </a:endParaRPr>
          </a:p>
          <a:p>
            <a:r>
              <a:rPr lang="es-ES" altLang="en-US" sz="2400" dirty="0">
                <a:latin typeface="AR CENA" panose="020B0604020202020204" charset="0"/>
              </a:rPr>
              <a:t>Negociación  				  Huelga </a:t>
            </a:r>
          </a:p>
          <a:p>
            <a:pPr algn="ctr"/>
            <a:endParaRPr lang="es-ES" altLang="en-US" sz="2400" b="1" i="1" dirty="0">
              <a:latin typeface="AR CENA" panose="020B0604020202020204" charset="0"/>
            </a:endParaRPr>
          </a:p>
        </p:txBody>
      </p:sp>
      <p:pic>
        <p:nvPicPr>
          <p:cNvPr id="4" name="Imagen 3" descr="120 ideas de FIGURA : EL TRIÁNGULO | figuritas, triangulos, forma geométrica"/>
          <p:cNvPicPr/>
          <p:nvPr/>
        </p:nvPicPr>
        <p:blipFill rotWithShape="1">
          <a:blip r:embed="rId2">
            <a:extLst>
              <a:ext uri="{28A0092B-C50C-407E-A947-70E740481C1C}">
                <a14:useLocalDpi xmlns:a14="http://schemas.microsoft.com/office/drawing/2010/main" val="0"/>
              </a:ext>
            </a:extLst>
          </a:blip>
          <a:srcRect b="15313"/>
          <a:stretch/>
        </p:blipFill>
        <p:spPr bwMode="auto">
          <a:xfrm>
            <a:off x="3635896" y="1772816"/>
            <a:ext cx="3744416" cy="345638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26406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35696" y="260648"/>
            <a:ext cx="6840760" cy="5940088"/>
          </a:xfrm>
          <a:prstGeom prst="rect">
            <a:avLst/>
          </a:prstGeom>
        </p:spPr>
        <p:txBody>
          <a:bodyPr wrap="square">
            <a:spAutoFit/>
          </a:bodyPr>
          <a:lstStyle/>
          <a:p>
            <a:pPr algn="ctr"/>
            <a:r>
              <a:rPr lang="en-US" sz="2000" dirty="0">
                <a:solidFill>
                  <a:srgbClr val="92D050"/>
                </a:solidFill>
                <a:latin typeface="AR CENA"/>
              </a:rPr>
              <a:t>CONSIDERANDO:</a:t>
            </a:r>
          </a:p>
          <a:p>
            <a:pPr algn="just"/>
            <a:endParaRPr lang="en-US" sz="2000" dirty="0">
              <a:latin typeface="AR CENA"/>
            </a:endParaRPr>
          </a:p>
          <a:p>
            <a:pPr algn="just"/>
            <a:r>
              <a:rPr lang="es-MX" sz="2000" dirty="0">
                <a:latin typeface="AR CENA"/>
              </a:rPr>
              <a:t>Que el Convenio 151 "sobre las relaciones de trabajo en la administración pública" de la Organización Internacional del Trabajo fue aprobado por la Ley 411 de 1997 en cuyo artículo 7 prevé la necesidad de que se adopten "(. . .) medidas adecuadas a las condiciones nacionales para estimular y fomentar el pleno desarrollo y utilización de procedimientos de negociación entre las autoridades públicas competentes y las organizaciones de empleados públicos ('.')". </a:t>
            </a:r>
          </a:p>
          <a:p>
            <a:pPr algn="just"/>
            <a:endParaRPr lang="es-MX" sz="2000" dirty="0">
              <a:latin typeface="AR CENA"/>
            </a:endParaRPr>
          </a:p>
          <a:p>
            <a:pPr algn="just"/>
            <a:r>
              <a:rPr lang="es-MX" sz="2000" dirty="0">
                <a:latin typeface="AR CENA"/>
              </a:rPr>
              <a:t>Que, el artículo 8 del Convenio 151 dispone que en la solución de las controversias relacionadas con las condiciones del empleo /t(. ..) se deberá tratar de lograr, de manera apropiada a las condiciones nacionales, por medio de la negociación entre las partes o mediante procedimientos independientes e imparciales, tales como la mediación, la conciliación y </a:t>
            </a:r>
            <a:r>
              <a:rPr lang="es-MX" sz="2000" dirty="0">
                <a:solidFill>
                  <a:srgbClr val="FF0000"/>
                </a:solidFill>
                <a:latin typeface="AR CENA"/>
              </a:rPr>
              <a:t>el arbitraje (. ..)</a:t>
            </a:r>
            <a:endParaRPr lang="en-US" sz="2000" dirty="0">
              <a:solidFill>
                <a:srgbClr val="FF0000"/>
              </a:solidFill>
              <a:latin typeface="AR CENA"/>
            </a:endParaRPr>
          </a:p>
        </p:txBody>
      </p:sp>
    </p:spTree>
    <p:extLst>
      <p:ext uri="{BB962C8B-B14F-4D97-AF65-F5344CB8AC3E}">
        <p14:creationId xmlns:p14="http://schemas.microsoft.com/office/powerpoint/2010/main" val="1094104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188641"/>
            <a:ext cx="7056784" cy="6309420"/>
          </a:xfrm>
          <a:prstGeom prst="rect">
            <a:avLst/>
          </a:prstGeom>
        </p:spPr>
        <p:txBody>
          <a:bodyPr wrap="square">
            <a:spAutoFit/>
          </a:bodyPr>
          <a:lstStyle/>
          <a:p>
            <a:pPr algn="ctr"/>
            <a:r>
              <a:rPr lang="es-MX" sz="2400" dirty="0">
                <a:solidFill>
                  <a:srgbClr val="FF0000"/>
                </a:solidFill>
                <a:latin typeface="AR CENA" panose="020B0604020202020204"/>
              </a:rPr>
              <a:t>Nuevo: </a:t>
            </a:r>
          </a:p>
          <a:p>
            <a:pPr algn="just"/>
            <a:endParaRPr lang="es-MX" sz="2000" dirty="0">
              <a:latin typeface="AR CENA" panose="020B0604020202020204"/>
            </a:endParaRPr>
          </a:p>
          <a:p>
            <a:pPr algn="just"/>
            <a:endParaRPr lang="es-MX" sz="2000" dirty="0">
              <a:latin typeface="AR CENA" panose="020B0604020202020204"/>
            </a:endParaRPr>
          </a:p>
          <a:p>
            <a:pPr algn="just"/>
            <a:r>
              <a:rPr lang="es-MX" sz="2000" dirty="0">
                <a:latin typeface="AR CENA" panose="020B0604020202020204"/>
              </a:rPr>
              <a:t>Que de conformidad </a:t>
            </a:r>
            <a:r>
              <a:rPr lang="es-MX" sz="2000" dirty="0">
                <a:solidFill>
                  <a:srgbClr val="FF0000"/>
                </a:solidFill>
                <a:latin typeface="AR CENA" panose="020B0604020202020204"/>
              </a:rPr>
              <a:t>con lo dispuesto en el artículo 486 del Código Sustantivo del Trabajo</a:t>
            </a:r>
            <a:r>
              <a:rPr lang="es-MX" sz="2000" dirty="0">
                <a:latin typeface="AR CENA" panose="020B0604020202020204"/>
              </a:rPr>
              <a:t>, los funcionarios del Ministerio del Trabajo, tendrán el carácter de autoridades de policía para lo relacionado con la vigilancia y control de las normas derivadas de la negociación colectiva, entre otros, y están facultados para imponer multas equivalentes al monto de uno (1) a cinco mil (5.000) veces el salario mínimo mensual vigente según la gravedad de la infracción y mientras esta subsista, sin perjuicio de las demás sanciones contempladas en la normatividad vigente. </a:t>
            </a:r>
          </a:p>
          <a:p>
            <a:pPr algn="just"/>
            <a:endParaRPr lang="es-MX" sz="2000" dirty="0">
              <a:latin typeface="AR CENA" panose="020B0604020202020204"/>
            </a:endParaRPr>
          </a:p>
          <a:p>
            <a:pPr algn="just"/>
            <a:r>
              <a:rPr lang="es-MX" sz="2000" dirty="0">
                <a:latin typeface="AR CENA" panose="020B0604020202020204"/>
              </a:rPr>
              <a:t>Que de conformidad </a:t>
            </a:r>
            <a:r>
              <a:rPr lang="es-MX" sz="2000" dirty="0">
                <a:solidFill>
                  <a:srgbClr val="FF0000"/>
                </a:solidFill>
                <a:latin typeface="AR CENA" panose="020B0604020202020204"/>
              </a:rPr>
              <a:t>con lo señalado en el artículo 1 ° de la Ley 1610 de 2013</a:t>
            </a:r>
            <a:r>
              <a:rPr lang="es-MX" sz="2000" dirty="0">
                <a:latin typeface="AR CENA" panose="020B0604020202020204"/>
              </a:rPr>
              <a:t>, los Inspectores de Trabajo y Seguridad Social ejercerán sus funciones de inspección, vigilancia y control en todo el territorio nacional y conocerán de los asuntos individuales y colectivos en el sector privado y de derecho colectivo del trabajo del sector público.</a:t>
            </a:r>
            <a:endParaRPr lang="en-US" sz="2000" dirty="0">
              <a:latin typeface="AR CENA" panose="020B0604020202020204"/>
            </a:endParaRPr>
          </a:p>
        </p:txBody>
      </p:sp>
      <p:pic>
        <p:nvPicPr>
          <p:cNvPr id="5" name="Imagen 4" descr="C:\Users\Usuario\Desktop\descarga.jpeg"/>
          <p:cNvPicPr/>
          <p:nvPr/>
        </p:nvPicPr>
        <p:blipFill>
          <a:blip r:embed="rId2">
            <a:extLst>
              <a:ext uri="{28A0092B-C50C-407E-A947-70E740481C1C}">
                <a14:useLocalDpi xmlns:a14="http://schemas.microsoft.com/office/drawing/2010/main" val="0"/>
              </a:ext>
            </a:extLst>
          </a:blip>
          <a:srcRect/>
          <a:stretch>
            <a:fillRect/>
          </a:stretch>
        </p:blipFill>
        <p:spPr bwMode="auto">
          <a:xfrm>
            <a:off x="5796136" y="212665"/>
            <a:ext cx="1000125" cy="1047750"/>
          </a:xfrm>
          <a:prstGeom prst="rect">
            <a:avLst/>
          </a:prstGeom>
          <a:noFill/>
          <a:ln>
            <a:noFill/>
          </a:ln>
        </p:spPr>
      </p:pic>
    </p:spTree>
    <p:extLst>
      <p:ext uri="{BB962C8B-B14F-4D97-AF65-F5344CB8AC3E}">
        <p14:creationId xmlns:p14="http://schemas.microsoft.com/office/powerpoint/2010/main" val="9828871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42532" y="116632"/>
            <a:ext cx="7249947" cy="6463308"/>
          </a:xfrm>
          <a:prstGeom prst="rect">
            <a:avLst/>
          </a:prstGeom>
        </p:spPr>
        <p:txBody>
          <a:bodyPr wrap="square">
            <a:spAutoFit/>
          </a:bodyPr>
          <a:lstStyle/>
          <a:p>
            <a:pPr algn="just"/>
            <a:r>
              <a:rPr lang="es-MX" dirty="0">
                <a:solidFill>
                  <a:srgbClr val="92D050"/>
                </a:solidFill>
                <a:latin typeface="AR CENA" panose="020B0604020202020204"/>
              </a:rPr>
              <a:t>Artículo 2.2.2.4.3. Definiciones. Para los efectos de la aplicación del presente Capítulo se adoptan las siguientes definiciones:</a:t>
            </a:r>
          </a:p>
          <a:p>
            <a:pPr algn="just"/>
            <a:endParaRPr lang="es-MX" dirty="0">
              <a:latin typeface="AR CENA" panose="020B0604020202020204"/>
            </a:endParaRPr>
          </a:p>
          <a:p>
            <a:pPr algn="just"/>
            <a:r>
              <a:rPr lang="es-MX" dirty="0">
                <a:latin typeface="AR CENA" panose="020B0604020202020204"/>
              </a:rPr>
              <a:t>(1..5) Igual </a:t>
            </a:r>
          </a:p>
          <a:p>
            <a:pPr algn="just"/>
            <a:endParaRPr lang="es-MX" dirty="0">
              <a:latin typeface="AR CENA" panose="020B0604020202020204"/>
            </a:endParaRPr>
          </a:p>
          <a:p>
            <a:pPr algn="just"/>
            <a:r>
              <a:rPr lang="en-US" dirty="0">
                <a:solidFill>
                  <a:srgbClr val="FF0000"/>
                </a:solidFill>
                <a:latin typeface="AR CENA" panose="020B0604020202020204"/>
              </a:rPr>
              <a:t>6. </a:t>
            </a:r>
            <a:r>
              <a:rPr lang="es-CO" dirty="0">
                <a:solidFill>
                  <a:srgbClr val="FF0000"/>
                </a:solidFill>
                <a:latin typeface="AR CENA" panose="020B0604020202020204"/>
              </a:rPr>
              <a:t>Pliegos de solicitudes: </a:t>
            </a:r>
          </a:p>
          <a:p>
            <a:pPr algn="just"/>
            <a:endParaRPr lang="es-CO" dirty="0">
              <a:latin typeface="AR CENA" panose="020B0604020202020204"/>
            </a:endParaRPr>
          </a:p>
          <a:p>
            <a:pPr algn="just"/>
            <a:r>
              <a:rPr lang="es-CO" dirty="0">
                <a:solidFill>
                  <a:srgbClr val="FF0000"/>
                </a:solidFill>
                <a:latin typeface="AR CENA" panose="020B0604020202020204"/>
              </a:rPr>
              <a:t>7. Pliego único de solicitudes: </a:t>
            </a:r>
          </a:p>
          <a:p>
            <a:pPr algn="just"/>
            <a:endParaRPr lang="es-CO" dirty="0">
              <a:latin typeface="AR CENA" panose="020B0604020202020204"/>
            </a:endParaRPr>
          </a:p>
          <a:p>
            <a:pPr algn="just"/>
            <a:r>
              <a:rPr lang="es-MX" dirty="0">
                <a:solidFill>
                  <a:srgbClr val="FF0000"/>
                </a:solidFill>
                <a:latin typeface="AR CENA" panose="020B0604020202020204"/>
              </a:rPr>
              <a:t>8. Comisión negociadora unificada sindical: </a:t>
            </a:r>
          </a:p>
          <a:p>
            <a:pPr algn="just"/>
            <a:endParaRPr lang="es-MX" dirty="0">
              <a:latin typeface="AR CENA" panose="020B0604020202020204"/>
            </a:endParaRPr>
          </a:p>
          <a:p>
            <a:pPr algn="just"/>
            <a:r>
              <a:rPr lang="es-MX" dirty="0">
                <a:solidFill>
                  <a:srgbClr val="FF0000"/>
                </a:solidFill>
                <a:latin typeface="AR CENA" panose="020B0604020202020204"/>
              </a:rPr>
              <a:t>9. Ámbito nacional</a:t>
            </a:r>
            <a:r>
              <a:rPr lang="es-MX" dirty="0">
                <a:solidFill>
                  <a:srgbClr val="92D050"/>
                </a:solidFill>
                <a:latin typeface="AR CENA" panose="020B0604020202020204"/>
              </a:rPr>
              <a:t>: </a:t>
            </a:r>
            <a:r>
              <a:rPr lang="es-MX" dirty="0">
                <a:latin typeface="AR CENA" panose="020B0604020202020204"/>
              </a:rPr>
              <a:t>Es el proceso de negociación realizado entre las organizaciones sindicales de tercer grado y/o centrales o confederaciones y federaciones nacionales de empleados públicos que hayan unificado el pliego y que cumplan con los requisitos del present5e decreto. </a:t>
            </a:r>
          </a:p>
          <a:p>
            <a:pPr algn="just"/>
            <a:endParaRPr lang="es-MX" dirty="0">
              <a:latin typeface="AR CENA" panose="020B0604020202020204"/>
            </a:endParaRPr>
          </a:p>
          <a:p>
            <a:pPr algn="just"/>
            <a:r>
              <a:rPr lang="es-MX" dirty="0">
                <a:solidFill>
                  <a:srgbClr val="FF0000"/>
                </a:solidFill>
                <a:latin typeface="AR CENA" panose="020B0604020202020204"/>
              </a:rPr>
              <a:t>10.Ámbito sectorial: </a:t>
            </a:r>
            <a:r>
              <a:rPr lang="es-MX" dirty="0">
                <a:latin typeface="AR CENA" panose="020B0604020202020204"/>
              </a:rPr>
              <a:t>Es el proceso de negociación realizado entre las organizaciones sindicales de segundo grado o federaciones, o, las organizaciones sindicales de gremio o industria, que hayan unificado pliego y den cumplimiento a los requisitos de comparecencia, señalados en el artículo 2.2.2.4.9 del presente Capítulo. </a:t>
            </a:r>
            <a:endParaRPr lang="es-CO" dirty="0">
              <a:latin typeface="AR CENA" panose="020B0604020202020204"/>
            </a:endParaRPr>
          </a:p>
          <a:p>
            <a:endParaRPr lang="es-CO" dirty="0"/>
          </a:p>
        </p:txBody>
      </p:sp>
    </p:spTree>
    <p:extLst>
      <p:ext uri="{BB962C8B-B14F-4D97-AF65-F5344CB8AC3E}">
        <p14:creationId xmlns:p14="http://schemas.microsoft.com/office/powerpoint/2010/main" val="1635278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116631"/>
            <a:ext cx="7128792" cy="7017306"/>
          </a:xfrm>
          <a:prstGeom prst="rect">
            <a:avLst/>
          </a:prstGeom>
        </p:spPr>
        <p:txBody>
          <a:bodyPr wrap="square">
            <a:spAutoFit/>
          </a:bodyPr>
          <a:lstStyle/>
          <a:p>
            <a:pPr algn="just"/>
            <a:r>
              <a:rPr lang="es-MX" dirty="0">
                <a:solidFill>
                  <a:srgbClr val="FF0000"/>
                </a:solidFill>
                <a:latin typeface="AR CENA" panose="020B0604020202020204"/>
              </a:rPr>
              <a:t>11.Ámbito territorial</a:t>
            </a:r>
            <a:r>
              <a:rPr lang="es-MX" dirty="0">
                <a:solidFill>
                  <a:srgbClr val="92D050"/>
                </a:solidFill>
                <a:latin typeface="AR CENA" panose="020B0604020202020204"/>
              </a:rPr>
              <a:t>: </a:t>
            </a:r>
            <a:r>
              <a:rPr lang="es-MX" dirty="0">
                <a:latin typeface="AR CENA" panose="020B0604020202020204"/>
              </a:rPr>
              <a:t>Es el proceso de negociación realizado entre las organizaciones sindicales de segundo grado o federaciones o, las organizaciones sindicales de gremio o industria, que hayan unificado pliego y den cumplimiento a los requisitos de comparecencia, señalados en el artículo 2.2.2.4.9 del presente Capítulo y los departamentos, municipios, distrito capital y distritos especiales. En este ámbito se negociarán asuntos propios de las condiciones del empleo de los empleados públicos de los departamentos, municipios, distrito capital y distritos especiales.</a:t>
            </a:r>
          </a:p>
          <a:p>
            <a:pPr algn="just"/>
            <a:endParaRPr lang="es-MX" dirty="0">
              <a:latin typeface="AR CENA" panose="020B0604020202020204"/>
            </a:endParaRPr>
          </a:p>
          <a:p>
            <a:pPr algn="just"/>
            <a:r>
              <a:rPr lang="es-MX" dirty="0">
                <a:solidFill>
                  <a:srgbClr val="FF0000"/>
                </a:solidFill>
                <a:latin typeface="AR CENA" panose="020B0604020202020204"/>
              </a:rPr>
              <a:t>12.Ámbito singular: </a:t>
            </a:r>
            <a:r>
              <a:rPr lang="es-MX" dirty="0">
                <a:latin typeface="AR CENA" panose="020B0604020202020204"/>
              </a:rPr>
              <a:t>Es el proceso de negociación realizado entre la entidad pública y las organizaciones sindicales de empleados públicos de primer grado existentes en la misma, que hayan unificado pliego y den cumplimiento a los requisitos de comparecencia, señalados en el artículo 2.2.2.4.9 del presente Capítulo. En este ámbito se negociarán asuntos propios de las condiciones de empleo de los empleados de la entidad.</a:t>
            </a:r>
          </a:p>
          <a:p>
            <a:pPr algn="just"/>
            <a:endParaRPr lang="es-MX" dirty="0">
              <a:latin typeface="AR CENA" panose="020B0604020202020204"/>
            </a:endParaRPr>
          </a:p>
          <a:p>
            <a:pPr algn="just"/>
            <a:r>
              <a:rPr lang="es-CO" dirty="0">
                <a:solidFill>
                  <a:srgbClr val="FF0000"/>
                </a:solidFill>
                <a:latin typeface="AR CENA" panose="020B0604020202020204"/>
              </a:rPr>
              <a:t>13.Mayor grado de representatividad: </a:t>
            </a:r>
          </a:p>
          <a:p>
            <a:pPr algn="just"/>
            <a:endParaRPr lang="es-MX" dirty="0">
              <a:latin typeface="AR CENA" panose="020B0604020202020204"/>
            </a:endParaRPr>
          </a:p>
          <a:p>
            <a:pPr algn="just"/>
            <a:r>
              <a:rPr lang="es-MX" dirty="0">
                <a:solidFill>
                  <a:srgbClr val="FF0000"/>
                </a:solidFill>
                <a:latin typeface="AR CENA" panose="020B0604020202020204"/>
              </a:rPr>
              <a:t>14.Mesa de seguimiento del acuerdo:</a:t>
            </a:r>
            <a:endParaRPr lang="en-US" dirty="0">
              <a:solidFill>
                <a:srgbClr val="FF0000"/>
              </a:solidFill>
              <a:latin typeface="AR CENA" panose="020B0604020202020204"/>
            </a:endParaRPr>
          </a:p>
          <a:p>
            <a:endParaRPr lang="es-MX" dirty="0"/>
          </a:p>
          <a:p>
            <a:endParaRPr lang="es-MX" dirty="0"/>
          </a:p>
          <a:p>
            <a:endParaRPr lang="es-MX" dirty="0"/>
          </a:p>
          <a:p>
            <a:endParaRPr lang="en-US" dirty="0"/>
          </a:p>
        </p:txBody>
      </p:sp>
    </p:spTree>
    <p:extLst>
      <p:ext uri="{BB962C8B-B14F-4D97-AF65-F5344CB8AC3E}">
        <p14:creationId xmlns:p14="http://schemas.microsoft.com/office/powerpoint/2010/main" val="6750007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0"/>
            <a:ext cx="7344815" cy="6186309"/>
          </a:xfrm>
          <a:prstGeom prst="rect">
            <a:avLst/>
          </a:prstGeom>
        </p:spPr>
        <p:txBody>
          <a:bodyPr wrap="square">
            <a:spAutoFit/>
          </a:bodyPr>
          <a:lstStyle/>
          <a:p>
            <a:r>
              <a:rPr lang="es-MX" dirty="0">
                <a:solidFill>
                  <a:srgbClr val="92D050"/>
                </a:solidFill>
              </a:rPr>
              <a:t>Artículo 2.2.2.4.4. Reglas de aplicación.</a:t>
            </a:r>
          </a:p>
          <a:p>
            <a:endParaRPr lang="es-MX" dirty="0"/>
          </a:p>
          <a:p>
            <a:pPr algn="just"/>
            <a:r>
              <a:rPr lang="es-CO" dirty="0">
                <a:latin typeface="AR CENA" panose="020B0604020202020204"/>
              </a:rPr>
              <a:t>2. El respeto al presupuesto público o principio de previsión y provisión presupuestal en la ley, ordenanza o acuerdo para la suscripción del o los acuerdos colectivos con incidencia económica presupuestal, teniendo en cuenta el marco de gasto de mediano plazo, la política macroeconómica del Estado y su sostenibilidad y estabilidad fiscal.</a:t>
            </a:r>
            <a:endParaRPr lang="es-CO" dirty="0">
              <a:solidFill>
                <a:srgbClr val="92D050"/>
              </a:solidFill>
              <a:latin typeface="AR CENA" panose="020B0604020202020204"/>
            </a:endParaRPr>
          </a:p>
          <a:p>
            <a:pPr algn="just"/>
            <a:endParaRPr lang="es-CO" dirty="0">
              <a:latin typeface="AR CENA" panose="020B0604020202020204"/>
            </a:endParaRPr>
          </a:p>
          <a:p>
            <a:pPr algn="just"/>
            <a:r>
              <a:rPr lang="es-CO" dirty="0">
                <a:latin typeface="AR CENA" panose="020B0604020202020204"/>
              </a:rPr>
              <a:t>3(…) medios cambios </a:t>
            </a:r>
          </a:p>
          <a:p>
            <a:pPr algn="just"/>
            <a:endParaRPr lang="es-CO" dirty="0">
              <a:latin typeface="AR CENA" panose="020B0604020202020204"/>
            </a:endParaRPr>
          </a:p>
          <a:p>
            <a:pPr algn="just"/>
            <a:r>
              <a:rPr lang="es-MX" dirty="0">
                <a:solidFill>
                  <a:srgbClr val="FF0000"/>
                </a:solidFill>
                <a:latin typeface="AR CENA" panose="020B0604020202020204"/>
              </a:rPr>
              <a:t>4. Aplicación de los principios de transparencia, publicidad y veracidad sobre el número de afiliados de cada organización sindical en las entidades públicas correspondientes, que se determinarán en el censo sindical que deberá realizar de manera bienal el Ministerio del Trabajo. (nuevo) </a:t>
            </a:r>
          </a:p>
          <a:p>
            <a:pPr algn="just"/>
            <a:endParaRPr lang="es-MX" dirty="0">
              <a:latin typeface="AR CENA" panose="020B0604020202020204"/>
            </a:endParaRPr>
          </a:p>
          <a:p>
            <a:pPr algn="just"/>
            <a:r>
              <a:rPr lang="es-MX" dirty="0">
                <a:solidFill>
                  <a:srgbClr val="FF0000"/>
                </a:solidFill>
                <a:latin typeface="AR CENA" panose="020B0604020202020204"/>
              </a:rPr>
              <a:t>5. La negociación en todos los ámbitos o niveles se realizará como regla general en forma presencial; excepcionalmente la negociación podrá ser de forma virtual o mixta, según sea convenido por las partes. (nuevo) </a:t>
            </a:r>
            <a:endParaRPr lang="es-CO" dirty="0">
              <a:solidFill>
                <a:srgbClr val="FF0000"/>
              </a:solidFill>
              <a:latin typeface="AR CENA" panose="020B0604020202020204"/>
            </a:endParaRPr>
          </a:p>
          <a:p>
            <a:endParaRPr lang="es-CO" dirty="0"/>
          </a:p>
        </p:txBody>
      </p:sp>
    </p:spTree>
    <p:extLst>
      <p:ext uri="{BB962C8B-B14F-4D97-AF65-F5344CB8AC3E}">
        <p14:creationId xmlns:p14="http://schemas.microsoft.com/office/powerpoint/2010/main" val="35887105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188640"/>
            <a:ext cx="7272808" cy="6494085"/>
          </a:xfrm>
          <a:prstGeom prst="rect">
            <a:avLst/>
          </a:prstGeom>
        </p:spPr>
        <p:txBody>
          <a:bodyPr wrap="square">
            <a:spAutoFit/>
          </a:bodyPr>
          <a:lstStyle/>
          <a:p>
            <a:pPr algn="just"/>
            <a:r>
              <a:rPr lang="es-MX" sz="2000" dirty="0">
                <a:solidFill>
                  <a:srgbClr val="FF0000"/>
                </a:solidFill>
                <a:latin typeface="AR CENA"/>
              </a:rPr>
              <a:t>Parágrafo Transitorio: Entre tanto se realice el censo sindical por parte del Ministerio del Trabajo, la representatividad de las organizaciones sindicales se deberá determinar conforme con siguiente información: </a:t>
            </a:r>
          </a:p>
          <a:p>
            <a:endParaRPr lang="es-MX" sz="2000" dirty="0">
              <a:latin typeface="AR CENA"/>
            </a:endParaRPr>
          </a:p>
          <a:p>
            <a:pPr marL="342900" indent="-342900">
              <a:buAutoNum type="arabicPeriod"/>
            </a:pPr>
            <a:r>
              <a:rPr lang="es-MX" sz="2000" dirty="0">
                <a:solidFill>
                  <a:srgbClr val="FF0000"/>
                </a:solidFill>
                <a:latin typeface="AR CENA"/>
              </a:rPr>
              <a:t>Certificado mensual de descuento por el empleador. </a:t>
            </a:r>
          </a:p>
          <a:p>
            <a:endParaRPr lang="es-MX" sz="2000" dirty="0">
              <a:latin typeface="AR CENA"/>
            </a:endParaRPr>
          </a:p>
          <a:p>
            <a:r>
              <a:rPr lang="es-MX" sz="2000" dirty="0">
                <a:solidFill>
                  <a:srgbClr val="FF0000"/>
                </a:solidFill>
                <a:latin typeface="AR CENA"/>
              </a:rPr>
              <a:t>2. Certificado expedido por la organización sindical, con el numero de afilados, firmado por el secretario y el fiscal. </a:t>
            </a:r>
          </a:p>
          <a:p>
            <a:endParaRPr lang="es-MX" sz="2000" dirty="0">
              <a:latin typeface="AR CENA"/>
            </a:endParaRPr>
          </a:p>
          <a:p>
            <a:r>
              <a:rPr lang="es-MX" sz="2000" dirty="0">
                <a:solidFill>
                  <a:srgbClr val="FF0000"/>
                </a:solidFill>
                <a:latin typeface="AR CENA"/>
              </a:rPr>
              <a:t>Ojo: La certificación se entenderá expedida bajo la gravedad del juramento. </a:t>
            </a:r>
          </a:p>
          <a:p>
            <a:endParaRPr lang="es-MX" sz="2000" dirty="0">
              <a:latin typeface="AR CENA"/>
            </a:endParaRPr>
          </a:p>
          <a:p>
            <a:r>
              <a:rPr lang="es-MX" sz="2000" dirty="0">
                <a:solidFill>
                  <a:srgbClr val="FF0000"/>
                </a:solidFill>
                <a:latin typeface="AR CENA"/>
              </a:rPr>
              <a:t>Debe ser coincidente con los fondos depositados en un banco por concepto de cuotas sindicales a 31 de diciembre del año anterior.</a:t>
            </a:r>
          </a:p>
          <a:p>
            <a:endParaRPr lang="es-MX" sz="2000" dirty="0">
              <a:latin typeface="AR CENA"/>
            </a:endParaRPr>
          </a:p>
          <a:p>
            <a:r>
              <a:rPr lang="es-MX" sz="2000" dirty="0">
                <a:solidFill>
                  <a:srgbClr val="FF0000"/>
                </a:solidFill>
                <a:latin typeface="AR CENA"/>
              </a:rPr>
              <a:t>De </a:t>
            </a:r>
            <a:r>
              <a:rPr lang="es-MX" sz="2000" b="1" dirty="0">
                <a:solidFill>
                  <a:srgbClr val="FF0000"/>
                </a:solidFill>
                <a:latin typeface="AR CENA"/>
              </a:rPr>
              <a:t>NO</a:t>
            </a:r>
            <a:r>
              <a:rPr lang="es-MX" sz="2000" dirty="0">
                <a:solidFill>
                  <a:srgbClr val="FF0000"/>
                </a:solidFill>
                <a:latin typeface="AR CENA"/>
              </a:rPr>
              <a:t> entregar los certificados, queda suspendida su participación en la mesa de negociación.   </a:t>
            </a:r>
          </a:p>
          <a:p>
            <a:endParaRPr lang="es-MX" dirty="0"/>
          </a:p>
          <a:p>
            <a:pPr marL="342900" indent="-342900">
              <a:buAutoNum type="arabicPeriod"/>
            </a:pPr>
            <a:endParaRPr lang="en-US" dirty="0"/>
          </a:p>
        </p:txBody>
      </p:sp>
    </p:spTree>
    <p:extLst>
      <p:ext uri="{BB962C8B-B14F-4D97-AF65-F5344CB8AC3E}">
        <p14:creationId xmlns:p14="http://schemas.microsoft.com/office/powerpoint/2010/main" val="41379353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188640"/>
            <a:ext cx="7272808" cy="4339650"/>
          </a:xfrm>
          <a:prstGeom prst="rect">
            <a:avLst/>
          </a:prstGeom>
        </p:spPr>
        <p:txBody>
          <a:bodyPr wrap="square">
            <a:spAutoFit/>
          </a:bodyPr>
          <a:lstStyle/>
          <a:p>
            <a:r>
              <a:rPr lang="es-MX" sz="2000" dirty="0">
                <a:solidFill>
                  <a:srgbClr val="92D050"/>
                </a:solidFill>
                <a:latin typeface="AR CENA"/>
              </a:rPr>
              <a:t>Artículo 2.2.2.4.5. Materias de negociación. </a:t>
            </a:r>
          </a:p>
          <a:p>
            <a:endParaRPr lang="es-MX" sz="2000" dirty="0">
              <a:solidFill>
                <a:srgbClr val="92D050"/>
              </a:solidFill>
              <a:latin typeface="AR CENA"/>
            </a:endParaRPr>
          </a:p>
          <a:p>
            <a:r>
              <a:rPr lang="es-MX" sz="2000" dirty="0">
                <a:latin typeface="AR CENA"/>
              </a:rPr>
              <a:t>1(…) </a:t>
            </a:r>
          </a:p>
          <a:p>
            <a:endParaRPr lang="es-MX" sz="2000" dirty="0">
              <a:latin typeface="AR CENA"/>
            </a:endParaRPr>
          </a:p>
          <a:p>
            <a:r>
              <a:rPr lang="es-MX" sz="2000" dirty="0">
                <a:latin typeface="AR CENA"/>
              </a:rPr>
              <a:t>2(…) </a:t>
            </a:r>
          </a:p>
          <a:p>
            <a:endParaRPr lang="es-MX" sz="2000" dirty="0">
              <a:latin typeface="AR CENA"/>
            </a:endParaRPr>
          </a:p>
          <a:p>
            <a:pPr algn="just"/>
            <a:r>
              <a:rPr lang="es-MX" sz="2000" dirty="0">
                <a:solidFill>
                  <a:srgbClr val="FF0000"/>
                </a:solidFill>
                <a:latin typeface="AR CENA"/>
              </a:rPr>
              <a:t>NUEVO. Parágrafo. En materia salarial y prestacional habrá negociación en el ámbito nacional exclusivamente, de conformidad con las posibilidades fiscales y presupuestales. En relación con el incremento salarial no se podrán acordar aumentos diferenciados en los ámbitos nacional, sectorial, territorial o singular.</a:t>
            </a:r>
          </a:p>
          <a:p>
            <a:pPr algn="just"/>
            <a:endParaRPr lang="es-MX" dirty="0"/>
          </a:p>
          <a:p>
            <a:pPr algn="just"/>
            <a:endParaRPr lang="en-US" dirty="0"/>
          </a:p>
        </p:txBody>
      </p:sp>
      <p:pic>
        <p:nvPicPr>
          <p:cNvPr id="4" name="Imagen 3" descr="C:\Users\Usuario\Desktop\descarga (1).jpeg"/>
          <p:cNvPicPr/>
          <p:nvPr/>
        </p:nvPicPr>
        <p:blipFill>
          <a:blip r:embed="rId2">
            <a:extLst>
              <a:ext uri="{28A0092B-C50C-407E-A947-70E740481C1C}">
                <a14:useLocalDpi xmlns:a14="http://schemas.microsoft.com/office/drawing/2010/main" val="0"/>
              </a:ext>
            </a:extLst>
          </a:blip>
          <a:srcRect/>
          <a:stretch>
            <a:fillRect/>
          </a:stretch>
        </p:blipFill>
        <p:spPr bwMode="auto">
          <a:xfrm rot="21217520">
            <a:off x="4056396" y="3922010"/>
            <a:ext cx="2543715" cy="2666678"/>
          </a:xfrm>
          <a:prstGeom prst="rect">
            <a:avLst/>
          </a:prstGeom>
          <a:noFill/>
          <a:ln>
            <a:noFill/>
          </a:ln>
        </p:spPr>
      </p:pic>
    </p:spTree>
    <p:extLst>
      <p:ext uri="{BB962C8B-B14F-4D97-AF65-F5344CB8AC3E}">
        <p14:creationId xmlns:p14="http://schemas.microsoft.com/office/powerpoint/2010/main" val="1115479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188641"/>
            <a:ext cx="7344816" cy="6063198"/>
          </a:xfrm>
          <a:prstGeom prst="rect">
            <a:avLst/>
          </a:prstGeom>
        </p:spPr>
        <p:txBody>
          <a:bodyPr wrap="square">
            <a:spAutoFit/>
          </a:bodyPr>
          <a:lstStyle/>
          <a:p>
            <a:r>
              <a:rPr lang="es-MX" sz="2000" dirty="0">
                <a:solidFill>
                  <a:srgbClr val="92D050"/>
                </a:solidFill>
                <a:latin typeface="AR CENA" panose="020B0604020202020204"/>
              </a:rPr>
              <a:t>Artículo 2.2.2.4.6. Materias que no son objeto de negociación.</a:t>
            </a:r>
          </a:p>
          <a:p>
            <a:endParaRPr lang="es-MX" sz="2000" dirty="0">
              <a:latin typeface="AR CENA"/>
            </a:endParaRPr>
          </a:p>
          <a:p>
            <a:r>
              <a:rPr lang="es-MX" sz="2000" dirty="0">
                <a:latin typeface="AR CENA"/>
              </a:rPr>
              <a:t>1. (…) </a:t>
            </a:r>
          </a:p>
          <a:p>
            <a:r>
              <a:rPr lang="es-MX" sz="2000" dirty="0">
                <a:latin typeface="AR CENA"/>
              </a:rPr>
              <a:t>2. (…)</a:t>
            </a:r>
          </a:p>
          <a:p>
            <a:r>
              <a:rPr lang="es-MX" sz="2000" dirty="0">
                <a:latin typeface="AR CENA"/>
              </a:rPr>
              <a:t>3. (…)</a:t>
            </a:r>
          </a:p>
          <a:p>
            <a:r>
              <a:rPr lang="es-MX" sz="2000" dirty="0">
                <a:latin typeface="AR CENA"/>
              </a:rPr>
              <a:t>4. (…) </a:t>
            </a:r>
          </a:p>
          <a:p>
            <a:r>
              <a:rPr lang="es-MX" sz="2000" dirty="0">
                <a:latin typeface="AR CENA"/>
              </a:rPr>
              <a:t>5. (…) </a:t>
            </a:r>
          </a:p>
          <a:p>
            <a:endParaRPr lang="es-MX" sz="2000" dirty="0">
              <a:latin typeface="AR CENA"/>
            </a:endParaRPr>
          </a:p>
          <a:p>
            <a:pPr algn="just"/>
            <a:r>
              <a:rPr lang="es-MX" sz="2000" dirty="0">
                <a:solidFill>
                  <a:srgbClr val="FF0000"/>
                </a:solidFill>
                <a:latin typeface="AR CENA"/>
              </a:rPr>
              <a:t>NUEVO. </a:t>
            </a:r>
          </a:p>
          <a:p>
            <a:pPr algn="just"/>
            <a:r>
              <a:rPr lang="es-MX" sz="2000" dirty="0">
                <a:solidFill>
                  <a:srgbClr val="FF0000"/>
                </a:solidFill>
                <a:latin typeface="AR CENA"/>
              </a:rPr>
              <a:t>6. Las condiciones pensionales diferentes a las establecidas en el Sistema General de Pensiones, de conformidad con el artículo 48 de la Constitución Política de 1991, modificado por el Acto Legislativo 01 de 2005.</a:t>
            </a:r>
          </a:p>
          <a:p>
            <a:pPr algn="just"/>
            <a:endParaRPr lang="es-MX" sz="2000" dirty="0">
              <a:solidFill>
                <a:srgbClr val="FF0000"/>
              </a:solidFill>
              <a:latin typeface="AR CENA"/>
            </a:endParaRPr>
          </a:p>
          <a:p>
            <a:pPr algn="just"/>
            <a:endParaRPr lang="es-MX" dirty="0">
              <a:solidFill>
                <a:srgbClr val="FF0000"/>
              </a:solidFill>
              <a:latin typeface="AR CENA"/>
            </a:endParaRPr>
          </a:p>
          <a:p>
            <a:endParaRPr lang="es-MX" dirty="0"/>
          </a:p>
          <a:p>
            <a:endParaRPr lang="es-MX" dirty="0">
              <a:solidFill>
                <a:srgbClr val="92D050"/>
              </a:solidFill>
            </a:endParaRPr>
          </a:p>
          <a:p>
            <a:endParaRPr lang="es-MX" dirty="0">
              <a:solidFill>
                <a:srgbClr val="92D050"/>
              </a:solidFill>
            </a:endParaRPr>
          </a:p>
          <a:p>
            <a:endParaRPr lang="es-MX" dirty="0">
              <a:solidFill>
                <a:srgbClr val="92D050"/>
              </a:solidFill>
              <a:latin typeface="AR CENA"/>
            </a:endParaRPr>
          </a:p>
          <a:p>
            <a:endParaRPr lang="en-US" dirty="0">
              <a:solidFill>
                <a:srgbClr val="92D050"/>
              </a:solidFill>
              <a:latin typeface="AR CENA"/>
            </a:endParaRPr>
          </a:p>
        </p:txBody>
      </p:sp>
      <p:pic>
        <p:nvPicPr>
          <p:cNvPr id="3" name="Imagen 2" descr="C:\Users\Usuario\Desktop\descarga (2).jpeg"/>
          <p:cNvPicPr/>
          <p:nvPr/>
        </p:nvPicPr>
        <p:blipFill>
          <a:blip r:embed="rId2">
            <a:extLst>
              <a:ext uri="{28A0092B-C50C-407E-A947-70E740481C1C}">
                <a14:useLocalDpi xmlns:a14="http://schemas.microsoft.com/office/drawing/2010/main" val="0"/>
              </a:ext>
            </a:extLst>
          </a:blip>
          <a:srcRect/>
          <a:stretch>
            <a:fillRect/>
          </a:stretch>
        </p:blipFill>
        <p:spPr bwMode="auto">
          <a:xfrm>
            <a:off x="5317555" y="4653136"/>
            <a:ext cx="2232248" cy="1916832"/>
          </a:xfrm>
          <a:prstGeom prst="rect">
            <a:avLst/>
          </a:prstGeom>
          <a:noFill/>
          <a:ln>
            <a:noFill/>
          </a:ln>
        </p:spPr>
      </p:pic>
    </p:spTree>
    <p:extLst>
      <p:ext uri="{BB962C8B-B14F-4D97-AF65-F5344CB8AC3E}">
        <p14:creationId xmlns:p14="http://schemas.microsoft.com/office/powerpoint/2010/main" val="15965334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188640"/>
            <a:ext cx="7200800" cy="6186309"/>
          </a:xfrm>
          <a:prstGeom prst="rect">
            <a:avLst/>
          </a:prstGeom>
        </p:spPr>
        <p:txBody>
          <a:bodyPr wrap="square">
            <a:spAutoFit/>
          </a:bodyPr>
          <a:lstStyle/>
          <a:p>
            <a:pPr algn="just"/>
            <a:r>
              <a:rPr lang="es-MX" dirty="0">
                <a:solidFill>
                  <a:srgbClr val="92D050"/>
                </a:solidFill>
                <a:latin typeface="AR CENA" panose="020B0604020202020204"/>
              </a:rPr>
              <a:t>Artículo 2.2.2.4.8. Negociación Multinivel y ámbitos de negociación. La negociación colectiva será Multinivel, la que para todos los efectos del presente Capítulo se realizará de la siguiente manera:</a:t>
            </a:r>
          </a:p>
          <a:p>
            <a:endParaRPr lang="es-MX" dirty="0">
              <a:solidFill>
                <a:srgbClr val="92D050"/>
              </a:solidFill>
              <a:latin typeface="AR CENA" panose="020B0604020202020204"/>
            </a:endParaRPr>
          </a:p>
          <a:p>
            <a:pPr marL="342900" indent="-342900">
              <a:buAutoNum type="arabicPeriod"/>
            </a:pPr>
            <a:r>
              <a:rPr lang="es-MX" dirty="0">
                <a:latin typeface="AR CENA" panose="020B0604020202020204"/>
              </a:rPr>
              <a:t>D/160, para todos o parte de ellos (art 7)  </a:t>
            </a:r>
            <a:r>
              <a:rPr lang="es-MX" dirty="0">
                <a:solidFill>
                  <a:srgbClr val="FF0000"/>
                </a:solidFill>
                <a:latin typeface="AR CENA" panose="020B0604020202020204"/>
              </a:rPr>
              <a:t>- Todos los empleados</a:t>
            </a:r>
          </a:p>
          <a:p>
            <a:pPr marL="342900" indent="-342900">
              <a:buAutoNum type="arabicPeriod"/>
            </a:pPr>
            <a:endParaRPr lang="es-MX" dirty="0">
              <a:solidFill>
                <a:srgbClr val="FF0000"/>
              </a:solidFill>
              <a:latin typeface="AR CENA" panose="020B0604020202020204"/>
            </a:endParaRPr>
          </a:p>
          <a:p>
            <a:r>
              <a:rPr lang="es-MX" dirty="0">
                <a:solidFill>
                  <a:srgbClr val="FF0000"/>
                </a:solidFill>
                <a:latin typeface="AR CENA" panose="020B0604020202020204"/>
              </a:rPr>
              <a:t>2. Define las confederaciones, centrales, federaciones, subdirectivas, sindicatos de empleados públicos de primer grado. </a:t>
            </a:r>
          </a:p>
          <a:p>
            <a:r>
              <a:rPr lang="es-MX" dirty="0">
                <a:solidFill>
                  <a:srgbClr val="FF0000"/>
                </a:solidFill>
                <a:latin typeface="AR CENA" panose="020B0604020202020204"/>
              </a:rPr>
              <a:t>3. Ámbito nacional – ámbito sectorial – ámbito regional – ámbito singular </a:t>
            </a:r>
          </a:p>
          <a:p>
            <a:endParaRPr lang="es-MX" dirty="0">
              <a:solidFill>
                <a:srgbClr val="FF0000"/>
              </a:solidFill>
              <a:latin typeface="AR CENA" panose="020B0604020202020204"/>
            </a:endParaRPr>
          </a:p>
          <a:p>
            <a:pPr algn="just"/>
            <a:r>
              <a:rPr lang="es-MX" dirty="0">
                <a:solidFill>
                  <a:srgbClr val="FF0000"/>
                </a:solidFill>
                <a:latin typeface="AR CENA" panose="020B0604020202020204"/>
              </a:rPr>
              <a:t>Parágrafo 1. Cuando el pliego esté dirigido a discutir asuntos institucionales que correspondan específicamente a un órgano, organismo o entidad, la negociación se adelantará entre cada una de las administraciones y sus sindicatos de empleados públicos de primer grado. </a:t>
            </a:r>
          </a:p>
          <a:p>
            <a:pPr algn="just"/>
            <a:endParaRPr lang="es-MX" dirty="0">
              <a:solidFill>
                <a:srgbClr val="FF0000"/>
              </a:solidFill>
              <a:latin typeface="AR CENA" panose="020B0604020202020204"/>
            </a:endParaRPr>
          </a:p>
          <a:p>
            <a:pPr algn="just"/>
            <a:r>
              <a:rPr lang="es-MX" dirty="0">
                <a:solidFill>
                  <a:srgbClr val="FF0000"/>
                </a:solidFill>
                <a:latin typeface="AR CENA" panose="020B0604020202020204"/>
              </a:rPr>
              <a:t>Parágrafo 2. Para efectos de la aplicación del presente artículo, en los ámbitos territorial, sectorial y singular, las entidades solo instalarán la negociación colectiva con aquellas organizaciones sindicales que cuenten con empleados públicos afiliados de acuerdo con el ámbito de negociación.</a:t>
            </a:r>
          </a:p>
        </p:txBody>
      </p:sp>
    </p:spTree>
    <p:extLst>
      <p:ext uri="{BB962C8B-B14F-4D97-AF65-F5344CB8AC3E}">
        <p14:creationId xmlns:p14="http://schemas.microsoft.com/office/powerpoint/2010/main" val="2017914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188640"/>
            <a:ext cx="7416824" cy="6740307"/>
          </a:xfrm>
          <a:prstGeom prst="rect">
            <a:avLst/>
          </a:prstGeom>
        </p:spPr>
        <p:txBody>
          <a:bodyPr wrap="square">
            <a:spAutoFit/>
          </a:bodyPr>
          <a:lstStyle/>
          <a:p>
            <a:pPr algn="just"/>
            <a:r>
              <a:rPr lang="es-MX" dirty="0">
                <a:solidFill>
                  <a:srgbClr val="92D050"/>
                </a:solidFill>
                <a:latin typeface="AR CENA"/>
              </a:rPr>
              <a:t>Artículo 2.2.2.4.9. Condiciones y requisitos para la comparecencia sindical e inicio de la negociación.</a:t>
            </a:r>
          </a:p>
          <a:p>
            <a:pPr algn="just"/>
            <a:endParaRPr lang="es-MX" dirty="0">
              <a:latin typeface="AR CENA"/>
            </a:endParaRPr>
          </a:p>
          <a:p>
            <a:pPr marL="342900" indent="-342900" algn="just">
              <a:buAutoNum type="arabicPeriod"/>
            </a:pPr>
            <a:r>
              <a:rPr lang="es-MX" dirty="0">
                <a:solidFill>
                  <a:srgbClr val="FF0000"/>
                </a:solidFill>
                <a:latin typeface="AR CENA"/>
              </a:rPr>
              <a:t>La organización de estar inscripta y vigente, al radicar el pliego el Ministerio expeditara la representación legal </a:t>
            </a:r>
          </a:p>
          <a:p>
            <a:pPr marL="342900" indent="-342900" algn="just">
              <a:buAutoNum type="arabicPeriod"/>
            </a:pPr>
            <a:r>
              <a:rPr lang="es-MX" dirty="0">
                <a:latin typeface="AR CENA"/>
              </a:rPr>
              <a:t>Previamente actividades para la unificación </a:t>
            </a:r>
          </a:p>
          <a:p>
            <a:pPr marL="342900" indent="-342900" algn="just">
              <a:buAutoNum type="arabicPeriod"/>
            </a:pPr>
            <a:r>
              <a:rPr lang="es-MX" dirty="0">
                <a:latin typeface="AR CENA"/>
              </a:rPr>
              <a:t>Negociadores elegidos por asamblea </a:t>
            </a:r>
          </a:p>
          <a:p>
            <a:pPr marL="342900" indent="-342900" algn="just">
              <a:buAutoNum type="arabicPeriod"/>
            </a:pPr>
            <a:r>
              <a:rPr lang="es-MX" dirty="0">
                <a:latin typeface="AR CENA"/>
              </a:rPr>
              <a:t>Los pliego adoptarse en asamblea y presentarse dentro de los (2) meses, </a:t>
            </a:r>
            <a:r>
              <a:rPr lang="es-MX" dirty="0">
                <a:solidFill>
                  <a:srgbClr val="FF0000"/>
                </a:solidFill>
                <a:latin typeface="AR CENA"/>
              </a:rPr>
              <a:t>en todo caso, dentro del primer trimestre del año </a:t>
            </a:r>
          </a:p>
          <a:p>
            <a:pPr marL="342900" indent="-342900" algn="just">
              <a:buAutoNum type="arabicPeriod"/>
            </a:pPr>
            <a:r>
              <a:rPr lang="es-MX" dirty="0">
                <a:latin typeface="AR CENA"/>
              </a:rPr>
              <a:t>Copia al ministerio del trabajo</a:t>
            </a:r>
          </a:p>
          <a:p>
            <a:pPr marL="342900" indent="-342900" algn="just">
              <a:buAutoNum type="arabicPeriod"/>
            </a:pPr>
            <a:r>
              <a:rPr lang="es-MX" dirty="0">
                <a:solidFill>
                  <a:srgbClr val="FF0000"/>
                </a:solidFill>
                <a:latin typeface="AR CENA"/>
              </a:rPr>
              <a:t>En ninguna circunstancia se podrá presentar escrito sindical de solicitudes durante la vigencia de acuerdo colectivo, independientemente que la organización sindical sea o no suscriptora del acuerdo colectivo vigente, o se constituya legalmente durante ese tiempo.  </a:t>
            </a:r>
          </a:p>
          <a:p>
            <a:pPr algn="just"/>
            <a:endParaRPr lang="es-MX" dirty="0">
              <a:solidFill>
                <a:srgbClr val="FF0000"/>
              </a:solidFill>
              <a:latin typeface="AR CENA"/>
            </a:endParaRPr>
          </a:p>
          <a:p>
            <a:pPr algn="just"/>
            <a:r>
              <a:rPr lang="es-MX" dirty="0">
                <a:latin typeface="AR CENA"/>
              </a:rPr>
              <a:t>Parágrafo: En caso de NO existir unificación: </a:t>
            </a:r>
          </a:p>
          <a:p>
            <a:pPr algn="just"/>
            <a:r>
              <a:rPr lang="es-MX" dirty="0">
                <a:latin typeface="AR CENA"/>
              </a:rPr>
              <a:t>Pasado (5) de radicado se convoca a las partes, se devuelve y se conceden (5) días para la unificación, pasado los (5) no hay unificación, </a:t>
            </a:r>
            <a:r>
              <a:rPr lang="es-MX" dirty="0">
                <a:solidFill>
                  <a:srgbClr val="FF0000"/>
                </a:solidFill>
                <a:latin typeface="AR CENA"/>
              </a:rPr>
              <a:t>“instalará la mesa de negociación con aquella(as) que presenten a la fecha, el escrito sindical que represente a la mayoría de los empleados públicos sindicalizados, el cual tendrá el carácter de pliego único de solicitudes.”  </a:t>
            </a:r>
          </a:p>
          <a:p>
            <a:endParaRPr lang="en-US" dirty="0">
              <a:latin typeface="AR CENA"/>
            </a:endParaRPr>
          </a:p>
        </p:txBody>
      </p:sp>
    </p:spTree>
    <p:extLst>
      <p:ext uri="{BB962C8B-B14F-4D97-AF65-F5344CB8AC3E}">
        <p14:creationId xmlns:p14="http://schemas.microsoft.com/office/powerpoint/2010/main" val="9494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07704" y="188640"/>
            <a:ext cx="6480720" cy="6186309"/>
          </a:xfrm>
          <a:prstGeom prst="rect">
            <a:avLst/>
          </a:prstGeom>
        </p:spPr>
        <p:txBody>
          <a:bodyPr wrap="square">
            <a:spAutoFit/>
          </a:bodyPr>
          <a:lstStyle/>
          <a:p>
            <a:pPr algn="just" eaLnBrk="1" hangingPunct="1"/>
            <a:r>
              <a:rPr lang="es-ES" altLang="es-ES" sz="2400" b="1" i="1" dirty="0">
                <a:solidFill>
                  <a:schemeClr val="accent6">
                    <a:lumMod val="75000"/>
                  </a:schemeClr>
                </a:solidFill>
                <a:latin typeface="AR CENA" panose="020B0604020202020204" charset="0"/>
              </a:rPr>
              <a:t>Tratados Internacionales - Principio de Libertad Sindical  </a:t>
            </a:r>
          </a:p>
          <a:p>
            <a:pPr algn="just" eaLnBrk="1" hangingPunct="1"/>
            <a:endParaRPr lang="es-ES" altLang="es-ES" sz="2400" dirty="0">
              <a:latin typeface="AR CENA" panose="020B0604020202020204" charset="0"/>
            </a:endParaRPr>
          </a:p>
          <a:p>
            <a:pPr marL="342900" indent="-342900" algn="just" eaLnBrk="1" hangingPunct="1">
              <a:buFont typeface="Wingdings" panose="05000000000000000000" pitchFamily="2" charset="2"/>
              <a:buChar char="Ø"/>
            </a:pPr>
            <a:r>
              <a:rPr lang="es-ES" altLang="es-ES" sz="2000" dirty="0">
                <a:latin typeface="AR CENA" panose="020B0604020202020204" charset="0"/>
              </a:rPr>
              <a:t>Declaración Universal de los Derechos Humanos. Art 23.4 </a:t>
            </a:r>
          </a:p>
          <a:p>
            <a:pPr marL="342900" indent="-342900" algn="just" eaLnBrk="1" hangingPunct="1">
              <a:buFont typeface="Wingdings" panose="05000000000000000000" pitchFamily="2" charset="2"/>
              <a:buChar char="Ø"/>
            </a:pPr>
            <a:endParaRPr lang="es-ES" altLang="es-ES" sz="2000" dirty="0">
              <a:latin typeface="AR CENA" panose="020B0604020202020204" charset="0"/>
            </a:endParaRPr>
          </a:p>
          <a:p>
            <a:pPr marL="342900" indent="-342900" algn="just" eaLnBrk="1" hangingPunct="1">
              <a:buFont typeface="Wingdings" panose="05000000000000000000" pitchFamily="2" charset="2"/>
              <a:buChar char="Ø"/>
            </a:pPr>
            <a:r>
              <a:rPr lang="es-ES" altLang="es-ES" sz="2000" dirty="0">
                <a:latin typeface="AR CENA" panose="020B0604020202020204" charset="0"/>
              </a:rPr>
              <a:t>Pacto Internacional de los Derechos Civiles y Políticos. Art 22 </a:t>
            </a:r>
          </a:p>
          <a:p>
            <a:pPr marL="342900" indent="-342900" algn="just" eaLnBrk="1" hangingPunct="1">
              <a:buFont typeface="Wingdings" panose="05000000000000000000" pitchFamily="2" charset="2"/>
              <a:buChar char="Ø"/>
            </a:pPr>
            <a:endParaRPr lang="es-ES" altLang="es-ES" sz="2000" dirty="0">
              <a:latin typeface="AR CENA" panose="020B0604020202020204" charset="0"/>
            </a:endParaRPr>
          </a:p>
          <a:p>
            <a:pPr marL="342900" indent="-342900" algn="just" eaLnBrk="1" hangingPunct="1">
              <a:buFont typeface="Wingdings" panose="05000000000000000000" pitchFamily="2" charset="2"/>
              <a:buChar char="Ø"/>
            </a:pPr>
            <a:r>
              <a:rPr lang="es-ES" altLang="es-ES" sz="2000" dirty="0">
                <a:latin typeface="AR CENA" panose="020B0604020202020204" charset="0"/>
              </a:rPr>
              <a:t>Pacto Internacional de los Derechos Económicos, Sociales y Culturales. Art 8 </a:t>
            </a:r>
          </a:p>
          <a:p>
            <a:pPr marL="342900" indent="-342900" algn="just" eaLnBrk="1" hangingPunct="1">
              <a:buFont typeface="Wingdings" panose="05000000000000000000" pitchFamily="2" charset="2"/>
              <a:buChar char="Ø"/>
            </a:pPr>
            <a:endParaRPr lang="es-ES" altLang="es-ES" sz="2000" dirty="0">
              <a:latin typeface="AR CENA" panose="020B0604020202020204" charset="0"/>
            </a:endParaRPr>
          </a:p>
          <a:p>
            <a:pPr marL="342900" indent="-342900" algn="just" eaLnBrk="1" hangingPunct="1">
              <a:buFont typeface="Wingdings" panose="05000000000000000000" pitchFamily="2" charset="2"/>
              <a:buChar char="Ø"/>
            </a:pPr>
            <a:r>
              <a:rPr lang="es-ES" altLang="es-ES" sz="2000" dirty="0">
                <a:latin typeface="AR CENA" panose="020B0604020202020204" charset="0"/>
              </a:rPr>
              <a:t>Convención Americana sobre Derechos Humanos. Art 26 </a:t>
            </a:r>
          </a:p>
          <a:p>
            <a:pPr algn="just" eaLnBrk="1" hangingPunct="1"/>
            <a:endParaRPr lang="es-ES" altLang="es-ES" sz="2000" dirty="0">
              <a:latin typeface="AR CENA" panose="020B0604020202020204" charset="0"/>
            </a:endParaRPr>
          </a:p>
          <a:p>
            <a:pPr marL="342900" indent="-342900" algn="just" eaLnBrk="1" hangingPunct="1">
              <a:buFont typeface="Wingdings" panose="05000000000000000000" pitchFamily="2" charset="2"/>
              <a:buChar char="Ø"/>
            </a:pPr>
            <a:r>
              <a:rPr lang="es-ES" altLang="es-ES" sz="2000" dirty="0">
                <a:latin typeface="AR CENA" panose="020B0604020202020204" charset="0"/>
              </a:rPr>
              <a:t>Convención Europea de Derechos Humanos. Art 11 </a:t>
            </a:r>
          </a:p>
          <a:p>
            <a:pPr algn="just" eaLnBrk="1" hangingPunct="1"/>
            <a:endParaRPr lang="es-ES" altLang="es-ES" sz="2000" dirty="0">
              <a:latin typeface="AR CENA" panose="020B0604020202020204" charset="0"/>
            </a:endParaRPr>
          </a:p>
          <a:p>
            <a:pPr marL="342900" indent="-342900" algn="just" eaLnBrk="1" hangingPunct="1">
              <a:buFont typeface="Wingdings" panose="05000000000000000000" pitchFamily="2" charset="2"/>
              <a:buChar char="Ø"/>
            </a:pPr>
            <a:r>
              <a:rPr lang="es-ES" altLang="es-ES" sz="2000" dirty="0">
                <a:latin typeface="AR CENA" panose="020B0604020202020204" charset="0"/>
              </a:rPr>
              <a:t>Estatutos de constitución de la OIT en 1919</a:t>
            </a:r>
          </a:p>
          <a:p>
            <a:pPr marL="342900" indent="-342900" algn="just" eaLnBrk="1" hangingPunct="1">
              <a:buFont typeface="Wingdings" panose="05000000000000000000" pitchFamily="2" charset="2"/>
              <a:buChar char="Ø"/>
            </a:pPr>
            <a:endParaRPr lang="es-ES" altLang="es-ES" sz="2400" dirty="0">
              <a:latin typeface="AR CENA" panose="020B0604020202020204" charset="0"/>
            </a:endParaRPr>
          </a:p>
        </p:txBody>
      </p:sp>
    </p:spTree>
    <p:extLst>
      <p:ext uri="{BB962C8B-B14F-4D97-AF65-F5344CB8AC3E}">
        <p14:creationId xmlns:p14="http://schemas.microsoft.com/office/powerpoint/2010/main" val="31498098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116632"/>
            <a:ext cx="7344816" cy="6186309"/>
          </a:xfrm>
          <a:prstGeom prst="rect">
            <a:avLst/>
          </a:prstGeom>
        </p:spPr>
        <p:txBody>
          <a:bodyPr wrap="square">
            <a:spAutoFit/>
          </a:bodyPr>
          <a:lstStyle/>
          <a:p>
            <a:r>
              <a:rPr lang="es-MX" dirty="0">
                <a:solidFill>
                  <a:srgbClr val="92D050"/>
                </a:solidFill>
                <a:latin typeface="AR CENA"/>
              </a:rPr>
              <a:t>Artículo 2.2.2.4.10. Número de negociadores, grado de representatividad y conformación de la comisión negociadora unificada sindical. </a:t>
            </a:r>
          </a:p>
          <a:p>
            <a:endParaRPr lang="es-MX" dirty="0">
              <a:solidFill>
                <a:srgbClr val="92D050"/>
              </a:solidFill>
              <a:latin typeface="AR CENA"/>
            </a:endParaRPr>
          </a:p>
          <a:p>
            <a:pPr algn="just"/>
            <a:r>
              <a:rPr lang="es-MX" dirty="0">
                <a:solidFill>
                  <a:srgbClr val="FF0000"/>
                </a:solidFill>
                <a:latin typeface="AR CENA"/>
              </a:rPr>
              <a:t>Para determinar la representatividad de las organizaciones que confluyen en el pliego único de solicitudes, se tendrá como requisito obligatorio el censo sindical, que elaborará el Ministerio del Trabajo. Para estos efectos, el Ministerio podrá solicitar información a las organizaciones sindicales, y a las entidades públicas, si así lo requiere.</a:t>
            </a:r>
          </a:p>
          <a:p>
            <a:pPr algn="just"/>
            <a:endParaRPr lang="es-MX" dirty="0">
              <a:solidFill>
                <a:srgbClr val="FF0000"/>
              </a:solidFill>
              <a:latin typeface="AR CENA"/>
            </a:endParaRPr>
          </a:p>
          <a:p>
            <a:pPr marL="285750" indent="-285750" algn="just">
              <a:buFont typeface="Wingdings" panose="05000000000000000000" pitchFamily="2" charset="2"/>
              <a:buChar char="Ø"/>
            </a:pPr>
            <a:r>
              <a:rPr lang="es-MX" dirty="0">
                <a:solidFill>
                  <a:srgbClr val="FF0000"/>
                </a:solidFill>
                <a:latin typeface="AR CENA"/>
              </a:rPr>
              <a:t>ámbito nacional no podrá exceder de cuarenta </a:t>
            </a:r>
            <a:r>
              <a:rPr lang="es-MX" b="1" u="sng" dirty="0">
                <a:solidFill>
                  <a:srgbClr val="FF0000"/>
                </a:solidFill>
                <a:latin typeface="AR CENA"/>
              </a:rPr>
              <a:t>(40) </a:t>
            </a:r>
            <a:r>
              <a:rPr lang="es-MX" dirty="0">
                <a:solidFill>
                  <a:srgbClr val="FF0000"/>
                </a:solidFill>
                <a:latin typeface="AR CENA"/>
              </a:rPr>
              <a:t>negociadores </a:t>
            </a:r>
          </a:p>
          <a:p>
            <a:pPr marL="285750" indent="-285750" algn="just">
              <a:buFont typeface="Wingdings" panose="05000000000000000000" pitchFamily="2" charset="2"/>
              <a:buChar char="Ø"/>
            </a:pPr>
            <a:r>
              <a:rPr lang="es-CO" dirty="0">
                <a:solidFill>
                  <a:srgbClr val="FF0000"/>
                </a:solidFill>
                <a:latin typeface="AR CENA"/>
              </a:rPr>
              <a:t>ámbito sectorial no podrá exceder de veinticinco </a:t>
            </a:r>
            <a:r>
              <a:rPr lang="es-CO" b="1" u="sng" dirty="0">
                <a:solidFill>
                  <a:srgbClr val="FF0000"/>
                </a:solidFill>
                <a:latin typeface="AR CENA"/>
              </a:rPr>
              <a:t>(25) </a:t>
            </a:r>
            <a:r>
              <a:rPr lang="es-CO" dirty="0">
                <a:solidFill>
                  <a:srgbClr val="FF0000"/>
                </a:solidFill>
                <a:latin typeface="AR CENA"/>
              </a:rPr>
              <a:t>negociadores</a:t>
            </a:r>
          </a:p>
          <a:p>
            <a:pPr marL="285750" indent="-285750" algn="just">
              <a:buFont typeface="Wingdings" panose="05000000000000000000" pitchFamily="2" charset="2"/>
              <a:buChar char="Ø"/>
            </a:pPr>
            <a:r>
              <a:rPr lang="es-MX" dirty="0">
                <a:solidFill>
                  <a:srgbClr val="FF0000"/>
                </a:solidFill>
                <a:latin typeface="AR CENA"/>
              </a:rPr>
              <a:t>ámbito territorial con los entes territoriales no podrá exceder de veinte </a:t>
            </a:r>
            <a:r>
              <a:rPr lang="es-MX" b="1" u="sng" dirty="0">
                <a:solidFill>
                  <a:srgbClr val="FF0000"/>
                </a:solidFill>
                <a:latin typeface="AR CENA"/>
              </a:rPr>
              <a:t>(20) </a:t>
            </a:r>
            <a:r>
              <a:rPr lang="es-MX" dirty="0">
                <a:solidFill>
                  <a:srgbClr val="FF0000"/>
                </a:solidFill>
                <a:latin typeface="AR CENA"/>
              </a:rPr>
              <a:t>negociadores</a:t>
            </a:r>
          </a:p>
          <a:p>
            <a:pPr marL="285750" indent="-285750" algn="just">
              <a:buFont typeface="Wingdings" panose="05000000000000000000" pitchFamily="2" charset="2"/>
              <a:buChar char="Ø"/>
            </a:pPr>
            <a:r>
              <a:rPr lang="es-MX" dirty="0">
                <a:solidFill>
                  <a:srgbClr val="FF0000"/>
                </a:solidFill>
                <a:latin typeface="AR CENA"/>
              </a:rPr>
              <a:t>ámbito singular no podrá exceder de diez </a:t>
            </a:r>
            <a:r>
              <a:rPr lang="es-MX" b="1" u="sng" dirty="0">
                <a:solidFill>
                  <a:srgbClr val="FF0000"/>
                </a:solidFill>
                <a:latin typeface="AR CENA"/>
              </a:rPr>
              <a:t>(10) </a:t>
            </a:r>
            <a:r>
              <a:rPr lang="es-MX" dirty="0">
                <a:solidFill>
                  <a:srgbClr val="FF0000"/>
                </a:solidFill>
                <a:latin typeface="AR CENA"/>
              </a:rPr>
              <a:t>negociadores</a:t>
            </a:r>
          </a:p>
          <a:p>
            <a:pPr algn="just"/>
            <a:endParaRPr lang="es-MX" dirty="0">
              <a:solidFill>
                <a:srgbClr val="92D050"/>
              </a:solidFill>
              <a:latin typeface="AR CENA"/>
            </a:endParaRPr>
          </a:p>
          <a:p>
            <a:pPr algn="just"/>
            <a:r>
              <a:rPr lang="es-MX" dirty="0">
                <a:solidFill>
                  <a:srgbClr val="FF0000"/>
                </a:solidFill>
                <a:latin typeface="AR CENA"/>
              </a:rPr>
              <a:t>Parágrafo 2. La integración de las comisiones negociadoras propenderá por la </a:t>
            </a:r>
            <a:r>
              <a:rPr lang="es-MX" b="1" u="sng" dirty="0">
                <a:solidFill>
                  <a:srgbClr val="FF0000"/>
                </a:solidFill>
                <a:latin typeface="AR CENA"/>
              </a:rPr>
              <a:t>participación de la mujer sindicalista en equidad numérica. </a:t>
            </a:r>
          </a:p>
          <a:p>
            <a:pPr algn="just"/>
            <a:endParaRPr lang="es-MX" dirty="0">
              <a:solidFill>
                <a:srgbClr val="FF0000"/>
              </a:solidFill>
            </a:endParaRPr>
          </a:p>
          <a:p>
            <a:pPr algn="just"/>
            <a:endParaRPr lang="en-US" dirty="0">
              <a:solidFill>
                <a:srgbClr val="92D050"/>
              </a:solidFill>
            </a:endParaRPr>
          </a:p>
        </p:txBody>
      </p:sp>
    </p:spTree>
    <p:extLst>
      <p:ext uri="{BB962C8B-B14F-4D97-AF65-F5344CB8AC3E}">
        <p14:creationId xmlns:p14="http://schemas.microsoft.com/office/powerpoint/2010/main" val="26128759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188640"/>
            <a:ext cx="7416824" cy="2585323"/>
          </a:xfrm>
          <a:prstGeom prst="rect">
            <a:avLst/>
          </a:prstGeom>
        </p:spPr>
        <p:txBody>
          <a:bodyPr wrap="square">
            <a:spAutoFit/>
          </a:bodyPr>
          <a:lstStyle/>
          <a:p>
            <a:pPr algn="just"/>
            <a:r>
              <a:rPr lang="es-MX" dirty="0">
                <a:solidFill>
                  <a:srgbClr val="92D050"/>
                </a:solidFill>
              </a:rPr>
              <a:t>Artículo 2.2.2.4.11. Tabla para la conformación de la Comisión Unificada Sindical. Para conformar la Comisión Unificada Sindical con las organizaciones que hayan cumplido con los requisitos de comparecencia, se aplicarán la siguiente tabla, de acuerdo con cada ámbito de negociación.</a:t>
            </a:r>
          </a:p>
          <a:p>
            <a:pPr algn="just"/>
            <a:endParaRPr lang="es-MX" dirty="0">
              <a:solidFill>
                <a:srgbClr val="92D050"/>
              </a:solidFill>
            </a:endParaRPr>
          </a:p>
          <a:p>
            <a:pPr algn="just"/>
            <a:endParaRPr lang="es-MX" dirty="0">
              <a:solidFill>
                <a:srgbClr val="92D050"/>
              </a:solidFill>
            </a:endParaRPr>
          </a:p>
          <a:p>
            <a:pPr algn="just"/>
            <a:endParaRPr lang="es-MX" dirty="0">
              <a:solidFill>
                <a:srgbClr val="92D050"/>
              </a:solidFill>
            </a:endParaRPr>
          </a:p>
          <a:p>
            <a:pPr algn="just"/>
            <a:endParaRPr lang="en-US" dirty="0">
              <a:solidFill>
                <a:srgbClr val="92D050"/>
              </a:solidFill>
            </a:endParaRPr>
          </a:p>
        </p:txBody>
      </p:sp>
      <p:pic>
        <p:nvPicPr>
          <p:cNvPr id="3" name="Imagen 2">
            <a:extLst>
              <a:ext uri="{FF2B5EF4-FFF2-40B4-BE49-F238E27FC236}">
                <a16:creationId xmlns:a16="http://schemas.microsoft.com/office/drawing/2014/main" id="{8F149731-0E13-4F0F-9862-6DB22C093B56}"/>
              </a:ext>
            </a:extLst>
          </p:cNvPr>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771800" y="1700809"/>
            <a:ext cx="4248472" cy="5157192"/>
          </a:xfrm>
          <a:prstGeom prst="rect">
            <a:avLst/>
          </a:prstGeom>
          <a:noFill/>
          <a:ln>
            <a:noFill/>
          </a:ln>
        </p:spPr>
      </p:pic>
    </p:spTree>
    <p:extLst>
      <p:ext uri="{BB962C8B-B14F-4D97-AF65-F5344CB8AC3E}">
        <p14:creationId xmlns:p14="http://schemas.microsoft.com/office/powerpoint/2010/main" val="3261985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260648"/>
            <a:ext cx="7344816" cy="4708981"/>
          </a:xfrm>
          <a:prstGeom prst="rect">
            <a:avLst/>
          </a:prstGeom>
        </p:spPr>
        <p:txBody>
          <a:bodyPr wrap="square">
            <a:spAutoFit/>
          </a:bodyPr>
          <a:lstStyle/>
          <a:p>
            <a:r>
              <a:rPr lang="es-MX" sz="2000" dirty="0">
                <a:solidFill>
                  <a:srgbClr val="92D050"/>
                </a:solidFill>
                <a:latin typeface="AR CENA" panose="020B0604020202020204"/>
              </a:rPr>
              <a:t>Artículo 2.2.2.4.13. Características de la negociación. Las partes adelantarán la negociación de conformidad con las siguientes características:</a:t>
            </a:r>
          </a:p>
          <a:p>
            <a:endParaRPr lang="es-MX" sz="2000" dirty="0">
              <a:latin typeface="AR CENA" panose="020B0604020202020204"/>
            </a:endParaRPr>
          </a:p>
          <a:p>
            <a:pPr marL="285750" indent="-285750">
              <a:buFont typeface="Wingdings" panose="05000000000000000000" pitchFamily="2" charset="2"/>
              <a:buChar char="ü"/>
            </a:pPr>
            <a:r>
              <a:rPr lang="es-MX" sz="2000" dirty="0">
                <a:solidFill>
                  <a:srgbClr val="FF0000"/>
                </a:solidFill>
                <a:latin typeface="AR CENA" panose="020B0604020202020204"/>
              </a:rPr>
              <a:t>Los negociadores y los asesores de las organizaciones sindicales gozarán de permisos sindicales durante el desarrollo de la negociación.</a:t>
            </a:r>
          </a:p>
          <a:p>
            <a:pPr marL="285750" indent="-285750">
              <a:buFont typeface="Wingdings" panose="05000000000000000000" pitchFamily="2" charset="2"/>
              <a:buChar char="ü"/>
            </a:pPr>
            <a:endParaRPr lang="es-MX" sz="2000" dirty="0">
              <a:solidFill>
                <a:srgbClr val="FF0000"/>
              </a:solidFill>
              <a:latin typeface="AR CENA" panose="020B0604020202020204"/>
            </a:endParaRPr>
          </a:p>
          <a:p>
            <a:pPr marL="285750" indent="-285750">
              <a:buFont typeface="Wingdings" panose="05000000000000000000" pitchFamily="2" charset="2"/>
              <a:buChar char="ü"/>
            </a:pPr>
            <a:r>
              <a:rPr lang="es-MX" sz="2000" dirty="0">
                <a:solidFill>
                  <a:srgbClr val="FF0000"/>
                </a:solidFill>
                <a:latin typeface="AR CENA" panose="020B0604020202020204"/>
              </a:rPr>
              <a:t>Las organizaciones sindicales podrán contar con hasta con dos (2) asesores, quienes podrán ser de la federación o confederación</a:t>
            </a:r>
          </a:p>
          <a:p>
            <a:endParaRPr lang="es-MX" sz="2000" dirty="0">
              <a:solidFill>
                <a:srgbClr val="FF0000"/>
              </a:solidFill>
              <a:latin typeface="AR CENA" panose="020B0604020202020204"/>
            </a:endParaRPr>
          </a:p>
          <a:p>
            <a:pPr marL="285750" indent="-285750">
              <a:buFont typeface="Wingdings" panose="05000000000000000000" pitchFamily="2" charset="2"/>
              <a:buChar char="ü"/>
            </a:pPr>
            <a:r>
              <a:rPr lang="es-MX" sz="2000" dirty="0">
                <a:solidFill>
                  <a:srgbClr val="FF0000"/>
                </a:solidFill>
                <a:latin typeface="AR CENA" panose="020B0604020202020204"/>
              </a:rPr>
              <a:t>La negociación y el seguimiento a los acuerdos colectivos podrán hacerse de manera presencial y/o virtual y/o de manera híbrida, previo acuerdo entre las partes.</a:t>
            </a:r>
            <a:endParaRPr lang="en-US" sz="2000" dirty="0">
              <a:solidFill>
                <a:srgbClr val="FF0000"/>
              </a:solidFill>
              <a:latin typeface="AR CENA" panose="020B0604020202020204"/>
            </a:endParaRPr>
          </a:p>
        </p:txBody>
      </p:sp>
    </p:spTree>
    <p:extLst>
      <p:ext uri="{BB962C8B-B14F-4D97-AF65-F5344CB8AC3E}">
        <p14:creationId xmlns:p14="http://schemas.microsoft.com/office/powerpoint/2010/main" val="38103980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contenido">
            <a:extLst>
              <a:ext uri="{FF2B5EF4-FFF2-40B4-BE49-F238E27FC236}">
                <a16:creationId xmlns:a16="http://schemas.microsoft.com/office/drawing/2014/main" id="{5AB160A7-DF12-4913-BEE5-1D49D9FA1C78}"/>
              </a:ext>
            </a:extLst>
          </p:cNvPr>
          <p:cNvSpPr>
            <a:spLocks noGrp="1"/>
          </p:cNvSpPr>
          <p:nvPr>
            <p:ph idx="1"/>
          </p:nvPr>
        </p:nvSpPr>
        <p:spPr bwMode="auto">
          <a:xfrm>
            <a:off x="1547664" y="0"/>
            <a:ext cx="7201049" cy="65253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 typeface="Wingdings 3" panose="05040102010807070707" pitchFamily="18" charset="2"/>
              <a:buNone/>
            </a:pPr>
            <a:r>
              <a:rPr lang="es-ES" altLang="es-CO" sz="3200" dirty="0">
                <a:solidFill>
                  <a:srgbClr val="00B050"/>
                </a:solidFill>
                <a:latin typeface="Arial" panose="020B0604020202020204" pitchFamily="34" charset="0"/>
                <a:cs typeface="Arial" panose="020B0604020202020204" pitchFamily="34" charset="0"/>
              </a:rPr>
              <a:t> </a:t>
            </a:r>
            <a:r>
              <a:rPr lang="es-MX" sz="1800" dirty="0">
                <a:solidFill>
                  <a:srgbClr val="92D050"/>
                </a:solidFill>
                <a:latin typeface="AR CENA" panose="020B0604020202020204"/>
              </a:rPr>
              <a:t>Artículo 2.2.2.4.14. Términos y etapas de la negociación</a:t>
            </a:r>
          </a:p>
          <a:p>
            <a:pPr eaLnBrk="1" hangingPunct="1">
              <a:buFont typeface="Wingdings 3" panose="05040102010807070707" pitchFamily="18" charset="2"/>
              <a:buNone/>
            </a:pPr>
            <a:endParaRPr lang="es-ES" altLang="es-CO" sz="1800" b="1" i="1" dirty="0">
              <a:solidFill>
                <a:srgbClr val="92D050"/>
              </a:solidFill>
              <a:latin typeface="AR CENA" panose="020B0604020202020204"/>
              <a:cs typeface="Arial" panose="020B0604020202020204" pitchFamily="34" charset="0"/>
            </a:endParaRPr>
          </a:p>
          <a:p>
            <a:pPr eaLnBrk="1" hangingPunct="1">
              <a:buFont typeface="Wingdings" panose="05000000000000000000" pitchFamily="2" charset="2"/>
              <a:buChar char="q"/>
            </a:pPr>
            <a:r>
              <a:rPr lang="es-ES" altLang="es-CO" sz="1800" b="1" i="1" dirty="0">
                <a:latin typeface="AR CENA" panose="020B0604020202020204"/>
                <a:cs typeface="Arial" panose="020B0604020202020204" pitchFamily="34" charset="0"/>
              </a:rPr>
              <a:t> </a:t>
            </a:r>
            <a:r>
              <a:rPr lang="es-ES" altLang="es-CO" sz="1800" dirty="0">
                <a:latin typeface="AR CENA" panose="020B0604020202020204"/>
                <a:cs typeface="Arial" panose="020B0604020202020204" pitchFamily="34" charset="0"/>
              </a:rPr>
              <a:t>Dos (2) días para notificar los negociadores </a:t>
            </a:r>
          </a:p>
          <a:p>
            <a:pPr eaLnBrk="1" hangingPunct="1">
              <a:buFont typeface="Wingdings" panose="05000000000000000000" pitchFamily="2" charset="2"/>
              <a:buChar char="q"/>
            </a:pPr>
            <a:r>
              <a:rPr lang="es-ES" altLang="es-CO" sz="1800" dirty="0">
                <a:latin typeface="AR CENA" panose="020B0604020202020204"/>
                <a:cs typeface="Arial" panose="020B0604020202020204" pitchFamily="34" charset="0"/>
              </a:rPr>
              <a:t>Cinco (5) para instalar la mesa </a:t>
            </a:r>
          </a:p>
          <a:p>
            <a:pPr eaLnBrk="1" hangingPunct="1">
              <a:buFont typeface="Wingdings" panose="05000000000000000000" pitchFamily="2" charset="2"/>
              <a:buChar char="q"/>
            </a:pPr>
            <a:r>
              <a:rPr lang="es-ES" altLang="es-CO" sz="1800" dirty="0">
                <a:latin typeface="AR CENA" panose="020B0604020202020204"/>
                <a:cs typeface="Arial" panose="020B0604020202020204" pitchFamily="34" charset="0"/>
              </a:rPr>
              <a:t>La negociación se desarrollará durante un período inicial de veinte (20) días hábiles públicos prorrogables, de mutuo acuerdo, hasta por otros veinte (20) días hábiles. </a:t>
            </a:r>
          </a:p>
          <a:p>
            <a:pPr eaLnBrk="1" hangingPunct="1">
              <a:buFont typeface="Wingdings" panose="05000000000000000000" pitchFamily="2" charset="2"/>
              <a:buChar char="q"/>
            </a:pPr>
            <a:r>
              <a:rPr lang="es-ES" altLang="es-CO" sz="1800" dirty="0">
                <a:latin typeface="AR CENA" panose="020B0604020202020204"/>
                <a:cs typeface="Arial" panose="020B0604020202020204" pitchFamily="34" charset="0"/>
              </a:rPr>
              <a:t>No hay acuerdo las partes de mutuo acuerdo dentro de los dos (2) días hábiles siguientes podrán convenir en acudir a un mediador. </a:t>
            </a:r>
          </a:p>
          <a:p>
            <a:pPr eaLnBrk="1" hangingPunct="1">
              <a:buFont typeface="Wingdings" panose="05000000000000000000" pitchFamily="2" charset="2"/>
              <a:buChar char="q"/>
            </a:pPr>
            <a:r>
              <a:rPr lang="es-ES" altLang="es-CO" sz="1800" dirty="0">
                <a:latin typeface="AR CENA" panose="020B0604020202020204"/>
                <a:cs typeface="Arial" panose="020B0604020202020204" pitchFamily="34" charset="0"/>
              </a:rPr>
              <a:t>El mediador dentro de los dos (2) días hábiles se reunirá con las partes, para proponer formulas justificadas, en equidad, orden jurídico, sostenibilidad financiera. </a:t>
            </a:r>
          </a:p>
          <a:p>
            <a:pPr eaLnBrk="1" hangingPunct="1">
              <a:buFont typeface="Wingdings" panose="05000000000000000000" pitchFamily="2" charset="2"/>
              <a:buChar char="q"/>
            </a:pPr>
            <a:r>
              <a:rPr lang="es-ES" altLang="es-CO" sz="1800" dirty="0">
                <a:latin typeface="AR CENA" panose="020B0604020202020204"/>
                <a:cs typeface="Arial" panose="020B0604020202020204" pitchFamily="34" charset="0"/>
              </a:rPr>
              <a:t>Cinco (5) días para la segunda audiencia </a:t>
            </a:r>
          </a:p>
          <a:p>
            <a:pPr eaLnBrk="1" hangingPunct="1">
              <a:buFont typeface="Wingdings" panose="05000000000000000000" pitchFamily="2" charset="2"/>
              <a:buChar char="q"/>
            </a:pPr>
            <a:r>
              <a:rPr lang="es-ES" altLang="es-CO" sz="1800" dirty="0">
                <a:latin typeface="AR CENA" panose="020B0604020202020204"/>
                <a:cs typeface="Arial" panose="020B0604020202020204" pitchFamily="34" charset="0"/>
              </a:rPr>
              <a:t>Tres (3) días para coger o negar las formulas del mediador </a:t>
            </a:r>
          </a:p>
          <a:p>
            <a:pPr marL="0" indent="0" eaLnBrk="1" hangingPunct="1">
              <a:buNone/>
            </a:pPr>
            <a:endParaRPr lang="es-ES" altLang="es-CO" sz="1800" dirty="0">
              <a:latin typeface="AR CENA" panose="020B0604020202020204"/>
              <a:cs typeface="Arial" panose="020B0604020202020204" pitchFamily="34" charset="0"/>
            </a:endParaRPr>
          </a:p>
          <a:p>
            <a:pPr marL="0" indent="0" algn="just" eaLnBrk="1" hangingPunct="1">
              <a:buNone/>
            </a:pPr>
            <a:r>
              <a:rPr lang="es-CO" sz="1800" dirty="0">
                <a:solidFill>
                  <a:srgbClr val="FF0000"/>
                </a:solidFill>
                <a:latin typeface="AR CENA" panose="020B0604020202020204"/>
              </a:rPr>
              <a:t>Artículo 2.2.2.4.16. Acuerdo colectivo.</a:t>
            </a:r>
          </a:p>
          <a:p>
            <a:pPr marL="0" indent="0" algn="just" eaLnBrk="1" hangingPunct="1">
              <a:buNone/>
            </a:pPr>
            <a:r>
              <a:rPr lang="es-MX" sz="1800" dirty="0">
                <a:solidFill>
                  <a:srgbClr val="FF0000"/>
                </a:solidFill>
                <a:latin typeface="AR CENA" panose="020B0604020202020204"/>
              </a:rPr>
              <a:t>8. Respetando el principio de progresividad y no regresividad, el acuerdo colectivo suscrito tendrá vigencia por un periodo mínimo de dos (2) años.</a:t>
            </a:r>
            <a:endParaRPr lang="en-US" sz="1800" dirty="0">
              <a:solidFill>
                <a:srgbClr val="FF0000"/>
              </a:solidFill>
              <a:latin typeface="AR CENA" panose="020B0604020202020204"/>
            </a:endParaRPr>
          </a:p>
          <a:p>
            <a:pPr marL="0" indent="0" eaLnBrk="1" hangingPunct="1">
              <a:buNone/>
            </a:pPr>
            <a:endParaRPr lang="es-MX" sz="2000" dirty="0"/>
          </a:p>
          <a:p>
            <a:pPr marL="0" indent="0" eaLnBrk="1" hangingPunct="1">
              <a:buNone/>
            </a:pPr>
            <a:endParaRPr lang="en-US" sz="2000" dirty="0"/>
          </a:p>
          <a:p>
            <a:pPr marL="0" indent="0" eaLnBrk="1" hangingPunct="1">
              <a:buNone/>
            </a:pPr>
            <a:endParaRPr lang="es-ES" altLang="es-CO" sz="2000" dirty="0">
              <a:latin typeface="AR CENA" panose="020B0604020202020204"/>
              <a:cs typeface="Arial" panose="020B0604020202020204" pitchFamily="34" charset="0"/>
            </a:endParaRPr>
          </a:p>
          <a:p>
            <a:pPr algn="just" eaLnBrk="1" hangingPunct="1">
              <a:buFont typeface="Wingdings 3" panose="05040102010807070707" pitchFamily="18" charset="2"/>
              <a:buNone/>
            </a:pPr>
            <a:r>
              <a:rPr lang="es-ES" altLang="es-CO" sz="2000" dirty="0">
                <a:latin typeface="AR CENA" panose="020B0604020202020204"/>
                <a:cs typeface="Arial" panose="020B0604020202020204" pitchFamily="34" charset="0"/>
              </a:rPr>
              <a:t>  </a:t>
            </a:r>
          </a:p>
          <a:p>
            <a:pPr eaLnBrk="1" hangingPunct="1"/>
            <a:endParaRPr lang="es-ES" altLang="es-CO"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91680" y="188640"/>
            <a:ext cx="7128792" cy="5632311"/>
          </a:xfrm>
          <a:prstGeom prst="rect">
            <a:avLst/>
          </a:prstGeom>
        </p:spPr>
        <p:txBody>
          <a:bodyPr wrap="square">
            <a:spAutoFit/>
          </a:bodyPr>
          <a:lstStyle/>
          <a:p>
            <a:pPr algn="just"/>
            <a:r>
              <a:rPr lang="es-MX" sz="2000" dirty="0">
                <a:solidFill>
                  <a:srgbClr val="92D050"/>
                </a:solidFill>
                <a:latin typeface="AR CENA" panose="020B0604020202020204"/>
              </a:rPr>
              <a:t>Artículo 2.2.2.4.17. Cumplimiento e implementación del acuerdo colectivo. </a:t>
            </a:r>
          </a:p>
          <a:p>
            <a:pPr algn="just"/>
            <a:endParaRPr lang="es-MX" sz="2000" dirty="0">
              <a:solidFill>
                <a:srgbClr val="92D050"/>
              </a:solidFill>
              <a:latin typeface="AR CENA" panose="020B0604020202020204"/>
            </a:endParaRPr>
          </a:p>
          <a:p>
            <a:pPr algn="just"/>
            <a:r>
              <a:rPr lang="es-MX" sz="2000" dirty="0">
                <a:latin typeface="AR CENA" panose="020B0604020202020204"/>
              </a:rPr>
              <a:t>Las autoridades públicas competentes darán cumplimiento al acuerdo colectivo </a:t>
            </a:r>
            <a:r>
              <a:rPr lang="es-MX" sz="2000" dirty="0">
                <a:solidFill>
                  <a:srgbClr val="FF0000"/>
                </a:solidFill>
                <a:latin typeface="AR CENA" panose="020B0604020202020204"/>
              </a:rPr>
              <a:t>y expedirán los respectivos actos administrativos a que haya lugar de acuerdo con los compromisos pactados, a más tardar dentro del mes siguiente a la suscripción del acuerdo</a:t>
            </a:r>
            <a:r>
              <a:rPr lang="es-MX" sz="2000" dirty="0">
                <a:latin typeface="AR CENA" panose="020B0604020202020204"/>
              </a:rPr>
              <a:t>, </a:t>
            </a:r>
            <a:r>
              <a:rPr lang="es-MX" sz="2000" dirty="0">
                <a:solidFill>
                  <a:srgbClr val="FF0000"/>
                </a:solidFill>
                <a:latin typeface="AR CENA" panose="020B0604020202020204"/>
              </a:rPr>
              <a:t>con respeto a las competencias constitucionales y legales, indicando cuáles autoridades, en cuáles puntos y en cuáles plazos, son las obligadas al cumplimiento del acuerdo colectivo. </a:t>
            </a:r>
          </a:p>
          <a:p>
            <a:pPr algn="just"/>
            <a:endParaRPr lang="es-MX" sz="2000" dirty="0">
              <a:latin typeface="AR CENA" panose="020B0604020202020204"/>
            </a:endParaRPr>
          </a:p>
          <a:p>
            <a:pPr algn="just"/>
            <a:r>
              <a:rPr lang="es-MX" sz="2000" dirty="0">
                <a:solidFill>
                  <a:srgbClr val="FF0000"/>
                </a:solidFill>
                <a:latin typeface="AR CENA" panose="020B0604020202020204"/>
              </a:rPr>
              <a:t>En todos los actos proferidos por la autoridad pública para implementar acuerdos colectivos, registrará en sus considerandos, que mediante dicho acto se está dando cumplimiento al acuerdo colectivo resultante de la negociación colectiva e indicará las partes, la fecha y el texto respectivo del acuerdo colectivo.</a:t>
            </a:r>
            <a:endParaRPr lang="en-US" sz="2000" dirty="0">
              <a:solidFill>
                <a:srgbClr val="FF0000"/>
              </a:solidFill>
              <a:latin typeface="AR CENA" panose="020B0604020202020204"/>
            </a:endParaRPr>
          </a:p>
        </p:txBody>
      </p:sp>
    </p:spTree>
    <p:extLst>
      <p:ext uri="{BB962C8B-B14F-4D97-AF65-F5344CB8AC3E}">
        <p14:creationId xmlns:p14="http://schemas.microsoft.com/office/powerpoint/2010/main" val="13933707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0"/>
            <a:ext cx="7272808" cy="6555641"/>
          </a:xfrm>
          <a:prstGeom prst="rect">
            <a:avLst/>
          </a:prstGeom>
        </p:spPr>
        <p:txBody>
          <a:bodyPr wrap="square">
            <a:spAutoFit/>
          </a:bodyPr>
          <a:lstStyle/>
          <a:p>
            <a:r>
              <a:rPr lang="es-MX" sz="2000" dirty="0">
                <a:solidFill>
                  <a:srgbClr val="92D050"/>
                </a:solidFill>
                <a:latin typeface="AR CENA"/>
              </a:rPr>
              <a:t>Artículo 2.2.2.4.18. Comité bipartito para el seguimiento en la implementación o ejecución y cumplimiento del Acuerdo Colectivo. (NUEVO)</a:t>
            </a:r>
          </a:p>
          <a:p>
            <a:endParaRPr lang="es-MX" sz="2000" dirty="0">
              <a:latin typeface="AR CENA"/>
            </a:endParaRPr>
          </a:p>
          <a:p>
            <a:r>
              <a:rPr lang="es-CO" sz="2000" dirty="0">
                <a:solidFill>
                  <a:srgbClr val="FF0000"/>
                </a:solidFill>
                <a:latin typeface="AR CENA"/>
              </a:rPr>
              <a:t>Artículo 2.2.2.4.19. Capacitación.</a:t>
            </a:r>
          </a:p>
          <a:p>
            <a:endParaRPr lang="es-MX" sz="2000" dirty="0">
              <a:latin typeface="AR CENA"/>
            </a:endParaRPr>
          </a:p>
          <a:p>
            <a:pPr algn="just"/>
            <a:r>
              <a:rPr lang="es-MX" sz="2000" dirty="0">
                <a:solidFill>
                  <a:srgbClr val="FF0000"/>
                </a:solidFill>
                <a:latin typeface="AR CENA"/>
              </a:rPr>
              <a:t>Artículo 2.2.2.4.20. Inspección y vigilancia.</a:t>
            </a:r>
          </a:p>
          <a:p>
            <a:pPr algn="just"/>
            <a:r>
              <a:rPr lang="es-MX" sz="2000" dirty="0">
                <a:solidFill>
                  <a:srgbClr val="FF0000"/>
                </a:solidFill>
                <a:latin typeface="AR CENA"/>
              </a:rPr>
              <a:t>El Ministerio del Trabajo, a través de las Inspecciones de Trabajo y Seguridad Social, ejercerá la inspección y vigilancia respecto del incumplimiento de las disposiciones de este Capítulo por parte de las entidades públicas encargadas de su aplicación, las cuales podrán dar lugar a la imposición de multas de uno (1) a cinco mil (5.000) salarios mínimos legales mensuales vigentes, de conformidad con lo dispuesto en el artículo 486 del Código Sustantivo del Trabajo. Lo anterior, sin detrimento de las competencias asignadas a la Procuraduría General de la Nación respecto de la investigación e imposición de sanciones disciplinarias, respecto de las conductas u omisiones de los servidores públicos encargados de dar cumplimiento a las disposiciones contenidas en el presente Capítulo.</a:t>
            </a:r>
            <a:endParaRPr lang="en-US" sz="2000" dirty="0">
              <a:solidFill>
                <a:srgbClr val="FF0000"/>
              </a:solidFill>
              <a:latin typeface="AR CENA"/>
            </a:endParaRPr>
          </a:p>
        </p:txBody>
      </p:sp>
    </p:spTree>
    <p:extLst>
      <p:ext uri="{BB962C8B-B14F-4D97-AF65-F5344CB8AC3E}">
        <p14:creationId xmlns:p14="http://schemas.microsoft.com/office/powerpoint/2010/main" val="12049782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91680" y="260648"/>
            <a:ext cx="7128792" cy="4093428"/>
          </a:xfrm>
          <a:prstGeom prst="rect">
            <a:avLst/>
          </a:prstGeom>
        </p:spPr>
        <p:txBody>
          <a:bodyPr wrap="square">
            <a:spAutoFit/>
          </a:bodyPr>
          <a:lstStyle/>
          <a:p>
            <a:pPr algn="just"/>
            <a:r>
              <a:rPr lang="es-MX" sz="2000" dirty="0">
                <a:solidFill>
                  <a:srgbClr val="92D050"/>
                </a:solidFill>
                <a:latin typeface="AR CENA"/>
              </a:rPr>
              <a:t>Artículo 2.2.2.4.21. Aplicación transitoria del presente capítulo. (NUEVO) </a:t>
            </a:r>
          </a:p>
          <a:p>
            <a:pPr algn="just"/>
            <a:endParaRPr lang="es-MX" sz="2000" dirty="0">
              <a:latin typeface="AR CENA"/>
            </a:endParaRPr>
          </a:p>
          <a:p>
            <a:pPr algn="just"/>
            <a:r>
              <a:rPr lang="es-MX" sz="2000" dirty="0">
                <a:solidFill>
                  <a:srgbClr val="92D050"/>
                </a:solidFill>
                <a:latin typeface="AR CENA"/>
              </a:rPr>
              <a:t>En caso de existir negociaciones colectivas en curso, respecto de pliegos presentados y mesas instaladas antes de la vigencia de la presente norma, su desarrollo y culminación se regirá con la norma vigente al momento de la presentación del pliego." </a:t>
            </a:r>
          </a:p>
          <a:p>
            <a:pPr algn="just"/>
            <a:endParaRPr lang="es-MX" sz="2000" dirty="0">
              <a:solidFill>
                <a:srgbClr val="92D050"/>
              </a:solidFill>
              <a:latin typeface="AR CENA"/>
            </a:endParaRPr>
          </a:p>
          <a:p>
            <a:pPr algn="just"/>
            <a:r>
              <a:rPr lang="es-MX" sz="2000" dirty="0">
                <a:solidFill>
                  <a:srgbClr val="92D050"/>
                </a:solidFill>
                <a:latin typeface="AR CENA"/>
              </a:rPr>
              <a:t>Artículo 2. Vigencia y modificación. El presente decreto rige a partir de su i publicación y modifica el Capítulo 4 del Título 2 de la Parte 2 del Libro 2 del Decreto 1072 de 2015, Único Reglamentario del Sector Trabajo.</a:t>
            </a:r>
            <a:endParaRPr lang="en-US" sz="2000" dirty="0">
              <a:solidFill>
                <a:srgbClr val="92D050"/>
              </a:solidFill>
              <a:latin typeface="AR CENA"/>
            </a:endParaRPr>
          </a:p>
        </p:txBody>
      </p:sp>
    </p:spTree>
    <p:extLst>
      <p:ext uri="{BB962C8B-B14F-4D97-AF65-F5344CB8AC3E}">
        <p14:creationId xmlns:p14="http://schemas.microsoft.com/office/powerpoint/2010/main" val="10750965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35696" y="188640"/>
            <a:ext cx="7128792" cy="4557081"/>
          </a:xfrm>
          <a:prstGeom prst="rect">
            <a:avLst/>
          </a:prstGeom>
        </p:spPr>
        <p:txBody>
          <a:bodyPr wrap="square">
            <a:spAutoFit/>
          </a:bodyPr>
          <a:lstStyle/>
          <a:p>
            <a:pPr algn="ctr">
              <a:lnSpc>
                <a:spcPct val="107000"/>
              </a:lnSpc>
              <a:spcAft>
                <a:spcPts val="800"/>
              </a:spcAft>
            </a:pPr>
            <a:endParaRPr lang="es-MX" sz="2400" dirty="0">
              <a:latin typeface="AR CENA" panose="020B0604020202020204" charset="0"/>
            </a:endParaRPr>
          </a:p>
          <a:p>
            <a:pPr algn="ctr">
              <a:lnSpc>
                <a:spcPct val="107000"/>
              </a:lnSpc>
              <a:spcAft>
                <a:spcPts val="800"/>
              </a:spcAft>
            </a:pPr>
            <a:endParaRPr lang="es-MX" sz="2400" dirty="0">
              <a:latin typeface="AR CENA" panose="020B0604020202020204" charset="0"/>
            </a:endParaRPr>
          </a:p>
          <a:p>
            <a:pPr algn="ctr">
              <a:lnSpc>
                <a:spcPct val="107000"/>
              </a:lnSpc>
              <a:spcAft>
                <a:spcPts val="800"/>
              </a:spcAft>
            </a:pPr>
            <a:r>
              <a:rPr lang="es-MX" sz="2400" b="1" i="1" dirty="0">
                <a:latin typeface="AR CENA" panose="020B0604020202020204" charset="0"/>
              </a:rPr>
              <a:t>“</a:t>
            </a:r>
            <a:r>
              <a:rPr lang="es-MX" sz="2800" b="1" i="1" dirty="0">
                <a:latin typeface="AR CENA" panose="020B0604020202020204" charset="0"/>
              </a:rPr>
              <a:t>Los grandes logros en la negociación nunca son realizados por una persona, son hechas por un equipo”  </a:t>
            </a:r>
            <a:endParaRPr lang="en-US" sz="2800" b="1" i="1" dirty="0">
              <a:latin typeface="AR CENA" panose="020B0604020202020204" charset="0"/>
            </a:endParaRPr>
          </a:p>
          <a:p>
            <a:pPr>
              <a:lnSpc>
                <a:spcPct val="107000"/>
              </a:lnSpc>
              <a:spcAft>
                <a:spcPts val="800"/>
              </a:spcAft>
            </a:pPr>
            <a:endParaRPr lang="es-MX" sz="3600" b="1" i="1" dirty="0">
              <a:latin typeface="AR CENA" panose="020B0604020202020204" charset="0"/>
              <a:ea typeface="Calibri" panose="020F0502020204030204" pitchFamily="34" charset="0"/>
              <a:cs typeface="Times New Roman" panose="02020603050405020304" pitchFamily="18" charset="0"/>
            </a:endParaRPr>
          </a:p>
          <a:p>
            <a:pPr>
              <a:lnSpc>
                <a:spcPct val="107000"/>
              </a:lnSpc>
              <a:spcAft>
                <a:spcPts val="800"/>
              </a:spcAft>
            </a:pPr>
            <a:endParaRPr lang="es-MX" sz="3600" b="1" i="1" dirty="0">
              <a:latin typeface="AR CENA" panose="020B0604020202020204" charset="0"/>
              <a:ea typeface="Calibri" panose="020F0502020204030204" pitchFamily="34" charset="0"/>
              <a:cs typeface="Times New Roman" panose="02020603050405020304" pitchFamily="18" charset="0"/>
            </a:endParaRPr>
          </a:p>
          <a:p>
            <a:pPr algn="ctr">
              <a:lnSpc>
                <a:spcPct val="107000"/>
              </a:lnSpc>
              <a:spcAft>
                <a:spcPts val="800"/>
              </a:spcAft>
            </a:pPr>
            <a:r>
              <a:rPr lang="es-MX" sz="3600" b="1" i="1" dirty="0">
                <a:solidFill>
                  <a:srgbClr val="92D050"/>
                </a:solidFill>
                <a:latin typeface="AR CENA" panose="020B0604020202020204" charset="0"/>
                <a:ea typeface="Calibri" panose="020F0502020204030204" pitchFamily="34" charset="0"/>
                <a:cs typeface="Times New Roman" panose="02020603050405020304" pitchFamily="18" charset="0"/>
              </a:rPr>
              <a:t>Muchas gracias  </a:t>
            </a:r>
            <a:endParaRPr lang="en-US" sz="3600" dirty="0">
              <a:solidFill>
                <a:srgbClr val="92D050"/>
              </a:solidFill>
              <a:effectLst/>
              <a:latin typeface="AR CENA" panose="020B060402020202020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9410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75656" y="1"/>
            <a:ext cx="7344816" cy="8771632"/>
          </a:xfrm>
          <a:prstGeom prst="rect">
            <a:avLst/>
          </a:prstGeom>
        </p:spPr>
        <p:txBody>
          <a:bodyPr wrap="square">
            <a:spAutoFit/>
          </a:bodyPr>
          <a:lstStyle/>
          <a:p>
            <a:pPr algn="just" eaLnBrk="1" hangingPunct="1"/>
            <a:r>
              <a:rPr lang="es-ES" altLang="es-ES" sz="2400" b="1" i="1" dirty="0">
                <a:solidFill>
                  <a:schemeClr val="accent6">
                    <a:lumMod val="75000"/>
                  </a:schemeClr>
                </a:solidFill>
                <a:latin typeface="AR CENA" panose="020B0604020202020204" charset="0"/>
              </a:rPr>
              <a:t>Tratados ante la OIT que protege el Principio de Libertad Sindical – Colombia </a:t>
            </a:r>
            <a:endParaRPr lang="es-ES" altLang="es-ES" sz="2400" dirty="0">
              <a:solidFill>
                <a:schemeClr val="accent6">
                  <a:lumMod val="75000"/>
                </a:schemeClr>
              </a:solidFill>
              <a:latin typeface="AR CENA" panose="020B0604020202020204" charset="0"/>
            </a:endParaRPr>
          </a:p>
          <a:p>
            <a:pPr algn="just" eaLnBrk="1" hangingPunct="1"/>
            <a:endParaRPr lang="es-ES" altLang="es-ES" sz="2400" dirty="0">
              <a:latin typeface="AR CENA" panose="020B0604020202020204" charset="0"/>
            </a:endParaRPr>
          </a:p>
          <a:p>
            <a:pPr marL="342900" indent="-342900" algn="just" eaLnBrk="1" hangingPunct="1">
              <a:buFont typeface="Wingdings" panose="05000000000000000000" pitchFamily="2" charset="2"/>
              <a:buChar char="ü"/>
            </a:pPr>
            <a:r>
              <a:rPr lang="es-ES" altLang="es-ES" sz="2000" dirty="0">
                <a:latin typeface="AR CENA" panose="020B0604020202020204" charset="0"/>
              </a:rPr>
              <a:t>Tratado 87. Libertad Sindical protección de Sindicalización. </a:t>
            </a:r>
            <a:r>
              <a:rPr lang="es-ES" altLang="es-ES" sz="2000" dirty="0">
                <a:solidFill>
                  <a:schemeClr val="accent6">
                    <a:lumMod val="75000"/>
                  </a:schemeClr>
                </a:solidFill>
                <a:latin typeface="AR CENA" panose="020B0604020202020204" charset="0"/>
              </a:rPr>
              <a:t>4 de julio de 1950 </a:t>
            </a:r>
          </a:p>
          <a:p>
            <a:pPr marL="342900" indent="-342900" algn="just" eaLnBrk="1" hangingPunct="1">
              <a:buFont typeface="Arial" panose="020B0604020202020204" pitchFamily="34" charset="0"/>
              <a:buChar char="•"/>
            </a:pPr>
            <a:r>
              <a:rPr lang="es-ES" altLang="es-ES" sz="2000" u="sng" dirty="0">
                <a:latin typeface="AR CENA" panose="020B0604020202020204" charset="0"/>
              </a:rPr>
              <a:t>R/ Ley 26 de 1976 </a:t>
            </a:r>
          </a:p>
          <a:p>
            <a:pPr algn="just" eaLnBrk="1" hangingPunct="1"/>
            <a:endParaRPr lang="es-ES" altLang="es-ES" sz="2000" dirty="0">
              <a:latin typeface="AR CENA" panose="020B0604020202020204" charset="0"/>
            </a:endParaRPr>
          </a:p>
          <a:p>
            <a:pPr marL="342900" indent="-342900" algn="just" eaLnBrk="1" hangingPunct="1">
              <a:buFont typeface="Wingdings" panose="05000000000000000000" pitchFamily="2" charset="2"/>
              <a:buChar char="ü"/>
            </a:pPr>
            <a:r>
              <a:rPr lang="es-ES" altLang="es-ES" sz="2000" dirty="0">
                <a:latin typeface="AR CENA" panose="020B0604020202020204" charset="0"/>
              </a:rPr>
              <a:t>Tratado 98. Derecho de Sindicalización y Negociación Colectiva. </a:t>
            </a:r>
            <a:r>
              <a:rPr lang="es-ES" altLang="es-ES" sz="2000" dirty="0">
                <a:solidFill>
                  <a:schemeClr val="accent6">
                    <a:lumMod val="75000"/>
                  </a:schemeClr>
                </a:solidFill>
                <a:latin typeface="AR CENA" panose="020B0604020202020204" charset="0"/>
              </a:rPr>
              <a:t>1 de julio de 1949</a:t>
            </a:r>
          </a:p>
          <a:p>
            <a:pPr marL="342900" indent="-342900" algn="just" eaLnBrk="1" hangingPunct="1">
              <a:buFont typeface="Arial" panose="020B0604020202020204" pitchFamily="34" charset="0"/>
              <a:buChar char="•"/>
            </a:pPr>
            <a:r>
              <a:rPr lang="es-ES" altLang="es-ES" sz="2000" u="sng" dirty="0">
                <a:latin typeface="AR CENA" panose="020B0604020202020204" charset="0"/>
              </a:rPr>
              <a:t>R/ Ley 27 de 1976 </a:t>
            </a:r>
          </a:p>
          <a:p>
            <a:pPr algn="just" eaLnBrk="1" hangingPunct="1"/>
            <a:r>
              <a:rPr lang="es-ES" altLang="es-ES" sz="2000" u="sng" dirty="0">
                <a:latin typeface="AR CENA" panose="020B0604020202020204" charset="0"/>
              </a:rPr>
              <a:t> </a:t>
            </a:r>
          </a:p>
          <a:p>
            <a:pPr marL="342900" indent="-342900" algn="just" eaLnBrk="1" hangingPunct="1">
              <a:buFont typeface="Wingdings" panose="05000000000000000000" pitchFamily="2" charset="2"/>
              <a:buChar char="ü"/>
            </a:pPr>
            <a:r>
              <a:rPr lang="es-ES" altLang="es-ES" sz="2000" dirty="0">
                <a:solidFill>
                  <a:srgbClr val="FF0000"/>
                </a:solidFill>
                <a:latin typeface="AR CENA" panose="020B0604020202020204" charset="0"/>
              </a:rPr>
              <a:t>Tratado 151. Relación de los trabajadores de la administración Pública. 7 de junio de 1978</a:t>
            </a:r>
          </a:p>
          <a:p>
            <a:pPr marL="342900" indent="-342900" algn="just" eaLnBrk="1" hangingPunct="1">
              <a:buFont typeface="Arial" panose="020B0604020202020204" pitchFamily="34" charset="0"/>
              <a:buChar char="•"/>
            </a:pPr>
            <a:r>
              <a:rPr lang="es-ES" altLang="es-ES" sz="2000" u="sng" dirty="0">
                <a:solidFill>
                  <a:srgbClr val="FF0000"/>
                </a:solidFill>
                <a:latin typeface="AR CENA" panose="020B0604020202020204" charset="0"/>
              </a:rPr>
              <a:t>R/ Ley 411 de 1997 </a:t>
            </a:r>
          </a:p>
          <a:p>
            <a:pPr algn="just" eaLnBrk="1" hangingPunct="1"/>
            <a:endParaRPr lang="es-ES" altLang="es-ES" sz="2000" dirty="0">
              <a:latin typeface="AR CENA" panose="020B0604020202020204" charset="0"/>
            </a:endParaRPr>
          </a:p>
          <a:p>
            <a:pPr marL="342900" indent="-342900" algn="just" eaLnBrk="1" hangingPunct="1">
              <a:buFont typeface="Wingdings" panose="05000000000000000000" pitchFamily="2" charset="2"/>
              <a:buChar char="ü"/>
            </a:pPr>
            <a:r>
              <a:rPr lang="es-ES" altLang="es-ES" sz="2000" dirty="0">
                <a:latin typeface="AR CENA" panose="020B0604020202020204" charset="0"/>
              </a:rPr>
              <a:t>Tratado 154</a:t>
            </a:r>
            <a:r>
              <a:rPr lang="es-ES" altLang="es-ES" sz="2000" b="1" dirty="0">
                <a:latin typeface="AR CENA" panose="020B0604020202020204" charset="0"/>
              </a:rPr>
              <a:t>. </a:t>
            </a:r>
            <a:r>
              <a:rPr lang="es-ES" altLang="es-ES" sz="2000" dirty="0">
                <a:latin typeface="AR CENA" panose="020B0604020202020204" charset="0"/>
              </a:rPr>
              <a:t>Convenio sobre la negociación colectiva. </a:t>
            </a:r>
            <a:r>
              <a:rPr lang="es-ES" altLang="es-ES" sz="2000" dirty="0">
                <a:solidFill>
                  <a:schemeClr val="accent6">
                    <a:lumMod val="75000"/>
                  </a:schemeClr>
                </a:solidFill>
                <a:latin typeface="AR CENA" panose="020B0604020202020204" charset="0"/>
              </a:rPr>
              <a:t>11 de agosto de 1983</a:t>
            </a:r>
          </a:p>
          <a:p>
            <a:pPr marL="342900" indent="-342900" algn="just" eaLnBrk="1" hangingPunct="1">
              <a:buFont typeface="Arial" panose="020B0604020202020204" pitchFamily="34" charset="0"/>
              <a:buChar char="•"/>
            </a:pPr>
            <a:r>
              <a:rPr lang="es-ES" altLang="es-ES" sz="2000" u="sng" dirty="0">
                <a:latin typeface="AR CENA" panose="020B0604020202020204" charset="0"/>
              </a:rPr>
              <a:t>R/ Ley 524 de 1999</a:t>
            </a:r>
          </a:p>
          <a:p>
            <a:pPr algn="just" eaLnBrk="1" hangingPunct="1"/>
            <a:endParaRPr lang="es-ES" altLang="es-ES" sz="2400" dirty="0">
              <a:latin typeface="AR CENA" panose="020B0604020202020204" charset="0"/>
            </a:endParaRPr>
          </a:p>
          <a:p>
            <a:pPr algn="just" eaLnBrk="1" hangingPunct="1"/>
            <a:endParaRPr lang="es-ES" altLang="es-ES" sz="2400" dirty="0">
              <a:solidFill>
                <a:srgbClr val="00B050"/>
              </a:solidFill>
              <a:latin typeface="AR CENA" panose="020B0604020202020204" charset="0"/>
            </a:endParaRPr>
          </a:p>
          <a:p>
            <a:pPr algn="just" eaLnBrk="1" hangingPunct="1"/>
            <a:endParaRPr lang="es-ES" altLang="es-ES" sz="2400" dirty="0">
              <a:solidFill>
                <a:srgbClr val="00B050"/>
              </a:solidFill>
              <a:latin typeface="AR CENA" panose="020B0604020202020204" charset="0"/>
            </a:endParaRPr>
          </a:p>
          <a:p>
            <a:pPr marL="342900" indent="-342900" algn="just" eaLnBrk="1" hangingPunct="1">
              <a:buFont typeface="Wingdings" panose="05000000000000000000" pitchFamily="2" charset="2"/>
              <a:buChar char="ü"/>
            </a:pPr>
            <a:endParaRPr lang="es-ES" altLang="es-ES" sz="2400" dirty="0">
              <a:solidFill>
                <a:srgbClr val="00B050"/>
              </a:solidFill>
              <a:latin typeface="AR CENA" panose="020B0604020202020204" charset="0"/>
            </a:endParaRPr>
          </a:p>
          <a:p>
            <a:pPr marL="342900" indent="-342900" algn="just" eaLnBrk="1" hangingPunct="1">
              <a:buFont typeface="Wingdings" panose="05000000000000000000" pitchFamily="2" charset="2"/>
              <a:buChar char="ü"/>
            </a:pPr>
            <a:endParaRPr lang="es-ES" altLang="es-ES" sz="2400" dirty="0">
              <a:solidFill>
                <a:srgbClr val="00B050"/>
              </a:solidFill>
              <a:latin typeface="AR CENA" panose="020B0604020202020204" charset="0"/>
            </a:endParaRPr>
          </a:p>
          <a:p>
            <a:pPr marL="342900" indent="-342900" algn="just" eaLnBrk="1" hangingPunct="1">
              <a:buFont typeface="Wingdings" panose="05000000000000000000" pitchFamily="2" charset="2"/>
              <a:buChar char="ü"/>
            </a:pPr>
            <a:endParaRPr lang="es-ES" altLang="es-ES" sz="2400" dirty="0">
              <a:solidFill>
                <a:srgbClr val="00B050"/>
              </a:solidFill>
              <a:latin typeface="AR CENA" panose="020B0604020202020204" charset="0"/>
            </a:endParaRPr>
          </a:p>
          <a:p>
            <a:pPr marL="342900" indent="-342900" algn="just" eaLnBrk="1" hangingPunct="1">
              <a:buFont typeface="Wingdings" panose="05000000000000000000" pitchFamily="2" charset="2"/>
              <a:buChar char="ü"/>
            </a:pPr>
            <a:endParaRPr lang="es-ES" altLang="es-ES" sz="2400" dirty="0">
              <a:solidFill>
                <a:srgbClr val="00B050"/>
              </a:solidFill>
              <a:latin typeface="AR CENA" panose="020B0604020202020204" charset="0"/>
            </a:endParaRPr>
          </a:p>
          <a:p>
            <a:pPr marL="342900" indent="-342900" algn="just" eaLnBrk="1" hangingPunct="1">
              <a:buFont typeface="Wingdings" panose="05000000000000000000" pitchFamily="2" charset="2"/>
              <a:buChar char="ü"/>
            </a:pPr>
            <a:endParaRPr lang="es-ES" altLang="es-ES" sz="2400" dirty="0">
              <a:solidFill>
                <a:srgbClr val="00B050"/>
              </a:solidFill>
              <a:latin typeface="AR CENA" panose="020B0604020202020204" charset="0"/>
            </a:endParaRPr>
          </a:p>
        </p:txBody>
      </p:sp>
    </p:spTree>
    <p:extLst>
      <p:ext uri="{BB962C8B-B14F-4D97-AF65-F5344CB8AC3E}">
        <p14:creationId xmlns:p14="http://schemas.microsoft.com/office/powerpoint/2010/main" val="2885687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116632"/>
            <a:ext cx="7344816" cy="6035114"/>
          </a:xfrm>
          <a:prstGeom prst="rect">
            <a:avLst/>
          </a:prstGeom>
        </p:spPr>
        <p:txBody>
          <a:bodyPr wrap="square">
            <a:spAutoFit/>
          </a:bodyPr>
          <a:lstStyle/>
          <a:p>
            <a:pPr algn="just">
              <a:lnSpc>
                <a:spcPct val="107000"/>
              </a:lnSpc>
              <a:spcAft>
                <a:spcPts val="800"/>
              </a:spcAft>
            </a:pPr>
            <a:r>
              <a:rPr lang="es-CO" sz="2400" b="1" i="1" dirty="0">
                <a:solidFill>
                  <a:schemeClr val="accent6">
                    <a:lumMod val="75000"/>
                  </a:schemeClr>
                </a:solidFill>
                <a:latin typeface="AR CENA" panose="020B0604020202020204" charset="0"/>
                <a:ea typeface="Calibri" panose="020F0502020204030204" pitchFamily="34" charset="0"/>
                <a:cs typeface="Times New Roman" panose="02020603050405020304" pitchFamily="18" charset="0"/>
              </a:rPr>
              <a:t>Derechos fundamentales al derecho de asociación. </a:t>
            </a:r>
          </a:p>
          <a:p>
            <a:pPr algn="just">
              <a:lnSpc>
                <a:spcPct val="107000"/>
              </a:lnSpc>
              <a:spcAft>
                <a:spcPts val="800"/>
              </a:spcAft>
            </a:pPr>
            <a:endParaRPr lang="es-CO" sz="2400" b="1" i="1" dirty="0">
              <a:solidFill>
                <a:schemeClr val="accent6">
                  <a:lumMod val="75000"/>
                </a:schemeClr>
              </a:solidFill>
              <a:latin typeface="AR CENA" panose="020B060402020202020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Ø"/>
            </a:pPr>
            <a:r>
              <a:rPr lang="es-MX" sz="2400" dirty="0">
                <a:latin typeface="AR CENA" panose="020B0604020202020204"/>
              </a:rPr>
              <a:t>Artículo 38. Se garantiza el derecho de libre asociación para el desarrollo de las distintas actividades que las personas realizan en sociedad.</a:t>
            </a:r>
          </a:p>
          <a:p>
            <a:pPr marL="342900" indent="-342900" algn="just">
              <a:lnSpc>
                <a:spcPct val="107000"/>
              </a:lnSpc>
              <a:spcAft>
                <a:spcPts val="800"/>
              </a:spcAft>
              <a:buFont typeface="Wingdings" panose="05000000000000000000" pitchFamily="2" charset="2"/>
              <a:buChar char="Ø"/>
            </a:pPr>
            <a:endParaRPr lang="es-CO" sz="2400" dirty="0">
              <a:solidFill>
                <a:schemeClr val="accent1">
                  <a:lumMod val="60000"/>
                  <a:lumOff val="40000"/>
                </a:schemeClr>
              </a:solidFill>
              <a:latin typeface="AR CENA" panose="020B0604020202020204"/>
              <a:ea typeface="Calibri" panose="020F0502020204030204" pitchFamily="34" charset="0"/>
              <a:cs typeface="Times New Roman" panose="02020603050405020304" pitchFamily="18" charset="0"/>
            </a:endParaRPr>
          </a:p>
          <a:p>
            <a:pPr marL="285750" lvl="0" indent="-285750" algn="just">
              <a:lnSpc>
                <a:spcPct val="107000"/>
              </a:lnSpc>
              <a:spcAft>
                <a:spcPts val="0"/>
              </a:spcAft>
              <a:buFont typeface="Wingdings" panose="05000000000000000000" pitchFamily="2" charset="2"/>
              <a:buChar char="Ø"/>
            </a:pPr>
            <a:r>
              <a:rPr lang="es-CO" sz="2400" dirty="0">
                <a:latin typeface="AR CENA" panose="020B0604020202020204" charset="0"/>
                <a:ea typeface="Calibri" panose="020F0502020204030204" pitchFamily="34" charset="0"/>
                <a:cs typeface="Times New Roman" panose="02020603050405020304" pitchFamily="18" charset="0"/>
              </a:rPr>
              <a:t>Artículo 39. </a:t>
            </a:r>
            <a:r>
              <a:rPr lang="es-CO" sz="2400" dirty="0">
                <a:solidFill>
                  <a:srgbClr val="202124"/>
                </a:solidFill>
                <a:latin typeface="AR CENA" panose="020B0604020202020204" charset="0"/>
                <a:ea typeface="Calibri" panose="020F0502020204030204" pitchFamily="34" charset="0"/>
                <a:cs typeface="Arial" panose="020B0604020202020204" pitchFamily="34" charset="0"/>
              </a:rPr>
              <a:t>Los trabajadores y empleadores tienen derecho a constituir sindicatos o asociaciones, sin intervención del Estado. Su reconocimiento jurídico se producirá con la simple inscripción del acta de </a:t>
            </a:r>
            <a:r>
              <a:rPr lang="es-CO" sz="2400" dirty="0">
                <a:latin typeface="AR CENA" panose="020B0604020202020204" charset="0"/>
                <a:ea typeface="Calibri" panose="020F0502020204030204" pitchFamily="34" charset="0"/>
                <a:cs typeface="Times New Roman" panose="02020603050405020304" pitchFamily="18" charset="0"/>
              </a:rPr>
              <a:t>constitución.</a:t>
            </a:r>
          </a:p>
          <a:p>
            <a:pPr marL="285750" lvl="0" indent="-285750" algn="just">
              <a:lnSpc>
                <a:spcPct val="107000"/>
              </a:lnSpc>
              <a:spcAft>
                <a:spcPts val="0"/>
              </a:spcAft>
              <a:buFont typeface="Wingdings" panose="05000000000000000000" pitchFamily="2" charset="2"/>
              <a:buChar char="Ø"/>
            </a:pPr>
            <a:endParaRPr lang="es-CO" sz="2400" dirty="0">
              <a:latin typeface="AR CENA" panose="020B0604020202020204" charset="0"/>
              <a:ea typeface="Calibri" panose="020F0502020204030204" pitchFamily="34" charset="0"/>
              <a:cs typeface="Times New Roman" panose="02020603050405020304" pitchFamily="18" charset="0"/>
            </a:endParaRPr>
          </a:p>
          <a:p>
            <a:pPr marL="285750" lvl="0" indent="-285750" algn="just">
              <a:lnSpc>
                <a:spcPct val="107000"/>
              </a:lnSpc>
              <a:spcAft>
                <a:spcPts val="0"/>
              </a:spcAft>
              <a:buFont typeface="Wingdings" panose="05000000000000000000" pitchFamily="2" charset="2"/>
              <a:buChar char="Ø"/>
            </a:pPr>
            <a:endParaRPr lang="es-CO" sz="2400" dirty="0">
              <a:latin typeface="AR CENA" panose="020B060402020202020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29494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71601" y="253852"/>
            <a:ext cx="7344816" cy="6283387"/>
          </a:xfrm>
          <a:prstGeom prst="rect">
            <a:avLst/>
          </a:prstGeom>
        </p:spPr>
        <p:txBody>
          <a:bodyPr wrap="square">
            <a:spAutoFit/>
          </a:bodyPr>
          <a:lstStyle/>
          <a:p>
            <a:pPr marL="285750" indent="-285750" algn="just">
              <a:lnSpc>
                <a:spcPct val="107000"/>
              </a:lnSpc>
              <a:spcAft>
                <a:spcPts val="0"/>
              </a:spcAft>
              <a:buFont typeface="Wingdings" panose="05000000000000000000" pitchFamily="2" charset="2"/>
              <a:buChar char="Ø"/>
            </a:pPr>
            <a:r>
              <a:rPr lang="es-CO" sz="2400" dirty="0">
                <a:latin typeface="AR CENA" panose="020B0604020202020204" charset="0"/>
                <a:ea typeface="Calibri" panose="020F0502020204030204" pitchFamily="34" charset="0"/>
                <a:cs typeface="Times New Roman" panose="02020603050405020304" pitchFamily="18" charset="0"/>
              </a:rPr>
              <a:t>Artículo 53. </a:t>
            </a:r>
            <a:r>
              <a:rPr lang="es-CO" sz="2400" dirty="0">
                <a:solidFill>
                  <a:srgbClr val="202124"/>
                </a:solidFill>
                <a:latin typeface="AR CENA" panose="020B0604020202020204" charset="0"/>
                <a:ea typeface="Calibri" panose="020F0502020204030204" pitchFamily="34" charset="0"/>
                <a:cs typeface="Arial" panose="020B0604020202020204" pitchFamily="34" charset="0"/>
              </a:rPr>
              <a:t>El Congreso expedirá el estatuto del trabajo. ... </a:t>
            </a:r>
            <a:r>
              <a:rPr lang="es-CO" sz="2400" u="sng" dirty="0">
                <a:solidFill>
                  <a:srgbClr val="FF0000"/>
                </a:solidFill>
                <a:latin typeface="AR CENA" panose="020B0604020202020204" charset="0"/>
                <a:ea typeface="Calibri" panose="020F0502020204030204" pitchFamily="34" charset="0"/>
                <a:cs typeface="Arial" panose="020B0604020202020204" pitchFamily="34" charset="0"/>
              </a:rPr>
              <a:t>Los convenios internacionales del trabajo debidamente ratificados, hacen parte de la legislación interna.</a:t>
            </a:r>
            <a:r>
              <a:rPr lang="es-CO" sz="2400" dirty="0">
                <a:solidFill>
                  <a:srgbClr val="FF0000"/>
                </a:solidFill>
                <a:latin typeface="AR CENA" panose="020B0604020202020204" charset="0"/>
                <a:ea typeface="Calibri" panose="020F0502020204030204" pitchFamily="34" charset="0"/>
                <a:cs typeface="Arial" panose="020B0604020202020204" pitchFamily="34" charset="0"/>
              </a:rPr>
              <a:t> La ley, </a:t>
            </a:r>
            <a:r>
              <a:rPr lang="es-CO" sz="2400" u="sng" dirty="0">
                <a:solidFill>
                  <a:srgbClr val="FF0000"/>
                </a:solidFill>
                <a:latin typeface="AR CENA" panose="020B0604020202020204" charset="0"/>
                <a:ea typeface="Calibri" panose="020F0502020204030204" pitchFamily="34" charset="0"/>
                <a:cs typeface="Arial" panose="020B0604020202020204" pitchFamily="34" charset="0"/>
              </a:rPr>
              <a:t>los contratos, los acuerdos y convenios de trabajo, no pueden menoscabar la libertad, la dignidad humana ni los derechos de los trabajadores.</a:t>
            </a:r>
            <a:endParaRPr lang="es-CO" sz="2400" u="sng" dirty="0">
              <a:solidFill>
                <a:srgbClr val="FF0000"/>
              </a:solidFill>
              <a:latin typeface="AR CENA" panose="020B0604020202020204" charset="0"/>
              <a:ea typeface="Calibri" panose="020F0502020204030204" pitchFamily="34" charset="0"/>
              <a:cs typeface="Times New Roman" panose="02020603050405020304" pitchFamily="18" charset="0"/>
            </a:endParaRPr>
          </a:p>
          <a:p>
            <a:pPr algn="just">
              <a:lnSpc>
                <a:spcPct val="107000"/>
              </a:lnSpc>
              <a:spcAft>
                <a:spcPts val="0"/>
              </a:spcAft>
            </a:pPr>
            <a:endParaRPr lang="es-CO" sz="2400" b="1" dirty="0">
              <a:latin typeface="AR CENA" panose="020B0604020202020204" charset="0"/>
            </a:endParaRPr>
          </a:p>
          <a:p>
            <a:pPr marL="285750" lvl="0" indent="-285750" algn="just">
              <a:lnSpc>
                <a:spcPct val="107000"/>
              </a:lnSpc>
              <a:spcAft>
                <a:spcPts val="0"/>
              </a:spcAft>
              <a:buFont typeface="Wingdings" panose="05000000000000000000" pitchFamily="2" charset="2"/>
              <a:buChar char="Ø"/>
            </a:pPr>
            <a:r>
              <a:rPr lang="es-CO" sz="2400" dirty="0">
                <a:solidFill>
                  <a:schemeClr val="accent6">
                    <a:lumMod val="75000"/>
                  </a:schemeClr>
                </a:solidFill>
                <a:latin typeface="AR CENA" panose="020B0604020202020204" charset="0"/>
              </a:rPr>
              <a:t>Artículo 55</a:t>
            </a:r>
            <a:r>
              <a:rPr lang="es-CO" sz="2400" b="1" dirty="0">
                <a:solidFill>
                  <a:schemeClr val="accent6">
                    <a:lumMod val="75000"/>
                  </a:schemeClr>
                </a:solidFill>
                <a:latin typeface="AR CENA" panose="020B0604020202020204" charset="0"/>
              </a:rPr>
              <a:t>. </a:t>
            </a:r>
            <a:r>
              <a:rPr lang="es-CO" sz="2400" dirty="0">
                <a:latin typeface="AR CENA" panose="020B0604020202020204" charset="0"/>
              </a:rPr>
              <a:t>Se garantiza el derecho de negociación colectiva para regular las relaciones laborales, con las excepciones que señale la ley. Es deber del Estado promover la concertación y los  demás medios para la solución pacífica de los conflictos colectivos de trabajo.</a:t>
            </a:r>
          </a:p>
          <a:p>
            <a:pPr marL="342900" lvl="0" indent="-342900" algn="just">
              <a:lnSpc>
                <a:spcPct val="107000"/>
              </a:lnSpc>
              <a:spcAft>
                <a:spcPts val="0"/>
              </a:spcAft>
              <a:buFont typeface="Wingdings" panose="05000000000000000000" pitchFamily="2" charset="2"/>
              <a:buChar char=""/>
            </a:pPr>
            <a:endParaRPr lang="es-CO" sz="2400" dirty="0">
              <a:latin typeface="AR CENA" panose="020B0604020202020204" charset="0"/>
            </a:endParaRPr>
          </a:p>
          <a:p>
            <a:pPr marL="342900" lvl="0" indent="-342900" algn="just">
              <a:lnSpc>
                <a:spcPct val="107000"/>
              </a:lnSpc>
              <a:spcAft>
                <a:spcPts val="0"/>
              </a:spcAft>
              <a:buFont typeface="Wingdings" panose="05000000000000000000" pitchFamily="2" charset="2"/>
              <a:buChar char=""/>
            </a:pPr>
            <a:endParaRPr lang="es-CO" sz="1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60913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691680" y="332656"/>
            <a:ext cx="6984776" cy="4063035"/>
          </a:xfrm>
          <a:prstGeom prst="rect">
            <a:avLst/>
          </a:prstGeom>
        </p:spPr>
        <p:txBody>
          <a:bodyPr wrap="square">
            <a:spAutoFit/>
          </a:bodyPr>
          <a:lstStyle/>
          <a:p>
            <a:pPr marL="342900" lvl="0" indent="-342900" algn="just">
              <a:lnSpc>
                <a:spcPct val="107000"/>
              </a:lnSpc>
              <a:spcAft>
                <a:spcPts val="800"/>
              </a:spcAft>
              <a:buFont typeface="Wingdings" panose="05000000000000000000" pitchFamily="2" charset="2"/>
              <a:buChar char="Ø"/>
            </a:pPr>
            <a:r>
              <a:rPr lang="es-CO" sz="2400" dirty="0">
                <a:latin typeface="AR CENA" panose="020B0604020202020204" charset="0"/>
              </a:rPr>
              <a:t>Artículo 56. Se garantiza el derecho de huelga, salvo en los servicios públicos esenciales definidos por el legislador. La ley reglamentará este derecho.   </a:t>
            </a:r>
          </a:p>
          <a:p>
            <a:pPr algn="ctr">
              <a:lnSpc>
                <a:spcPct val="107000"/>
              </a:lnSpc>
              <a:spcAft>
                <a:spcPts val="800"/>
              </a:spcAft>
            </a:pPr>
            <a:endParaRPr lang="es-MX" sz="2400" dirty="0">
              <a:latin typeface="AR CENA" panose="020B0604020202020204" charset="0"/>
              <a:ea typeface="Calibri" panose="020F0502020204030204" pitchFamily="34" charset="0"/>
              <a:cs typeface="Times New Roman" panose="02020603050405020304" pitchFamily="18" charset="0"/>
            </a:endParaRPr>
          </a:p>
          <a:p>
            <a:pPr algn="ctr">
              <a:lnSpc>
                <a:spcPct val="107000"/>
              </a:lnSpc>
              <a:spcAft>
                <a:spcPts val="800"/>
              </a:spcAft>
            </a:pPr>
            <a:endParaRPr lang="es-MX" sz="2400" dirty="0">
              <a:latin typeface="AR CENA" panose="020B0604020202020204" charset="0"/>
              <a:ea typeface="Calibri" panose="020F0502020204030204" pitchFamily="34" charset="0"/>
              <a:cs typeface="Times New Roman" panose="02020603050405020304" pitchFamily="18" charset="0"/>
            </a:endParaRPr>
          </a:p>
          <a:p>
            <a:pPr algn="ctr">
              <a:lnSpc>
                <a:spcPct val="107000"/>
              </a:lnSpc>
              <a:spcAft>
                <a:spcPts val="800"/>
              </a:spcAft>
            </a:pPr>
            <a:endParaRPr lang="es-MX" sz="2400" dirty="0">
              <a:latin typeface="AR CENA" panose="020B0604020202020204" charset="0"/>
              <a:ea typeface="Calibri" panose="020F0502020204030204" pitchFamily="34" charset="0"/>
              <a:cs typeface="Times New Roman" panose="02020603050405020304" pitchFamily="18" charset="0"/>
            </a:endParaRPr>
          </a:p>
          <a:p>
            <a:pPr algn="ctr">
              <a:lnSpc>
                <a:spcPct val="107000"/>
              </a:lnSpc>
              <a:spcAft>
                <a:spcPts val="800"/>
              </a:spcAft>
            </a:pPr>
            <a:endParaRPr lang="en-US" sz="2400" dirty="0">
              <a:latin typeface="AR CENA" panose="020B0604020202020204" charset="0"/>
              <a:ea typeface="Calibri" panose="020F0502020204030204" pitchFamily="34" charset="0"/>
              <a:cs typeface="Times New Roman" panose="02020603050405020304" pitchFamily="18" charset="0"/>
            </a:endParaRPr>
          </a:p>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Centrales obreras convocan huelga nacional contra el Gobierno - Forbes  Colomb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213">
            <a:off x="2306181" y="2667482"/>
            <a:ext cx="5755773" cy="3100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421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116632"/>
            <a:ext cx="7272808" cy="4339650"/>
          </a:xfrm>
          <a:prstGeom prst="rect">
            <a:avLst/>
          </a:prstGeom>
        </p:spPr>
        <p:txBody>
          <a:bodyPr wrap="square">
            <a:spAutoFit/>
          </a:bodyPr>
          <a:lstStyle/>
          <a:p>
            <a:pPr algn="just"/>
            <a:r>
              <a:rPr lang="es-MX" sz="2800" b="1" i="1" dirty="0">
                <a:solidFill>
                  <a:schemeClr val="accent6">
                    <a:lumMod val="75000"/>
                  </a:schemeClr>
                </a:solidFill>
                <a:latin typeface="AR CENA" panose="020B0604020202020204"/>
              </a:rPr>
              <a:t>Protección de la organización sindical:</a:t>
            </a:r>
          </a:p>
          <a:p>
            <a:pPr algn="just"/>
            <a:endParaRPr lang="es-MX" sz="2800" i="1" dirty="0">
              <a:solidFill>
                <a:schemeClr val="accent6">
                  <a:lumMod val="75000"/>
                </a:schemeClr>
              </a:solidFill>
              <a:latin typeface="AR CENA" panose="020B0604020202020204"/>
            </a:endParaRPr>
          </a:p>
          <a:p>
            <a:pPr marL="342900" indent="-342900" algn="just">
              <a:buFont typeface="Wingdings" panose="05000000000000000000" pitchFamily="2" charset="2"/>
              <a:buChar char="Ø"/>
            </a:pPr>
            <a:r>
              <a:rPr lang="es-MX" sz="2800" dirty="0">
                <a:solidFill>
                  <a:srgbClr val="4B4949"/>
                </a:solidFill>
                <a:latin typeface="AR CENA" panose="020B0604020202020204"/>
              </a:rPr>
              <a:t>Protección Constitucional (derechos fundamentales – </a:t>
            </a:r>
            <a:r>
              <a:rPr lang="es-CO" sz="2800" dirty="0">
                <a:solidFill>
                  <a:srgbClr val="4B4949"/>
                </a:solidFill>
                <a:latin typeface="AR CENA" panose="020B0604020202020204"/>
              </a:rPr>
              <a:t>Tutelable</a:t>
            </a:r>
            <a:r>
              <a:rPr lang="es-MX" sz="2800" dirty="0">
                <a:solidFill>
                  <a:srgbClr val="4B4949"/>
                </a:solidFill>
                <a:latin typeface="AR CENA" panose="020B0604020202020204"/>
              </a:rPr>
              <a:t>) </a:t>
            </a:r>
          </a:p>
          <a:p>
            <a:pPr marL="342900" indent="-342900" algn="just">
              <a:buFont typeface="Wingdings" panose="05000000000000000000" pitchFamily="2" charset="2"/>
              <a:buChar char="q"/>
            </a:pPr>
            <a:endParaRPr lang="es-MX" sz="2800" dirty="0">
              <a:solidFill>
                <a:srgbClr val="4B4949"/>
              </a:solidFill>
              <a:latin typeface="AR CENA" panose="020B0604020202020204"/>
            </a:endParaRPr>
          </a:p>
          <a:p>
            <a:pPr marL="342900" indent="-342900" algn="just">
              <a:buFont typeface="Wingdings" panose="05000000000000000000" pitchFamily="2" charset="2"/>
              <a:buChar char="Ø"/>
            </a:pPr>
            <a:r>
              <a:rPr lang="es-MX" sz="2800" dirty="0">
                <a:solidFill>
                  <a:srgbClr val="4B4949"/>
                </a:solidFill>
                <a:latin typeface="AR CENA" panose="020B0604020202020204"/>
              </a:rPr>
              <a:t>Protección Administrativa – Articulo 354 del CSTSS.  </a:t>
            </a:r>
          </a:p>
          <a:p>
            <a:pPr marL="342900" indent="-342900" algn="just">
              <a:buFont typeface="Wingdings" panose="05000000000000000000" pitchFamily="2" charset="2"/>
              <a:buChar char="q"/>
            </a:pPr>
            <a:endParaRPr lang="es-MX" sz="2800" dirty="0">
              <a:solidFill>
                <a:srgbClr val="4B4949"/>
              </a:solidFill>
              <a:latin typeface="AR CENA" panose="020B0604020202020204"/>
            </a:endParaRPr>
          </a:p>
          <a:p>
            <a:pPr marL="342900" indent="-342900" algn="just">
              <a:buFont typeface="Wingdings" panose="05000000000000000000" pitchFamily="2" charset="2"/>
              <a:buChar char="Ø"/>
            </a:pPr>
            <a:r>
              <a:rPr lang="es-MX" sz="2800" dirty="0">
                <a:solidFill>
                  <a:srgbClr val="4B4949"/>
                </a:solidFill>
                <a:latin typeface="AR CENA" panose="020B0604020202020204"/>
              </a:rPr>
              <a:t>Protección de tipo</a:t>
            </a:r>
            <a:r>
              <a:rPr lang="es-MX" sz="2400" dirty="0">
                <a:solidFill>
                  <a:srgbClr val="4B4949"/>
                </a:solidFill>
                <a:latin typeface="AR CENA" panose="020B0604020202020204"/>
              </a:rPr>
              <a:t> Penal. Articulo 200 de la ley 599 del 200</a:t>
            </a:r>
          </a:p>
        </p:txBody>
      </p:sp>
    </p:spTree>
    <p:extLst>
      <p:ext uri="{BB962C8B-B14F-4D97-AF65-F5344CB8AC3E}">
        <p14:creationId xmlns:p14="http://schemas.microsoft.com/office/powerpoint/2010/main" val="1112081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5616" y="116633"/>
            <a:ext cx="8028384" cy="5262979"/>
          </a:xfrm>
          <a:prstGeom prst="rect">
            <a:avLst/>
          </a:prstGeom>
        </p:spPr>
        <p:txBody>
          <a:bodyPr wrap="square">
            <a:spAutoFit/>
          </a:bodyPr>
          <a:lstStyle/>
          <a:p>
            <a:pPr marL="540385" marR="572770" algn="just">
              <a:spcAft>
                <a:spcPts val="0"/>
              </a:spcAft>
            </a:pPr>
            <a:r>
              <a:rPr lang="es-MX" sz="2400" b="1" i="1" dirty="0">
                <a:solidFill>
                  <a:schemeClr val="accent6">
                    <a:lumMod val="75000"/>
                  </a:schemeClr>
                </a:solidFill>
                <a:latin typeface="AR CENA" panose="020B0604020202020204"/>
                <a:ea typeface="Times New Roman" panose="02020603050405020304" pitchFamily="18" charset="0"/>
              </a:rPr>
              <a:t>Administrativa: </a:t>
            </a:r>
          </a:p>
          <a:p>
            <a:pPr marL="540385" marR="572770" algn="just">
              <a:spcAft>
                <a:spcPts val="0"/>
              </a:spcAft>
            </a:pPr>
            <a:endParaRPr lang="es-MX" sz="2400" b="1" i="1" dirty="0">
              <a:solidFill>
                <a:srgbClr val="2D2D2D"/>
              </a:solidFill>
              <a:latin typeface="AR CENA" panose="020B0604020202020204"/>
              <a:ea typeface="Times New Roman" panose="02020603050405020304" pitchFamily="18" charset="0"/>
            </a:endParaRPr>
          </a:p>
          <a:p>
            <a:pPr marL="540385" marR="572770" algn="just">
              <a:spcAft>
                <a:spcPts val="0"/>
              </a:spcAft>
            </a:pPr>
            <a:r>
              <a:rPr lang="es-MX" sz="2400" dirty="0">
                <a:latin typeface="AR CENA" panose="020B0604020202020204"/>
              </a:rPr>
              <a:t>Toda persona que atente en cualquier forma contra el derecho de asociación sindical, será castigada cada vez con una multa equivalente al monto de </a:t>
            </a:r>
            <a:r>
              <a:rPr lang="es-MX" sz="2400" dirty="0">
                <a:solidFill>
                  <a:schemeClr val="accent6">
                    <a:lumMod val="75000"/>
                  </a:schemeClr>
                </a:solidFill>
                <a:latin typeface="AR CENA" panose="020B0604020202020204"/>
              </a:rPr>
              <a:t>cinco (5) a cien (100) veces el salario mínimo mensual más alto vigente, </a:t>
            </a:r>
            <a:r>
              <a:rPr lang="es-MX" sz="2400" dirty="0">
                <a:latin typeface="AR CENA" panose="020B0604020202020204"/>
              </a:rPr>
              <a:t>que le será impuesta por el respectivo funcionario administrativo del trabajo. Sin perjuicio de las sanciones penales a que haya lugar. (art 354 del CST) </a:t>
            </a:r>
          </a:p>
          <a:p>
            <a:pPr marL="540385" marR="572770" algn="just">
              <a:spcAft>
                <a:spcPts val="0"/>
              </a:spcAft>
            </a:pPr>
            <a:endParaRPr lang="es-MX" sz="2400" dirty="0">
              <a:latin typeface="AR CENA" panose="020B0604020202020204"/>
            </a:endParaRPr>
          </a:p>
          <a:p>
            <a:pPr marL="540385" marR="572770" algn="just">
              <a:spcAft>
                <a:spcPts val="0"/>
              </a:spcAft>
            </a:pPr>
            <a:br>
              <a:rPr lang="es-MX" sz="2400" dirty="0">
                <a:latin typeface="AR CENA" panose="020B0604020202020204"/>
              </a:rPr>
            </a:br>
            <a:endParaRPr lang="en-US" sz="2400" b="1" i="1" dirty="0">
              <a:latin typeface="AR CENA" panose="020B0604020202020204"/>
              <a:ea typeface="Times New Roman" panose="02020603050405020304" pitchFamily="18" charset="0"/>
            </a:endParaRPr>
          </a:p>
        </p:txBody>
      </p:sp>
    </p:spTree>
    <p:extLst>
      <p:ext uri="{BB962C8B-B14F-4D97-AF65-F5344CB8AC3E}">
        <p14:creationId xmlns:p14="http://schemas.microsoft.com/office/powerpoint/2010/main" val="699307745"/>
      </p:ext>
    </p:extLst>
  </p:cSld>
  <p:clrMapOvr>
    <a:masterClrMapping/>
  </p:clrMapOvr>
</p:sld>
</file>

<file path=ppt/theme/theme1.xml><?xml version="1.0" encoding="utf-8"?>
<a:theme xmlns:a="http://schemas.openxmlformats.org/drawingml/2006/main" name="nep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po" id="{F093B2A4-5D64-4AA2-99F8-AA7CBB7BE28E}" vid="{38E4F6F4-60E4-4DE5-96F2-CC37E9B54C9C}"/>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2907</TotalTime>
  <Words>3366</Words>
  <Application>Microsoft Office PowerPoint</Application>
  <PresentationFormat>Presentación en pantalla (4:3)</PresentationFormat>
  <Paragraphs>295</Paragraphs>
  <Slides>37</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37</vt:i4>
      </vt:variant>
    </vt:vector>
  </HeadingPairs>
  <TitlesOfParts>
    <vt:vector size="45" baseType="lpstr">
      <vt:lpstr>AR CENA</vt:lpstr>
      <vt:lpstr>Arial</vt:lpstr>
      <vt:lpstr>Berlin Sans FB</vt:lpstr>
      <vt:lpstr>Calibri</vt:lpstr>
      <vt:lpstr>Calibri Light</vt:lpstr>
      <vt:lpstr>Wingdings</vt:lpstr>
      <vt:lpstr>Wingdings 3</vt:lpstr>
      <vt:lpstr>nepo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Clasificación de los Servidores Públicos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123</cp:lastModifiedBy>
  <cp:revision>175</cp:revision>
  <dcterms:created xsi:type="dcterms:W3CDTF">2012-10-09T21:17:32Z</dcterms:created>
  <dcterms:modified xsi:type="dcterms:W3CDTF">2024-09-16T22:03:21Z</dcterms:modified>
</cp:coreProperties>
</file>