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732" r:id="rId1"/>
  </p:sldMasterIdLst>
  <p:sldIdLst>
    <p:sldId id="256" r:id="rId2"/>
    <p:sldId id="295" r:id="rId3"/>
    <p:sldId id="258" r:id="rId4"/>
    <p:sldId id="321" r:id="rId5"/>
    <p:sldId id="322" r:id="rId6"/>
    <p:sldId id="324" r:id="rId7"/>
    <p:sldId id="323" r:id="rId8"/>
    <p:sldId id="325" r:id="rId9"/>
    <p:sldId id="326" r:id="rId10"/>
    <p:sldId id="327" r:id="rId11"/>
    <p:sldId id="331" r:id="rId12"/>
    <p:sldId id="332" r:id="rId13"/>
    <p:sldId id="290" r:id="rId14"/>
    <p:sldId id="328" r:id="rId15"/>
    <p:sldId id="329" r:id="rId16"/>
    <p:sldId id="330" r:id="rId17"/>
    <p:sldId id="282" r:id="rId18"/>
    <p:sldId id="263" r:id="rId19"/>
    <p:sldId id="259" r:id="rId20"/>
    <p:sldId id="333" r:id="rId21"/>
    <p:sldId id="297" r:id="rId22"/>
    <p:sldId id="334" r:id="rId23"/>
    <p:sldId id="283" r:id="rId24"/>
    <p:sldId id="284" r:id="rId25"/>
    <p:sldId id="285" r:id="rId26"/>
    <p:sldId id="292" r:id="rId27"/>
    <p:sldId id="294" r:id="rId28"/>
    <p:sldId id="316" r:id="rId29"/>
    <p:sldId id="291" r:id="rId30"/>
    <p:sldId id="317" r:id="rId31"/>
    <p:sldId id="318" r:id="rId32"/>
    <p:sldId id="260" r:id="rId33"/>
    <p:sldId id="311" r:id="rId34"/>
    <p:sldId id="312" r:id="rId35"/>
    <p:sldId id="309" r:id="rId36"/>
    <p:sldId id="310" r:id="rId37"/>
    <p:sldId id="319" r:id="rId38"/>
    <p:sldId id="307" r:id="rId39"/>
    <p:sldId id="308" r:id="rId40"/>
    <p:sldId id="320" r:id="rId41"/>
    <p:sldId id="313" r:id="rId42"/>
    <p:sldId id="315" r:id="rId43"/>
    <p:sldId id="289" r:id="rId44"/>
    <p:sldId id="296" r:id="rId45"/>
    <p:sldId id="298" r:id="rId46"/>
    <p:sldId id="299" r:id="rId47"/>
    <p:sldId id="300" r:id="rId48"/>
    <p:sldId id="302" r:id="rId49"/>
    <p:sldId id="303" r:id="rId50"/>
    <p:sldId id="304" r:id="rId51"/>
    <p:sldId id="305" r:id="rId52"/>
    <p:sldId id="306" r:id="rId53"/>
    <p:sldId id="314" r:id="rId54"/>
    <p:sldId id="269" r:id="rId55"/>
    <p:sldId id="271" r:id="rId56"/>
    <p:sldId id="277" r:id="rId57"/>
    <p:sldId id="278" r:id="rId58"/>
    <p:sldId id="272" r:id="rId59"/>
    <p:sldId id="274" r:id="rId60"/>
    <p:sldId id="275" r:id="rId61"/>
    <p:sldId id="281" r:id="rId62"/>
    <p:sldId id="276" r:id="rId63"/>
    <p:sldId id="273" r:id="rId64"/>
    <p:sldId id="280" r:id="rId65"/>
    <p:sldId id="279" r:id="rId66"/>
    <p:sldId id="262" r:id="rId67"/>
  </p:sldIdLst>
  <p:sldSz cx="9144000" cy="6858000" type="screen4x3"/>
  <p:notesSz cx="6858000" cy="9144000"/>
  <p:defaultTextStyle>
    <a:defPPr>
      <a:defRPr lang="es-CO"/>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C3300"/>
    <a:srgbClr val="0033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4981" autoAdjust="0"/>
    <p:restoredTop sz="94660"/>
  </p:normalViewPr>
  <p:slideViewPr>
    <p:cSldViewPr>
      <p:cViewPr varScale="1">
        <p:scale>
          <a:sx n="78" d="100"/>
          <a:sy n="78" d="100"/>
        </p:scale>
        <p:origin x="1182" y="78"/>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5" Type="http://schemas.openxmlformats.org/officeDocument/2006/relationships/slide" Target="slides/slide4.xml"/><Relationship Id="rId61" Type="http://schemas.openxmlformats.org/officeDocument/2006/relationships/slide" Target="slides/slide60.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Diapositiva de título">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28 Título"/>
          <p:cNvSpPr>
            <a:spLocks noGrp="1"/>
          </p:cNvSpPr>
          <p:nvPr>
            <p:ph type="ctrTitle"/>
          </p:nvPr>
        </p:nvSpPr>
        <p:spPr>
          <a:xfrm>
            <a:off x="381000" y="4853411"/>
            <a:ext cx="8458200" cy="1222375"/>
          </a:xfrm>
        </p:spPr>
        <p:txBody>
          <a:bodyPr anchor="t"/>
          <a:lstStyle/>
          <a:p>
            <a:r>
              <a:rPr kumimoji="0" lang="es-ES"/>
              <a:t>Haga clic para modificar el estilo de título del patrón</a:t>
            </a:r>
            <a:endParaRPr kumimoji="0" lang="en-US"/>
          </a:p>
        </p:txBody>
      </p:sp>
      <p:sp>
        <p:nvSpPr>
          <p:cNvPr id="9" name="8 Subtítulo"/>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es-ES"/>
              <a:t>Haga clic para modificar el estilo de subtítulo del patrón</a:t>
            </a:r>
            <a:endParaRPr kumimoji="0" lang="en-US"/>
          </a:p>
        </p:txBody>
      </p:sp>
      <p:sp>
        <p:nvSpPr>
          <p:cNvPr id="16" name="15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2" name="1 Marcador de pie de página"/>
          <p:cNvSpPr>
            <a:spLocks noGrp="1"/>
          </p:cNvSpPr>
          <p:nvPr>
            <p:ph type="ftr" sz="quarter" idx="11"/>
          </p:nvPr>
        </p:nvSpPr>
        <p:spPr/>
        <p:txBody>
          <a:bodyPr/>
          <a:lstStyle/>
          <a:p>
            <a:endParaRPr lang="es-CO"/>
          </a:p>
        </p:txBody>
      </p:sp>
      <p:sp>
        <p:nvSpPr>
          <p:cNvPr id="15" name="14 Marcador de número de diapositiva"/>
          <p:cNvSpPr>
            <a:spLocks noGrp="1"/>
          </p:cNvSpPr>
          <p:nvPr>
            <p:ph type="sldNum" sz="quarter" idx="12"/>
          </p:nvPr>
        </p:nvSpPr>
        <p:spPr>
          <a:xfrm>
            <a:off x="8229600" y="6473952"/>
            <a:ext cx="758952" cy="246888"/>
          </a:xfrm>
        </p:spPr>
        <p:txBody>
          <a:bodyPr/>
          <a:lstStyle/>
          <a:p>
            <a:fld id="{96715E91-A6DF-4BAC-B437-ABA8A7C06A96}" type="slidenum">
              <a:rPr lang="es-CO" smtClean="0"/>
              <a:pPr/>
              <a:t>‹Nº›</a:t>
            </a:fld>
            <a:endParaRPr lang="es-CO"/>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y texto vertical">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vertical y texto">
    <p:spTree>
      <p:nvGrpSpPr>
        <p:cNvPr id="1" name=""/>
        <p:cNvGrpSpPr/>
        <p:nvPr/>
      </p:nvGrpSpPr>
      <p:grpSpPr>
        <a:xfrm>
          <a:off x="0" y="0"/>
          <a:ext cx="0" cy="0"/>
          <a:chOff x="0" y="0"/>
          <a:chExt cx="0" cy="0"/>
        </a:xfrm>
      </p:grpSpPr>
      <p:sp>
        <p:nvSpPr>
          <p:cNvPr id="2" name="1 Título vertical"/>
          <p:cNvSpPr>
            <a:spLocks noGrp="1"/>
          </p:cNvSpPr>
          <p:nvPr>
            <p:ph type="title" orient="vert"/>
          </p:nvPr>
        </p:nvSpPr>
        <p:spPr>
          <a:xfrm>
            <a:off x="6858000" y="549276"/>
            <a:ext cx="1828800" cy="5851525"/>
          </a:xfrm>
        </p:spPr>
        <p:txBody>
          <a:bodyPr vert="eaVert"/>
          <a:lstStyle/>
          <a:p>
            <a:r>
              <a:rPr kumimoji="0" lang="es-ES"/>
              <a:t>Haga clic para modificar el estilo de título del patrón</a:t>
            </a:r>
            <a:endParaRPr kumimoji="0" lang="en-US"/>
          </a:p>
        </p:txBody>
      </p:sp>
      <p:sp>
        <p:nvSpPr>
          <p:cNvPr id="3" name="2 Marcador de texto vertical"/>
          <p:cNvSpPr>
            <a:spLocks noGrp="1"/>
          </p:cNvSpPr>
          <p:nvPr>
            <p:ph type="body" orient="vert" idx="1"/>
          </p:nvPr>
        </p:nvSpPr>
        <p:spPr>
          <a:xfrm>
            <a:off x="457200" y="549276"/>
            <a:ext cx="6248400" cy="5851525"/>
          </a:xfrm>
        </p:spPr>
        <p:txBody>
          <a:bodyPr vert="eaVert"/>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4" name="3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5" name="4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y objetos">
    <p:spTree>
      <p:nvGrpSpPr>
        <p:cNvPr id="1" name=""/>
        <p:cNvGrpSpPr/>
        <p:nvPr/>
      </p:nvGrpSpPr>
      <p:grpSpPr>
        <a:xfrm>
          <a:off x="0" y="0"/>
          <a:ext cx="0" cy="0"/>
          <a:chOff x="0" y="0"/>
          <a:chExt cx="0" cy="0"/>
        </a:xfrm>
      </p:grpSpPr>
      <p:sp>
        <p:nvSpPr>
          <p:cNvPr id="22" name="21 Título"/>
          <p:cNvSpPr>
            <a:spLocks noGrp="1"/>
          </p:cNvSpPr>
          <p:nvPr>
            <p:ph type="title"/>
          </p:nvPr>
        </p:nvSpPr>
        <p:spPr/>
        <p:txBody>
          <a:bodyPr/>
          <a:lstStyle/>
          <a:p>
            <a:r>
              <a:rPr kumimoji="0" lang="es-ES"/>
              <a:t>Haga clic para modificar el estilo de título del patrón</a:t>
            </a:r>
            <a:endParaRPr kumimoji="0" lang="en-US"/>
          </a:p>
        </p:txBody>
      </p:sp>
      <p:sp>
        <p:nvSpPr>
          <p:cNvPr id="27" name="26 Marcador de contenido"/>
          <p:cNvSpPr>
            <a:spLocks noGrp="1"/>
          </p:cNvSpPr>
          <p:nvPr>
            <p:ph idx="1"/>
          </p:nvPr>
        </p:nvSpPr>
        <p:spPr/>
        <p:txBody>
          <a:body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5" name="24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19" name="18 Marcador de pie de página"/>
          <p:cNvSpPr>
            <a:spLocks noGrp="1"/>
          </p:cNvSpPr>
          <p:nvPr>
            <p:ph type="ftr" sz="quarter" idx="11"/>
          </p:nvPr>
        </p:nvSpPr>
        <p:spPr>
          <a:xfrm>
            <a:off x="3581400" y="76200"/>
            <a:ext cx="2895600" cy="288925"/>
          </a:xfrm>
        </p:spPr>
        <p:txBody>
          <a:bodyPr/>
          <a:lstStyle/>
          <a:p>
            <a:endParaRPr lang="es-CO"/>
          </a:p>
        </p:txBody>
      </p:sp>
      <p:sp>
        <p:nvSpPr>
          <p:cNvPr id="16" name="15 Marcador de número de diapositiva"/>
          <p:cNvSpPr>
            <a:spLocks noGrp="1"/>
          </p:cNvSpPr>
          <p:nvPr>
            <p:ph type="sldNum" sz="quarter" idx="12"/>
          </p:nvPr>
        </p:nvSpPr>
        <p:spPr>
          <a:xfrm>
            <a:off x="8229600" y="6473952"/>
            <a:ext cx="758952" cy="246888"/>
          </a:xfrm>
        </p:spPr>
        <p:txBody>
          <a:bodyPr/>
          <a:lstStyle/>
          <a:p>
            <a:fld id="{96715E91-A6DF-4BAC-B437-ABA8A7C06A96}" type="slidenum">
              <a:rPr lang="es-CO" smtClean="0"/>
              <a:pPr/>
              <a:t>‹Nº›</a:t>
            </a:fld>
            <a:endParaRPr lang="es-CO"/>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Encabezado de sección">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5 Marcador de texto"/>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es-ES"/>
              <a:t>Haga clic para modificar el estilo de texto del patrón</a:t>
            </a:r>
          </a:p>
        </p:txBody>
      </p:sp>
      <p:sp>
        <p:nvSpPr>
          <p:cNvPr id="19" name="18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11" name="10 Marcador de pie de página"/>
          <p:cNvSpPr>
            <a:spLocks noGrp="1"/>
          </p:cNvSpPr>
          <p:nvPr>
            <p:ph type="ftr" sz="quarter" idx="11"/>
          </p:nvPr>
        </p:nvSpPr>
        <p:spPr/>
        <p:txBody>
          <a:bodyPr/>
          <a:lstStyle/>
          <a:p>
            <a:endParaRPr lang="es-CO"/>
          </a:p>
        </p:txBody>
      </p:sp>
      <p:sp>
        <p:nvSpPr>
          <p:cNvPr id="16" name="15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
        <p:nvSpPr>
          <p:cNvPr id="8" name="7 Título"/>
          <p:cNvSpPr>
            <a:spLocks noGrp="1"/>
          </p:cNvSpPr>
          <p:nvPr>
            <p:ph type="title"/>
          </p:nvPr>
        </p:nvSpPr>
        <p:spPr>
          <a:xfrm>
            <a:off x="180475" y="2947085"/>
            <a:ext cx="8686800" cy="1184825"/>
          </a:xfrm>
        </p:spPr>
        <p:txBody>
          <a:bodyPr rtlCol="0" anchor="t"/>
          <a:lstStyle>
            <a:lvl1pPr algn="r">
              <a:defRPr/>
            </a:lvl1pPr>
          </a:lstStyle>
          <a:p>
            <a:r>
              <a:rPr kumimoji="0" lang="es-ES"/>
              <a:t>Haga clic para modificar el estilo de título del patrón</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os objetos">
    <p:spTree>
      <p:nvGrpSpPr>
        <p:cNvPr id="1" name=""/>
        <p:cNvGrpSpPr/>
        <p:nvPr/>
      </p:nvGrpSpPr>
      <p:grpSpPr>
        <a:xfrm>
          <a:off x="0" y="0"/>
          <a:ext cx="0" cy="0"/>
          <a:chOff x="0" y="0"/>
          <a:chExt cx="0" cy="0"/>
        </a:xfrm>
      </p:grpSpPr>
      <p:sp>
        <p:nvSpPr>
          <p:cNvPr id="20" name="19 Título"/>
          <p:cNvSpPr>
            <a:spLocks noGrp="1"/>
          </p:cNvSpPr>
          <p:nvPr>
            <p:ph type="title"/>
          </p:nvPr>
        </p:nvSpPr>
        <p:spPr>
          <a:xfrm>
            <a:off x="301752" y="457200"/>
            <a:ext cx="8686800" cy="841248"/>
          </a:xfrm>
        </p:spPr>
        <p:txBody>
          <a:bodyPr/>
          <a:lstStyle/>
          <a:p>
            <a:r>
              <a:rPr kumimoji="0" lang="es-ES"/>
              <a:t>Haga clic para modificar el estilo de título del patrón</a:t>
            </a:r>
            <a:endParaRPr kumimoji="0" lang="en-US"/>
          </a:p>
        </p:txBody>
      </p:sp>
      <p:sp>
        <p:nvSpPr>
          <p:cNvPr id="14" name="13 Marcador de contenido"/>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3" name="12 Marcador de contenido"/>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1" name="20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10" name="9 Marcador de pie de página"/>
          <p:cNvSpPr>
            <a:spLocks noGrp="1"/>
          </p:cNvSpPr>
          <p:nvPr>
            <p:ph type="ftr" sz="quarter" idx="11"/>
          </p:nvPr>
        </p:nvSpPr>
        <p:spPr/>
        <p:txBody>
          <a:bodyPr/>
          <a:lstStyle/>
          <a:p>
            <a:endParaRPr lang="es-CO"/>
          </a:p>
        </p:txBody>
      </p:sp>
      <p:sp>
        <p:nvSpPr>
          <p:cNvPr id="31" name="30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ción">
    <p:spTree>
      <p:nvGrpSpPr>
        <p:cNvPr id="1" name=""/>
        <p:cNvGrpSpPr/>
        <p:nvPr/>
      </p:nvGrpSpPr>
      <p:grpSpPr>
        <a:xfrm>
          <a:off x="0" y="0"/>
          <a:ext cx="0" cy="0"/>
          <a:chOff x="0" y="0"/>
          <a:chExt cx="0" cy="0"/>
        </a:xfrm>
      </p:grpSpPr>
      <p:sp>
        <p:nvSpPr>
          <p:cNvPr id="29" name="28 Título"/>
          <p:cNvSpPr>
            <a:spLocks noGrp="1"/>
          </p:cNvSpPr>
          <p:nvPr>
            <p:ph type="title"/>
          </p:nvPr>
        </p:nvSpPr>
        <p:spPr>
          <a:xfrm>
            <a:off x="304800" y="5410200"/>
            <a:ext cx="8610600" cy="882650"/>
          </a:xfrm>
        </p:spPr>
        <p:txBody>
          <a:bodyPr anchor="ctr"/>
          <a:lstStyle>
            <a:lvl1pPr>
              <a:defRPr/>
            </a:lvl1pPr>
          </a:lstStyle>
          <a:p>
            <a:r>
              <a:rPr kumimoji="0" lang="es-ES"/>
              <a:t>Haga clic para modificar el estilo de título del patrón</a:t>
            </a:r>
            <a:endParaRPr kumimoji="0" lang="en-US"/>
          </a:p>
        </p:txBody>
      </p:sp>
      <p:sp>
        <p:nvSpPr>
          <p:cNvPr id="13" name="12 Marcador de texto"/>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25" name="24 Marcador de texto"/>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es-ES"/>
              <a:t>Haga clic para modificar el estilo de texto del patrón</a:t>
            </a:r>
          </a:p>
        </p:txBody>
      </p:sp>
      <p:sp>
        <p:nvSpPr>
          <p:cNvPr id="4" name="3 Marcador de contenido"/>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8" name="27 Marcador de contenido"/>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10" name="9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6" name="5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a:xfrm>
            <a:off x="8229600" y="6477000"/>
            <a:ext cx="762000" cy="246888"/>
          </a:xfrm>
        </p:spPr>
        <p:txBody>
          <a:bodyPr/>
          <a:lstStyle/>
          <a:p>
            <a:fld id="{96715E91-A6DF-4BAC-B437-ABA8A7C06A96}" type="slidenum">
              <a:rPr lang="es-CO" smtClean="0"/>
              <a:pPr/>
              <a:t>‹Nº›</a:t>
            </a:fld>
            <a:endParaRPr lang="es-CO"/>
          </a:p>
        </p:txBody>
      </p:sp>
      <p:sp>
        <p:nvSpPr>
          <p:cNvPr id="11" name="10 Conector recto"/>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ólo el título">
    <p:spTree>
      <p:nvGrpSpPr>
        <p:cNvPr id="1" name=""/>
        <p:cNvGrpSpPr/>
        <p:nvPr/>
      </p:nvGrpSpPr>
      <p:grpSpPr>
        <a:xfrm>
          <a:off x="0" y="0"/>
          <a:ext cx="0" cy="0"/>
          <a:chOff x="0" y="0"/>
          <a:chExt cx="0" cy="0"/>
        </a:xfrm>
      </p:grpSpPr>
      <p:sp>
        <p:nvSpPr>
          <p:cNvPr id="30" name="29 Título"/>
          <p:cNvSpPr>
            <a:spLocks noGrp="1"/>
          </p:cNvSpPr>
          <p:nvPr>
            <p:ph type="title"/>
          </p:nvPr>
        </p:nvSpPr>
        <p:spPr>
          <a:xfrm>
            <a:off x="301752" y="457200"/>
            <a:ext cx="8686800" cy="841248"/>
          </a:xfrm>
        </p:spPr>
        <p:txBody>
          <a:bodyPr/>
          <a:lstStyle/>
          <a:p>
            <a:r>
              <a:rPr kumimoji="0" lang="es-ES"/>
              <a:t>Haga clic para modificar el estilo de título del patrón</a:t>
            </a:r>
            <a:endParaRPr kumimoji="0" lang="en-US"/>
          </a:p>
        </p:txBody>
      </p:sp>
      <p:sp>
        <p:nvSpPr>
          <p:cNvPr id="12" name="11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21" name="20 Marcador de pie de página"/>
          <p:cNvSpPr>
            <a:spLocks noGrp="1"/>
          </p:cNvSpPr>
          <p:nvPr>
            <p:ph type="ftr" sz="quarter" idx="11"/>
          </p:nvPr>
        </p:nvSpPr>
        <p:spPr/>
        <p:txBody>
          <a:bodyPr/>
          <a:lstStyle/>
          <a:p>
            <a:endParaRPr lang="es-CO"/>
          </a:p>
        </p:txBody>
      </p:sp>
      <p:sp>
        <p:nvSpPr>
          <p:cNvPr id="6" name="5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n blanco">
    <p:spTree>
      <p:nvGrpSpPr>
        <p:cNvPr id="1" name=""/>
        <p:cNvGrpSpPr/>
        <p:nvPr/>
      </p:nvGrpSpPr>
      <p:grpSpPr>
        <a:xfrm>
          <a:off x="0" y="0"/>
          <a:ext cx="0" cy="0"/>
          <a:chOff x="0" y="0"/>
          <a:chExt cx="0" cy="0"/>
        </a:xfrm>
      </p:grpSpPr>
      <p:sp>
        <p:nvSpPr>
          <p:cNvPr id="3" name="2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24" name="23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nido con título">
    <p:spTree>
      <p:nvGrpSpPr>
        <p:cNvPr id="1" name=""/>
        <p:cNvGrpSpPr/>
        <p:nvPr/>
      </p:nvGrpSpPr>
      <p:grpSpPr>
        <a:xfrm>
          <a:off x="0" y="0"/>
          <a:ext cx="0" cy="0"/>
          <a:chOff x="0" y="0"/>
          <a:chExt cx="0" cy="0"/>
        </a:xfrm>
      </p:grpSpPr>
      <p:sp>
        <p:nvSpPr>
          <p:cNvPr id="8" name="7 Conector recto"/>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Título"/>
          <p:cNvSpPr>
            <a:spLocks noGrp="1"/>
          </p:cNvSpPr>
          <p:nvPr>
            <p:ph type="title"/>
          </p:nvPr>
        </p:nvSpPr>
        <p:spPr>
          <a:xfrm>
            <a:off x="457200" y="5486400"/>
            <a:ext cx="8458200" cy="520700"/>
          </a:xfrm>
        </p:spPr>
        <p:txBody>
          <a:bodyPr anchor="ctr"/>
          <a:lstStyle>
            <a:lvl1pPr algn="l">
              <a:buNone/>
              <a:defRPr sz="2000" b="1"/>
            </a:lvl1pPr>
          </a:lstStyle>
          <a:p>
            <a:r>
              <a:rPr kumimoji="0" lang="es-ES"/>
              <a:t>Haga clic para modificar el estilo de título del patrón</a:t>
            </a:r>
            <a:endParaRPr kumimoji="0" lang="en-US"/>
          </a:p>
        </p:txBody>
      </p:sp>
      <p:sp>
        <p:nvSpPr>
          <p:cNvPr id="26" name="25 Marcador de texto"/>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es-ES"/>
              <a:t>Haga clic para modificar el estilo de texto del patrón</a:t>
            </a:r>
          </a:p>
        </p:txBody>
      </p:sp>
      <p:sp>
        <p:nvSpPr>
          <p:cNvPr id="14" name="13 Marcador de contenido"/>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es-ES"/>
              <a:t>Haga clic para modificar el estilo de texto del patrón</a:t>
            </a:r>
          </a:p>
          <a:p>
            <a:pPr lvl="1" eaLnBrk="1" latinLnBrk="0" hangingPunct="1"/>
            <a:r>
              <a:rPr lang="es-ES"/>
              <a:t>Segundo nivel</a:t>
            </a:r>
          </a:p>
          <a:p>
            <a:pPr lvl="2" eaLnBrk="1" latinLnBrk="0" hangingPunct="1"/>
            <a:r>
              <a:rPr lang="es-ES"/>
              <a:t>Tercer nivel</a:t>
            </a:r>
          </a:p>
          <a:p>
            <a:pPr lvl="3" eaLnBrk="1" latinLnBrk="0" hangingPunct="1"/>
            <a:r>
              <a:rPr lang="es-ES"/>
              <a:t>Cuarto nivel</a:t>
            </a:r>
          </a:p>
          <a:p>
            <a:pPr lvl="4" eaLnBrk="1" latinLnBrk="0" hangingPunct="1"/>
            <a:r>
              <a:rPr lang="es-ES"/>
              <a:t>Quinto nivel</a:t>
            </a:r>
            <a:endParaRPr kumimoji="0" lang="en-US"/>
          </a:p>
        </p:txBody>
      </p:sp>
      <p:sp>
        <p:nvSpPr>
          <p:cNvPr id="25" name="24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29" name="28 Marcador de pie de página"/>
          <p:cNvSpPr>
            <a:spLocks noGrp="1"/>
          </p:cNvSpPr>
          <p:nvPr>
            <p:ph type="ftr" sz="quarter" idx="11"/>
          </p:nvPr>
        </p:nvSpPr>
        <p:spPr/>
        <p:txBody>
          <a:bodyPr/>
          <a:lstStyle/>
          <a:p>
            <a:endParaRPr lang="es-CO"/>
          </a:p>
        </p:txBody>
      </p:sp>
      <p:sp>
        <p:nvSpPr>
          <p:cNvPr id="7" name="6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n con título">
    <p:spTree>
      <p:nvGrpSpPr>
        <p:cNvPr id="1" name=""/>
        <p:cNvGrpSpPr/>
        <p:nvPr/>
      </p:nvGrpSpPr>
      <p:grpSpPr>
        <a:xfrm>
          <a:off x="0" y="0"/>
          <a:ext cx="0" cy="0"/>
          <a:chOff x="0" y="0"/>
          <a:chExt cx="0" cy="0"/>
        </a:xfrm>
      </p:grpSpPr>
      <p:sp>
        <p:nvSpPr>
          <p:cNvPr id="13" name="12 Marcador de posición de imagen"/>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es-ES"/>
              <a:t>Haga clic en el icono para agregar una imagen</a:t>
            </a:r>
            <a:endParaRPr kumimoji="0" lang="en-US" dirty="0"/>
          </a:p>
        </p:txBody>
      </p:sp>
      <p:sp>
        <p:nvSpPr>
          <p:cNvPr id="7" name="6 Marcador de fecha"/>
          <p:cNvSpPr>
            <a:spLocks noGrp="1"/>
          </p:cNvSpPr>
          <p:nvPr>
            <p:ph type="dt" sz="half" idx="10"/>
          </p:nvPr>
        </p:nvSpPr>
        <p:spPr/>
        <p:txBody>
          <a:bodyPr/>
          <a:lstStyle/>
          <a:p>
            <a:fld id="{E9A87135-61EF-4E13-AD4E-A5FF3166ED83}" type="datetimeFigureOut">
              <a:rPr lang="es-CO" smtClean="0"/>
              <a:pPr/>
              <a:t>20/01/2025</a:t>
            </a:fld>
            <a:endParaRPr lang="es-CO"/>
          </a:p>
        </p:txBody>
      </p:sp>
      <p:sp>
        <p:nvSpPr>
          <p:cNvPr id="5" name="4 Marcador de pie de página"/>
          <p:cNvSpPr>
            <a:spLocks noGrp="1"/>
          </p:cNvSpPr>
          <p:nvPr>
            <p:ph type="ftr" sz="quarter" idx="11"/>
          </p:nvPr>
        </p:nvSpPr>
        <p:spPr/>
        <p:txBody>
          <a:bodyPr/>
          <a:lstStyle/>
          <a:p>
            <a:endParaRPr lang="es-CO"/>
          </a:p>
        </p:txBody>
      </p:sp>
      <p:sp>
        <p:nvSpPr>
          <p:cNvPr id="31" name="30 Marcador de número de diapositiva"/>
          <p:cNvSpPr>
            <a:spLocks noGrp="1"/>
          </p:cNvSpPr>
          <p:nvPr>
            <p:ph type="sldNum" sz="quarter" idx="12"/>
          </p:nvPr>
        </p:nvSpPr>
        <p:spPr/>
        <p:txBody>
          <a:bodyPr/>
          <a:lstStyle/>
          <a:p>
            <a:fld id="{96715E91-A6DF-4BAC-B437-ABA8A7C06A96}" type="slidenum">
              <a:rPr lang="es-CO" smtClean="0"/>
              <a:pPr/>
              <a:t>‹Nº›</a:t>
            </a:fld>
            <a:endParaRPr lang="es-CO"/>
          </a:p>
        </p:txBody>
      </p:sp>
      <p:sp>
        <p:nvSpPr>
          <p:cNvPr id="17" name="16 Título"/>
          <p:cNvSpPr>
            <a:spLocks noGrp="1"/>
          </p:cNvSpPr>
          <p:nvPr>
            <p:ph type="title"/>
          </p:nvPr>
        </p:nvSpPr>
        <p:spPr>
          <a:xfrm>
            <a:off x="381000" y="4993760"/>
            <a:ext cx="5867400" cy="522288"/>
          </a:xfrm>
        </p:spPr>
        <p:txBody>
          <a:bodyPr anchor="ctr"/>
          <a:lstStyle>
            <a:lvl1pPr algn="l">
              <a:buNone/>
              <a:defRPr sz="2000" b="1"/>
            </a:lvl1pPr>
          </a:lstStyle>
          <a:p>
            <a:r>
              <a:rPr kumimoji="0" lang="es-ES"/>
              <a:t>Haga clic para modificar el estilo de título del patrón</a:t>
            </a:r>
            <a:endParaRPr kumimoji="0" lang="en-US"/>
          </a:p>
        </p:txBody>
      </p:sp>
      <p:sp>
        <p:nvSpPr>
          <p:cNvPr id="26" name="25 Marcador de texto"/>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es-ES"/>
              <a:t>Haga clic para modificar el estilo de texto del patrón</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6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7 Marcador de texto"/>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es-ES"/>
              <a:t>Haga clic para modificar el estilo de texto del patrón</a:t>
            </a:r>
          </a:p>
          <a:p>
            <a:pPr lvl="1" eaLnBrk="1" latinLnBrk="0" hangingPunct="1"/>
            <a:r>
              <a:rPr kumimoji="0" lang="es-ES"/>
              <a:t>Segundo nivel</a:t>
            </a:r>
          </a:p>
          <a:p>
            <a:pPr lvl="2" eaLnBrk="1" latinLnBrk="0" hangingPunct="1"/>
            <a:r>
              <a:rPr kumimoji="0" lang="es-ES"/>
              <a:t>Tercer nivel</a:t>
            </a:r>
          </a:p>
          <a:p>
            <a:pPr lvl="3" eaLnBrk="1" latinLnBrk="0" hangingPunct="1"/>
            <a:r>
              <a:rPr kumimoji="0" lang="es-ES"/>
              <a:t>Cuarto nivel</a:t>
            </a:r>
          </a:p>
          <a:p>
            <a:pPr lvl="4" eaLnBrk="1" latinLnBrk="0" hangingPunct="1"/>
            <a:r>
              <a:rPr kumimoji="0" lang="es-ES"/>
              <a:t>Quinto nivel</a:t>
            </a:r>
            <a:endParaRPr kumimoji="0" lang="en-US"/>
          </a:p>
        </p:txBody>
      </p:sp>
      <p:sp>
        <p:nvSpPr>
          <p:cNvPr id="11" name="10 Marcador de fecha"/>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E9A87135-61EF-4E13-AD4E-A5FF3166ED83}" type="datetimeFigureOut">
              <a:rPr lang="es-CO" smtClean="0"/>
              <a:pPr/>
              <a:t>20/01/2025</a:t>
            </a:fld>
            <a:endParaRPr lang="es-CO"/>
          </a:p>
        </p:txBody>
      </p:sp>
      <p:sp>
        <p:nvSpPr>
          <p:cNvPr id="28" name="27 Marcador de pie de página"/>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es-CO"/>
          </a:p>
        </p:txBody>
      </p:sp>
      <p:sp>
        <p:nvSpPr>
          <p:cNvPr id="5" name="4 Marcador de número de diapositiva"/>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96715E91-A6DF-4BAC-B437-ABA8A7C06A96}" type="slidenum">
              <a:rPr lang="es-CO" smtClean="0"/>
              <a:pPr/>
              <a:t>‹Nº›</a:t>
            </a:fld>
            <a:endParaRPr lang="es-CO"/>
          </a:p>
        </p:txBody>
      </p:sp>
      <p:sp>
        <p:nvSpPr>
          <p:cNvPr id="10" name="9 Marcador de título"/>
          <p:cNvSpPr>
            <a:spLocks noGrp="1"/>
          </p:cNvSpPr>
          <p:nvPr>
            <p:ph type="title"/>
          </p:nvPr>
        </p:nvSpPr>
        <p:spPr>
          <a:xfrm>
            <a:off x="304800" y="457200"/>
            <a:ext cx="8686800" cy="838200"/>
          </a:xfrm>
          <a:prstGeom prst="rect">
            <a:avLst/>
          </a:prstGeom>
        </p:spPr>
        <p:txBody>
          <a:bodyPr vert="horz" anchor="ctr">
            <a:normAutofit/>
          </a:bodyPr>
          <a:lstStyle/>
          <a:p>
            <a:r>
              <a:rPr kumimoji="0" lang="es-ES"/>
              <a:t>Haga clic para modificar el estilo de título del patrón</a:t>
            </a:r>
            <a:endParaRPr kumimoji="0" lang="en-US"/>
          </a:p>
        </p:txBody>
      </p:sp>
      <p:sp>
        <p:nvSpPr>
          <p:cNvPr id="9" name="8 Conector recto"/>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11 Conector recto"/>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733" r:id="rId1"/>
    <p:sldLayoutId id="2147483734" r:id="rId2"/>
    <p:sldLayoutId id="2147483735" r:id="rId3"/>
    <p:sldLayoutId id="2147483736" r:id="rId4"/>
    <p:sldLayoutId id="2147483737" r:id="rId5"/>
    <p:sldLayoutId id="2147483738" r:id="rId6"/>
    <p:sldLayoutId id="2147483739" r:id="rId7"/>
    <p:sldLayoutId id="2147483740" r:id="rId8"/>
    <p:sldLayoutId id="2147483741" r:id="rId9"/>
    <p:sldLayoutId id="2147483742" r:id="rId10"/>
    <p:sldLayoutId id="214748374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emf"/><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2" Type="http://schemas.openxmlformats.org/officeDocument/2006/relationships/hyperlink" Target="mailto:fredy0901@gmail.com" TargetMode="External"/><Relationship Id="rId1" Type="http://schemas.openxmlformats.org/officeDocument/2006/relationships/slideLayout" Target="../slideLayouts/slideLayout2.xml"/></Relationships>
</file>

<file path=ppt/slides/_rels/slide54.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image" Target="../media/image15.wmf"/><Relationship Id="rId2" Type="http://schemas.openxmlformats.org/officeDocument/2006/relationships/oleObject" Target="../embeddings/oleObject1.bin"/><Relationship Id="rId1" Type="http://schemas.openxmlformats.org/officeDocument/2006/relationships/slideLayout" Target="../slideLayouts/slideLayout2.xml"/><Relationship Id="rId4" Type="http://schemas.openxmlformats.org/officeDocument/2006/relationships/image" Target="../media/image16.png"/></Relationships>
</file>

<file path=ppt/slides/_rels/slide59.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61.xml.rels><?xml version="1.0" encoding="UTF-8" standalone="yes"?>
<Relationships xmlns="http://schemas.openxmlformats.org/package/2006/relationships"><Relationship Id="rId3" Type="http://schemas.openxmlformats.org/officeDocument/2006/relationships/image" Target="../media/image19.wmf"/><Relationship Id="rId2" Type="http://schemas.openxmlformats.org/officeDocument/2006/relationships/oleObject" Target="../embeddings/oleObject2.bin"/><Relationship Id="rId1" Type="http://schemas.openxmlformats.org/officeDocument/2006/relationships/slideLayout" Target="../slideLayouts/slideLayout2.xml"/></Relationships>
</file>

<file path=ppt/slides/_rels/slide62.xml.rels><?xml version="1.0" encoding="UTF-8" standalone="yes"?>
<Relationships xmlns="http://schemas.openxmlformats.org/package/2006/relationships"><Relationship Id="rId2" Type="http://schemas.openxmlformats.org/officeDocument/2006/relationships/image" Target="../media/image20.png"/><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64.xml.rels><?xml version="1.0" encoding="UTF-8" standalone="yes"?>
<Relationships xmlns="http://schemas.openxmlformats.org/package/2006/relationships"><Relationship Id="rId3" Type="http://schemas.openxmlformats.org/officeDocument/2006/relationships/image" Target="../media/image22.wmf"/><Relationship Id="rId2" Type="http://schemas.openxmlformats.org/officeDocument/2006/relationships/oleObject" Target="../embeddings/oleObject3.bin"/><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ctrTitle"/>
          </p:nvPr>
        </p:nvSpPr>
        <p:spPr>
          <a:xfrm>
            <a:off x="381000" y="4365105"/>
            <a:ext cx="8458200" cy="1710682"/>
          </a:xfrm>
        </p:spPr>
        <p:txBody>
          <a:bodyPr>
            <a:normAutofit/>
          </a:bodyPr>
          <a:lstStyle/>
          <a:p>
            <a:pPr algn="ctr"/>
            <a:r>
              <a:rPr lang="es-CO" b="1" dirty="0" err="1"/>
              <a:t>Nepo</a:t>
            </a:r>
            <a:br>
              <a:rPr lang="es-CO" b="1" dirty="0"/>
            </a:br>
            <a:r>
              <a:rPr lang="es-CO" b="1" dirty="0"/>
              <a:t>nueva escuela popular y obrera</a:t>
            </a:r>
          </a:p>
        </p:txBody>
      </p:sp>
      <p:sp>
        <p:nvSpPr>
          <p:cNvPr id="3" name="2 Subtítulo"/>
          <p:cNvSpPr>
            <a:spLocks noGrp="1"/>
          </p:cNvSpPr>
          <p:nvPr>
            <p:ph type="subTitle" idx="1"/>
          </p:nvPr>
        </p:nvSpPr>
        <p:spPr>
          <a:xfrm>
            <a:off x="395536" y="550985"/>
            <a:ext cx="8458200" cy="3670103"/>
          </a:xfrm>
        </p:spPr>
        <p:txBody>
          <a:bodyPr>
            <a:normAutofit fontScale="77500" lnSpcReduction="20000"/>
          </a:bodyPr>
          <a:lstStyle/>
          <a:p>
            <a:pPr algn="ctr"/>
            <a:r>
              <a:rPr lang="es-CO" sz="11500" b="1" dirty="0"/>
              <a:t>CARRERA ADMINISTRATIVA</a:t>
            </a:r>
          </a:p>
        </p:txBody>
      </p:sp>
    </p:spTree>
    <p:extLst>
      <p:ext uri="{BB962C8B-B14F-4D97-AF65-F5344CB8AC3E}">
        <p14:creationId xmlns:p14="http://schemas.microsoft.com/office/powerpoint/2010/main" val="4208411460"/>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63E9249-DEB7-0274-5499-CB4B0039268D}"/>
              </a:ext>
            </a:extLst>
          </p:cNvPr>
          <p:cNvSpPr>
            <a:spLocks noGrp="1"/>
          </p:cNvSpPr>
          <p:nvPr>
            <p:ph type="title"/>
          </p:nvPr>
        </p:nvSpPr>
        <p:spPr/>
        <p:txBody>
          <a:bodyPr/>
          <a:lstStyle/>
          <a:p>
            <a:r>
              <a:rPr lang="es-CO" dirty="0"/>
              <a:t>CONSTITUCION POLITICA</a:t>
            </a:r>
          </a:p>
        </p:txBody>
      </p:sp>
      <p:sp>
        <p:nvSpPr>
          <p:cNvPr id="3" name="Marcador de contenido 2">
            <a:extLst>
              <a:ext uri="{FF2B5EF4-FFF2-40B4-BE49-F238E27FC236}">
                <a16:creationId xmlns:a16="http://schemas.microsoft.com/office/drawing/2014/main" id="{5379933E-550E-AE08-8D5E-0DD68B308643}"/>
              </a:ext>
            </a:extLst>
          </p:cNvPr>
          <p:cNvSpPr>
            <a:spLocks noGrp="1"/>
          </p:cNvSpPr>
          <p:nvPr>
            <p:ph idx="1"/>
          </p:nvPr>
        </p:nvSpPr>
        <p:spPr/>
        <p:txBody>
          <a:bodyPr/>
          <a:lstStyle/>
          <a:p>
            <a:pPr marL="0" indent="0">
              <a:buNone/>
            </a:pPr>
            <a:r>
              <a:rPr lang="es-CO" b="1" dirty="0"/>
              <a:t>ARTICULO 6o. Los particulares sólo son responsables ante las autoridades por infringir la Constitución y las leyes. Los servidores públicos lo son por la misma causa y por omisión o extralimitación en el ejercicio de sus funciones.</a:t>
            </a:r>
          </a:p>
          <a:p>
            <a:endParaRPr lang="es-CO" dirty="0"/>
          </a:p>
        </p:txBody>
      </p:sp>
    </p:spTree>
    <p:extLst>
      <p:ext uri="{BB962C8B-B14F-4D97-AF65-F5344CB8AC3E}">
        <p14:creationId xmlns:p14="http://schemas.microsoft.com/office/powerpoint/2010/main" val="1042365025"/>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FB45D18-A419-96F5-4F40-C7BF2F04F944}"/>
              </a:ext>
            </a:extLst>
          </p:cNvPr>
          <p:cNvSpPr>
            <a:spLocks noGrp="1"/>
          </p:cNvSpPr>
          <p:nvPr>
            <p:ph type="title"/>
          </p:nvPr>
        </p:nvSpPr>
        <p:spPr/>
        <p:txBody>
          <a:bodyPr/>
          <a:lstStyle/>
          <a:p>
            <a:r>
              <a:rPr lang="es-CO" dirty="0"/>
              <a:t>regímenes</a:t>
            </a:r>
          </a:p>
        </p:txBody>
      </p:sp>
      <p:sp>
        <p:nvSpPr>
          <p:cNvPr id="3" name="Marcador de contenido 2">
            <a:extLst>
              <a:ext uri="{FF2B5EF4-FFF2-40B4-BE49-F238E27FC236}">
                <a16:creationId xmlns:a16="http://schemas.microsoft.com/office/drawing/2014/main" id="{FC08CDED-1960-F2F9-27D3-7B8E7E31C432}"/>
              </a:ext>
            </a:extLst>
          </p:cNvPr>
          <p:cNvSpPr>
            <a:spLocks noGrp="1"/>
          </p:cNvSpPr>
          <p:nvPr>
            <p:ph idx="1"/>
          </p:nvPr>
        </p:nvSpPr>
        <p:spPr/>
        <p:txBody>
          <a:bodyPr/>
          <a:lstStyle/>
          <a:p>
            <a:r>
              <a:rPr lang="es-CO" dirty="0"/>
              <a:t>Régimen general. Ley 909 de 2004 y decretos reglamentarios.</a:t>
            </a:r>
          </a:p>
          <a:p>
            <a:r>
              <a:rPr lang="es-CO" dirty="0"/>
              <a:t>Sistema especial de carrera. Origen constitucional.</a:t>
            </a:r>
          </a:p>
          <a:p>
            <a:r>
              <a:rPr lang="es-CO" dirty="0"/>
              <a:t>Fuerzas militares</a:t>
            </a:r>
          </a:p>
          <a:p>
            <a:r>
              <a:rPr lang="es-CO" dirty="0"/>
              <a:t>Policía nacional</a:t>
            </a:r>
          </a:p>
          <a:p>
            <a:r>
              <a:rPr lang="es-CO" dirty="0"/>
              <a:t>Fiscalía</a:t>
            </a:r>
          </a:p>
          <a:p>
            <a:r>
              <a:rPr lang="es-CO" dirty="0"/>
              <a:t>Contraloría y procuraduría</a:t>
            </a:r>
          </a:p>
        </p:txBody>
      </p:sp>
    </p:spTree>
    <p:extLst>
      <p:ext uri="{BB962C8B-B14F-4D97-AF65-F5344CB8AC3E}">
        <p14:creationId xmlns:p14="http://schemas.microsoft.com/office/powerpoint/2010/main" val="208512815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C78EC60-3D9A-D503-DACF-C670C68A1D20}"/>
              </a:ext>
            </a:extLst>
          </p:cNvPr>
          <p:cNvSpPr>
            <a:spLocks noGrp="1"/>
          </p:cNvSpPr>
          <p:nvPr>
            <p:ph type="title"/>
          </p:nvPr>
        </p:nvSpPr>
        <p:spPr/>
        <p:txBody>
          <a:bodyPr/>
          <a:lstStyle/>
          <a:p>
            <a:r>
              <a:rPr lang="es-CO" dirty="0"/>
              <a:t>Régimen específico de carrera</a:t>
            </a:r>
          </a:p>
        </p:txBody>
      </p:sp>
      <p:sp>
        <p:nvSpPr>
          <p:cNvPr id="3" name="Marcador de contenido 2">
            <a:extLst>
              <a:ext uri="{FF2B5EF4-FFF2-40B4-BE49-F238E27FC236}">
                <a16:creationId xmlns:a16="http://schemas.microsoft.com/office/drawing/2014/main" id="{192E8CF6-08FA-8147-FBD1-4ECA4873D676}"/>
              </a:ext>
            </a:extLst>
          </p:cNvPr>
          <p:cNvSpPr>
            <a:spLocks noGrp="1"/>
          </p:cNvSpPr>
          <p:nvPr>
            <p:ph idx="1"/>
          </p:nvPr>
        </p:nvSpPr>
        <p:spPr/>
        <p:txBody>
          <a:bodyPr/>
          <a:lstStyle/>
          <a:p>
            <a:r>
              <a:rPr lang="es-CO" dirty="0"/>
              <a:t>Docente</a:t>
            </a:r>
          </a:p>
          <a:p>
            <a:r>
              <a:rPr lang="es-CO" dirty="0"/>
              <a:t>INPEC</a:t>
            </a:r>
          </a:p>
          <a:p>
            <a:r>
              <a:rPr lang="es-CO" dirty="0"/>
              <a:t>Registraduría</a:t>
            </a:r>
          </a:p>
          <a:p>
            <a:r>
              <a:rPr lang="es-CO" dirty="0"/>
              <a:t>DIAN </a:t>
            </a:r>
          </a:p>
          <a:p>
            <a:r>
              <a:rPr lang="es-CO" dirty="0"/>
              <a:t>Carrera diplomática y consular</a:t>
            </a:r>
          </a:p>
        </p:txBody>
      </p:sp>
    </p:spTree>
    <p:extLst>
      <p:ext uri="{BB962C8B-B14F-4D97-AF65-F5344CB8AC3E}">
        <p14:creationId xmlns:p14="http://schemas.microsoft.com/office/powerpoint/2010/main" val="2492681558"/>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1B43877-6EEF-143E-08BF-1F31B357C9D6}"/>
              </a:ext>
            </a:extLst>
          </p:cNvPr>
          <p:cNvSpPr>
            <a:spLocks noGrp="1"/>
          </p:cNvSpPr>
          <p:nvPr>
            <p:ph type="title"/>
          </p:nvPr>
        </p:nvSpPr>
        <p:spPr>
          <a:xfrm>
            <a:off x="304800" y="457200"/>
            <a:ext cx="8686800" cy="955576"/>
          </a:xfrm>
        </p:spPr>
        <p:txBody>
          <a:bodyPr>
            <a:normAutofit/>
          </a:bodyPr>
          <a:lstStyle/>
          <a:p>
            <a:r>
              <a:rPr lang="es-CO" dirty="0"/>
              <a:t>situaciones administrativas</a:t>
            </a:r>
          </a:p>
        </p:txBody>
      </p:sp>
      <p:pic>
        <p:nvPicPr>
          <p:cNvPr id="4" name="Marcador de contenido 3">
            <a:extLst>
              <a:ext uri="{FF2B5EF4-FFF2-40B4-BE49-F238E27FC236}">
                <a16:creationId xmlns:a16="http://schemas.microsoft.com/office/drawing/2014/main" id="{409ACDE6-99FC-A541-EFB6-4D31442E6862}"/>
              </a:ext>
            </a:extLst>
          </p:cNvPr>
          <p:cNvPicPr>
            <a:picLocks noGrp="1" noChangeAspect="1"/>
          </p:cNvPicPr>
          <p:nvPr>
            <p:ph idx="1"/>
          </p:nvPr>
        </p:nvPicPr>
        <p:blipFill>
          <a:blip r:embed="rId2"/>
          <a:stretch>
            <a:fillRect/>
          </a:stretch>
        </p:blipFill>
        <p:spPr>
          <a:xfrm>
            <a:off x="1043608" y="2492896"/>
            <a:ext cx="5616624" cy="5315421"/>
          </a:xfrm>
          <a:prstGeom prst="rect">
            <a:avLst/>
          </a:prstGeom>
        </p:spPr>
      </p:pic>
    </p:spTree>
    <p:extLst>
      <p:ext uri="{BB962C8B-B14F-4D97-AF65-F5344CB8AC3E}">
        <p14:creationId xmlns:p14="http://schemas.microsoft.com/office/powerpoint/2010/main" val="363857640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38F7E03-044F-F65D-FB2D-CDE87399B5FE}"/>
              </a:ext>
            </a:extLst>
          </p:cNvPr>
          <p:cNvSpPr>
            <a:spLocks noGrp="1"/>
          </p:cNvSpPr>
          <p:nvPr>
            <p:ph type="title"/>
          </p:nvPr>
        </p:nvSpPr>
        <p:spPr/>
        <p:txBody>
          <a:bodyPr/>
          <a:lstStyle/>
          <a:p>
            <a:r>
              <a:rPr lang="es-CO" dirty="0"/>
              <a:t>Situaciones </a:t>
            </a:r>
            <a:r>
              <a:rPr lang="es-CO" dirty="0" err="1"/>
              <a:t>adminstrativas</a:t>
            </a:r>
            <a:endParaRPr lang="es-CO" dirty="0"/>
          </a:p>
        </p:txBody>
      </p:sp>
      <p:sp>
        <p:nvSpPr>
          <p:cNvPr id="3" name="Marcador de contenido 2">
            <a:extLst>
              <a:ext uri="{FF2B5EF4-FFF2-40B4-BE49-F238E27FC236}">
                <a16:creationId xmlns:a16="http://schemas.microsoft.com/office/drawing/2014/main" id="{B427B56C-6980-5118-DD4C-75E0494F33BD}"/>
              </a:ext>
            </a:extLst>
          </p:cNvPr>
          <p:cNvSpPr>
            <a:spLocks noGrp="1"/>
          </p:cNvSpPr>
          <p:nvPr>
            <p:ph idx="1"/>
          </p:nvPr>
        </p:nvSpPr>
        <p:spPr/>
        <p:txBody>
          <a:bodyPr/>
          <a:lstStyle/>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FF0000"/>
                </a:solidFill>
                <a:effectLst/>
                <a:uLnTx/>
                <a:uFillTx/>
                <a:latin typeface="Franklin Gothic Book"/>
                <a:ea typeface="+mn-ea"/>
                <a:cs typeface="+mn-cs"/>
              </a:rPr>
              <a:t>SITUACIONES ADMINISTRATIVAS.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DCTO 1950/73 y 648/17, DCTO 1083 de 2015 </a:t>
            </a: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único reglamentario de  la función pública y </a:t>
            </a: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DCTO 1072/15 </a:t>
            </a: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único reglamentario sector trabajo.</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Comisión</a:t>
            </a: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 (Servicio- estudio),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Encargo,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Permiso</a:t>
            </a: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1" i="0" u="none" strike="noStrike" kern="1200" cap="none" spc="0" normalizeH="0" baseline="0" noProof="0" dirty="0">
                <a:ln>
                  <a:noFill/>
                </a:ln>
                <a:solidFill>
                  <a:srgbClr val="4E3B30"/>
                </a:solidFill>
                <a:effectLst/>
                <a:uLnTx/>
                <a:uFillTx/>
                <a:latin typeface="Franklin Gothic Book"/>
                <a:ea typeface="+mn-ea"/>
                <a:cs typeface="+mn-cs"/>
              </a:rPr>
              <a:t>Vacaciones</a:t>
            </a: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Suspensión,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t>periodo de prueba. </a:t>
            </a:r>
          </a:p>
          <a:p>
            <a:endParaRPr lang="es-CO" dirty="0"/>
          </a:p>
        </p:txBody>
      </p:sp>
    </p:spTree>
    <p:extLst>
      <p:ext uri="{BB962C8B-B14F-4D97-AF65-F5344CB8AC3E}">
        <p14:creationId xmlns:p14="http://schemas.microsoft.com/office/powerpoint/2010/main" val="67795179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D4B7A6BC-09E1-4AF4-B146-6AC4799178C3}"/>
              </a:ext>
            </a:extLst>
          </p:cNvPr>
          <p:cNvSpPr>
            <a:spLocks noGrp="1"/>
          </p:cNvSpPr>
          <p:nvPr>
            <p:ph type="title"/>
          </p:nvPr>
        </p:nvSpPr>
        <p:spPr/>
        <p:txBody>
          <a:bodyPr/>
          <a:lstStyle/>
          <a:p>
            <a:r>
              <a:rPr lang="es-CO" dirty="0"/>
              <a:t>licencias</a:t>
            </a:r>
          </a:p>
        </p:txBody>
      </p:sp>
      <p:sp>
        <p:nvSpPr>
          <p:cNvPr id="3" name="Marcador de contenido 2">
            <a:extLst>
              <a:ext uri="{FF2B5EF4-FFF2-40B4-BE49-F238E27FC236}">
                <a16:creationId xmlns:a16="http://schemas.microsoft.com/office/drawing/2014/main" id="{6A01018A-9C18-DD67-D8E4-7ADA79688B6A}"/>
              </a:ext>
            </a:extLst>
          </p:cNvPr>
          <p:cNvSpPr>
            <a:spLocks noGrp="1"/>
          </p:cNvSpPr>
          <p:nvPr>
            <p:ph idx="1"/>
          </p:nvPr>
        </p:nvSpPr>
        <p:spPr/>
        <p:txBody>
          <a:bodyPr>
            <a:normAutofit fontScale="62500" lnSpcReduction="20000"/>
          </a:bodyPr>
          <a:lstStyle/>
          <a:p>
            <a:pPr algn="l"/>
            <a:r>
              <a:rPr lang="pt-BR" sz="3200" b="0" i="0" dirty="0">
                <a:solidFill>
                  <a:srgbClr val="333333"/>
                </a:solidFill>
                <a:effectLst/>
                <a:latin typeface="Work Sans" panose="020B0604020202020204" pitchFamily="2" charset="0"/>
              </a:rPr>
              <a:t>No remunerada para </a:t>
            </a:r>
            <a:r>
              <a:rPr lang="pt-BR" sz="3200" b="0" i="0" dirty="0" err="1">
                <a:solidFill>
                  <a:srgbClr val="333333"/>
                </a:solidFill>
                <a:effectLst/>
                <a:latin typeface="Work Sans" panose="020B0604020202020204" pitchFamily="2" charset="0"/>
              </a:rPr>
              <a:t>adelantar</a:t>
            </a:r>
            <a:r>
              <a:rPr lang="pt-BR" sz="3200" b="0" i="0" dirty="0">
                <a:solidFill>
                  <a:srgbClr val="333333"/>
                </a:solidFill>
                <a:effectLst/>
                <a:latin typeface="Work Sans" panose="020B0604020202020204" pitchFamily="2" charset="0"/>
              </a:rPr>
              <a:t> estúdios 12 meses prórroga 2 </a:t>
            </a:r>
            <a:r>
              <a:rPr lang="pt-BR" sz="3200" b="0" i="0" dirty="0" err="1">
                <a:solidFill>
                  <a:srgbClr val="333333"/>
                </a:solidFill>
                <a:effectLst/>
                <a:latin typeface="Work Sans" panose="020B0604020202020204" pitchFamily="2" charset="0"/>
              </a:rPr>
              <a:t>veces</a:t>
            </a:r>
            <a:r>
              <a:rPr lang="pt-BR" sz="3200" b="0" i="0" dirty="0">
                <a:solidFill>
                  <a:srgbClr val="333333"/>
                </a:solidFill>
                <a:effectLst/>
                <a:latin typeface="Work Sans" panose="020B0604020202020204" pitchFamily="2" charset="0"/>
              </a:rPr>
              <a:t> mas.</a:t>
            </a:r>
          </a:p>
          <a:p>
            <a:pPr algn="l"/>
            <a:r>
              <a:rPr lang="pt-BR" sz="3200" b="1" dirty="0">
                <a:solidFill>
                  <a:srgbClr val="333333"/>
                </a:solidFill>
                <a:latin typeface="Work Sans" panose="020B0604020202020204" pitchFamily="2" charset="0"/>
              </a:rPr>
              <a:t>No remunerada </a:t>
            </a:r>
            <a:r>
              <a:rPr lang="pt-BR" sz="3200" dirty="0">
                <a:solidFill>
                  <a:srgbClr val="333333"/>
                </a:solidFill>
                <a:latin typeface="Work Sans" panose="020B0604020202020204" pitchFamily="2" charset="0"/>
              </a:rPr>
              <a:t>por 60 + 30 dias</a:t>
            </a:r>
            <a:endParaRPr lang="pt-BR" sz="3200" b="0" i="0" dirty="0">
              <a:solidFill>
                <a:srgbClr val="333333"/>
              </a:solidFill>
              <a:effectLst/>
              <a:latin typeface="Work Sans" panose="020B0604020202020204" pitchFamily="2" charset="0"/>
            </a:endParaRPr>
          </a:p>
          <a:p>
            <a:pPr algn="l"/>
            <a:r>
              <a:rPr lang="pt-BR" sz="3200" b="1" i="0" dirty="0">
                <a:solidFill>
                  <a:srgbClr val="333333"/>
                </a:solidFill>
                <a:effectLst/>
                <a:latin typeface="Work Sans" panose="020B0604020202020204" pitchFamily="2" charset="0"/>
              </a:rPr>
              <a:t>Remuneradas:</a:t>
            </a:r>
          </a:p>
          <a:p>
            <a:pPr algn="l"/>
            <a:r>
              <a:rPr lang="pt-BR" sz="3200" b="1" i="0" dirty="0">
                <a:solidFill>
                  <a:srgbClr val="333333"/>
                </a:solidFill>
                <a:effectLst/>
                <a:latin typeface="Work Sans" panose="020B0604020202020204" pitchFamily="2" charset="0"/>
              </a:rPr>
              <a:t>Para </a:t>
            </a:r>
            <a:r>
              <a:rPr lang="pt-BR" sz="3200" b="1" i="0" dirty="0" err="1">
                <a:solidFill>
                  <a:srgbClr val="333333"/>
                </a:solidFill>
                <a:effectLst/>
                <a:latin typeface="Work Sans" panose="020B0604020202020204" pitchFamily="2" charset="0"/>
              </a:rPr>
              <a:t>actividades</a:t>
            </a:r>
            <a:r>
              <a:rPr lang="pt-BR" sz="3200" b="1" i="0" dirty="0">
                <a:solidFill>
                  <a:srgbClr val="333333"/>
                </a:solidFill>
                <a:effectLst/>
                <a:latin typeface="Work Sans" panose="020B0604020202020204" pitchFamily="2" charset="0"/>
              </a:rPr>
              <a:t> desportivas</a:t>
            </a:r>
            <a:r>
              <a:rPr lang="pt-BR" sz="3200" b="0" i="0" dirty="0">
                <a:solidFill>
                  <a:srgbClr val="333333"/>
                </a:solidFill>
                <a:effectLst/>
                <a:latin typeface="Work Sans" panose="020B0604020202020204" pitchFamily="2" charset="0"/>
              </a:rPr>
              <a:t>.</a:t>
            </a:r>
          </a:p>
          <a:p>
            <a:pPr algn="l"/>
            <a:r>
              <a:rPr lang="pt-BR" sz="3200" b="1" i="0" dirty="0" err="1">
                <a:solidFill>
                  <a:srgbClr val="333333"/>
                </a:solidFill>
                <a:effectLst/>
                <a:latin typeface="Work Sans" panose="020B0604020202020204" pitchFamily="2" charset="0"/>
              </a:rPr>
              <a:t>Enfermedad</a:t>
            </a:r>
            <a:r>
              <a:rPr lang="pt-BR" sz="3200" b="0" i="0" dirty="0">
                <a:solidFill>
                  <a:srgbClr val="333333"/>
                </a:solidFill>
                <a:effectLst/>
                <a:latin typeface="Work Sans" panose="020B0604020202020204" pitchFamily="2" charset="0"/>
              </a:rPr>
              <a:t>.</a:t>
            </a:r>
          </a:p>
          <a:p>
            <a:pPr algn="l"/>
            <a:r>
              <a:rPr lang="pt-BR" sz="3200" b="1" i="0" dirty="0" err="1">
                <a:solidFill>
                  <a:srgbClr val="333333"/>
                </a:solidFill>
                <a:effectLst/>
                <a:latin typeface="Work Sans" panose="020B0604020202020204" pitchFamily="2" charset="0"/>
              </a:rPr>
              <a:t>Maternidad</a:t>
            </a:r>
            <a:r>
              <a:rPr lang="pt-BR" sz="3200" b="0" i="0" dirty="0">
                <a:solidFill>
                  <a:srgbClr val="333333"/>
                </a:solidFill>
                <a:effectLst/>
                <a:latin typeface="Work Sans" panose="020B0604020202020204" pitchFamily="2" charset="0"/>
              </a:rPr>
              <a:t>. 12- 14- 18 semana</a:t>
            </a:r>
            <a:r>
              <a:rPr lang="es-CO" sz="3200" b="0" i="0" dirty="0">
                <a:solidFill>
                  <a:srgbClr val="333333"/>
                </a:solidFill>
                <a:effectLst/>
                <a:latin typeface="Work Sans" panose="020B0604020202020204" pitchFamily="2" charset="0"/>
              </a:rPr>
              <a:t> Ley 1635 De 2013 (ley 1280 de 2009) </a:t>
            </a:r>
            <a:r>
              <a:rPr lang="pt-BR" sz="3200" b="1" i="0" dirty="0" err="1">
                <a:solidFill>
                  <a:srgbClr val="333333"/>
                </a:solidFill>
                <a:effectLst/>
                <a:latin typeface="Work Sans" panose="020B0604020202020204" pitchFamily="2" charset="0"/>
              </a:rPr>
              <a:t>Paternidad</a:t>
            </a:r>
            <a:r>
              <a:rPr lang="pt-BR" sz="3200" b="0" i="0" dirty="0">
                <a:solidFill>
                  <a:srgbClr val="333333"/>
                </a:solidFill>
                <a:effectLst/>
                <a:latin typeface="Work Sans" panose="020B0604020202020204" pitchFamily="2" charset="0"/>
              </a:rPr>
              <a:t>.</a:t>
            </a:r>
            <a:r>
              <a:rPr kumimoji="0" lang="es-CO" sz="3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 La Ley 2114 de 2021</a:t>
            </a:r>
            <a:endParaRPr lang="pt-BR" sz="3200" b="0" i="0" dirty="0">
              <a:solidFill>
                <a:srgbClr val="333333"/>
              </a:solidFill>
              <a:effectLst/>
              <a:latin typeface="Work Sans" panose="020B0604020202020204" pitchFamily="2" charset="0"/>
            </a:endParaRPr>
          </a:p>
          <a:p>
            <a:pPr algn="l"/>
            <a:r>
              <a:rPr lang="pt-BR" sz="3200" b="1" i="0" dirty="0">
                <a:solidFill>
                  <a:srgbClr val="333333"/>
                </a:solidFill>
                <a:effectLst/>
                <a:latin typeface="Work Sans" panose="020B0604020202020204" pitchFamily="2" charset="0"/>
              </a:rPr>
              <a:t>Luto</a:t>
            </a:r>
            <a:r>
              <a:rPr lang="pt-BR" sz="3200" b="0" i="0" dirty="0">
                <a:solidFill>
                  <a:srgbClr val="333333"/>
                </a:solidFill>
                <a:effectLst/>
                <a:latin typeface="Work Sans" panose="020B0604020202020204" pitchFamily="2" charset="0"/>
              </a:rPr>
              <a:t> 5 dias-</a:t>
            </a:r>
            <a:r>
              <a:rPr lang="es-CO" sz="3200" b="0" i="0" dirty="0">
                <a:solidFill>
                  <a:srgbClr val="333333"/>
                </a:solidFill>
                <a:effectLst/>
                <a:latin typeface="Work Sans" panose="020B0604020202020204" pitchFamily="2" charset="0"/>
              </a:rPr>
              <a:t> Compañero permanente o cónyuge y grado segundo de consanguinidad, primero de afinidad y segundo civil, de acuerdo con lo establecido en la Ley 1635 de 2013.</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lang="es-CO" sz="3200" dirty="0">
                <a:solidFill>
                  <a:srgbClr val="333333"/>
                </a:solidFill>
                <a:latin typeface="Work Sans" panose="020B0604020202020204" pitchFamily="2" charset="0"/>
              </a:rPr>
              <a:t>L</a:t>
            </a:r>
            <a:r>
              <a:rPr kumimoji="0" lang="es-CO" sz="3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a licencia por luto interrumpe las vacaciones y otras licencias- Dcto 648 2.2.5.5.16.</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3200" b="0" i="1"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De acuerdo la Ley 2114 de 2021, la licencia de paternidad se extendió a un total de 14 días</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endParaRPr kumimoji="0" lang="pt-BR" sz="3200" b="0" i="1" u="none" strike="noStrike" kern="1200" cap="none" spc="0" normalizeH="0" baseline="0" noProof="0" dirty="0">
              <a:ln>
                <a:noFill/>
              </a:ln>
              <a:solidFill>
                <a:srgbClr val="333333"/>
              </a:solidFill>
              <a:effectLst/>
              <a:uLnTx/>
              <a:uFillTx/>
              <a:latin typeface="Work Sans" panose="020B0604020202020204" pitchFamily="2" charset="0"/>
              <a:ea typeface="+mn-ea"/>
              <a:cs typeface="+mn-cs"/>
            </a:endParaRPr>
          </a:p>
          <a:p>
            <a:endParaRPr lang="es-CO" dirty="0"/>
          </a:p>
        </p:txBody>
      </p:sp>
    </p:spTree>
    <p:extLst>
      <p:ext uri="{BB962C8B-B14F-4D97-AF65-F5344CB8AC3E}">
        <p14:creationId xmlns:p14="http://schemas.microsoft.com/office/powerpoint/2010/main" val="3527975277"/>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86D1A5-9AE4-36BD-4E5A-DE7EF44D78AC}"/>
              </a:ext>
            </a:extLst>
          </p:cNvPr>
          <p:cNvSpPr>
            <a:spLocks noGrp="1"/>
          </p:cNvSpPr>
          <p:nvPr>
            <p:ph type="title"/>
          </p:nvPr>
        </p:nvSpPr>
        <p:spPr/>
        <p:txBody>
          <a:bodyPr/>
          <a:lstStyle/>
          <a:p>
            <a:r>
              <a:rPr lang="es-CO" dirty="0"/>
              <a:t>Situaciones </a:t>
            </a:r>
            <a:r>
              <a:rPr lang="es-CO" dirty="0" err="1"/>
              <a:t>adminstrativas</a:t>
            </a:r>
            <a:endParaRPr lang="es-CO" dirty="0"/>
          </a:p>
        </p:txBody>
      </p:sp>
      <p:sp>
        <p:nvSpPr>
          <p:cNvPr id="3" name="Marcador de contenido 2">
            <a:extLst>
              <a:ext uri="{FF2B5EF4-FFF2-40B4-BE49-F238E27FC236}">
                <a16:creationId xmlns:a16="http://schemas.microsoft.com/office/drawing/2014/main" id="{37138BFB-21A3-5C04-89D8-29068078D7CA}"/>
              </a:ext>
            </a:extLst>
          </p:cNvPr>
          <p:cNvSpPr>
            <a:spLocks noGrp="1"/>
          </p:cNvSpPr>
          <p:nvPr>
            <p:ph idx="1"/>
          </p:nvPr>
        </p:nvSpPr>
        <p:spPr/>
        <p:txBody>
          <a:bodyPr>
            <a:normAutofit lnSpcReduction="10000"/>
          </a:bodyPr>
          <a:lstStyle/>
          <a:p>
            <a:r>
              <a:rPr lang="es-CO" dirty="0"/>
              <a:t>Descanso compensado (Semana santa y fin de año)-LEY EMILIANI Ley 51 de 1983 que modificó el art. 177 del CST</a:t>
            </a:r>
          </a:p>
          <a:p>
            <a:r>
              <a:rPr lang="es-CO" dirty="0"/>
              <a:t>Traslados y retiros (desvinculación) motivación del acto, traslado, permuta, reubicación.</a:t>
            </a:r>
          </a:p>
          <a:p>
            <a:r>
              <a:rPr lang="es-CO" dirty="0"/>
              <a:t>Abandono de cargo: 1083 de 2015 señala en qué eventos se configura el abandono del cargo ARTÍCULO 2.2.11.1.9 </a:t>
            </a:r>
          </a:p>
          <a:p>
            <a:r>
              <a:rPr lang="es-CO" dirty="0"/>
              <a:t>Contrato realidad. Artículo 53 CP</a:t>
            </a:r>
          </a:p>
          <a:p>
            <a:endParaRPr lang="es-CO" dirty="0"/>
          </a:p>
        </p:txBody>
      </p:sp>
    </p:spTree>
    <p:extLst>
      <p:ext uri="{BB962C8B-B14F-4D97-AF65-F5344CB8AC3E}">
        <p14:creationId xmlns:p14="http://schemas.microsoft.com/office/powerpoint/2010/main" val="1061486660"/>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74D7A47-2DD8-391C-5AC0-2A34DCA2F4ED}"/>
              </a:ext>
            </a:extLst>
          </p:cNvPr>
          <p:cNvSpPr>
            <a:spLocks noGrp="1"/>
          </p:cNvSpPr>
          <p:nvPr>
            <p:ph type="title"/>
          </p:nvPr>
        </p:nvSpPr>
        <p:spPr/>
        <p:txBody>
          <a:bodyPr>
            <a:normAutofit fontScale="90000"/>
          </a:bodyPr>
          <a:lstStyle/>
          <a:p>
            <a:r>
              <a:rPr kumimoji="0" lang="es-CO" sz="3600" b="0" i="0" u="none" strike="noStrike" kern="1200" cap="all" spc="0" normalizeH="0" baseline="0" noProof="0" dirty="0">
                <a:ln>
                  <a:noFill/>
                </a:ln>
                <a:solidFill>
                  <a:srgbClr val="4E3B30"/>
                </a:solidFill>
                <a:effectLst>
                  <a:reflection blurRad="12700" stA="48000" endA="300" endPos="55000" dir="5400000" sy="-90000" algn="bl" rotWithShape="0"/>
                </a:effectLst>
                <a:uLnTx/>
                <a:uFillTx/>
                <a:latin typeface="Franklin Gothic Medium"/>
                <a:ea typeface="+mj-ea"/>
                <a:cs typeface="+mj-cs"/>
              </a:rPr>
              <a:t>Actualización en derecho laboral administrativo</a:t>
            </a:r>
            <a:endParaRPr lang="es-CO" dirty="0"/>
          </a:p>
        </p:txBody>
      </p:sp>
      <p:sp>
        <p:nvSpPr>
          <p:cNvPr id="3" name="Marcador de contenido 2">
            <a:extLst>
              <a:ext uri="{FF2B5EF4-FFF2-40B4-BE49-F238E27FC236}">
                <a16:creationId xmlns:a16="http://schemas.microsoft.com/office/drawing/2014/main" id="{26FDBB0D-694B-E527-D339-4DC7F6DE409B}"/>
              </a:ext>
            </a:extLst>
          </p:cNvPr>
          <p:cNvSpPr>
            <a:spLocks noGrp="1"/>
          </p:cNvSpPr>
          <p:nvPr>
            <p:ph idx="1"/>
          </p:nvPr>
        </p:nvSpPr>
        <p:spPr/>
        <p:txBody>
          <a:bodyPr>
            <a:normAutofit fontScale="92500" lnSpcReduction="20000"/>
          </a:bodyPr>
          <a:lstStyle/>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3000" b="1" i="0" u="none" strike="noStrike" kern="1200" cap="none" spc="0" normalizeH="0" baseline="0" noProof="0" dirty="0">
                <a:ln>
                  <a:noFill/>
                </a:ln>
                <a:solidFill>
                  <a:srgbClr val="4E3B30"/>
                </a:solidFill>
                <a:effectLst/>
                <a:uLnTx/>
                <a:uFillTx/>
                <a:latin typeface="Franklin Gothic Book"/>
                <a:ea typeface="+mn-ea"/>
                <a:cs typeface="+mn-cs"/>
              </a:rPr>
              <a:t>Descanso compensado </a:t>
            </a:r>
            <a:r>
              <a:rPr kumimoji="0" lang="es-CO" sz="3000" b="0" i="0" u="none" strike="noStrike" kern="1200" cap="none" spc="0" normalizeH="0" baseline="0" noProof="0" dirty="0">
                <a:ln>
                  <a:noFill/>
                </a:ln>
                <a:solidFill>
                  <a:srgbClr val="4E3B30"/>
                </a:solidFill>
                <a:effectLst/>
                <a:uLnTx/>
                <a:uFillTx/>
                <a:latin typeface="Franklin Gothic Book"/>
                <a:ea typeface="+mn-ea"/>
                <a:cs typeface="+mn-cs"/>
              </a:rPr>
              <a:t>(Semana santa y fin de año)-LEY EMILIANI Ley 51 de 1983 que modificó el art. A77 del CST</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3000" b="1" i="0" u="none" strike="noStrike" kern="1200" cap="none" spc="0" normalizeH="0" baseline="0" noProof="0" dirty="0">
                <a:ln>
                  <a:noFill/>
                </a:ln>
                <a:solidFill>
                  <a:srgbClr val="4E3B30"/>
                </a:solidFill>
                <a:effectLst/>
                <a:uLnTx/>
                <a:uFillTx/>
                <a:latin typeface="Franklin Gothic Book"/>
                <a:ea typeface="+mn-ea"/>
                <a:cs typeface="+mn-cs"/>
              </a:rPr>
              <a:t>Traslados y retiros </a:t>
            </a:r>
            <a:r>
              <a:rPr kumimoji="0" lang="es-CO" sz="3000" b="0" i="0" u="none" strike="noStrike" kern="1200" cap="none" spc="0" normalizeH="0" baseline="0" noProof="0" dirty="0">
                <a:ln>
                  <a:noFill/>
                </a:ln>
                <a:solidFill>
                  <a:srgbClr val="4E3B30"/>
                </a:solidFill>
                <a:effectLst/>
                <a:uLnTx/>
                <a:uFillTx/>
                <a:latin typeface="Franklin Gothic Book"/>
                <a:ea typeface="+mn-ea"/>
                <a:cs typeface="+mn-cs"/>
              </a:rPr>
              <a:t>(desvinculación) motivación del acto</a:t>
            </a:r>
            <a:r>
              <a:rPr kumimoji="0" lang="es-CO" sz="2700" b="0" i="0" u="none" strike="noStrike" kern="1200" cap="none" spc="0" normalizeH="0" baseline="0" noProof="0" dirty="0">
                <a:ln>
                  <a:noFill/>
                </a:ln>
                <a:solidFill>
                  <a:srgbClr val="4E3B30"/>
                </a:solidFill>
                <a:effectLst/>
                <a:uLnTx/>
                <a:uFillTx/>
                <a:latin typeface="Franklin Gothic Book"/>
                <a:ea typeface="+mn-ea"/>
                <a:cs typeface="+mn-cs"/>
              </a:rPr>
              <a:t>, traslado, permuta, reubicación. </a:t>
            </a:r>
            <a:endParaRPr lang="es-CO" sz="2700" dirty="0">
              <a:solidFill>
                <a:srgbClr val="4E3B30"/>
              </a:solidFill>
              <a:latin typeface="Franklin Gothic Book"/>
            </a:endParaRP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kumimoji="0" lang="es-CO" sz="3000" b="0" i="0" u="none" strike="noStrike" kern="1200" cap="none" spc="0" normalizeH="0" baseline="0" noProof="0" dirty="0">
                <a:ln>
                  <a:noFill/>
                </a:ln>
                <a:solidFill>
                  <a:srgbClr val="4E3B30"/>
                </a:solidFill>
                <a:effectLst/>
                <a:uLnTx/>
                <a:uFillTx/>
                <a:latin typeface="Franklin Gothic Book"/>
                <a:ea typeface="+mn-ea"/>
                <a:cs typeface="+mn-cs"/>
              </a:rPr>
              <a:t>Errores fácticos de acto, errores legales del acto y afectación de derechos fundamentales.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lang="es-CO" sz="3000" b="1" dirty="0">
                <a:solidFill>
                  <a:srgbClr val="4E3B30"/>
                </a:solidFill>
                <a:latin typeface="Franklin Gothic Book"/>
              </a:rPr>
              <a:t>Abandono de cargo: </a:t>
            </a:r>
            <a:r>
              <a:rPr lang="es-CO" sz="3000" dirty="0">
                <a:solidFill>
                  <a:srgbClr val="4E3B30"/>
                </a:solidFill>
                <a:latin typeface="Franklin Gothic Book"/>
              </a:rPr>
              <a:t>1083 de 2015 señala en qué eventos se configura el abandono del cargo ARTÍCULO 2.2.11.1.9 </a:t>
            </a:r>
            <a:endParaRPr kumimoji="0" lang="es-CO" sz="3000" b="0" i="0" u="none" strike="noStrike" kern="1200" cap="none" spc="0" normalizeH="0" baseline="0" noProof="0" dirty="0">
              <a:ln>
                <a:noFill/>
              </a:ln>
              <a:solidFill>
                <a:srgbClr val="4E3B30"/>
              </a:solidFill>
              <a:effectLst/>
              <a:uLnTx/>
              <a:uFillTx/>
              <a:latin typeface="Franklin Gothic Book"/>
              <a:ea typeface="+mn-ea"/>
              <a:cs typeface="+mn-cs"/>
            </a:endParaRP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lang="es-CO" sz="3000" b="1" dirty="0">
                <a:solidFill>
                  <a:srgbClr val="4E3B30"/>
                </a:solidFill>
                <a:latin typeface="Franklin Gothic Book"/>
              </a:rPr>
              <a:t>Contrato realidad. </a:t>
            </a:r>
            <a:r>
              <a:rPr lang="es-CO" sz="3000" dirty="0">
                <a:solidFill>
                  <a:srgbClr val="4E3B30"/>
                </a:solidFill>
                <a:latin typeface="Franklin Gothic Book"/>
              </a:rPr>
              <a:t>Artículo 53 CP</a:t>
            </a:r>
            <a:endParaRPr kumimoji="0" lang="es-CO" sz="3000" i="0" u="none" strike="noStrike" kern="1200" cap="none" spc="0" normalizeH="0" baseline="0" noProof="0" dirty="0">
              <a:ln>
                <a:noFill/>
              </a:ln>
              <a:solidFill>
                <a:srgbClr val="4E3B30"/>
              </a:solidFill>
              <a:effectLst/>
              <a:uLnTx/>
              <a:uFillTx/>
              <a:latin typeface="Franklin Gothic Book"/>
              <a:ea typeface="+mn-ea"/>
              <a:cs typeface="+mn-cs"/>
            </a:endParaRPr>
          </a:p>
          <a:p>
            <a:endParaRPr lang="es-CO" dirty="0"/>
          </a:p>
        </p:txBody>
      </p:sp>
    </p:spTree>
    <p:extLst>
      <p:ext uri="{BB962C8B-B14F-4D97-AF65-F5344CB8AC3E}">
        <p14:creationId xmlns:p14="http://schemas.microsoft.com/office/powerpoint/2010/main" val="674269244"/>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fontScale="90000"/>
          </a:bodyPr>
          <a:lstStyle/>
          <a:p>
            <a:pPr algn="ctr"/>
            <a:r>
              <a:rPr lang="es-CO" dirty="0"/>
              <a:t>VIA GUBERNATIVA- PROCEDIMIENTO ADMINISTRATIVO</a:t>
            </a:r>
          </a:p>
        </p:txBody>
      </p:sp>
      <p:sp>
        <p:nvSpPr>
          <p:cNvPr id="3" name="2 Marcador de contenido"/>
          <p:cNvSpPr>
            <a:spLocks noGrp="1"/>
          </p:cNvSpPr>
          <p:nvPr>
            <p:ph idx="1"/>
          </p:nvPr>
        </p:nvSpPr>
        <p:spPr/>
        <p:txBody>
          <a:bodyPr>
            <a:normAutofit fontScale="85000" lnSpcReduction="20000"/>
          </a:bodyPr>
          <a:lstStyle/>
          <a:p>
            <a:pPr marL="0" indent="0">
              <a:buNone/>
            </a:pPr>
            <a:r>
              <a:rPr lang="es-CO" b="1" dirty="0"/>
              <a:t>RECURSOS</a:t>
            </a:r>
          </a:p>
          <a:p>
            <a:pPr>
              <a:buFont typeface="Arial" pitchFamily="34" charset="0"/>
              <a:buChar char="•"/>
            </a:pPr>
            <a:r>
              <a:rPr lang="es-CO" b="1" dirty="0"/>
              <a:t>REPOSICIÓN. </a:t>
            </a:r>
            <a:r>
              <a:rPr lang="es-CO" dirty="0"/>
              <a:t>Articulo 74 </a:t>
            </a:r>
            <a:r>
              <a:rPr lang="es-CO" dirty="0" err="1"/>
              <a:t>ss</a:t>
            </a:r>
            <a:r>
              <a:rPr lang="es-CO" dirty="0"/>
              <a:t> COPACO 10 días. No procede contra </a:t>
            </a:r>
            <a:r>
              <a:rPr lang="es-CO" dirty="0">
                <a:solidFill>
                  <a:srgbClr val="4B4949"/>
                </a:solidFill>
                <a:latin typeface="Open Sans"/>
              </a:rPr>
              <a:t>actos de carácter general, ni contra los de trámite, preparatorios o de ejecución. </a:t>
            </a:r>
            <a:endParaRPr lang="es-CO" dirty="0"/>
          </a:p>
          <a:p>
            <a:pPr>
              <a:buFont typeface="Arial" pitchFamily="34" charset="0"/>
              <a:buChar char="•"/>
            </a:pPr>
            <a:r>
              <a:rPr lang="es-CO" b="1" dirty="0"/>
              <a:t>APELACIÓN</a:t>
            </a:r>
            <a:r>
              <a:rPr lang="es-CO" dirty="0"/>
              <a:t> artículo 79 - efecto suspensivo. </a:t>
            </a:r>
          </a:p>
          <a:p>
            <a:pPr>
              <a:buFont typeface="Arial" pitchFamily="34" charset="0"/>
              <a:buChar char="•"/>
            </a:pPr>
            <a:r>
              <a:rPr lang="es-CO" dirty="0"/>
              <a:t>Artículo 97 revocación de actos de carácter particular y concreto</a:t>
            </a:r>
          </a:p>
          <a:p>
            <a:pPr>
              <a:buFont typeface="Arial" pitchFamily="34" charset="0"/>
              <a:buChar char="•"/>
            </a:pPr>
            <a:r>
              <a:rPr lang="es-CO" b="1" dirty="0"/>
              <a:t>QUEJA</a:t>
            </a:r>
          </a:p>
          <a:p>
            <a:pPr>
              <a:buFont typeface="Arial" pitchFamily="34" charset="0"/>
              <a:buChar char="•"/>
            </a:pPr>
            <a:r>
              <a:rPr lang="es-CO" b="1" dirty="0"/>
              <a:t>REVOCACIÓN DIRECTA DE LOS ACTOS ADMINISTRATIVOS.</a:t>
            </a:r>
          </a:p>
          <a:p>
            <a:pPr>
              <a:buFont typeface="Arial" pitchFamily="34" charset="0"/>
              <a:buChar char="•"/>
            </a:pPr>
            <a:r>
              <a:rPr lang="es-CO" b="1" dirty="0"/>
              <a:t>SILENCIO ADMINISTRATIVO.</a:t>
            </a:r>
          </a:p>
        </p:txBody>
      </p:sp>
    </p:spTree>
    <p:extLst>
      <p:ext uri="{BB962C8B-B14F-4D97-AF65-F5344CB8AC3E}">
        <p14:creationId xmlns:p14="http://schemas.microsoft.com/office/powerpoint/2010/main" val="212335334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3200" dirty="0">
                <a:solidFill>
                  <a:srgbClr val="4E3B30"/>
                </a:solidFill>
              </a:rPr>
              <a:t>Actualización en derechos Laborales</a:t>
            </a:r>
            <a:endParaRPr lang="es-CO" dirty="0"/>
          </a:p>
        </p:txBody>
      </p:sp>
      <p:sp>
        <p:nvSpPr>
          <p:cNvPr id="3" name="2 Marcador de contenido"/>
          <p:cNvSpPr>
            <a:spLocks noGrp="1"/>
          </p:cNvSpPr>
          <p:nvPr>
            <p:ph idx="1"/>
          </p:nvPr>
        </p:nvSpPr>
        <p:spPr/>
        <p:txBody>
          <a:bodyPr>
            <a:normAutofit/>
          </a:bodyPr>
          <a:lstStyle/>
          <a:p>
            <a:pPr>
              <a:buFont typeface="Wingdings" pitchFamily="2" charset="2"/>
              <a:buChar char="ü"/>
            </a:pPr>
            <a:r>
              <a:rPr lang="es-CO" b="1" dirty="0"/>
              <a:t>Sistema de seguridad y salud en el trabajo </a:t>
            </a:r>
            <a:r>
              <a:rPr lang="es-CO" dirty="0"/>
              <a:t>COPASST. Ley 1562/2012 . Pausas activas.</a:t>
            </a:r>
          </a:p>
          <a:p>
            <a:pPr>
              <a:buFont typeface="Wingdings" pitchFamily="2" charset="2"/>
              <a:buChar char="ü"/>
            </a:pPr>
            <a:r>
              <a:rPr lang="es-CO" b="1" dirty="0"/>
              <a:t>Jornada laboral. </a:t>
            </a:r>
            <a:r>
              <a:rPr lang="es-CO" dirty="0"/>
              <a:t>Horarios flexibles. Dcto 648 de 2017. </a:t>
            </a:r>
            <a:r>
              <a:rPr lang="es-CO" b="0" i="0" dirty="0">
                <a:solidFill>
                  <a:srgbClr val="4B4949"/>
                </a:solidFill>
                <a:effectLst/>
                <a:latin typeface="Open Sans" panose="020B0604020202020204" pitchFamily="34" charset="0"/>
              </a:rPr>
              <a:t>Ley 51 de 1983</a:t>
            </a:r>
          </a:p>
          <a:p>
            <a:pPr marL="0" indent="0">
              <a:buNone/>
            </a:pPr>
            <a:r>
              <a:rPr lang="es-CO" dirty="0">
                <a:solidFill>
                  <a:srgbClr val="4B4949"/>
                </a:solidFill>
                <a:latin typeface="Open Sans" panose="020B0604020202020204" pitchFamily="34" charset="0"/>
              </a:rPr>
              <a:t>   Ley Emiliani.</a:t>
            </a:r>
            <a:endParaRPr lang="es-CO" dirty="0"/>
          </a:p>
        </p:txBody>
      </p:sp>
      <p:pic>
        <p:nvPicPr>
          <p:cNvPr id="5" name="Imagen 4">
            <a:extLst>
              <a:ext uri="{FF2B5EF4-FFF2-40B4-BE49-F238E27FC236}">
                <a16:creationId xmlns:a16="http://schemas.microsoft.com/office/drawing/2014/main" id="{5B951298-9266-DA5D-0C3E-6E38DE3D401E}"/>
              </a:ext>
            </a:extLst>
          </p:cNvPr>
          <p:cNvPicPr>
            <a:picLocks noChangeAspect="1"/>
          </p:cNvPicPr>
          <p:nvPr/>
        </p:nvPicPr>
        <p:blipFill>
          <a:blip r:embed="rId2"/>
          <a:stretch>
            <a:fillRect/>
          </a:stretch>
        </p:blipFill>
        <p:spPr>
          <a:xfrm>
            <a:off x="4788024" y="3212976"/>
            <a:ext cx="3429000" cy="3429000"/>
          </a:xfrm>
          <a:prstGeom prst="rect">
            <a:avLst/>
          </a:prstGeom>
        </p:spPr>
      </p:pic>
    </p:spTree>
    <p:extLst>
      <p:ext uri="{BB962C8B-B14F-4D97-AF65-F5344CB8AC3E}">
        <p14:creationId xmlns:p14="http://schemas.microsoft.com/office/powerpoint/2010/main" val="14946848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640A23C-CD24-A7C5-ADCB-A91D10C0B5F3}"/>
              </a:ext>
            </a:extLst>
          </p:cNvPr>
          <p:cNvSpPr>
            <a:spLocks noGrp="1"/>
          </p:cNvSpPr>
          <p:nvPr>
            <p:ph type="title"/>
          </p:nvPr>
        </p:nvSpPr>
        <p:spPr/>
        <p:txBody>
          <a:bodyPr/>
          <a:lstStyle/>
          <a:p>
            <a:pPr algn="ctr"/>
            <a:r>
              <a:rPr lang="es-CO" dirty="0"/>
              <a:t>TEMÁTICA PROPUESTA</a:t>
            </a:r>
          </a:p>
        </p:txBody>
      </p:sp>
      <p:sp>
        <p:nvSpPr>
          <p:cNvPr id="3" name="Marcador de contenido 2">
            <a:extLst>
              <a:ext uri="{FF2B5EF4-FFF2-40B4-BE49-F238E27FC236}">
                <a16:creationId xmlns:a16="http://schemas.microsoft.com/office/drawing/2014/main" id="{FEFDB1C3-BBFD-E910-E2E0-C60CFA0E3D9F}"/>
              </a:ext>
            </a:extLst>
          </p:cNvPr>
          <p:cNvSpPr>
            <a:spLocks noGrp="1"/>
          </p:cNvSpPr>
          <p:nvPr>
            <p:ph idx="1"/>
          </p:nvPr>
        </p:nvSpPr>
        <p:spPr/>
        <p:txBody>
          <a:bodyPr>
            <a:normAutofit/>
          </a:bodyPr>
          <a:lstStyle/>
          <a:p>
            <a:pPr marL="0" indent="0" algn="just">
              <a:lnSpc>
                <a:spcPct val="150000"/>
              </a:lnSpc>
              <a:spcAft>
                <a:spcPts val="800"/>
              </a:spcAft>
              <a:buNone/>
            </a:pPr>
            <a:r>
              <a:rPr lang="es-CO" sz="1800" b="1" dirty="0">
                <a:effectLst/>
                <a:latin typeface="Calibri" panose="020F0502020204030204" pitchFamily="34" charset="0"/>
                <a:ea typeface="Calibri" panose="020F0502020204030204" pitchFamily="34" charset="0"/>
                <a:cs typeface="Times New Roman" panose="02020603050405020304" pitchFamily="18" charset="0"/>
              </a:rPr>
              <a:t>Subtemas</a:t>
            </a:r>
          </a:p>
          <a:p>
            <a:pPr marL="342900" marR="0" lvl="0" indent="-342900" algn="just" defTabSz="914400" rtl="0" eaLnBrk="1" fontAlgn="auto" latinLnBrk="0" hangingPunct="1">
              <a:lnSpc>
                <a:spcPct val="150000"/>
              </a:lnSpc>
              <a:spcBef>
                <a:spcPct val="20000"/>
              </a:spcBef>
              <a:spcAft>
                <a:spcPts val="0"/>
              </a:spcAft>
              <a:buClr>
                <a:srgbClr val="F0A22E"/>
              </a:buClr>
              <a:buSzPct val="70000"/>
              <a:buFont typeface="Symbol" panose="05050102010706020507" pitchFamily="18" charset="2"/>
              <a:buChar char=""/>
              <a:tabLst/>
              <a:defRPr/>
            </a:pPr>
            <a:r>
              <a:rPr kumimoji="0" lang="es-CO" sz="1800" b="1" i="0" u="none" strike="noStrike" kern="1200" cap="none" spc="0" normalizeH="0" baseline="0" noProof="0" dirty="0">
                <a:ln>
                  <a:noFill/>
                </a:ln>
                <a:solidFill>
                  <a:srgbClr val="4E3B30"/>
                </a:solidFill>
                <a:effectLst/>
                <a:uLnTx/>
                <a:uFillTx/>
                <a:latin typeface="Calibri" panose="020F0502020204030204" pitchFamily="34" charset="0"/>
                <a:ea typeface="Calibri" panose="020F0502020204030204" pitchFamily="34" charset="0"/>
                <a:cs typeface="Times New Roman" panose="02020603050405020304" pitchFamily="18" charset="0"/>
              </a:rPr>
              <a:t>Situaciones administrativas</a:t>
            </a:r>
            <a:endParaRPr lang="es-CO" sz="1800" dirty="0">
              <a:effectLst/>
              <a:latin typeface="Calibri" panose="020F0502020204030204" pitchFamily="34" charset="0"/>
              <a:ea typeface="Calibri" panose="020F0502020204030204" pitchFamily="34" charset="0"/>
              <a:cs typeface="Times New Roman" panose="02020603050405020304" pitchFamily="18" charset="0"/>
            </a:endParaRP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Régimen del servidor público</a:t>
            </a: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Factores prestacionales y salariales</a:t>
            </a: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Protección del salario</a:t>
            </a: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Contrato realidad</a:t>
            </a: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Procedimiento administrativo (vía gubernativa)</a:t>
            </a:r>
          </a:p>
          <a:p>
            <a:pPr marL="342900" lvl="0" indent="-342900" algn="just">
              <a:lnSpc>
                <a:spcPct val="150000"/>
              </a:lnSpc>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Derecho de petición</a:t>
            </a:r>
          </a:p>
          <a:p>
            <a:pPr marL="342900" lvl="0" indent="-342900" algn="just">
              <a:lnSpc>
                <a:spcPct val="150000"/>
              </a:lnSpc>
              <a:spcAft>
                <a:spcPts val="800"/>
              </a:spcAft>
              <a:buFont typeface="Symbol" panose="05050102010706020507" pitchFamily="18" charset="2"/>
              <a:buChar char=""/>
            </a:pPr>
            <a:r>
              <a:rPr lang="es-CO" sz="1800" b="1" dirty="0">
                <a:effectLst/>
                <a:latin typeface="Calibri" panose="020F0502020204030204" pitchFamily="34" charset="0"/>
                <a:ea typeface="Calibri" panose="020F0502020204030204" pitchFamily="34" charset="0"/>
                <a:cs typeface="Times New Roman" panose="02020603050405020304" pitchFamily="18" charset="0"/>
              </a:rPr>
              <a:t>Derecho disciplinario</a:t>
            </a:r>
          </a:p>
          <a:p>
            <a:endParaRPr lang="es-CO" dirty="0"/>
          </a:p>
        </p:txBody>
      </p:sp>
    </p:spTree>
    <p:extLst>
      <p:ext uri="{BB962C8B-B14F-4D97-AF65-F5344CB8AC3E}">
        <p14:creationId xmlns:p14="http://schemas.microsoft.com/office/powerpoint/2010/main" val="264851971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84D63A-13D8-38CC-3DAE-7D81578496F3}"/>
              </a:ext>
            </a:extLst>
          </p:cNvPr>
          <p:cNvSpPr>
            <a:spLocks noGrp="1"/>
          </p:cNvSpPr>
          <p:nvPr>
            <p:ph type="title"/>
          </p:nvPr>
        </p:nvSpPr>
        <p:spPr/>
        <p:txBody>
          <a:bodyPr/>
          <a:lstStyle/>
          <a:p>
            <a:r>
              <a:rPr lang="es-CO" dirty="0"/>
              <a:t>SERVIDOR </a:t>
            </a:r>
            <a:r>
              <a:rPr lang="es-CO" dirty="0" err="1"/>
              <a:t>PúBLICO</a:t>
            </a:r>
            <a:endParaRPr lang="es-CO" dirty="0"/>
          </a:p>
        </p:txBody>
      </p:sp>
      <p:sp>
        <p:nvSpPr>
          <p:cNvPr id="3" name="Marcador de contenido 2">
            <a:extLst>
              <a:ext uri="{FF2B5EF4-FFF2-40B4-BE49-F238E27FC236}">
                <a16:creationId xmlns:a16="http://schemas.microsoft.com/office/drawing/2014/main" id="{DBF1324B-4AB1-8062-29EE-28911D5238ED}"/>
              </a:ext>
            </a:extLst>
          </p:cNvPr>
          <p:cNvSpPr>
            <a:spLocks noGrp="1"/>
          </p:cNvSpPr>
          <p:nvPr>
            <p:ph idx="1"/>
          </p:nvPr>
        </p:nvSpPr>
        <p:spPr/>
        <p:txBody>
          <a:bodyPr>
            <a:normAutofit/>
          </a:bodyPr>
          <a:lstStyle/>
          <a:p>
            <a:pPr marL="0" indent="0">
              <a:buNone/>
            </a:pPr>
            <a:r>
              <a:rPr lang="es-CO" sz="4000" b="1" dirty="0"/>
              <a:t>¿EMPLEADO PÚBLICO, SERVIDOR PÚBLICO, TRABAJADOR OFICIAL O FUNCIONARIO PÚBLICO?</a:t>
            </a:r>
          </a:p>
        </p:txBody>
      </p:sp>
    </p:spTree>
    <p:extLst>
      <p:ext uri="{BB962C8B-B14F-4D97-AF65-F5344CB8AC3E}">
        <p14:creationId xmlns:p14="http://schemas.microsoft.com/office/powerpoint/2010/main" val="164679373"/>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523B2D3-3356-5414-C6CE-549284E14F72}"/>
              </a:ext>
            </a:extLst>
          </p:cNvPr>
          <p:cNvSpPr>
            <a:spLocks noGrp="1"/>
          </p:cNvSpPr>
          <p:nvPr>
            <p:ph type="title"/>
          </p:nvPr>
        </p:nvSpPr>
        <p:spPr/>
        <p:txBody>
          <a:bodyPr/>
          <a:lstStyle/>
          <a:p>
            <a:r>
              <a:rPr lang="es-CO" dirty="0"/>
              <a:t>.</a:t>
            </a:r>
          </a:p>
        </p:txBody>
      </p:sp>
      <p:pic>
        <p:nvPicPr>
          <p:cNvPr id="4" name="Marcador de contenido 3">
            <a:extLst>
              <a:ext uri="{FF2B5EF4-FFF2-40B4-BE49-F238E27FC236}">
                <a16:creationId xmlns:a16="http://schemas.microsoft.com/office/drawing/2014/main" id="{536C287A-FC82-3705-1656-E40E42AE11FE}"/>
              </a:ext>
            </a:extLst>
          </p:cNvPr>
          <p:cNvPicPr>
            <a:picLocks noGrp="1" noChangeAspect="1"/>
          </p:cNvPicPr>
          <p:nvPr>
            <p:ph idx="1"/>
          </p:nvPr>
        </p:nvPicPr>
        <p:blipFill>
          <a:blip r:embed="rId2"/>
          <a:stretch>
            <a:fillRect/>
          </a:stretch>
        </p:blipFill>
        <p:spPr>
          <a:xfrm>
            <a:off x="304800" y="457200"/>
            <a:ext cx="8686799" cy="5622925"/>
          </a:xfrm>
          <a:prstGeom prst="rect">
            <a:avLst/>
          </a:prstGeom>
        </p:spPr>
      </p:pic>
    </p:spTree>
    <p:extLst>
      <p:ext uri="{BB962C8B-B14F-4D97-AF65-F5344CB8AC3E}">
        <p14:creationId xmlns:p14="http://schemas.microsoft.com/office/powerpoint/2010/main" val="174443869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839DEAE-4CB5-DF25-0766-69A00D7B8C8F}"/>
              </a:ext>
            </a:extLst>
          </p:cNvPr>
          <p:cNvSpPr>
            <a:spLocks noGrp="1"/>
          </p:cNvSpPr>
          <p:nvPr>
            <p:ph type="title"/>
          </p:nvPr>
        </p:nvSpPr>
        <p:spPr/>
        <p:txBody>
          <a:bodyPr/>
          <a:lstStyle/>
          <a:p>
            <a:r>
              <a:rPr lang="es-CO" dirty="0"/>
              <a:t>clases</a:t>
            </a:r>
          </a:p>
        </p:txBody>
      </p:sp>
      <p:sp>
        <p:nvSpPr>
          <p:cNvPr id="3" name="Marcador de contenido 2">
            <a:extLst>
              <a:ext uri="{FF2B5EF4-FFF2-40B4-BE49-F238E27FC236}">
                <a16:creationId xmlns:a16="http://schemas.microsoft.com/office/drawing/2014/main" id="{93A12DC2-05DA-A6A0-249B-AAF086EBFDD1}"/>
              </a:ext>
            </a:extLst>
          </p:cNvPr>
          <p:cNvSpPr>
            <a:spLocks noGrp="1"/>
          </p:cNvSpPr>
          <p:nvPr>
            <p:ph idx="1"/>
          </p:nvPr>
        </p:nvSpPr>
        <p:spPr/>
        <p:txBody>
          <a:bodyPr/>
          <a:lstStyle/>
          <a:p>
            <a:r>
              <a:rPr lang="es-CO" dirty="0"/>
              <a:t>Empleos público de carrera</a:t>
            </a:r>
          </a:p>
          <a:p>
            <a:r>
              <a:rPr lang="es-CO" dirty="0"/>
              <a:t>empleos público de libre nombramiento remoción</a:t>
            </a:r>
          </a:p>
          <a:p>
            <a:r>
              <a:rPr lang="es-CO" dirty="0"/>
              <a:t>empleos de periodo fijo</a:t>
            </a:r>
          </a:p>
          <a:p>
            <a:r>
              <a:rPr lang="es-CO" dirty="0"/>
              <a:t>empleos de elección popular</a:t>
            </a:r>
          </a:p>
          <a:p>
            <a:r>
              <a:rPr lang="es-CO" dirty="0"/>
              <a:t>Temporales y supernumerarios (vacancias temporales)</a:t>
            </a:r>
          </a:p>
        </p:txBody>
      </p:sp>
    </p:spTree>
    <p:extLst>
      <p:ext uri="{BB962C8B-B14F-4D97-AF65-F5344CB8AC3E}">
        <p14:creationId xmlns:p14="http://schemas.microsoft.com/office/powerpoint/2010/main" val="296967793"/>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41466A8-076E-D359-F1C3-DBA02507670E}"/>
              </a:ext>
            </a:extLst>
          </p:cNvPr>
          <p:cNvSpPr>
            <a:spLocks noGrp="1"/>
          </p:cNvSpPr>
          <p:nvPr>
            <p:ph type="title"/>
          </p:nvPr>
        </p:nvSpPr>
        <p:spPr/>
        <p:txBody>
          <a:bodyPr/>
          <a:lstStyle/>
          <a:p>
            <a:r>
              <a:rPr kumimoji="0" lang="es-CO" sz="3200" b="0" i="0" u="none" strike="noStrike" kern="1200" cap="all" spc="0" normalizeH="0" baseline="0" noProof="0" dirty="0">
                <a:ln>
                  <a:noFill/>
                </a:ln>
                <a:solidFill>
                  <a:srgbClr val="4E3B30"/>
                </a:solidFill>
                <a:effectLst>
                  <a:reflection blurRad="12700" stA="48000" endA="300" endPos="55000" dir="5400000" sy="-90000" algn="bl" rotWithShape="0"/>
                </a:effectLst>
                <a:uLnTx/>
                <a:uFillTx/>
                <a:latin typeface="Franklin Gothic Medium"/>
                <a:ea typeface="+mj-ea"/>
                <a:cs typeface="+mj-cs"/>
              </a:rPr>
              <a:t>Actualización en derechos Laborales</a:t>
            </a:r>
            <a:endParaRPr lang="es-CO" dirty="0"/>
          </a:p>
        </p:txBody>
      </p:sp>
      <p:sp>
        <p:nvSpPr>
          <p:cNvPr id="3" name="Marcador de contenido 2">
            <a:extLst>
              <a:ext uri="{FF2B5EF4-FFF2-40B4-BE49-F238E27FC236}">
                <a16:creationId xmlns:a16="http://schemas.microsoft.com/office/drawing/2014/main" id="{CD70F612-17DC-9F16-C229-6F19204C8C7C}"/>
              </a:ext>
            </a:extLst>
          </p:cNvPr>
          <p:cNvSpPr>
            <a:spLocks noGrp="1"/>
          </p:cNvSpPr>
          <p:nvPr>
            <p:ph idx="1"/>
          </p:nvPr>
        </p:nvSpPr>
        <p:spPr/>
        <p:txBody>
          <a:bodyPr>
            <a:normAutofit fontScale="77500" lnSpcReduction="20000"/>
          </a:bodyPr>
          <a:lstStyle/>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pitchFamily="2" charset="2"/>
              <a:buChar char="ü"/>
              <a:tabLst/>
              <a:defRPr/>
            </a:pPr>
            <a:r>
              <a:rPr lang="es-CO" b="1" dirty="0">
                <a:solidFill>
                  <a:srgbClr val="4E3B30"/>
                </a:solidFill>
                <a:latin typeface="Franklin Gothic Book"/>
              </a:rPr>
              <a:t>P</a:t>
            </a:r>
            <a:r>
              <a:rPr kumimoji="0" lang="es-CO" sz="3200" b="1" i="0" u="none" strike="noStrike" kern="1200" cap="none" spc="0" normalizeH="0" baseline="0" noProof="0" dirty="0" err="1">
                <a:ln>
                  <a:noFill/>
                </a:ln>
                <a:solidFill>
                  <a:srgbClr val="4E3B30"/>
                </a:solidFill>
                <a:effectLst/>
                <a:uLnTx/>
                <a:uFillTx/>
                <a:latin typeface="Franklin Gothic Book"/>
                <a:ea typeface="+mn-ea"/>
                <a:cs typeface="+mn-cs"/>
              </a:rPr>
              <a:t>restaciones</a:t>
            </a:r>
            <a:r>
              <a:rPr kumimoji="0" lang="es-CO" sz="3200" b="1" i="0" u="none" strike="noStrike" kern="1200" cap="none" spc="0" normalizeH="0" baseline="0" noProof="0" dirty="0">
                <a:ln>
                  <a:noFill/>
                </a:ln>
                <a:solidFill>
                  <a:srgbClr val="4E3B30"/>
                </a:solidFill>
                <a:effectLst/>
                <a:uLnTx/>
                <a:uFillTx/>
                <a:latin typeface="Franklin Gothic Book"/>
                <a:ea typeface="+mn-ea"/>
                <a:cs typeface="+mn-cs"/>
              </a:rPr>
              <a:t> sociales del servidor publico</a:t>
            </a:r>
            <a:endParaRPr kumimoji="0" lang="es-CO" sz="3200" b="0" i="0" u="none" strike="noStrike" kern="1200" cap="none" spc="0" normalizeH="0" baseline="0" noProof="0" dirty="0">
              <a:ln>
                <a:noFill/>
              </a:ln>
              <a:solidFill>
                <a:srgbClr val="4E3B30"/>
              </a:solidFill>
              <a:effectLst/>
              <a:uLnTx/>
              <a:uFillTx/>
              <a:latin typeface="Franklin Gothic Book"/>
              <a:ea typeface="+mn-ea"/>
              <a:cs typeface="+mn-cs"/>
            </a:endParaRPr>
          </a:p>
          <a:p>
            <a:r>
              <a:rPr lang="es-CO" dirty="0"/>
              <a:t>a)Vacaciones; </a:t>
            </a:r>
          </a:p>
          <a:p>
            <a:r>
              <a:rPr lang="es-CO" dirty="0"/>
              <a:t>b)Prima de vacaciones; </a:t>
            </a:r>
          </a:p>
          <a:p>
            <a:r>
              <a:rPr lang="es-CO" dirty="0"/>
              <a:t>c)Bonificación por recreación; </a:t>
            </a:r>
          </a:p>
          <a:p>
            <a:r>
              <a:rPr lang="es-CO" dirty="0"/>
              <a:t>d)Prima de navidad; </a:t>
            </a:r>
          </a:p>
          <a:p>
            <a:r>
              <a:rPr lang="es-CO" dirty="0"/>
              <a:t>e) Subsidio familiar; </a:t>
            </a:r>
          </a:p>
          <a:p>
            <a:r>
              <a:rPr lang="es-CO" dirty="0"/>
              <a:t>f)Auxilio de cesantías; </a:t>
            </a:r>
          </a:p>
          <a:p>
            <a:r>
              <a:rPr lang="es-CO" dirty="0"/>
              <a:t>g)Intereses a las cesantías en el régimen con liquidación anual; </a:t>
            </a:r>
          </a:p>
          <a:p>
            <a:r>
              <a:rPr lang="es-CO" dirty="0"/>
              <a:t>h)Dotación de calzado y vestido de labor; </a:t>
            </a:r>
          </a:p>
          <a:p>
            <a:r>
              <a:rPr lang="es-CO" dirty="0"/>
              <a:t>i)Pensión de jubilación; </a:t>
            </a:r>
          </a:p>
          <a:p>
            <a:r>
              <a:rPr lang="es-CO" dirty="0"/>
              <a:t>j)Indemnización sustitutiva de pensión de jubilación; </a:t>
            </a:r>
          </a:p>
        </p:txBody>
      </p:sp>
      <p:pic>
        <p:nvPicPr>
          <p:cNvPr id="4" name="Imagen 3">
            <a:extLst>
              <a:ext uri="{FF2B5EF4-FFF2-40B4-BE49-F238E27FC236}">
                <a16:creationId xmlns:a16="http://schemas.microsoft.com/office/drawing/2014/main" id="{8948F1A9-8E28-99E5-BC40-1E85CB656824}"/>
              </a:ext>
            </a:extLst>
          </p:cNvPr>
          <p:cNvPicPr>
            <a:picLocks noChangeAspect="1"/>
          </p:cNvPicPr>
          <p:nvPr/>
        </p:nvPicPr>
        <p:blipFill>
          <a:blip r:embed="rId2"/>
          <a:stretch>
            <a:fillRect/>
          </a:stretch>
        </p:blipFill>
        <p:spPr>
          <a:xfrm>
            <a:off x="5004048" y="1916832"/>
            <a:ext cx="3987552" cy="2291085"/>
          </a:xfrm>
          <a:prstGeom prst="rect">
            <a:avLst/>
          </a:prstGeom>
        </p:spPr>
      </p:pic>
    </p:spTree>
    <p:extLst>
      <p:ext uri="{BB962C8B-B14F-4D97-AF65-F5344CB8AC3E}">
        <p14:creationId xmlns:p14="http://schemas.microsoft.com/office/powerpoint/2010/main" val="3041772465"/>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947EA2-057B-E10C-38FA-6A61398112BB}"/>
              </a:ext>
            </a:extLst>
          </p:cNvPr>
          <p:cNvSpPr>
            <a:spLocks noGrp="1"/>
          </p:cNvSpPr>
          <p:nvPr>
            <p:ph type="title"/>
          </p:nvPr>
        </p:nvSpPr>
        <p:spPr>
          <a:xfrm>
            <a:off x="827584" y="620688"/>
            <a:ext cx="8686800" cy="595536"/>
          </a:xfrm>
        </p:spPr>
        <p:txBody>
          <a:bodyPr>
            <a:normAutofit fontScale="90000"/>
          </a:bodyPr>
          <a:lstStyle/>
          <a:p>
            <a:pPr marL="342900" marR="0" lvl="0" indent="-342900" algn="ctr" defTabSz="914400" rtl="0" eaLnBrk="1" fontAlgn="auto" latinLnBrk="0" hangingPunct="1">
              <a:lnSpc>
                <a:spcPct val="100000"/>
              </a:lnSpc>
              <a:spcBef>
                <a:spcPct val="20000"/>
              </a:spcBef>
              <a:spcAft>
                <a:spcPts val="0"/>
              </a:spcAft>
              <a:tabLst/>
              <a:defRPr/>
            </a:pPr>
            <a:r>
              <a:rPr kumimoji="0" lang="es-CO" sz="3100" b="1" i="0" u="none" strike="noStrike" kern="1200" cap="none" spc="0" normalizeH="0" baseline="0" noProof="0" dirty="0">
                <a:ln>
                  <a:noFill/>
                </a:ln>
                <a:solidFill>
                  <a:srgbClr val="4E3B30"/>
                </a:solidFill>
                <a:effectLst/>
                <a:uLnTx/>
                <a:uFillTx/>
                <a:latin typeface="Franklin Gothic Book"/>
                <a:ea typeface="+mn-ea"/>
                <a:cs typeface="+mn-cs"/>
              </a:rPr>
              <a:t>Prestaciones sociales del servidor publico</a:t>
            </a:r>
            <a:br>
              <a:rPr kumimoji="0" lang="es-CO" sz="2500" b="0" i="0" u="none" strike="noStrike" kern="1200" cap="none" spc="0" normalizeH="0" baseline="0" noProof="0" dirty="0">
                <a:ln>
                  <a:noFill/>
                </a:ln>
                <a:solidFill>
                  <a:srgbClr val="4E3B30"/>
                </a:solidFill>
                <a:effectLst/>
                <a:uLnTx/>
                <a:uFillTx/>
                <a:latin typeface="Franklin Gothic Book"/>
                <a:ea typeface="+mn-ea"/>
                <a:cs typeface="+mn-cs"/>
              </a:rPr>
            </a:br>
            <a:endParaRPr lang="es-CO" dirty="0"/>
          </a:p>
        </p:txBody>
      </p:sp>
      <p:sp>
        <p:nvSpPr>
          <p:cNvPr id="3" name="Marcador de contenido 2">
            <a:extLst>
              <a:ext uri="{FF2B5EF4-FFF2-40B4-BE49-F238E27FC236}">
                <a16:creationId xmlns:a16="http://schemas.microsoft.com/office/drawing/2014/main" id="{55EA25CD-51F3-B3C8-2240-EE60DD65904A}"/>
              </a:ext>
            </a:extLst>
          </p:cNvPr>
          <p:cNvSpPr>
            <a:spLocks noGrp="1"/>
          </p:cNvSpPr>
          <p:nvPr>
            <p:ph idx="1"/>
          </p:nvPr>
        </p:nvSpPr>
        <p:spPr>
          <a:xfrm>
            <a:off x="304800" y="1052736"/>
            <a:ext cx="8686800" cy="5616624"/>
          </a:xfrm>
        </p:spPr>
        <p:txBody>
          <a:bodyPr/>
          <a:lstStyle/>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k)Pensión de sobrevivientes;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l)Auxilio por enfermedad;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m)Indemnización por accidente de trabajo o enfermedad</a:t>
            </a:r>
            <a:r>
              <a:rPr lang="es-CO" sz="2800" dirty="0">
                <a:solidFill>
                  <a:srgbClr val="4E3B30"/>
                </a:solidFill>
                <a:latin typeface="Franklin Gothic Book"/>
              </a:rPr>
              <a:t> </a:t>
            </a: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profesional;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n)Auxilio funerario;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ñ)Asistencia médica, farmacéutica quirúrgica y hospitalaria, servicio odontológico;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o)Pensión de invalidez;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p)Indemnización sustitutiva de pensión de</a:t>
            </a:r>
            <a:r>
              <a:rPr lang="es-CO" sz="2800" dirty="0">
                <a:solidFill>
                  <a:srgbClr val="4E3B30"/>
                </a:solidFill>
                <a:latin typeface="Franklin Gothic Book"/>
              </a:rPr>
              <a:t> </a:t>
            </a: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invalidez o devolución de saldos; </a:t>
            </a:r>
          </a:p>
          <a:p>
            <a:pPr marL="342900" marR="0" lvl="0" indent="-342900" algn="l" defTabSz="914400" rtl="0" eaLnBrk="1" fontAlgn="auto" latinLnBrk="0" hangingPunct="1">
              <a:lnSpc>
                <a:spcPct val="100000"/>
              </a:lnSpc>
              <a:spcBef>
                <a:spcPct val="20000"/>
              </a:spcBef>
              <a:spcAft>
                <a:spcPts val="0"/>
              </a:spcAft>
              <a:buClr>
                <a:srgbClr val="F0A22E"/>
              </a:buClr>
              <a:buSzPct val="70000"/>
              <a:buFont typeface="Wingdings 2"/>
              <a:buChar char=""/>
              <a:tabLst/>
              <a:defRPr/>
            </a:pPr>
            <a:r>
              <a:rPr kumimoji="0" lang="es-CO" sz="2800" b="0" i="0" u="none" strike="noStrike" kern="1200" cap="none" spc="0" normalizeH="0" baseline="0" noProof="0" dirty="0">
                <a:ln>
                  <a:noFill/>
                </a:ln>
                <a:solidFill>
                  <a:srgbClr val="4E3B30"/>
                </a:solidFill>
                <a:effectLst/>
                <a:uLnTx/>
                <a:uFillTx/>
                <a:latin typeface="Franklin Gothic Book"/>
                <a:ea typeface="+mn-ea"/>
                <a:cs typeface="+mn-cs"/>
              </a:rPr>
              <a:t>q)Auxilio de maternidad.</a:t>
            </a:r>
          </a:p>
          <a:p>
            <a:endParaRPr lang="es-CO" dirty="0"/>
          </a:p>
        </p:txBody>
      </p:sp>
    </p:spTree>
    <p:extLst>
      <p:ext uri="{BB962C8B-B14F-4D97-AF65-F5344CB8AC3E}">
        <p14:creationId xmlns:p14="http://schemas.microsoft.com/office/powerpoint/2010/main" val="280618276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EF65AEB6-FBEC-C165-15A0-95C5C40941A9}"/>
              </a:ext>
            </a:extLst>
          </p:cNvPr>
          <p:cNvSpPr>
            <a:spLocks noGrp="1"/>
          </p:cNvSpPr>
          <p:nvPr>
            <p:ph type="title"/>
          </p:nvPr>
        </p:nvSpPr>
        <p:spPr>
          <a:xfrm>
            <a:off x="304800" y="188640"/>
            <a:ext cx="8686800" cy="1106760"/>
          </a:xfrm>
        </p:spPr>
        <p:txBody>
          <a:bodyPr/>
          <a:lstStyle/>
          <a:p>
            <a:r>
              <a:rPr lang="es-CO" dirty="0"/>
              <a:t>FACTORES SALARIALES</a:t>
            </a:r>
          </a:p>
        </p:txBody>
      </p:sp>
      <p:sp>
        <p:nvSpPr>
          <p:cNvPr id="3" name="Marcador de contenido 2">
            <a:extLst>
              <a:ext uri="{FF2B5EF4-FFF2-40B4-BE49-F238E27FC236}">
                <a16:creationId xmlns:a16="http://schemas.microsoft.com/office/drawing/2014/main" id="{12F4D77F-13E2-9AA7-8565-AC4A9C7DF835}"/>
              </a:ext>
            </a:extLst>
          </p:cNvPr>
          <p:cNvSpPr>
            <a:spLocks noGrp="1"/>
          </p:cNvSpPr>
          <p:nvPr>
            <p:ph idx="1"/>
          </p:nvPr>
        </p:nvSpPr>
        <p:spPr>
          <a:xfrm>
            <a:off x="304800" y="1196752"/>
            <a:ext cx="8686800" cy="5760640"/>
          </a:xfrm>
        </p:spPr>
        <p:txBody>
          <a:bodyPr>
            <a:normAutofit fontScale="70000" lnSpcReduction="20000"/>
          </a:bodyPr>
          <a:lstStyle/>
          <a:p>
            <a:pPr algn="l"/>
            <a:r>
              <a:rPr lang="es-CO" b="0" i="0" dirty="0">
                <a:solidFill>
                  <a:srgbClr val="333333"/>
                </a:solidFill>
                <a:effectLst/>
                <a:latin typeface="Work Sans" panose="020B0604020202020204" pitchFamily="2" charset="0"/>
              </a:rPr>
              <a:t>a) La asignación básica mensual señalada para el respectivo cargo;</a:t>
            </a:r>
          </a:p>
          <a:p>
            <a:pPr algn="l"/>
            <a:r>
              <a:rPr lang="es-CO" b="0" i="0" dirty="0">
                <a:solidFill>
                  <a:srgbClr val="333333"/>
                </a:solidFill>
                <a:effectLst/>
                <a:latin typeface="Work Sans" panose="020B0604020202020204" pitchFamily="2" charset="0"/>
              </a:rPr>
              <a:t> </a:t>
            </a:r>
          </a:p>
          <a:p>
            <a:pPr algn="l"/>
            <a:r>
              <a:rPr lang="es-CO" b="0" i="0" dirty="0">
                <a:solidFill>
                  <a:srgbClr val="333333"/>
                </a:solidFill>
                <a:effectLst/>
                <a:latin typeface="Work Sans" panose="020B0604020202020204" pitchFamily="2" charset="0"/>
              </a:rPr>
              <a:t>b) Los incrementos de remuneración a que se refieren los artículos 49 y 97 del Decreto-Ley 1042 de 1978;</a:t>
            </a:r>
          </a:p>
          <a:p>
            <a:pPr algn="l"/>
            <a:r>
              <a:rPr lang="es-CO" b="0" i="0" dirty="0">
                <a:solidFill>
                  <a:srgbClr val="333333"/>
                </a:solidFill>
                <a:effectLst/>
                <a:latin typeface="Work Sans" panose="020B0604020202020204" pitchFamily="2" charset="0"/>
              </a:rPr>
              <a:t> </a:t>
            </a:r>
          </a:p>
          <a:p>
            <a:pPr algn="l"/>
            <a:r>
              <a:rPr lang="es-CO" b="0" i="0" dirty="0">
                <a:solidFill>
                  <a:srgbClr val="333333"/>
                </a:solidFill>
                <a:effectLst/>
                <a:latin typeface="Work Sans" panose="020B0604020202020204" pitchFamily="2" charset="0"/>
              </a:rPr>
              <a:t>c) Los gastos de representación;</a:t>
            </a:r>
          </a:p>
          <a:p>
            <a:pPr algn="l"/>
            <a:r>
              <a:rPr lang="es-CO" b="0" i="0" dirty="0">
                <a:solidFill>
                  <a:srgbClr val="333333"/>
                </a:solidFill>
                <a:effectLst/>
                <a:latin typeface="Work Sans" panose="020B0604020202020204" pitchFamily="2" charset="0"/>
              </a:rPr>
              <a:t> </a:t>
            </a:r>
          </a:p>
          <a:p>
            <a:pPr algn="l"/>
            <a:r>
              <a:rPr lang="es-CO" b="0" i="0" dirty="0">
                <a:solidFill>
                  <a:srgbClr val="333333"/>
                </a:solidFill>
                <a:effectLst/>
                <a:latin typeface="Work Sans" panose="020B0604020202020204" pitchFamily="2" charset="0"/>
              </a:rPr>
              <a:t>d) La prima técnica;</a:t>
            </a:r>
          </a:p>
          <a:p>
            <a:pPr algn="l"/>
            <a:r>
              <a:rPr lang="es-CO" b="0" i="0" dirty="0">
                <a:solidFill>
                  <a:srgbClr val="333333"/>
                </a:solidFill>
                <a:effectLst/>
                <a:latin typeface="Work Sans" panose="020B0604020202020204" pitchFamily="2" charset="0"/>
              </a:rPr>
              <a:t>  </a:t>
            </a:r>
          </a:p>
          <a:p>
            <a:pPr algn="l"/>
            <a:r>
              <a:rPr lang="es-CO" b="0" i="0" dirty="0">
                <a:solidFill>
                  <a:srgbClr val="333333"/>
                </a:solidFill>
                <a:effectLst/>
                <a:latin typeface="Work Sans" panose="020B0604020202020204" pitchFamily="2" charset="0"/>
              </a:rPr>
              <a:t>e) Los auxilios de alimentación y transporte;</a:t>
            </a:r>
          </a:p>
          <a:p>
            <a:pPr algn="l"/>
            <a:r>
              <a:rPr lang="es-CO" b="0" i="0" dirty="0">
                <a:solidFill>
                  <a:srgbClr val="333333"/>
                </a:solidFill>
                <a:effectLst/>
                <a:latin typeface="Work Sans" panose="020B0604020202020204" pitchFamily="2" charset="0"/>
              </a:rPr>
              <a:t> </a:t>
            </a:r>
          </a:p>
          <a:p>
            <a:pPr algn="l"/>
            <a:r>
              <a:rPr lang="es-CO" b="1" i="0" dirty="0">
                <a:solidFill>
                  <a:srgbClr val="FF0000"/>
                </a:solidFill>
                <a:effectLst/>
                <a:latin typeface="Work Sans" panose="020B0604020202020204" pitchFamily="2" charset="0"/>
              </a:rPr>
              <a:t>f) La prima de servicios;</a:t>
            </a:r>
          </a:p>
          <a:p>
            <a:pPr algn="l"/>
            <a:r>
              <a:rPr lang="es-CO" b="0" i="0" dirty="0">
                <a:solidFill>
                  <a:srgbClr val="333333"/>
                </a:solidFill>
                <a:effectLst/>
                <a:latin typeface="Work Sans" panose="020B0604020202020204" pitchFamily="2" charset="0"/>
              </a:rPr>
              <a:t> </a:t>
            </a:r>
          </a:p>
          <a:p>
            <a:pPr algn="l"/>
            <a:r>
              <a:rPr lang="es-CO" b="1" i="0" dirty="0">
                <a:solidFill>
                  <a:srgbClr val="FF0000"/>
                </a:solidFill>
                <a:effectLst/>
                <a:latin typeface="Work Sans" panose="020B0604020202020204" pitchFamily="2" charset="0"/>
              </a:rPr>
              <a:t>g) La bonificación por servicios prestados.</a:t>
            </a:r>
          </a:p>
          <a:p>
            <a:endParaRPr lang="es-CO" dirty="0"/>
          </a:p>
        </p:txBody>
      </p:sp>
    </p:spTree>
    <p:extLst>
      <p:ext uri="{BB962C8B-B14F-4D97-AF65-F5344CB8AC3E}">
        <p14:creationId xmlns:p14="http://schemas.microsoft.com/office/powerpoint/2010/main" val="148094168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D55902-FF71-D34F-7651-9819E35ED05F}"/>
              </a:ext>
            </a:extLst>
          </p:cNvPr>
          <p:cNvSpPr>
            <a:spLocks noGrp="1"/>
          </p:cNvSpPr>
          <p:nvPr>
            <p:ph type="title"/>
          </p:nvPr>
        </p:nvSpPr>
        <p:spPr/>
        <p:txBody>
          <a:bodyPr/>
          <a:lstStyle/>
          <a:p>
            <a:r>
              <a:rPr lang="es-CO" dirty="0"/>
              <a:t>Factores salariales para cesantías</a:t>
            </a:r>
          </a:p>
        </p:txBody>
      </p:sp>
      <p:sp>
        <p:nvSpPr>
          <p:cNvPr id="3" name="Marcador de contenido 2">
            <a:extLst>
              <a:ext uri="{FF2B5EF4-FFF2-40B4-BE49-F238E27FC236}">
                <a16:creationId xmlns:a16="http://schemas.microsoft.com/office/drawing/2014/main" id="{A139070A-D7CB-409F-79C0-66A32182C33A}"/>
              </a:ext>
            </a:extLst>
          </p:cNvPr>
          <p:cNvSpPr>
            <a:spLocks noGrp="1"/>
          </p:cNvSpPr>
          <p:nvPr>
            <p:ph idx="1"/>
          </p:nvPr>
        </p:nvSpPr>
        <p:spPr/>
        <p:txBody>
          <a:bodyPr>
            <a:normAutofit lnSpcReduction="10000"/>
          </a:bodyPr>
          <a:lstStyle/>
          <a:p>
            <a:r>
              <a:rPr lang="es-CO" dirty="0"/>
              <a:t>Asignación básica mensual</a:t>
            </a:r>
          </a:p>
          <a:p>
            <a:r>
              <a:rPr lang="es-CO" dirty="0"/>
              <a:t>Auxilio de alimentación y transporte</a:t>
            </a:r>
          </a:p>
          <a:p>
            <a:r>
              <a:rPr lang="es-CO" dirty="0"/>
              <a:t>Horas extras</a:t>
            </a:r>
          </a:p>
          <a:p>
            <a:r>
              <a:rPr lang="es-CO" dirty="0"/>
              <a:t>Prima de navidad</a:t>
            </a:r>
          </a:p>
          <a:p>
            <a:r>
              <a:rPr lang="es-CO" dirty="0"/>
              <a:t>Bonificación por servicios prestados</a:t>
            </a:r>
          </a:p>
          <a:p>
            <a:r>
              <a:rPr lang="es-CO" dirty="0"/>
              <a:t>Prima de servicios</a:t>
            </a:r>
          </a:p>
          <a:p>
            <a:r>
              <a:rPr lang="es-CO" dirty="0"/>
              <a:t>Prima de vacaciones</a:t>
            </a:r>
          </a:p>
          <a:p>
            <a:pPr marL="0" indent="0">
              <a:buNone/>
            </a:pPr>
            <a:r>
              <a:rPr lang="es-CO" dirty="0"/>
              <a:t>(decreto 2712 de 1999)</a:t>
            </a:r>
          </a:p>
        </p:txBody>
      </p:sp>
    </p:spTree>
    <p:extLst>
      <p:ext uri="{BB962C8B-B14F-4D97-AF65-F5344CB8AC3E}">
        <p14:creationId xmlns:p14="http://schemas.microsoft.com/office/powerpoint/2010/main" val="100119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DEE5BAC-D7BA-26B5-945A-2404531769A3}"/>
              </a:ext>
            </a:extLst>
          </p:cNvPr>
          <p:cNvSpPr>
            <a:spLocks noGrp="1"/>
          </p:cNvSpPr>
          <p:nvPr>
            <p:ph type="title"/>
          </p:nvPr>
        </p:nvSpPr>
        <p:spPr/>
        <p:txBody>
          <a:bodyPr/>
          <a:lstStyle/>
          <a:p>
            <a:r>
              <a:rPr lang="es-CO" dirty="0"/>
              <a:t>PROTECCION DEL SALARIO</a:t>
            </a:r>
          </a:p>
        </p:txBody>
      </p:sp>
      <p:sp>
        <p:nvSpPr>
          <p:cNvPr id="3" name="Marcador de contenido 2">
            <a:extLst>
              <a:ext uri="{FF2B5EF4-FFF2-40B4-BE49-F238E27FC236}">
                <a16:creationId xmlns:a16="http://schemas.microsoft.com/office/drawing/2014/main" id="{9EFE56BC-63D3-871E-1A82-56CE263C033F}"/>
              </a:ext>
            </a:extLst>
          </p:cNvPr>
          <p:cNvSpPr>
            <a:spLocks noGrp="1"/>
          </p:cNvSpPr>
          <p:nvPr>
            <p:ph idx="1"/>
          </p:nvPr>
        </p:nvSpPr>
        <p:spPr/>
        <p:txBody>
          <a:bodyPr>
            <a:normAutofit/>
          </a:bodyPr>
          <a:lstStyle/>
          <a:p>
            <a:r>
              <a:rPr lang="es-CO" dirty="0"/>
              <a:t>ARTICULOS 154 Inembargabilidad del mínimo, 155 porción embargable, 156 excepción a favor de cooperativas y alimentos. CST</a:t>
            </a:r>
          </a:p>
          <a:p>
            <a:r>
              <a:rPr lang="es-CO" dirty="0"/>
              <a:t>Deudor solidario.</a:t>
            </a:r>
          </a:p>
          <a:p>
            <a:r>
              <a:rPr lang="es-CO" dirty="0"/>
              <a:t>Prelación de créditos a favor de salarios. 2495 CC.</a:t>
            </a:r>
          </a:p>
          <a:p>
            <a:r>
              <a:rPr lang="es-CO" dirty="0"/>
              <a:t>Nulidad del acto de afiliación a pensión.</a:t>
            </a:r>
          </a:p>
          <a:p>
            <a:r>
              <a:rPr lang="es-CO" dirty="0"/>
              <a:t>reliquidación y reconstrucción de </a:t>
            </a:r>
            <a:r>
              <a:rPr lang="es-CO" dirty="0" err="1"/>
              <a:t>hria</a:t>
            </a:r>
            <a:r>
              <a:rPr lang="es-CO" dirty="0"/>
              <a:t> laboral</a:t>
            </a:r>
          </a:p>
        </p:txBody>
      </p:sp>
    </p:spTree>
    <p:extLst>
      <p:ext uri="{BB962C8B-B14F-4D97-AF65-F5344CB8AC3E}">
        <p14:creationId xmlns:p14="http://schemas.microsoft.com/office/powerpoint/2010/main" val="4274601224"/>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98EA2972-AE05-207E-ABA6-81541E5334E0}"/>
              </a:ext>
            </a:extLst>
          </p:cNvPr>
          <p:cNvSpPr>
            <a:spLocks noGrp="1"/>
          </p:cNvSpPr>
          <p:nvPr>
            <p:ph type="title"/>
          </p:nvPr>
        </p:nvSpPr>
        <p:spPr/>
        <p:txBody>
          <a:bodyPr/>
          <a:lstStyle/>
          <a:p>
            <a:r>
              <a:rPr lang="es-CO" dirty="0"/>
              <a:t>Código sustantivo del trabajo</a:t>
            </a:r>
          </a:p>
        </p:txBody>
      </p:sp>
      <p:sp>
        <p:nvSpPr>
          <p:cNvPr id="3" name="Marcador de contenido 2">
            <a:extLst>
              <a:ext uri="{FF2B5EF4-FFF2-40B4-BE49-F238E27FC236}">
                <a16:creationId xmlns:a16="http://schemas.microsoft.com/office/drawing/2014/main" id="{40A9973A-FC63-8CB2-0820-8679A4D2D980}"/>
              </a:ext>
            </a:extLst>
          </p:cNvPr>
          <p:cNvSpPr>
            <a:spLocks noGrp="1"/>
          </p:cNvSpPr>
          <p:nvPr>
            <p:ph idx="1"/>
          </p:nvPr>
        </p:nvSpPr>
        <p:spPr/>
        <p:txBody>
          <a:bodyPr>
            <a:normAutofit/>
          </a:bodyPr>
          <a:lstStyle/>
          <a:p>
            <a:r>
              <a:rPr lang="es-CO" sz="2400" dirty="0"/>
              <a:t>ARTÍCULO 344. PRINCIPIO Y EXCEPCIONES.</a:t>
            </a:r>
          </a:p>
          <a:p>
            <a:endParaRPr lang="es-CO" sz="2400" dirty="0"/>
          </a:p>
          <a:p>
            <a:r>
              <a:rPr lang="es-CO" sz="2400" dirty="0"/>
              <a:t>1. Son inembargables las prestaciones sociales, cualquiera que sea su cuantía. </a:t>
            </a:r>
          </a:p>
          <a:p>
            <a:r>
              <a:rPr lang="es-CO" sz="2400" dirty="0"/>
              <a:t>2. Exceptúense de lo dispuesto en el inciso anterior los créditos a favor de las cooperativas legalmente autorizadas y los provenientes de las pensiones alimenticias a que se refieren los Artículos 411 y Concordantes del Código Civil, pero el monto del embargo o retención no puede exceder del cincuenta por ciento (50%) del valor de la prestación respectiva.</a:t>
            </a:r>
          </a:p>
        </p:txBody>
      </p:sp>
    </p:spTree>
    <p:extLst>
      <p:ext uri="{BB962C8B-B14F-4D97-AF65-F5344CB8AC3E}">
        <p14:creationId xmlns:p14="http://schemas.microsoft.com/office/powerpoint/2010/main" val="23562751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9836859-DDF9-CD96-4BB0-A97C7AD2B7BE}"/>
              </a:ext>
            </a:extLst>
          </p:cNvPr>
          <p:cNvSpPr>
            <a:spLocks noGrp="1"/>
          </p:cNvSpPr>
          <p:nvPr>
            <p:ph type="title"/>
          </p:nvPr>
        </p:nvSpPr>
        <p:spPr/>
        <p:txBody>
          <a:bodyPr>
            <a:normAutofit fontScale="90000"/>
          </a:bodyPr>
          <a:lstStyle/>
          <a:p>
            <a:r>
              <a:rPr lang="es-CO" b="1" i="0" dirty="0">
                <a:solidFill>
                  <a:srgbClr val="333333"/>
                </a:solidFill>
                <a:effectLst/>
                <a:latin typeface="Work Sans" panose="020B0604020202020204" pitchFamily="2" charset="0"/>
              </a:rPr>
              <a:t>Decreto 1919 de 2002</a:t>
            </a:r>
            <a:br>
              <a:rPr lang="es-CO" b="1" i="0" dirty="0">
                <a:solidFill>
                  <a:srgbClr val="333333"/>
                </a:solidFill>
                <a:effectLst/>
                <a:latin typeface="Work Sans" panose="020B0604020202020204" pitchFamily="2" charset="0"/>
              </a:rPr>
            </a:br>
            <a:endParaRPr lang="es-CO" dirty="0"/>
          </a:p>
        </p:txBody>
      </p:sp>
      <p:sp>
        <p:nvSpPr>
          <p:cNvPr id="3" name="Marcador de contenido 2">
            <a:extLst>
              <a:ext uri="{FF2B5EF4-FFF2-40B4-BE49-F238E27FC236}">
                <a16:creationId xmlns:a16="http://schemas.microsoft.com/office/drawing/2014/main" id="{EDF78D9B-9BEC-CD1E-CCE6-7F665B2DB836}"/>
              </a:ext>
            </a:extLst>
          </p:cNvPr>
          <p:cNvSpPr>
            <a:spLocks noGrp="1"/>
          </p:cNvSpPr>
          <p:nvPr>
            <p:ph idx="1"/>
          </p:nvPr>
        </p:nvSpPr>
        <p:spPr/>
        <p:txBody>
          <a:bodyPr>
            <a:normAutofit fontScale="70000" lnSpcReduction="20000"/>
          </a:bodyPr>
          <a:lstStyle/>
          <a:p>
            <a:pPr algn="just"/>
            <a:r>
              <a:rPr lang="es-CO" b="1" i="0" dirty="0">
                <a:solidFill>
                  <a:srgbClr val="333333"/>
                </a:solidFill>
                <a:effectLst/>
                <a:latin typeface="Work Sans" panose="020B0604020202020204" pitchFamily="2" charset="0"/>
              </a:rPr>
              <a:t>ARTÍCULO </a:t>
            </a:r>
            <a:r>
              <a:rPr lang="es-CO" b="1" i="0" u="none" strike="noStrike" dirty="0">
                <a:solidFill>
                  <a:srgbClr val="333333"/>
                </a:solidFill>
                <a:effectLst/>
                <a:latin typeface="Work Sans" panose="020B0604020202020204" pitchFamily="2" charset="0"/>
              </a:rPr>
              <a:t> </a:t>
            </a:r>
            <a:r>
              <a:rPr lang="es-CO" b="1" i="0" dirty="0">
                <a:solidFill>
                  <a:srgbClr val="333333"/>
                </a:solidFill>
                <a:effectLst/>
                <a:latin typeface="Work Sans" panose="020B0604020202020204" pitchFamily="2" charset="0"/>
              </a:rPr>
              <a:t>1.-</a:t>
            </a:r>
            <a:r>
              <a:rPr lang="es-CO" b="0" i="0" dirty="0">
                <a:solidFill>
                  <a:srgbClr val="333333"/>
                </a:solidFill>
                <a:effectLst/>
                <a:latin typeface="Work Sans" panose="020B0604020202020204" pitchFamily="2" charset="0"/>
              </a:rPr>
              <a:t> A partir de la vigencia del presente Decreto todos los empleados públicos vinculados o que se vinculen a las entidades del nivel central y descentralizado de la Rama Ejecutiva de los niveles Departamental, Distrital y Municipal, a las Asambleas Departamentales, a los Concejos Distritales y Municipales, a las Contralorías territoriales, a las Personerías Distritales y Municipales, a las Veedurías, así como el </a:t>
            </a:r>
            <a:r>
              <a:rPr lang="es-CO" i="0" dirty="0">
                <a:solidFill>
                  <a:schemeClr val="tx1"/>
                </a:solidFill>
                <a:effectLst/>
                <a:latin typeface="Work Sans" panose="020B0604020202020204" pitchFamily="2" charset="0"/>
              </a:rPr>
              <a:t>personal administrativo </a:t>
            </a:r>
            <a:r>
              <a:rPr lang="es-CO" b="0" i="0" dirty="0">
                <a:solidFill>
                  <a:srgbClr val="333333"/>
                </a:solidFill>
                <a:effectLst/>
                <a:latin typeface="Work Sans" panose="020B0604020202020204" pitchFamily="2" charset="0"/>
              </a:rPr>
              <a:t>de empleados públicos de las Juntas Administradoras Locales, de las Instituciones de Educación Superior, de las Instituciones de Educación Primaria, Secundaria y media vocacional, gozarán del régimen de prestaciones sociales señalado para los empleados públicos de la Rama Ejecutiva del Poder Público del Orden Nacional</a:t>
            </a:r>
            <a:endParaRPr lang="es-CO" dirty="0"/>
          </a:p>
        </p:txBody>
      </p:sp>
    </p:spTree>
    <p:extLst>
      <p:ext uri="{BB962C8B-B14F-4D97-AF65-F5344CB8AC3E}">
        <p14:creationId xmlns:p14="http://schemas.microsoft.com/office/powerpoint/2010/main" val="143199045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rmAutofit/>
          </a:bodyPr>
          <a:lstStyle/>
          <a:p>
            <a:r>
              <a:rPr lang="es-CO" dirty="0"/>
              <a:t>Derecho de asociación</a:t>
            </a:r>
          </a:p>
        </p:txBody>
      </p:sp>
      <p:sp>
        <p:nvSpPr>
          <p:cNvPr id="3" name="2 Marcador de contenido"/>
          <p:cNvSpPr>
            <a:spLocks noGrp="1"/>
          </p:cNvSpPr>
          <p:nvPr>
            <p:ph idx="1"/>
          </p:nvPr>
        </p:nvSpPr>
        <p:spPr>
          <a:xfrm>
            <a:off x="432404" y="2060848"/>
            <a:ext cx="8686800" cy="4525963"/>
          </a:xfrm>
        </p:spPr>
        <p:txBody>
          <a:bodyPr>
            <a:normAutofit/>
          </a:bodyPr>
          <a:lstStyle/>
          <a:p>
            <a:pPr>
              <a:buFont typeface="Wingdings" pitchFamily="2" charset="2"/>
              <a:buChar char="ü"/>
            </a:pPr>
            <a:r>
              <a:rPr lang="es-CO" b="1" dirty="0"/>
              <a:t>Derecho sindical- </a:t>
            </a:r>
            <a:r>
              <a:rPr lang="es-CO" dirty="0"/>
              <a:t>ART. 38-39 CP. Desbalance. Confrontación- conflictos económicos o legales.</a:t>
            </a:r>
          </a:p>
          <a:p>
            <a:pPr>
              <a:buFont typeface="Wingdings" pitchFamily="2" charset="2"/>
              <a:buChar char="ü"/>
            </a:pPr>
            <a:r>
              <a:rPr lang="es-CO" b="1" dirty="0"/>
              <a:t>Negociación colectiva. </a:t>
            </a:r>
            <a:r>
              <a:rPr lang="es-CO" dirty="0"/>
              <a:t>Dcto. </a:t>
            </a:r>
            <a:r>
              <a:rPr lang="es-CO" b="1" dirty="0"/>
              <a:t>160 </a:t>
            </a:r>
            <a:r>
              <a:rPr lang="es-CO" dirty="0"/>
              <a:t>de 2014 (Dcto. </a:t>
            </a:r>
            <a:r>
              <a:rPr lang="es-CO" b="1" dirty="0"/>
              <a:t>1092</a:t>
            </a:r>
            <a:r>
              <a:rPr lang="es-CO" dirty="0"/>
              <a:t> de 2012) ley 411 de 1997 - aprobatoria de tratados públicos, convenio 151 y 154 OIT relaciones de trabajo S.P.) Convenio 87 y 98.</a:t>
            </a:r>
          </a:p>
        </p:txBody>
      </p:sp>
      <p:pic>
        <p:nvPicPr>
          <p:cNvPr id="4" name="Imagen 3">
            <a:extLst>
              <a:ext uri="{FF2B5EF4-FFF2-40B4-BE49-F238E27FC236}">
                <a16:creationId xmlns:a16="http://schemas.microsoft.com/office/drawing/2014/main" id="{8028B3EE-8ABD-F671-EB6E-3DE9C2AAC4B6}"/>
              </a:ext>
            </a:extLst>
          </p:cNvPr>
          <p:cNvPicPr>
            <a:picLocks noChangeAspect="1"/>
          </p:cNvPicPr>
          <p:nvPr/>
        </p:nvPicPr>
        <p:blipFill>
          <a:blip r:embed="rId2"/>
          <a:stretch>
            <a:fillRect/>
          </a:stretch>
        </p:blipFill>
        <p:spPr>
          <a:xfrm>
            <a:off x="4752397" y="5065118"/>
            <a:ext cx="2016224" cy="2287141"/>
          </a:xfrm>
          <a:prstGeom prst="rect">
            <a:avLst/>
          </a:prstGeom>
        </p:spPr>
      </p:pic>
    </p:spTree>
    <p:extLst>
      <p:ext uri="{BB962C8B-B14F-4D97-AF65-F5344CB8AC3E}">
        <p14:creationId xmlns:p14="http://schemas.microsoft.com/office/powerpoint/2010/main" val="2150231885"/>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4FB2CC2-0B8E-6ED4-D970-99D848BAEAB7}"/>
              </a:ext>
            </a:extLst>
          </p:cNvPr>
          <p:cNvSpPr>
            <a:spLocks noGrp="1"/>
          </p:cNvSpPr>
          <p:nvPr>
            <p:ph type="title"/>
          </p:nvPr>
        </p:nvSpPr>
        <p:spPr/>
        <p:txBody>
          <a:bodyPr>
            <a:normAutofit fontScale="90000"/>
          </a:bodyPr>
          <a:lstStyle/>
          <a:p>
            <a:r>
              <a:rPr lang="es-CO" dirty="0"/>
              <a:t>Demanda de nulidad del acto de afiliación al fondo privado</a:t>
            </a:r>
          </a:p>
        </p:txBody>
      </p:sp>
      <p:sp>
        <p:nvSpPr>
          <p:cNvPr id="3" name="Marcador de contenido 2">
            <a:extLst>
              <a:ext uri="{FF2B5EF4-FFF2-40B4-BE49-F238E27FC236}">
                <a16:creationId xmlns:a16="http://schemas.microsoft.com/office/drawing/2014/main" id="{A2652B07-1331-CC48-EE5B-A98A0FB30802}"/>
              </a:ext>
            </a:extLst>
          </p:cNvPr>
          <p:cNvSpPr>
            <a:spLocks noGrp="1"/>
          </p:cNvSpPr>
          <p:nvPr>
            <p:ph idx="1"/>
          </p:nvPr>
        </p:nvSpPr>
        <p:spPr/>
        <p:txBody>
          <a:bodyPr/>
          <a:lstStyle/>
          <a:p>
            <a:pPr marL="0" indent="0">
              <a:buNone/>
            </a:pPr>
            <a:r>
              <a:rPr lang="es-CO" dirty="0"/>
              <a:t>Articulo 1502 CC.</a:t>
            </a:r>
          </a:p>
          <a:p>
            <a:r>
              <a:rPr lang="es-CO" dirty="0"/>
              <a:t>Capacidad</a:t>
            </a:r>
          </a:p>
          <a:p>
            <a:r>
              <a:rPr lang="es-CO" dirty="0"/>
              <a:t>Objeto licito</a:t>
            </a:r>
          </a:p>
          <a:p>
            <a:r>
              <a:rPr lang="es-CO" dirty="0"/>
              <a:t>Causa licita</a:t>
            </a:r>
          </a:p>
          <a:p>
            <a:r>
              <a:rPr lang="es-CO" dirty="0"/>
              <a:t>Consentimiento libre de vicios </a:t>
            </a:r>
          </a:p>
          <a:p>
            <a:pPr marL="0" indent="0">
              <a:buNone/>
            </a:pPr>
            <a:r>
              <a:rPr lang="es-CO" dirty="0"/>
              <a:t>					Error, fuerza y dolo</a:t>
            </a:r>
          </a:p>
        </p:txBody>
      </p:sp>
    </p:spTree>
    <p:extLst>
      <p:ext uri="{BB962C8B-B14F-4D97-AF65-F5344CB8AC3E}">
        <p14:creationId xmlns:p14="http://schemas.microsoft.com/office/powerpoint/2010/main" val="75162004"/>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03ABB945-3782-F861-7FFE-A5F8F2A96BBF}"/>
              </a:ext>
            </a:extLst>
          </p:cNvPr>
          <p:cNvSpPr>
            <a:spLocks noGrp="1"/>
          </p:cNvSpPr>
          <p:nvPr>
            <p:ph type="title"/>
          </p:nvPr>
        </p:nvSpPr>
        <p:spPr/>
        <p:txBody>
          <a:bodyPr/>
          <a:lstStyle/>
          <a:p>
            <a:r>
              <a:rPr lang="es-CO" dirty="0"/>
              <a:t>regímenes</a:t>
            </a:r>
          </a:p>
        </p:txBody>
      </p:sp>
      <p:sp>
        <p:nvSpPr>
          <p:cNvPr id="3" name="Marcador de contenido 2">
            <a:extLst>
              <a:ext uri="{FF2B5EF4-FFF2-40B4-BE49-F238E27FC236}">
                <a16:creationId xmlns:a16="http://schemas.microsoft.com/office/drawing/2014/main" id="{205151AA-8739-AED4-2D90-A36198027724}"/>
              </a:ext>
            </a:extLst>
          </p:cNvPr>
          <p:cNvSpPr>
            <a:spLocks noGrp="1"/>
          </p:cNvSpPr>
          <p:nvPr>
            <p:ph idx="1"/>
          </p:nvPr>
        </p:nvSpPr>
        <p:spPr/>
        <p:txBody>
          <a:bodyPr/>
          <a:lstStyle/>
          <a:p>
            <a:r>
              <a:rPr lang="es-CO" dirty="0"/>
              <a:t>Prima media con </a:t>
            </a:r>
            <a:r>
              <a:rPr lang="es-CO" dirty="0">
                <a:solidFill>
                  <a:srgbClr val="FF0000"/>
                </a:solidFill>
              </a:rPr>
              <a:t>prestación definida</a:t>
            </a:r>
          </a:p>
          <a:p>
            <a:pPr marL="0" indent="0">
              <a:buNone/>
            </a:pPr>
            <a:r>
              <a:rPr lang="es-CO" dirty="0"/>
              <a:t>1.300-57-62 	 65/80%</a:t>
            </a:r>
          </a:p>
          <a:p>
            <a:pPr marL="0" indent="0">
              <a:buNone/>
            </a:pPr>
            <a:r>
              <a:rPr lang="es-CO" dirty="0"/>
              <a:t>Ahorro individual con solidaridad</a:t>
            </a:r>
          </a:p>
          <a:p>
            <a:pPr marL="0" indent="0">
              <a:buNone/>
            </a:pPr>
            <a:r>
              <a:rPr lang="es-CO" dirty="0"/>
              <a:t>Garantía de pensión mínima</a:t>
            </a:r>
          </a:p>
          <a:p>
            <a:pPr marL="0" indent="0">
              <a:buNone/>
            </a:pPr>
            <a:r>
              <a:rPr lang="es-CO" dirty="0"/>
              <a:t>1.150</a:t>
            </a:r>
          </a:p>
        </p:txBody>
      </p:sp>
    </p:spTree>
    <p:extLst>
      <p:ext uri="{BB962C8B-B14F-4D97-AF65-F5344CB8AC3E}">
        <p14:creationId xmlns:p14="http://schemas.microsoft.com/office/powerpoint/2010/main" val="361282451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sz="3200" dirty="0">
                <a:solidFill>
                  <a:srgbClr val="4E3B30"/>
                </a:solidFill>
              </a:rPr>
              <a:t>Actualización en derechos sindicales</a:t>
            </a:r>
            <a:endParaRPr lang="es-CO" dirty="0"/>
          </a:p>
        </p:txBody>
      </p:sp>
      <p:sp>
        <p:nvSpPr>
          <p:cNvPr id="3" name="2 Marcador de contenido"/>
          <p:cNvSpPr>
            <a:spLocks noGrp="1"/>
          </p:cNvSpPr>
          <p:nvPr>
            <p:ph idx="1"/>
          </p:nvPr>
        </p:nvSpPr>
        <p:spPr/>
        <p:txBody>
          <a:bodyPr>
            <a:normAutofit lnSpcReduction="10000"/>
          </a:bodyPr>
          <a:lstStyle/>
          <a:p>
            <a:pPr>
              <a:buFont typeface="Wingdings" pitchFamily="2" charset="2"/>
              <a:buChar char="ü"/>
            </a:pPr>
            <a:r>
              <a:rPr lang="es-CO" b="1" dirty="0"/>
              <a:t>Fuero sindical</a:t>
            </a:r>
            <a:r>
              <a:rPr lang="es-CO" dirty="0"/>
              <a:t>. Artículo 405 y 416b CST. </a:t>
            </a:r>
            <a:r>
              <a:rPr lang="es-CO" b="1" dirty="0"/>
              <a:t>Manual de funciones y reglamento interno de trabajo, (</a:t>
            </a:r>
            <a:r>
              <a:rPr lang="es-CO" dirty="0"/>
              <a:t>Decreto</a:t>
            </a:r>
            <a:r>
              <a:rPr lang="es-CO" b="1" dirty="0"/>
              <a:t> </a:t>
            </a:r>
            <a:r>
              <a:rPr lang="es-CO" dirty="0"/>
              <a:t>ley</a:t>
            </a:r>
            <a:r>
              <a:rPr lang="es-CO" b="1" dirty="0"/>
              <a:t> </a:t>
            </a:r>
            <a:r>
              <a:rPr lang="es-CO" dirty="0"/>
              <a:t>785 de 2005)</a:t>
            </a:r>
          </a:p>
          <a:p>
            <a:pPr>
              <a:buFont typeface="Wingdings" pitchFamily="2" charset="2"/>
              <a:buChar char="ü"/>
            </a:pPr>
            <a:r>
              <a:rPr lang="es-CO" b="1" dirty="0"/>
              <a:t>Empleados provisionales. </a:t>
            </a:r>
            <a:r>
              <a:rPr lang="es-CO" dirty="0"/>
              <a:t>Estabilidad laboral. SU 054  de 2015. T147 de 2013. SU 556/14 </a:t>
            </a:r>
          </a:p>
          <a:p>
            <a:pPr>
              <a:buFont typeface="Wingdings" pitchFamily="2" charset="2"/>
              <a:buChar char="ü"/>
            </a:pPr>
            <a:r>
              <a:rPr lang="es-CO" b="1" dirty="0"/>
              <a:t>Proceso disciplinario. </a:t>
            </a:r>
            <a:r>
              <a:rPr lang="es-CO" dirty="0"/>
              <a:t>Ley 734 de 2002 CUD –ley 1952 de 2019 código general disciplinario</a:t>
            </a:r>
          </a:p>
          <a:p>
            <a:pPr>
              <a:buFont typeface="Wingdings" pitchFamily="2" charset="2"/>
              <a:buChar char="ü"/>
            </a:pPr>
            <a:r>
              <a:rPr lang="es-CO" b="1" dirty="0"/>
              <a:t>Habeas data. </a:t>
            </a:r>
            <a:r>
              <a:rPr lang="es-CO" dirty="0"/>
              <a:t>Ley 1581 de 2012 y 1266 de 2008</a:t>
            </a:r>
          </a:p>
        </p:txBody>
      </p:sp>
    </p:spTree>
    <p:extLst>
      <p:ext uri="{BB962C8B-B14F-4D97-AF65-F5344CB8AC3E}">
        <p14:creationId xmlns:p14="http://schemas.microsoft.com/office/powerpoint/2010/main" val="2910996095"/>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18DC4EC-268C-3078-C968-5209828F382A}"/>
              </a:ext>
            </a:extLst>
          </p:cNvPr>
          <p:cNvSpPr>
            <a:spLocks noGrp="1"/>
          </p:cNvSpPr>
          <p:nvPr>
            <p:ph type="title"/>
          </p:nvPr>
        </p:nvSpPr>
        <p:spPr/>
        <p:txBody>
          <a:bodyPr>
            <a:normAutofit fontScale="90000"/>
          </a:bodyPr>
          <a:lstStyle/>
          <a:p>
            <a:r>
              <a:rPr lang="es-CO" b="0" i="0" dirty="0">
                <a:solidFill>
                  <a:srgbClr val="000000"/>
                </a:solidFill>
                <a:effectLst/>
                <a:latin typeface="Verdana" panose="020B0604030504040204" pitchFamily="34" charset="0"/>
              </a:rPr>
              <a:t>Sentencia C-197 de 2023 </a:t>
            </a:r>
            <a:r>
              <a:rPr lang="es-CO" b="1" i="0" dirty="0">
                <a:solidFill>
                  <a:srgbClr val="000000"/>
                </a:solidFill>
                <a:effectLst/>
                <a:latin typeface="Verdana" panose="020B0604030504040204" pitchFamily="34" charset="0"/>
              </a:rPr>
              <a:t>(M.P. Juan Carlos Cortés González CSJ)</a:t>
            </a:r>
            <a:br>
              <a:rPr lang="es-CO" b="1" i="0" dirty="0">
                <a:solidFill>
                  <a:srgbClr val="000000"/>
                </a:solidFill>
                <a:effectLst/>
                <a:latin typeface="Verdana" panose="020B0604030504040204" pitchFamily="34" charset="0"/>
              </a:rPr>
            </a:br>
            <a:r>
              <a:rPr lang="es-CO" sz="2200" i="0" dirty="0">
                <a:solidFill>
                  <a:srgbClr val="FF0000"/>
                </a:solidFill>
                <a:effectLst/>
                <a:latin typeface="Verdana" panose="020B0604030504040204" pitchFamily="34" charset="0"/>
              </a:rPr>
              <a:t>REGLA DE DICRIMINACION POSITIVA</a:t>
            </a:r>
            <a:br>
              <a:rPr lang="es-CO" sz="2200" i="0" dirty="0">
                <a:solidFill>
                  <a:srgbClr val="FF0000"/>
                </a:solidFill>
                <a:effectLst/>
                <a:latin typeface="Verdana" panose="020B0604030504040204" pitchFamily="34" charset="0"/>
              </a:rPr>
            </a:br>
            <a:r>
              <a:rPr lang="es-CO" sz="2200" dirty="0">
                <a:solidFill>
                  <a:srgbClr val="FF0000"/>
                </a:solidFill>
                <a:effectLst/>
                <a:latin typeface="Verdana" panose="020B0604030504040204" pitchFamily="34" charset="0"/>
              </a:rPr>
              <a:t>IGUALDAD DE LA MUJER EN PENSION</a:t>
            </a:r>
            <a:endParaRPr lang="es-CO" dirty="0">
              <a:solidFill>
                <a:srgbClr val="FF0000"/>
              </a:solidFill>
            </a:endParaRPr>
          </a:p>
        </p:txBody>
      </p:sp>
      <p:sp>
        <p:nvSpPr>
          <p:cNvPr id="3" name="Marcador de contenido 2">
            <a:extLst>
              <a:ext uri="{FF2B5EF4-FFF2-40B4-BE49-F238E27FC236}">
                <a16:creationId xmlns:a16="http://schemas.microsoft.com/office/drawing/2014/main" id="{355170C0-65BA-69AB-015A-384117CB3D21}"/>
              </a:ext>
            </a:extLst>
          </p:cNvPr>
          <p:cNvSpPr>
            <a:spLocks noGrp="1"/>
          </p:cNvSpPr>
          <p:nvPr>
            <p:ph idx="1"/>
          </p:nvPr>
        </p:nvSpPr>
        <p:spPr/>
        <p:txBody>
          <a:bodyPr>
            <a:normAutofit/>
          </a:bodyPr>
          <a:lstStyle/>
          <a:p>
            <a:pPr marL="0" indent="0" algn="just">
              <a:buNone/>
            </a:pPr>
            <a:r>
              <a:rPr lang="es-CO" b="1" dirty="0">
                <a:solidFill>
                  <a:srgbClr val="000000"/>
                </a:solidFill>
                <a:latin typeface="Verdana" panose="020B0604030504040204" pitchFamily="34" charset="0"/>
              </a:rPr>
              <a:t>E</a:t>
            </a:r>
            <a:r>
              <a:rPr lang="es-CO" sz="3200" b="1" i="0" dirty="0">
                <a:solidFill>
                  <a:srgbClr val="000000"/>
                </a:solidFill>
                <a:effectLst/>
                <a:latin typeface="Verdana" panose="020B0604030504040204" pitchFamily="34" charset="0"/>
              </a:rPr>
              <a:t>nfatizó las inequidades que padecen las mujeres en materia de protección social y en el aseguramiento en la vejez. También, analizó las medidas adoptadas en el ámbito nacional e internacional para superar la brecha entre mujeres y hombres en dicho escenario</a:t>
            </a:r>
            <a:r>
              <a:rPr lang="es-CO" sz="3200" b="0" i="0" dirty="0">
                <a:solidFill>
                  <a:srgbClr val="000000"/>
                </a:solidFill>
                <a:effectLst/>
                <a:latin typeface="Verdana" panose="020B0604030504040204" pitchFamily="34" charset="0"/>
              </a:rPr>
              <a:t>. </a:t>
            </a:r>
            <a:endParaRPr lang="es-CO" dirty="0"/>
          </a:p>
        </p:txBody>
      </p:sp>
    </p:spTree>
    <p:extLst>
      <p:ext uri="{BB962C8B-B14F-4D97-AF65-F5344CB8AC3E}">
        <p14:creationId xmlns:p14="http://schemas.microsoft.com/office/powerpoint/2010/main" val="1613822211"/>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7D81749-23DC-AF07-7160-05E19198E363}"/>
              </a:ext>
            </a:extLst>
          </p:cNvPr>
          <p:cNvSpPr>
            <a:spLocks noGrp="1"/>
          </p:cNvSpPr>
          <p:nvPr>
            <p:ph type="title"/>
          </p:nvPr>
        </p:nvSpPr>
        <p:spPr/>
        <p:txBody>
          <a:bodyPr/>
          <a:lstStyle/>
          <a:p>
            <a:r>
              <a:rPr lang="es-CO" dirty="0"/>
              <a:t>Corte constitucional</a:t>
            </a:r>
          </a:p>
        </p:txBody>
      </p:sp>
      <p:sp>
        <p:nvSpPr>
          <p:cNvPr id="3" name="Marcador de contenido 2">
            <a:extLst>
              <a:ext uri="{FF2B5EF4-FFF2-40B4-BE49-F238E27FC236}">
                <a16:creationId xmlns:a16="http://schemas.microsoft.com/office/drawing/2014/main" id="{85D8B27E-BE6C-1AAD-253B-616D1CE63BC9}"/>
              </a:ext>
            </a:extLst>
          </p:cNvPr>
          <p:cNvSpPr>
            <a:spLocks noGrp="1"/>
          </p:cNvSpPr>
          <p:nvPr>
            <p:ph idx="1"/>
          </p:nvPr>
        </p:nvSpPr>
        <p:spPr/>
        <p:txBody>
          <a:bodyPr/>
          <a:lstStyle/>
          <a:p>
            <a:r>
              <a:rPr lang="es-CO" b="0" i="0" dirty="0">
                <a:solidFill>
                  <a:srgbClr val="000000"/>
                </a:solidFill>
                <a:effectLst/>
                <a:latin typeface="Verdana" panose="020B0604030504040204" pitchFamily="34" charset="0"/>
              </a:rPr>
              <a:t>¿establecer un requisito uniforme de tiempo de cotización para hombres y mujeres, con el fin de acceder a la pensión de vejez en el régimen de prima media, </a:t>
            </a:r>
            <a:r>
              <a:rPr lang="es-CO" b="0" i="0" dirty="0">
                <a:solidFill>
                  <a:srgbClr val="FF0000"/>
                </a:solidFill>
                <a:effectLst/>
                <a:latin typeface="Verdana" panose="020B0604030504040204" pitchFamily="34" charset="0"/>
              </a:rPr>
              <a:t>quebrantaba</a:t>
            </a:r>
            <a:r>
              <a:rPr lang="es-CO" b="0" i="0" dirty="0">
                <a:solidFill>
                  <a:srgbClr val="000000"/>
                </a:solidFill>
                <a:effectLst/>
                <a:latin typeface="Verdana" panose="020B0604030504040204" pitchFamily="34" charset="0"/>
              </a:rPr>
              <a:t> los artículos 13 (igualdad), 43 (protección a la mujer y, en especial, a la cabeza de familia) y 48 (seguridad social) de la Constitución Política</a:t>
            </a:r>
            <a:endParaRPr lang="es-CO" dirty="0"/>
          </a:p>
        </p:txBody>
      </p:sp>
    </p:spTree>
    <p:extLst>
      <p:ext uri="{BB962C8B-B14F-4D97-AF65-F5344CB8AC3E}">
        <p14:creationId xmlns:p14="http://schemas.microsoft.com/office/powerpoint/2010/main" val="356599732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D3CC436-8FE1-1048-C5E8-0E52402B4C8C}"/>
              </a:ext>
            </a:extLst>
          </p:cNvPr>
          <p:cNvSpPr>
            <a:spLocks noGrp="1"/>
          </p:cNvSpPr>
          <p:nvPr>
            <p:ph type="title"/>
          </p:nvPr>
        </p:nvSpPr>
        <p:spPr>
          <a:xfrm flipV="1">
            <a:off x="304800" y="404664"/>
            <a:ext cx="8686800" cy="52536"/>
          </a:xfrm>
        </p:spPr>
        <p:txBody>
          <a:bodyPr>
            <a:normAutofit fontScale="90000"/>
          </a:bodyPr>
          <a:lstStyle/>
          <a:p>
            <a:r>
              <a:rPr lang="es-CO" dirty="0"/>
              <a:t>.</a:t>
            </a:r>
          </a:p>
        </p:txBody>
      </p:sp>
      <p:sp>
        <p:nvSpPr>
          <p:cNvPr id="3" name="Marcador de contenido 2">
            <a:extLst>
              <a:ext uri="{FF2B5EF4-FFF2-40B4-BE49-F238E27FC236}">
                <a16:creationId xmlns:a16="http://schemas.microsoft.com/office/drawing/2014/main" id="{3BB7C91E-DB95-23DF-759C-159EA99A6DE7}"/>
              </a:ext>
            </a:extLst>
          </p:cNvPr>
          <p:cNvSpPr>
            <a:spLocks noGrp="1"/>
          </p:cNvSpPr>
          <p:nvPr>
            <p:ph idx="1"/>
          </p:nvPr>
        </p:nvSpPr>
        <p:spPr>
          <a:xfrm>
            <a:off x="304800" y="457200"/>
            <a:ext cx="8686800" cy="5622925"/>
          </a:xfrm>
        </p:spPr>
        <p:txBody>
          <a:bodyPr>
            <a:normAutofit fontScale="92500" lnSpcReduction="20000"/>
          </a:bodyPr>
          <a:lstStyle/>
          <a:p>
            <a:pPr algn="just"/>
            <a:r>
              <a:rPr lang="es-CO" sz="3200" b="0" i="1" dirty="0">
                <a:solidFill>
                  <a:srgbClr val="000000"/>
                </a:solidFill>
                <a:effectLst/>
                <a:latin typeface="Verdana" panose="020B0604030504040204" pitchFamily="34" charset="0"/>
              </a:rPr>
              <a:t>Teniendo en cuenta el principio de sostenibilidad financiera, se difiere el efecto de la medida hasta el </a:t>
            </a:r>
            <a:r>
              <a:rPr lang="es-CO" sz="3200" b="0" i="1" dirty="0">
                <a:solidFill>
                  <a:srgbClr val="FF0000"/>
                </a:solidFill>
                <a:effectLst/>
                <a:latin typeface="Verdana" panose="020B0604030504040204" pitchFamily="34" charset="0"/>
              </a:rPr>
              <a:t>31 de diciembre de 2025</a:t>
            </a:r>
            <a:r>
              <a:rPr lang="es-CO" sz="3200" b="0" i="1" dirty="0">
                <a:solidFill>
                  <a:srgbClr val="000000"/>
                </a:solidFill>
                <a:effectLst/>
                <a:latin typeface="Verdana" panose="020B0604030504040204" pitchFamily="34" charset="0"/>
              </a:rPr>
              <a:t>, para que en dicho lapso el Congreso, en coordinación con el Gobierno Nacional, adopte un régimen de causación del derecho a la pensión de vejez en el que se considere integralmente el enfoque de género y, especialmente, la condición de las mujeres cabeza de familia. A partir del 1 de enero de 2026 y si el legislativo no adopta dicho régimen se disminuirán gradualmente las semanas de cotización, hasta llegar a 1000.</a:t>
            </a:r>
            <a:endParaRPr lang="es-CO" dirty="0"/>
          </a:p>
        </p:txBody>
      </p:sp>
    </p:spTree>
    <p:extLst>
      <p:ext uri="{BB962C8B-B14F-4D97-AF65-F5344CB8AC3E}">
        <p14:creationId xmlns:p14="http://schemas.microsoft.com/office/powerpoint/2010/main" val="147923383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32355CF-358B-254F-18FC-CA190C0C1891}"/>
              </a:ext>
            </a:extLst>
          </p:cNvPr>
          <p:cNvSpPr>
            <a:spLocks noGrp="1"/>
          </p:cNvSpPr>
          <p:nvPr>
            <p:ph type="title"/>
          </p:nvPr>
        </p:nvSpPr>
        <p:spPr/>
        <p:txBody>
          <a:bodyPr/>
          <a:lstStyle/>
          <a:p>
            <a:r>
              <a:rPr lang="es-CO" dirty="0"/>
              <a:t>.</a:t>
            </a:r>
          </a:p>
        </p:txBody>
      </p:sp>
      <p:sp>
        <p:nvSpPr>
          <p:cNvPr id="3" name="Marcador de contenido 2">
            <a:extLst>
              <a:ext uri="{FF2B5EF4-FFF2-40B4-BE49-F238E27FC236}">
                <a16:creationId xmlns:a16="http://schemas.microsoft.com/office/drawing/2014/main" id="{E6CDBB6E-65DA-43CE-5906-0E32C87F6CD2}"/>
              </a:ext>
            </a:extLst>
          </p:cNvPr>
          <p:cNvSpPr>
            <a:spLocks noGrp="1"/>
          </p:cNvSpPr>
          <p:nvPr>
            <p:ph idx="1"/>
          </p:nvPr>
        </p:nvSpPr>
        <p:spPr>
          <a:xfrm>
            <a:off x="304800" y="457200"/>
            <a:ext cx="8686800" cy="5622925"/>
          </a:xfrm>
        </p:spPr>
        <p:txBody>
          <a:bodyPr/>
          <a:lstStyle/>
          <a:p>
            <a:r>
              <a:rPr lang="es-CO" sz="3200" b="0" i="0" dirty="0">
                <a:solidFill>
                  <a:srgbClr val="000000"/>
                </a:solidFill>
                <a:effectLst/>
                <a:latin typeface="Verdana" panose="020B0604030504040204" pitchFamily="34" charset="0"/>
              </a:rPr>
              <a:t>Se declaró la inexiquibilidad del inciso 2° del numeral 2° del artículo 9° de la Ley 797 de 2003, que modificó el inciso 2° del numeral 2° del artículo 33 de la Ley 100 de 1993 y el apartado final del inciso 5° del artículo 10 de la Ley 797 de 2003, que modificó el artículo 34 de la Ley 100 de 1993, en relación con sus efectos para las mujeres.</a:t>
            </a:r>
            <a:endParaRPr lang="es-CO" dirty="0"/>
          </a:p>
        </p:txBody>
      </p:sp>
    </p:spTree>
    <p:extLst>
      <p:ext uri="{BB962C8B-B14F-4D97-AF65-F5344CB8AC3E}">
        <p14:creationId xmlns:p14="http://schemas.microsoft.com/office/powerpoint/2010/main" val="1651972480"/>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AD00712-9728-79D1-1E25-B9EE3412E96C}"/>
              </a:ext>
            </a:extLst>
          </p:cNvPr>
          <p:cNvSpPr>
            <a:spLocks noGrp="1"/>
          </p:cNvSpPr>
          <p:nvPr>
            <p:ph type="title"/>
          </p:nvPr>
        </p:nvSpPr>
        <p:spPr/>
        <p:txBody>
          <a:bodyPr/>
          <a:lstStyle/>
          <a:p>
            <a:r>
              <a:rPr lang="es-CO" dirty="0"/>
              <a:t>jurisprudencia</a:t>
            </a:r>
          </a:p>
        </p:txBody>
      </p:sp>
      <p:sp>
        <p:nvSpPr>
          <p:cNvPr id="3" name="Marcador de contenido 2">
            <a:extLst>
              <a:ext uri="{FF2B5EF4-FFF2-40B4-BE49-F238E27FC236}">
                <a16:creationId xmlns:a16="http://schemas.microsoft.com/office/drawing/2014/main" id="{7B384755-BA23-461C-010A-1926C95A1FAC}"/>
              </a:ext>
            </a:extLst>
          </p:cNvPr>
          <p:cNvSpPr>
            <a:spLocks noGrp="1"/>
          </p:cNvSpPr>
          <p:nvPr>
            <p:ph idx="1"/>
          </p:nvPr>
        </p:nvSpPr>
        <p:spPr/>
        <p:txBody>
          <a:bodyPr/>
          <a:lstStyle/>
          <a:p>
            <a:r>
              <a:rPr lang="es-CO" dirty="0"/>
              <a:t>Desconexión laboral</a:t>
            </a:r>
          </a:p>
        </p:txBody>
      </p:sp>
    </p:spTree>
    <p:extLst>
      <p:ext uri="{BB962C8B-B14F-4D97-AF65-F5344CB8AC3E}">
        <p14:creationId xmlns:p14="http://schemas.microsoft.com/office/powerpoint/2010/main" val="3331641803"/>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516C5BC-25E1-997C-AA08-CC244ABF0393}"/>
              </a:ext>
            </a:extLst>
          </p:cNvPr>
          <p:cNvSpPr>
            <a:spLocks noGrp="1"/>
          </p:cNvSpPr>
          <p:nvPr>
            <p:ph type="title"/>
          </p:nvPr>
        </p:nvSpPr>
        <p:spPr>
          <a:xfrm>
            <a:off x="304800" y="457200"/>
            <a:ext cx="8686800" cy="91480"/>
          </a:xfrm>
        </p:spPr>
        <p:txBody>
          <a:bodyPr>
            <a:normAutofit fontScale="90000"/>
          </a:bodyPr>
          <a:lstStyle/>
          <a:p>
            <a:r>
              <a:rPr lang="es-CO" dirty="0"/>
              <a:t>.</a:t>
            </a:r>
          </a:p>
        </p:txBody>
      </p:sp>
      <p:sp>
        <p:nvSpPr>
          <p:cNvPr id="3" name="Marcador de contenido 2">
            <a:extLst>
              <a:ext uri="{FF2B5EF4-FFF2-40B4-BE49-F238E27FC236}">
                <a16:creationId xmlns:a16="http://schemas.microsoft.com/office/drawing/2014/main" id="{E9DD03DE-1A5F-2DD6-23F1-4331B5F2ADCE}"/>
              </a:ext>
            </a:extLst>
          </p:cNvPr>
          <p:cNvSpPr>
            <a:spLocks noGrp="1"/>
          </p:cNvSpPr>
          <p:nvPr>
            <p:ph idx="1"/>
          </p:nvPr>
        </p:nvSpPr>
        <p:spPr>
          <a:xfrm>
            <a:off x="304800" y="260648"/>
            <a:ext cx="8686800" cy="5819477"/>
          </a:xfrm>
        </p:spPr>
        <p:txBody>
          <a:bodyPr>
            <a:normAutofit fontScale="92500" lnSpcReduction="20000"/>
          </a:bodyPr>
          <a:lstStyle/>
          <a:p>
            <a:pPr algn="l"/>
            <a:r>
              <a:rPr lang="es-CO" dirty="0">
                <a:solidFill>
                  <a:srgbClr val="606060"/>
                </a:solidFill>
                <a:latin typeface="Open Sans" panose="020B0606030504020204" pitchFamily="34" charset="0"/>
              </a:rPr>
              <a:t>M</a:t>
            </a:r>
            <a:r>
              <a:rPr lang="es-CO" b="0" i="0" dirty="0">
                <a:solidFill>
                  <a:srgbClr val="606060"/>
                </a:solidFill>
                <a:effectLst/>
                <a:latin typeface="Open Sans" panose="020B0606030504020204" pitchFamily="34" charset="0"/>
              </a:rPr>
              <a:t>iércoles, 30 de agosto de 2023</a:t>
            </a:r>
          </a:p>
          <a:p>
            <a:pPr algn="just"/>
            <a:r>
              <a:rPr lang="es-CO" b="0" i="1" dirty="0">
                <a:solidFill>
                  <a:srgbClr val="464646"/>
                </a:solidFill>
                <a:effectLst/>
                <a:latin typeface="Merriweather" panose="00000500000000000000" pitchFamily="2" charset="0"/>
              </a:rPr>
              <a:t>Esta alta corte, con la sentencia C-331 de 2023, reivindicó las garantías que se obtienen de la </a:t>
            </a:r>
            <a:r>
              <a:rPr lang="es-CO" b="0" i="1" dirty="0">
                <a:solidFill>
                  <a:srgbClr val="FF0000"/>
                </a:solidFill>
                <a:effectLst/>
                <a:latin typeface="Merriweather" panose="00000500000000000000" pitchFamily="2" charset="0"/>
              </a:rPr>
              <a:t>desconexión laboral </a:t>
            </a:r>
            <a:r>
              <a:rPr lang="es-CO" b="0" i="1" dirty="0">
                <a:solidFill>
                  <a:srgbClr val="464646"/>
                </a:solidFill>
                <a:effectLst/>
                <a:latin typeface="Merriweather" panose="00000500000000000000" pitchFamily="2" charset="0"/>
              </a:rPr>
              <a:t>de los trabajadores</a:t>
            </a:r>
          </a:p>
          <a:p>
            <a:pPr algn="just"/>
            <a:r>
              <a:rPr lang="es-CO" b="1" i="0" dirty="0">
                <a:solidFill>
                  <a:srgbClr val="606060"/>
                </a:solidFill>
                <a:effectLst/>
                <a:latin typeface="Open Sans" panose="020B0606030504020204" pitchFamily="34" charset="0"/>
              </a:rPr>
              <a:t>La </a:t>
            </a:r>
            <a:r>
              <a:rPr lang="es-CO" b="1" i="1" u="none" strike="noStrike" dirty="0">
                <a:solidFill>
                  <a:srgbClr val="3F3F3F"/>
                </a:solidFill>
                <a:effectLst/>
                <a:latin typeface="Open Sans" panose="020B0606030504020204" pitchFamily="34" charset="0"/>
              </a:rPr>
              <a:t>Corte Constitucional</a:t>
            </a:r>
            <a:r>
              <a:rPr lang="es-CO" b="1" i="0" dirty="0">
                <a:solidFill>
                  <a:srgbClr val="606060"/>
                </a:solidFill>
                <a:effectLst/>
                <a:latin typeface="Open Sans" panose="020B0606030504020204" pitchFamily="34" charset="0"/>
              </a:rPr>
              <a:t> reconoció la desconexión laboral como un derecho humano de los trabajadores tras resolver una demanda de inconstitucionalidad presentada contra el literal a) del artículo 6 de la ley 2191 de 2022.</a:t>
            </a:r>
            <a:r>
              <a:rPr lang="es-CO" b="0" i="0" dirty="0">
                <a:solidFill>
                  <a:srgbClr val="606060"/>
                </a:solidFill>
                <a:effectLst/>
                <a:latin typeface="Open Sans" panose="020B0606030504020204" pitchFamily="34" charset="0"/>
              </a:rPr>
              <a:t> La sala plena de esta alta corte afirmó que el descanso es un</a:t>
            </a:r>
            <a:r>
              <a:rPr lang="es-CO" b="1" i="0" dirty="0">
                <a:solidFill>
                  <a:srgbClr val="FF0000"/>
                </a:solidFill>
                <a:effectLst/>
                <a:latin typeface="Open Sans" panose="020B0606030504020204" pitchFamily="34" charset="0"/>
              </a:rPr>
              <a:t> espacio autónomo y libre en el que las personas pueden decidir qué hacer y qué no fuera </a:t>
            </a:r>
            <a:r>
              <a:rPr lang="es-CO" b="0" i="0" dirty="0">
                <a:solidFill>
                  <a:srgbClr val="606060"/>
                </a:solidFill>
                <a:effectLst/>
                <a:latin typeface="Open Sans" panose="020B0606030504020204" pitchFamily="34" charset="0"/>
              </a:rPr>
              <a:t>de su entorno laboral.</a:t>
            </a:r>
          </a:p>
          <a:p>
            <a:endParaRPr lang="es-CO" dirty="0"/>
          </a:p>
        </p:txBody>
      </p:sp>
    </p:spTree>
    <p:extLst>
      <p:ext uri="{BB962C8B-B14F-4D97-AF65-F5344CB8AC3E}">
        <p14:creationId xmlns:p14="http://schemas.microsoft.com/office/powerpoint/2010/main" val="643475935"/>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AD05006-AB5E-0185-7F12-0AE2157EEA59}"/>
              </a:ext>
            </a:extLst>
          </p:cNvPr>
          <p:cNvSpPr>
            <a:spLocks noGrp="1"/>
          </p:cNvSpPr>
          <p:nvPr>
            <p:ph type="title"/>
          </p:nvPr>
        </p:nvSpPr>
        <p:spPr/>
        <p:txBody>
          <a:bodyPr/>
          <a:lstStyle/>
          <a:p>
            <a:r>
              <a:rPr lang="es-CO" dirty="0"/>
              <a:t>.</a:t>
            </a:r>
          </a:p>
        </p:txBody>
      </p:sp>
      <p:sp>
        <p:nvSpPr>
          <p:cNvPr id="3" name="Marcador de contenido 2">
            <a:extLst>
              <a:ext uri="{FF2B5EF4-FFF2-40B4-BE49-F238E27FC236}">
                <a16:creationId xmlns:a16="http://schemas.microsoft.com/office/drawing/2014/main" id="{B4D0D01F-4A3E-3896-901D-F3345513D1B9}"/>
              </a:ext>
            </a:extLst>
          </p:cNvPr>
          <p:cNvSpPr>
            <a:spLocks noGrp="1"/>
          </p:cNvSpPr>
          <p:nvPr>
            <p:ph idx="1"/>
          </p:nvPr>
        </p:nvSpPr>
        <p:spPr>
          <a:xfrm>
            <a:off x="304800" y="457200"/>
            <a:ext cx="8686800" cy="5622925"/>
          </a:xfrm>
        </p:spPr>
        <p:txBody>
          <a:bodyPr>
            <a:normAutofit fontScale="85000" lnSpcReduction="10000"/>
          </a:bodyPr>
          <a:lstStyle/>
          <a:p>
            <a:pPr algn="l"/>
            <a:r>
              <a:rPr lang="es-CO" b="0" i="0" dirty="0">
                <a:solidFill>
                  <a:srgbClr val="606060"/>
                </a:solidFill>
                <a:effectLst/>
                <a:latin typeface="Open Sans" panose="020B0606030504020204" pitchFamily="34" charset="0"/>
              </a:rPr>
              <a:t>Dentro de los argumentos que permitieron la exequibilidad del literal, uno que resalta es aquel que indica que </a:t>
            </a:r>
            <a:r>
              <a:rPr lang="es-CO" b="1" i="0" dirty="0">
                <a:solidFill>
                  <a:srgbClr val="606060"/>
                </a:solidFill>
                <a:effectLst/>
                <a:latin typeface="Open Sans" panose="020B0606030504020204" pitchFamily="34" charset="0"/>
              </a:rPr>
              <a:t>la resolución es extensible a todos los tipos de empleo e implica garantizarle al trabajador un descanso (aparte del diario y el semanal).</a:t>
            </a:r>
            <a:endParaRPr lang="es-CO" b="0" i="0" dirty="0">
              <a:solidFill>
                <a:srgbClr val="606060"/>
              </a:solidFill>
              <a:effectLst/>
              <a:latin typeface="Open Sans" panose="020B0606030504020204" pitchFamily="34" charset="0"/>
            </a:endParaRPr>
          </a:p>
          <a:p>
            <a:pPr algn="l"/>
            <a:r>
              <a:rPr lang="es-CO" b="0" i="0" dirty="0">
                <a:solidFill>
                  <a:srgbClr val="606060"/>
                </a:solidFill>
                <a:effectLst/>
                <a:latin typeface="Open Sans" panose="020B0606030504020204" pitchFamily="34" charset="0"/>
              </a:rPr>
              <a:t>La alta corte destacó que la desconexión laboral es una reivindicación del espacio autónomo que le permite al trabajador </a:t>
            </a:r>
            <a:r>
              <a:rPr lang="es-CO" b="1" i="0" dirty="0">
                <a:solidFill>
                  <a:srgbClr val="606060"/>
                </a:solidFill>
                <a:effectLst/>
                <a:latin typeface="Open Sans" panose="020B0606030504020204" pitchFamily="34" charset="0"/>
              </a:rPr>
              <a:t>concretar algunas garantías </a:t>
            </a:r>
            <a:r>
              <a:rPr lang="es-CO" b="1" i="0" dirty="0">
                <a:solidFill>
                  <a:srgbClr val="FF0000"/>
                </a:solidFill>
                <a:effectLst/>
                <a:latin typeface="Open Sans" panose="020B0606030504020204" pitchFamily="34" charset="0"/>
              </a:rPr>
              <a:t>como la salud, la disposición del tiempo libre y la conciliación entre la vida laboral y la personal y familiar</a:t>
            </a:r>
            <a:r>
              <a:rPr lang="es-CO" b="1" i="0" dirty="0">
                <a:solidFill>
                  <a:srgbClr val="606060"/>
                </a:solidFill>
                <a:effectLst/>
                <a:latin typeface="Open Sans" panose="020B0606030504020204" pitchFamily="34" charset="0"/>
              </a:rPr>
              <a:t>;</a:t>
            </a:r>
            <a:r>
              <a:rPr lang="es-CO" b="0" i="0" dirty="0">
                <a:solidFill>
                  <a:srgbClr val="606060"/>
                </a:solidFill>
                <a:effectLst/>
                <a:latin typeface="Open Sans" panose="020B0606030504020204" pitchFamily="34" charset="0"/>
              </a:rPr>
              <a:t> "esto tiene un impacto diferenciado en las mujeres", resaltó.</a:t>
            </a:r>
          </a:p>
          <a:p>
            <a:pPr algn="l"/>
            <a:r>
              <a:rPr lang="es-CO" b="0" i="0" dirty="0">
                <a:solidFill>
                  <a:srgbClr val="606060"/>
                </a:solidFill>
                <a:effectLst/>
                <a:latin typeface="Open Sans" panose="020B0606030504020204" pitchFamily="34" charset="0"/>
              </a:rPr>
              <a:t>En esta sentencia (C-331 de 2023) </a:t>
            </a:r>
          </a:p>
          <a:p>
            <a:endParaRPr lang="es-CO" dirty="0"/>
          </a:p>
        </p:txBody>
      </p:sp>
    </p:spTree>
    <p:extLst>
      <p:ext uri="{BB962C8B-B14F-4D97-AF65-F5344CB8AC3E}">
        <p14:creationId xmlns:p14="http://schemas.microsoft.com/office/powerpoint/2010/main" val="283409976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FCC7BCE7-F62E-5ED5-1D20-7A958DEEE43E}"/>
              </a:ext>
            </a:extLst>
          </p:cNvPr>
          <p:cNvSpPr>
            <a:spLocks noGrp="1"/>
          </p:cNvSpPr>
          <p:nvPr>
            <p:ph type="title"/>
          </p:nvPr>
        </p:nvSpPr>
        <p:spPr/>
        <p:txBody>
          <a:bodyPr/>
          <a:lstStyle/>
          <a:p>
            <a:r>
              <a:rPr lang="es-CO" dirty="0"/>
              <a:t>Carrera administrativa</a:t>
            </a:r>
          </a:p>
        </p:txBody>
      </p:sp>
      <p:sp>
        <p:nvSpPr>
          <p:cNvPr id="3" name="Marcador de contenido 2">
            <a:extLst>
              <a:ext uri="{FF2B5EF4-FFF2-40B4-BE49-F238E27FC236}">
                <a16:creationId xmlns:a16="http://schemas.microsoft.com/office/drawing/2014/main" id="{8ED50894-033D-8679-75C3-B4F8BB73BCF8}"/>
              </a:ext>
            </a:extLst>
          </p:cNvPr>
          <p:cNvSpPr>
            <a:spLocks noGrp="1"/>
          </p:cNvSpPr>
          <p:nvPr>
            <p:ph idx="1"/>
          </p:nvPr>
        </p:nvSpPr>
        <p:spPr/>
        <p:txBody>
          <a:bodyPr/>
          <a:lstStyle/>
          <a:p>
            <a:pPr algn="just"/>
            <a:r>
              <a:rPr lang="es-CO" dirty="0"/>
              <a:t>Es un sistema de selección y administración del personal. Articulo 125 de la CP</a:t>
            </a:r>
          </a:p>
          <a:p>
            <a:pPr algn="just"/>
            <a:r>
              <a:rPr lang="es-CO" dirty="0"/>
              <a:t>El sistema de carrera se funda en el mérito para acceder al empleo público, permitiendo que las personas que tengan mejores méritos puedan realizar las funciones propias del cargo y por ende, cumplan con mejorar el servicio público.</a:t>
            </a:r>
          </a:p>
        </p:txBody>
      </p:sp>
    </p:spTree>
    <p:extLst>
      <p:ext uri="{BB962C8B-B14F-4D97-AF65-F5344CB8AC3E}">
        <p14:creationId xmlns:p14="http://schemas.microsoft.com/office/powerpoint/2010/main" val="341978085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48F445EC-A4DC-3F05-0B20-55961271266B}"/>
              </a:ext>
            </a:extLst>
          </p:cNvPr>
          <p:cNvSpPr>
            <a:spLocks noGrp="1"/>
          </p:cNvSpPr>
          <p:nvPr>
            <p:ph type="title"/>
          </p:nvPr>
        </p:nvSpPr>
        <p:spPr/>
        <p:txBody>
          <a:bodyPr>
            <a:normAutofit fontScale="90000"/>
          </a:bodyPr>
          <a:lstStyle/>
          <a:p>
            <a:r>
              <a:rPr lang="es-CO" dirty="0"/>
              <a:t>Jurisprudencia</a:t>
            </a:r>
            <a:br>
              <a:rPr lang="es-CO" dirty="0"/>
            </a:br>
            <a:endParaRPr lang="es-CO" dirty="0"/>
          </a:p>
        </p:txBody>
      </p:sp>
      <p:sp>
        <p:nvSpPr>
          <p:cNvPr id="3" name="Marcador de contenido 2">
            <a:extLst>
              <a:ext uri="{FF2B5EF4-FFF2-40B4-BE49-F238E27FC236}">
                <a16:creationId xmlns:a16="http://schemas.microsoft.com/office/drawing/2014/main" id="{238B023D-3D09-FBAD-041F-A590C3EA49BA}"/>
              </a:ext>
            </a:extLst>
          </p:cNvPr>
          <p:cNvSpPr>
            <a:spLocks noGrp="1"/>
          </p:cNvSpPr>
          <p:nvPr>
            <p:ph idx="1"/>
          </p:nvPr>
        </p:nvSpPr>
        <p:spPr/>
        <p:txBody>
          <a:bodyPr/>
          <a:lstStyle/>
          <a:p>
            <a:r>
              <a:rPr lang="es-CO" dirty="0"/>
              <a:t>Tasa de remplazo cotizaciones por encima de las 1800 semanas</a:t>
            </a:r>
          </a:p>
        </p:txBody>
      </p:sp>
    </p:spTree>
    <p:extLst>
      <p:ext uri="{BB962C8B-B14F-4D97-AF65-F5344CB8AC3E}">
        <p14:creationId xmlns:p14="http://schemas.microsoft.com/office/powerpoint/2010/main" val="1160784304"/>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2E1A347-89E5-14C6-C41F-1C04290E07A7}"/>
              </a:ext>
            </a:extLst>
          </p:cNvPr>
          <p:cNvSpPr>
            <a:spLocks noGrp="1"/>
          </p:cNvSpPr>
          <p:nvPr>
            <p:ph type="title"/>
          </p:nvPr>
        </p:nvSpPr>
        <p:spPr/>
        <p:txBody>
          <a:bodyPr>
            <a:normAutofit fontScale="90000"/>
          </a:bodyPr>
          <a:lstStyle/>
          <a:p>
            <a:r>
              <a:rPr lang="es-CO" dirty="0"/>
              <a:t>SALA DE DECISIÓN DE TUTELAS #2 LUIS ANTONIO HERNÁNDEZ BARBOSA Magistrado ponente STP17083-2022 Radicación #126914 Acta 284</a:t>
            </a:r>
          </a:p>
        </p:txBody>
      </p:sp>
      <p:sp>
        <p:nvSpPr>
          <p:cNvPr id="3" name="Marcador de contenido 2">
            <a:extLst>
              <a:ext uri="{FF2B5EF4-FFF2-40B4-BE49-F238E27FC236}">
                <a16:creationId xmlns:a16="http://schemas.microsoft.com/office/drawing/2014/main" id="{ED81BD7F-C6AC-2D3A-6D59-FC9E7F020489}"/>
              </a:ext>
            </a:extLst>
          </p:cNvPr>
          <p:cNvSpPr>
            <a:spLocks noGrp="1"/>
          </p:cNvSpPr>
          <p:nvPr>
            <p:ph idx="1"/>
          </p:nvPr>
        </p:nvSpPr>
        <p:spPr>
          <a:xfrm>
            <a:off x="304800" y="1916832"/>
            <a:ext cx="8686800" cy="4752528"/>
          </a:xfrm>
        </p:spPr>
        <p:txBody>
          <a:bodyPr>
            <a:normAutofit fontScale="92500" lnSpcReduction="20000"/>
          </a:bodyPr>
          <a:lstStyle/>
          <a:p>
            <a:pPr marL="0" indent="0" algn="just">
              <a:buNone/>
            </a:pPr>
            <a:r>
              <a:rPr lang="es-CO" dirty="0"/>
              <a:t>Es indudable, por tanto, que desconocer las semanas cotizadas adicionales a las primeras 1800, al establecer la </a:t>
            </a:r>
            <a:r>
              <a:rPr lang="es-CO" dirty="0">
                <a:solidFill>
                  <a:srgbClr val="FF0000"/>
                </a:solidFill>
              </a:rPr>
              <a:t>tasa de reemplazo </a:t>
            </a:r>
            <a:r>
              <a:rPr lang="es-CO" dirty="0"/>
              <a:t>en la liquidación de la pensión, impondría una restricción que no se encuentra contenida en la norma transcrita. Sumado a ello, si la voluntad del legislador hubiera sido limitar el número máximo de semanas de cotización, lo señalaría de manera expresa, caso en el cual ninguna administradora de fondos de pensiones estaría </a:t>
            </a:r>
            <a:r>
              <a:rPr lang="es-CO" dirty="0">
                <a:solidFill>
                  <a:srgbClr val="FF0000"/>
                </a:solidFill>
              </a:rPr>
              <a:t>habilitada para recibir cotizaciones por encima de las 1800 </a:t>
            </a:r>
            <a:r>
              <a:rPr lang="es-CO" dirty="0"/>
              <a:t>semanas, sin que ello así se observe. </a:t>
            </a:r>
          </a:p>
        </p:txBody>
      </p:sp>
    </p:spTree>
    <p:extLst>
      <p:ext uri="{BB962C8B-B14F-4D97-AF65-F5344CB8AC3E}">
        <p14:creationId xmlns:p14="http://schemas.microsoft.com/office/powerpoint/2010/main" val="2546472483"/>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err="1"/>
              <a:t>analisis</a:t>
            </a:r>
            <a:endParaRPr lang="es-ES" dirty="0"/>
          </a:p>
        </p:txBody>
      </p:sp>
      <p:sp>
        <p:nvSpPr>
          <p:cNvPr id="3" name="Marcador de contenido 2"/>
          <p:cNvSpPr>
            <a:spLocks noGrp="1"/>
          </p:cNvSpPr>
          <p:nvPr>
            <p:ph idx="1"/>
          </p:nvPr>
        </p:nvSpPr>
        <p:spPr/>
        <p:txBody>
          <a:bodyPr>
            <a:normAutofit fontScale="92500"/>
          </a:bodyPr>
          <a:lstStyle/>
          <a:p>
            <a:pPr algn="just"/>
            <a:r>
              <a:rPr lang="es-ES" sz="2400" dirty="0">
                <a:latin typeface="-apple-system"/>
              </a:rPr>
              <a:t>De acuerdo con la sentencia de la Corte Suprema de Justicia, SL3501-2022 de 17 de agosto de 2022 </a:t>
            </a:r>
            <a:r>
              <a:rPr lang="es-ES" sz="2400" i="1" dirty="0">
                <a:latin typeface="-apple-system"/>
              </a:rPr>
              <a:t>“Personas con más de 1800 semanas cotizadas al sistema de pensiones, pueden obtener el monto máximo del 80% del IBL. se indica que</a:t>
            </a:r>
            <a:r>
              <a:rPr lang="es-ES" sz="2400" i="1" dirty="0">
                <a:solidFill>
                  <a:srgbClr val="FF0000"/>
                </a:solidFill>
                <a:latin typeface="-apple-system"/>
              </a:rPr>
              <a:t> los afiliados que obtienen una tasa de reemplazo inicial inferior al 65% </a:t>
            </a:r>
            <a:r>
              <a:rPr lang="es-ES" sz="2400" i="1" dirty="0">
                <a:latin typeface="-apple-system"/>
              </a:rPr>
              <a:t>pueden incrementar el porcentaje con semanas adicionales a las mínimas requeridas, hasta llegar al monto máximo del 80% del ingreso base de liquidación, pues, de lo contrario, la norma no surtirá ningún efecto, ya que con solo 500 semanas adicionales no se alcanza el monto del 80% del ingreso base de liquidación, que es el máximo que permite la norma. cabe señalar, que no se permite la exclusión de las semanas posteriores a las primeras 500 adicionales a las mínimas, necesarias para alcanzar el monto máximo de la pensión, debido a que vulnera el derecho fundamental al trabajo.”</a:t>
            </a:r>
            <a:endParaRPr lang="es-ES" sz="2400" dirty="0"/>
          </a:p>
        </p:txBody>
      </p:sp>
    </p:spTree>
    <p:extLst>
      <p:ext uri="{BB962C8B-B14F-4D97-AF65-F5344CB8AC3E}">
        <p14:creationId xmlns:p14="http://schemas.microsoft.com/office/powerpoint/2010/main" val="198114429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5C2BB1B-EFCF-1C66-5A03-34E455735C31}"/>
              </a:ext>
            </a:extLst>
          </p:cNvPr>
          <p:cNvSpPr>
            <a:spLocks noGrp="1"/>
          </p:cNvSpPr>
          <p:nvPr>
            <p:ph type="title"/>
          </p:nvPr>
        </p:nvSpPr>
        <p:spPr/>
        <p:txBody>
          <a:bodyPr/>
          <a:lstStyle/>
          <a:p>
            <a:r>
              <a:rPr lang="es-CO" dirty="0"/>
              <a:t>CONSTITUCION POLITICA</a:t>
            </a:r>
          </a:p>
        </p:txBody>
      </p:sp>
      <p:sp>
        <p:nvSpPr>
          <p:cNvPr id="3" name="Marcador de contenido 2">
            <a:extLst>
              <a:ext uri="{FF2B5EF4-FFF2-40B4-BE49-F238E27FC236}">
                <a16:creationId xmlns:a16="http://schemas.microsoft.com/office/drawing/2014/main" id="{C1D14E1A-8F0B-6F7B-6105-44C6CA4B5859}"/>
              </a:ext>
            </a:extLst>
          </p:cNvPr>
          <p:cNvSpPr>
            <a:spLocks noGrp="1"/>
          </p:cNvSpPr>
          <p:nvPr>
            <p:ph idx="1"/>
          </p:nvPr>
        </p:nvSpPr>
        <p:spPr/>
        <p:txBody>
          <a:bodyPr/>
          <a:lstStyle/>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400" b="1"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ARTICULO 6o. </a:t>
            </a:r>
            <a:r>
              <a:rPr kumimoji="0" lang="es-CO" sz="24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Los particulares sólo son responsables ante las autoridades por infringir la Constitución y las leyes. Los servidores públicos lo son por la misma causa y por omisión o extralimitación en el ejercicio de sus funciones.</a:t>
            </a:r>
            <a:endParaRPr kumimoji="0" lang="es-CO" sz="2400" b="0" i="0" u="none" strike="noStrike" kern="1200" cap="none" spc="0" normalizeH="0" baseline="0" noProof="0" dirty="0">
              <a:ln>
                <a:noFill/>
              </a:ln>
              <a:solidFill>
                <a:prstClr val="white"/>
              </a:solidFill>
              <a:effectLst>
                <a:outerShdw blurRad="152400" dist="38100" dir="2700000" algn="tl">
                  <a:srgbClr val="000000">
                    <a:alpha val="36000"/>
                  </a:srgbClr>
                </a:outerShdw>
              </a:effectLst>
              <a:uLnTx/>
              <a:uFillTx/>
              <a:latin typeface="Tw Cen MT" panose="020B0602020104020603"/>
              <a:ea typeface="+mn-ea"/>
              <a:cs typeface="+mn-cs"/>
            </a:endParaRPr>
          </a:p>
          <a:p>
            <a:endParaRPr lang="es-CO" dirty="0"/>
          </a:p>
        </p:txBody>
      </p:sp>
    </p:spTree>
    <p:extLst>
      <p:ext uri="{BB962C8B-B14F-4D97-AF65-F5344CB8AC3E}">
        <p14:creationId xmlns:p14="http://schemas.microsoft.com/office/powerpoint/2010/main" val="2385631552"/>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596C6876-D9C4-18C6-9E71-24AED902BEA6}"/>
              </a:ext>
            </a:extLst>
          </p:cNvPr>
          <p:cNvSpPr>
            <a:spLocks noGrp="1"/>
          </p:cNvSpPr>
          <p:nvPr>
            <p:ph type="title"/>
          </p:nvPr>
        </p:nvSpPr>
        <p:spPr>
          <a:xfrm>
            <a:off x="304800" y="457200"/>
            <a:ext cx="8686800" cy="320675"/>
          </a:xfrm>
        </p:spPr>
        <p:txBody>
          <a:bodyPr>
            <a:normAutofit fontScale="90000"/>
          </a:bodyPr>
          <a:lstStyle/>
          <a:p>
            <a:r>
              <a:rPr lang="es-CO" dirty="0"/>
              <a:t>.</a:t>
            </a:r>
          </a:p>
        </p:txBody>
      </p:sp>
      <p:sp>
        <p:nvSpPr>
          <p:cNvPr id="3" name="Marcador de contenido 2">
            <a:extLst>
              <a:ext uri="{FF2B5EF4-FFF2-40B4-BE49-F238E27FC236}">
                <a16:creationId xmlns:a16="http://schemas.microsoft.com/office/drawing/2014/main" id="{276A6117-E5E7-7A9D-7CD5-95BF24677D86}"/>
              </a:ext>
            </a:extLst>
          </p:cNvPr>
          <p:cNvSpPr>
            <a:spLocks noGrp="1"/>
          </p:cNvSpPr>
          <p:nvPr>
            <p:ph idx="1"/>
          </p:nvPr>
        </p:nvSpPr>
        <p:spPr>
          <a:xfrm>
            <a:off x="304800" y="692696"/>
            <a:ext cx="8686800" cy="5387429"/>
          </a:xfrm>
        </p:spPr>
        <p:txBody>
          <a:bodyPr>
            <a:normAutofit fontScale="85000" lnSpcReduction="10000"/>
          </a:bodyPr>
          <a:lstStyle/>
          <a:p>
            <a:pPr algn="just">
              <a:lnSpc>
                <a:spcPct val="107000"/>
              </a:lnSpc>
              <a:spcAft>
                <a:spcPts val="800"/>
              </a:spcAft>
            </a:pPr>
            <a:r>
              <a:rPr lang="es-ES" sz="3200" b="1" u="sng"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ARTICULO 122. </a:t>
            </a:r>
            <a:r>
              <a:rPr lang="es-E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No habrá empleo público que no tenga funciones detalladas en ley o reglamento</a:t>
            </a:r>
            <a:r>
              <a:rPr lang="es-ES" sz="3200" dirty="0">
                <a:effectLst/>
                <a:latin typeface="Calibri" panose="020F0502020204030204" pitchFamily="34" charset="0"/>
                <a:ea typeface="Calibri" panose="020F0502020204030204" pitchFamily="34" charset="0"/>
                <a:cs typeface="Times New Roman" panose="02020603050405020304" pitchFamily="18" charset="0"/>
              </a:rPr>
              <a:t> y para proveer los de carácter remunerado se requiere que estén contemplados en la respectiva planta y previstos sus emolumentos en el presupuesto correspondiente.</a:t>
            </a:r>
            <a:endParaRPr lang="es-CO" sz="3200" dirty="0">
              <a:effectLst/>
              <a:latin typeface="Calibri" panose="020F0502020204030204" pitchFamily="34" charset="0"/>
              <a:ea typeface="Calibri" panose="020F0502020204030204" pitchFamily="34" charset="0"/>
              <a:cs typeface="Times New Roman" panose="02020603050405020304" pitchFamily="18" charset="0"/>
            </a:endParaRPr>
          </a:p>
          <a:p>
            <a:pPr algn="just">
              <a:lnSpc>
                <a:spcPct val="107000"/>
              </a:lnSpc>
              <a:spcAft>
                <a:spcPts val="800"/>
              </a:spcAft>
            </a:pPr>
            <a:r>
              <a:rPr lang="es-ES" sz="3200" dirty="0">
                <a:effectLst/>
                <a:latin typeface="Calibri" panose="020F0502020204030204" pitchFamily="34" charset="0"/>
                <a:ea typeface="Calibri" panose="020F0502020204030204" pitchFamily="34" charset="0"/>
                <a:cs typeface="Times New Roman" panose="02020603050405020304" pitchFamily="18" charset="0"/>
              </a:rPr>
              <a:t>La Constitución Política en su </a:t>
            </a:r>
            <a:r>
              <a:rPr lang="es-E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Artículo 123, </a:t>
            </a:r>
            <a:r>
              <a:rPr lang="es-ES" sz="3200" dirty="0">
                <a:effectLst/>
                <a:latin typeface="Calibri" panose="020F0502020204030204" pitchFamily="34" charset="0"/>
                <a:ea typeface="Calibri" panose="020F0502020204030204" pitchFamily="34" charset="0"/>
                <a:cs typeface="Times New Roman" panose="02020603050405020304" pitchFamily="18" charset="0"/>
              </a:rPr>
              <a:t>define el </a:t>
            </a:r>
            <a:r>
              <a:rPr lang="es-E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servidor público </a:t>
            </a:r>
            <a:r>
              <a:rPr lang="es-ES" sz="3200" dirty="0">
                <a:effectLst/>
                <a:latin typeface="Calibri" panose="020F0502020204030204" pitchFamily="34" charset="0"/>
                <a:ea typeface="Calibri" panose="020F0502020204030204" pitchFamily="34" charset="0"/>
                <a:cs typeface="Times New Roman" panose="02020603050405020304" pitchFamily="18" charset="0"/>
              </a:rPr>
              <a:t>como todos aquello miembros que pertenecen a instituciones públicas y demás</a:t>
            </a:r>
            <a:r>
              <a:rPr lang="es-ES" sz="3200" dirty="0">
                <a:solidFill>
                  <a:srgbClr val="FF0000"/>
                </a:solidFill>
                <a:effectLst/>
                <a:latin typeface="Calibri" panose="020F0502020204030204" pitchFamily="34" charset="0"/>
                <a:ea typeface="Calibri" panose="020F0502020204030204" pitchFamily="34" charset="0"/>
                <a:cs typeface="Times New Roman" panose="02020603050405020304" pitchFamily="18" charset="0"/>
              </a:rPr>
              <a:t> funcionarios </a:t>
            </a:r>
            <a:r>
              <a:rPr lang="es-ES" sz="3200" dirty="0">
                <a:effectLst/>
                <a:latin typeface="Calibri" panose="020F0502020204030204" pitchFamily="34" charset="0"/>
                <a:ea typeface="Calibri" panose="020F0502020204030204" pitchFamily="34" charset="0"/>
                <a:cs typeface="Times New Roman" panose="02020603050405020304" pitchFamily="18" charset="0"/>
              </a:rPr>
              <a:t>del estado. Ellos están a disposición del estado y de la comunidad en general, ejerciendo sus funciones según lo previsto por la ley. De acuerdo a la ley son funcionarios públicos: </a:t>
            </a:r>
            <a:endParaRPr lang="es-CO"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s-CO" dirty="0"/>
          </a:p>
        </p:txBody>
      </p:sp>
    </p:spTree>
    <p:extLst>
      <p:ext uri="{BB962C8B-B14F-4D97-AF65-F5344CB8AC3E}">
        <p14:creationId xmlns:p14="http://schemas.microsoft.com/office/powerpoint/2010/main" val="270636442"/>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1DDAD549-1AA3-32EA-38D8-F2712FABA141}"/>
              </a:ext>
            </a:extLst>
          </p:cNvPr>
          <p:cNvSpPr>
            <a:spLocks noGrp="1"/>
          </p:cNvSpPr>
          <p:nvPr>
            <p:ph type="title"/>
          </p:nvPr>
        </p:nvSpPr>
        <p:spPr/>
        <p:txBody>
          <a:bodyPr/>
          <a:lstStyle/>
          <a:p>
            <a:r>
              <a:rPr lang="es-CO" dirty="0"/>
              <a:t>.</a:t>
            </a:r>
          </a:p>
        </p:txBody>
      </p:sp>
      <p:sp>
        <p:nvSpPr>
          <p:cNvPr id="3" name="Marcador de contenido 2">
            <a:extLst>
              <a:ext uri="{FF2B5EF4-FFF2-40B4-BE49-F238E27FC236}">
                <a16:creationId xmlns:a16="http://schemas.microsoft.com/office/drawing/2014/main" id="{7E683A32-840B-A3CB-1E26-1EB8B9BA7431}"/>
              </a:ext>
            </a:extLst>
          </p:cNvPr>
          <p:cNvSpPr>
            <a:spLocks noGrp="1"/>
          </p:cNvSpPr>
          <p:nvPr>
            <p:ph idx="1"/>
          </p:nvPr>
        </p:nvSpPr>
        <p:spPr>
          <a:xfrm>
            <a:off x="304800" y="332656"/>
            <a:ext cx="8686800" cy="5747469"/>
          </a:xfrm>
        </p:spPr>
        <p:txBody>
          <a:bodyPr>
            <a:normAutofit fontScale="92500" lnSpcReduction="20000"/>
          </a:bodyPr>
          <a:lstStyle/>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ARTÍCULO 19. EL EMPLEO PÚBLICO. (ley 909/04)</a:t>
            </a:r>
          </a:p>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1. El empleo público es el núcleo básico de la estructura de la función pública objeto de esta ley. Por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empleo</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 se entiende el conjunto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de funciones, tareas y responsabilidades </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que se asignan a una persona y las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competencias requeridas </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para llevarlas a cabo, con el propósito de satisfacer el cumplimiento de los planes de desarrollo y los fines del Estado.</a:t>
            </a:r>
          </a:p>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2. El diseño de cada empleo debe contener:</a:t>
            </a:r>
          </a:p>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a) La descripción del </a:t>
            </a:r>
            <a:r>
              <a:rPr kumimoji="0" lang="es-CO" sz="2000" b="1"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contenido funcional del empleo</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 de tal manera que permita identificar con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claridad las responsabilidades exigibles </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a quien sea su titular;</a:t>
            </a:r>
          </a:p>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b) El perfil de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competencias </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que se requieren para ocupar el empleo, incluyendo los requisitos de </a:t>
            </a:r>
            <a:r>
              <a:rPr kumimoji="0" lang="es-CO" sz="2000" b="0" i="0" u="none" strike="noStrike" kern="1200" cap="none" spc="0" normalizeH="0" baseline="0" noProof="0" dirty="0">
                <a:ln>
                  <a:noFill/>
                </a:ln>
                <a:solidFill>
                  <a:srgbClr val="FF0000"/>
                </a:solidFill>
                <a:effectLst/>
                <a:uLnTx/>
                <a:uFillTx/>
                <a:latin typeface="Open Sans" panose="020B0604020202020204" pitchFamily="34" charset="0"/>
                <a:ea typeface="+mn-ea"/>
                <a:cs typeface="+mn-cs"/>
              </a:rPr>
              <a:t>estudio y experiencia</a:t>
            </a: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 así como también las demás condiciones para el acceso al servicio. En todo caso, los elementos del perfil han de ser coherentes con las exigencias funcionales del contenido del empleo;</a:t>
            </a:r>
          </a:p>
          <a:p>
            <a:pPr marL="228600" marR="0" lvl="0" indent="-228600" algn="just"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000" b="0" i="0" u="none" strike="noStrike" kern="1200" cap="none" spc="0" normalizeH="0" baseline="0" noProof="0" dirty="0">
                <a:ln>
                  <a:noFill/>
                </a:ln>
                <a:solidFill>
                  <a:srgbClr val="4B4949"/>
                </a:solidFill>
                <a:effectLst/>
                <a:uLnTx/>
                <a:uFillTx/>
                <a:latin typeface="Open Sans" panose="020B0604020202020204" pitchFamily="34" charset="0"/>
                <a:ea typeface="+mn-ea"/>
                <a:cs typeface="+mn-cs"/>
              </a:rPr>
              <a:t>c) La duración del empleo siempre que se trate de empleos temporales.</a:t>
            </a:r>
          </a:p>
          <a:p>
            <a:endParaRPr lang="es-CO" dirty="0"/>
          </a:p>
        </p:txBody>
      </p:sp>
    </p:spTree>
    <p:extLst>
      <p:ext uri="{BB962C8B-B14F-4D97-AF65-F5344CB8AC3E}">
        <p14:creationId xmlns:p14="http://schemas.microsoft.com/office/powerpoint/2010/main" val="2146547160"/>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14E4069-7396-C10D-5BCC-DDF45210FE97}"/>
              </a:ext>
            </a:extLst>
          </p:cNvPr>
          <p:cNvSpPr>
            <a:spLocks noGrp="1"/>
          </p:cNvSpPr>
          <p:nvPr>
            <p:ph type="title"/>
          </p:nvPr>
        </p:nvSpPr>
        <p:spPr/>
        <p:txBody>
          <a:bodyPr>
            <a:normAutofit fontScale="90000"/>
          </a:bodyPr>
          <a:lstStyle/>
          <a:p>
            <a:r>
              <a:rPr lang="es-CO" dirty="0"/>
              <a:t>CONTENIDO FUNCIONAL, NOCION DE EMPLEO</a:t>
            </a:r>
          </a:p>
        </p:txBody>
      </p:sp>
      <p:sp>
        <p:nvSpPr>
          <p:cNvPr id="3" name="Marcador de contenido 2">
            <a:extLst>
              <a:ext uri="{FF2B5EF4-FFF2-40B4-BE49-F238E27FC236}">
                <a16:creationId xmlns:a16="http://schemas.microsoft.com/office/drawing/2014/main" id="{DD9E8B2A-4735-AB16-AC15-6933E5E994AE}"/>
              </a:ext>
            </a:extLst>
          </p:cNvPr>
          <p:cNvSpPr>
            <a:spLocks noGrp="1"/>
          </p:cNvSpPr>
          <p:nvPr>
            <p:ph idx="1"/>
          </p:nvPr>
        </p:nvSpPr>
        <p:spPr/>
        <p:txBody>
          <a:bodyPr>
            <a:normAutofit fontScale="92500"/>
          </a:bodyPr>
          <a:lstStyle/>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200" b="1"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ARTÍCULO 2.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Noción de empleo. Se entiende por empleo el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conjunto de funciones</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tareas y responsabilidades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que se asignan a una persona y las </a:t>
            </a:r>
            <a:r>
              <a:rPr kumimoji="0" lang="es-CO" sz="2200" b="1"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competencias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requeridas para llevarlas a cabo, con el propósito de satisfacer el cumplimiento de los planes de desarrollo y los fines del Estado.</a:t>
            </a:r>
          </a:p>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Las competencias laborales,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funciones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y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requisitos específicos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para su ejercicio serán fijados por las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autoridades competentes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para crearlos, con sujeción a lo previsto en el presente decreto-ley y a los que establezca el Gobierno Nacional, salvo para aquellos empleos cuyas funciones y requisitos estén señalados en la Constitución Política o en leyes especiales.</a:t>
            </a:r>
          </a:p>
          <a:p>
            <a:endParaRPr lang="es-CO" dirty="0"/>
          </a:p>
        </p:txBody>
      </p:sp>
    </p:spTree>
    <p:extLst>
      <p:ext uri="{BB962C8B-B14F-4D97-AF65-F5344CB8AC3E}">
        <p14:creationId xmlns:p14="http://schemas.microsoft.com/office/powerpoint/2010/main" val="4008436580"/>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C992E1AF-07F1-32C7-8A5B-5FBADD3EB5C9}"/>
              </a:ext>
            </a:extLst>
          </p:cNvPr>
          <p:cNvSpPr>
            <a:spLocks noGrp="1"/>
          </p:cNvSpPr>
          <p:nvPr>
            <p:ph type="title"/>
          </p:nvPr>
        </p:nvSpPr>
        <p:spPr/>
        <p:txBody>
          <a:bodyPr/>
          <a:lstStyle/>
          <a:p>
            <a:r>
              <a:rPr lang="es-CO" dirty="0"/>
              <a:t>DECRETO 785 DE 2005</a:t>
            </a:r>
          </a:p>
        </p:txBody>
      </p:sp>
      <p:sp>
        <p:nvSpPr>
          <p:cNvPr id="3" name="Marcador de contenido 2">
            <a:extLst>
              <a:ext uri="{FF2B5EF4-FFF2-40B4-BE49-F238E27FC236}">
                <a16:creationId xmlns:a16="http://schemas.microsoft.com/office/drawing/2014/main" id="{8F534510-544F-9991-0F78-194E889CF9FC}"/>
              </a:ext>
            </a:extLst>
          </p:cNvPr>
          <p:cNvSpPr>
            <a:spLocks noGrp="1"/>
          </p:cNvSpPr>
          <p:nvPr>
            <p:ph idx="1"/>
          </p:nvPr>
        </p:nvSpPr>
        <p:spPr/>
        <p:txBody>
          <a:bodyPr/>
          <a:lstStyle/>
          <a:p>
            <a:r>
              <a:rPr lang="es-ES" sz="3200" dirty="0">
                <a:effectLst/>
                <a:latin typeface="Calibri" panose="020F0502020204030204" pitchFamily="34" charset="0"/>
                <a:ea typeface="Calibri" panose="020F0502020204030204" pitchFamily="34" charset="0"/>
                <a:cs typeface="Times New Roman" panose="02020603050405020304" pitchFamily="18" charset="0"/>
              </a:rPr>
              <a:t>Decreto 785 de 2005 El presente decreto establece el sistema de nomenclatura, clasificación de empleos, de funciones y de requisitos generales de los cargos de las entidades territoriales.</a:t>
            </a:r>
            <a:endParaRPr lang="es-CO" sz="3200" dirty="0">
              <a:effectLst/>
              <a:latin typeface="Calibri" panose="020F0502020204030204" pitchFamily="34" charset="0"/>
              <a:ea typeface="Calibri" panose="020F0502020204030204" pitchFamily="34" charset="0"/>
              <a:cs typeface="Times New Roman" panose="02020603050405020304" pitchFamily="18" charset="0"/>
            </a:endParaRPr>
          </a:p>
          <a:p>
            <a:endParaRPr lang="es-CO" dirty="0"/>
          </a:p>
        </p:txBody>
      </p:sp>
    </p:spTree>
    <p:extLst>
      <p:ext uri="{BB962C8B-B14F-4D97-AF65-F5344CB8AC3E}">
        <p14:creationId xmlns:p14="http://schemas.microsoft.com/office/powerpoint/2010/main" val="2765597425"/>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A1A6FA0-9052-B998-9E3D-9E7DF62EC47E}"/>
              </a:ext>
            </a:extLst>
          </p:cNvPr>
          <p:cNvSpPr>
            <a:spLocks noGrp="1"/>
          </p:cNvSpPr>
          <p:nvPr>
            <p:ph type="title"/>
          </p:nvPr>
        </p:nvSpPr>
        <p:spPr/>
        <p:txBody>
          <a:bodyPr/>
          <a:lstStyle/>
          <a:p>
            <a:r>
              <a:rPr lang="es-CO" dirty="0"/>
              <a:t>COMPETENCIA LEGAL.</a:t>
            </a:r>
          </a:p>
        </p:txBody>
      </p:sp>
      <p:sp>
        <p:nvSpPr>
          <p:cNvPr id="3" name="Marcador de contenido 2">
            <a:extLst>
              <a:ext uri="{FF2B5EF4-FFF2-40B4-BE49-F238E27FC236}">
                <a16:creationId xmlns:a16="http://schemas.microsoft.com/office/drawing/2014/main" id="{E5991F7A-20E8-DC61-BDEB-6824E0742E63}"/>
              </a:ext>
            </a:extLst>
          </p:cNvPr>
          <p:cNvSpPr>
            <a:spLocks noGrp="1"/>
          </p:cNvSpPr>
          <p:nvPr>
            <p:ph idx="1"/>
          </p:nvPr>
        </p:nvSpPr>
        <p:spPr/>
        <p:txBody>
          <a:bodyPr>
            <a:normAutofit fontScale="77500" lnSpcReduction="20000"/>
          </a:bodyPr>
          <a:lstStyle/>
          <a:p>
            <a:pPr marL="0" indent="0">
              <a:buNone/>
            </a:pPr>
            <a:r>
              <a:rPr lang="es-CO" sz="3200" i="0" u="none" strike="noStrike" dirty="0">
                <a:solidFill>
                  <a:srgbClr val="FF0000"/>
                </a:solidFill>
                <a:effectLst/>
                <a:latin typeface="Open Sans" panose="020B0604020202020204" pitchFamily="34" charset="0"/>
              </a:rPr>
              <a:t>ARTÍCULO 10. FUNCIONES DE RECTORES O DIRECTORES.</a:t>
            </a:r>
            <a:r>
              <a:rPr lang="es-CO" sz="3200" i="0" dirty="0">
                <a:solidFill>
                  <a:srgbClr val="FF0000"/>
                </a:solidFill>
                <a:effectLst/>
                <a:latin typeface="Open Sans" panose="020B0604020202020204" pitchFamily="34" charset="0"/>
              </a:rPr>
              <a:t> </a:t>
            </a:r>
            <a:r>
              <a:rPr lang="es-CO" sz="3200" b="0" i="0" dirty="0">
                <a:solidFill>
                  <a:srgbClr val="4B4949"/>
                </a:solidFill>
                <a:effectLst/>
                <a:latin typeface="Open Sans" panose="020B0604020202020204" pitchFamily="34" charset="0"/>
              </a:rPr>
              <a:t>El rector o director de las instituciones educativas públicas, que serán designados por concurso, además de las funciones señaladas en otras normas, tendrá las siguientes:</a:t>
            </a:r>
          </a:p>
          <a:p>
            <a:pPr marL="0" indent="0">
              <a:buNone/>
            </a:pPr>
            <a:r>
              <a:rPr lang="es-CO" sz="3200" b="0" i="0" dirty="0">
                <a:solidFill>
                  <a:srgbClr val="4B4949"/>
                </a:solidFill>
                <a:effectLst/>
                <a:latin typeface="Open Sans" panose="020B0604020202020204" pitchFamily="34" charset="0"/>
              </a:rPr>
              <a:t>10.6. </a:t>
            </a:r>
            <a:r>
              <a:rPr lang="es-CO" sz="3200" b="0" i="0" dirty="0">
                <a:solidFill>
                  <a:srgbClr val="FF0000"/>
                </a:solidFill>
                <a:effectLst/>
                <a:latin typeface="Open Sans" panose="020B0604020202020204" pitchFamily="34" charset="0"/>
              </a:rPr>
              <a:t>Realizar el control </a:t>
            </a:r>
            <a:r>
              <a:rPr lang="es-CO" sz="3200" b="0" i="0" dirty="0">
                <a:solidFill>
                  <a:srgbClr val="4B4949"/>
                </a:solidFill>
                <a:effectLst/>
                <a:latin typeface="Open Sans" panose="020B0604020202020204" pitchFamily="34" charset="0"/>
              </a:rPr>
              <a:t>sobre el cumplimiento de las funciones correspondientes al </a:t>
            </a:r>
            <a:r>
              <a:rPr lang="es-CO" sz="3200" b="0" i="0" dirty="0">
                <a:solidFill>
                  <a:srgbClr val="FF0000"/>
                </a:solidFill>
                <a:effectLst/>
                <a:latin typeface="Open Sans" panose="020B0604020202020204" pitchFamily="34" charset="0"/>
              </a:rPr>
              <a:t>personal docente y administrativo </a:t>
            </a:r>
            <a:r>
              <a:rPr lang="es-CO" sz="3200" b="0" i="0" dirty="0">
                <a:solidFill>
                  <a:srgbClr val="4B4949"/>
                </a:solidFill>
                <a:effectLst/>
                <a:latin typeface="Open Sans" panose="020B0604020202020204" pitchFamily="34" charset="0"/>
              </a:rPr>
              <a:t>y reportar las novedades e irregularidades del personal a la secretaría de educación distrital, municipal, departamental o quien haga sus veces.</a:t>
            </a:r>
          </a:p>
          <a:p>
            <a:pPr marL="0" indent="0">
              <a:buNone/>
            </a:pPr>
            <a:r>
              <a:rPr lang="es-CO" sz="3200" b="0" i="0" dirty="0">
                <a:solidFill>
                  <a:srgbClr val="4B4949"/>
                </a:solidFill>
                <a:effectLst/>
                <a:latin typeface="Open Sans" panose="020B0604020202020204" pitchFamily="34" charset="0"/>
              </a:rPr>
              <a:t>10.7.</a:t>
            </a:r>
            <a:r>
              <a:rPr lang="es-CO" sz="3200" b="0" i="0" dirty="0">
                <a:solidFill>
                  <a:srgbClr val="FF0000"/>
                </a:solidFill>
                <a:effectLst/>
                <a:latin typeface="Open Sans" panose="020B0604020202020204" pitchFamily="34" charset="0"/>
              </a:rPr>
              <a:t> Administrar </a:t>
            </a:r>
            <a:r>
              <a:rPr lang="es-CO" sz="3200" b="0" i="0" dirty="0">
                <a:solidFill>
                  <a:srgbClr val="4B4949"/>
                </a:solidFill>
                <a:effectLst/>
                <a:latin typeface="Open Sans" panose="020B0604020202020204" pitchFamily="34" charset="0"/>
              </a:rPr>
              <a:t>el personal asignado a la institución en lo relacionado con las </a:t>
            </a:r>
            <a:r>
              <a:rPr lang="es-CO" sz="3200" b="0" i="0" dirty="0">
                <a:solidFill>
                  <a:srgbClr val="FF0000"/>
                </a:solidFill>
                <a:effectLst/>
                <a:latin typeface="Open Sans" panose="020B0604020202020204" pitchFamily="34" charset="0"/>
              </a:rPr>
              <a:t>novedades y los permisos</a:t>
            </a:r>
            <a:endParaRPr lang="es-CO" sz="3200" dirty="0">
              <a:solidFill>
                <a:srgbClr val="FF0000"/>
              </a:solidFill>
            </a:endParaRPr>
          </a:p>
          <a:p>
            <a:endParaRPr lang="es-CO" dirty="0"/>
          </a:p>
        </p:txBody>
      </p:sp>
    </p:spTree>
    <p:extLst>
      <p:ext uri="{BB962C8B-B14F-4D97-AF65-F5344CB8AC3E}">
        <p14:creationId xmlns:p14="http://schemas.microsoft.com/office/powerpoint/2010/main" val="904892461"/>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8F7AA1DD-3939-0B4A-C7EA-C8D3C6E2FA08}"/>
              </a:ext>
            </a:extLst>
          </p:cNvPr>
          <p:cNvSpPr>
            <a:spLocks noGrp="1"/>
          </p:cNvSpPr>
          <p:nvPr>
            <p:ph type="title"/>
          </p:nvPr>
        </p:nvSpPr>
        <p:spPr/>
        <p:txBody>
          <a:bodyPr/>
          <a:lstStyle/>
          <a:p>
            <a:r>
              <a:rPr lang="es-CO" dirty="0"/>
              <a:t>LEY 715</a:t>
            </a:r>
          </a:p>
        </p:txBody>
      </p:sp>
      <p:sp>
        <p:nvSpPr>
          <p:cNvPr id="3" name="Marcador de contenido 2">
            <a:extLst>
              <a:ext uri="{FF2B5EF4-FFF2-40B4-BE49-F238E27FC236}">
                <a16:creationId xmlns:a16="http://schemas.microsoft.com/office/drawing/2014/main" id="{25CEEF92-3CB9-E9B7-6543-09C2490394F8}"/>
              </a:ext>
            </a:extLst>
          </p:cNvPr>
          <p:cNvSpPr>
            <a:spLocks noGrp="1"/>
          </p:cNvSpPr>
          <p:nvPr>
            <p:ph idx="1"/>
          </p:nvPr>
        </p:nvSpPr>
        <p:spPr/>
        <p:txBody>
          <a:bodyPr>
            <a:normAutofit fontScale="92500" lnSpcReduction="10000"/>
          </a:bodyPr>
          <a:lstStyle/>
          <a:p>
            <a:r>
              <a:rPr lang="es-CO" sz="3200" dirty="0"/>
              <a:t>10.9. </a:t>
            </a:r>
            <a:r>
              <a:rPr lang="es-CO" sz="3200" dirty="0">
                <a:solidFill>
                  <a:srgbClr val="FF0000"/>
                </a:solidFill>
              </a:rPr>
              <a:t>Distribuir </a:t>
            </a:r>
            <a:r>
              <a:rPr lang="es-CO" sz="3200" dirty="0"/>
              <a:t>las asignaciones académicas, y demás </a:t>
            </a:r>
            <a:r>
              <a:rPr lang="es-CO" sz="3200" dirty="0">
                <a:solidFill>
                  <a:srgbClr val="FF0000"/>
                </a:solidFill>
              </a:rPr>
              <a:t>funciones</a:t>
            </a:r>
            <a:r>
              <a:rPr lang="es-CO" sz="3200" dirty="0"/>
              <a:t> de docentes, directivos docentes y </a:t>
            </a:r>
            <a:r>
              <a:rPr lang="es-CO" sz="3200" dirty="0">
                <a:solidFill>
                  <a:srgbClr val="FF0000"/>
                </a:solidFill>
              </a:rPr>
              <a:t>administrativos</a:t>
            </a:r>
            <a:r>
              <a:rPr lang="es-CO" sz="3200" dirty="0"/>
              <a:t> a su cargo, de conformidad con las normas sobre la materia.</a:t>
            </a:r>
          </a:p>
          <a:p>
            <a:r>
              <a:rPr lang="es-CO" sz="3200" dirty="0"/>
              <a:t>10.10.</a:t>
            </a:r>
            <a:r>
              <a:rPr lang="es-CO" sz="3200" dirty="0">
                <a:solidFill>
                  <a:srgbClr val="FF0000"/>
                </a:solidFill>
              </a:rPr>
              <a:t> Realizar </a:t>
            </a:r>
            <a:r>
              <a:rPr lang="es-CO" sz="3200" dirty="0"/>
              <a:t>la </a:t>
            </a:r>
            <a:r>
              <a:rPr lang="es-CO" sz="3200" dirty="0">
                <a:solidFill>
                  <a:srgbClr val="FF0000"/>
                </a:solidFill>
              </a:rPr>
              <a:t>evaluación anual del desempeño </a:t>
            </a:r>
            <a:r>
              <a:rPr lang="es-CO" sz="3200" dirty="0"/>
              <a:t>de los docentes, directivos docentes y administrativos a su cargo.</a:t>
            </a:r>
          </a:p>
          <a:p>
            <a:r>
              <a:rPr lang="es-CO" sz="3200" dirty="0"/>
              <a:t>10.11.</a:t>
            </a:r>
            <a:r>
              <a:rPr lang="es-CO" sz="3200" dirty="0">
                <a:solidFill>
                  <a:srgbClr val="FF0000"/>
                </a:solidFill>
              </a:rPr>
              <a:t> Imponer </a:t>
            </a:r>
            <a:r>
              <a:rPr lang="es-CO" sz="3200" dirty="0"/>
              <a:t>las sanciones disciplinarias propias del sistema de control interno disciplinario de conformidad con las normas vigentes.</a:t>
            </a:r>
          </a:p>
          <a:p>
            <a:endParaRPr lang="es-CO" dirty="0"/>
          </a:p>
        </p:txBody>
      </p:sp>
    </p:spTree>
    <p:extLst>
      <p:ext uri="{BB962C8B-B14F-4D97-AF65-F5344CB8AC3E}">
        <p14:creationId xmlns:p14="http://schemas.microsoft.com/office/powerpoint/2010/main" val="327888428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6E98239-51B8-DC71-EFFF-1FF51C861049}"/>
              </a:ext>
            </a:extLst>
          </p:cNvPr>
          <p:cNvSpPr>
            <a:spLocks noGrp="1"/>
          </p:cNvSpPr>
          <p:nvPr>
            <p:ph type="title"/>
          </p:nvPr>
        </p:nvSpPr>
        <p:spPr/>
        <p:txBody>
          <a:bodyPr/>
          <a:lstStyle/>
          <a:p>
            <a:r>
              <a:rPr lang="es-CO" dirty="0"/>
              <a:t>Evolución normativa de la carrera</a:t>
            </a:r>
          </a:p>
        </p:txBody>
      </p:sp>
      <p:sp>
        <p:nvSpPr>
          <p:cNvPr id="3" name="Marcador de contenido 2">
            <a:extLst>
              <a:ext uri="{FF2B5EF4-FFF2-40B4-BE49-F238E27FC236}">
                <a16:creationId xmlns:a16="http://schemas.microsoft.com/office/drawing/2014/main" id="{A2D26C04-6A4B-3FFB-BFE3-2CDAFE3728A1}"/>
              </a:ext>
            </a:extLst>
          </p:cNvPr>
          <p:cNvSpPr>
            <a:spLocks noGrp="1"/>
          </p:cNvSpPr>
          <p:nvPr>
            <p:ph idx="1"/>
          </p:nvPr>
        </p:nvSpPr>
        <p:spPr/>
        <p:txBody>
          <a:bodyPr/>
          <a:lstStyle/>
          <a:p>
            <a:r>
              <a:rPr lang="es-CO" dirty="0"/>
              <a:t>Ley 165 de 1938.</a:t>
            </a:r>
          </a:p>
          <a:p>
            <a:r>
              <a:rPr lang="es-CO" dirty="0"/>
              <a:t>La constitución de 1886 lo dejaba como competencia de la ley, pero no establecida criterios generales.</a:t>
            </a:r>
          </a:p>
          <a:p>
            <a:r>
              <a:rPr lang="es-CO" dirty="0"/>
              <a:t>Reforma constitucional de 1957</a:t>
            </a:r>
          </a:p>
          <a:p>
            <a:r>
              <a:rPr lang="es-CO" dirty="0"/>
              <a:t>Ley 19 de 1958</a:t>
            </a:r>
          </a:p>
          <a:p>
            <a:r>
              <a:rPr lang="es-CO" dirty="0"/>
              <a:t>Se crea la ESAP y la sala de consulta y servicio civil del Consejo de Estado</a:t>
            </a:r>
          </a:p>
        </p:txBody>
      </p:sp>
    </p:spTree>
    <p:extLst>
      <p:ext uri="{BB962C8B-B14F-4D97-AF65-F5344CB8AC3E}">
        <p14:creationId xmlns:p14="http://schemas.microsoft.com/office/powerpoint/2010/main" val="565788244"/>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650B7E11-A3C8-83C7-8109-71F848D147C3}"/>
              </a:ext>
            </a:extLst>
          </p:cNvPr>
          <p:cNvSpPr>
            <a:spLocks noGrp="1"/>
          </p:cNvSpPr>
          <p:nvPr>
            <p:ph type="title"/>
          </p:nvPr>
        </p:nvSpPr>
        <p:spPr/>
        <p:txBody>
          <a:bodyPr/>
          <a:lstStyle/>
          <a:p>
            <a:r>
              <a:rPr lang="es-CO" dirty="0"/>
              <a:t>DECRETO 1860 DE 1994</a:t>
            </a:r>
          </a:p>
        </p:txBody>
      </p:sp>
      <p:sp>
        <p:nvSpPr>
          <p:cNvPr id="3" name="Marcador de contenido 2">
            <a:extLst>
              <a:ext uri="{FF2B5EF4-FFF2-40B4-BE49-F238E27FC236}">
                <a16:creationId xmlns:a16="http://schemas.microsoft.com/office/drawing/2014/main" id="{A37F31DE-F3C6-9BEF-B883-4DC05EBB0189}"/>
              </a:ext>
            </a:extLst>
          </p:cNvPr>
          <p:cNvSpPr>
            <a:spLocks noGrp="1"/>
          </p:cNvSpPr>
          <p:nvPr>
            <p:ph idx="1"/>
          </p:nvPr>
        </p:nvSpPr>
        <p:spPr/>
        <p:txBody>
          <a:bodyPr>
            <a:normAutofit fontScale="92500" lnSpcReduction="10000"/>
          </a:bodyPr>
          <a:lstStyle/>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3000" b="1"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ARTÍCULO 25º.-</a:t>
            </a:r>
            <a:r>
              <a:rPr kumimoji="0" lang="es-CO" sz="3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 </a:t>
            </a:r>
            <a:r>
              <a:rPr kumimoji="0" lang="es-CO" sz="3000" b="0" i="1" u="none" strike="noStrike" kern="1200" cap="none" spc="0" normalizeH="0" baseline="0" noProof="0" dirty="0">
                <a:ln>
                  <a:noFill/>
                </a:ln>
                <a:solidFill>
                  <a:srgbClr val="333333"/>
                </a:solidFill>
                <a:effectLst/>
                <a:uLnTx/>
                <a:uFillTx/>
                <a:latin typeface="Arial" panose="020B0604020202020204" pitchFamily="34" charset="0"/>
                <a:ea typeface="+mn-ea"/>
                <a:cs typeface="+mn-cs"/>
              </a:rPr>
              <a:t>FUNCIONES DEL RECTOR</a:t>
            </a:r>
            <a:r>
              <a:rPr kumimoji="0" lang="es-CO" sz="3000" b="0" i="0" u="none" strike="noStrike" kern="1200" cap="none" spc="0" normalizeH="0" baseline="0" noProof="0" dirty="0">
                <a:ln>
                  <a:noFill/>
                </a:ln>
                <a:solidFill>
                  <a:srgbClr val="333333"/>
                </a:solidFill>
                <a:effectLst/>
                <a:uLnTx/>
                <a:uFillTx/>
                <a:latin typeface="Arial" panose="020B0604020202020204" pitchFamily="34" charset="0"/>
                <a:ea typeface="+mn-ea"/>
                <a:cs typeface="+mn-cs"/>
              </a:rPr>
              <a:t>. LE CORRESPONDE AL RECTOR DEL ESTABLECIMIENTO EDUCATIVO. </a:t>
            </a:r>
            <a:r>
              <a:rPr kumimoji="0" lang="es-CO" sz="3000" b="1" i="1" u="none" strike="noStrike" kern="1200" cap="none" spc="0" normalizeH="0" baseline="0" noProof="0" dirty="0">
                <a:ln>
                  <a:noFill/>
                </a:ln>
                <a:solidFill>
                  <a:srgbClr val="333333"/>
                </a:solidFill>
                <a:effectLst/>
                <a:uLnTx/>
                <a:uFillTx/>
                <a:latin typeface="Arial" panose="020B0604020202020204" pitchFamily="34" charset="0"/>
                <a:ea typeface="+mn-ea"/>
                <a:cs typeface="+mn-cs"/>
              </a:rPr>
              <a:t>-Nada dice sobre funciones con respecto al personal administrativo.</a:t>
            </a:r>
          </a:p>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3000" b="1"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DECRETO 1075 DE 2015 Y LEY 115 DE 1994 (LEY GRAL DE LA EDUCACION). </a:t>
            </a:r>
            <a:r>
              <a:rPr kumimoji="0" lang="es-CO" sz="3000" b="1" i="1" u="none" strike="noStrike" kern="1200" cap="none" spc="0" normalizeH="0" baseline="0" noProof="0" dirty="0">
                <a:ln>
                  <a:noFill/>
                </a:ln>
                <a:solidFill>
                  <a:srgbClr val="333333"/>
                </a:solidFill>
                <a:effectLst/>
                <a:uLnTx/>
                <a:uFillTx/>
                <a:latin typeface="Arial" panose="020B0604020202020204" pitchFamily="34" charset="0"/>
                <a:ea typeface="+mn-ea"/>
                <a:cs typeface="+mn-cs"/>
              </a:rPr>
              <a:t>Nada dice sobre funciones con respecto al personal administrativo.</a:t>
            </a:r>
          </a:p>
          <a:p>
            <a:endParaRPr lang="es-CO" dirty="0"/>
          </a:p>
        </p:txBody>
      </p:sp>
    </p:spTree>
    <p:extLst>
      <p:ext uri="{BB962C8B-B14F-4D97-AF65-F5344CB8AC3E}">
        <p14:creationId xmlns:p14="http://schemas.microsoft.com/office/powerpoint/2010/main" val="186985228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74557DB9-4B9B-7A50-F42A-1E0F43E35D3A}"/>
              </a:ext>
            </a:extLst>
          </p:cNvPr>
          <p:cNvSpPr>
            <a:spLocks noGrp="1"/>
          </p:cNvSpPr>
          <p:nvPr>
            <p:ph type="title"/>
          </p:nvPr>
        </p:nvSpPr>
        <p:spPr/>
        <p:txBody>
          <a:bodyPr>
            <a:normAutofit fontScale="90000"/>
          </a:bodyPr>
          <a:lstStyle/>
          <a:p>
            <a:r>
              <a:rPr lang="es-CO" dirty="0"/>
              <a:t>EL COLOMBIANO Julio 3 de 2021 auxiliar de cocina santa cruz</a:t>
            </a:r>
            <a:br>
              <a:rPr lang="es-CO" dirty="0"/>
            </a:br>
            <a:endParaRPr lang="es-CO" dirty="0"/>
          </a:p>
        </p:txBody>
      </p:sp>
      <p:sp>
        <p:nvSpPr>
          <p:cNvPr id="3" name="Marcador de contenido 2">
            <a:extLst>
              <a:ext uri="{FF2B5EF4-FFF2-40B4-BE49-F238E27FC236}">
                <a16:creationId xmlns:a16="http://schemas.microsoft.com/office/drawing/2014/main" id="{E80526CF-10DA-907E-24E5-DB1F817DE311}"/>
              </a:ext>
            </a:extLst>
          </p:cNvPr>
          <p:cNvSpPr>
            <a:spLocks noGrp="1"/>
          </p:cNvSpPr>
          <p:nvPr>
            <p:ph idx="1"/>
          </p:nvPr>
        </p:nvSpPr>
        <p:spPr/>
        <p:txBody>
          <a:bodyPr/>
          <a:lstStyle/>
          <a:p>
            <a:pPr marL="0" marR="0" lvl="0" indent="0" algn="l" defTabSz="457200" rtl="0" eaLnBrk="1" fontAlgn="auto" latinLnBrk="0" hangingPunct="1">
              <a:lnSpc>
                <a:spcPts val="2100"/>
              </a:lnSpc>
              <a:spcBef>
                <a:spcPts val="1275"/>
              </a:spcBef>
              <a:spcAft>
                <a:spcPts val="1275"/>
              </a:spcAft>
              <a:buClrTx/>
              <a:buSzTx/>
              <a:buFontTx/>
              <a:buNone/>
              <a:tabLst/>
              <a:defRPr/>
            </a:pPr>
            <a:r>
              <a:rPr kumimoji="0" lang="es-ES" sz="2000" b="1"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t>
            </a:r>
            <a:r>
              <a:rPr kumimoji="0" lang="es-ES" sz="2800" b="1"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El amigo grande”, así le decían los menores de edad al auxiliar de cocina</a:t>
            </a:r>
            <a:r>
              <a:rPr kumimoji="0" lang="es-ES" sz="2800" b="0"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 sindicado del abuso sexual de 14 niños y niñas en el Centro Infantil Exploradores B en el barrio Santa Cruz de Medellín. </a:t>
            </a:r>
            <a:endParaRPr kumimoji="0" lang="es-CO" sz="2400" b="0"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457200" rtl="0" eaLnBrk="1" fontAlgn="auto" latinLnBrk="0" hangingPunct="1">
              <a:lnSpc>
                <a:spcPts val="2100"/>
              </a:lnSpc>
              <a:spcBef>
                <a:spcPts val="1275"/>
              </a:spcBef>
              <a:spcAft>
                <a:spcPts val="800"/>
              </a:spcAft>
              <a:buClrTx/>
              <a:buSzTx/>
              <a:buFontTx/>
              <a:buNone/>
              <a:tabLst/>
              <a:defRPr/>
            </a:pPr>
            <a:r>
              <a:rPr kumimoji="0" lang="es-ES" sz="2800" b="0"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En uno de los casos, </a:t>
            </a:r>
            <a:r>
              <a:rPr kumimoji="0" lang="es-ES" sz="2800" b="1"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un niño de 4 años dejó de hablar, al parecer, por los vejámenes </a:t>
            </a:r>
            <a:r>
              <a:rPr kumimoji="0" lang="es-ES" sz="2800" b="0" i="0" u="none" strike="noStrike" kern="1200" cap="none" spc="0" normalizeH="0" baseline="0" noProof="0" dirty="0">
                <a:ln>
                  <a:noFill/>
                </a:ln>
                <a:solidFill>
                  <a:srgbClr val="2B5F27">
                    <a:lumMod val="50000"/>
                  </a:srgbClr>
                </a:solidFill>
                <a:effectLst/>
                <a:uLnTx/>
                <a:uFillTx/>
                <a:latin typeface="Times New Roman" panose="02020603050405020304" pitchFamily="18" charset="0"/>
                <a:ea typeface="Times New Roman" panose="02020603050405020304" pitchFamily="18" charset="0"/>
                <a:cs typeface="Times New Roman" panose="02020603050405020304" pitchFamily="18" charset="0"/>
              </a:rPr>
              <a:t>a los que fue sometido y los cuales fueron confirmados por un médico legista. </a:t>
            </a:r>
            <a:endParaRPr kumimoji="0" lang="es-CO" sz="2400" b="0"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ct val="107000"/>
              </a:lnSpc>
              <a:spcBef>
                <a:spcPts val="0"/>
              </a:spcBef>
              <a:spcAft>
                <a:spcPts val="800"/>
              </a:spcAft>
              <a:buClrTx/>
              <a:buSzTx/>
              <a:buFontTx/>
              <a:buNone/>
              <a:tabLst/>
              <a:defRPr/>
            </a:pPr>
            <a:r>
              <a:rPr kumimoji="0" lang="es-ES" sz="2400" b="1"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rPr>
              <a:t>Medellín</a:t>
            </a:r>
            <a:endParaRPr kumimoji="0" lang="es-CO" sz="2400" b="0"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pPr marL="0" marR="0" lvl="0" indent="0" algn="just" defTabSz="457200" rtl="0" eaLnBrk="1" fontAlgn="auto" latinLnBrk="0" hangingPunct="1">
              <a:lnSpc>
                <a:spcPct val="107000"/>
              </a:lnSpc>
              <a:spcBef>
                <a:spcPts val="0"/>
              </a:spcBef>
              <a:spcAft>
                <a:spcPts val="800"/>
              </a:spcAft>
              <a:buClrTx/>
              <a:buSzTx/>
              <a:buFontTx/>
              <a:buNone/>
              <a:tabLst/>
              <a:defRPr/>
            </a:pPr>
            <a:r>
              <a:rPr kumimoji="0" lang="es-ES" sz="2400" b="1"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rPr>
              <a:t>Aterrador: Denuncian que 14 niños menores de cinco años fueron abusados en jardín infantil en Medellín</a:t>
            </a:r>
            <a:endParaRPr kumimoji="0" lang="es-CO" sz="2400" b="0" i="0" u="none" strike="noStrike" kern="1200" cap="none" spc="0" normalizeH="0" baseline="0" noProof="0" dirty="0">
              <a:ln>
                <a:noFill/>
              </a:ln>
              <a:solidFill>
                <a:srgbClr val="2B5F27">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a:p>
            <a:endParaRPr lang="es-CO" dirty="0"/>
          </a:p>
        </p:txBody>
      </p:sp>
    </p:spTree>
    <p:extLst>
      <p:ext uri="{BB962C8B-B14F-4D97-AF65-F5344CB8AC3E}">
        <p14:creationId xmlns:p14="http://schemas.microsoft.com/office/powerpoint/2010/main" val="2166758819"/>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BF819F54-335C-C9EF-AF2A-B8EF5D112405}"/>
              </a:ext>
            </a:extLst>
          </p:cNvPr>
          <p:cNvSpPr>
            <a:spLocks noGrp="1"/>
          </p:cNvSpPr>
          <p:nvPr>
            <p:ph type="title"/>
          </p:nvPr>
        </p:nvSpPr>
        <p:spPr/>
        <p:txBody>
          <a:bodyPr/>
          <a:lstStyle/>
          <a:p>
            <a:r>
              <a:rPr lang="es-CO" dirty="0"/>
              <a:t>Noticias caracol 3 de julio de 2021</a:t>
            </a:r>
          </a:p>
        </p:txBody>
      </p:sp>
      <p:sp>
        <p:nvSpPr>
          <p:cNvPr id="3" name="Marcador de contenido 2">
            <a:extLst>
              <a:ext uri="{FF2B5EF4-FFF2-40B4-BE49-F238E27FC236}">
                <a16:creationId xmlns:a16="http://schemas.microsoft.com/office/drawing/2014/main" id="{EDCD4305-91D1-8632-D837-FACC037B67D1}"/>
              </a:ext>
            </a:extLst>
          </p:cNvPr>
          <p:cNvSpPr>
            <a:spLocks noGrp="1"/>
          </p:cNvSpPr>
          <p:nvPr>
            <p:ph idx="1"/>
          </p:nvPr>
        </p:nvSpPr>
        <p:spPr/>
        <p:txBody>
          <a:bodyPr/>
          <a:lstStyle/>
          <a:p>
            <a:r>
              <a:rPr lang="es-CO" dirty="0"/>
              <a:t>.</a:t>
            </a:r>
          </a:p>
        </p:txBody>
      </p:sp>
      <p:pic>
        <p:nvPicPr>
          <p:cNvPr id="4" name="Marcador de contenido 4">
            <a:extLst>
              <a:ext uri="{FF2B5EF4-FFF2-40B4-BE49-F238E27FC236}">
                <a16:creationId xmlns:a16="http://schemas.microsoft.com/office/drawing/2014/main" id="{1E894CB2-128A-1D9F-C832-5EBA80459416}"/>
              </a:ext>
            </a:extLst>
          </p:cNvPr>
          <p:cNvPicPr>
            <a:picLocks noChangeAspect="1"/>
          </p:cNvPicPr>
          <p:nvPr/>
        </p:nvPicPr>
        <p:blipFill>
          <a:blip r:embed="rId2"/>
          <a:stretch>
            <a:fillRect/>
          </a:stretch>
        </p:blipFill>
        <p:spPr>
          <a:xfrm>
            <a:off x="-1044624" y="1295400"/>
            <a:ext cx="7518426" cy="2899236"/>
          </a:xfrm>
          <a:prstGeom prst="rect">
            <a:avLst/>
          </a:prstGeom>
        </p:spPr>
      </p:pic>
      <p:pic>
        <p:nvPicPr>
          <p:cNvPr id="5" name="Imagen 4">
            <a:extLst>
              <a:ext uri="{FF2B5EF4-FFF2-40B4-BE49-F238E27FC236}">
                <a16:creationId xmlns:a16="http://schemas.microsoft.com/office/drawing/2014/main" id="{E02AFE83-1855-AF4B-172A-AC3E2ADF934F}"/>
              </a:ext>
            </a:extLst>
          </p:cNvPr>
          <p:cNvPicPr>
            <a:picLocks noChangeAspect="1"/>
          </p:cNvPicPr>
          <p:nvPr/>
        </p:nvPicPr>
        <p:blipFill>
          <a:blip r:embed="rId3"/>
          <a:stretch>
            <a:fillRect/>
          </a:stretch>
        </p:blipFill>
        <p:spPr>
          <a:xfrm>
            <a:off x="6487759" y="1859665"/>
            <a:ext cx="3798137" cy="4669941"/>
          </a:xfrm>
          <a:prstGeom prst="rect">
            <a:avLst/>
          </a:prstGeom>
        </p:spPr>
      </p:pic>
    </p:spTree>
    <p:extLst>
      <p:ext uri="{BB962C8B-B14F-4D97-AF65-F5344CB8AC3E}">
        <p14:creationId xmlns:p14="http://schemas.microsoft.com/office/powerpoint/2010/main" val="3157312051"/>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es-ES" dirty="0"/>
              <a:t>MUCHAS GRACIAS</a:t>
            </a:r>
          </a:p>
        </p:txBody>
      </p:sp>
      <p:sp>
        <p:nvSpPr>
          <p:cNvPr id="3" name="Marcador de contenido 2"/>
          <p:cNvSpPr>
            <a:spLocks noGrp="1"/>
          </p:cNvSpPr>
          <p:nvPr>
            <p:ph idx="1"/>
          </p:nvPr>
        </p:nvSpPr>
        <p:spPr/>
        <p:txBody>
          <a:bodyPr/>
          <a:lstStyle/>
          <a:p>
            <a:pPr lvl="0" algn="ctr">
              <a:buClr>
                <a:srgbClr val="F0A22E"/>
              </a:buClr>
            </a:pPr>
            <a:r>
              <a:rPr lang="es-CO" sz="4400" b="1" dirty="0">
                <a:solidFill>
                  <a:srgbClr val="4E3B30"/>
                </a:solidFill>
              </a:rPr>
              <a:t>JHON FREDY HOYOS</a:t>
            </a:r>
          </a:p>
          <a:p>
            <a:pPr lvl="0" algn="ctr">
              <a:buClr>
                <a:srgbClr val="F0A22E"/>
              </a:buClr>
            </a:pPr>
            <a:r>
              <a:rPr lang="es-CO" sz="4400" b="1" dirty="0">
                <a:solidFill>
                  <a:srgbClr val="4E3B30"/>
                </a:solidFill>
              </a:rPr>
              <a:t>3006494008</a:t>
            </a:r>
          </a:p>
          <a:p>
            <a:pPr lvl="0" algn="ctr">
              <a:buClr>
                <a:srgbClr val="F0A22E"/>
              </a:buClr>
            </a:pPr>
            <a:r>
              <a:rPr lang="es-CO" sz="4400" b="1" dirty="0">
                <a:solidFill>
                  <a:srgbClr val="4E3B30"/>
                </a:solidFill>
                <a:hlinkClick r:id="rId2"/>
              </a:rPr>
              <a:t>fredy0901@gmail.com</a:t>
            </a:r>
            <a:r>
              <a:rPr lang="es-CO" sz="4400" b="1" dirty="0">
                <a:solidFill>
                  <a:srgbClr val="4E3B30"/>
                </a:solidFill>
              </a:rPr>
              <a:t> </a:t>
            </a:r>
          </a:p>
          <a:p>
            <a:endParaRPr lang="es-ES" dirty="0"/>
          </a:p>
        </p:txBody>
      </p:sp>
    </p:spTree>
    <p:extLst>
      <p:ext uri="{BB962C8B-B14F-4D97-AF65-F5344CB8AC3E}">
        <p14:creationId xmlns:p14="http://schemas.microsoft.com/office/powerpoint/2010/main" val="1627194602"/>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Derecho de representación</a:t>
            </a:r>
          </a:p>
        </p:txBody>
      </p:sp>
      <p:sp>
        <p:nvSpPr>
          <p:cNvPr id="3" name="2 Marcador de contenido"/>
          <p:cNvSpPr>
            <a:spLocks noGrp="1"/>
          </p:cNvSpPr>
          <p:nvPr>
            <p:ph idx="1"/>
          </p:nvPr>
        </p:nvSpPr>
        <p:spPr/>
        <p:txBody>
          <a:bodyPr/>
          <a:lstStyle/>
          <a:p>
            <a:r>
              <a:rPr lang="es-CO" dirty="0"/>
              <a:t>.</a:t>
            </a:r>
          </a:p>
        </p:txBody>
      </p:sp>
      <p:pic>
        <p:nvPicPr>
          <p:cNvPr id="205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1241376"/>
            <a:ext cx="4824536"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2051"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724128" y="980728"/>
            <a:ext cx="2865310" cy="561662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29339794"/>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47869" y="188640"/>
            <a:ext cx="4392488" cy="63367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3822992156"/>
      </p:ext>
    </p:extLst>
  </p:cSld>
  <p:clrMapOvr>
    <a:masterClrMapping/>
  </p:clrMapOvr>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614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76672"/>
            <a:ext cx="8496944" cy="547260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335517624"/>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7170"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116632"/>
            <a:ext cx="6858000"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5502277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entrevista</a:t>
            </a:r>
          </a:p>
        </p:txBody>
      </p:sp>
      <p:sp>
        <p:nvSpPr>
          <p:cNvPr id="3" name="2 Marcador de contenido"/>
          <p:cNvSpPr>
            <a:spLocks noGrp="1"/>
          </p:cNvSpPr>
          <p:nvPr>
            <p:ph idx="1"/>
          </p:nvPr>
        </p:nvSpPr>
        <p:spPr/>
        <p:txBody>
          <a:bodyPr/>
          <a:lstStyle/>
          <a:p>
            <a:r>
              <a:rPr lang="es-CO" dirty="0"/>
              <a:t>…</a:t>
            </a:r>
          </a:p>
        </p:txBody>
      </p:sp>
      <p:graphicFrame>
        <p:nvGraphicFramePr>
          <p:cNvPr id="4" name="3 Objeto"/>
          <p:cNvGraphicFramePr>
            <a:graphicFrameLocks noChangeAspect="1"/>
          </p:cNvGraphicFramePr>
          <p:nvPr>
            <p:extLst>
              <p:ext uri="{D42A27DB-BD31-4B8C-83A1-F6EECF244321}">
                <p14:modId xmlns:p14="http://schemas.microsoft.com/office/powerpoint/2010/main" val="3990911992"/>
              </p:ext>
            </p:extLst>
          </p:nvPr>
        </p:nvGraphicFramePr>
        <p:xfrm>
          <a:off x="1475656" y="1628800"/>
          <a:ext cx="811212" cy="496887"/>
        </p:xfrm>
        <a:graphic>
          <a:graphicData uri="http://schemas.openxmlformats.org/presentationml/2006/ole">
            <mc:AlternateContent xmlns:mc="http://schemas.openxmlformats.org/markup-compatibility/2006">
              <mc:Choice xmlns:v="urn:schemas-microsoft-com:vml" Requires="v">
                <p:oleObj name="Objeto empaquetador del shell" showAsIcon="1" r:id="rId2" imgW="811800" imgH="496800" progId="Package">
                  <p:embed/>
                </p:oleObj>
              </mc:Choice>
              <mc:Fallback>
                <p:oleObj name="Objeto empaquetador del shell" showAsIcon="1" r:id="rId2" imgW="811800" imgH="496800" progId="Package">
                  <p:embed/>
                  <p:pic>
                    <p:nvPicPr>
                      <p:cNvPr id="4" name="3 Objeto"/>
                      <p:cNvPicPr/>
                      <p:nvPr/>
                    </p:nvPicPr>
                    <p:blipFill>
                      <a:blip r:embed="rId3"/>
                      <a:stretch>
                        <a:fillRect/>
                      </a:stretch>
                    </p:blipFill>
                    <p:spPr>
                      <a:xfrm>
                        <a:off x="1475656" y="1628800"/>
                        <a:ext cx="811212" cy="496887"/>
                      </a:xfrm>
                      <a:prstGeom prst="rect">
                        <a:avLst/>
                      </a:prstGeom>
                    </p:spPr>
                  </p:pic>
                </p:oleObj>
              </mc:Fallback>
            </mc:AlternateContent>
          </a:graphicData>
        </a:graphic>
      </p:graphicFrame>
      <p:pic>
        <p:nvPicPr>
          <p:cNvPr id="4099" name="Picture 3"/>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059832" y="1340768"/>
            <a:ext cx="5976664" cy="508518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350491177"/>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512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260648"/>
            <a:ext cx="8424936" cy="573325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184408962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EF6E872-AA5C-FAAE-9DB7-9E645F4F7056}"/>
              </a:ext>
            </a:extLst>
          </p:cNvPr>
          <p:cNvSpPr>
            <a:spLocks noGrp="1"/>
          </p:cNvSpPr>
          <p:nvPr>
            <p:ph type="title"/>
          </p:nvPr>
        </p:nvSpPr>
        <p:spPr/>
        <p:txBody>
          <a:bodyPr/>
          <a:lstStyle/>
          <a:p>
            <a:r>
              <a:rPr lang="es-CO" dirty="0"/>
              <a:t>antecedentes</a:t>
            </a:r>
          </a:p>
        </p:txBody>
      </p:sp>
      <p:sp>
        <p:nvSpPr>
          <p:cNvPr id="3" name="Marcador de contenido 2">
            <a:extLst>
              <a:ext uri="{FF2B5EF4-FFF2-40B4-BE49-F238E27FC236}">
                <a16:creationId xmlns:a16="http://schemas.microsoft.com/office/drawing/2014/main" id="{DCE8B21E-A610-F6A6-20FD-C99EE6A4C3FD}"/>
              </a:ext>
            </a:extLst>
          </p:cNvPr>
          <p:cNvSpPr>
            <a:spLocks noGrp="1"/>
          </p:cNvSpPr>
          <p:nvPr>
            <p:ph idx="1"/>
          </p:nvPr>
        </p:nvSpPr>
        <p:spPr/>
        <p:txBody>
          <a:bodyPr>
            <a:normAutofit fontScale="85000" lnSpcReduction="10000"/>
          </a:bodyPr>
          <a:lstStyle/>
          <a:p>
            <a:r>
              <a:rPr lang="es-CO" dirty="0"/>
              <a:t>Ley 1737 de 1960 limitó la definición de la carrera</a:t>
            </a:r>
          </a:p>
          <a:p>
            <a:r>
              <a:rPr lang="es-CO" dirty="0"/>
              <a:t>Decreto 2400 de 1968 legitima la práctica de la inscripción extraordinaria.</a:t>
            </a:r>
          </a:p>
          <a:p>
            <a:r>
              <a:rPr lang="es-CO" dirty="0"/>
              <a:t>La constitución de 1991 en su artículo 125, establece: ARTICULO 125. Los empleos en los órganos y entidades del Estado son de carrera. Se exceptúan los de elección popular, los de libre nombramiento y remoción, los de trabajadores oficiales y los demás que determine la ley.</a:t>
            </a:r>
          </a:p>
          <a:p>
            <a:r>
              <a:rPr lang="es-CO" dirty="0"/>
              <a:t>Los funcionarios, cuyo sistema de nombramiento no haya sido determinado por la Constitución o la ley, serán nombrados por concurso público </a:t>
            </a:r>
          </a:p>
        </p:txBody>
      </p:sp>
    </p:spTree>
    <p:extLst>
      <p:ext uri="{BB962C8B-B14F-4D97-AF65-F5344CB8AC3E}">
        <p14:creationId xmlns:p14="http://schemas.microsoft.com/office/powerpoint/2010/main" val="2294551049"/>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819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23528" y="332656"/>
            <a:ext cx="8424936" cy="604867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742259557"/>
      </p:ext>
    </p:extLst>
  </p:cSld>
  <p:clrMapOvr>
    <a:masterClrMapping/>
  </p:clrMapOvr>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graphicFrame>
        <p:nvGraphicFramePr>
          <p:cNvPr id="4" name="3 Objeto"/>
          <p:cNvGraphicFramePr>
            <a:graphicFrameLocks noChangeAspect="1"/>
          </p:cNvGraphicFramePr>
          <p:nvPr>
            <p:extLst>
              <p:ext uri="{D42A27DB-BD31-4B8C-83A1-F6EECF244321}">
                <p14:modId xmlns:p14="http://schemas.microsoft.com/office/powerpoint/2010/main" val="784306490"/>
              </p:ext>
            </p:extLst>
          </p:nvPr>
        </p:nvGraphicFramePr>
        <p:xfrm>
          <a:off x="1547664" y="2204864"/>
          <a:ext cx="6494463" cy="496887"/>
        </p:xfrm>
        <a:graphic>
          <a:graphicData uri="http://schemas.openxmlformats.org/presentationml/2006/ole">
            <mc:AlternateContent xmlns:mc="http://schemas.openxmlformats.org/markup-compatibility/2006">
              <mc:Choice xmlns:v="urn:schemas-microsoft-com:vml" Requires="v">
                <p:oleObj name="Objeto empaquetador del shell" showAsIcon="1" r:id="rId2" imgW="6494400" imgH="496800" progId="Package">
                  <p:embed/>
                </p:oleObj>
              </mc:Choice>
              <mc:Fallback>
                <p:oleObj name="Objeto empaquetador del shell" showAsIcon="1" r:id="rId2" imgW="6494400" imgH="496800" progId="Package">
                  <p:embed/>
                  <p:pic>
                    <p:nvPicPr>
                      <p:cNvPr id="4" name="3 Objeto"/>
                      <p:cNvPicPr/>
                      <p:nvPr/>
                    </p:nvPicPr>
                    <p:blipFill>
                      <a:blip r:embed="rId3"/>
                      <a:stretch>
                        <a:fillRect/>
                      </a:stretch>
                    </p:blipFill>
                    <p:spPr>
                      <a:xfrm>
                        <a:off x="1547664" y="2204864"/>
                        <a:ext cx="6494463" cy="496887"/>
                      </a:xfrm>
                      <a:prstGeom prst="rect">
                        <a:avLst/>
                      </a:prstGeom>
                    </p:spPr>
                  </p:pic>
                </p:oleObj>
              </mc:Fallback>
            </mc:AlternateContent>
          </a:graphicData>
        </a:graphic>
      </p:graphicFrame>
    </p:spTree>
    <p:extLst>
      <p:ext uri="{BB962C8B-B14F-4D97-AF65-F5344CB8AC3E}">
        <p14:creationId xmlns:p14="http://schemas.microsoft.com/office/powerpoint/2010/main" val="3221725087"/>
      </p:ext>
    </p:extLst>
  </p:cSld>
  <p:clrMapOvr>
    <a:masterClrMapping/>
  </p:clrMapOvr>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9218"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95536" y="404664"/>
            <a:ext cx="8460432" cy="596604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687007979"/>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r>
              <a:rPr lang="es-CO" dirty="0"/>
              <a:t>.</a:t>
            </a:r>
          </a:p>
        </p:txBody>
      </p:sp>
      <p:pic>
        <p:nvPicPr>
          <p:cNvPr id="10242"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1520" y="620688"/>
            <a:ext cx="8712968" cy="609329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Tree>
    <p:extLst>
      <p:ext uri="{BB962C8B-B14F-4D97-AF65-F5344CB8AC3E}">
        <p14:creationId xmlns:p14="http://schemas.microsoft.com/office/powerpoint/2010/main" val="2628673739"/>
      </p:ext>
    </p:extLst>
  </p:cSld>
  <p:clrMapOvr>
    <a:masterClrMapping/>
  </p:clrMapOvr>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r>
              <a:rPr lang="es-CO" dirty="0"/>
              <a:t>.</a:t>
            </a:r>
          </a:p>
        </p:txBody>
      </p:sp>
      <p:sp>
        <p:nvSpPr>
          <p:cNvPr id="3" name="2 Marcador de contenido"/>
          <p:cNvSpPr>
            <a:spLocks noGrp="1"/>
          </p:cNvSpPr>
          <p:nvPr>
            <p:ph idx="1"/>
          </p:nvPr>
        </p:nvSpPr>
        <p:spPr/>
        <p:txBody>
          <a:bodyPr/>
          <a:lstStyle/>
          <a:p>
            <a:pPr marL="0" indent="0">
              <a:buNone/>
            </a:pPr>
            <a:r>
              <a:rPr lang="es-CO" dirty="0"/>
              <a:t>COSMOVISIÓN</a:t>
            </a:r>
          </a:p>
        </p:txBody>
      </p:sp>
      <p:graphicFrame>
        <p:nvGraphicFramePr>
          <p:cNvPr id="4" name="3 Objeto"/>
          <p:cNvGraphicFramePr>
            <a:graphicFrameLocks noChangeAspect="1"/>
          </p:cNvGraphicFramePr>
          <p:nvPr>
            <p:extLst>
              <p:ext uri="{D42A27DB-BD31-4B8C-83A1-F6EECF244321}">
                <p14:modId xmlns:p14="http://schemas.microsoft.com/office/powerpoint/2010/main" val="907477488"/>
              </p:ext>
            </p:extLst>
          </p:nvPr>
        </p:nvGraphicFramePr>
        <p:xfrm>
          <a:off x="755576" y="2420888"/>
          <a:ext cx="1395412" cy="496887"/>
        </p:xfrm>
        <a:graphic>
          <a:graphicData uri="http://schemas.openxmlformats.org/presentationml/2006/ole">
            <mc:AlternateContent xmlns:mc="http://schemas.openxmlformats.org/markup-compatibility/2006">
              <mc:Choice xmlns:v="urn:schemas-microsoft-com:vml" Requires="v">
                <p:oleObj name="Objeto empaquetador del shell" showAsIcon="1" r:id="rId2" imgW="1396080" imgH="496800" progId="Package">
                  <p:embed/>
                </p:oleObj>
              </mc:Choice>
              <mc:Fallback>
                <p:oleObj name="Objeto empaquetador del shell" showAsIcon="1" r:id="rId2" imgW="1396080" imgH="496800" progId="Package">
                  <p:embed/>
                  <p:pic>
                    <p:nvPicPr>
                      <p:cNvPr id="4" name="3 Objeto"/>
                      <p:cNvPicPr/>
                      <p:nvPr/>
                    </p:nvPicPr>
                    <p:blipFill>
                      <a:blip r:embed="rId3"/>
                      <a:stretch>
                        <a:fillRect/>
                      </a:stretch>
                    </p:blipFill>
                    <p:spPr>
                      <a:xfrm>
                        <a:off x="755576" y="2420888"/>
                        <a:ext cx="1395412" cy="496887"/>
                      </a:xfrm>
                      <a:prstGeom prst="rect">
                        <a:avLst/>
                      </a:prstGeom>
                    </p:spPr>
                  </p:pic>
                </p:oleObj>
              </mc:Fallback>
            </mc:AlternateContent>
          </a:graphicData>
        </a:graphic>
      </p:graphicFrame>
    </p:spTree>
    <p:extLst>
      <p:ext uri="{BB962C8B-B14F-4D97-AF65-F5344CB8AC3E}">
        <p14:creationId xmlns:p14="http://schemas.microsoft.com/office/powerpoint/2010/main" val="2201303572"/>
      </p:ext>
    </p:extLst>
  </p:cSld>
  <p:clrMapOvr>
    <a:masterClrMapping/>
  </p:clrMapOvr>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lstStyle/>
          <a:p>
            <a:endParaRPr lang="es-CO"/>
          </a:p>
        </p:txBody>
      </p:sp>
      <p:sp>
        <p:nvSpPr>
          <p:cNvPr id="3" name="2 Marcador de contenido"/>
          <p:cNvSpPr>
            <a:spLocks noGrp="1"/>
          </p:cNvSpPr>
          <p:nvPr>
            <p:ph idx="1"/>
          </p:nvPr>
        </p:nvSpPr>
        <p:spPr/>
        <p:txBody>
          <a:bodyPr>
            <a:normAutofit fontScale="77500" lnSpcReduction="20000"/>
          </a:bodyPr>
          <a:lstStyle/>
          <a:p>
            <a:pPr>
              <a:buFont typeface="Wingdings" pitchFamily="2" charset="2"/>
              <a:buChar char="§"/>
            </a:pPr>
            <a:r>
              <a:rPr lang="es-CO" dirty="0"/>
              <a:t>CARACOL RADIO. LOCAL Y NACIONAL</a:t>
            </a:r>
          </a:p>
          <a:p>
            <a:pPr>
              <a:buFont typeface="Wingdings" pitchFamily="2" charset="2"/>
              <a:buChar char="§"/>
            </a:pPr>
            <a:r>
              <a:rPr lang="es-CO" dirty="0"/>
              <a:t>CARACOL TELEVISIÓN</a:t>
            </a:r>
          </a:p>
          <a:p>
            <a:pPr>
              <a:buFont typeface="Wingdings" pitchFamily="2" charset="2"/>
              <a:buChar char="§"/>
            </a:pPr>
            <a:r>
              <a:rPr lang="es-CO" dirty="0"/>
              <a:t>RCN RADIO LOCAL</a:t>
            </a:r>
          </a:p>
          <a:p>
            <a:pPr>
              <a:buFont typeface="Wingdings" pitchFamily="2" charset="2"/>
              <a:buChar char="§"/>
            </a:pPr>
            <a:r>
              <a:rPr lang="es-CO" dirty="0"/>
              <a:t>LA LUCIERNAGA</a:t>
            </a:r>
          </a:p>
          <a:p>
            <a:pPr>
              <a:buFont typeface="Wingdings" pitchFamily="2" charset="2"/>
              <a:buChar char="§"/>
            </a:pPr>
            <a:r>
              <a:rPr lang="es-CO" dirty="0"/>
              <a:t>LA W</a:t>
            </a:r>
          </a:p>
          <a:p>
            <a:pPr>
              <a:buFont typeface="Wingdings" pitchFamily="2" charset="2"/>
              <a:buChar char="§"/>
            </a:pPr>
            <a:r>
              <a:rPr lang="es-CO" dirty="0"/>
              <a:t>EL TIEMPO</a:t>
            </a:r>
          </a:p>
          <a:p>
            <a:pPr>
              <a:buFont typeface="Wingdings" pitchFamily="2" charset="2"/>
              <a:buChar char="§"/>
            </a:pPr>
            <a:r>
              <a:rPr lang="es-CO" dirty="0"/>
              <a:t>EL ESPECTADOR –EDITORIAL DEL DOMINGO.</a:t>
            </a:r>
          </a:p>
          <a:p>
            <a:pPr>
              <a:buFont typeface="Wingdings" pitchFamily="2" charset="2"/>
              <a:buChar char="§"/>
            </a:pPr>
            <a:r>
              <a:rPr lang="es-CO" dirty="0"/>
              <a:t>CMI TELEVISIÓN</a:t>
            </a:r>
          </a:p>
          <a:p>
            <a:pPr>
              <a:buFont typeface="Wingdings" pitchFamily="2" charset="2"/>
              <a:buChar char="§"/>
            </a:pPr>
            <a:r>
              <a:rPr lang="es-CO" dirty="0"/>
              <a:t>COSMOVISIÓN</a:t>
            </a:r>
          </a:p>
          <a:p>
            <a:pPr>
              <a:buFont typeface="Wingdings" pitchFamily="2" charset="2"/>
              <a:buChar char="§"/>
            </a:pPr>
            <a:endParaRPr lang="es-CO" dirty="0"/>
          </a:p>
          <a:p>
            <a:pPr>
              <a:buFont typeface="Wingdings" pitchFamily="2" charset="2"/>
              <a:buChar char="§"/>
            </a:pPr>
            <a:r>
              <a:rPr lang="es-CO" dirty="0"/>
              <a:t>COSMOVISIÓN LA SILLA VACÍA Y CON LA OREJA ROTA</a:t>
            </a:r>
          </a:p>
        </p:txBody>
      </p:sp>
    </p:spTree>
    <p:extLst>
      <p:ext uri="{BB962C8B-B14F-4D97-AF65-F5344CB8AC3E}">
        <p14:creationId xmlns:p14="http://schemas.microsoft.com/office/powerpoint/2010/main" val="4221109480"/>
      </p:ext>
    </p:extLst>
  </p:cSld>
  <p:clrMapOvr>
    <a:masterClrMapping/>
  </p:clrMapOvr>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Título"/>
          <p:cNvSpPr>
            <a:spLocks noGrp="1"/>
          </p:cNvSpPr>
          <p:nvPr>
            <p:ph type="title"/>
          </p:nvPr>
        </p:nvSpPr>
        <p:spPr/>
        <p:txBody>
          <a:bodyPr>
            <a:noAutofit/>
          </a:bodyPr>
          <a:lstStyle/>
          <a:p>
            <a:pPr algn="ctr"/>
            <a:r>
              <a:rPr lang="es-CO" sz="5400" b="1" dirty="0"/>
              <a:t>ADEA</a:t>
            </a:r>
          </a:p>
        </p:txBody>
      </p:sp>
      <p:sp>
        <p:nvSpPr>
          <p:cNvPr id="3" name="2 Marcador de contenido"/>
          <p:cNvSpPr>
            <a:spLocks noGrp="1"/>
          </p:cNvSpPr>
          <p:nvPr>
            <p:ph idx="1"/>
          </p:nvPr>
        </p:nvSpPr>
        <p:spPr/>
        <p:txBody>
          <a:bodyPr/>
          <a:lstStyle/>
          <a:p>
            <a:pPr algn="ctr"/>
            <a:endParaRPr lang="es-CO" dirty="0"/>
          </a:p>
          <a:p>
            <a:pPr marL="0" indent="0" algn="ctr">
              <a:buNone/>
            </a:pPr>
            <a:endParaRPr lang="es-CO" dirty="0"/>
          </a:p>
          <a:p>
            <a:pPr marL="0" indent="0" algn="ctr">
              <a:buNone/>
            </a:pPr>
            <a:r>
              <a:rPr lang="es-CO" sz="4800" dirty="0">
                <a:solidFill>
                  <a:srgbClr val="CC3300"/>
                </a:solidFill>
              </a:rPr>
              <a:t>GRACIAS COMPAÑEROS</a:t>
            </a:r>
          </a:p>
        </p:txBody>
      </p:sp>
    </p:spTree>
    <p:extLst>
      <p:ext uri="{BB962C8B-B14F-4D97-AF65-F5344CB8AC3E}">
        <p14:creationId xmlns:p14="http://schemas.microsoft.com/office/powerpoint/2010/main" val="166150139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20149A92-7775-FBC2-2DCA-4438EDDB501E}"/>
              </a:ext>
            </a:extLst>
          </p:cNvPr>
          <p:cNvSpPr>
            <a:spLocks noGrp="1"/>
          </p:cNvSpPr>
          <p:nvPr>
            <p:ph type="title"/>
          </p:nvPr>
        </p:nvSpPr>
        <p:spPr/>
        <p:txBody>
          <a:bodyPr>
            <a:normAutofit/>
          </a:bodyPr>
          <a:lstStyle/>
          <a:p>
            <a:r>
              <a:rPr lang="es-CO" dirty="0"/>
              <a:t>Normatividad</a:t>
            </a:r>
          </a:p>
        </p:txBody>
      </p:sp>
      <p:sp>
        <p:nvSpPr>
          <p:cNvPr id="3" name="Marcador de contenido 2">
            <a:extLst>
              <a:ext uri="{FF2B5EF4-FFF2-40B4-BE49-F238E27FC236}">
                <a16:creationId xmlns:a16="http://schemas.microsoft.com/office/drawing/2014/main" id="{0CBB4EA2-68E5-339A-5494-ED79A2A083C2}"/>
              </a:ext>
            </a:extLst>
          </p:cNvPr>
          <p:cNvSpPr>
            <a:spLocks noGrp="1"/>
          </p:cNvSpPr>
          <p:nvPr>
            <p:ph idx="1"/>
          </p:nvPr>
        </p:nvSpPr>
        <p:spPr>
          <a:xfrm>
            <a:off x="304800" y="1458888"/>
            <a:ext cx="8686800" cy="4621237"/>
          </a:xfrm>
        </p:spPr>
        <p:txBody>
          <a:bodyPr>
            <a:normAutofit fontScale="62500" lnSpcReduction="20000"/>
          </a:bodyPr>
          <a:lstStyle/>
          <a:p>
            <a:pPr algn="just"/>
            <a:r>
              <a:rPr lang="es-CO" b="1" dirty="0"/>
              <a:t>Articulo 27 de la ley 909</a:t>
            </a:r>
          </a:p>
          <a:p>
            <a:pPr algn="just"/>
            <a:r>
              <a:rPr lang="es-CO" b="1" dirty="0"/>
              <a:t>La carrera administrativa es un sistema técnico de administración de personal que tiene por objeto garantizar la eficiencia de la administración pública y ofrecer estabilidad e igualdad de oportunidades para el acceso y el ascenso al servicio público. Para alcanzar este objetivo, el ingreso y la permanencia en los empleos de carrera administrativa se hará exclusivamente con base en el mérito, mediante procesos de selección en los que se garantice la transparencia y la objetividad, sin discriminación alguna.</a:t>
            </a:r>
          </a:p>
          <a:p>
            <a:pPr algn="just"/>
            <a:r>
              <a:rPr lang="es-CO" i="1" dirty="0"/>
              <a:t>&lt;Inciso adicionado por el artículo 4 de la Ley 2418 de 2024. El nuevo texto es el siguiente:&gt; </a:t>
            </a:r>
          </a:p>
          <a:p>
            <a:pPr algn="just"/>
            <a:r>
              <a:rPr lang="es-CO" b="1" dirty="0"/>
              <a:t>En todos los casos será admisible el establecimiento de medidas diferenciales tendientes a garantizar la eliminación de barreras de acceso a la carrera administrativa, así como las garantías óptimas para el ejercicio del empleo en favor de las personas con discapacidad. En ningún caso las medidas podrán afectar el principio de mérito como factor esencial de la carrera administrativa.</a:t>
            </a:r>
          </a:p>
        </p:txBody>
      </p:sp>
    </p:spTree>
    <p:extLst>
      <p:ext uri="{BB962C8B-B14F-4D97-AF65-F5344CB8AC3E}">
        <p14:creationId xmlns:p14="http://schemas.microsoft.com/office/powerpoint/2010/main" val="110666993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A03CD521-581B-0A09-7D12-7E6FBF890138}"/>
              </a:ext>
            </a:extLst>
          </p:cNvPr>
          <p:cNvSpPr>
            <a:spLocks noGrp="1"/>
          </p:cNvSpPr>
          <p:nvPr>
            <p:ph type="title"/>
          </p:nvPr>
        </p:nvSpPr>
        <p:spPr/>
        <p:txBody>
          <a:bodyPr/>
          <a:lstStyle/>
          <a:p>
            <a:r>
              <a:rPr lang="es-CO" dirty="0"/>
              <a:t>EMPLEO PÚBLICO</a:t>
            </a:r>
          </a:p>
        </p:txBody>
      </p:sp>
      <p:sp>
        <p:nvSpPr>
          <p:cNvPr id="3" name="Marcador de contenido 2">
            <a:extLst>
              <a:ext uri="{FF2B5EF4-FFF2-40B4-BE49-F238E27FC236}">
                <a16:creationId xmlns:a16="http://schemas.microsoft.com/office/drawing/2014/main" id="{666FB13E-8D46-D50A-8170-350BAFF9B404}"/>
              </a:ext>
            </a:extLst>
          </p:cNvPr>
          <p:cNvSpPr>
            <a:spLocks noGrp="1"/>
          </p:cNvSpPr>
          <p:nvPr>
            <p:ph idx="1"/>
          </p:nvPr>
        </p:nvSpPr>
        <p:spPr/>
        <p:txBody>
          <a:bodyPr>
            <a:normAutofit fontScale="62500" lnSpcReduction="20000"/>
          </a:bodyPr>
          <a:lstStyle/>
          <a:p>
            <a:r>
              <a:rPr lang="es-CO" dirty="0"/>
              <a:t>ARTÍCULO 19. EL EMPLEO PÚBLICO. (ley 909/04)</a:t>
            </a:r>
          </a:p>
          <a:p>
            <a:r>
              <a:rPr lang="es-CO" dirty="0"/>
              <a:t>1. El empleo público es el núcleo básico de la estructura de la función pública objeto de esta ley. Por empleo se entiende el conjunto de funciones, tareas y responsabilidades que se asignan a una persona y las competencias requeridas para llevarlas a cabo, con el propósito de satisfacer el cumplimiento de los planes de desarrollo y los fines del Estado.</a:t>
            </a:r>
          </a:p>
          <a:p>
            <a:r>
              <a:rPr lang="es-CO" dirty="0"/>
              <a:t>2. El diseño de cada empleo debe contener:</a:t>
            </a:r>
          </a:p>
          <a:p>
            <a:r>
              <a:rPr lang="es-CO" dirty="0"/>
              <a:t>a) La descripción del contenido funcional del empleo, de tal manera que permita identificar con claridad las responsabilidades exigibles a quien sea su titular;</a:t>
            </a:r>
          </a:p>
          <a:p>
            <a:r>
              <a:rPr lang="es-CO" dirty="0"/>
              <a:t>b) El perfil de competencias que se requieren para ocupar el empleo, incluyendo los requisitos de estudio y experiencia, así como también las demás condiciones para el acceso al servicio. En todo caso, los elementos del perfil han de ser coherentes con las exigencias funcionales del contenido del empleo;</a:t>
            </a:r>
          </a:p>
          <a:p>
            <a:r>
              <a:rPr lang="es-CO" dirty="0"/>
              <a:t>c) La duración del empleo siempre que se trate de empleos temporales.</a:t>
            </a:r>
          </a:p>
          <a:p>
            <a:endParaRPr lang="es-CO" dirty="0"/>
          </a:p>
        </p:txBody>
      </p:sp>
    </p:spTree>
    <p:extLst>
      <p:ext uri="{BB962C8B-B14F-4D97-AF65-F5344CB8AC3E}">
        <p14:creationId xmlns:p14="http://schemas.microsoft.com/office/powerpoint/2010/main" val="41142976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a:extLst>
              <a:ext uri="{FF2B5EF4-FFF2-40B4-BE49-F238E27FC236}">
                <a16:creationId xmlns:a16="http://schemas.microsoft.com/office/drawing/2014/main" id="{38936679-64DC-3D92-D20D-3E46C1DF0D2A}"/>
              </a:ext>
            </a:extLst>
          </p:cNvPr>
          <p:cNvSpPr>
            <a:spLocks noGrp="1"/>
          </p:cNvSpPr>
          <p:nvPr>
            <p:ph type="title"/>
          </p:nvPr>
        </p:nvSpPr>
        <p:spPr/>
        <p:txBody>
          <a:bodyPr>
            <a:normAutofit fontScale="90000"/>
          </a:bodyPr>
          <a:lstStyle/>
          <a:p>
            <a:r>
              <a:rPr lang="es-CO" dirty="0"/>
              <a:t>NOCION DE EMPLEO DECRETO 785 DE 2005</a:t>
            </a:r>
          </a:p>
        </p:txBody>
      </p:sp>
      <p:sp>
        <p:nvSpPr>
          <p:cNvPr id="3" name="Marcador de contenido 2">
            <a:extLst>
              <a:ext uri="{FF2B5EF4-FFF2-40B4-BE49-F238E27FC236}">
                <a16:creationId xmlns:a16="http://schemas.microsoft.com/office/drawing/2014/main" id="{78F2188C-54D3-4AE8-2060-AE89535E0934}"/>
              </a:ext>
            </a:extLst>
          </p:cNvPr>
          <p:cNvSpPr>
            <a:spLocks noGrp="1"/>
          </p:cNvSpPr>
          <p:nvPr>
            <p:ph idx="1"/>
          </p:nvPr>
        </p:nvSpPr>
        <p:spPr/>
        <p:txBody>
          <a:bodyPr>
            <a:normAutofit fontScale="92500"/>
          </a:bodyPr>
          <a:lstStyle/>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200" b="1"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ARTÍCULO 2.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Noción de empleo. Se entiende por empleo el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conjunto de funciones</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 tareas y responsabilidades que se asignan a una persona y las </a:t>
            </a:r>
            <a:r>
              <a:rPr kumimoji="0" lang="es-CO" sz="2200" b="1"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competencias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requeridas para llevarlas a cabo, con el propósito de satisfacer el cumplimiento de los planes de desarrollo y los fines del Estado.</a:t>
            </a:r>
          </a:p>
          <a:p>
            <a:pPr marL="228600" marR="0" lvl="0" indent="-228600" algn="l" defTabSz="914400" rtl="0" eaLnBrk="1" fontAlgn="auto" latinLnBrk="0" hangingPunct="1">
              <a:lnSpc>
                <a:spcPct val="120000"/>
              </a:lnSpc>
              <a:spcBef>
                <a:spcPts val="1000"/>
              </a:spcBef>
              <a:spcAft>
                <a:spcPts val="0"/>
              </a:spcAft>
              <a:buClrTx/>
              <a:buSzPct val="125000"/>
              <a:buFont typeface="Arial" panose="020B0604020202020204" pitchFamily="34" charset="0"/>
              <a:buChar char="•"/>
              <a:tabLst/>
              <a:defRPr/>
            </a:pP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Las competencias laborales, funciones y requisitos específicos para su ejercicio serán fijados por las </a:t>
            </a:r>
            <a:r>
              <a:rPr kumimoji="0" lang="es-CO" sz="2200" b="0" i="0" u="none" strike="noStrike" kern="1200" cap="none" spc="0" normalizeH="0" baseline="0" noProof="0" dirty="0">
                <a:ln>
                  <a:noFill/>
                </a:ln>
                <a:solidFill>
                  <a:srgbClr val="FF0000"/>
                </a:solidFill>
                <a:effectLst/>
                <a:uLnTx/>
                <a:uFillTx/>
                <a:latin typeface="Work Sans" panose="020B0604020202020204" pitchFamily="2" charset="0"/>
                <a:ea typeface="+mn-ea"/>
                <a:cs typeface="+mn-cs"/>
              </a:rPr>
              <a:t>autoridades competentes </a:t>
            </a:r>
            <a:r>
              <a:rPr kumimoji="0" lang="es-CO" sz="2200" b="0" i="0" u="none" strike="noStrike" kern="1200" cap="none" spc="0" normalizeH="0" baseline="0" noProof="0" dirty="0">
                <a:ln>
                  <a:noFill/>
                </a:ln>
                <a:solidFill>
                  <a:srgbClr val="333333"/>
                </a:solidFill>
                <a:effectLst/>
                <a:uLnTx/>
                <a:uFillTx/>
                <a:latin typeface="Work Sans" panose="020B0604020202020204" pitchFamily="2" charset="0"/>
                <a:ea typeface="+mn-ea"/>
                <a:cs typeface="+mn-cs"/>
              </a:rPr>
              <a:t>para crearlos, con sujeción a lo previsto en el presente decreto-ley y a los que establezca el Gobierno Nacional, salvo para aquellos empleos cuyas funciones y requisitos estén señalados en la Constitución Política o en leyes especiales.</a:t>
            </a:r>
          </a:p>
          <a:p>
            <a:endParaRPr lang="es-CO" dirty="0"/>
          </a:p>
        </p:txBody>
      </p:sp>
    </p:spTree>
    <p:extLst>
      <p:ext uri="{BB962C8B-B14F-4D97-AF65-F5344CB8AC3E}">
        <p14:creationId xmlns:p14="http://schemas.microsoft.com/office/powerpoint/2010/main" val="2693876152"/>
      </p:ext>
    </p:extLst>
  </p:cSld>
  <p:clrMapOvr>
    <a:masterClrMapping/>
  </p:clrMapOvr>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jes">
  <a:themeElements>
    <a:clrScheme name="Viajes">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jes">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Viajes">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3700</TotalTime>
  <Words>3708</Words>
  <Application>Microsoft Office PowerPoint</Application>
  <PresentationFormat>Presentación en pantalla (4:3)</PresentationFormat>
  <Paragraphs>286</Paragraphs>
  <Slides>66</Slides>
  <Notes>0</Notes>
  <HiddenSlides>0</HiddenSlides>
  <MMClips>0</MMClips>
  <ScaleCrop>false</ScaleCrop>
  <HeadingPairs>
    <vt:vector size="8" baseType="variant">
      <vt:variant>
        <vt:lpstr>Fuentes usadas</vt:lpstr>
      </vt:variant>
      <vt:variant>
        <vt:i4>14</vt:i4>
      </vt:variant>
      <vt:variant>
        <vt:lpstr>Tema</vt:lpstr>
      </vt:variant>
      <vt:variant>
        <vt:i4>1</vt:i4>
      </vt:variant>
      <vt:variant>
        <vt:lpstr>Servidores OLE incrustados</vt:lpstr>
      </vt:variant>
      <vt:variant>
        <vt:i4>1</vt:i4>
      </vt:variant>
      <vt:variant>
        <vt:lpstr>Títulos de diapositiva</vt:lpstr>
      </vt:variant>
      <vt:variant>
        <vt:i4>66</vt:i4>
      </vt:variant>
    </vt:vector>
  </HeadingPairs>
  <TitlesOfParts>
    <vt:vector size="82" baseType="lpstr">
      <vt:lpstr>-apple-system</vt:lpstr>
      <vt:lpstr>Arial</vt:lpstr>
      <vt:lpstr>Calibri</vt:lpstr>
      <vt:lpstr>Franklin Gothic Book</vt:lpstr>
      <vt:lpstr>Franklin Gothic Medium</vt:lpstr>
      <vt:lpstr>Merriweather</vt:lpstr>
      <vt:lpstr>Open Sans</vt:lpstr>
      <vt:lpstr>Symbol</vt:lpstr>
      <vt:lpstr>Times New Roman</vt:lpstr>
      <vt:lpstr>Tw Cen MT</vt:lpstr>
      <vt:lpstr>Verdana</vt:lpstr>
      <vt:lpstr>Wingdings</vt:lpstr>
      <vt:lpstr>Wingdings 2</vt:lpstr>
      <vt:lpstr>Work Sans</vt:lpstr>
      <vt:lpstr>Viajes</vt:lpstr>
      <vt:lpstr>Objeto empaquetador del shell</vt:lpstr>
      <vt:lpstr>Nepo nueva escuela popular y obrera</vt:lpstr>
      <vt:lpstr>TEMÁTICA PROPUESTA</vt:lpstr>
      <vt:lpstr>Derecho de asociación</vt:lpstr>
      <vt:lpstr>Carrera administrativa</vt:lpstr>
      <vt:lpstr>Evolución normativa de la carrera</vt:lpstr>
      <vt:lpstr>antecedentes</vt:lpstr>
      <vt:lpstr>Normatividad</vt:lpstr>
      <vt:lpstr>EMPLEO PÚBLICO</vt:lpstr>
      <vt:lpstr>NOCION DE EMPLEO DECRETO 785 DE 2005</vt:lpstr>
      <vt:lpstr>CONSTITUCION POLITICA</vt:lpstr>
      <vt:lpstr>regímenes</vt:lpstr>
      <vt:lpstr>Régimen específico de carrera</vt:lpstr>
      <vt:lpstr>situaciones administrativas</vt:lpstr>
      <vt:lpstr>Situaciones adminstrativas</vt:lpstr>
      <vt:lpstr>licencias</vt:lpstr>
      <vt:lpstr>Situaciones adminstrativas</vt:lpstr>
      <vt:lpstr>Actualización en derecho laboral administrativo</vt:lpstr>
      <vt:lpstr>VIA GUBERNATIVA- PROCEDIMIENTO ADMINISTRATIVO</vt:lpstr>
      <vt:lpstr>Actualización en derechos Laborales</vt:lpstr>
      <vt:lpstr>SERVIDOR PúBLICO</vt:lpstr>
      <vt:lpstr>.</vt:lpstr>
      <vt:lpstr>clases</vt:lpstr>
      <vt:lpstr>Actualización en derechos Laborales</vt:lpstr>
      <vt:lpstr>Prestaciones sociales del servidor publico </vt:lpstr>
      <vt:lpstr>FACTORES SALARIALES</vt:lpstr>
      <vt:lpstr>Factores salariales para cesantías</vt:lpstr>
      <vt:lpstr>PROTECCION DEL SALARIO</vt:lpstr>
      <vt:lpstr>Código sustantivo del trabajo</vt:lpstr>
      <vt:lpstr>Decreto 1919 de 2002 </vt:lpstr>
      <vt:lpstr>Demanda de nulidad del acto de afiliación al fondo privado</vt:lpstr>
      <vt:lpstr>regímenes</vt:lpstr>
      <vt:lpstr>Actualización en derechos sindicales</vt:lpstr>
      <vt:lpstr>Sentencia C-197 de 2023 (M.P. Juan Carlos Cortés González CSJ) REGLA DE DICRIMINACION POSITIVA IGUALDAD DE LA MUJER EN PENSION</vt:lpstr>
      <vt:lpstr>Corte constitucional</vt:lpstr>
      <vt:lpstr>.</vt:lpstr>
      <vt:lpstr>.</vt:lpstr>
      <vt:lpstr>jurisprudencia</vt:lpstr>
      <vt:lpstr>.</vt:lpstr>
      <vt:lpstr>.</vt:lpstr>
      <vt:lpstr>Jurisprudencia </vt:lpstr>
      <vt:lpstr>SALA DE DECISIÓN DE TUTELAS #2 LUIS ANTONIO HERNÁNDEZ BARBOSA Magistrado ponente STP17083-2022 Radicación #126914 Acta 284</vt:lpstr>
      <vt:lpstr>analisis</vt:lpstr>
      <vt:lpstr>CONSTITUCION POLITICA</vt:lpstr>
      <vt:lpstr>.</vt:lpstr>
      <vt:lpstr>.</vt:lpstr>
      <vt:lpstr>CONTENIDO FUNCIONAL, NOCION DE EMPLEO</vt:lpstr>
      <vt:lpstr>DECRETO 785 DE 2005</vt:lpstr>
      <vt:lpstr>COMPETENCIA LEGAL.</vt:lpstr>
      <vt:lpstr>LEY 715</vt:lpstr>
      <vt:lpstr>DECRETO 1860 DE 1994</vt:lpstr>
      <vt:lpstr>EL COLOMBIANO Julio 3 de 2021 auxiliar de cocina santa cruz </vt:lpstr>
      <vt:lpstr>Noticias caracol 3 de julio de 2021</vt:lpstr>
      <vt:lpstr>MUCHAS GRACIAS</vt:lpstr>
      <vt:lpstr>Derecho de representación</vt:lpstr>
      <vt:lpstr>.</vt:lpstr>
      <vt:lpstr>.</vt:lpstr>
      <vt:lpstr>.</vt:lpstr>
      <vt:lpstr>entrevista</vt:lpstr>
      <vt:lpstr>.</vt:lpstr>
      <vt:lpstr>.</vt:lpstr>
      <vt:lpstr>.</vt:lpstr>
      <vt:lpstr>.</vt:lpstr>
      <vt:lpstr>.</vt:lpstr>
      <vt:lpstr>.</vt:lpstr>
      <vt:lpstr>Presentación de PowerPoint</vt:lpstr>
      <vt:lpstr>ADEA</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Actualización en derechos sindicales y elección de delegados</dc:title>
  <dc:creator>FREDY</dc:creator>
  <cp:lastModifiedBy>BIBLIOTECA</cp:lastModifiedBy>
  <cp:revision>120</cp:revision>
  <dcterms:created xsi:type="dcterms:W3CDTF">2017-06-23T03:28:24Z</dcterms:created>
  <dcterms:modified xsi:type="dcterms:W3CDTF">2025-01-20T16:24:10Z</dcterms:modified>
</cp:coreProperties>
</file>