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5"/>
  </p:notesMasterIdLst>
  <p:sldIdLst>
    <p:sldId id="256" r:id="rId2"/>
    <p:sldId id="258" r:id="rId3"/>
    <p:sldId id="260" r:id="rId4"/>
    <p:sldId id="261" r:id="rId5"/>
    <p:sldId id="262" r:id="rId6"/>
    <p:sldId id="273" r:id="rId7"/>
    <p:sldId id="263" r:id="rId8"/>
    <p:sldId id="276" r:id="rId9"/>
    <p:sldId id="277" r:id="rId10"/>
    <p:sldId id="265" r:id="rId11"/>
    <p:sldId id="266" r:id="rId12"/>
    <p:sldId id="278" r:id="rId13"/>
    <p:sldId id="267" r:id="rId14"/>
    <p:sldId id="268" r:id="rId15"/>
    <p:sldId id="270" r:id="rId16"/>
    <p:sldId id="269" r:id="rId17"/>
    <p:sldId id="271" r:id="rId18"/>
    <p:sldId id="272" r:id="rId19"/>
    <p:sldId id="279" r:id="rId20"/>
    <p:sldId id="274"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275" r:id="rId44"/>
  </p:sldIdLst>
  <p:sldSz cx="12192000" cy="6858000"/>
  <p:notesSz cx="6858000" cy="9144000"/>
  <p:embeddedFontLst>
    <p:embeddedFont>
      <p:font typeface="Calibri" panose="020F0502020204030204" pitchFamily="34" charset="0"/>
      <p:regular r:id="rId46"/>
      <p:bold r:id="rId47"/>
      <p:italic r:id="rId48"/>
      <p:boldItalic r:id="rId49"/>
    </p:embeddedFont>
    <p:embeddedFont>
      <p:font typeface="Helvetica Neue" panose="020B060402020202020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4" roundtripDataSignature="AMtx7mjxixuKd0k+D3AIyFvkA8zWTU5q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1618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0144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8701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1664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6927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9923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531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55097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2031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38023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4148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20785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4228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04262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8276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87283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50273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06874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6224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49107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8499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73501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7368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6277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398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8504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1"/>
        <p:cNvGrpSpPr/>
        <p:nvPr/>
      </p:nvGrpSpPr>
      <p:grpSpPr>
        <a:xfrm>
          <a:off x="0" y="0"/>
          <a:ext cx="0" cy="0"/>
          <a:chOff x="0" y="0"/>
          <a:chExt cx="0" cy="0"/>
        </a:xfrm>
      </p:grpSpPr>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sp>
        <p:nvSpPr>
          <p:cNvPr id="16" name="Google Shape;16;p2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1"/>
        <p:cNvGrpSpPr/>
        <p:nvPr/>
      </p:nvGrpSpPr>
      <p:grpSpPr>
        <a:xfrm>
          <a:off x="0" y="0"/>
          <a:ext cx="0" cy="0"/>
          <a:chOff x="0" y="0"/>
          <a:chExt cx="0" cy="0"/>
        </a:xfrm>
      </p:grpSpPr>
      <p:sp>
        <p:nvSpPr>
          <p:cNvPr id="22" name="Google Shape;22;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7"/>
        <p:cNvGrpSpPr/>
        <p:nvPr/>
      </p:nvGrpSpPr>
      <p:grpSpPr>
        <a:xfrm>
          <a:off x="0" y="0"/>
          <a:ext cx="0" cy="0"/>
          <a:chOff x="0" y="0"/>
          <a:chExt cx="0" cy="0"/>
        </a:xfrm>
      </p:grpSpPr>
      <p:sp>
        <p:nvSpPr>
          <p:cNvPr id="28" name="Google Shape;28;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3"/>
        <p:cNvGrpSpPr/>
        <p:nvPr/>
      </p:nvGrpSpPr>
      <p:grpSpPr>
        <a:xfrm>
          <a:off x="0" y="0"/>
          <a:ext cx="0" cy="0"/>
          <a:chOff x="0" y="0"/>
          <a:chExt cx="0" cy="0"/>
        </a:xfrm>
      </p:grpSpPr>
      <p:sp>
        <p:nvSpPr>
          <p:cNvPr id="34" name="Google Shape;34;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0"/>
        <p:cNvGrpSpPr/>
        <p:nvPr/>
      </p:nvGrpSpPr>
      <p:grpSpPr>
        <a:xfrm>
          <a:off x="0" y="0"/>
          <a:ext cx="0" cy="0"/>
          <a:chOff x="0" y="0"/>
          <a:chExt cx="0" cy="0"/>
        </a:xfrm>
      </p:grpSpPr>
      <p:sp>
        <p:nvSpPr>
          <p:cNvPr id="41" name="Google Shape;41;p2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9"/>
        <p:cNvGrpSpPr/>
        <p:nvPr/>
      </p:nvGrpSpPr>
      <p:grpSpPr>
        <a:xfrm>
          <a:off x="0" y="0"/>
          <a:ext cx="0" cy="0"/>
          <a:chOff x="0" y="0"/>
          <a:chExt cx="0" cy="0"/>
        </a:xfrm>
      </p:grpSpPr>
      <p:sp>
        <p:nvSpPr>
          <p:cNvPr id="50" name="Google Shape;5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0"/>
          <p:cNvSpPr>
            <a:spLocks noGrp="1"/>
          </p:cNvSpPr>
          <p:nvPr>
            <p:ph type="pic" idx="2"/>
          </p:nvPr>
        </p:nvSpPr>
        <p:spPr>
          <a:xfrm>
            <a:off x="5183188" y="987425"/>
            <a:ext cx="6172200" cy="4873625"/>
          </a:xfrm>
          <a:prstGeom prst="rect">
            <a:avLst/>
          </a:prstGeom>
          <a:noFill/>
          <a:ln>
            <a:noFill/>
          </a:ln>
        </p:spPr>
      </p:sp>
      <p:sp>
        <p:nvSpPr>
          <p:cNvPr id="64" name="Google Shape;64;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p:nvPr/>
        </p:nvSpPr>
        <p:spPr>
          <a:xfrm>
            <a:off x="3062287" y="2228850"/>
            <a:ext cx="6018213" cy="255450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b="1" i="0" u="none" strike="noStrike" cap="none" dirty="0">
                <a:solidFill>
                  <a:srgbClr val="385623"/>
                </a:solidFill>
                <a:latin typeface="Helvetica Neue"/>
                <a:ea typeface="Helvetica Neue"/>
                <a:cs typeface="Helvetica Neue"/>
                <a:sym typeface="Helvetica Neue"/>
              </a:rPr>
              <a:t>Valoración Probatoria con Enfoque de Género en los Procesos Disciplinarios.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8"/>
        <p:cNvGrpSpPr/>
        <p:nvPr/>
      </p:nvGrpSpPr>
      <p:grpSpPr>
        <a:xfrm>
          <a:off x="0" y="0"/>
          <a:ext cx="0" cy="0"/>
          <a:chOff x="0" y="0"/>
          <a:chExt cx="0" cy="0"/>
        </a:xfrm>
      </p:grpSpPr>
      <p:sp>
        <p:nvSpPr>
          <p:cNvPr id="139" name="Google Shape;139;p10"/>
          <p:cNvSpPr txBox="1"/>
          <p:nvPr/>
        </p:nvSpPr>
        <p:spPr>
          <a:xfrm>
            <a:off x="3721101" y="582067"/>
            <a:ext cx="7467599" cy="46473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t>TIPOS DE VIOLENCIA:</a:t>
            </a:r>
          </a:p>
          <a:p>
            <a:pPr marL="0" marR="0" lvl="0" indent="0" algn="l" rtl="0">
              <a:spcBef>
                <a:spcPts val="0"/>
              </a:spcBef>
              <a:spcAft>
                <a:spcPts val="0"/>
              </a:spcAft>
              <a:buNone/>
            </a:pPr>
            <a:endParaRPr lang="es-ES" sz="2800" b="1" dirty="0"/>
          </a:p>
          <a:p>
            <a:pPr marL="0" marR="0" lvl="0" indent="0" algn="l" rtl="0">
              <a:spcBef>
                <a:spcPts val="0"/>
              </a:spcBef>
              <a:spcAft>
                <a:spcPts val="0"/>
              </a:spcAft>
              <a:buNone/>
            </a:pPr>
            <a:r>
              <a:rPr lang="es-ES" sz="2400" b="1" dirty="0"/>
              <a:t>Violencia visible: Podemos percibir por los sentidos, y se subdivide en:</a:t>
            </a:r>
          </a:p>
          <a:p>
            <a:pPr marL="0" marR="0" lvl="0" indent="0" algn="l" rtl="0">
              <a:spcBef>
                <a:spcPts val="0"/>
              </a:spcBef>
              <a:spcAft>
                <a:spcPts val="0"/>
              </a:spcAft>
              <a:buNone/>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Maltrato físico (contra la humanidad de la mujer). Genera el feminicidio.</a:t>
            </a:r>
          </a:p>
          <a:p>
            <a:pPr marL="342900" marR="0" lvl="0" indent="-342900" algn="l" rtl="0">
              <a:spcBef>
                <a:spcPts val="0"/>
              </a:spcBef>
              <a:spcAft>
                <a:spcPts val="0"/>
              </a:spcAft>
              <a:buFont typeface="Wingdings" panose="05000000000000000000" pitchFamily="2" charset="2"/>
              <a:buChar char="§"/>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Violencia Psicológica ( afecta la autoestima de la mujer, produciendo sentimientos de desvalorización e inferioridad.</a:t>
            </a:r>
          </a:p>
          <a:p>
            <a:pPr marL="342900" marR="0" lvl="0" indent="-342900" algn="l" rtl="0">
              <a:spcBef>
                <a:spcPts val="0"/>
              </a:spcBef>
              <a:spcAft>
                <a:spcPts val="0"/>
              </a:spcAft>
              <a:buFont typeface="Wingdings" panose="05000000000000000000" pitchFamily="2" charset="2"/>
              <a:buChar char="§"/>
            </a:pPr>
            <a:endParaRPr sz="2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52629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Violencia sexual: ataca la integridad moral y psicológica de la víctima, pretendiendo disminuir su autonomía. Es más frecuente que la física.</a:t>
            </a:r>
          </a:p>
          <a:p>
            <a:pPr marL="0" marR="0" lvl="0" indent="0" algn="l" rtl="0">
              <a:spcBef>
                <a:spcPts val="0"/>
              </a:spcBef>
              <a:spcAft>
                <a:spcPts val="0"/>
              </a:spcAft>
              <a:buNone/>
            </a:pPr>
            <a:r>
              <a:rPr lang="es-ES" sz="2400" b="1" dirty="0"/>
              <a:t>STEALTHING.</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Violencia Invisible: Se materializa en las desigualdades entre hombres y mujeres para acceder al ejercicio de sus derechos en los diferentes ámbitos (académico, laboral, social, familiar, político),, poniéndolas en una situación de desventaja basada únicamente en su género.</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Exige cambios de la estructura cultural de la sociedad, de manera que se respeten y garanticen los derechos fundamentales de las mujeres en condiciones de igualdad.</a:t>
            </a:r>
            <a:endParaRPr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56322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Violencia Institucional: Se presenta cuando los órganos del Estado omiten, atienden irregular o tardíamente los casos de violencia contra la mujer; o cuando no se toman medidas oportunas para prevenirla y/o erradicarla.</a:t>
            </a:r>
          </a:p>
          <a:p>
            <a:pPr marL="0" marR="0" lvl="0" indent="0" algn="l" rtl="0">
              <a:spcBef>
                <a:spcPts val="0"/>
              </a:spcBef>
              <a:spcAft>
                <a:spcPts val="0"/>
              </a:spcAft>
              <a:buNone/>
            </a:pPr>
            <a:endParaRPr lang="es-ES" sz="2400" b="1" dirty="0"/>
          </a:p>
          <a:p>
            <a:pPr marL="0" marR="0" lvl="0" indent="0" algn="ctr" rtl="0">
              <a:spcBef>
                <a:spcPts val="0"/>
              </a:spcBef>
              <a:spcAft>
                <a:spcPts val="0"/>
              </a:spcAft>
              <a:buNone/>
            </a:pPr>
            <a:r>
              <a:rPr lang="es-ES" sz="2400" b="1" dirty="0"/>
              <a:t>C.I.D.H.</a:t>
            </a:r>
          </a:p>
          <a:p>
            <a:pPr marL="0" marR="0" lvl="0" indent="0" algn="ctr" rtl="0">
              <a:spcBef>
                <a:spcPts val="0"/>
              </a:spcBef>
              <a:spcAft>
                <a:spcPts val="0"/>
              </a:spcAft>
              <a:buNone/>
            </a:pPr>
            <a:r>
              <a:rPr lang="es-ES" sz="2400" b="1" dirty="0" err="1"/>
              <a:t>Vélásquez</a:t>
            </a:r>
            <a:r>
              <a:rPr lang="es-ES" sz="2400" b="1" dirty="0"/>
              <a:t> </a:t>
            </a:r>
            <a:r>
              <a:rPr lang="es-ES" sz="2400" b="1" dirty="0" err="1"/>
              <a:t>Rodriguez</a:t>
            </a:r>
            <a:r>
              <a:rPr lang="es-ES" sz="2400" b="1" dirty="0"/>
              <a:t> vs. Honduras (1988) señalo que las investigaciones adelantadas por violencia en contra de la mujer deben ser llevadas con “ seriedad y no como una simple formalidad condenada de antemano a ser infructuosa. Debe ser asumida como un deber jurídico propio y no como una simple gestión de intereses particulares; que dependa de la iniciativa procesal de la victima o de sus familiares o de la aportación privada de elementos probatorios, sin que la autoridad pública busque efectivamente la</a:t>
            </a:r>
          </a:p>
          <a:p>
            <a:pPr marL="0" marR="0" lvl="0" indent="0" algn="ctr" rtl="0">
              <a:spcBef>
                <a:spcPts val="0"/>
              </a:spcBef>
              <a:spcAft>
                <a:spcPts val="0"/>
              </a:spcAft>
              <a:buNone/>
            </a:pPr>
            <a:r>
              <a:rPr lang="es-ES" sz="2400" b="1" dirty="0"/>
              <a:t>verdad”.</a:t>
            </a:r>
            <a:endParaRPr sz="2400" b="1" dirty="0"/>
          </a:p>
        </p:txBody>
      </p:sp>
    </p:spTree>
    <p:extLst>
      <p:ext uri="{BB962C8B-B14F-4D97-AF65-F5344CB8AC3E}">
        <p14:creationId xmlns:p14="http://schemas.microsoft.com/office/powerpoint/2010/main" val="2627448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12"/>
          <p:cNvSpPr txBox="1"/>
          <p:nvPr/>
        </p:nvSpPr>
        <p:spPr>
          <a:xfrm>
            <a:off x="152400" y="2529036"/>
            <a:ext cx="10346691" cy="16927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dirty="0"/>
              <a:t>CORTE CONSTITUCIONAL SENT. T- 590 DE 2017:</a:t>
            </a:r>
          </a:p>
          <a:p>
            <a:pPr marL="0" marR="0" lvl="0" indent="0" algn="ctr" rtl="0">
              <a:spcBef>
                <a:spcPts val="0"/>
              </a:spcBef>
              <a:spcAft>
                <a:spcPts val="0"/>
              </a:spcAft>
              <a:buNone/>
            </a:pPr>
            <a:endParaRPr lang="es-ES" sz="2800" b="1" dirty="0"/>
          </a:p>
          <a:p>
            <a:pPr marL="0" marR="0" lvl="0" indent="0" algn="ctr" rtl="0">
              <a:spcBef>
                <a:spcPts val="0"/>
              </a:spcBef>
              <a:spcAft>
                <a:spcPts val="0"/>
              </a:spcAft>
              <a:buNone/>
            </a:pPr>
            <a:r>
              <a:rPr lang="es-ES" sz="2400" b="1" dirty="0"/>
              <a:t>Señaló que las investigaciones por violencia de género se deben desarrollar:</a:t>
            </a:r>
            <a:endParaRPr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p13"/>
          <p:cNvSpPr txBox="1"/>
          <p:nvPr/>
        </p:nvSpPr>
        <p:spPr>
          <a:xfrm>
            <a:off x="1181101" y="873254"/>
            <a:ext cx="9283700" cy="452427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Wingdings" panose="05000000000000000000" pitchFamily="2" charset="2"/>
              <a:buChar char="v"/>
            </a:pPr>
            <a:r>
              <a:rPr lang="es-ES" sz="2400" b="1" dirty="0"/>
              <a:t>Oportunamente: evitando que el paso del tiempo afecte la búsqueda de la verdad, así como la adopción de medidas oportunas de protección.</a:t>
            </a:r>
          </a:p>
          <a:p>
            <a:pPr marL="342900" marR="0" lvl="0" indent="-342900" algn="l" rtl="0">
              <a:spcBef>
                <a:spcPts val="0"/>
              </a:spcBef>
              <a:spcAft>
                <a:spcPts val="0"/>
              </a:spcAft>
              <a:buFont typeface="Wingdings" panose="05000000000000000000" pitchFamily="2" charset="2"/>
              <a:buChar char="v"/>
            </a:pPr>
            <a:endParaRPr lang="es-ES" sz="2400" b="1" dirty="0"/>
          </a:p>
          <a:p>
            <a:pPr marL="342900" marR="0" lvl="0" indent="-342900" algn="l" rtl="0">
              <a:spcBef>
                <a:spcPts val="0"/>
              </a:spcBef>
              <a:spcAft>
                <a:spcPts val="0"/>
              </a:spcAft>
              <a:buFont typeface="Wingdings" panose="05000000000000000000" pitchFamily="2" charset="2"/>
              <a:buChar char="v"/>
            </a:pPr>
            <a:r>
              <a:rPr lang="es-ES" sz="2400" b="1" dirty="0"/>
              <a:t>Exhaustivamente: practicar y valorar integralmente las pruebas recaudadas.</a:t>
            </a:r>
          </a:p>
          <a:p>
            <a:pPr marL="342900" marR="0" lvl="0" indent="-342900" algn="l" rtl="0">
              <a:spcBef>
                <a:spcPts val="0"/>
              </a:spcBef>
              <a:spcAft>
                <a:spcPts val="0"/>
              </a:spcAft>
              <a:buFont typeface="Wingdings" panose="05000000000000000000" pitchFamily="2" charset="2"/>
              <a:buChar char="v"/>
            </a:pPr>
            <a:endParaRPr lang="es-ES" sz="2400" b="1" dirty="0"/>
          </a:p>
          <a:p>
            <a:pPr marL="342900" marR="0" lvl="0" indent="-342900" algn="l" rtl="0">
              <a:spcBef>
                <a:spcPts val="0"/>
              </a:spcBef>
              <a:spcAft>
                <a:spcPts val="0"/>
              </a:spcAft>
              <a:buFont typeface="Wingdings" panose="05000000000000000000" pitchFamily="2" charset="2"/>
              <a:buChar char="v"/>
            </a:pPr>
            <a:r>
              <a:rPr lang="es-ES" sz="2400" b="1" dirty="0"/>
              <a:t>Imparcialmente: actuar libres de prejuicios, sesgos o estereotipos.</a:t>
            </a:r>
          </a:p>
          <a:p>
            <a:pPr marL="342900" marR="0" lvl="0" indent="-342900" algn="l" rtl="0">
              <a:spcBef>
                <a:spcPts val="0"/>
              </a:spcBef>
              <a:spcAft>
                <a:spcPts val="0"/>
              </a:spcAft>
              <a:buFont typeface="Wingdings" panose="05000000000000000000" pitchFamily="2" charset="2"/>
              <a:buChar char="v"/>
            </a:pPr>
            <a:endParaRPr lang="es-ES" sz="2400" b="1" dirty="0"/>
          </a:p>
          <a:p>
            <a:pPr marL="342900" marR="0" lvl="0" indent="-342900" algn="l" rtl="0">
              <a:spcBef>
                <a:spcPts val="0"/>
              </a:spcBef>
              <a:spcAft>
                <a:spcPts val="0"/>
              </a:spcAft>
              <a:buFont typeface="Wingdings" panose="05000000000000000000" pitchFamily="2" charset="2"/>
              <a:buChar char="v"/>
            </a:pPr>
            <a:r>
              <a:rPr lang="es-ES" sz="2400" b="1" dirty="0"/>
              <a:t>Respetando los derechos de la víctima: evitando la revictimización.</a:t>
            </a:r>
            <a:endParaRPr sz="24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3"/>
        <p:cNvGrpSpPr/>
        <p:nvPr/>
      </p:nvGrpSpPr>
      <p:grpSpPr>
        <a:xfrm>
          <a:off x="0" y="0"/>
          <a:ext cx="0" cy="0"/>
          <a:chOff x="0" y="0"/>
          <a:chExt cx="0" cy="0"/>
        </a:xfrm>
      </p:grpSpPr>
      <p:sp>
        <p:nvSpPr>
          <p:cNvPr id="164" name="Google Shape;164;p15"/>
          <p:cNvSpPr txBox="1"/>
          <p:nvPr/>
        </p:nvSpPr>
        <p:spPr>
          <a:xfrm>
            <a:off x="241301" y="1012954"/>
            <a:ext cx="87630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t>ACOSO SEXUAL EN EL ÁMBITO LABORAL:</a:t>
            </a:r>
            <a:endParaRPr sz="2800" b="1" dirty="0"/>
          </a:p>
        </p:txBody>
      </p:sp>
      <p:pic>
        <p:nvPicPr>
          <p:cNvPr id="1026" name="Picture 2" descr="Cuándo estamos ante un caso de acoso sexual en el trabajo? | Bufete  Jurídico Jover">
            <a:extLst>
              <a:ext uri="{FF2B5EF4-FFF2-40B4-BE49-F238E27FC236}">
                <a16:creationId xmlns:a16="http://schemas.microsoft.com/office/drawing/2014/main" id="{4E6F7E0B-F9D1-7FCB-BC51-E1D3FB3907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3449" y="1411662"/>
            <a:ext cx="3397249" cy="2514879"/>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0023ED80-4983-0514-0696-5CBFFFB43CE7}"/>
              </a:ext>
            </a:extLst>
          </p:cNvPr>
          <p:cNvSpPr txBox="1"/>
          <p:nvPr/>
        </p:nvSpPr>
        <p:spPr>
          <a:xfrm>
            <a:off x="322729" y="2017059"/>
            <a:ext cx="7835153" cy="3785652"/>
          </a:xfrm>
          <a:prstGeom prst="rect">
            <a:avLst/>
          </a:prstGeom>
          <a:noFill/>
        </p:spPr>
        <p:txBody>
          <a:bodyPr wrap="square" rtlCol="0">
            <a:spAutoFit/>
          </a:bodyPr>
          <a:lstStyle/>
          <a:p>
            <a:r>
              <a:rPr lang="es-ES" sz="2400" b="1" dirty="0"/>
              <a:t>Diferente al acoso laboral regulado por la ley 1010 de 2006, como FALTA DISCIPLINARIA, se manifiesta en el marco de relaciones jerarquizadas histórica, social, cultural e institucionalmente, donde el victimario, abusando del poder que su rango, edad, sexo, posición laboral, social, familiar o económica le confiere, pretende obtener una satisfacción sexual para sí o para otro, de una persona que no lo ha consentido o aceptado y, por ello, es acosada para doblegar su voluntad.</a:t>
            </a:r>
            <a:endParaRPr lang="es-CO"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987801" y="370036"/>
            <a:ext cx="7721600" cy="41549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Se caracteriza por reunir patrones de conducta verbales, no verbales y/o físicas con connotación sexual no deseadas por la víctima , que atentan contra su dignidad.</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La víctima del acoso puede generar sentimientos de vergüenza o temor, considerando que denunciar estas conductas podría causarle afectaciones en su vinculación laboral o crear un medio de trabajo hostil, por lo que termina callando, soportando o cediendo a las pretensiones de su agresor.</a:t>
            </a:r>
            <a:endParaRPr sz="24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169" name="Google Shape;169;p16"/>
          <p:cNvSpPr txBox="1"/>
          <p:nvPr/>
        </p:nvSpPr>
        <p:spPr>
          <a:xfrm>
            <a:off x="451972" y="286522"/>
            <a:ext cx="8318500" cy="57553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t>SENTENCIA T-400 DE 2020:</a:t>
            </a:r>
          </a:p>
          <a:p>
            <a:pPr marL="0" marR="0" lvl="0" indent="0" algn="l" rtl="0">
              <a:spcBef>
                <a:spcPts val="0"/>
              </a:spcBef>
              <a:spcAft>
                <a:spcPts val="0"/>
              </a:spcAft>
              <a:buNone/>
            </a:pPr>
            <a:endParaRPr lang="es-ES" sz="2800" b="1" dirty="0"/>
          </a:p>
          <a:p>
            <a:pPr marL="0" marR="0" lvl="0" indent="0" algn="l" rtl="0">
              <a:spcBef>
                <a:spcPts val="0"/>
              </a:spcBef>
              <a:spcAft>
                <a:spcPts val="0"/>
              </a:spcAft>
              <a:buNone/>
            </a:pPr>
            <a:r>
              <a:rPr lang="es-ES" sz="2400" b="1" dirty="0"/>
              <a:t>La Corte Constitucional explica que existen dos tipos de acoso sexual en el ámbito laboral:</a:t>
            </a:r>
          </a:p>
          <a:p>
            <a:pPr marL="0" marR="0" lvl="0" indent="0" algn="l" rtl="0">
              <a:spcBef>
                <a:spcPts val="0"/>
              </a:spcBef>
              <a:spcAft>
                <a:spcPts val="0"/>
              </a:spcAft>
              <a:buNone/>
            </a:pPr>
            <a:endParaRPr lang="es-ES" sz="2400" b="1" dirty="0"/>
          </a:p>
          <a:p>
            <a:pPr marL="457200" marR="0" lvl="0" indent="-457200" algn="l" rtl="0">
              <a:spcBef>
                <a:spcPts val="0"/>
              </a:spcBef>
              <a:spcAft>
                <a:spcPts val="0"/>
              </a:spcAft>
              <a:buFont typeface="+mj-lt"/>
              <a:buAutoNum type="arabicPeriod"/>
            </a:pPr>
            <a:r>
              <a:rPr lang="es-ES" sz="2400" b="1" dirty="0"/>
              <a:t>Chantaje, condición de empleo o quid pro quo: el acosador aprovecha su posición para pedir favores sexuales a cambio de no tomar represalias. El acosador puede cumplir o no su amenaza.</a:t>
            </a:r>
          </a:p>
          <a:p>
            <a:pPr marL="457200" marR="0" lvl="0" indent="-457200" algn="l" rtl="0">
              <a:spcBef>
                <a:spcPts val="0"/>
              </a:spcBef>
              <a:spcAft>
                <a:spcPts val="0"/>
              </a:spcAft>
              <a:buFont typeface="+mj-lt"/>
              <a:buAutoNum type="arabicPeriod"/>
            </a:pPr>
            <a:endParaRPr lang="es-ES" sz="2400" b="1" dirty="0"/>
          </a:p>
          <a:p>
            <a:pPr marL="457200" marR="0" lvl="0" indent="-457200" algn="l" rtl="0">
              <a:spcBef>
                <a:spcPts val="0"/>
              </a:spcBef>
              <a:spcAft>
                <a:spcPts val="0"/>
              </a:spcAft>
              <a:buFont typeface="+mj-lt"/>
              <a:buAutoNum type="arabicPeriod"/>
            </a:pPr>
            <a:r>
              <a:rPr lang="es-ES" sz="2400" b="1" dirty="0"/>
              <a:t>Generador de un ambiente laboral hostil u ofensivo: el comportamiento del agresor crea un entorno laboral intimidatorio, humillante, ofensivo, amenazante o perturbador para el destinatario , actuación que no es condicionada,</a:t>
            </a:r>
            <a:endParaRPr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174" name="Google Shape;174;p17"/>
          <p:cNvSpPr txBox="1"/>
          <p:nvPr/>
        </p:nvSpPr>
        <p:spPr>
          <a:xfrm>
            <a:off x="2654301" y="1012954"/>
            <a:ext cx="9017000" cy="4893607"/>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Wingdings" panose="05000000000000000000" pitchFamily="2" charset="2"/>
              <a:buChar char="§"/>
            </a:pPr>
            <a:r>
              <a:rPr lang="es-ES" sz="2400" b="1" dirty="0"/>
              <a:t>La conducta de acoso sexual se puede presentar dentro o fuera de la entidad, en horario laboral o no laboral.</a:t>
            </a:r>
          </a:p>
          <a:p>
            <a:pPr marL="342900" marR="0" lvl="0" indent="-342900" algn="l" rtl="0">
              <a:spcBef>
                <a:spcPts val="0"/>
              </a:spcBef>
              <a:spcAft>
                <a:spcPts val="0"/>
              </a:spcAft>
              <a:buFont typeface="Wingdings" panose="05000000000000000000" pitchFamily="2" charset="2"/>
              <a:buChar char="§"/>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Un fin sexual no es únicamente interacción física. SEXTING y TECNOLOGÍA.</a:t>
            </a:r>
          </a:p>
          <a:p>
            <a:pPr marL="342900" marR="0" lvl="0" indent="-342900" algn="l" rtl="0">
              <a:spcBef>
                <a:spcPts val="0"/>
              </a:spcBef>
              <a:spcAft>
                <a:spcPts val="0"/>
              </a:spcAft>
              <a:buFont typeface="Wingdings" panose="05000000000000000000" pitchFamily="2" charset="2"/>
              <a:buChar char="§"/>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El fin sexual puede ser expresado de diversas formas, por lo que no es de recibo exigir, para la configuración de la falta disciplinaria, que el victimario haya solicitado de manera expresa una interacción sexual. Deber de la autoridad analizar el uso del lenguaje verbal y no verbal, que culturalmente se han entendido como de contenido sexual.</a:t>
            </a:r>
            <a:endParaRPr sz="2400" b="1" dirty="0"/>
          </a:p>
        </p:txBody>
      </p:sp>
      <p:pic>
        <p:nvPicPr>
          <p:cNvPr id="2" name="Imagen 1">
            <a:extLst>
              <a:ext uri="{FF2B5EF4-FFF2-40B4-BE49-F238E27FC236}">
                <a16:creationId xmlns:a16="http://schemas.microsoft.com/office/drawing/2014/main" id="{73A7611A-8653-7C84-1364-107392959AD0}"/>
              </a:ext>
            </a:extLst>
          </p:cNvPr>
          <p:cNvPicPr>
            <a:picLocks noChangeAspect="1"/>
          </p:cNvPicPr>
          <p:nvPr/>
        </p:nvPicPr>
        <p:blipFill>
          <a:blip r:embed="rId4"/>
          <a:stretch>
            <a:fillRect/>
          </a:stretch>
        </p:blipFill>
        <p:spPr>
          <a:xfrm>
            <a:off x="139701" y="2214562"/>
            <a:ext cx="2514600" cy="363048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113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s-ES" dirty="0"/>
          </a:p>
          <a:p>
            <a:pPr marL="0" marR="0" lvl="0" indent="0" algn="l" rtl="0">
              <a:spcBef>
                <a:spcPts val="0"/>
              </a:spcBef>
              <a:spcAft>
                <a:spcPts val="0"/>
              </a:spcAft>
              <a:buNone/>
            </a:pPr>
            <a:endParaRPr lang="es-CO" dirty="0"/>
          </a:p>
          <a:p>
            <a:pPr marL="0" marR="0" lvl="0" indent="0" algn="ctr" rtl="0">
              <a:spcBef>
                <a:spcPts val="0"/>
              </a:spcBef>
              <a:spcAft>
                <a:spcPts val="0"/>
              </a:spcAft>
              <a:buNone/>
            </a:pPr>
            <a:r>
              <a:rPr lang="es-CO" sz="4000" b="1" dirty="0"/>
              <a:t>ENFOQUE DE GÉNERO.</a:t>
            </a:r>
            <a:endParaRPr sz="4000" b="1" dirty="0"/>
          </a:p>
        </p:txBody>
      </p:sp>
    </p:spTree>
    <p:extLst>
      <p:ext uri="{BB962C8B-B14F-4D97-AF65-F5344CB8AC3E}">
        <p14:creationId xmlns:p14="http://schemas.microsoft.com/office/powerpoint/2010/main" val="1359229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1"/>
        <p:cNvGrpSpPr/>
        <p:nvPr/>
      </p:nvGrpSpPr>
      <p:grpSpPr>
        <a:xfrm>
          <a:off x="0" y="0"/>
          <a:ext cx="0" cy="0"/>
          <a:chOff x="0" y="0"/>
          <a:chExt cx="0" cy="0"/>
        </a:xfrm>
      </p:grpSpPr>
      <p:sp>
        <p:nvSpPr>
          <p:cNvPr id="102" name="Google Shape;102;p3"/>
          <p:cNvSpPr txBox="1"/>
          <p:nvPr/>
        </p:nvSpPr>
        <p:spPr>
          <a:xfrm>
            <a:off x="368300" y="2503636"/>
            <a:ext cx="10346691" cy="34162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A lo largo de la historia de la humanidad, el hombre (ser humano racional de género masculino) ha tenido una posición dominante en los ámbitos familiar, social y laboral.</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Niñas, jóvenes y mujeres de todas las clases sociales han sido invisibilizadas, obligadas a cumplir un papel de sumisión y tolerancia frente a comportamientos machistas, que van desde la desigualdad de el reconocimiento de sus derechos hasta actos de violencia de </a:t>
            </a:r>
          </a:p>
          <a:p>
            <a:pPr marL="0" marR="0" lvl="0" indent="0" algn="l" rtl="0">
              <a:spcBef>
                <a:spcPts val="0"/>
              </a:spcBef>
              <a:spcAft>
                <a:spcPts val="0"/>
              </a:spcAft>
              <a:buNone/>
            </a:pPr>
            <a:r>
              <a:rPr lang="es-ES" sz="2400" b="1" dirty="0"/>
              <a:t>toda índole.</a:t>
            </a:r>
            <a:endParaRPr sz="24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3"/>
        <p:cNvGrpSpPr/>
        <p:nvPr/>
      </p:nvGrpSpPr>
      <p:grpSpPr>
        <a:xfrm>
          <a:off x="0" y="0"/>
          <a:ext cx="0" cy="0"/>
          <a:chOff x="0" y="0"/>
          <a:chExt cx="0" cy="0"/>
        </a:xfrm>
      </p:grpSpPr>
      <p:sp>
        <p:nvSpPr>
          <p:cNvPr id="184" name="Google Shape;184;p19"/>
          <p:cNvSpPr txBox="1"/>
          <p:nvPr/>
        </p:nvSpPr>
        <p:spPr>
          <a:xfrm>
            <a:off x="3918324" y="653919"/>
            <a:ext cx="7950199" cy="45242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ART. 13 C.N. establece: Principio de Igualdad.</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 El Estado promoverá las condiciones para que la igualdad sea real y efectiva y adoptará medidas en favor  de grupos discriminados o marginados.</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Posteriormente, art. 46 C.N:</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 La mujer y el hombre tienen iguales derechos y oportunidades. La mujer no podrá ser sometida a ninguna clase de discriminación”.</a:t>
            </a:r>
          </a:p>
          <a:p>
            <a:pPr marL="0" marR="0" lvl="0" indent="0" algn="l" rtl="0">
              <a:spcBef>
                <a:spcPts val="0"/>
              </a:spcBef>
              <a:spcAft>
                <a:spcPts val="0"/>
              </a:spcAft>
              <a:buNone/>
            </a:pPr>
            <a:endParaRPr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3"/>
        <p:cNvGrpSpPr/>
        <p:nvPr/>
      </p:nvGrpSpPr>
      <p:grpSpPr>
        <a:xfrm>
          <a:off x="0" y="0"/>
          <a:ext cx="0" cy="0"/>
          <a:chOff x="0" y="0"/>
          <a:chExt cx="0" cy="0"/>
        </a:xfrm>
      </p:grpSpPr>
      <p:sp>
        <p:nvSpPr>
          <p:cNvPr id="184" name="Google Shape;184;p19"/>
          <p:cNvSpPr txBox="1"/>
          <p:nvPr/>
        </p:nvSpPr>
        <p:spPr>
          <a:xfrm>
            <a:off x="3918324" y="653919"/>
            <a:ext cx="7950199" cy="37856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Sin embargo, no se puede negar la existencia de factores de discriminación y desigualdad, presentes en todas las esferas sociales, que impiden el goce de los derechos básicos en condiciones de igualdad para determinados grupos poblacionales, tales como mujeres, afrodescendientes, indígenas, comunidad LGBTQIA+, etc., brechas que se han venido construyendo y aceptando cultural, social, económica y políticamente en perjuicio de estos grupos.</a:t>
            </a:r>
            <a:endParaRPr sz="2400" b="1" dirty="0"/>
          </a:p>
        </p:txBody>
      </p:sp>
    </p:spTree>
    <p:extLst>
      <p:ext uri="{BB962C8B-B14F-4D97-AF65-F5344CB8AC3E}">
        <p14:creationId xmlns:p14="http://schemas.microsoft.com/office/powerpoint/2010/main" val="28378849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987801" y="370036"/>
            <a:ext cx="7721600" cy="55091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Analizar una investigación con perspectiva </a:t>
            </a:r>
            <a:r>
              <a:rPr lang="es-ES" sz="2400" b="1" dirty="0" err="1"/>
              <a:t>bde</a:t>
            </a:r>
            <a:r>
              <a:rPr lang="es-ES" sz="2400" b="1" dirty="0"/>
              <a:t> género se traduce en:</a:t>
            </a:r>
          </a:p>
          <a:p>
            <a:pPr marL="0" marR="0" lvl="0" indent="0" algn="l" rtl="0">
              <a:spcBef>
                <a:spcPts val="0"/>
              </a:spcBef>
              <a:spcAft>
                <a:spcPts val="0"/>
              </a:spcAft>
              <a:buNone/>
            </a:pPr>
            <a:endParaRPr lang="es-ES" sz="2400" b="1" dirty="0"/>
          </a:p>
          <a:p>
            <a:pPr marL="342900" marR="0" lvl="0" indent="-342900" algn="l" rtl="0">
              <a:spcBef>
                <a:spcPts val="0"/>
              </a:spcBef>
              <a:spcAft>
                <a:spcPts val="0"/>
              </a:spcAft>
              <a:buFont typeface="Arial" panose="020B0604020202020204" pitchFamily="34" charset="0"/>
              <a:buChar char="•"/>
            </a:pPr>
            <a:r>
              <a:rPr lang="es-ES" sz="2000" b="1" dirty="0"/>
              <a:t>Identificar la asimetría de poder, basada en la autoridad que ostenta el hombre respecto de la mujer.</a:t>
            </a:r>
          </a:p>
          <a:p>
            <a:pPr marR="0" lvl="0" algn="l" rtl="0">
              <a:spcBef>
                <a:spcPts val="0"/>
              </a:spcBef>
              <a:spcAft>
                <a:spcPts val="0"/>
              </a:spcAft>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Analizar las condiciones de desventaja y/o desigualdad en las que las mujeres pueden llegar al proceso.</a:t>
            </a:r>
          </a:p>
          <a:p>
            <a:pPr marL="342900" marR="0" lvl="0" indent="-342900" algn="l" rtl="0">
              <a:spcBef>
                <a:spcPts val="0"/>
              </a:spcBef>
              <a:spcAft>
                <a:spcPts val="0"/>
              </a:spcAft>
              <a:buFont typeface="Arial" panose="020B0604020202020204" pitchFamily="34" charset="0"/>
              <a:buChar char="•"/>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Valorar los factores adicionales al género que también pueden haber sido usados para ahondar en la discriminación, tales como raza, edad, credo, condición económica  o social, salud física o psicológica, etc.</a:t>
            </a:r>
          </a:p>
          <a:p>
            <a:pPr marL="342900" marR="0" lvl="0" indent="-342900" algn="l" rtl="0">
              <a:spcBef>
                <a:spcPts val="0"/>
              </a:spcBef>
              <a:spcAft>
                <a:spcPts val="0"/>
              </a:spcAft>
              <a:buFont typeface="Arial" panose="020B0604020202020204" pitchFamily="34" charset="0"/>
              <a:buChar char="•"/>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Aplicar protección reforzada en favor de las mujeres, garantizando un equilibrio justo entre las partes en conflicto.</a:t>
            </a:r>
          </a:p>
        </p:txBody>
      </p:sp>
    </p:spTree>
    <p:extLst>
      <p:ext uri="{BB962C8B-B14F-4D97-AF65-F5344CB8AC3E}">
        <p14:creationId xmlns:p14="http://schemas.microsoft.com/office/powerpoint/2010/main" val="3081010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987801" y="370036"/>
            <a:ext cx="7721600" cy="470894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Arial" panose="020B0604020202020204" pitchFamily="34" charset="0"/>
              <a:buChar char="•"/>
            </a:pPr>
            <a:r>
              <a:rPr lang="es-ES" sz="2000" b="1" dirty="0"/>
              <a:t>Garantizar el acceso a una justicia pronta, real y efectiva.</a:t>
            </a:r>
          </a:p>
          <a:p>
            <a:pPr marL="342900" marR="0" lvl="0" indent="-342900" algn="l" rtl="0">
              <a:spcBef>
                <a:spcPts val="0"/>
              </a:spcBef>
              <a:spcAft>
                <a:spcPts val="0"/>
              </a:spcAft>
              <a:buFont typeface="Arial" panose="020B0604020202020204" pitchFamily="34" charset="0"/>
              <a:buChar char="•"/>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Desplegar una labor probatoria amplia, sin limitarse a lo que la víctima puede probar.</a:t>
            </a:r>
          </a:p>
          <a:p>
            <a:pPr marL="342900" marR="0" lvl="0" indent="-342900" algn="l" rtl="0">
              <a:spcBef>
                <a:spcPts val="0"/>
              </a:spcBef>
              <a:spcAft>
                <a:spcPts val="0"/>
              </a:spcAft>
              <a:buFont typeface="Arial" panose="020B0604020202020204" pitchFamily="34" charset="0"/>
              <a:buChar char="•"/>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Evitar la revictimización de la mujer, sometiéndola a continuos interrogatorios, entrevistas psicológicas o exámenes médicos.</a:t>
            </a:r>
          </a:p>
          <a:p>
            <a:pPr marL="342900" marR="0" lvl="0" indent="-342900" algn="l" rtl="0">
              <a:spcBef>
                <a:spcPts val="0"/>
              </a:spcBef>
              <a:spcAft>
                <a:spcPts val="0"/>
              </a:spcAft>
              <a:buFont typeface="Arial" panose="020B0604020202020204" pitchFamily="34" charset="0"/>
              <a:buChar char="•"/>
            </a:pPr>
            <a:endParaRPr lang="es-ES" sz="2000" b="1" dirty="0"/>
          </a:p>
          <a:p>
            <a:pPr marL="342900" marR="0" lvl="0" indent="-342900" algn="l" rtl="0">
              <a:spcBef>
                <a:spcPts val="0"/>
              </a:spcBef>
              <a:spcAft>
                <a:spcPts val="0"/>
              </a:spcAft>
              <a:buFont typeface="Arial" panose="020B0604020202020204" pitchFamily="34" charset="0"/>
              <a:buChar char="•"/>
            </a:pPr>
            <a:r>
              <a:rPr lang="es-ES" sz="2000" b="1" dirty="0"/>
              <a:t>Erradicar los sesgos y estereotipos que impiden tomar decisiones en derecho, es decir, implica valorar las pruebas, libre de cualquier prejuicio que pueda permear la investigación, evitando ideas preconcebidas sobre lo que social, histórica o culturalmente se piensa y espera de las mujeres.</a:t>
            </a:r>
          </a:p>
        </p:txBody>
      </p:sp>
    </p:spTree>
    <p:extLst>
      <p:ext uri="{BB962C8B-B14F-4D97-AF65-F5344CB8AC3E}">
        <p14:creationId xmlns:p14="http://schemas.microsoft.com/office/powerpoint/2010/main" val="405843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p13"/>
          <p:cNvSpPr txBox="1"/>
          <p:nvPr/>
        </p:nvSpPr>
        <p:spPr>
          <a:xfrm>
            <a:off x="1181101" y="873254"/>
            <a:ext cx="9283700" cy="3785611"/>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CORTE SUPREMA DE JUSTICIA (2022):</a:t>
            </a:r>
          </a:p>
          <a:p>
            <a:pPr marR="0" lvl="0" algn="l" rtl="0">
              <a:spcBef>
                <a:spcPts val="0"/>
              </a:spcBef>
              <a:spcAft>
                <a:spcPts val="0"/>
              </a:spcAft>
            </a:pPr>
            <a:endParaRPr lang="es-ES" sz="2400" b="1" dirty="0"/>
          </a:p>
          <a:p>
            <a:pPr marR="0" lvl="0" algn="l" rtl="0">
              <a:spcBef>
                <a:spcPts val="0"/>
              </a:spcBef>
              <a:spcAft>
                <a:spcPts val="0"/>
              </a:spcAft>
            </a:pPr>
            <a:r>
              <a:rPr lang="es-ES" sz="2400" b="1" dirty="0"/>
              <a:t>“ No se trata de actuar de forma parcializada, ni de conceder sin miramientos los reclamos de las personas o grupos vulnerables, sino de crear un escenario apropiado para que la discriminación asociada al género no dificulte o frustre la tutela judicial efectiva de los derechos”.</a:t>
            </a:r>
          </a:p>
          <a:p>
            <a:pPr marR="0" lvl="0" algn="l" rtl="0">
              <a:spcBef>
                <a:spcPts val="0"/>
              </a:spcBef>
              <a:spcAft>
                <a:spcPts val="0"/>
              </a:spcAft>
            </a:pPr>
            <a:endParaRPr lang="es-ES" sz="2400" b="1" dirty="0"/>
          </a:p>
          <a:p>
            <a:pPr marR="0" lvl="0" algn="l" rtl="0">
              <a:spcBef>
                <a:spcPts val="0"/>
              </a:spcBef>
              <a:spcAft>
                <a:spcPts val="0"/>
              </a:spcAft>
            </a:pPr>
            <a:r>
              <a:rPr lang="es-ES" sz="2400" b="1" dirty="0"/>
              <a:t>Lo que se exige del juzgador es verdadera independencia e imparcialidad.</a:t>
            </a:r>
            <a:endParaRPr sz="2400" b="1" dirty="0"/>
          </a:p>
        </p:txBody>
      </p:sp>
    </p:spTree>
    <p:extLst>
      <p:ext uri="{BB962C8B-B14F-4D97-AF65-F5344CB8AC3E}">
        <p14:creationId xmlns:p14="http://schemas.microsoft.com/office/powerpoint/2010/main" val="2931480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23698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s-ES" dirty="0"/>
          </a:p>
          <a:p>
            <a:pPr marL="0" marR="0" lvl="0" indent="0" algn="l" rtl="0">
              <a:spcBef>
                <a:spcPts val="0"/>
              </a:spcBef>
              <a:spcAft>
                <a:spcPts val="0"/>
              </a:spcAft>
              <a:buNone/>
            </a:pPr>
            <a:endParaRPr lang="es-CO" dirty="0"/>
          </a:p>
          <a:p>
            <a:pPr marL="0" marR="0" lvl="0" indent="0" algn="ctr" rtl="0">
              <a:spcBef>
                <a:spcPts val="0"/>
              </a:spcBef>
              <a:spcAft>
                <a:spcPts val="0"/>
              </a:spcAft>
              <a:buNone/>
            </a:pPr>
            <a:r>
              <a:rPr lang="es-CO" sz="4000" b="1" dirty="0"/>
              <a:t>PRÁCTICA Y VALORACIÓN PROBATORIA EN EL PROCESO DISCIPLINARIO.</a:t>
            </a:r>
            <a:endParaRPr sz="4000" b="1" dirty="0"/>
          </a:p>
        </p:txBody>
      </p:sp>
    </p:spTree>
    <p:extLst>
      <p:ext uri="{BB962C8B-B14F-4D97-AF65-F5344CB8AC3E}">
        <p14:creationId xmlns:p14="http://schemas.microsoft.com/office/powerpoint/2010/main" val="18569535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p13"/>
          <p:cNvSpPr txBox="1"/>
          <p:nvPr/>
        </p:nvSpPr>
        <p:spPr>
          <a:xfrm>
            <a:off x="1181101" y="873254"/>
            <a:ext cx="9283700" cy="4154943"/>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Art. 147 del Código General Disciplinario:</a:t>
            </a:r>
          </a:p>
          <a:p>
            <a:pPr marR="0" lvl="0" algn="l" rtl="0">
              <a:spcBef>
                <a:spcPts val="0"/>
              </a:spcBef>
              <a:spcAft>
                <a:spcPts val="0"/>
              </a:spcAft>
            </a:pPr>
            <a:endParaRPr lang="es-ES" sz="2400" b="1" dirty="0"/>
          </a:p>
          <a:p>
            <a:pPr marR="0" lvl="0" algn="l" rtl="0">
              <a:spcBef>
                <a:spcPts val="0"/>
              </a:spcBef>
              <a:spcAft>
                <a:spcPts val="0"/>
              </a:spcAft>
            </a:pPr>
            <a:r>
              <a:rPr lang="es-ES" sz="2400" b="1" dirty="0"/>
              <a:t>La carga de la PRUEBA corresponde al Estado; teniendo el deber , en virtud del principio de investigación integral, de investigar con igual rigor los hechos y circunstancias que demuestren la existencia de la falta disciplinaria y la responsabilidad del investigado, así como los que tiendan a demostrar su existencia o lo eximan de responsabilidad, por lo que, en cumplimiento del deber de la debida diligencia, las autoridades disciplinarias deberán decretar de oficio las pruebas que consideren necesarias.</a:t>
            </a:r>
            <a:endParaRPr sz="2400" b="1" dirty="0"/>
          </a:p>
        </p:txBody>
      </p:sp>
    </p:spTree>
    <p:extLst>
      <p:ext uri="{BB962C8B-B14F-4D97-AF65-F5344CB8AC3E}">
        <p14:creationId xmlns:p14="http://schemas.microsoft.com/office/powerpoint/2010/main" val="1245657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4" name="Rectángulo 3">
            <a:extLst>
              <a:ext uri="{FF2B5EF4-FFF2-40B4-BE49-F238E27FC236}">
                <a16:creationId xmlns:a16="http://schemas.microsoft.com/office/drawing/2014/main" id="{A5E29D95-4965-6BA9-23AC-C2B6D45E03CA}"/>
              </a:ext>
            </a:extLst>
          </p:cNvPr>
          <p:cNvSpPr/>
          <p:nvPr/>
        </p:nvSpPr>
        <p:spPr>
          <a:xfrm>
            <a:off x="654424" y="1676400"/>
            <a:ext cx="3611881" cy="163121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dirty="0"/>
          </a:p>
        </p:txBody>
      </p:sp>
      <p:sp>
        <p:nvSpPr>
          <p:cNvPr id="2" name="CuadroTexto 1">
            <a:extLst>
              <a:ext uri="{FF2B5EF4-FFF2-40B4-BE49-F238E27FC236}">
                <a16:creationId xmlns:a16="http://schemas.microsoft.com/office/drawing/2014/main" id="{C52B62B5-9405-22D5-5ED5-52418DCDADAF}"/>
              </a:ext>
            </a:extLst>
          </p:cNvPr>
          <p:cNvSpPr txBox="1"/>
          <p:nvPr/>
        </p:nvSpPr>
        <p:spPr>
          <a:xfrm>
            <a:off x="654424" y="1676400"/>
            <a:ext cx="3594847" cy="1631216"/>
          </a:xfrm>
          <a:prstGeom prst="rect">
            <a:avLst/>
          </a:prstGeom>
          <a:noFill/>
        </p:spPr>
        <p:txBody>
          <a:bodyPr wrap="square" rtlCol="0">
            <a:spAutoFit/>
          </a:bodyPr>
          <a:lstStyle/>
          <a:p>
            <a:r>
              <a:rPr lang="es-ES" sz="2000" b="1" dirty="0"/>
              <a:t>Hechos materia de investigación versen sobre violencia contra la mujer (económica, psicológica, sexual o física)</a:t>
            </a:r>
            <a:endParaRPr lang="es-CO" sz="2000" b="1" dirty="0"/>
          </a:p>
        </p:txBody>
      </p:sp>
      <p:sp>
        <p:nvSpPr>
          <p:cNvPr id="3" name="Rectángulo 2">
            <a:extLst>
              <a:ext uri="{FF2B5EF4-FFF2-40B4-BE49-F238E27FC236}">
                <a16:creationId xmlns:a16="http://schemas.microsoft.com/office/drawing/2014/main" id="{9C5D2620-FC27-95EA-894D-77F3B447D18B}"/>
              </a:ext>
            </a:extLst>
          </p:cNvPr>
          <p:cNvSpPr/>
          <p:nvPr/>
        </p:nvSpPr>
        <p:spPr>
          <a:xfrm>
            <a:off x="788894" y="1425388"/>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Flecha: a la derecha 4">
            <a:extLst>
              <a:ext uri="{FF2B5EF4-FFF2-40B4-BE49-F238E27FC236}">
                <a16:creationId xmlns:a16="http://schemas.microsoft.com/office/drawing/2014/main" id="{D14164DB-1775-DB55-5331-5F0AC79524E9}"/>
              </a:ext>
            </a:extLst>
          </p:cNvPr>
          <p:cNvSpPr/>
          <p:nvPr/>
        </p:nvSpPr>
        <p:spPr>
          <a:xfrm>
            <a:off x="4706471" y="2043953"/>
            <a:ext cx="770964" cy="70821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4436B735-D5A8-A7DC-F48B-6CD60AFC2DD3}"/>
              </a:ext>
            </a:extLst>
          </p:cNvPr>
          <p:cNvSpPr txBox="1"/>
          <p:nvPr/>
        </p:nvSpPr>
        <p:spPr>
          <a:xfrm>
            <a:off x="5889812" y="1792941"/>
            <a:ext cx="5647764" cy="2677656"/>
          </a:xfrm>
          <a:prstGeom prst="rect">
            <a:avLst/>
          </a:prstGeom>
          <a:noFill/>
        </p:spPr>
        <p:txBody>
          <a:bodyPr wrap="square" rtlCol="0">
            <a:spAutoFit/>
          </a:bodyPr>
          <a:lstStyle/>
          <a:p>
            <a:r>
              <a:rPr lang="es-ES" sz="2400" b="1" dirty="0"/>
              <a:t>ACTIVIDAD PROBATORIA DEBE SER MÁS RIGUROSA, EXIGIÉNDOSE QUE EL PROCESO DEL RECAUDO PROBATORIO, ANÁLISIS Y TOMA DE DECISIONES SEA LIBRE DE CUALQUIER SESGO O ESTEREOTIPO.</a:t>
            </a:r>
            <a:endParaRPr lang="es-CO" sz="2400" b="1" dirty="0"/>
          </a:p>
        </p:txBody>
      </p:sp>
      <p:sp>
        <p:nvSpPr>
          <p:cNvPr id="7" name="CuadroTexto 6">
            <a:extLst>
              <a:ext uri="{FF2B5EF4-FFF2-40B4-BE49-F238E27FC236}">
                <a16:creationId xmlns:a16="http://schemas.microsoft.com/office/drawing/2014/main" id="{EA871598-E4CF-4F97-B7F7-EF9752597693}"/>
              </a:ext>
            </a:extLst>
          </p:cNvPr>
          <p:cNvSpPr txBox="1"/>
          <p:nvPr/>
        </p:nvSpPr>
        <p:spPr>
          <a:xfrm>
            <a:off x="788894" y="4787153"/>
            <a:ext cx="3998259" cy="1200329"/>
          </a:xfrm>
          <a:prstGeom prst="rect">
            <a:avLst/>
          </a:prstGeom>
          <a:noFill/>
        </p:spPr>
        <p:txBody>
          <a:bodyPr wrap="square" rtlCol="0">
            <a:spAutoFit/>
          </a:bodyPr>
          <a:lstStyle/>
          <a:p>
            <a:r>
              <a:rPr lang="es-ES" sz="2400" b="1" dirty="0"/>
              <a:t>CLANDESTINIDAD: PRIMER PUNTO PARA EL INVESTIGADOR.</a:t>
            </a:r>
            <a:endParaRPr lang="es-CO" sz="2400" b="1" dirty="0"/>
          </a:p>
        </p:txBody>
      </p:sp>
    </p:spTree>
    <p:extLst>
      <p:ext uri="{BB962C8B-B14F-4D97-AF65-F5344CB8AC3E}">
        <p14:creationId xmlns:p14="http://schemas.microsoft.com/office/powerpoint/2010/main" val="1776675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p13"/>
          <p:cNvSpPr txBox="1"/>
          <p:nvPr/>
        </p:nvSpPr>
        <p:spPr>
          <a:xfrm>
            <a:off x="1181101" y="873254"/>
            <a:ext cx="9283700" cy="5262939"/>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Segundo punto para el investigador:</a:t>
            </a:r>
          </a:p>
          <a:p>
            <a:pPr marR="0" lvl="0" algn="l" rtl="0">
              <a:spcBef>
                <a:spcPts val="0"/>
              </a:spcBef>
              <a:spcAft>
                <a:spcPts val="0"/>
              </a:spcAft>
            </a:pPr>
            <a:endParaRPr lang="es-ES" sz="2400" b="1" dirty="0"/>
          </a:p>
          <a:p>
            <a:pPr marR="0" lvl="0" algn="l" rtl="0">
              <a:spcBef>
                <a:spcPts val="0"/>
              </a:spcBef>
              <a:spcAft>
                <a:spcPts val="0"/>
              </a:spcAft>
            </a:pPr>
            <a:r>
              <a:rPr lang="es-ES" sz="2400" b="1" dirty="0"/>
              <a:t>Deber de la autoridad disciplinaria informar a la mujer, sujeto pasivo de conductas de violencia basada en género, que puede constituirse como víctima  en el proceso disciplinario, lo que implica que, si así lo desea, asuma las mismas facultades que los demás sujetos procesales, en los términos de los arts. 109 y 110 del C.G.DISCIPLINARIO:</a:t>
            </a:r>
          </a:p>
          <a:p>
            <a:pPr marR="0" lvl="0" algn="l" rtl="0">
              <a:spcBef>
                <a:spcPts val="0"/>
              </a:spcBef>
              <a:spcAft>
                <a:spcPts val="0"/>
              </a:spcAft>
            </a:pPr>
            <a:endParaRPr lang="es-ES" sz="2400" b="1" dirty="0"/>
          </a:p>
          <a:p>
            <a:pPr marL="342900" marR="0" lvl="0" indent="-342900" algn="l" rtl="0">
              <a:spcBef>
                <a:spcPts val="0"/>
              </a:spcBef>
              <a:spcAft>
                <a:spcPts val="0"/>
              </a:spcAft>
              <a:buFont typeface="Wingdings" panose="05000000000000000000" pitchFamily="2" charset="2"/>
              <a:buChar char="Ø"/>
            </a:pPr>
            <a:r>
              <a:rPr lang="es-ES" sz="2400" b="1" dirty="0"/>
              <a:t>Obtener copias de la actuación.</a:t>
            </a:r>
          </a:p>
          <a:p>
            <a:pPr marL="342900" marR="0" lvl="0" indent="-342900" algn="l" rtl="0">
              <a:spcBef>
                <a:spcPts val="0"/>
              </a:spcBef>
              <a:spcAft>
                <a:spcPts val="0"/>
              </a:spcAft>
              <a:buFont typeface="Wingdings" panose="05000000000000000000" pitchFamily="2" charset="2"/>
              <a:buChar char="Ø"/>
            </a:pPr>
            <a:r>
              <a:rPr lang="es-ES" sz="2400" b="1" dirty="0"/>
              <a:t>Intervenir en la práctica probatoria.</a:t>
            </a:r>
          </a:p>
          <a:p>
            <a:pPr marL="342900" marR="0" lvl="0" indent="-342900" algn="l" rtl="0">
              <a:spcBef>
                <a:spcPts val="0"/>
              </a:spcBef>
              <a:spcAft>
                <a:spcPts val="0"/>
              </a:spcAft>
              <a:buFont typeface="Wingdings" panose="05000000000000000000" pitchFamily="2" charset="2"/>
              <a:buChar char="Ø"/>
            </a:pPr>
            <a:r>
              <a:rPr lang="es-ES" sz="2400" b="1" dirty="0"/>
              <a:t>Presentar los recursos de ley.</a:t>
            </a:r>
          </a:p>
          <a:p>
            <a:pPr marL="342900" marR="0" lvl="0" indent="-342900" algn="l" rtl="0">
              <a:spcBef>
                <a:spcPts val="0"/>
              </a:spcBef>
              <a:spcAft>
                <a:spcPts val="0"/>
              </a:spcAft>
              <a:buFont typeface="Wingdings" panose="05000000000000000000" pitchFamily="2" charset="2"/>
              <a:buChar char="Ø"/>
            </a:pPr>
            <a:r>
              <a:rPr lang="es-ES" sz="2400" b="1" dirty="0"/>
              <a:t>Presentar las solicitudes que considere necesarias para </a:t>
            </a:r>
          </a:p>
          <a:p>
            <a:pPr marR="0" lvl="0" algn="l" rtl="0">
              <a:spcBef>
                <a:spcPts val="0"/>
              </a:spcBef>
              <a:spcAft>
                <a:spcPts val="0"/>
              </a:spcAft>
            </a:pPr>
            <a:r>
              <a:rPr lang="es-ES" sz="2400" b="1" dirty="0"/>
              <a:t>garantizar la legalidad y fines de la actuación.</a:t>
            </a:r>
            <a:endParaRPr sz="2400" b="1" dirty="0"/>
          </a:p>
        </p:txBody>
      </p:sp>
    </p:spTree>
    <p:extLst>
      <p:ext uri="{BB962C8B-B14F-4D97-AF65-F5344CB8AC3E}">
        <p14:creationId xmlns:p14="http://schemas.microsoft.com/office/powerpoint/2010/main" val="3579181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45242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Para el esclarecimiento de los hechos de la investigación:</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INTERVENCIÓN DE LA VICTIMA.</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Diligencias de la presentación verbal de la queja, ratificación y ampliación de la queja o de testimonio que realice la victima u otras mujeres que puedan ser consideradas víctimas:</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PREVIAMENTE se debe indagar si es su deseo que el presunto victimario comparezca a la diligencia</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Si decide que NO, así se debe proceder.</a:t>
            </a:r>
            <a:endParaRPr sz="2400" b="1" dirty="0"/>
          </a:p>
        </p:txBody>
      </p:sp>
    </p:spTree>
    <p:extLst>
      <p:ext uri="{BB962C8B-B14F-4D97-AF65-F5344CB8AC3E}">
        <p14:creationId xmlns:p14="http://schemas.microsoft.com/office/powerpoint/2010/main" val="3947099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3"/>
        <p:cNvGrpSpPr/>
        <p:nvPr/>
      </p:nvGrpSpPr>
      <p:grpSpPr>
        <a:xfrm>
          <a:off x="0" y="0"/>
          <a:ext cx="0" cy="0"/>
          <a:chOff x="0" y="0"/>
          <a:chExt cx="0" cy="0"/>
        </a:xfrm>
      </p:grpSpPr>
      <p:sp>
        <p:nvSpPr>
          <p:cNvPr id="114" name="Google Shape;114;p5"/>
          <p:cNvSpPr txBox="1"/>
          <p:nvPr/>
        </p:nvSpPr>
        <p:spPr>
          <a:xfrm>
            <a:off x="3517901" y="484336"/>
            <a:ext cx="8470899" cy="41549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Incremento de la violencia contra la mujer en las últimas décadas, preocupación nacional e internacional.</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Creación de normas y estándares de protección en favor de la mujer, con sanciones severas.</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Fundación Paz y Reconciliación: 2019 y el 2022 por este tipo de delitos sólo se han producido 378 capturas y proferido 140 condenas.</a:t>
            </a:r>
          </a:p>
          <a:p>
            <a:pPr marL="0" marR="0" lvl="0" indent="0" algn="l" rtl="0">
              <a:spcBef>
                <a:spcPts val="0"/>
              </a:spcBef>
              <a:spcAft>
                <a:spcPts val="0"/>
              </a:spcAft>
              <a:buNone/>
            </a:pPr>
            <a:r>
              <a:rPr lang="es-ES" sz="2400" b="1" dirty="0"/>
              <a:t>Casos que finalizan con decisión de archivo o preclusión o por indebida valoración probatoria.</a:t>
            </a:r>
            <a:endParaRPr sz="2400"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56322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En caso de NO: Para garantizar los derechos a la defensa y al debido proceso del investigado, se podrá:</a:t>
            </a:r>
          </a:p>
          <a:p>
            <a:pPr marL="0" marR="0" lvl="0" indent="0" algn="l" rtl="0">
              <a:spcBef>
                <a:spcPts val="0"/>
              </a:spcBef>
              <a:spcAft>
                <a:spcPts val="0"/>
              </a:spcAft>
              <a:buNone/>
            </a:pPr>
            <a:endParaRPr lang="es-ES" sz="2400" b="1" dirty="0"/>
          </a:p>
          <a:p>
            <a:pPr marL="342900" marR="0" lvl="0" indent="-342900" algn="l" rtl="0">
              <a:spcBef>
                <a:spcPts val="0"/>
              </a:spcBef>
              <a:spcAft>
                <a:spcPts val="0"/>
              </a:spcAft>
              <a:buFont typeface="Wingdings" panose="05000000000000000000" pitchFamily="2" charset="2"/>
              <a:buChar char="v"/>
            </a:pPr>
            <a:r>
              <a:rPr lang="es-ES" sz="2400" b="1" dirty="0"/>
              <a:t>Pedir al investigado o a su apoderado que envíe, previo a la realización de la diligencia, las preguntas que considere pertinentes realizar a la víctima o testigo.</a:t>
            </a:r>
          </a:p>
          <a:p>
            <a:pPr marL="342900" marR="0" lvl="0" indent="-342900" algn="l" rtl="0">
              <a:spcBef>
                <a:spcPts val="0"/>
              </a:spcBef>
              <a:spcAft>
                <a:spcPts val="0"/>
              </a:spcAft>
              <a:buFont typeface="Wingdings" panose="05000000000000000000" pitchFamily="2" charset="2"/>
              <a:buChar char="v"/>
            </a:pPr>
            <a:endParaRPr lang="es-ES" sz="2400" b="1" dirty="0"/>
          </a:p>
          <a:p>
            <a:pPr marL="342900" marR="0" lvl="0" indent="-342900" algn="l" rtl="0">
              <a:spcBef>
                <a:spcPts val="0"/>
              </a:spcBef>
              <a:spcAft>
                <a:spcPts val="0"/>
              </a:spcAft>
              <a:buFont typeface="Wingdings" panose="05000000000000000000" pitchFamily="2" charset="2"/>
              <a:buChar char="v"/>
            </a:pPr>
            <a:r>
              <a:rPr lang="es-ES" sz="2400" b="1" dirty="0"/>
              <a:t>Recaudada la prueba se corre traslado al investigado para que se pronuncie sobre lo allí manifestado.</a:t>
            </a:r>
          </a:p>
          <a:p>
            <a:pPr marL="342900" marR="0" lvl="0" indent="-342900" algn="l" rtl="0">
              <a:spcBef>
                <a:spcPts val="0"/>
              </a:spcBef>
              <a:spcAft>
                <a:spcPts val="0"/>
              </a:spcAft>
              <a:buFont typeface="Wingdings" panose="05000000000000000000" pitchFamily="2" charset="2"/>
              <a:buChar char="v"/>
            </a:pPr>
            <a:endParaRPr lang="es-ES" sz="2400" b="1" dirty="0"/>
          </a:p>
          <a:p>
            <a:pPr marR="0" lvl="0" algn="l" rtl="0">
              <a:spcBef>
                <a:spcPts val="0"/>
              </a:spcBef>
              <a:spcAft>
                <a:spcPts val="0"/>
              </a:spcAft>
            </a:pPr>
            <a:r>
              <a:rPr lang="es-ES" sz="2400" b="1" dirty="0"/>
              <a:t>Si la víctima no se opone a la presencia del investigado, de ninguna manera se puede permitir que exista confrontación entre ambas partes.</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endParaRPr sz="2400" b="1" dirty="0"/>
          </a:p>
        </p:txBody>
      </p:sp>
    </p:spTree>
    <p:extLst>
      <p:ext uri="{BB962C8B-B14F-4D97-AF65-F5344CB8AC3E}">
        <p14:creationId xmlns:p14="http://schemas.microsoft.com/office/powerpoint/2010/main" val="3930768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67402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Las declaraciones de la víctima constituyen un elemento probatorio esencial y en la mayoría de los casos es el único disponible, por lo que al momento de su valoración, es de vital importancia:</a:t>
            </a:r>
          </a:p>
          <a:p>
            <a:pPr marL="0" marR="0" lvl="0" indent="0" algn="l" rtl="0">
              <a:spcBef>
                <a:spcPts val="0"/>
              </a:spcBef>
              <a:spcAft>
                <a:spcPts val="0"/>
              </a:spcAft>
              <a:buNone/>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Analizar hasta los más mínimos detalles que exponga la víctima y no desecharlos por parecer insignificantes.</a:t>
            </a:r>
          </a:p>
          <a:p>
            <a:pPr marL="342900" marR="0" lvl="0" indent="-342900" algn="l" rtl="0">
              <a:spcBef>
                <a:spcPts val="0"/>
              </a:spcBef>
              <a:spcAft>
                <a:spcPts val="0"/>
              </a:spcAft>
              <a:buFont typeface="Wingdings" panose="05000000000000000000" pitchFamily="2" charset="2"/>
              <a:buChar char="§"/>
            </a:pPr>
            <a:r>
              <a:rPr lang="es-ES" sz="2400" b="1" dirty="0"/>
              <a:t>No revictimizar a la mujer, requiriendo que presente la misma declaración en diversas oportunidades.</a:t>
            </a:r>
          </a:p>
          <a:p>
            <a:pPr marL="342900" marR="0" lvl="0" indent="-342900" algn="l" rtl="0">
              <a:spcBef>
                <a:spcPts val="0"/>
              </a:spcBef>
              <a:spcAft>
                <a:spcPts val="0"/>
              </a:spcAft>
              <a:buFont typeface="Wingdings" panose="05000000000000000000" pitchFamily="2" charset="2"/>
              <a:buChar char="§"/>
            </a:pPr>
            <a:r>
              <a:rPr lang="es-ES" sz="2400" b="1" dirty="0"/>
              <a:t>Evitar la revictimización institucional de la mujer, exigiendo que soporte su dicho en pruebas independientes, descalificando su versión.</a:t>
            </a:r>
          </a:p>
          <a:p>
            <a:pPr marR="0" lvl="0" algn="l" rtl="0">
              <a:spcBef>
                <a:spcPts val="0"/>
              </a:spcBef>
              <a:spcAft>
                <a:spcPts val="0"/>
              </a:spcAft>
            </a:pPr>
            <a:endParaRPr lang="es-ES" sz="2400" b="1" dirty="0"/>
          </a:p>
          <a:p>
            <a:pPr marR="0" lvl="0" algn="l" rtl="0">
              <a:spcBef>
                <a:spcPts val="0"/>
              </a:spcBef>
              <a:spcAft>
                <a:spcPts val="0"/>
              </a:spcAft>
            </a:pPr>
            <a:r>
              <a:rPr lang="es-ES" sz="2400" b="1" dirty="0"/>
              <a:t>Igualmente se debe verificar:</a:t>
            </a:r>
          </a:p>
          <a:p>
            <a:pPr marR="0" lvl="0" algn="l" rtl="0">
              <a:spcBef>
                <a:spcPts val="0"/>
              </a:spcBef>
              <a:spcAft>
                <a:spcPts val="0"/>
              </a:spcAft>
            </a:pPr>
            <a:endParaRPr lang="es-ES" sz="2400" b="1" dirty="0"/>
          </a:p>
          <a:p>
            <a:pPr marR="0" lvl="0" algn="l" rtl="0">
              <a:spcBef>
                <a:spcPts val="0"/>
              </a:spcBef>
              <a:spcAft>
                <a:spcPts val="0"/>
              </a:spcAft>
            </a:pPr>
            <a:r>
              <a:rPr lang="es-ES" sz="2400" b="1" dirty="0"/>
              <a:t>AUSENCIA DE INCREDIBILIDAD SUBJETIVA:</a:t>
            </a:r>
          </a:p>
          <a:p>
            <a:pPr marL="342900" marR="0" lvl="0" indent="-342900" algn="l" rtl="0">
              <a:spcBef>
                <a:spcPts val="0"/>
              </a:spcBef>
              <a:spcAft>
                <a:spcPts val="0"/>
              </a:spcAft>
              <a:buFont typeface="Wingdings" panose="05000000000000000000" pitchFamily="2" charset="2"/>
              <a:buChar char="§"/>
            </a:pPr>
            <a:r>
              <a:rPr lang="es-ES" sz="2400" b="1" dirty="0"/>
              <a:t>Desarrollo, madurez y sanidad mental de la víctima.</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endParaRPr sz="2400" b="1" dirty="0"/>
          </a:p>
        </p:txBody>
      </p:sp>
    </p:spTree>
    <p:extLst>
      <p:ext uri="{BB962C8B-B14F-4D97-AF65-F5344CB8AC3E}">
        <p14:creationId xmlns:p14="http://schemas.microsoft.com/office/powerpoint/2010/main" val="1986758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0"/>
            <a:ext cx="10346691" cy="674026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Wingdings" panose="05000000000000000000" pitchFamily="2" charset="2"/>
              <a:buChar char="§"/>
            </a:pPr>
            <a:r>
              <a:rPr lang="es-ES" sz="2400" b="1" dirty="0"/>
              <a:t>Inexistencia de móviles de odio y de venganza de la víctima hacia el victimario, anteriores a la ocurrencia del hecho investigado.</a:t>
            </a:r>
          </a:p>
          <a:p>
            <a:pPr marR="0" lvl="0" algn="l" rtl="0">
              <a:spcBef>
                <a:spcPts val="0"/>
              </a:spcBef>
              <a:spcAft>
                <a:spcPts val="0"/>
              </a:spcAft>
            </a:pPr>
            <a:endParaRPr lang="es-ES" sz="2400" b="1" dirty="0"/>
          </a:p>
          <a:p>
            <a:pPr marR="0" lvl="0" algn="l" rtl="0">
              <a:spcBef>
                <a:spcPts val="0"/>
              </a:spcBef>
              <a:spcAft>
                <a:spcPts val="0"/>
              </a:spcAft>
            </a:pPr>
            <a:r>
              <a:rPr lang="es-ES" sz="2400" b="1" dirty="0"/>
              <a:t>VEROSIMILITUD: En cuanto a la narrativa que haga la víctima:</a:t>
            </a:r>
          </a:p>
          <a:p>
            <a:pPr marR="0" lvl="0" algn="l" rtl="0">
              <a:spcBef>
                <a:spcPts val="0"/>
              </a:spcBef>
              <a:spcAft>
                <a:spcPts val="0"/>
              </a:spcAft>
            </a:pPr>
            <a:endParaRPr lang="es-ES" sz="2400" b="1" dirty="0"/>
          </a:p>
          <a:p>
            <a:pPr marL="342900" marR="0" lvl="0" indent="-342900" algn="l" rtl="0">
              <a:spcBef>
                <a:spcPts val="0"/>
              </a:spcBef>
              <a:spcAft>
                <a:spcPts val="0"/>
              </a:spcAft>
              <a:buFont typeface="Wingdings" panose="05000000000000000000" pitchFamily="2" charset="2"/>
              <a:buChar char="Ø"/>
            </a:pPr>
            <a:r>
              <a:rPr lang="es-ES" sz="2400" b="1" dirty="0"/>
              <a:t>Que la declaración sea lógica.</a:t>
            </a:r>
          </a:p>
          <a:p>
            <a:pPr marL="342900" marR="0" lvl="0" indent="-342900" algn="l" rtl="0">
              <a:spcBef>
                <a:spcPts val="0"/>
              </a:spcBef>
              <a:spcAft>
                <a:spcPts val="0"/>
              </a:spcAft>
              <a:buFont typeface="Wingdings" panose="05000000000000000000" pitchFamily="2" charset="2"/>
              <a:buChar char="Ø"/>
            </a:pPr>
            <a:r>
              <a:rPr lang="es-ES" sz="2400" b="1" dirty="0"/>
              <a:t>Que la declaración cuente con corrobaciones periféricas, es decir, que el relato sea corroborado por otros datos aportados al proceso que, indirectamente, acreditan la veracidad de los hechos y su declaración, por ejemplo, lesiones, testigos de referencia, informe psicológico, etc.</a:t>
            </a:r>
          </a:p>
          <a:p>
            <a:pPr marL="342900" marR="0" lvl="0" indent="-342900" algn="l" rtl="0">
              <a:spcBef>
                <a:spcPts val="0"/>
              </a:spcBef>
              <a:spcAft>
                <a:spcPts val="0"/>
              </a:spcAft>
              <a:buFont typeface="Wingdings" panose="05000000000000000000" pitchFamily="2" charset="2"/>
              <a:buChar char="Ø"/>
            </a:pPr>
            <a:endParaRPr lang="es-ES" sz="2400" b="1" dirty="0"/>
          </a:p>
          <a:p>
            <a:pPr marR="0" lvl="0" algn="l" rtl="0">
              <a:spcBef>
                <a:spcPts val="0"/>
              </a:spcBef>
              <a:spcAft>
                <a:spcPts val="0"/>
              </a:spcAft>
            </a:pPr>
            <a:r>
              <a:rPr lang="es-ES" sz="2400" b="1" dirty="0"/>
              <a:t>PERSISTENCIA DE LA INCRIMINACIÓN:  Respecto de los hechos narrados constitutivos de violencia:</a:t>
            </a:r>
          </a:p>
          <a:p>
            <a:pPr marL="342900" marR="0" lvl="0" indent="-342900" algn="l" rtl="0">
              <a:spcBef>
                <a:spcPts val="0"/>
              </a:spcBef>
              <a:spcAft>
                <a:spcPts val="0"/>
              </a:spcAft>
              <a:buFont typeface="Arial" panose="020B0604020202020204" pitchFamily="34" charset="0"/>
              <a:buChar char="•"/>
            </a:pPr>
            <a:r>
              <a:rPr lang="es-ES" sz="2400" b="1" dirty="0"/>
              <a:t>Relato consistente y homogéneo. Carece de contradicciones relevantes.</a:t>
            </a:r>
          </a:p>
          <a:p>
            <a:pPr marL="342900" marR="0" lvl="0" indent="-342900" algn="l" rtl="0">
              <a:spcBef>
                <a:spcPts val="0"/>
              </a:spcBef>
              <a:spcAft>
                <a:spcPts val="0"/>
              </a:spcAft>
              <a:buFont typeface="Arial" panose="020B0604020202020204" pitchFamily="34" charset="0"/>
              <a:buChar char="•"/>
            </a:pPr>
            <a:r>
              <a:rPr lang="es-ES" sz="2400" b="1" dirty="0"/>
              <a:t>La narrativa es precisa, y se señalan detalles que cualquier persona en circunstancias similares relataría.</a:t>
            </a:r>
          </a:p>
        </p:txBody>
      </p:sp>
    </p:spTree>
    <p:extLst>
      <p:ext uri="{BB962C8B-B14F-4D97-AF65-F5344CB8AC3E}">
        <p14:creationId xmlns:p14="http://schemas.microsoft.com/office/powerpoint/2010/main" val="20565585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0"/>
            <a:ext cx="10346691" cy="378561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Arial" panose="020B0604020202020204" pitchFamily="34" charset="0"/>
              <a:buChar char="•"/>
            </a:pPr>
            <a:r>
              <a:rPr lang="es-ES" sz="2400" b="1" dirty="0"/>
              <a:t>El relato tiene conexión lógica en sus diversas partes.</a:t>
            </a:r>
          </a:p>
          <a:p>
            <a:pPr marR="0" lvl="0" algn="l" rtl="0">
              <a:spcBef>
                <a:spcPts val="0"/>
              </a:spcBef>
              <a:spcAft>
                <a:spcPts val="0"/>
              </a:spcAft>
            </a:pPr>
            <a:endParaRPr lang="es-ES" sz="2400" b="1" dirty="0"/>
          </a:p>
          <a:p>
            <a:pPr marR="0" lvl="0" algn="l" rtl="0">
              <a:spcBef>
                <a:spcPts val="0"/>
              </a:spcBef>
              <a:spcAft>
                <a:spcPts val="0"/>
              </a:spcAft>
            </a:pPr>
            <a:r>
              <a:rPr lang="es-ES" sz="2400" b="1" dirty="0"/>
              <a:t>No es dable desechar las manifestaciones que realice la víctima por no estar presentes la totalidad de criterios antes entes enunciados o por mostrar inconsistencias menores en su relato, pues no se puede perder de vista que, como ocurre en cualquier declaración, los recuerdos pueden verse afectados por el paso del tiempo, lo que no es sinónimo de que esté faltando a la verdad.</a:t>
            </a:r>
          </a:p>
          <a:p>
            <a:pPr marR="0" lvl="0" algn="l" rtl="0">
              <a:spcBef>
                <a:spcPts val="0"/>
              </a:spcBef>
              <a:spcAft>
                <a:spcPts val="0"/>
              </a:spcAft>
            </a:pPr>
            <a:endParaRPr lang="es-ES" sz="2400" b="1" dirty="0"/>
          </a:p>
          <a:p>
            <a:pPr marR="0" lvl="0" algn="l" rtl="0">
              <a:spcBef>
                <a:spcPts val="0"/>
              </a:spcBef>
              <a:spcAft>
                <a:spcPts val="0"/>
              </a:spcAft>
            </a:pPr>
            <a:r>
              <a:rPr lang="es-ES" sz="2400" b="1" dirty="0"/>
              <a:t>Por el contrario, sería sospechoso una declaración perfecta.</a:t>
            </a:r>
          </a:p>
        </p:txBody>
      </p:sp>
    </p:spTree>
    <p:extLst>
      <p:ext uri="{BB962C8B-B14F-4D97-AF65-F5344CB8AC3E}">
        <p14:creationId xmlns:p14="http://schemas.microsoft.com/office/powerpoint/2010/main" val="2984347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0"/>
            <a:ext cx="10346691" cy="6740266"/>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TESTIMONIOS:</a:t>
            </a:r>
          </a:p>
          <a:p>
            <a:pPr marR="0" lvl="0" algn="l" rtl="0">
              <a:spcBef>
                <a:spcPts val="0"/>
              </a:spcBef>
              <a:spcAft>
                <a:spcPts val="0"/>
              </a:spcAft>
            </a:pPr>
            <a:endParaRPr lang="es-ES" sz="2400" b="1" dirty="0"/>
          </a:p>
          <a:p>
            <a:pPr marR="0" lvl="0" algn="l" rtl="0">
              <a:spcBef>
                <a:spcPts val="0"/>
              </a:spcBef>
              <a:spcAft>
                <a:spcPts val="0"/>
              </a:spcAft>
            </a:pPr>
            <a:r>
              <a:rPr lang="es-ES" sz="2400" b="1" dirty="0"/>
              <a:t>Aún cuando no existan testigos directos de los hechos, resultará enriquecedor para la investigación escuchar en diligencia de testimonio a los compañeros de trabajo o del círculo social cercano a la víctima, con el propósito de indagar, entre otros, sobre la relación que ha tenido a lo largo del tiempo la víctima y el victimario, cambios comportamentales de la víctima y, trato del victimario hacia las demás personas, entre otras.</a:t>
            </a:r>
          </a:p>
          <a:p>
            <a:pPr marR="0" lvl="0" algn="l" rtl="0">
              <a:spcBef>
                <a:spcPts val="0"/>
              </a:spcBef>
              <a:spcAft>
                <a:spcPts val="0"/>
              </a:spcAft>
            </a:pPr>
            <a:endParaRPr lang="es-ES" sz="2400" b="1" dirty="0"/>
          </a:p>
          <a:p>
            <a:pPr marR="0" lvl="0" algn="l" rtl="0">
              <a:spcBef>
                <a:spcPts val="0"/>
              </a:spcBef>
              <a:spcAft>
                <a:spcPts val="0"/>
              </a:spcAft>
            </a:pPr>
            <a:r>
              <a:rPr lang="es-ES" sz="2400" b="1" dirty="0"/>
              <a:t>Respecto de tales intervenciones se debe determinar:</a:t>
            </a:r>
          </a:p>
          <a:p>
            <a:pPr marR="0" lvl="0" algn="l" rtl="0">
              <a:spcBef>
                <a:spcPts val="0"/>
              </a:spcBef>
              <a:spcAft>
                <a:spcPts val="0"/>
              </a:spcAft>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Corroboración de datos: si las diferentes declaraciones realizadas sobre un mismo hecho por la víctima y los testigos son coincidentes.</a:t>
            </a:r>
          </a:p>
          <a:p>
            <a:pPr marL="342900" marR="0" lvl="0" indent="-342900" algn="l" rtl="0">
              <a:spcBef>
                <a:spcPts val="0"/>
              </a:spcBef>
              <a:spcAft>
                <a:spcPts val="0"/>
              </a:spcAft>
              <a:buFont typeface="Wingdings" panose="05000000000000000000" pitchFamily="2" charset="2"/>
              <a:buChar char="§"/>
            </a:pPr>
            <a:r>
              <a:rPr lang="es-ES" sz="2400" b="1" dirty="0"/>
              <a:t>Detalles oportunistas: evaluar si el testigo hizo referencia a datos innecesarios que permitan concluir que su pretensión es favorecer o perjudicar a una de las partes en conflicto.</a:t>
            </a:r>
          </a:p>
        </p:txBody>
      </p:sp>
    </p:spTree>
    <p:extLst>
      <p:ext uri="{BB962C8B-B14F-4D97-AF65-F5344CB8AC3E}">
        <p14:creationId xmlns:p14="http://schemas.microsoft.com/office/powerpoint/2010/main" val="3448709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0"/>
            <a:ext cx="10346691" cy="5632271"/>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CONTEXTO EN EL QUE OCURREN LOS HECHOS:</a:t>
            </a:r>
          </a:p>
          <a:p>
            <a:pPr marR="0" lvl="0" algn="l" rtl="0">
              <a:spcBef>
                <a:spcPts val="0"/>
              </a:spcBef>
              <a:spcAft>
                <a:spcPts val="0"/>
              </a:spcAft>
            </a:pPr>
            <a:endParaRPr lang="es-ES" sz="2400" b="1" dirty="0"/>
          </a:p>
          <a:p>
            <a:pPr marR="0" lvl="0" algn="l" rtl="0">
              <a:spcBef>
                <a:spcPts val="0"/>
              </a:spcBef>
              <a:spcAft>
                <a:spcPts val="0"/>
              </a:spcAft>
            </a:pPr>
            <a:r>
              <a:rPr lang="es-ES" sz="2400" b="1" dirty="0"/>
              <a:t>La autoridad disciplinaria debe realizar un análisis sistemático e integral de las pruebas, es decir, valorar como un todo cada uno de los hechos narrados por la víctima junto con las demás probanzas recaudadas en la investigación, sin fraccionarlos como si se tratase de conductas inconexas.</a:t>
            </a:r>
          </a:p>
          <a:p>
            <a:pPr marR="0" lvl="0" algn="l" rtl="0">
              <a:spcBef>
                <a:spcPts val="0"/>
              </a:spcBef>
              <a:spcAft>
                <a:spcPts val="0"/>
              </a:spcAft>
            </a:pPr>
            <a:endParaRPr lang="es-ES" sz="2400" b="1" dirty="0"/>
          </a:p>
          <a:p>
            <a:pPr marR="0" lvl="0" algn="l" rtl="0">
              <a:spcBef>
                <a:spcPts val="0"/>
              </a:spcBef>
              <a:spcAft>
                <a:spcPts val="0"/>
              </a:spcAft>
            </a:pPr>
            <a:r>
              <a:rPr lang="es-ES" sz="2400" b="1" dirty="0"/>
              <a:t>No es correcto analizar como hecho aislado la manifestación de una frase con contenido sexual, como otro hecho los acercamientos excesivos e injustificados, como otro hecho realizar tocamientos no autorizados, como otro hecho la realización de manifestaciones sobre los atributos físicos de la víctima, y como otro hecho solicitar  un encuentro con fines sexuales.</a:t>
            </a:r>
          </a:p>
          <a:p>
            <a:pPr marR="0" lvl="0" algn="l" rtl="0">
              <a:spcBef>
                <a:spcPts val="0"/>
              </a:spcBef>
              <a:spcAft>
                <a:spcPts val="0"/>
              </a:spcAft>
            </a:pPr>
            <a:endParaRPr lang="es-ES" sz="2400" b="1" dirty="0"/>
          </a:p>
        </p:txBody>
      </p:sp>
    </p:spTree>
    <p:extLst>
      <p:ext uri="{BB962C8B-B14F-4D97-AF65-F5344CB8AC3E}">
        <p14:creationId xmlns:p14="http://schemas.microsoft.com/office/powerpoint/2010/main" val="35644598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0"/>
            <a:ext cx="10346691" cy="6370934"/>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Es la sumatoria de cada uno de estos hechos, lo que permite evidenciar que se está ante reiterados actos de acoso sexual, en tanto que cada uno visto de manera individual, no permiten llegar a tal conclusión.</a:t>
            </a:r>
          </a:p>
          <a:p>
            <a:pPr marR="0" lvl="0" algn="l" rtl="0">
              <a:spcBef>
                <a:spcPts val="0"/>
              </a:spcBef>
              <a:spcAft>
                <a:spcPts val="0"/>
              </a:spcAft>
            </a:pPr>
            <a:endParaRPr lang="es-ES" sz="2400" b="1" dirty="0"/>
          </a:p>
          <a:p>
            <a:pPr marR="0" lvl="0" algn="l" rtl="0">
              <a:spcBef>
                <a:spcPts val="0"/>
              </a:spcBef>
              <a:spcAft>
                <a:spcPts val="0"/>
              </a:spcAft>
            </a:pPr>
            <a:r>
              <a:rPr lang="es-ES" sz="2400" b="1" dirty="0"/>
              <a:t>La valoración del contexto permite:</a:t>
            </a:r>
          </a:p>
          <a:p>
            <a:pPr marR="0" lvl="0" algn="l" rtl="0">
              <a:spcBef>
                <a:spcPts val="0"/>
              </a:spcBef>
              <a:spcAft>
                <a:spcPts val="0"/>
              </a:spcAft>
            </a:pPr>
            <a:endParaRPr lang="es-ES" sz="2400" b="1" dirty="0"/>
          </a:p>
          <a:p>
            <a:pPr marL="342900" marR="0" lvl="0" indent="-342900" algn="l" rtl="0">
              <a:spcBef>
                <a:spcPts val="0"/>
              </a:spcBef>
              <a:spcAft>
                <a:spcPts val="0"/>
              </a:spcAft>
              <a:buFont typeface="Wingdings" panose="05000000000000000000" pitchFamily="2" charset="2"/>
              <a:buChar char="Ø"/>
            </a:pPr>
            <a:r>
              <a:rPr lang="es-ES" sz="2400" b="1" dirty="0"/>
              <a:t>Evidenciar la ocurrencia sistemática de actos de violencia sexual.</a:t>
            </a:r>
          </a:p>
          <a:p>
            <a:pPr marL="342900" marR="0" lvl="0" indent="-342900" algn="l" rtl="0">
              <a:spcBef>
                <a:spcPts val="0"/>
              </a:spcBef>
              <a:spcAft>
                <a:spcPts val="0"/>
              </a:spcAft>
              <a:buFont typeface="Wingdings" panose="05000000000000000000" pitchFamily="2" charset="2"/>
              <a:buChar char="Ø"/>
            </a:pPr>
            <a:r>
              <a:rPr lang="es-ES" sz="2400" b="1" dirty="0"/>
              <a:t>Intuir a partir de los hechos que se identifiquen como de ocurrencia pública, lo que puede padecer la víctima cuando se encuentra de manera privada con su acosador.</a:t>
            </a:r>
          </a:p>
          <a:p>
            <a:pPr marL="342900" marR="0" lvl="0" indent="-342900" algn="l" rtl="0">
              <a:spcBef>
                <a:spcPts val="0"/>
              </a:spcBef>
              <a:spcAft>
                <a:spcPts val="0"/>
              </a:spcAft>
              <a:buFont typeface="Wingdings" panose="05000000000000000000" pitchFamily="2" charset="2"/>
              <a:buChar char="Ø"/>
            </a:pPr>
            <a:r>
              <a:rPr lang="es-ES" sz="2400" b="1" dirty="0"/>
              <a:t>Visibilizar los hechos en los que han ocurrido los actos de violencia sexual, aún cuando parecieran de menor gravedad.</a:t>
            </a:r>
          </a:p>
          <a:p>
            <a:pPr marL="342900" marR="0" lvl="0" indent="-342900" algn="l" rtl="0">
              <a:spcBef>
                <a:spcPts val="0"/>
              </a:spcBef>
              <a:spcAft>
                <a:spcPts val="0"/>
              </a:spcAft>
              <a:buFont typeface="Wingdings" panose="05000000000000000000" pitchFamily="2" charset="2"/>
              <a:buChar char="Ø"/>
            </a:pPr>
            <a:r>
              <a:rPr lang="es-ES" sz="2400" b="1" dirty="0"/>
              <a:t>Ampliar el panorama a partir de la comprensión de otras situaciones, sin las cuales no se visibilizaría la violencia sexual.</a:t>
            </a:r>
          </a:p>
          <a:p>
            <a:pPr marL="342900" marR="0" lvl="0" indent="-342900" algn="l" rtl="0">
              <a:spcBef>
                <a:spcPts val="0"/>
              </a:spcBef>
              <a:spcAft>
                <a:spcPts val="0"/>
              </a:spcAft>
              <a:buFont typeface="Wingdings" panose="05000000000000000000" pitchFamily="2" charset="2"/>
              <a:buChar char="Ø"/>
            </a:pPr>
            <a:r>
              <a:rPr lang="es-ES" sz="2400" b="1" dirty="0"/>
              <a:t>Evitar estereotipos que invisibilicen la conducta.</a:t>
            </a:r>
          </a:p>
          <a:p>
            <a:pPr marR="0" lvl="0" algn="l" rtl="0">
              <a:spcBef>
                <a:spcPts val="0"/>
              </a:spcBef>
              <a:spcAft>
                <a:spcPts val="0"/>
              </a:spcAft>
            </a:pPr>
            <a:endParaRPr lang="es-ES" sz="2400" b="1" dirty="0"/>
          </a:p>
        </p:txBody>
      </p:sp>
    </p:spTree>
    <p:extLst>
      <p:ext uri="{BB962C8B-B14F-4D97-AF65-F5344CB8AC3E}">
        <p14:creationId xmlns:p14="http://schemas.microsoft.com/office/powerpoint/2010/main" val="10408823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8965"/>
            <a:ext cx="10346691" cy="6370934"/>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VALORACIÓN DE LAS PRUEBAS:</a:t>
            </a:r>
          </a:p>
          <a:p>
            <a:pPr marR="0" lvl="0" algn="l" rtl="0">
              <a:spcBef>
                <a:spcPts val="0"/>
              </a:spcBef>
              <a:spcAft>
                <a:spcPts val="0"/>
              </a:spcAft>
            </a:pPr>
            <a:endParaRPr lang="es-ES" sz="2400" b="1" dirty="0"/>
          </a:p>
          <a:p>
            <a:pPr marR="0" lvl="0" algn="l" rtl="0">
              <a:spcBef>
                <a:spcPts val="0"/>
              </a:spcBef>
              <a:spcAft>
                <a:spcPts val="0"/>
              </a:spcAft>
            </a:pPr>
            <a:endParaRPr lang="es-ES" sz="2400" b="1" dirty="0"/>
          </a:p>
          <a:p>
            <a:pPr marR="0" lvl="0" algn="l" rtl="0">
              <a:spcBef>
                <a:spcPts val="0"/>
              </a:spcBef>
              <a:spcAft>
                <a:spcPts val="0"/>
              </a:spcAft>
            </a:pPr>
            <a:r>
              <a:rPr lang="es-ES" sz="2400" b="1" dirty="0"/>
              <a:t>En las investigaciones disciplinarias de violencia contra la mujer, los estereotipos y sesgos han tenido un papel preponderante, pues al momento de valorarse las pruebas, se hace a partir de ideas preconcebidas, tales como:</a:t>
            </a:r>
          </a:p>
          <a:p>
            <a:pPr marR="0" lvl="0" algn="l" rtl="0">
              <a:spcBef>
                <a:spcPts val="0"/>
              </a:spcBef>
              <a:spcAft>
                <a:spcPts val="0"/>
              </a:spcAft>
            </a:pPr>
            <a:endParaRPr lang="es-ES" sz="2400" b="1" dirty="0"/>
          </a:p>
          <a:p>
            <a:pPr marL="342900" marR="0" lvl="0" indent="-342900" algn="l" rtl="0">
              <a:spcBef>
                <a:spcPts val="0"/>
              </a:spcBef>
              <a:spcAft>
                <a:spcPts val="0"/>
              </a:spcAft>
              <a:buFont typeface="Wingdings" panose="05000000000000000000" pitchFamily="2" charset="2"/>
              <a:buChar char="§"/>
            </a:pPr>
            <a:r>
              <a:rPr lang="es-ES" sz="2400" b="1" dirty="0"/>
              <a:t>Una mujer que use vestimenta </a:t>
            </a:r>
            <a:r>
              <a:rPr lang="es-ES" sz="2400" b="1" dirty="0" err="1"/>
              <a:t>insinuosa</a:t>
            </a:r>
            <a:r>
              <a:rPr lang="es-ES" sz="2400" b="1" dirty="0"/>
              <a:t> es porque quiere que la miren.</a:t>
            </a:r>
          </a:p>
          <a:p>
            <a:pPr marL="342900" marR="0" lvl="0" indent="-342900" algn="l" rtl="0">
              <a:spcBef>
                <a:spcPts val="0"/>
              </a:spcBef>
              <a:spcAft>
                <a:spcPts val="0"/>
              </a:spcAft>
              <a:buFont typeface="Wingdings" panose="05000000000000000000" pitchFamily="2" charset="2"/>
              <a:buChar char="§"/>
            </a:pPr>
            <a:r>
              <a:rPr lang="es-ES" sz="2400" b="1" dirty="0"/>
              <a:t>Si la mujer tiene amplia experiencia sexual, no se puede considerar víctima de agresiones sexuales.</a:t>
            </a:r>
          </a:p>
          <a:p>
            <a:pPr marL="342900" marR="0" lvl="0" indent="-342900" algn="l" rtl="0">
              <a:spcBef>
                <a:spcPts val="0"/>
              </a:spcBef>
              <a:spcAft>
                <a:spcPts val="0"/>
              </a:spcAft>
              <a:buFont typeface="Wingdings" panose="05000000000000000000" pitchFamily="2" charset="2"/>
              <a:buChar char="§"/>
            </a:pPr>
            <a:r>
              <a:rPr lang="es-ES" sz="2400" b="1" dirty="0"/>
              <a:t>Si la mujer no hubiese estado bajo el efecto  de bebidas embriagantes, no hubiese ocurrido la agresión.</a:t>
            </a:r>
          </a:p>
          <a:p>
            <a:pPr marL="342900" marR="0" lvl="0" indent="-342900" algn="l" rtl="0">
              <a:spcBef>
                <a:spcPts val="0"/>
              </a:spcBef>
              <a:spcAft>
                <a:spcPts val="0"/>
              </a:spcAft>
              <a:buFont typeface="Wingdings" panose="05000000000000000000" pitchFamily="2" charset="2"/>
              <a:buChar char="§"/>
            </a:pPr>
            <a:r>
              <a:rPr lang="es-ES" sz="2400" b="1" dirty="0"/>
              <a:t>Las frases que le fueron dichas se deben considerar como galanterías.</a:t>
            </a:r>
          </a:p>
          <a:p>
            <a:pPr marL="342900" marR="0" lvl="0" indent="-342900" algn="l" rtl="0">
              <a:spcBef>
                <a:spcPts val="0"/>
              </a:spcBef>
              <a:spcAft>
                <a:spcPts val="0"/>
              </a:spcAft>
              <a:buFont typeface="Wingdings" panose="05000000000000000000" pitchFamily="2" charset="2"/>
              <a:buChar char="§"/>
            </a:pPr>
            <a:r>
              <a:rPr lang="es-ES" sz="2400" b="1" dirty="0"/>
              <a:t>Son simples bromas a las que no se les debe dar trascendencia.</a:t>
            </a:r>
          </a:p>
        </p:txBody>
      </p:sp>
    </p:spTree>
    <p:extLst>
      <p:ext uri="{BB962C8B-B14F-4D97-AF65-F5344CB8AC3E}">
        <p14:creationId xmlns:p14="http://schemas.microsoft.com/office/powerpoint/2010/main" val="23856818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430306" y="-8965"/>
            <a:ext cx="10346691" cy="637093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Wingdings" panose="05000000000000000000" pitchFamily="2" charset="2"/>
              <a:buChar char="§"/>
            </a:pPr>
            <a:r>
              <a:rPr lang="es-ES" sz="2400" b="1" dirty="0"/>
              <a:t>Con su denuncia, la mujer pretende vengarse.</a:t>
            </a:r>
          </a:p>
          <a:p>
            <a:pPr marL="342900" marR="0" lvl="0" indent="-342900" algn="l" rtl="0">
              <a:spcBef>
                <a:spcPts val="0"/>
              </a:spcBef>
              <a:spcAft>
                <a:spcPts val="0"/>
              </a:spcAft>
              <a:buFont typeface="Wingdings" panose="05000000000000000000" pitchFamily="2" charset="2"/>
              <a:buChar char="§"/>
            </a:pPr>
            <a:r>
              <a:rPr lang="es-ES" sz="2400" b="1" dirty="0"/>
              <a:t>Si la mujer acepta una invitación es porque quiere sostener relaciones sexuales con el hombre.</a:t>
            </a:r>
          </a:p>
          <a:p>
            <a:pPr marL="342900" marR="0" lvl="0" indent="-342900" algn="l" rtl="0">
              <a:spcBef>
                <a:spcPts val="0"/>
              </a:spcBef>
              <a:spcAft>
                <a:spcPts val="0"/>
              </a:spcAft>
              <a:buFont typeface="Wingdings" panose="05000000000000000000" pitchFamily="2" charset="2"/>
              <a:buChar char="§"/>
            </a:pPr>
            <a:r>
              <a:rPr lang="es-ES" sz="2400" b="1" dirty="0"/>
              <a:t>Cuando una mujer dice no, en realidad quiere decir sí.</a:t>
            </a:r>
          </a:p>
          <a:p>
            <a:pPr marL="342900" marR="0" lvl="0" indent="-342900" algn="l" rtl="0">
              <a:spcBef>
                <a:spcPts val="0"/>
              </a:spcBef>
              <a:spcAft>
                <a:spcPts val="0"/>
              </a:spcAft>
              <a:buFont typeface="Wingdings" panose="05000000000000000000" pitchFamily="2" charset="2"/>
              <a:buChar char="§"/>
            </a:pPr>
            <a:endParaRPr lang="es-ES" sz="2400" b="1" dirty="0"/>
          </a:p>
          <a:p>
            <a:pPr marR="0" lvl="0" algn="l" rtl="0">
              <a:spcBef>
                <a:spcPts val="0"/>
              </a:spcBef>
              <a:spcAft>
                <a:spcPts val="0"/>
              </a:spcAft>
            </a:pPr>
            <a:r>
              <a:rPr lang="es-ES" sz="2400" b="1" dirty="0"/>
              <a:t>Si bien es cierto y de conformidad con lo establecido en el art. 159 C.G.D., las pruebas deben ser apreciadas de acuerdo con las reglas de la experiencia, también lo es que, la aplicación de conllevar a la toma de decisiones basadas en sesgos, es decir, apreciando los elementos de convicción a partir de generalizaciones respecto de las mujeres, lo cual se traduce en prejuicios que se hacen ver como reglas de la experiencia y terminan haciendo nugatoria la expedición de decisiones justas.</a:t>
            </a:r>
          </a:p>
          <a:p>
            <a:pPr marR="0" lvl="0" algn="l" rtl="0">
              <a:spcBef>
                <a:spcPts val="0"/>
              </a:spcBef>
              <a:spcAft>
                <a:spcPts val="0"/>
              </a:spcAft>
            </a:pPr>
            <a:endParaRPr lang="es-ES" sz="2400" b="1" dirty="0"/>
          </a:p>
          <a:p>
            <a:pPr marR="0" lvl="0" algn="l" rtl="0">
              <a:spcBef>
                <a:spcPts val="0"/>
              </a:spcBef>
              <a:spcAft>
                <a:spcPts val="0"/>
              </a:spcAft>
            </a:pPr>
            <a:r>
              <a:rPr lang="es-ES" sz="2400" b="1" dirty="0"/>
              <a:t>EL ANALISIS DE LAS PRUEBAS RECAUDADAS EN EL EXPEDIENTE DEBEN SER LIBRE DE CUALQUIER SESGO O PREJUICIO QUE </a:t>
            </a:r>
          </a:p>
          <a:p>
            <a:pPr marR="0" lvl="0" algn="l" rtl="0">
              <a:spcBef>
                <a:spcPts val="0"/>
              </a:spcBef>
              <a:spcAft>
                <a:spcPts val="0"/>
              </a:spcAft>
            </a:pPr>
            <a:r>
              <a:rPr lang="es-ES" sz="2400" b="1" dirty="0"/>
              <a:t>IMPIDA EL CORRECTO ANÁLISIS.</a:t>
            </a:r>
          </a:p>
        </p:txBody>
      </p:sp>
    </p:spTree>
    <p:extLst>
      <p:ext uri="{BB962C8B-B14F-4D97-AF65-F5344CB8AC3E}">
        <p14:creationId xmlns:p14="http://schemas.microsoft.com/office/powerpoint/2010/main" val="39963560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113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s-ES" dirty="0"/>
          </a:p>
          <a:p>
            <a:pPr marL="0" marR="0" lvl="0" indent="0" algn="l" rtl="0">
              <a:spcBef>
                <a:spcPts val="0"/>
              </a:spcBef>
              <a:spcAft>
                <a:spcPts val="0"/>
              </a:spcAft>
              <a:buNone/>
            </a:pPr>
            <a:endParaRPr lang="es-CO" dirty="0"/>
          </a:p>
          <a:p>
            <a:pPr marL="0" marR="0" lvl="0" indent="0" algn="ctr" rtl="0">
              <a:spcBef>
                <a:spcPts val="0"/>
              </a:spcBef>
              <a:spcAft>
                <a:spcPts val="0"/>
              </a:spcAft>
              <a:buNone/>
            </a:pPr>
            <a:r>
              <a:rPr lang="es-CO" sz="4000" b="1" dirty="0"/>
              <a:t>CONCLUSIONES.</a:t>
            </a:r>
            <a:endParaRPr sz="4000" b="1" dirty="0"/>
          </a:p>
        </p:txBody>
      </p:sp>
    </p:spTree>
    <p:extLst>
      <p:ext uri="{BB962C8B-B14F-4D97-AF65-F5344CB8AC3E}">
        <p14:creationId xmlns:p14="http://schemas.microsoft.com/office/powerpoint/2010/main" val="1425465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119" name="Google Shape;119;p6"/>
          <p:cNvSpPr txBox="1"/>
          <p:nvPr/>
        </p:nvSpPr>
        <p:spPr>
          <a:xfrm>
            <a:off x="482601" y="776436"/>
            <a:ext cx="8547100" cy="48936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En materia disciplinaria, las cifras son completamente diferentes: algunos casos de violencia contra la mujer son analizados bajo estereotipos discriminatorios:</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Sólo era una conducta galante; las mujeres no saben lo que quieren; que la mujer exageró los hechos; que la mujer fue la que provocó la situación o que sólo denuncian hechos que sólo ocurrieron en su imaginario.</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Y es más: el Estado y la sociedad las revictimizan al encontrar una respuesta negativa a sus peticiones de justicia e incluso, las llegan a responsabilizar de dichas actuaciones.</a:t>
            </a:r>
            <a:endParaRPr sz="2400"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467848" y="348171"/>
            <a:ext cx="7721600" cy="4524275"/>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Se debe reconocer que las mujeres han sido un grupo histórico discriminado, motivo por el cual se justifica un trato diferencial.</a:t>
            </a:r>
          </a:p>
          <a:p>
            <a:pPr marR="0" lvl="0" algn="l" rtl="0">
              <a:spcBef>
                <a:spcPts val="0"/>
              </a:spcBef>
              <a:spcAft>
                <a:spcPts val="0"/>
              </a:spcAft>
            </a:pPr>
            <a:endParaRPr lang="es-ES" sz="2400" b="1" dirty="0"/>
          </a:p>
          <a:p>
            <a:pPr marR="0" lvl="0" algn="l" rtl="0">
              <a:spcBef>
                <a:spcPts val="0"/>
              </a:spcBef>
              <a:spcAft>
                <a:spcPts val="0"/>
              </a:spcAft>
            </a:pPr>
            <a:r>
              <a:rPr lang="es-ES" sz="2400" b="1" dirty="0"/>
              <a:t>Es prioritario realizar cambios en los ámbitos laboral, educativo, social y jurídico, introduciéndose nuevas escalas de valores que garanticen la materialización de los derechos fundamentales de las mujeres, eliminando los sesgos y prejuicios que se tienen respecto del cómo deben verse y actuar y cuál es su rol en la sociedad.</a:t>
            </a:r>
          </a:p>
        </p:txBody>
      </p:sp>
    </p:spTree>
    <p:extLst>
      <p:ext uri="{BB962C8B-B14F-4D97-AF65-F5344CB8AC3E}">
        <p14:creationId xmlns:p14="http://schemas.microsoft.com/office/powerpoint/2010/main" val="42734401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467848" y="348171"/>
            <a:ext cx="7721600" cy="4893607"/>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EN EL CURSO DE UNA INVESTIGACIÓN:</a:t>
            </a:r>
          </a:p>
          <a:p>
            <a:pPr marR="0" lvl="0" algn="l" rtl="0">
              <a:spcBef>
                <a:spcPts val="0"/>
              </a:spcBef>
              <a:spcAft>
                <a:spcPts val="0"/>
              </a:spcAft>
            </a:pPr>
            <a:endParaRPr lang="es-ES" sz="2400" b="1" dirty="0"/>
          </a:p>
          <a:p>
            <a:pPr marR="0" lvl="0" algn="l" rtl="0">
              <a:spcBef>
                <a:spcPts val="0"/>
              </a:spcBef>
              <a:spcAft>
                <a:spcPts val="0"/>
              </a:spcAft>
            </a:pPr>
            <a:r>
              <a:rPr lang="es-ES" sz="2400" b="1" dirty="0"/>
              <a:t>Activar los sistemas de protección en favor de la mujer, cuando su vida e integridad corren riesgo.</a:t>
            </a:r>
          </a:p>
          <a:p>
            <a:pPr marR="0" lvl="0" algn="l" rtl="0">
              <a:spcBef>
                <a:spcPts val="0"/>
              </a:spcBef>
              <a:spcAft>
                <a:spcPts val="0"/>
              </a:spcAft>
            </a:pPr>
            <a:endParaRPr lang="es-ES" sz="2400" b="1" dirty="0"/>
          </a:p>
          <a:p>
            <a:pPr marR="0" lvl="0" algn="l" rtl="0">
              <a:spcBef>
                <a:spcPts val="0"/>
              </a:spcBef>
              <a:spcAft>
                <a:spcPts val="0"/>
              </a:spcAft>
            </a:pPr>
            <a:r>
              <a:rPr lang="es-ES" sz="2400" b="1" dirty="0"/>
              <a:t>Dar traslado de los hechos a la justicia ordinaria penal, de evidenciarse la existencia de un delito.</a:t>
            </a:r>
          </a:p>
          <a:p>
            <a:pPr marR="0" lvl="0" algn="l" rtl="0">
              <a:spcBef>
                <a:spcPts val="0"/>
              </a:spcBef>
              <a:spcAft>
                <a:spcPts val="0"/>
              </a:spcAft>
            </a:pPr>
            <a:endParaRPr lang="es-ES" sz="2400" b="1" dirty="0"/>
          </a:p>
          <a:p>
            <a:pPr marR="0" lvl="0" algn="l" rtl="0">
              <a:spcBef>
                <a:spcPts val="0"/>
              </a:spcBef>
              <a:spcAft>
                <a:spcPts val="0"/>
              </a:spcAft>
            </a:pPr>
            <a:r>
              <a:rPr lang="es-ES" sz="2400" b="1" dirty="0"/>
              <a:t>Flexibilizar la rigurosidad que las pruebas exigen, dando mayor protagonismo a la prueba indiciaria, atendiendo que, la mayor parte de actos de violencia en contra de la mujer ocurren en la clandestinidad.</a:t>
            </a:r>
          </a:p>
        </p:txBody>
      </p:sp>
    </p:spTree>
    <p:extLst>
      <p:ext uri="{BB962C8B-B14F-4D97-AF65-F5344CB8AC3E}">
        <p14:creationId xmlns:p14="http://schemas.microsoft.com/office/powerpoint/2010/main" val="12273189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159" name="Google Shape;159;p14"/>
          <p:cNvSpPr txBox="1"/>
          <p:nvPr/>
        </p:nvSpPr>
        <p:spPr>
          <a:xfrm>
            <a:off x="3467848" y="348171"/>
            <a:ext cx="7721600" cy="5632271"/>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pPr>
            <a:r>
              <a:rPr lang="es-ES" sz="2400" b="1" dirty="0"/>
              <a:t>Abstenerse de exigir a la victima aportar pruebas que sustenten su dicho, obligándolas  a exponerse a situaciones de riesgo, pidiéndoles que graben los actos de acoso.</a:t>
            </a:r>
          </a:p>
          <a:p>
            <a:pPr marR="0" lvl="0" algn="l" rtl="0">
              <a:spcBef>
                <a:spcPts val="0"/>
              </a:spcBef>
              <a:spcAft>
                <a:spcPts val="0"/>
              </a:spcAft>
            </a:pPr>
            <a:endParaRPr lang="es-ES" sz="2400" b="1" dirty="0"/>
          </a:p>
          <a:p>
            <a:pPr marR="0" lvl="0" algn="l" rtl="0">
              <a:spcBef>
                <a:spcPts val="0"/>
              </a:spcBef>
              <a:spcAft>
                <a:spcPts val="0"/>
              </a:spcAft>
            </a:pPr>
            <a:r>
              <a:rPr lang="es-ES" sz="2400" b="1" dirty="0"/>
              <a:t>Desplegar toda la actividad investigativa a que haya lugar, en aras de garantizar los derechos y la dignidad de las mujeres.</a:t>
            </a:r>
          </a:p>
          <a:p>
            <a:pPr marR="0" lvl="0" algn="l" rtl="0">
              <a:spcBef>
                <a:spcPts val="0"/>
              </a:spcBef>
              <a:spcAft>
                <a:spcPts val="0"/>
              </a:spcAft>
            </a:pPr>
            <a:endParaRPr lang="es-ES" sz="2400" b="1" dirty="0"/>
          </a:p>
          <a:p>
            <a:pPr marR="0" lvl="0" algn="l" rtl="0">
              <a:spcBef>
                <a:spcPts val="0"/>
              </a:spcBef>
              <a:spcAft>
                <a:spcPts val="0"/>
              </a:spcAft>
            </a:pPr>
            <a:r>
              <a:rPr lang="es-ES" sz="2400" b="1" dirty="0"/>
              <a:t>Las decisiones deben estar libres de sesgos y estereotipos de género.</a:t>
            </a:r>
          </a:p>
          <a:p>
            <a:pPr marR="0" lvl="0" algn="l" rtl="0">
              <a:spcBef>
                <a:spcPts val="0"/>
              </a:spcBef>
              <a:spcAft>
                <a:spcPts val="0"/>
              </a:spcAft>
            </a:pPr>
            <a:endParaRPr lang="es-ES" sz="2400" b="1" dirty="0"/>
          </a:p>
          <a:p>
            <a:pPr marR="0" lvl="0" algn="l" rtl="0">
              <a:spcBef>
                <a:spcPts val="0"/>
              </a:spcBef>
              <a:spcAft>
                <a:spcPts val="0"/>
              </a:spcAft>
            </a:pPr>
            <a:r>
              <a:rPr lang="es-ES" sz="2400" b="1" dirty="0"/>
              <a:t>Las investigaciones se deben adelantar de forma oportuna, diligente y eficaz, sin dilaciones injustificadas.</a:t>
            </a:r>
          </a:p>
        </p:txBody>
      </p:sp>
    </p:spTree>
    <p:extLst>
      <p:ext uri="{BB962C8B-B14F-4D97-AF65-F5344CB8AC3E}">
        <p14:creationId xmlns:p14="http://schemas.microsoft.com/office/powerpoint/2010/main" val="24510405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8"/>
        <p:cNvGrpSpPr/>
        <p:nvPr/>
      </p:nvGrpSpPr>
      <p:grpSpPr>
        <a:xfrm>
          <a:off x="0" y="0"/>
          <a:ext cx="0" cy="0"/>
          <a:chOff x="0" y="0"/>
          <a:chExt cx="0" cy="0"/>
        </a:xfrm>
      </p:grpSpPr>
      <p:sp>
        <p:nvSpPr>
          <p:cNvPr id="189" name="Google Shape;189;p20"/>
          <p:cNvSpPr txBox="1"/>
          <p:nvPr/>
        </p:nvSpPr>
        <p:spPr>
          <a:xfrm>
            <a:off x="209549" y="3914775"/>
            <a:ext cx="6819901"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600" b="1">
                <a:solidFill>
                  <a:schemeClr val="lt1"/>
                </a:solidFill>
                <a:latin typeface="Helvetica Neue"/>
                <a:ea typeface="Helvetica Neue"/>
                <a:cs typeface="Helvetica Neue"/>
                <a:sym typeface="Helvetica Neue"/>
              </a:rPr>
              <a:t>Agradecemos su atención</a:t>
            </a:r>
            <a:endParaRPr/>
          </a:p>
          <a:p>
            <a:pPr marL="0" marR="0" lvl="0" indent="0" algn="l" rtl="0">
              <a:spcBef>
                <a:spcPts val="0"/>
              </a:spcBef>
              <a:spcAft>
                <a:spcPts val="0"/>
              </a:spcAft>
              <a:buNone/>
            </a:pPr>
            <a:endParaRPr sz="3600" b="1">
              <a:solidFill>
                <a:schemeClr val="lt1"/>
              </a:solidFill>
              <a:latin typeface="Helvetica Neue"/>
              <a:ea typeface="Helvetica Neue"/>
              <a:cs typeface="Helvetica Neue"/>
              <a:sym typeface="Helvetica Neue"/>
            </a:endParaRPr>
          </a:p>
          <a:p>
            <a:pPr marL="0" marR="0" lvl="0" indent="0" algn="l" rtl="0">
              <a:spcBef>
                <a:spcPts val="0"/>
              </a:spcBef>
              <a:spcAft>
                <a:spcPts val="0"/>
              </a:spcAft>
              <a:buNone/>
            </a:pPr>
            <a:endParaRPr sz="3600" b="1">
              <a:solidFill>
                <a:schemeClr val="lt1"/>
              </a:solidFill>
              <a:latin typeface="Helvetica Neue"/>
              <a:ea typeface="Helvetica Neue"/>
              <a:cs typeface="Helvetica Neue"/>
              <a:sym typeface="Helvetica Neue"/>
            </a:endParaRPr>
          </a:p>
          <a:p>
            <a:pPr marL="0" marR="0" lvl="0" indent="0" algn="l" rtl="0">
              <a:spcBef>
                <a:spcPts val="0"/>
              </a:spcBef>
              <a:spcAft>
                <a:spcPts val="0"/>
              </a:spcAft>
              <a:buNone/>
            </a:pPr>
            <a:r>
              <a:rPr lang="es-CO" sz="1600" b="1">
                <a:solidFill>
                  <a:schemeClr val="lt1"/>
                </a:solidFill>
                <a:latin typeface="Helvetica Neue"/>
                <a:ea typeface="Helvetica Neue"/>
                <a:cs typeface="Helvetica Neue"/>
                <a:sym typeface="Helvetica Neue"/>
              </a:rPr>
              <a:t>NUEVA ESCUELA POPULAR Y OBRERA</a:t>
            </a:r>
            <a:endParaRPr/>
          </a:p>
          <a:p>
            <a:pPr marL="0" marR="0" lvl="0" indent="0" algn="l" rtl="0">
              <a:spcBef>
                <a:spcPts val="0"/>
              </a:spcBef>
              <a:spcAft>
                <a:spcPts val="0"/>
              </a:spcAft>
              <a:buNone/>
            </a:pPr>
            <a:r>
              <a:rPr lang="es-CO" sz="1600" b="1">
                <a:solidFill>
                  <a:schemeClr val="lt1"/>
                </a:solidFill>
                <a:latin typeface="Helvetica Neue"/>
                <a:ea typeface="Helvetica Neue"/>
                <a:cs typeface="Helvetica Neue"/>
                <a:sym typeface="Helvetica Neue"/>
              </a:rPr>
              <a:t>NEPO.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124" name="Google Shape;124;p7"/>
          <p:cNvSpPr txBox="1"/>
          <p:nvPr/>
        </p:nvSpPr>
        <p:spPr>
          <a:xfrm>
            <a:off x="609601" y="306536"/>
            <a:ext cx="7480300" cy="48936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VIOLENCIA CONTRA LA MUJER BASADA EN GÉNERO.</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TIPOS DE VIOLENCIA EXISTENTES EN EL ÁMBITO LABORAL.</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ENFOQUE DE GÉNERO.</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PRUEBAS QUE DEBEN SER RECAUDADAS EN EL CURSO DE UNA INVESTIGACIÓN DISCIPLINARIA, POR HECHOS RELACIONADOS CON VIOLENCIA DE GÉNERO, Y CÓMO DEBEN SER VALORADAS.</a:t>
            </a:r>
            <a:endParaRPr sz="2400" b="1" dirty="0"/>
          </a:p>
        </p:txBody>
      </p:sp>
      <p:sp>
        <p:nvSpPr>
          <p:cNvPr id="2" name="Flecha: hacia abajo 1">
            <a:extLst>
              <a:ext uri="{FF2B5EF4-FFF2-40B4-BE49-F238E27FC236}">
                <a16:creationId xmlns:a16="http://schemas.microsoft.com/office/drawing/2014/main" id="{CF752DBF-3ABD-C245-A640-A573F24C3270}"/>
              </a:ext>
            </a:extLst>
          </p:cNvPr>
          <p:cNvSpPr/>
          <p:nvPr/>
        </p:nvSpPr>
        <p:spPr>
          <a:xfrm>
            <a:off x="2976282" y="1075765"/>
            <a:ext cx="510989" cy="25997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3" name="Flecha: hacia abajo 2">
            <a:extLst>
              <a:ext uri="{FF2B5EF4-FFF2-40B4-BE49-F238E27FC236}">
                <a16:creationId xmlns:a16="http://schemas.microsoft.com/office/drawing/2014/main" id="{04EEB4C0-3DB2-1A4A-9F50-5716B23A080E}"/>
              </a:ext>
            </a:extLst>
          </p:cNvPr>
          <p:cNvSpPr/>
          <p:nvPr/>
        </p:nvSpPr>
        <p:spPr>
          <a:xfrm>
            <a:off x="4437529" y="2142565"/>
            <a:ext cx="466165" cy="331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Flecha: hacia abajo 3">
            <a:extLst>
              <a:ext uri="{FF2B5EF4-FFF2-40B4-BE49-F238E27FC236}">
                <a16:creationId xmlns:a16="http://schemas.microsoft.com/office/drawing/2014/main" id="{1E77F820-4C79-5B61-CCA2-0D4C2A7C5882}"/>
              </a:ext>
            </a:extLst>
          </p:cNvPr>
          <p:cNvSpPr/>
          <p:nvPr/>
        </p:nvSpPr>
        <p:spPr>
          <a:xfrm>
            <a:off x="4536141" y="2823882"/>
            <a:ext cx="537883" cy="33169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113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s-ES" dirty="0"/>
          </a:p>
          <a:p>
            <a:pPr marL="0" marR="0" lvl="0" indent="0" algn="l" rtl="0">
              <a:spcBef>
                <a:spcPts val="0"/>
              </a:spcBef>
              <a:spcAft>
                <a:spcPts val="0"/>
              </a:spcAft>
              <a:buNone/>
            </a:pPr>
            <a:endParaRPr lang="es-CO" dirty="0"/>
          </a:p>
          <a:p>
            <a:pPr marL="0" marR="0" lvl="0" indent="0" algn="ctr" rtl="0">
              <a:spcBef>
                <a:spcPts val="0"/>
              </a:spcBef>
              <a:spcAft>
                <a:spcPts val="0"/>
              </a:spcAft>
              <a:buNone/>
            </a:pPr>
            <a:r>
              <a:rPr lang="es-CO" sz="4000" b="1" dirty="0"/>
              <a:t>VIOLENCIA CONTRA LA MUJER.</a:t>
            </a:r>
            <a:endParaRPr sz="4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129" name="Google Shape;129;p8"/>
          <p:cNvSpPr txBox="1"/>
          <p:nvPr/>
        </p:nvSpPr>
        <p:spPr>
          <a:xfrm>
            <a:off x="552450" y="1995636"/>
            <a:ext cx="11087100"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t>Convención Interamericana para prevenir, sancionar y erradicar la violencia contra la mujer “Convención de Belén do Para” (1994), ratificada y aprobada por Colombia mediante la ley 248 de 1995, se expresa que</a:t>
            </a:r>
          </a:p>
          <a:p>
            <a:pPr marL="0" marR="0" lvl="0" indent="0" algn="l" rtl="0">
              <a:spcBef>
                <a:spcPts val="0"/>
              </a:spcBef>
              <a:spcAft>
                <a:spcPts val="0"/>
              </a:spcAft>
              <a:buNone/>
            </a:pPr>
            <a:endParaRPr lang="es-ES" sz="2400" b="1" dirty="0"/>
          </a:p>
          <a:p>
            <a:pPr marL="0" marR="0" lvl="0" indent="0" algn="l" rtl="0">
              <a:spcBef>
                <a:spcPts val="0"/>
              </a:spcBef>
              <a:spcAft>
                <a:spcPts val="0"/>
              </a:spcAft>
              <a:buNone/>
            </a:pPr>
            <a:r>
              <a:rPr lang="es-ES" sz="2400" b="1" dirty="0"/>
              <a:t>“… la violencia contra la mujer incluye la violencia física, sexual y psicológica comprendiendo, entre otros, (delitos sexuales y conexos)”.</a:t>
            </a:r>
            <a:endParaRPr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2" name="CuadroTexto 1">
            <a:extLst>
              <a:ext uri="{FF2B5EF4-FFF2-40B4-BE49-F238E27FC236}">
                <a16:creationId xmlns:a16="http://schemas.microsoft.com/office/drawing/2014/main" id="{B17DF4E1-1770-37F3-A74B-09AD3E5B0374}"/>
              </a:ext>
            </a:extLst>
          </p:cNvPr>
          <p:cNvSpPr txBox="1"/>
          <p:nvPr/>
        </p:nvSpPr>
        <p:spPr>
          <a:xfrm>
            <a:off x="3442447" y="690282"/>
            <a:ext cx="8417859" cy="954107"/>
          </a:xfrm>
          <a:prstGeom prst="rect">
            <a:avLst/>
          </a:prstGeom>
          <a:noFill/>
        </p:spPr>
        <p:txBody>
          <a:bodyPr wrap="square" rtlCol="0">
            <a:spAutoFit/>
          </a:bodyPr>
          <a:lstStyle/>
          <a:p>
            <a:r>
              <a:rPr lang="es-ES" sz="2800" b="1" dirty="0"/>
              <a:t>Corte Constitucional SU-080 Febrero 25 de 2020:</a:t>
            </a:r>
            <a:endParaRPr lang="es-CO" sz="2800" b="1" dirty="0"/>
          </a:p>
        </p:txBody>
      </p:sp>
      <p:sp>
        <p:nvSpPr>
          <p:cNvPr id="3" name="CuadroTexto 2">
            <a:extLst>
              <a:ext uri="{FF2B5EF4-FFF2-40B4-BE49-F238E27FC236}">
                <a16:creationId xmlns:a16="http://schemas.microsoft.com/office/drawing/2014/main" id="{4331D255-1702-A040-476B-008A1C9B6368}"/>
              </a:ext>
            </a:extLst>
          </p:cNvPr>
          <p:cNvSpPr txBox="1"/>
          <p:nvPr/>
        </p:nvSpPr>
        <p:spPr>
          <a:xfrm>
            <a:off x="170329" y="2429435"/>
            <a:ext cx="11887200" cy="3046988"/>
          </a:xfrm>
          <a:prstGeom prst="rect">
            <a:avLst/>
          </a:prstGeom>
          <a:noFill/>
        </p:spPr>
        <p:txBody>
          <a:bodyPr wrap="square" rtlCol="0">
            <a:spAutoFit/>
          </a:bodyPr>
          <a:lstStyle/>
          <a:p>
            <a:r>
              <a:rPr lang="es-ES" sz="2400" b="1" dirty="0"/>
              <a:t>Existirá violencia contra la mujer, basada en género cuando:</a:t>
            </a:r>
          </a:p>
          <a:p>
            <a:endParaRPr lang="es-ES" sz="2400" b="1" dirty="0"/>
          </a:p>
          <a:p>
            <a:pPr marL="514350" indent="-514350">
              <a:buAutoNum type="romanLcParenBoth"/>
            </a:pPr>
            <a:r>
              <a:rPr lang="es-ES" sz="2400" b="1" dirty="0"/>
              <a:t>La violencia la ejerce un hombre sobre la mujer.</a:t>
            </a:r>
          </a:p>
          <a:p>
            <a:pPr marL="514350" indent="-514350">
              <a:buAutoNum type="romanLcParenBoth"/>
            </a:pPr>
            <a:r>
              <a:rPr lang="es-ES" sz="2400" b="1" dirty="0"/>
              <a:t>La causa de esta violencia se basa en la desigualdad histórica y universal, que ha situado en una posición de subordinación a las mujeres respecto a los hombres.</a:t>
            </a:r>
          </a:p>
          <a:p>
            <a:pPr marL="514350" indent="-514350">
              <a:buAutoNum type="romanLcParenBoth"/>
            </a:pPr>
            <a:r>
              <a:rPr lang="es-ES" sz="2400" b="1" dirty="0"/>
              <a:t>Se ejerce en todos los ámbitos de la vida y en múltiples escenarios (pareja, familia, trabajo, educación, economía, cultura, política, religión, etc.).</a:t>
            </a:r>
            <a:endParaRPr lang="es-CO" sz="2400" b="1" dirty="0"/>
          </a:p>
        </p:txBody>
      </p:sp>
    </p:spTree>
    <p:extLst>
      <p:ext uri="{BB962C8B-B14F-4D97-AF65-F5344CB8AC3E}">
        <p14:creationId xmlns:p14="http://schemas.microsoft.com/office/powerpoint/2010/main" val="2118355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2" name="CuadroTexto 1">
            <a:extLst>
              <a:ext uri="{FF2B5EF4-FFF2-40B4-BE49-F238E27FC236}">
                <a16:creationId xmlns:a16="http://schemas.microsoft.com/office/drawing/2014/main" id="{B17DF4E1-1770-37F3-A74B-09AD3E5B0374}"/>
              </a:ext>
            </a:extLst>
          </p:cNvPr>
          <p:cNvSpPr txBox="1"/>
          <p:nvPr/>
        </p:nvSpPr>
        <p:spPr>
          <a:xfrm>
            <a:off x="3442447" y="690282"/>
            <a:ext cx="8417859" cy="954107"/>
          </a:xfrm>
          <a:prstGeom prst="rect">
            <a:avLst/>
          </a:prstGeom>
          <a:noFill/>
        </p:spPr>
        <p:txBody>
          <a:bodyPr wrap="square" rtlCol="0">
            <a:spAutoFit/>
          </a:bodyPr>
          <a:lstStyle/>
          <a:p>
            <a:r>
              <a:rPr lang="es-ES" sz="2800" b="1" dirty="0"/>
              <a:t>Corte Constitucional SU-080 Febrero 25 de 2020:</a:t>
            </a:r>
            <a:endParaRPr lang="es-CO" sz="2800" b="1" dirty="0"/>
          </a:p>
        </p:txBody>
      </p:sp>
      <p:sp>
        <p:nvSpPr>
          <p:cNvPr id="3" name="CuadroTexto 2">
            <a:extLst>
              <a:ext uri="{FF2B5EF4-FFF2-40B4-BE49-F238E27FC236}">
                <a16:creationId xmlns:a16="http://schemas.microsoft.com/office/drawing/2014/main" id="{4331D255-1702-A040-476B-008A1C9B6368}"/>
              </a:ext>
            </a:extLst>
          </p:cNvPr>
          <p:cNvSpPr txBox="1"/>
          <p:nvPr/>
        </p:nvSpPr>
        <p:spPr>
          <a:xfrm>
            <a:off x="170329" y="2429435"/>
            <a:ext cx="11887200" cy="3416320"/>
          </a:xfrm>
          <a:prstGeom prst="rect">
            <a:avLst/>
          </a:prstGeom>
          <a:noFill/>
        </p:spPr>
        <p:txBody>
          <a:bodyPr wrap="square" rtlCol="0">
            <a:spAutoFit/>
          </a:bodyPr>
          <a:lstStyle/>
          <a:p>
            <a:r>
              <a:rPr lang="es-ES" sz="2400" b="1" dirty="0"/>
              <a:t>Existirá violencia contra la mujer, basada en género cuando:</a:t>
            </a:r>
          </a:p>
          <a:p>
            <a:endParaRPr lang="es-ES" sz="2400" b="1" dirty="0"/>
          </a:p>
          <a:p>
            <a:r>
              <a:rPr lang="es-ES" sz="2400" b="1" dirty="0"/>
              <a:t>(</a:t>
            </a:r>
            <a:r>
              <a:rPr lang="es-ES" sz="2400" b="1" dirty="0" err="1"/>
              <a:t>iv</a:t>
            </a:r>
            <a:r>
              <a:rPr lang="es-ES" sz="2400" b="1" dirty="0"/>
              <a:t>) En los actos de violencia física, se pretende la sumisión de la mujer a través de la imposición de la mayor fuerza o capacidad corporal como elemento coercitivo.</a:t>
            </a:r>
          </a:p>
          <a:p>
            <a:endParaRPr lang="es-ES" sz="2400" b="1" dirty="0"/>
          </a:p>
          <a:p>
            <a:r>
              <a:rPr lang="es-ES" sz="2400" b="1" dirty="0"/>
              <a:t>(v) La violencia psicológica, en relaciones de pareja, implica control, celos patológicos, aislamiento, denigración, humillaciones, amenazas, intimidación y acoso, entre otras.</a:t>
            </a:r>
          </a:p>
        </p:txBody>
      </p:sp>
    </p:spTree>
    <p:extLst>
      <p:ext uri="{BB962C8B-B14F-4D97-AF65-F5344CB8AC3E}">
        <p14:creationId xmlns:p14="http://schemas.microsoft.com/office/powerpoint/2010/main" val="2210800899"/>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437</TotalTime>
  <Words>3383</Words>
  <Application>Microsoft Office PowerPoint</Application>
  <PresentationFormat>Panorámica</PresentationFormat>
  <Paragraphs>243</Paragraphs>
  <Slides>43</Slides>
  <Notes>43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43</vt:i4>
      </vt:variant>
    </vt:vector>
  </HeadingPairs>
  <TitlesOfParts>
    <vt:vector size="48" baseType="lpstr">
      <vt:lpstr>Calibri</vt:lpstr>
      <vt:lpstr>Helvetica Neue</vt:lpstr>
      <vt:lpstr>Arial</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Usuario</cp:lastModifiedBy>
  <cp:revision>7</cp:revision>
  <dcterms:created xsi:type="dcterms:W3CDTF">2022-02-17T19:37:49Z</dcterms:created>
  <dcterms:modified xsi:type="dcterms:W3CDTF">2025-02-11T21:48:55Z</dcterms:modified>
</cp:coreProperties>
</file>