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20"/>
  </p:notesMasterIdLst>
  <p:sldIdLst>
    <p:sldId id="256" r:id="rId2"/>
    <p:sldId id="274" r:id="rId3"/>
    <p:sldId id="275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2" r:id="rId18"/>
    <p:sldId id="273" r:id="rId1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7074" autoAdjust="0"/>
  </p:normalViewPr>
  <p:slideViewPr>
    <p:cSldViewPr snapToGrid="0">
      <p:cViewPr varScale="1">
        <p:scale>
          <a:sx n="109" d="100"/>
          <a:sy n="109" d="100"/>
        </p:scale>
        <p:origin x="6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D5B87A-5454-4E79-A305-FF0DC7DF2964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8E2042-7FE8-45F1-AED7-EB4695F615D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7010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8E2042-7FE8-45F1-AED7-EB4695F615D6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7523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4362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83053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38472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20969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4773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759247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lumna de image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339067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3425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4111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3081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34188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05623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015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2591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4676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6921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2355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DCD4A22-EE5D-4A34-9BC8-2F93C2FC07CC}" type="datetimeFigureOut">
              <a:rPr lang="es-CO" smtClean="0"/>
              <a:t>17/03/2025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15C80-6528-4FBF-AB6E-EBA3AAEF368A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134683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C3E6FA"/>
              </a:clrFrom>
              <a:clrTo>
                <a:srgbClr val="C3E6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705" y="0"/>
            <a:ext cx="5916878" cy="6473468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4547" y="2846604"/>
            <a:ext cx="5663158" cy="1734417"/>
          </a:xfrm>
        </p:spPr>
        <p:txBody>
          <a:bodyPr>
            <a:normAutofit fontScale="90000"/>
          </a:bodyPr>
          <a:lstStyle/>
          <a:p>
            <a:pPr algn="l"/>
            <a:r>
              <a:rPr lang="es-CO" sz="4400" b="1" dirty="0"/>
              <a:t>Redacción y contenido de pliegos</a:t>
            </a:r>
          </a:p>
        </p:txBody>
      </p:sp>
      <p:sp>
        <p:nvSpPr>
          <p:cNvPr id="8" name="Título 1"/>
          <p:cNvSpPr txBox="1">
            <a:spLocks/>
          </p:cNvSpPr>
          <p:nvPr/>
        </p:nvSpPr>
        <p:spPr>
          <a:xfrm>
            <a:off x="407196" y="5190186"/>
            <a:ext cx="5268138" cy="128328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s-CO" sz="2400" dirty="0"/>
              <a:t>Gloria María Restrepo Ramírez</a:t>
            </a:r>
          </a:p>
          <a:p>
            <a:pPr algn="l"/>
            <a:endParaRPr lang="es-CO" sz="2400" dirty="0"/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61998" cy="2756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74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14129" y="450762"/>
            <a:ext cx="8279109" cy="1798934"/>
          </a:xfrm>
        </p:spPr>
        <p:txBody>
          <a:bodyPr/>
          <a:lstStyle/>
          <a:p>
            <a:pPr algn="ctr"/>
            <a:r>
              <a:rPr lang="es-ES" b="1" dirty="0">
                <a:latin typeface="Aharoni" panose="02010803020104030203" pitchFamily="2" charset="-79"/>
                <a:cs typeface="Aharoni" panose="02010803020104030203" pitchFamily="2" charset="-79"/>
              </a:rPr>
              <a:t>Situación del movimiento obrero: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6214" y="2125015"/>
            <a:ext cx="8680360" cy="4178132"/>
          </a:xfrm>
        </p:spPr>
        <p:txBody>
          <a:bodyPr>
            <a:normAutofit/>
          </a:bodyPr>
          <a:lstStyle/>
          <a:p>
            <a:pPr lvl="1"/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Tasa de sindicalización.</a:t>
            </a:r>
          </a:p>
          <a:p>
            <a:pPr lvl="1"/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Tipos de sindicatos.</a:t>
            </a:r>
          </a:p>
          <a:p>
            <a:pPr lvl="1"/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Contradicciones políticas e ideológicas.</a:t>
            </a:r>
          </a:p>
          <a:p>
            <a:pPr lvl="1"/>
            <a:r>
              <a:rPr lang="es-ES" sz="4000" dirty="0">
                <a:latin typeface="Arial" panose="020B0604020202020204" pitchFamily="34" charset="0"/>
                <a:cs typeface="Arial" panose="020B0604020202020204" pitchFamily="34" charset="0"/>
              </a:rPr>
              <a:t>Cultura sindical.</a:t>
            </a:r>
          </a:p>
          <a:p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3233" b="50068"/>
          <a:stretch/>
        </p:blipFill>
        <p:spPr>
          <a:xfrm>
            <a:off x="8976574" y="0"/>
            <a:ext cx="3215425" cy="4250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189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66" r="52481"/>
          <a:stretch/>
        </p:blipFill>
        <p:spPr>
          <a:xfrm>
            <a:off x="8358388" y="0"/>
            <a:ext cx="3833611" cy="412123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61324" y="283335"/>
            <a:ext cx="6732712" cy="2060817"/>
          </a:xfrm>
        </p:spPr>
        <p:txBody>
          <a:bodyPr/>
          <a:lstStyle/>
          <a:p>
            <a:pPr algn="ctr"/>
            <a:r>
              <a:rPr lang="es-ES" sz="4400" b="1" dirty="0">
                <a:latin typeface="Aharoni" panose="02010803020104030203" pitchFamily="2" charset="-79"/>
                <a:cs typeface="Aharoni" panose="02010803020104030203" pitchFamily="2" charset="-79"/>
              </a:rPr>
              <a:t> Marco jurídico</a:t>
            </a:r>
            <a:endParaRPr lang="es-CO" sz="44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37883" y="1481070"/>
            <a:ext cx="7379594" cy="4778062"/>
          </a:xfrm>
        </p:spPr>
        <p:txBody>
          <a:bodyPr>
            <a:normAutofit/>
          </a:bodyPr>
          <a:lstStyle/>
          <a:p>
            <a:pPr marL="609600" indent="-609600"/>
            <a:r>
              <a:rPr lang="es-ES" sz="5400" dirty="0">
                <a:latin typeface="Arial" panose="020B0604020202020204" pitchFamily="34" charset="0"/>
                <a:cs typeface="Arial" panose="020B0604020202020204" pitchFamily="34" charset="0"/>
              </a:rPr>
              <a:t>Constitución.</a:t>
            </a:r>
          </a:p>
          <a:p>
            <a:pPr marL="609600" indent="-609600"/>
            <a:r>
              <a:rPr lang="es-ES" sz="4400" dirty="0">
                <a:latin typeface="Arial" panose="020B0604020202020204" pitchFamily="34" charset="0"/>
                <a:cs typeface="Arial" panose="020B0604020202020204" pitchFamily="34" charset="0"/>
              </a:rPr>
              <a:t>Leyes.</a:t>
            </a:r>
          </a:p>
          <a:p>
            <a:pPr marL="609600" indent="-609600"/>
            <a:r>
              <a:rPr lang="es-ES" sz="4400" dirty="0">
                <a:latin typeface="Arial" panose="020B0604020202020204" pitchFamily="34" charset="0"/>
                <a:cs typeface="Arial" panose="020B0604020202020204" pitchFamily="34" charset="0"/>
              </a:rPr>
              <a:t>O.I.T.</a:t>
            </a:r>
          </a:p>
          <a:p>
            <a:pPr marL="609600" indent="-609600"/>
            <a:r>
              <a:rPr lang="es-ES" sz="4800" dirty="0">
                <a:latin typeface="Arial" panose="020B0604020202020204" pitchFamily="34" charset="0"/>
                <a:cs typeface="Arial" panose="020B0604020202020204" pitchFamily="34" charset="0"/>
              </a:rPr>
              <a:t>Jurisprudencias.</a:t>
            </a:r>
          </a:p>
          <a:p>
            <a:endParaRPr lang="es-CO" sz="36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535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25" b="46161"/>
          <a:stretch/>
        </p:blipFill>
        <p:spPr>
          <a:xfrm>
            <a:off x="9234152" y="0"/>
            <a:ext cx="2957848" cy="2640169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4546" y="153091"/>
            <a:ext cx="8711159" cy="1325563"/>
          </a:xfrm>
        </p:spPr>
        <p:txBody>
          <a:bodyPr/>
          <a:lstStyle/>
          <a:p>
            <a:r>
              <a:rPr lang="es-ES" b="1" dirty="0">
                <a:latin typeface="Aharoni" panose="02010803020104030203" pitchFamily="2" charset="-79"/>
                <a:cs typeface="Aharoni" panose="02010803020104030203" pitchFamily="2" charset="-79"/>
              </a:rPr>
              <a:t>Estudio interno de las empresas: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81609" y="1133341"/>
            <a:ext cx="8584096" cy="529541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Plan estratégico de las empresas (inversiones, tecnología, proyección del mercado)</a:t>
            </a:r>
          </a:p>
          <a:p>
            <a:pPr>
              <a:lnSpc>
                <a:spcPct val="80000"/>
              </a:lnSpc>
            </a:pPr>
            <a:endParaRPr lang="es-E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Análisis financiero (balances y estados de resultados de las empresas y su competencia)</a:t>
            </a:r>
          </a:p>
          <a:p>
            <a:pPr>
              <a:lnSpc>
                <a:spcPct val="80000"/>
              </a:lnSpc>
            </a:pPr>
            <a:endParaRPr lang="es-E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Análisis por indicadores  (de rentabilidad, liquidez, endeudamiento,…)</a:t>
            </a:r>
          </a:p>
          <a:p>
            <a:pPr>
              <a:lnSpc>
                <a:spcPct val="80000"/>
              </a:lnSpc>
            </a:pPr>
            <a:endParaRPr lang="es-E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s-ES" sz="2800" dirty="0">
                <a:latin typeface="Arial" panose="020B0604020202020204" pitchFamily="34" charset="0"/>
                <a:cs typeface="Arial" panose="020B0604020202020204" pitchFamily="34" charset="0"/>
              </a:rPr>
              <a:t>Grupo económico al cual pertenece (quien es, como es, donde actúan,…)</a:t>
            </a:r>
          </a:p>
          <a:p>
            <a:endParaRPr lang="es-CO" sz="28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419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89" t="49768" r="6724" b="5728"/>
          <a:stretch/>
        </p:blipFill>
        <p:spPr>
          <a:xfrm>
            <a:off x="9234152" y="1"/>
            <a:ext cx="2957848" cy="3245476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3183" y="180305"/>
            <a:ext cx="9040969" cy="1416676"/>
          </a:xfrm>
        </p:spPr>
        <p:txBody>
          <a:bodyPr>
            <a:normAutofit fontScale="90000"/>
          </a:bodyPr>
          <a:lstStyle/>
          <a:p>
            <a:pPr algn="ctr"/>
            <a:r>
              <a:rPr lang="es-ES" b="1" dirty="0">
                <a:latin typeface="Aharoni" panose="02010803020104030203" pitchFamily="2" charset="-79"/>
                <a:cs typeface="Aharoni" panose="02010803020104030203" pitchFamily="2" charset="-79"/>
              </a:rPr>
              <a:t>Estudio socio-económico de los trabajadores</a:t>
            </a:r>
            <a:br>
              <a:rPr lang="es-ES" sz="4000" b="1" dirty="0"/>
            </a:b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6366" y="1481070"/>
            <a:ext cx="8847786" cy="5089788"/>
          </a:xfrm>
        </p:spPr>
        <p:txBody>
          <a:bodyPr>
            <a:normAutofit/>
          </a:bodyPr>
          <a:lstStyle/>
          <a:p>
            <a:pPr marL="609600" indent="-609600">
              <a:buNone/>
            </a:pPr>
            <a:r>
              <a:rPr lang="es-ES" sz="4400" b="1" dirty="0">
                <a:latin typeface="Arial" panose="020B0604020202020204" pitchFamily="34" charset="0"/>
                <a:cs typeface="Arial" panose="020B0604020202020204" pitchFamily="34" charset="0"/>
              </a:rPr>
              <a:t>A. Cuantitativo:</a:t>
            </a:r>
          </a:p>
          <a:p>
            <a:pPr marL="609600" indent="-609600"/>
            <a:endParaRPr lang="es-ES" sz="3200" dirty="0"/>
          </a:p>
          <a:p>
            <a:pPr marL="609600" indent="-609600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Numero de trabajadores.</a:t>
            </a:r>
          </a:p>
          <a:p>
            <a:pPr marL="609600" indent="-609600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Numero de sindicalizados.</a:t>
            </a:r>
          </a:p>
          <a:p>
            <a:pPr marL="609600" indent="-609600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Numero de </a:t>
            </a:r>
            <a:r>
              <a:rPr lang="es-ES" sz="3200" dirty="0" err="1">
                <a:latin typeface="Arial" panose="020B0604020202020204" pitchFamily="34" charset="0"/>
                <a:cs typeface="Arial" panose="020B0604020202020204" pitchFamily="34" charset="0"/>
              </a:rPr>
              <a:t>convencionados</a:t>
            </a: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609600" indent="-609600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Familia del trabajador.</a:t>
            </a:r>
          </a:p>
          <a:p>
            <a:pPr marL="609600" indent="-609600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Organizaciones hermanas.</a:t>
            </a:r>
          </a:p>
          <a:p>
            <a:endParaRPr lang="es-CO" sz="32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813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6900" y="811369"/>
            <a:ext cx="8186339" cy="4740811"/>
          </a:xfrm>
        </p:spPr>
        <p:txBody>
          <a:bodyPr>
            <a:noAutofit/>
          </a:bodyPr>
          <a:lstStyle/>
          <a:p>
            <a:r>
              <a:rPr lang="es-ES" sz="3600" b="1" dirty="0">
                <a:latin typeface="Aharoni" panose="02010803020104030203" pitchFamily="2" charset="-79"/>
                <a:cs typeface="Aharoni" panose="02010803020104030203" pitchFamily="2" charset="-79"/>
              </a:rPr>
              <a:t>B.	Cualitativo:</a:t>
            </a:r>
            <a:br>
              <a:rPr lang="es-ES" sz="3600" b="1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endParaRPr lang="es-ES" sz="3600" b="1" dirty="0">
              <a:latin typeface="Aharoni" panose="02010803020104030203" pitchFamily="2" charset="-79"/>
              <a:cs typeface="Aharoni" panose="02010803020104030203" pitchFamily="2" charset="-79"/>
            </a:endParaRPr>
          </a:p>
          <a:p>
            <a:pPr marL="609600" indent="-609600"/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Educación.</a:t>
            </a:r>
          </a:p>
          <a:p>
            <a:pPr marL="609600" indent="-609600"/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Vivienda.</a:t>
            </a:r>
          </a:p>
          <a:p>
            <a:pPr marL="609600" indent="-609600"/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Salud.</a:t>
            </a:r>
          </a:p>
          <a:p>
            <a:pPr marL="609600" indent="-609600"/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Recreación.</a:t>
            </a:r>
          </a:p>
          <a:p>
            <a:pPr marL="609600" indent="-609600"/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Calamidad.</a:t>
            </a:r>
          </a:p>
          <a:p>
            <a:endParaRPr lang="es-CO" sz="36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3233" b="50068"/>
          <a:stretch/>
        </p:blipFill>
        <p:spPr>
          <a:xfrm>
            <a:off x="9040969" y="1"/>
            <a:ext cx="3151031" cy="2949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4195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66" r="52481"/>
          <a:stretch/>
        </p:blipFill>
        <p:spPr>
          <a:xfrm>
            <a:off x="8783392" y="0"/>
            <a:ext cx="3408608" cy="327123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199" y="137835"/>
            <a:ext cx="8149131" cy="1325563"/>
          </a:xfrm>
        </p:spPr>
        <p:txBody>
          <a:bodyPr/>
          <a:lstStyle/>
          <a:p>
            <a:r>
              <a:rPr lang="es-ES" b="1" dirty="0">
                <a:latin typeface="Aharoni" panose="02010803020104030203" pitchFamily="2" charset="-79"/>
                <a:cs typeface="Aharoni" panose="02010803020104030203" pitchFamily="2" charset="-79"/>
              </a:rPr>
              <a:t>Equipos de trabajo  pro-pliego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28199" y="1635617"/>
            <a:ext cx="8355193" cy="4298118"/>
          </a:xfrm>
        </p:spPr>
        <p:txBody>
          <a:bodyPr>
            <a:normAutofit/>
          </a:bodyPr>
          <a:lstStyle/>
          <a:p>
            <a:pPr marL="609600" indent="-609600"/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Comisión económica.</a:t>
            </a:r>
          </a:p>
          <a:p>
            <a:pPr marL="609600" indent="-609600"/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Comisión social.</a:t>
            </a:r>
          </a:p>
          <a:p>
            <a:pPr marL="609600" indent="-609600"/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Comisión jurídica.</a:t>
            </a:r>
          </a:p>
          <a:p>
            <a:pPr marL="609600" indent="-609600"/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Comisión  comunicaciones.</a:t>
            </a:r>
          </a:p>
          <a:p>
            <a:pPr marL="609600" indent="-609600"/>
            <a:r>
              <a:rPr lang="es-ES" sz="3600" dirty="0">
                <a:latin typeface="Arial" panose="020B0604020202020204" pitchFamily="34" charset="0"/>
                <a:cs typeface="Arial" panose="020B0604020202020204" pitchFamily="34" charset="0"/>
              </a:rPr>
              <a:t>Comisión  educación  y sindicalización.</a:t>
            </a:r>
          </a:p>
          <a:p>
            <a:endParaRPr lang="es-CO" sz="3600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7771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25" b="46161"/>
          <a:stretch/>
        </p:blipFill>
        <p:spPr>
          <a:xfrm>
            <a:off x="5547359" y="1119491"/>
            <a:ext cx="5017477" cy="5003694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25369"/>
            <a:ext cx="10515600" cy="1325563"/>
          </a:xfrm>
        </p:spPr>
        <p:txBody>
          <a:bodyPr/>
          <a:lstStyle/>
          <a:p>
            <a:r>
              <a:rPr lang="es-ES" b="1" dirty="0">
                <a:latin typeface="Aharoni" panose="02010803020104030203" pitchFamily="2" charset="-79"/>
                <a:cs typeface="Aharoni" panose="02010803020104030203" pitchFamily="2" charset="-79"/>
              </a:rPr>
              <a:t>Espacios de participación de la base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38200" y="2233204"/>
            <a:ext cx="10515600" cy="3700531"/>
          </a:xfrm>
        </p:spPr>
        <p:txBody>
          <a:bodyPr/>
          <a:lstStyle/>
          <a:p>
            <a:pPr marL="609600" indent="-609600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Lanzamiento del pliego.</a:t>
            </a:r>
          </a:p>
          <a:p>
            <a:pPr marL="609600" indent="-609600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Reunión semanal. </a:t>
            </a:r>
          </a:p>
          <a:p>
            <a:pPr marL="609600" indent="-609600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Tareas de propaganda.</a:t>
            </a:r>
          </a:p>
          <a:p>
            <a:pPr marL="609600" indent="-609600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Tareas de movilización. </a:t>
            </a:r>
          </a:p>
          <a:p>
            <a:pPr marL="609600" indent="-609600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Balances del proceso.</a:t>
            </a:r>
          </a:p>
          <a:p>
            <a:pPr marL="609600" indent="-609600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Asamblea general.</a:t>
            </a:r>
          </a:p>
          <a:p>
            <a:pPr marL="609600" indent="-609600"/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Balance final.</a:t>
            </a:r>
          </a:p>
          <a:p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6441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66" r="52481"/>
          <a:stretch/>
        </p:blipFill>
        <p:spPr>
          <a:xfrm>
            <a:off x="5653163" y="1000026"/>
            <a:ext cx="5664702" cy="4683322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139" y="462792"/>
            <a:ext cx="9501554" cy="1158875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haroni" panose="02010803020104030203" pitchFamily="2" charset="-79"/>
                <a:cs typeface="Aharoni" panose="02010803020104030203" pitchFamily="2" charset="-79"/>
              </a:rPr>
              <a:t>Análisis interno de la organización sindical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467139" y="2064164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s-ES" sz="3600" b="1" dirty="0">
                <a:latin typeface="Arial" panose="020B0604020202020204" pitchFamily="34" charset="0"/>
                <a:cs typeface="Arial" panose="020B0604020202020204" pitchFamily="34" charset="0"/>
              </a:rPr>
              <a:t>¿Cómo estamos?</a:t>
            </a:r>
          </a:p>
          <a:p>
            <a:pPr lvl="1"/>
            <a:endParaRPr lang="es-E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Debilidades.</a:t>
            </a:r>
          </a:p>
          <a:p>
            <a:pPr lvl="1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Oportunidades.</a:t>
            </a:r>
          </a:p>
          <a:p>
            <a:pPr lvl="1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Fortalezas.</a:t>
            </a:r>
          </a:p>
          <a:p>
            <a:pPr lvl="1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Amenazas.</a:t>
            </a:r>
          </a:p>
          <a:p>
            <a:pPr lvl="1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Experiencias propias y ajenas.</a:t>
            </a:r>
          </a:p>
          <a:p>
            <a:pPr lvl="1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Infraestructura.</a:t>
            </a:r>
          </a:p>
          <a:p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4838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C3E6FA"/>
              </a:clrFrom>
              <a:clrTo>
                <a:srgbClr val="C3E6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561" y="1590261"/>
            <a:ext cx="5121965" cy="5121965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06901" y="516836"/>
            <a:ext cx="10515600" cy="169627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CO" sz="3200" b="1" dirty="0"/>
              <a:t>“Cuando los trabajadores sean en realidad una organización de clase, podrán influir decisivamente en la vida nacional”</a:t>
            </a:r>
          </a:p>
          <a:p>
            <a:pPr marL="0" indent="0">
              <a:buNone/>
            </a:pPr>
            <a:r>
              <a:rPr lang="es-CO" sz="2000" i="1" dirty="0"/>
              <a:t>Jorge Eliecer Gaitán.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41" y="3285542"/>
            <a:ext cx="3158911" cy="3152569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3940614" y="4400161"/>
            <a:ext cx="272994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5400" b="1" dirty="0"/>
              <a:t>Gracias.</a:t>
            </a:r>
          </a:p>
        </p:txBody>
      </p:sp>
    </p:spTree>
    <p:extLst>
      <p:ext uri="{BB962C8B-B14F-4D97-AF65-F5344CB8AC3E}">
        <p14:creationId xmlns:p14="http://schemas.microsoft.com/office/powerpoint/2010/main" val="351127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0455" y="167425"/>
            <a:ext cx="9775065" cy="6452316"/>
          </a:xfrm>
        </p:spPr>
        <p:txBody>
          <a:bodyPr>
            <a:noAutofit/>
          </a:bodyPr>
          <a:lstStyle/>
          <a:p>
            <a:pPr marL="609600" indent="-609600">
              <a:buFont typeface="Wingdings" panose="05000000000000000000" pitchFamily="2" charset="2"/>
              <a:buChar char="v"/>
            </a:pPr>
            <a: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  <a:t>ELABORACIÓN DEL PLIEGO</a:t>
            </a:r>
            <a:b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s-ES" sz="32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OBJETIVIDAD.</a:t>
            </a:r>
            <a:b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	CLARIDAD.</a:t>
            </a:r>
            <a:b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		ARGUMENTACIÓN.</a:t>
            </a:r>
            <a:b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			CUANTIFICABLE.</a:t>
            </a:r>
            <a:b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				UNIFICADOR DE LA ORGANIZACIÓN.</a:t>
            </a:r>
            <a:b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					DEMOCRÁTICO.</a:t>
            </a:r>
            <a:b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s-CO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14884" y="9307"/>
            <a:ext cx="3477115" cy="329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8618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08338" y="579548"/>
            <a:ext cx="7740203" cy="56151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CO" sz="3600" dirty="0"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CO" sz="3600" dirty="0" err="1">
                <a:latin typeface="Arial" panose="020B0604020202020204" pitchFamily="34" charset="0"/>
                <a:cs typeface="Arial" panose="020B0604020202020204" pitchFamily="34" charset="0"/>
              </a:rPr>
              <a:t>articulos</a:t>
            </a:r>
            <a:r>
              <a:rPr lang="es-CO" sz="3600" dirty="0">
                <a:latin typeface="Arial" panose="020B0604020202020204" pitchFamily="34" charset="0"/>
                <a:cs typeface="Arial" panose="020B0604020202020204" pitchFamily="34" charset="0"/>
              </a:rPr>
              <a:t> del pliego deben ser:</a:t>
            </a:r>
          </a:p>
          <a:p>
            <a:pPr marL="0" indent="0">
              <a:buNone/>
            </a:pPr>
            <a:endParaRPr lang="es-CO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3600" dirty="0">
                <a:latin typeface="Arial" panose="020B0604020202020204" pitchFamily="34" charset="0"/>
                <a:cs typeface="Arial" panose="020B0604020202020204" pitchFamily="34" charset="0"/>
              </a:rPr>
              <a:t> Claros.</a:t>
            </a:r>
          </a:p>
          <a:p>
            <a:r>
              <a:rPr lang="es-CO" sz="3600" dirty="0">
                <a:latin typeface="Arial" panose="020B0604020202020204" pitchFamily="34" charset="0"/>
                <a:cs typeface="Arial" panose="020B0604020202020204" pitchFamily="34" charset="0"/>
              </a:rPr>
              <a:t>Concisos.</a:t>
            </a:r>
          </a:p>
          <a:p>
            <a:r>
              <a:rPr lang="es-CO" sz="3600" dirty="0">
                <a:latin typeface="Arial" panose="020B0604020202020204" pitchFamily="34" charset="0"/>
                <a:cs typeface="Arial" panose="020B0604020202020204" pitchFamily="34" charset="0"/>
              </a:rPr>
              <a:t>Hacer sintaxis sencillas y bien ligadas.</a:t>
            </a:r>
          </a:p>
          <a:p>
            <a:r>
              <a:rPr lang="es-CO" sz="3600" dirty="0">
                <a:latin typeface="Arial" panose="020B0604020202020204" pitchFamily="34" charset="0"/>
                <a:cs typeface="Arial" panose="020B0604020202020204" pitchFamily="34" charset="0"/>
              </a:rPr>
              <a:t>Ordenar la peticiones.</a:t>
            </a:r>
          </a:p>
          <a:p>
            <a:r>
              <a:rPr lang="es-CO" sz="3600" dirty="0">
                <a:latin typeface="Arial" panose="020B0604020202020204" pitchFamily="34" charset="0"/>
                <a:cs typeface="Arial" panose="020B0604020202020204" pitchFamily="34" charset="0"/>
              </a:rPr>
              <a:t>Saber hacer énfasis.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4755" y="0"/>
            <a:ext cx="3447245" cy="267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123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53038" y="410858"/>
            <a:ext cx="4662151" cy="1325563"/>
          </a:xfrm>
        </p:spPr>
        <p:txBody>
          <a:bodyPr/>
          <a:lstStyle/>
          <a:p>
            <a:r>
              <a:rPr lang="es-CO" b="1" dirty="0"/>
              <a:t>Redacción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73487" y="1313645"/>
            <a:ext cx="6989379" cy="49324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s-CO" sz="2800" dirty="0"/>
              <a:t>Es poner en orden todas las peticiones o solicitudes que contengan los pliegos, estas sugerimos sean en 4 capítulos:</a:t>
            </a:r>
          </a:p>
          <a:p>
            <a:pPr marL="0" indent="0">
              <a:buNone/>
            </a:pPr>
            <a:endParaRPr lang="es-CO" sz="2800" dirty="0"/>
          </a:p>
          <a:p>
            <a:r>
              <a:rPr lang="es-CO" sz="2800" dirty="0"/>
              <a:t>Capítulo I Normativo</a:t>
            </a:r>
          </a:p>
          <a:p>
            <a:r>
              <a:rPr lang="es-CO" sz="2800" dirty="0"/>
              <a:t>Capítulo II Social</a:t>
            </a:r>
          </a:p>
          <a:p>
            <a:r>
              <a:rPr lang="es-CO" sz="2800" dirty="0"/>
              <a:t>Capítulo III Sindical</a:t>
            </a:r>
          </a:p>
          <a:p>
            <a:r>
              <a:rPr lang="es-CO" sz="2800" dirty="0"/>
              <a:t>Capítulo IV Económico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56810"/>
            <a:ext cx="6096000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4051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800" y="0"/>
            <a:ext cx="3505200" cy="7418439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0" y="176980"/>
            <a:ext cx="10074283" cy="5622459"/>
          </a:xfrm>
        </p:spPr>
        <p:txBody>
          <a:bodyPr>
            <a:normAutofit fontScale="40000" lnSpcReduction="20000"/>
          </a:bodyPr>
          <a:lstStyle/>
          <a:p>
            <a:pPr marL="457200" lvl="1" indent="0">
              <a:buNone/>
            </a:pPr>
            <a:endParaRPr lang="es-ES_tradnl" altLang="es-ES" b="1" dirty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r>
              <a:rPr lang="es-ES" sz="5000" b="1" dirty="0">
                <a:latin typeface="Arial" panose="020B0604020202020204" pitchFamily="34" charset="0"/>
                <a:cs typeface="Arial" panose="020B0604020202020204" pitchFamily="34" charset="0"/>
              </a:rPr>
              <a:t>Contexto internacional</a:t>
            </a:r>
          </a:p>
          <a:p>
            <a:pPr marL="457200" lvl="1" indent="0">
              <a:buNone/>
            </a:pPr>
            <a:endParaRPr lang="es-ES_tradnl" altLang="es-ES" sz="5000" b="1" dirty="0">
              <a:latin typeface="Arial" pitchFamily="34" charset="0"/>
              <a:cs typeface="Arial" pitchFamily="34" charset="0"/>
            </a:endParaRPr>
          </a:p>
          <a:p>
            <a:pPr marL="457200" lvl="1" indent="0">
              <a:buNone/>
            </a:pPr>
            <a:r>
              <a:rPr lang="es-ES_tradnl" altLang="es-ES" sz="5000" b="1" dirty="0">
                <a:latin typeface="Arial" pitchFamily="34" charset="0"/>
                <a:cs typeface="Arial" pitchFamily="34" charset="0"/>
              </a:rPr>
              <a:t>a . Político</a:t>
            </a:r>
          </a:p>
          <a:p>
            <a:pPr marL="990600" lvl="1" indent="-533400">
              <a:buNone/>
            </a:pPr>
            <a:endParaRPr lang="es-ES_tradnl" altLang="es-ES" sz="5000" b="1" dirty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s-ES" altLang="es-ES" sz="5000" dirty="0">
                <a:latin typeface="Arial" pitchFamily="34" charset="0"/>
                <a:cs typeface="Arial" pitchFamily="34" charset="0"/>
              </a:rPr>
              <a:t>  Baja tendencial de la tasa de ganancia.</a:t>
            </a:r>
          </a:p>
          <a:p>
            <a:pPr marL="360363" indent="-342900"/>
            <a:endParaRPr lang="es-ES" altLang="es-ES" sz="5000" dirty="0">
              <a:latin typeface="Arial" pitchFamily="34" charset="0"/>
              <a:cs typeface="Arial" pitchFamily="34" charset="0"/>
            </a:endParaRPr>
          </a:p>
          <a:p>
            <a:pPr marL="817563" lvl="1" indent="-342900"/>
            <a:r>
              <a:rPr lang="es-ES" altLang="es-ES" sz="5000" dirty="0">
                <a:latin typeface="Arial" pitchFamily="34" charset="0"/>
                <a:cs typeface="Arial" pitchFamily="34" charset="0"/>
              </a:rPr>
              <a:t>Modelo Neoliberal.</a:t>
            </a:r>
          </a:p>
          <a:p>
            <a:pPr marL="360363" indent="-342900"/>
            <a:endParaRPr lang="es-ES" altLang="es-ES" sz="5000" dirty="0">
              <a:latin typeface="Arial" pitchFamily="34" charset="0"/>
              <a:cs typeface="Arial" pitchFamily="34" charset="0"/>
            </a:endParaRPr>
          </a:p>
          <a:p>
            <a:pPr marL="817563" lvl="1" indent="-342900"/>
            <a:r>
              <a:rPr lang="es-ES" altLang="es-ES" sz="5000" dirty="0">
                <a:latin typeface="Arial" pitchFamily="34" charset="0"/>
                <a:cs typeface="Arial" pitchFamily="34" charset="0"/>
              </a:rPr>
              <a:t>Amenaza de guerra nuclear. Armamentismo.</a:t>
            </a:r>
          </a:p>
          <a:p>
            <a:pPr marL="360363" indent="-342900"/>
            <a:endParaRPr lang="es-ES" altLang="es-ES" sz="5000" dirty="0">
              <a:latin typeface="Arial" pitchFamily="34" charset="0"/>
              <a:cs typeface="Arial" pitchFamily="34" charset="0"/>
            </a:endParaRPr>
          </a:p>
          <a:p>
            <a:pPr marL="817563" lvl="1" indent="-342900"/>
            <a:r>
              <a:rPr lang="es-ES" altLang="es-ES" sz="5000" dirty="0">
                <a:latin typeface="Arial" pitchFamily="34" charset="0"/>
                <a:cs typeface="Arial" pitchFamily="34" charset="0"/>
              </a:rPr>
              <a:t>Devastación de recursos ecológicos y catástrofes naturales.</a:t>
            </a:r>
          </a:p>
          <a:p>
            <a:pPr marL="360363" indent="-342900"/>
            <a:endParaRPr lang="es-CO" sz="5000" dirty="0">
              <a:latin typeface="Arial" pitchFamily="34" charset="0"/>
              <a:cs typeface="Arial" pitchFamily="34" charset="0"/>
            </a:endParaRPr>
          </a:p>
          <a:p>
            <a:pPr marL="817563" lvl="1" indent="-342900"/>
            <a:r>
              <a:rPr lang="es-ES" altLang="es-ES" sz="5000" dirty="0">
                <a:latin typeface="Arial" pitchFamily="34" charset="0"/>
                <a:cs typeface="Arial" pitchFamily="34" charset="0"/>
              </a:rPr>
              <a:t>Migraciones múltiples y masivas (norte de áfrica y américa latina) </a:t>
            </a:r>
          </a:p>
          <a:p>
            <a:pPr marL="817563" lvl="1" indent="-342900"/>
            <a:r>
              <a:rPr lang="es-ES" altLang="es-ES" sz="5000" dirty="0">
                <a:latin typeface="Arial" pitchFamily="34" charset="0"/>
                <a:cs typeface="Arial" pitchFamily="34" charset="0"/>
              </a:rPr>
              <a:t>. xenofobia.</a:t>
            </a:r>
          </a:p>
          <a:p>
            <a:endParaRPr lang="es-CO" sz="5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2888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62336" y="-1462088"/>
            <a:ext cx="3829664" cy="9782175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21972" y="321972"/>
            <a:ext cx="9453093" cy="6439436"/>
          </a:xfrm>
        </p:spPr>
        <p:txBody>
          <a:bodyPr>
            <a:noAutofit/>
          </a:bodyPr>
          <a:lstStyle/>
          <a:p>
            <a:pPr marL="990600" lvl="1" indent="-533400">
              <a:buNone/>
            </a:pPr>
            <a:r>
              <a:rPr lang="es-ES" altLang="es-ES" sz="2800" b="1" dirty="0"/>
              <a:t>b. Económico:</a:t>
            </a:r>
          </a:p>
          <a:p>
            <a:pPr marL="457200" lvl="1" indent="0" algn="just">
              <a:buNone/>
            </a:pPr>
            <a:endParaRPr lang="es-ES" altLang="es-ES" sz="1400" dirty="0"/>
          </a:p>
          <a:p>
            <a:pPr marL="990600" lvl="1" indent="-533400" algn="just">
              <a:buNone/>
            </a:pPr>
            <a:endParaRPr lang="es-ES" altLang="es-ES" sz="1400" b="1" dirty="0"/>
          </a:p>
          <a:p>
            <a:pPr algn="just">
              <a:buFont typeface="Wingdings" panose="05000000000000000000" pitchFamily="2" charset="2"/>
              <a:buChar char="v"/>
            </a:pPr>
            <a:r>
              <a:rPr lang="es-ES" altLang="es-ES" sz="2800" dirty="0"/>
              <a:t>Recesión y déficit comercial (crisis cíclica desde 2008)</a:t>
            </a:r>
          </a:p>
          <a:p>
            <a:pPr marL="457200" lvl="1" indent="0" algn="just">
              <a:buNone/>
            </a:pPr>
            <a:endParaRPr lang="es-ES" altLang="es-ES" sz="2800" dirty="0"/>
          </a:p>
          <a:p>
            <a:pPr algn="just">
              <a:buFont typeface="Wingdings" panose="05000000000000000000" pitchFamily="2" charset="2"/>
              <a:buChar char="v"/>
            </a:pPr>
            <a:r>
              <a:rPr lang="es-ES" altLang="es-ES" sz="2800" dirty="0"/>
              <a:t>Tratados comerciales revisados (EE.UU. Canadá y México)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es-ES" altLang="es-ES" sz="2800" dirty="0"/>
          </a:p>
          <a:p>
            <a:pPr algn="just">
              <a:buFont typeface="Wingdings" panose="05000000000000000000" pitchFamily="2" charset="2"/>
              <a:buChar char="v"/>
            </a:pPr>
            <a:r>
              <a:rPr lang="es-ES" altLang="es-ES" sz="2800" dirty="0"/>
              <a:t>Sanciones y provocaciones(contra Rusia, China, Irán, Venezuela.)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es-ES" altLang="es-ES" sz="2800" dirty="0"/>
          </a:p>
          <a:p>
            <a:pPr algn="just">
              <a:buFont typeface="Wingdings" panose="05000000000000000000" pitchFamily="2" charset="2"/>
              <a:buChar char="v"/>
            </a:pPr>
            <a:r>
              <a:rPr lang="es-ES" altLang="es-ES" sz="2800" dirty="0"/>
              <a:t>Guerra comercial de aranceles. ( EE.UU.- China)</a:t>
            </a:r>
          </a:p>
          <a:p>
            <a:pPr algn="just">
              <a:buFont typeface="Wingdings" panose="05000000000000000000" pitchFamily="2" charset="2"/>
              <a:buChar char="v"/>
            </a:pPr>
            <a:endParaRPr lang="es-ES" altLang="es-ES" sz="2800" dirty="0"/>
          </a:p>
          <a:p>
            <a:pPr algn="just">
              <a:buFont typeface="Wingdings" panose="05000000000000000000" pitchFamily="2" charset="2"/>
              <a:buChar char="v"/>
            </a:pPr>
            <a:r>
              <a:rPr lang="es-ES" altLang="es-ES" sz="2800" dirty="0"/>
              <a:t>Revaluación  y devaluación de monedas ( dólar- yuan)</a:t>
            </a:r>
          </a:p>
          <a:p>
            <a:pPr marL="0" indent="0">
              <a:buNone/>
            </a:pPr>
            <a:endParaRPr lang="es-CO" sz="800" dirty="0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6184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166" r="52481"/>
          <a:stretch/>
        </p:blipFill>
        <p:spPr>
          <a:xfrm>
            <a:off x="9182636" y="0"/>
            <a:ext cx="2884867" cy="2820473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4854262" cy="922761"/>
          </a:xfrm>
        </p:spPr>
        <p:txBody>
          <a:bodyPr>
            <a:normAutofit/>
          </a:bodyPr>
          <a:lstStyle/>
          <a:p>
            <a:pPr algn="ctr"/>
            <a:r>
              <a:rPr lang="es-ES" sz="2800" b="1" dirty="0"/>
              <a:t>Contexto nacional</a:t>
            </a:r>
            <a:endParaRPr lang="es-CO" sz="2800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06063" y="1004553"/>
            <a:ext cx="11541080" cy="5576842"/>
          </a:xfrm>
        </p:spPr>
        <p:txBody>
          <a:bodyPr>
            <a:normAutofit fontScale="92500" lnSpcReduction="20000"/>
          </a:bodyPr>
          <a:lstStyle/>
          <a:p>
            <a:pPr marL="609600" indent="-609600">
              <a:buNone/>
            </a:pPr>
            <a:r>
              <a:rPr lang="es-ES" altLang="es-ES" sz="2400" b="1" dirty="0"/>
              <a:t>		a. Político:</a:t>
            </a:r>
          </a:p>
          <a:p>
            <a:pPr marL="609600" indent="-609600">
              <a:buNone/>
            </a:pPr>
            <a:endParaRPr lang="es-ES" altLang="es-ES" b="1" dirty="0"/>
          </a:p>
          <a:p>
            <a:pPr marL="990600" lvl="1" indent="-533400"/>
            <a:r>
              <a:rPr lang="es-ES" altLang="es-ES" sz="3000" dirty="0"/>
              <a:t> gobierno neoliberal de derecha.</a:t>
            </a:r>
          </a:p>
          <a:p>
            <a:pPr marL="990600" lvl="1" indent="-533400"/>
            <a:endParaRPr lang="es-ES" altLang="es-ES" sz="3000" dirty="0"/>
          </a:p>
          <a:p>
            <a:pPr marL="990600" lvl="1" indent="-533400"/>
            <a:r>
              <a:rPr lang="es-ES" altLang="es-ES" sz="3000" dirty="0"/>
              <a:t>reforma laboral y pensional.</a:t>
            </a:r>
          </a:p>
          <a:p>
            <a:pPr marL="990600" lvl="1" indent="-533400"/>
            <a:endParaRPr lang="es-ES" altLang="es-ES" sz="3000" dirty="0"/>
          </a:p>
          <a:p>
            <a:pPr marL="990600" lvl="1" indent="-533400"/>
            <a:r>
              <a:rPr lang="es-ES" altLang="es-ES" sz="3000" dirty="0"/>
              <a:t>plan  nacional de desarrollo.(trabajo hora, pensiones.)</a:t>
            </a:r>
          </a:p>
          <a:p>
            <a:pPr marL="990600" lvl="1" indent="-533400"/>
            <a:endParaRPr lang="es-ES" altLang="es-ES" sz="3000" dirty="0"/>
          </a:p>
          <a:p>
            <a:pPr marL="990600" lvl="1" indent="-533400"/>
            <a:r>
              <a:rPr lang="es-ES" altLang="es-ES" sz="3000" dirty="0"/>
              <a:t>elecciones nacionales , regionales o locales. </a:t>
            </a:r>
          </a:p>
          <a:p>
            <a:pPr marL="990600" lvl="1" indent="-533400"/>
            <a:endParaRPr lang="es-ES" altLang="es-ES" sz="3000" dirty="0"/>
          </a:p>
          <a:p>
            <a:pPr marL="990600" lvl="1" indent="-533400"/>
            <a:r>
              <a:rPr lang="es-ES" altLang="es-ES" sz="3000" dirty="0"/>
              <a:t>planes de ordenamiento territorial</a:t>
            </a:r>
          </a:p>
          <a:p>
            <a:pPr marL="0" indent="0">
              <a:buNone/>
            </a:pPr>
            <a:r>
              <a:rPr lang="es-CO" dirty="0"/>
              <a:t> 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432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725" b="46161"/>
          <a:stretch/>
        </p:blipFill>
        <p:spPr>
          <a:xfrm>
            <a:off x="8925059" y="-86370"/>
            <a:ext cx="3266941" cy="3512150"/>
          </a:xfrm>
          <a:prstGeom prst="rect">
            <a:avLst/>
          </a:prstGeom>
        </p:spPr>
      </p:pic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294861" y="270456"/>
            <a:ext cx="10044893" cy="6074073"/>
          </a:xfrm>
        </p:spPr>
        <p:txBody>
          <a:bodyPr>
            <a:noAutofit/>
          </a:bodyPr>
          <a:lstStyle/>
          <a:p>
            <a:pPr marL="609600" indent="-609600" algn="just">
              <a:buFont typeface="Wingdings" pitchFamily="2" charset="2"/>
              <a:buAutoNum type="alphaUcPeriod" startAt="2"/>
              <a:defRPr/>
            </a:pPr>
            <a:r>
              <a:rPr lang="es-ES" altLang="es-ES" sz="2400" b="1" dirty="0">
                <a:latin typeface="Arial" pitchFamily="34" charset="0"/>
                <a:cs typeface="Arial" pitchFamily="34" charset="0"/>
              </a:rPr>
              <a:t>Económico: </a:t>
            </a:r>
          </a:p>
          <a:p>
            <a:pPr marL="609600" indent="-609600" algn="just">
              <a:buNone/>
              <a:defRPr/>
            </a:pPr>
            <a:endParaRPr lang="es-ES" altLang="es-ES" sz="2400" b="1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  <a:defRPr/>
            </a:pPr>
            <a:r>
              <a:rPr lang="es-ES" altLang="es-ES" sz="2400" b="1" dirty="0">
                <a:latin typeface="Arial" pitchFamily="34" charset="0"/>
                <a:cs typeface="Arial" pitchFamily="34" charset="0"/>
              </a:rPr>
              <a:t>       Principales indicadores</a:t>
            </a:r>
            <a:r>
              <a:rPr lang="es-ES" altLang="es-ES" sz="2400" dirty="0">
                <a:latin typeface="Arial" pitchFamily="34" charset="0"/>
                <a:cs typeface="Arial" pitchFamily="34" charset="0"/>
              </a:rPr>
              <a:t>: </a:t>
            </a:r>
          </a:p>
          <a:p>
            <a:pPr marL="609600" indent="-609600" algn="just">
              <a:defRPr/>
            </a:pPr>
            <a:r>
              <a:rPr lang="es-ES" altLang="es-ES" sz="2400" dirty="0">
                <a:latin typeface="Arial" pitchFamily="34" charset="0"/>
                <a:cs typeface="Arial" pitchFamily="34" charset="0"/>
              </a:rPr>
              <a:t>Inflación. 2025, 5,2 %. </a:t>
            </a:r>
          </a:p>
          <a:p>
            <a:pPr marL="609600" indent="-609600" algn="just">
              <a:defRPr/>
            </a:pPr>
            <a:r>
              <a:rPr lang="es-ES" altLang="es-ES" sz="2400" dirty="0">
                <a:latin typeface="Arial" pitchFamily="34" charset="0"/>
                <a:cs typeface="Arial" pitchFamily="34" charset="0"/>
              </a:rPr>
              <a:t>Déficit Fiscal. 5.1% del PIB</a:t>
            </a:r>
          </a:p>
          <a:p>
            <a:pPr marL="609600" indent="-609600" algn="just">
              <a:defRPr/>
            </a:pPr>
            <a:r>
              <a:rPr lang="es-ES" altLang="es-ES" sz="2400" dirty="0">
                <a:latin typeface="Arial" pitchFamily="34" charset="0"/>
                <a:cs typeface="Arial" pitchFamily="34" charset="0"/>
              </a:rPr>
              <a:t>Deuda Externa.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 US$ 187.529 millones,</a:t>
            </a:r>
          </a:p>
          <a:p>
            <a:pPr marL="609600" indent="-609600" algn="just">
              <a:defRPr/>
            </a:pPr>
            <a:r>
              <a:rPr lang="es-ES" sz="2400" dirty="0">
                <a:latin typeface="Arial" pitchFamily="34" charset="0"/>
                <a:cs typeface="Arial" pitchFamily="34" charset="0"/>
              </a:rPr>
              <a:t>es decir que ya representa 47.9% del PIB nacional.</a:t>
            </a:r>
            <a:r>
              <a:rPr lang="es-ES" altLang="es-ES" sz="2400" dirty="0">
                <a:latin typeface="Arial" pitchFamily="34" charset="0"/>
                <a:cs typeface="Arial" pitchFamily="34" charset="0"/>
              </a:rPr>
              <a:t> </a:t>
            </a:r>
          </a:p>
          <a:p>
            <a:pPr marL="609600" indent="-609600" algn="just">
              <a:defRPr/>
            </a:pPr>
            <a:r>
              <a:rPr lang="es-ES" altLang="es-ES" sz="2400" dirty="0">
                <a:latin typeface="Arial" pitchFamily="34" charset="0"/>
                <a:cs typeface="Arial" pitchFamily="34" charset="0"/>
              </a:rPr>
              <a:t>Resultados de sectores económicos.</a:t>
            </a:r>
          </a:p>
          <a:p>
            <a:pPr marL="609600" indent="-609600" algn="just">
              <a:defRPr/>
            </a:pPr>
            <a:r>
              <a:rPr lang="es-ES" altLang="es-ES" sz="2400" dirty="0">
                <a:latin typeface="Arial" pitchFamily="34" charset="0"/>
                <a:cs typeface="Arial" pitchFamily="34" charset="0"/>
              </a:rPr>
              <a:t>Balanza comercial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 millones US $ 798,5 millones de dólares.</a:t>
            </a:r>
            <a:endParaRPr lang="es-ES" altLang="es-ES" sz="2400" dirty="0">
              <a:latin typeface="Arial" pitchFamily="34" charset="0"/>
              <a:cs typeface="Arial" pitchFamily="34" charset="0"/>
            </a:endParaRPr>
          </a:p>
          <a:p>
            <a:pPr marL="609600" indent="-609600" algn="just">
              <a:defRPr/>
            </a:pPr>
            <a:r>
              <a:rPr lang="es-ES" altLang="es-ES" sz="2400" dirty="0">
                <a:latin typeface="Arial" pitchFamily="34" charset="0"/>
                <a:cs typeface="Arial" pitchFamily="34" charset="0"/>
              </a:rPr>
              <a:t>Salario mínimo. 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$ 1423500. millón de  pesos, 9,54 %,con un auxilio de transporte de $ 200.000pesos. </a:t>
            </a:r>
            <a:endParaRPr lang="es-ES" altLang="es-ES" sz="2400" dirty="0">
              <a:latin typeface="Arial" pitchFamily="34" charset="0"/>
              <a:cs typeface="Arial" pitchFamily="34" charset="0"/>
            </a:endParaRPr>
          </a:p>
          <a:p>
            <a:pPr marL="609600" indent="-609600">
              <a:defRPr/>
            </a:pPr>
            <a:r>
              <a:rPr lang="es-ES" altLang="es-ES" sz="2400" dirty="0">
                <a:latin typeface="Arial" pitchFamily="34" charset="0"/>
                <a:cs typeface="Arial" pitchFamily="34" charset="0"/>
              </a:rPr>
              <a:t>Desempleo Nal. 9,1</a:t>
            </a:r>
            <a:r>
              <a:rPr lang="es-ES" sz="2400" dirty="0">
                <a:latin typeface="Arial" pitchFamily="34" charset="0"/>
                <a:cs typeface="Arial" pitchFamily="34" charset="0"/>
              </a:rPr>
              <a:t>%. Las mas altas Quibdó 25,5 % , Riohacha 16,4% e Ibagué 15.2%.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8161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65922" y="722933"/>
            <a:ext cx="6662530" cy="1325563"/>
          </a:xfrm>
        </p:spPr>
        <p:txBody>
          <a:bodyPr>
            <a:normAutofit fontScale="90000"/>
          </a:bodyPr>
          <a:lstStyle/>
          <a:p>
            <a:r>
              <a:rPr lang="es-ES" b="1" dirty="0">
                <a:latin typeface="Aharoni" panose="02010803020104030203" pitchFamily="2" charset="-79"/>
                <a:cs typeface="Aharoni" panose="02010803020104030203" pitchFamily="2" charset="-79"/>
              </a:rPr>
              <a:t>Situación actual de la negociación colectiva:</a:t>
            </a:r>
            <a:endParaRPr lang="es-CO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665922" y="2567746"/>
            <a:ext cx="6066183" cy="3713784"/>
          </a:xfrm>
        </p:spPr>
        <p:txBody>
          <a:bodyPr/>
          <a:lstStyle/>
          <a:p>
            <a:pPr marL="609600" indent="-609600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Convención Colectiva</a:t>
            </a:r>
            <a:b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(referentes)</a:t>
            </a:r>
          </a:p>
          <a:p>
            <a:pPr marL="609600" indent="-609600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Acuerdos Colectivos.</a:t>
            </a:r>
          </a:p>
          <a:p>
            <a:pPr marL="609600" indent="-609600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Pactos Colectivos</a:t>
            </a:r>
          </a:p>
          <a:p>
            <a:pPr marL="609600" indent="-609600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Tribunales de arbitramento</a:t>
            </a:r>
          </a:p>
          <a:p>
            <a:pPr marL="609600" indent="-609600"/>
            <a:r>
              <a:rPr lang="es-ES" sz="3200" dirty="0">
                <a:latin typeface="Arial" panose="020B0604020202020204" pitchFamily="34" charset="0"/>
                <a:cs typeface="Arial" panose="020B0604020202020204" pitchFamily="34" charset="0"/>
              </a:rPr>
              <a:t>otros</a:t>
            </a:r>
          </a:p>
          <a:p>
            <a:pPr marL="0" indent="0">
              <a:buNone/>
            </a:pPr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9754" y="5009472"/>
            <a:ext cx="1852246" cy="184852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589" t="49768" r="6724" b="5728"/>
          <a:stretch/>
        </p:blipFill>
        <p:spPr>
          <a:xfrm>
            <a:off x="7328452" y="620170"/>
            <a:ext cx="4249259" cy="418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4888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2809</TotalTime>
  <Words>625</Words>
  <Application>Microsoft Office PowerPoint</Application>
  <PresentationFormat>Panorámica</PresentationFormat>
  <Paragraphs>133</Paragraphs>
  <Slides>18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Aharoni</vt:lpstr>
      <vt:lpstr>Arial</vt:lpstr>
      <vt:lpstr>Calibri</vt:lpstr>
      <vt:lpstr>Century Gothic</vt:lpstr>
      <vt:lpstr>Wingdings</vt:lpstr>
      <vt:lpstr>Wingdings 3</vt:lpstr>
      <vt:lpstr>Ion</vt:lpstr>
      <vt:lpstr>Redacción y contenido de pliegos</vt:lpstr>
      <vt:lpstr>ELABORACIÓN DEL PLIEGO  OBJETIVIDAD.   CLARIDAD.    ARGUMENTACIÓN.     CUANTIFICABLE.      UNIFICADOR DE LA ORGANIZACIÓN.       DEMOCRÁTICO. </vt:lpstr>
      <vt:lpstr>Presentación de PowerPoint</vt:lpstr>
      <vt:lpstr>Redacción</vt:lpstr>
      <vt:lpstr>Presentación de PowerPoint</vt:lpstr>
      <vt:lpstr>Presentación de PowerPoint</vt:lpstr>
      <vt:lpstr>Contexto nacional</vt:lpstr>
      <vt:lpstr>Presentación de PowerPoint</vt:lpstr>
      <vt:lpstr>Situación actual de la negociación colectiva:</vt:lpstr>
      <vt:lpstr>Situación del movimiento obrero:</vt:lpstr>
      <vt:lpstr> Marco jurídico</vt:lpstr>
      <vt:lpstr>Estudio interno de las empresas:</vt:lpstr>
      <vt:lpstr>Estudio socio-económico de los trabajadores </vt:lpstr>
      <vt:lpstr>Presentación de PowerPoint</vt:lpstr>
      <vt:lpstr>Equipos de trabajo  pro-pliego</vt:lpstr>
      <vt:lpstr>Espacios de participación de la base</vt:lpstr>
      <vt:lpstr>Análisis interno de la organización sindical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Redacción y contenido de pliegos</dc:title>
  <dc:creator>simon restrepo</dc:creator>
  <cp:lastModifiedBy>Administrador Nepo</cp:lastModifiedBy>
  <cp:revision>40</cp:revision>
  <dcterms:created xsi:type="dcterms:W3CDTF">2020-02-10T22:20:05Z</dcterms:created>
  <dcterms:modified xsi:type="dcterms:W3CDTF">2025-03-17T18:01:54Z</dcterms:modified>
</cp:coreProperties>
</file>