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86" r:id="rId7"/>
    <p:sldId id="287" r:id="rId8"/>
    <p:sldId id="288" r:id="rId9"/>
    <p:sldId id="261" r:id="rId10"/>
    <p:sldId id="262" r:id="rId11"/>
    <p:sldId id="263" r:id="rId12"/>
    <p:sldId id="264" r:id="rId13"/>
    <p:sldId id="265" r:id="rId14"/>
    <p:sldId id="266" r:id="rId15"/>
    <p:sldId id="267" r:id="rId16"/>
    <p:sldId id="268" r:id="rId17"/>
    <p:sldId id="269" r:id="rId18"/>
    <p:sldId id="270" r:id="rId19"/>
    <p:sldId id="285"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23" d="100"/>
          <a:sy n="123" d="100"/>
        </p:scale>
        <p:origin x="11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3/20/2025</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‹Nº›</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3/20/2025</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3/20/2025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3/20/2025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3/20/2025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3/20/2025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3/20/2025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3/20/2025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3/20/2025</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‹Nº›</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CO" b="1" dirty="0"/>
              <a:t>NEGOCIACIÓN Y EMOCIONES.</a:t>
            </a:r>
          </a:p>
        </p:txBody>
      </p:sp>
      <p:sp>
        <p:nvSpPr>
          <p:cNvPr id="3" name="Subtítulo 2"/>
          <p:cNvSpPr>
            <a:spLocks noGrp="1"/>
          </p:cNvSpPr>
          <p:nvPr>
            <p:ph type="subTitle" idx="1"/>
          </p:nvPr>
        </p:nvSpPr>
        <p:spPr/>
        <p:txBody>
          <a:bodyPr>
            <a:normAutofit fontScale="62500" lnSpcReduction="20000"/>
          </a:bodyPr>
          <a:lstStyle/>
          <a:p>
            <a:r>
              <a:rPr lang="es-ES" sz="5100" b="1" dirty="0"/>
              <a:t>NEGOCIADOR COMO SER EMOCIONAL.</a:t>
            </a:r>
            <a:endParaRPr lang="es-CO" sz="3200" b="1" dirty="0"/>
          </a:p>
        </p:txBody>
      </p:sp>
    </p:spTree>
    <p:extLst>
      <p:ext uri="{BB962C8B-B14F-4D97-AF65-F5344CB8AC3E}">
        <p14:creationId xmlns:p14="http://schemas.microsoft.com/office/powerpoint/2010/main" val="2308880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91134" y="415511"/>
            <a:ext cx="3618652" cy="2252533"/>
          </a:xfrm>
          <a:prstGeom prst="rect">
            <a:avLst/>
          </a:prstGeom>
        </p:spPr>
      </p:pic>
      <p:pic>
        <p:nvPicPr>
          <p:cNvPr id="3" name="Imagen 2"/>
          <p:cNvPicPr>
            <a:picLocks noChangeAspect="1"/>
          </p:cNvPicPr>
          <p:nvPr/>
        </p:nvPicPr>
        <p:blipFill>
          <a:blip r:embed="rId3"/>
          <a:stretch>
            <a:fillRect/>
          </a:stretch>
        </p:blipFill>
        <p:spPr>
          <a:xfrm>
            <a:off x="6956511" y="649265"/>
            <a:ext cx="3740715" cy="1785024"/>
          </a:xfrm>
          <a:prstGeom prst="rect">
            <a:avLst/>
          </a:prstGeom>
        </p:spPr>
      </p:pic>
      <p:sp>
        <p:nvSpPr>
          <p:cNvPr id="4" name="CuadroTexto 3"/>
          <p:cNvSpPr txBox="1"/>
          <p:nvPr/>
        </p:nvSpPr>
        <p:spPr>
          <a:xfrm>
            <a:off x="1891430" y="3482236"/>
            <a:ext cx="9582411" cy="1938992"/>
          </a:xfrm>
          <a:prstGeom prst="rect">
            <a:avLst/>
          </a:prstGeom>
          <a:noFill/>
        </p:spPr>
        <p:txBody>
          <a:bodyPr wrap="square" rtlCol="0">
            <a:spAutoFit/>
          </a:bodyPr>
          <a:lstStyle/>
          <a:p>
            <a:r>
              <a:rPr lang="es-CO" sz="2400" b="1" dirty="0"/>
              <a:t>EL NEUROPLANNING ES UNA NUEVA PLATAFORMA PARA LA TOMA DE DECISIONES EN LAS ORGANIZACIONES.</a:t>
            </a:r>
          </a:p>
          <a:p>
            <a:r>
              <a:rPr lang="es-CO" sz="2400" b="1" dirty="0"/>
              <a:t>ELLO EXIGE CONOCER EL FUNCIONAMIENTO DEL CÓRTEX PREFRONTAL, QUE ES LA SEDE DE LAS FUNCIONES COGNITIVAS MÁS COMPLEJAS Y EVOLUCIONADAS.</a:t>
            </a:r>
          </a:p>
        </p:txBody>
      </p:sp>
    </p:spTree>
    <p:extLst>
      <p:ext uri="{BB962C8B-B14F-4D97-AF65-F5344CB8AC3E}">
        <p14:creationId xmlns:p14="http://schemas.microsoft.com/office/powerpoint/2010/main" val="1168258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966586" y="488515"/>
            <a:ext cx="9732724" cy="2677656"/>
          </a:xfrm>
          <a:prstGeom prst="rect">
            <a:avLst/>
          </a:prstGeom>
          <a:noFill/>
        </p:spPr>
        <p:txBody>
          <a:bodyPr wrap="square" rtlCol="0">
            <a:spAutoFit/>
          </a:bodyPr>
          <a:lstStyle/>
          <a:p>
            <a:r>
              <a:rPr lang="es-CO" sz="2400" b="1" dirty="0"/>
              <a:t>EL OBJETIVO ES EQUIPAR A LOS MIEMBROS DE LA ORGANIZACIÓN CON RECURSOS NEURONALES PARA QUE, CUALQUIERA SEA LA SITUACIÓN QUE SE PRESENTE, PUEDAN ACTÚAR RÁPIDAMENTE.</a:t>
            </a:r>
          </a:p>
          <a:p>
            <a:endParaRPr lang="es-CO" sz="2400" b="1" dirty="0"/>
          </a:p>
          <a:p>
            <a:r>
              <a:rPr lang="es-CO" sz="2400" b="1" dirty="0"/>
              <a:t>ESTO EXIGE EVITAR LA MEMORIZACIÓN DE RESPUESTAS, YA QUE NO SE SABE CUAL SERÁ LA PREGUNTA Y MUCHO MENOS EL DESAFÍO AL QUE SE DEBE RESPONDER.</a:t>
            </a:r>
          </a:p>
        </p:txBody>
      </p:sp>
      <p:pic>
        <p:nvPicPr>
          <p:cNvPr id="3" name="Imagen 2"/>
          <p:cNvPicPr>
            <a:picLocks noChangeAspect="1"/>
          </p:cNvPicPr>
          <p:nvPr/>
        </p:nvPicPr>
        <p:blipFill>
          <a:blip r:embed="rId2"/>
          <a:stretch>
            <a:fillRect/>
          </a:stretch>
        </p:blipFill>
        <p:spPr>
          <a:xfrm>
            <a:off x="4628237" y="3592359"/>
            <a:ext cx="4039774" cy="2820967"/>
          </a:xfrm>
          <a:prstGeom prst="rect">
            <a:avLst/>
          </a:prstGeom>
        </p:spPr>
      </p:pic>
    </p:spTree>
    <p:extLst>
      <p:ext uri="{BB962C8B-B14F-4D97-AF65-F5344CB8AC3E}">
        <p14:creationId xmlns:p14="http://schemas.microsoft.com/office/powerpoint/2010/main" val="38104214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162962" y="2320511"/>
            <a:ext cx="3346407" cy="2827686"/>
          </a:xfrm>
          <a:prstGeom prst="rect">
            <a:avLst/>
          </a:prstGeom>
        </p:spPr>
      </p:pic>
      <p:sp>
        <p:nvSpPr>
          <p:cNvPr id="3" name="Rectángulo 2"/>
          <p:cNvSpPr/>
          <p:nvPr/>
        </p:nvSpPr>
        <p:spPr>
          <a:xfrm>
            <a:off x="5110619" y="400833"/>
            <a:ext cx="6576165" cy="5686816"/>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effectLst>
                  <a:outerShdw blurRad="38100" dist="38100" dir="2700000" algn="tl">
                    <a:srgbClr val="000000">
                      <a:alpha val="43137"/>
                    </a:srgbClr>
                  </a:outerShdw>
                </a:effectLst>
              </a:rPr>
              <a:t>LAS FUNCIONES EJECUTIVAS DEL CEREBRO INCLUYEN LAS CAPACIDADES DE PLANIFICACIÓN, AUTOMONITOREO, TOMA DE DECISIONES, RAZONAMIENTO, CREATIVIDAD, FLEXIBILIDAD, CONTROL DE LOS IMPULSOS Y MOTIVACIÓN.</a:t>
            </a:r>
          </a:p>
        </p:txBody>
      </p:sp>
    </p:spTree>
    <p:extLst>
      <p:ext uri="{BB962C8B-B14F-4D97-AF65-F5344CB8AC3E}">
        <p14:creationId xmlns:p14="http://schemas.microsoft.com/office/powerpoint/2010/main" val="36083873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53227" y="2505205"/>
            <a:ext cx="4697261" cy="526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CuadroTexto 1"/>
          <p:cNvSpPr txBox="1"/>
          <p:nvPr/>
        </p:nvSpPr>
        <p:spPr>
          <a:xfrm>
            <a:off x="1553227" y="413359"/>
            <a:ext cx="10008296" cy="3847207"/>
          </a:xfrm>
          <a:prstGeom prst="rect">
            <a:avLst/>
          </a:prstGeom>
          <a:noFill/>
        </p:spPr>
        <p:txBody>
          <a:bodyPr wrap="square" rtlCol="0">
            <a:spAutoFit/>
          </a:bodyPr>
          <a:lstStyle/>
          <a:p>
            <a:r>
              <a:rPr lang="es-CO" sz="2400" b="1" dirty="0">
                <a:effectLst>
                  <a:outerShdw blurRad="38100" dist="38100" dir="2700000" algn="tl">
                    <a:srgbClr val="000000">
                      <a:alpha val="43137"/>
                    </a:srgbClr>
                  </a:outerShdw>
                </a:effectLst>
              </a:rPr>
              <a:t>LOS PRINCIPALES FACTORES QUE MEJORAN EL RENDIMIENTO CEREBRAL SON LOS SIGUIENTES: </a:t>
            </a:r>
            <a:endParaRPr lang="es-CO" sz="2800" b="1" dirty="0">
              <a:effectLst>
                <a:outerShdw blurRad="38100" dist="38100" dir="2700000" algn="tl">
                  <a:srgbClr val="000000">
                    <a:alpha val="43137"/>
                  </a:srgbClr>
                </a:outerShdw>
              </a:effectLst>
            </a:endParaRPr>
          </a:p>
          <a:p>
            <a:endParaRPr lang="es-CO" sz="2800" b="1" dirty="0">
              <a:effectLst>
                <a:outerShdw blurRad="38100" dist="38100" dir="2700000" algn="tl">
                  <a:srgbClr val="000000">
                    <a:alpha val="43137"/>
                  </a:srgbClr>
                </a:outerShdw>
              </a:effectLst>
            </a:endParaRPr>
          </a:p>
          <a:p>
            <a:r>
              <a:rPr lang="es-CO" sz="2800" b="1" dirty="0">
                <a:effectLst>
                  <a:outerShdw blurRad="38100" dist="38100" dir="2700000" algn="tl">
                    <a:srgbClr val="000000">
                      <a:alpha val="43137"/>
                    </a:srgbClr>
                  </a:outerShdw>
                </a:effectLst>
              </a:rPr>
              <a:t>ENTRENAMIENTO NEUROCOGNITIVO.</a:t>
            </a:r>
          </a:p>
          <a:p>
            <a:r>
              <a:rPr lang="es-CO" sz="2800" b="1" dirty="0">
                <a:effectLst>
                  <a:outerShdw blurRad="38100" dist="38100" dir="2700000" algn="tl">
                    <a:srgbClr val="000000">
                      <a:alpha val="43137"/>
                    </a:srgbClr>
                  </a:outerShdw>
                </a:effectLst>
              </a:rPr>
              <a:t>GESTIÓN MODERNA DEL APRENDIZAJE.</a:t>
            </a:r>
          </a:p>
          <a:p>
            <a:r>
              <a:rPr lang="es-CO" sz="2800" b="1" dirty="0">
                <a:effectLst>
                  <a:outerShdw blurRad="38100" dist="38100" dir="2700000" algn="tl">
                    <a:srgbClr val="000000">
                      <a:alpha val="43137"/>
                    </a:srgbClr>
                  </a:outerShdw>
                </a:effectLst>
              </a:rPr>
              <a:t>AUTOLIDERAZGO EMOCIONAL.</a:t>
            </a:r>
          </a:p>
          <a:p>
            <a:r>
              <a:rPr lang="es-CO" sz="2800" b="1" dirty="0">
                <a:effectLst>
                  <a:outerShdw blurRad="38100" dist="38100" dir="2700000" algn="tl">
                    <a:srgbClr val="000000">
                      <a:alpha val="43137"/>
                    </a:srgbClr>
                  </a:outerShdw>
                </a:effectLst>
              </a:rPr>
              <a:t>EJERCICIO FÍSICO.</a:t>
            </a:r>
          </a:p>
          <a:p>
            <a:r>
              <a:rPr lang="es-CO" sz="2800" b="1" dirty="0">
                <a:effectLst>
                  <a:outerShdw blurRad="38100" dist="38100" dir="2700000" algn="tl">
                    <a:srgbClr val="000000">
                      <a:alpha val="43137"/>
                    </a:srgbClr>
                  </a:outerShdw>
                </a:effectLst>
              </a:rPr>
              <a:t>ALIMENTACIÓN ADECUADA.</a:t>
            </a:r>
          </a:p>
          <a:p>
            <a:r>
              <a:rPr lang="es-CO" sz="2800" b="1" dirty="0">
                <a:effectLst>
                  <a:outerShdw blurRad="38100" dist="38100" dir="2700000" algn="tl">
                    <a:srgbClr val="000000">
                      <a:alpha val="43137"/>
                    </a:srgbClr>
                  </a:outerShdw>
                </a:effectLst>
              </a:rPr>
              <a:t>CONTROL DEL ESTRÉS.</a:t>
            </a:r>
            <a:endParaRPr lang="es-CO"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167761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ágono 1"/>
          <p:cNvSpPr/>
          <p:nvPr/>
        </p:nvSpPr>
        <p:spPr>
          <a:xfrm>
            <a:off x="1139869" y="200416"/>
            <a:ext cx="10976976" cy="2755726"/>
          </a:xfrm>
          <a:prstGeom prst="homePlate">
            <a:avLst>
              <a:gd name="adj" fmla="val 245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solidFill>
                  <a:schemeClr val="tx1"/>
                </a:solidFill>
                <a:effectLst>
                  <a:outerShdw blurRad="38100" dist="38100" dir="2700000" algn="tl">
                    <a:srgbClr val="000000">
                      <a:alpha val="43137"/>
                    </a:srgbClr>
                  </a:outerShdw>
                </a:effectLst>
              </a:rPr>
              <a:t>LA APLICACIÓN DE LA NEUROCIENCIA COGNITIVA, </a:t>
            </a:r>
            <a:r>
              <a:rPr lang="es-CO" sz="2400" b="1" dirty="0">
                <a:solidFill>
                  <a:schemeClr val="tx1"/>
                </a:solidFill>
                <a:effectLst>
                  <a:outerShdw blurRad="38100" dist="38100" dir="2700000" algn="tl">
                    <a:srgbClr val="000000">
                      <a:alpha val="43137"/>
                    </a:srgbClr>
                  </a:outerShdw>
                </a:effectLst>
              </a:rPr>
              <a:t>QUE INVESTIGA LOS MECANISMOS RESPONSABLES DE LOS NIVELES SUPERIORES DE LA ACTIVIDAD HUMANA, COMO EL PENSAMIENTO, LA IMAGINACIÓN, EL LENGUAJE, NOS PERMITIRÁ OPTIMIZAR PROCESOS  DE VITAL IMPORTANCIA COMO EL </a:t>
            </a:r>
            <a:r>
              <a:rPr lang="es-CO" sz="2400" b="1" u="sng" dirty="0">
                <a:solidFill>
                  <a:schemeClr val="tx1"/>
                </a:solidFill>
                <a:effectLst>
                  <a:outerShdw blurRad="38100" dist="38100" dir="2700000" algn="tl">
                    <a:srgbClr val="000000">
                      <a:alpha val="43137"/>
                    </a:srgbClr>
                  </a:outerShdw>
                </a:effectLst>
              </a:rPr>
              <a:t>AFRONTAMIENTO INTELIGENTE DE CONFLICTOS, LA RESOLUCIÓN CREATIVA DE PROBLEMAS Y LA MAXIMIZACIÓN DEL POTENCIAL INTELECTUAL EN LA TOMA DE DECISIONES.</a:t>
            </a:r>
            <a:endParaRPr lang="es-CO" sz="2800" b="1" dirty="0">
              <a:solidFill>
                <a:schemeClr val="tx1"/>
              </a:solidFill>
              <a:effectLst>
                <a:outerShdw blurRad="38100" dist="38100" dir="2700000" algn="tl">
                  <a:srgbClr val="000000">
                    <a:alpha val="43137"/>
                  </a:srgbClr>
                </a:outerShdw>
              </a:effectLst>
            </a:endParaRPr>
          </a:p>
        </p:txBody>
      </p:sp>
      <p:sp>
        <p:nvSpPr>
          <p:cNvPr id="3" name="Pentágono 2"/>
          <p:cNvSpPr/>
          <p:nvPr/>
        </p:nvSpPr>
        <p:spPr>
          <a:xfrm>
            <a:off x="1240077" y="3219189"/>
            <a:ext cx="10459233" cy="3169085"/>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effectLst>
                  <a:outerShdw blurRad="38100" dist="38100" dir="2700000" algn="tl">
                    <a:srgbClr val="000000">
                      <a:alpha val="43137"/>
                    </a:srgbClr>
                  </a:outerShdw>
                </a:effectLst>
              </a:rPr>
              <a:t>LA APLICACIÓN DE LA NEUROCIENCIA AFECTIVA, </a:t>
            </a:r>
            <a:r>
              <a:rPr lang="es-CO" sz="2400" b="1" dirty="0">
                <a:effectLst>
                  <a:outerShdw blurRad="38100" dist="38100" dir="2700000" algn="tl">
                    <a:srgbClr val="000000">
                      <a:alpha val="43137"/>
                    </a:srgbClr>
                  </a:outerShdw>
                </a:effectLst>
              </a:rPr>
              <a:t>QUE SE OCUPA DE ESTUDIAR LA </a:t>
            </a:r>
            <a:r>
              <a:rPr lang="es-CO" sz="2800" b="1" u="sng" dirty="0">
                <a:effectLst>
                  <a:outerShdw blurRad="38100" dist="38100" dir="2700000" algn="tl">
                    <a:srgbClr val="000000">
                      <a:alpha val="43137"/>
                    </a:srgbClr>
                  </a:outerShdw>
                </a:effectLst>
              </a:rPr>
              <a:t>RELACIÓN ENTRE EL CEREBRO Y LAS EMOCIONES, </a:t>
            </a:r>
            <a:r>
              <a:rPr lang="es-CO" sz="2400" b="1" dirty="0">
                <a:effectLst>
                  <a:outerShdw blurRad="38100" dist="38100" dir="2700000" algn="tl">
                    <a:srgbClr val="000000">
                      <a:alpha val="43137"/>
                    </a:srgbClr>
                  </a:outerShdw>
                </a:effectLst>
              </a:rPr>
              <a:t>NOS PERMITIRÁ VER CON MÁS CLARIDAD CÓMO EL COMPONENTE EMOCIONAL JUEGA UN ROL FUNDAMENTAL QUE GUÍA FAVORABLEMENTE TODO PROCESO DE TOMA DE DECISIONES.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657281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ágono 1"/>
          <p:cNvSpPr/>
          <p:nvPr/>
        </p:nvSpPr>
        <p:spPr>
          <a:xfrm>
            <a:off x="1352811" y="588723"/>
            <a:ext cx="10659649" cy="3594970"/>
          </a:xfrm>
          <a:prstGeom prst="homePlat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solidFill>
                  <a:schemeClr val="tx1"/>
                </a:solidFill>
                <a:effectLst>
                  <a:outerShdw blurRad="38100" dist="38100" dir="2700000" algn="tl">
                    <a:srgbClr val="000000">
                      <a:alpha val="43137"/>
                    </a:srgbClr>
                  </a:outerShdw>
                </a:effectLst>
              </a:rPr>
              <a:t>LA APLICACIÓN DE LA NEUROCIENCIA CONDUCTUAL </a:t>
            </a:r>
            <a:r>
              <a:rPr lang="es-CO" sz="2400" b="1" dirty="0">
                <a:solidFill>
                  <a:schemeClr val="tx1"/>
                </a:solidFill>
                <a:effectLst>
                  <a:outerShdw blurRad="38100" dist="38100" dir="2700000" algn="tl">
                    <a:srgbClr val="000000">
                      <a:alpha val="43137"/>
                    </a:srgbClr>
                  </a:outerShdw>
                </a:effectLst>
              </a:rPr>
              <a:t>QUE ANALIZA CÓMO FUNCIONAN LOS SISTEMAS NEURONALES PARA PRODUCIR DETERMINADAS CONDUCTAS, ADQUIERE GRAN RELEVANCIA EN EL FORTALECIMIENTO Y ESTRECHAMIENTO DE VÍNCULOS ENTRE LAS PERSONAS Y, A SU VEZ, EN QUE ESTAS MEJOREN SUS CAPACIDADES DE MEMORIA Y APRENDIZAJE.</a:t>
            </a:r>
            <a:endParaRPr lang="es-CO" sz="2800"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129815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71808" y="197284"/>
            <a:ext cx="9601200" cy="1485900"/>
          </a:xfrm>
        </p:spPr>
        <p:txBody>
          <a:bodyPr/>
          <a:lstStyle/>
          <a:p>
            <a:r>
              <a:rPr lang="es-CO" b="1" dirty="0"/>
              <a:t>CEREBRO Y TOMA DE DECISIONES.</a:t>
            </a:r>
          </a:p>
        </p:txBody>
      </p:sp>
      <p:pic>
        <p:nvPicPr>
          <p:cNvPr id="3" name="Imagen 2"/>
          <p:cNvPicPr>
            <a:picLocks noChangeAspect="1"/>
          </p:cNvPicPr>
          <p:nvPr/>
        </p:nvPicPr>
        <p:blipFill>
          <a:blip r:embed="rId2"/>
          <a:stretch>
            <a:fillRect/>
          </a:stretch>
        </p:blipFill>
        <p:spPr>
          <a:xfrm>
            <a:off x="1471808" y="1455171"/>
            <a:ext cx="3713967" cy="4194067"/>
          </a:xfrm>
          <a:prstGeom prst="rect">
            <a:avLst/>
          </a:prstGeom>
        </p:spPr>
      </p:pic>
      <p:sp>
        <p:nvSpPr>
          <p:cNvPr id="4" name="CuadroTexto 3"/>
          <p:cNvSpPr txBox="1"/>
          <p:nvPr/>
        </p:nvSpPr>
        <p:spPr>
          <a:xfrm>
            <a:off x="5711868" y="1565753"/>
            <a:ext cx="6187858" cy="4647426"/>
          </a:xfrm>
          <a:prstGeom prst="rect">
            <a:avLst/>
          </a:prstGeom>
          <a:noFill/>
        </p:spPr>
        <p:txBody>
          <a:bodyPr wrap="square" rtlCol="0">
            <a:spAutoFit/>
          </a:bodyPr>
          <a:lstStyle/>
          <a:p>
            <a:r>
              <a:rPr lang="es-CO" sz="2800" b="1" dirty="0"/>
              <a:t>CEREBRO REPTILIANO: BASE DEL EQUILIBRIO INSTINTIVO.</a:t>
            </a:r>
          </a:p>
          <a:p>
            <a:endParaRPr lang="es-CO" sz="2400" b="1" dirty="0"/>
          </a:p>
          <a:p>
            <a:r>
              <a:rPr lang="es-CO" sz="2400" b="1" dirty="0"/>
              <a:t>CEREBELO: MODULACIÓN DEL MOVIMIENTO MUSCULAR Y DEL EQUILIBRIO POSTURAL.</a:t>
            </a:r>
          </a:p>
          <a:p>
            <a:endParaRPr lang="es-CO" sz="2400" b="1" dirty="0"/>
          </a:p>
          <a:p>
            <a:r>
              <a:rPr lang="es-CO" sz="2400" b="1" dirty="0"/>
              <a:t>MÉDULA ESPINAL: FUNCIONES DEL CUERPO COMO LA CARDIOVASCULAR Y LA RESPIRACIÓN.</a:t>
            </a:r>
          </a:p>
          <a:p>
            <a:endParaRPr lang="es-CO" sz="2400" b="1" dirty="0"/>
          </a:p>
          <a:p>
            <a:r>
              <a:rPr lang="es-CO" sz="2400" b="1" dirty="0"/>
              <a:t>GANGLIOS BASALES: CONTROL DEL MOVIMIENTO Y OTRAS ACCIONES RUTINARIAS.</a:t>
            </a:r>
          </a:p>
        </p:txBody>
      </p:sp>
    </p:spTree>
    <p:extLst>
      <p:ext uri="{BB962C8B-B14F-4D97-AF65-F5344CB8AC3E}">
        <p14:creationId xmlns:p14="http://schemas.microsoft.com/office/powerpoint/2010/main" val="4199254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465545" y="450937"/>
            <a:ext cx="9557359" cy="523220"/>
          </a:xfrm>
          <a:prstGeom prst="rect">
            <a:avLst/>
          </a:prstGeom>
          <a:noFill/>
        </p:spPr>
        <p:txBody>
          <a:bodyPr wrap="square" rtlCol="0">
            <a:spAutoFit/>
          </a:bodyPr>
          <a:lstStyle/>
          <a:p>
            <a:r>
              <a:rPr lang="es-CO" sz="2800" b="1" dirty="0"/>
              <a:t>CEREBRO LÍMBICO O CEREBRO MEDIO:</a:t>
            </a:r>
          </a:p>
        </p:txBody>
      </p:sp>
      <p:pic>
        <p:nvPicPr>
          <p:cNvPr id="4" name="Imagen 3"/>
          <p:cNvPicPr>
            <a:picLocks noChangeAspect="1"/>
          </p:cNvPicPr>
          <p:nvPr/>
        </p:nvPicPr>
        <p:blipFill>
          <a:blip r:embed="rId2"/>
          <a:stretch>
            <a:fillRect/>
          </a:stretch>
        </p:blipFill>
        <p:spPr>
          <a:xfrm>
            <a:off x="1203868" y="1354963"/>
            <a:ext cx="4057064" cy="4244171"/>
          </a:xfrm>
          <a:prstGeom prst="rect">
            <a:avLst/>
          </a:prstGeom>
        </p:spPr>
      </p:pic>
      <p:sp>
        <p:nvSpPr>
          <p:cNvPr id="5" name="CuadroTexto 4"/>
          <p:cNvSpPr txBox="1"/>
          <p:nvPr/>
        </p:nvSpPr>
        <p:spPr>
          <a:xfrm>
            <a:off x="5736921" y="1553227"/>
            <a:ext cx="6037545" cy="2308324"/>
          </a:xfrm>
          <a:prstGeom prst="rect">
            <a:avLst/>
          </a:prstGeom>
          <a:noFill/>
        </p:spPr>
        <p:txBody>
          <a:bodyPr wrap="square" rtlCol="0">
            <a:spAutoFit/>
          </a:bodyPr>
          <a:lstStyle/>
          <a:p>
            <a:r>
              <a:rPr lang="es-CO" sz="2400" b="1" dirty="0"/>
              <a:t>BASE DEL COMPORTAMIENTO EMOCIONAL.</a:t>
            </a:r>
          </a:p>
          <a:p>
            <a:endParaRPr lang="es-CO" sz="2400" b="1" dirty="0"/>
          </a:p>
          <a:p>
            <a:r>
              <a:rPr lang="es-CO" sz="2400" b="1" dirty="0"/>
              <a:t>HIPOCAMPO (ELEMENTO CLAVE DEL SISTEMA LÍMBICO) Y LA AMÍGDALA.</a:t>
            </a:r>
          </a:p>
          <a:p>
            <a:endParaRPr lang="es-CO" sz="2400" b="1" dirty="0"/>
          </a:p>
          <a:p>
            <a:r>
              <a:rPr lang="es-CO" sz="2400" b="1" dirty="0"/>
              <a:t>NEOCÓRTEX (CENTRO DEL PENSAMIENTO).</a:t>
            </a:r>
          </a:p>
        </p:txBody>
      </p:sp>
      <p:sp>
        <p:nvSpPr>
          <p:cNvPr id="6" name="Rectángulo 5"/>
          <p:cNvSpPr/>
          <p:nvPr/>
        </p:nvSpPr>
        <p:spPr>
          <a:xfrm>
            <a:off x="5736921" y="4171167"/>
            <a:ext cx="6200383" cy="248015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b="1" dirty="0">
                <a:solidFill>
                  <a:schemeClr val="tx1"/>
                </a:solidFill>
              </a:rPr>
              <a:t>LAS EMOCIONES SON UN REFLEJO DE LA INTEGRACIÓN DE LAS SENSACIONES GENERADAS POR ESTÍMULOS EXTERNOS CON LAS SENSACIONES </a:t>
            </a:r>
            <a:r>
              <a:rPr lang="es-CO" sz="2400" b="1" dirty="0">
                <a:solidFill>
                  <a:schemeClr val="tx1"/>
                </a:solidFill>
                <a:effectLst>
                  <a:outerShdw blurRad="38100" dist="38100" dir="2700000" algn="tl">
                    <a:srgbClr val="000000">
                      <a:alpha val="43137"/>
                    </a:srgbClr>
                  </a:outerShdw>
                </a:effectLst>
              </a:rPr>
              <a:t>VISCERALES </a:t>
            </a:r>
            <a:r>
              <a:rPr lang="es-CO" sz="2000" b="1" dirty="0">
                <a:solidFill>
                  <a:schemeClr val="tx1"/>
                </a:solidFill>
                <a:effectLst>
                  <a:outerShdw blurRad="38100" dist="38100" dir="2700000" algn="tl">
                    <a:srgbClr val="000000">
                      <a:alpha val="43137"/>
                    </a:srgbClr>
                  </a:outerShdw>
                </a:effectLst>
              </a:rPr>
              <a:t>QUE SE EXPERIMENTAN EN EL INTERIOR DEL CUERPO.</a:t>
            </a:r>
            <a:endParaRPr lang="es-CO" sz="2000" b="1" dirty="0">
              <a:solidFill>
                <a:schemeClr val="tx1"/>
              </a:solidFill>
            </a:endParaRPr>
          </a:p>
        </p:txBody>
      </p:sp>
    </p:spTree>
    <p:extLst>
      <p:ext uri="{BB962C8B-B14F-4D97-AF65-F5344CB8AC3E}">
        <p14:creationId xmlns:p14="http://schemas.microsoft.com/office/powerpoint/2010/main" val="3025644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65753" y="450937"/>
            <a:ext cx="10246291" cy="1631216"/>
          </a:xfrm>
          <a:prstGeom prst="rect">
            <a:avLst/>
          </a:prstGeom>
          <a:noFill/>
        </p:spPr>
        <p:txBody>
          <a:bodyPr wrap="square" rtlCol="0">
            <a:spAutoFit/>
          </a:bodyPr>
          <a:lstStyle/>
          <a:p>
            <a:r>
              <a:rPr lang="es-CO" sz="2000" b="1" dirty="0"/>
              <a:t>LAS CÉLULAS DEL HIPOCAMPO FORMAN LO QUE SE DENOMINA “TECLADO EMOCIONAL”, PORQUE DICHAS CÉLULAS ESTÁN UBICADAS UNAS AL LADO DE OTRAS.</a:t>
            </a:r>
          </a:p>
          <a:p>
            <a:endParaRPr lang="es-CO" sz="2000" b="1" dirty="0"/>
          </a:p>
          <a:p>
            <a:r>
              <a:rPr lang="es-CO" sz="2000" b="1" dirty="0"/>
              <a:t>CUANDO UN ESTÍMULO SENSORIAL ACTIVA UNA DE ESTAS “TECLAS”, SE DESENCADENAN LAS EMOCIONES QUE EXPERIMENTAMOS.</a:t>
            </a:r>
          </a:p>
        </p:txBody>
      </p:sp>
      <p:pic>
        <p:nvPicPr>
          <p:cNvPr id="3" name="Imagen 2"/>
          <p:cNvPicPr>
            <a:picLocks noChangeAspect="1"/>
          </p:cNvPicPr>
          <p:nvPr/>
        </p:nvPicPr>
        <p:blipFill>
          <a:blip r:embed="rId2"/>
          <a:stretch>
            <a:fillRect/>
          </a:stretch>
        </p:blipFill>
        <p:spPr>
          <a:xfrm>
            <a:off x="1091134" y="2294415"/>
            <a:ext cx="3543496" cy="3066725"/>
          </a:xfrm>
          <a:prstGeom prst="rect">
            <a:avLst/>
          </a:prstGeom>
        </p:spPr>
      </p:pic>
      <p:pic>
        <p:nvPicPr>
          <p:cNvPr id="4" name="Imagen 3"/>
          <p:cNvPicPr>
            <a:picLocks noChangeAspect="1"/>
          </p:cNvPicPr>
          <p:nvPr/>
        </p:nvPicPr>
        <p:blipFill>
          <a:blip r:embed="rId3"/>
          <a:stretch>
            <a:fillRect/>
          </a:stretch>
        </p:blipFill>
        <p:spPr>
          <a:xfrm>
            <a:off x="6154453" y="2503313"/>
            <a:ext cx="3478061" cy="2569728"/>
          </a:xfrm>
          <a:prstGeom prst="rect">
            <a:avLst/>
          </a:prstGeom>
        </p:spPr>
      </p:pic>
    </p:spTree>
    <p:extLst>
      <p:ext uri="{BB962C8B-B14F-4D97-AF65-F5344CB8AC3E}">
        <p14:creationId xmlns:p14="http://schemas.microsoft.com/office/powerpoint/2010/main" val="15441060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375002" y="626301"/>
            <a:ext cx="9272121" cy="5874707"/>
          </a:xfrm>
          <a:prstGeom prst="rect">
            <a:avLst/>
          </a:prstGeom>
        </p:spPr>
      </p:pic>
    </p:spTree>
    <p:extLst>
      <p:ext uri="{BB962C8B-B14F-4D97-AF65-F5344CB8AC3E}">
        <p14:creationId xmlns:p14="http://schemas.microsoft.com/office/powerpoint/2010/main" val="2863076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340285" y="588723"/>
            <a:ext cx="5035463" cy="646331"/>
          </a:xfrm>
          <a:prstGeom prst="rect">
            <a:avLst/>
          </a:prstGeom>
          <a:noFill/>
        </p:spPr>
        <p:txBody>
          <a:bodyPr wrap="square" rtlCol="0">
            <a:spAutoFit/>
          </a:bodyPr>
          <a:lstStyle/>
          <a:p>
            <a:r>
              <a:rPr lang="es-CO" sz="3600" b="1" dirty="0">
                <a:effectLst>
                  <a:outerShdw blurRad="38100" dist="38100" dir="2700000" algn="tl">
                    <a:srgbClr val="000000">
                      <a:alpha val="43137"/>
                    </a:srgbClr>
                  </a:outerShdw>
                </a:effectLst>
              </a:rPr>
              <a:t>NEUROCIENCIAS.</a:t>
            </a:r>
            <a:endParaRPr lang="es-CO" sz="2800" b="1" dirty="0">
              <a:effectLst>
                <a:outerShdw blurRad="38100" dist="38100" dir="2700000" algn="tl">
                  <a:srgbClr val="000000">
                    <a:alpha val="43137"/>
                  </a:srgbClr>
                </a:outerShdw>
              </a:effectLst>
            </a:endParaRPr>
          </a:p>
        </p:txBody>
      </p:sp>
      <p:sp>
        <p:nvSpPr>
          <p:cNvPr id="5" name="Rectángulo 4"/>
          <p:cNvSpPr/>
          <p:nvPr/>
        </p:nvSpPr>
        <p:spPr>
          <a:xfrm>
            <a:off x="4972833" y="1235054"/>
            <a:ext cx="7077205" cy="93194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b="1" dirty="0">
                <a:solidFill>
                  <a:schemeClr val="tx1"/>
                </a:solidFill>
                <a:effectLst>
                  <a:outerShdw blurRad="38100" dist="38100" dir="2700000" algn="tl">
                    <a:srgbClr val="000000">
                      <a:alpha val="43137"/>
                    </a:srgbClr>
                  </a:outerShdw>
                </a:effectLst>
              </a:rPr>
              <a:t>CONOCIMIENTO SOBRE LAS ESTRUCTURAS, CÉLULAS Y MECANISMOS DEL CEREBRO.</a:t>
            </a:r>
          </a:p>
        </p:txBody>
      </p:sp>
      <p:sp>
        <p:nvSpPr>
          <p:cNvPr id="6" name="CuadroTexto 5"/>
          <p:cNvSpPr txBox="1"/>
          <p:nvPr/>
        </p:nvSpPr>
        <p:spPr>
          <a:xfrm>
            <a:off x="1778696" y="2893512"/>
            <a:ext cx="9407046" cy="1569660"/>
          </a:xfrm>
          <a:prstGeom prst="rect">
            <a:avLst/>
          </a:prstGeom>
          <a:noFill/>
        </p:spPr>
        <p:txBody>
          <a:bodyPr wrap="square" rtlCol="0">
            <a:spAutoFit/>
          </a:bodyPr>
          <a:lstStyle/>
          <a:p>
            <a:r>
              <a:rPr lang="es-CO" sz="2400" b="1" dirty="0">
                <a:effectLst>
                  <a:outerShdw blurRad="38100" dist="38100" dir="2700000" algn="tl">
                    <a:srgbClr val="000000">
                      <a:alpha val="43137"/>
                    </a:srgbClr>
                  </a:outerShdw>
                </a:effectLst>
              </a:rPr>
              <a:t>EL ENORME CAMPO DE APLICACIONES DE LA NEUROCIENCIA A LAS ÁREAS FUNDAMENTALES DE GESTIÓN Y CONDUCCIÓN DE LAS ORGANIZACIONES TRAE CONSIGO LA CREACIÓN DE NUEVAS DISCIPLINAS.</a:t>
            </a:r>
          </a:p>
        </p:txBody>
      </p:sp>
    </p:spTree>
    <p:extLst>
      <p:ext uri="{BB962C8B-B14F-4D97-AF65-F5344CB8AC3E}">
        <p14:creationId xmlns:p14="http://schemas.microsoft.com/office/powerpoint/2010/main" val="37389727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O" sz="4400" b="1" dirty="0"/>
              <a:t>INTELIGENCIAS MÚLTIPLES.</a:t>
            </a:r>
          </a:p>
        </p:txBody>
      </p:sp>
      <p:pic>
        <p:nvPicPr>
          <p:cNvPr id="5" name="Marcador de posición de imagen 4"/>
          <p:cNvPicPr>
            <a:picLocks noGrp="1" noChangeAspect="1"/>
          </p:cNvPicPr>
          <p:nvPr>
            <p:ph type="pic" idx="1"/>
          </p:nvPr>
        </p:nvPicPr>
        <p:blipFill>
          <a:blip r:embed="rId2"/>
          <a:srcRect l="13115" r="13115"/>
          <a:stretch>
            <a:fillRect/>
          </a:stretch>
        </p:blipFill>
        <p:spPr>
          <a:prstGeom prst="rect">
            <a:avLst/>
          </a:prstGeom>
        </p:spPr>
      </p:pic>
      <p:sp>
        <p:nvSpPr>
          <p:cNvPr id="4" name="Marcador de texto 3"/>
          <p:cNvSpPr>
            <a:spLocks noGrp="1"/>
          </p:cNvSpPr>
          <p:nvPr>
            <p:ph type="body" sz="half" idx="2"/>
          </p:nvPr>
        </p:nvSpPr>
        <p:spPr/>
        <p:txBody>
          <a:bodyPr>
            <a:normAutofit/>
          </a:bodyPr>
          <a:lstStyle/>
          <a:p>
            <a:r>
              <a:rPr lang="es-CO" sz="3600" b="1" dirty="0">
                <a:solidFill>
                  <a:schemeClr val="tx1"/>
                </a:solidFill>
              </a:rPr>
              <a:t>INTELIGENCIA EMOCIONAL.</a:t>
            </a:r>
            <a:endParaRPr lang="es-CO" sz="1800" b="1" dirty="0">
              <a:solidFill>
                <a:schemeClr val="tx1"/>
              </a:solidFill>
            </a:endParaRPr>
          </a:p>
        </p:txBody>
      </p:sp>
    </p:spTree>
    <p:extLst>
      <p:ext uri="{BB962C8B-B14F-4D97-AF65-F5344CB8AC3E}">
        <p14:creationId xmlns:p14="http://schemas.microsoft.com/office/powerpoint/2010/main" val="8212700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302707" y="375781"/>
            <a:ext cx="10509337" cy="6247864"/>
          </a:xfrm>
          <a:prstGeom prst="rect">
            <a:avLst/>
          </a:prstGeom>
          <a:noFill/>
        </p:spPr>
        <p:txBody>
          <a:bodyPr wrap="square" rtlCol="0">
            <a:spAutoFit/>
          </a:bodyPr>
          <a:lstStyle/>
          <a:p>
            <a:r>
              <a:rPr lang="es-CO" sz="2000" b="1" dirty="0"/>
              <a:t>¿ QUÉ TIPO DE INTELIGENCIA SE NECESITA FRENTE A SITUACIONES QUE RQUIEREN TOMAR DECISIONES, ELEGIR ENTRE DISTINTAS OPCIONES Y LLEVAR A CABO UNA DE ELLAS EN CADA ÁREA DE LA ORGANIZACIÓN?</a:t>
            </a:r>
          </a:p>
          <a:p>
            <a:endParaRPr lang="es-CO" sz="2000" b="1" dirty="0"/>
          </a:p>
          <a:p>
            <a:r>
              <a:rPr lang="es-CO" sz="2000" b="1" dirty="0"/>
              <a:t>¿ EN QUÉ MEDIDA LA INTELIGENCIA EMOCIONAL AUMENTA LA EFICACIA EN LA TOMA DE DECISIONES? ¿ CÓMO PODEMOS TRABAJAR EN POS DE ESTE OBJETIVO?</a:t>
            </a:r>
          </a:p>
          <a:p>
            <a:endParaRPr lang="es-CO" sz="2000" b="1" dirty="0"/>
          </a:p>
          <a:p>
            <a:r>
              <a:rPr lang="es-CO" sz="2000" b="1" dirty="0"/>
              <a:t>¿ POR QUÉ RAZÓN EL ÚLTIMO ESFUERZO PARA PROVOCAR UN CAMBIO CULTURAL NO TUVO ÉXITO? ¿ QUÉ TIPO DE INTELIGENCIA NECESITAMOS DESARROLLAR PARA QUE LOS MIEMBROS DE LA ORGANIZACIÓN SEAN RECEPTIVOS A LAS NUEVAS PROPUESTAS?</a:t>
            </a:r>
          </a:p>
          <a:p>
            <a:endParaRPr lang="es-CO" sz="2000" b="1" dirty="0"/>
          </a:p>
          <a:p>
            <a:r>
              <a:rPr lang="es-CO" sz="2000" b="1" dirty="0"/>
              <a:t>¿ CÓMO PODEMOS MEJORAR NUESTRAS FUNCIONES EJECUTIVAS PARA QUE LA CANTIDAD DE INFORMACIÓN QUE TENEMOS QUE ANALIZAR DÍA A DÍA NO BLOQUEE NUESTRA CAPACIDAD DE PENSAR Y DECIDIR EFICIENTEMENTE?</a:t>
            </a:r>
          </a:p>
          <a:p>
            <a:endParaRPr lang="es-CO" sz="2000" b="1" dirty="0"/>
          </a:p>
          <a:p>
            <a:r>
              <a:rPr lang="es-CO" sz="2000" b="1" dirty="0"/>
              <a:t>¿ CÓMO APLICAR LA TEORÍA DE LAS INTELIGENCIAS MÚLTIPLES PARA ORGANIZAR EQUIPOS DE TRABAJO CUYOS MIEMBROS TENGAN LAS CAPACIDADES ADECUADAS PARA LOS ROLES QUE LES TOCA DESEMPEÑAR?</a:t>
            </a:r>
          </a:p>
          <a:p>
            <a:endParaRPr lang="es-CO" sz="2000" b="1" dirty="0"/>
          </a:p>
          <a:p>
            <a:endParaRPr lang="es-CO" sz="2000" b="1" dirty="0"/>
          </a:p>
        </p:txBody>
      </p:sp>
    </p:spTree>
    <p:extLst>
      <p:ext uri="{BB962C8B-B14F-4D97-AF65-F5344CB8AC3E}">
        <p14:creationId xmlns:p14="http://schemas.microsoft.com/office/powerpoint/2010/main" val="13595637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ipse 1"/>
          <p:cNvSpPr/>
          <p:nvPr/>
        </p:nvSpPr>
        <p:spPr>
          <a:xfrm>
            <a:off x="1551709" y="720436"/>
            <a:ext cx="10127673" cy="5126182"/>
          </a:xfrm>
          <a:prstGeom prst="ellipse">
            <a:avLst/>
          </a:prstGeom>
          <a:solidFill>
            <a:schemeClr val="tx2">
              <a:lumMod val="90000"/>
              <a:lumOff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effectLst>
                  <a:outerShdw blurRad="38100" dist="38100" dir="2700000" algn="tl">
                    <a:srgbClr val="000000">
                      <a:alpha val="43137"/>
                    </a:srgbClr>
                  </a:outerShdw>
                </a:effectLst>
              </a:rPr>
              <a:t>EL CONOCIMIENTO SOBRE LAS INTELIGENCIAS MÚLTIPLES PERMITE ENCONTRAR LOS PERFILES MÁS CONVENIENTES PARA UNA ORGANIZACIÓN Y, A SU VEZ, PARA QUE QUIENES LA INTEGRAN SEAN UBICADOS EN EL ROL QUE MEJOR SE ADECUA TANTO A SUS CAPACIDADES COMO A SU PROYECCIÓN Y CRECIMIENTO FUTUROS.</a:t>
            </a:r>
          </a:p>
        </p:txBody>
      </p:sp>
    </p:spTree>
    <p:extLst>
      <p:ext uri="{BB962C8B-B14F-4D97-AF65-F5344CB8AC3E}">
        <p14:creationId xmlns:p14="http://schemas.microsoft.com/office/powerpoint/2010/main" val="18975669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79418" y="554182"/>
            <a:ext cx="10058400" cy="5262979"/>
          </a:xfrm>
          <a:prstGeom prst="rect">
            <a:avLst/>
          </a:prstGeom>
          <a:noFill/>
        </p:spPr>
        <p:txBody>
          <a:bodyPr wrap="square" rtlCol="0">
            <a:spAutoFit/>
          </a:bodyPr>
          <a:lstStyle/>
          <a:p>
            <a:r>
              <a:rPr lang="es-CO" sz="2400" b="1" dirty="0"/>
              <a:t>DE LAS PERSONAS QUE YA INTEGRAN LA ORGANIZACIÓN ¿ QUIÉNES POSEEN YA ESTAS INTELIGENCIAS? ¿ QUIÉNES TENDRÍAN MAYOR FACILIDAD PARA DESARROLLARLAS?</a:t>
            </a:r>
          </a:p>
          <a:p>
            <a:endParaRPr lang="es-CO" sz="2400" b="1" dirty="0"/>
          </a:p>
          <a:p>
            <a:r>
              <a:rPr lang="es-CO" sz="2400" b="1" dirty="0"/>
              <a:t>DENTRO DEL PLANTEL ACTUAL, ¿ QUÉ PERSONA PUEDE TRABAJAR ARMÓNICAMENTE CON OTRA QUE TIENE UN PERFIL DE INTELIGENCIAS DETERMINADO Y DESEMPEÑA UNA FUNCIÓN CONCRETA?</a:t>
            </a:r>
          </a:p>
          <a:p>
            <a:endParaRPr lang="es-CO" sz="2400" b="1" dirty="0"/>
          </a:p>
          <a:p>
            <a:r>
              <a:rPr lang="es-CO" sz="2400" b="1" dirty="0"/>
              <a:t>¿ QUIÉNES SON LAS PERSONAS MÁS ADECUADAS PARA FORMAR A OTRAS CON EL OBJETO DE QUE ADQUIERAN NUEVAS CAPACIDADES?</a:t>
            </a:r>
          </a:p>
          <a:p>
            <a:endParaRPr lang="es-CO" sz="2400" b="1" dirty="0"/>
          </a:p>
          <a:p>
            <a:r>
              <a:rPr lang="es-CO" sz="2400" b="1" dirty="0"/>
              <a:t>¿ EN QUÉ MEDIDA LA DIVERSIDAD ES FAVORABLE Y EN QUÉ MEDIDA UN PROYECTO PUEDE BENEFICIARSE CON DISTINTAS MEZCLAS DE INTELIGENCIAS?</a:t>
            </a:r>
          </a:p>
        </p:txBody>
      </p:sp>
    </p:spTree>
    <p:extLst>
      <p:ext uri="{BB962C8B-B14F-4D97-AF65-F5344CB8AC3E}">
        <p14:creationId xmlns:p14="http://schemas.microsoft.com/office/powerpoint/2010/main" val="2526759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343891" y="360218"/>
            <a:ext cx="5694218" cy="523220"/>
          </a:xfrm>
          <a:prstGeom prst="rect">
            <a:avLst/>
          </a:prstGeom>
          <a:noFill/>
        </p:spPr>
        <p:txBody>
          <a:bodyPr wrap="square" rtlCol="0">
            <a:spAutoFit/>
          </a:bodyPr>
          <a:lstStyle/>
          <a:p>
            <a:r>
              <a:rPr lang="es-CO" sz="2800" b="1" dirty="0"/>
              <a:t>TIPOS DE INTELIGENCIAS.</a:t>
            </a:r>
          </a:p>
        </p:txBody>
      </p:sp>
      <p:sp>
        <p:nvSpPr>
          <p:cNvPr id="3" name="Rectángulo 2"/>
          <p:cNvSpPr/>
          <p:nvPr/>
        </p:nvSpPr>
        <p:spPr>
          <a:xfrm>
            <a:off x="1149927" y="1260764"/>
            <a:ext cx="5417128" cy="928254"/>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LINGÜÍSTICA.</a:t>
            </a:r>
          </a:p>
        </p:txBody>
      </p:sp>
      <p:sp>
        <p:nvSpPr>
          <p:cNvPr id="4" name="Rectángulo 3"/>
          <p:cNvSpPr/>
          <p:nvPr/>
        </p:nvSpPr>
        <p:spPr>
          <a:xfrm>
            <a:off x="5818909" y="2189018"/>
            <a:ext cx="5555673" cy="858982"/>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VISUAL-ESPACIAL.</a:t>
            </a:r>
          </a:p>
        </p:txBody>
      </p:sp>
      <p:sp>
        <p:nvSpPr>
          <p:cNvPr id="5" name="Rectángulo 4"/>
          <p:cNvSpPr/>
          <p:nvPr/>
        </p:nvSpPr>
        <p:spPr>
          <a:xfrm>
            <a:off x="3103418" y="3048000"/>
            <a:ext cx="5250873" cy="85898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effectLst>
                  <a:outerShdw blurRad="38100" dist="38100" dir="2700000" algn="tl">
                    <a:srgbClr val="000000">
                      <a:alpha val="43137"/>
                    </a:srgbClr>
                  </a:outerShdw>
                </a:effectLst>
              </a:rPr>
              <a:t>LÓGIC-MATEMÁTICA.</a:t>
            </a:r>
          </a:p>
        </p:txBody>
      </p:sp>
      <p:sp>
        <p:nvSpPr>
          <p:cNvPr id="6" name="Rectángulo 5"/>
          <p:cNvSpPr/>
          <p:nvPr/>
        </p:nvSpPr>
        <p:spPr>
          <a:xfrm>
            <a:off x="1634836" y="3906982"/>
            <a:ext cx="5403273" cy="92825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CORPORAL-CINÉSTESICA.</a:t>
            </a:r>
          </a:p>
        </p:txBody>
      </p:sp>
      <p:sp>
        <p:nvSpPr>
          <p:cNvPr id="7" name="Rectángulo 6"/>
          <p:cNvSpPr/>
          <p:nvPr/>
        </p:nvSpPr>
        <p:spPr>
          <a:xfrm>
            <a:off x="6262255" y="4835236"/>
            <a:ext cx="5264727" cy="900546"/>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MÚSICAL..</a:t>
            </a:r>
          </a:p>
        </p:txBody>
      </p:sp>
      <p:sp>
        <p:nvSpPr>
          <p:cNvPr id="8" name="Rectángulo 7"/>
          <p:cNvSpPr/>
          <p:nvPr/>
        </p:nvSpPr>
        <p:spPr>
          <a:xfrm>
            <a:off x="3560618" y="5735782"/>
            <a:ext cx="5347855" cy="88669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t>INTERPERSONAL.</a:t>
            </a:r>
          </a:p>
        </p:txBody>
      </p:sp>
    </p:spTree>
    <p:extLst>
      <p:ext uri="{BB962C8B-B14F-4D97-AF65-F5344CB8AC3E}">
        <p14:creationId xmlns:p14="http://schemas.microsoft.com/office/powerpoint/2010/main" val="37539299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3891" y="256309"/>
            <a:ext cx="9601200" cy="1485900"/>
          </a:xfrm>
        </p:spPr>
        <p:txBody>
          <a:bodyPr/>
          <a:lstStyle/>
          <a:p>
            <a:r>
              <a:rPr lang="es-CO" b="1" dirty="0">
                <a:effectLst>
                  <a:outerShdw blurRad="38100" dist="38100" dir="2700000" algn="tl">
                    <a:srgbClr val="000000">
                      <a:alpha val="43137"/>
                    </a:srgbClr>
                  </a:outerShdw>
                </a:effectLst>
              </a:rPr>
              <a:t>INTELIGENCIA EMOCIONAL.</a:t>
            </a:r>
          </a:p>
        </p:txBody>
      </p:sp>
      <p:sp>
        <p:nvSpPr>
          <p:cNvPr id="3" name="CuadroTexto 2"/>
          <p:cNvSpPr txBox="1"/>
          <p:nvPr/>
        </p:nvSpPr>
        <p:spPr>
          <a:xfrm>
            <a:off x="1343891" y="1399309"/>
            <a:ext cx="10238509" cy="1200329"/>
          </a:xfrm>
          <a:prstGeom prst="rect">
            <a:avLst/>
          </a:prstGeom>
          <a:noFill/>
        </p:spPr>
        <p:txBody>
          <a:bodyPr wrap="square" rtlCol="0">
            <a:spAutoFit/>
          </a:bodyPr>
          <a:lstStyle/>
          <a:p>
            <a:r>
              <a:rPr lang="es-CO" sz="2400" b="1" dirty="0"/>
              <a:t>LAS EMOCIONES SON UNA ESPECIE DE SISTEMA DE EVALUACIÓN QUE NOS INFORMA SOBRE DIFERENTES ASPECTOS DE LA REALIDAD Y LES OTORGA UNA CARGA AFECTIVA.</a:t>
            </a:r>
          </a:p>
        </p:txBody>
      </p:sp>
      <p:sp>
        <p:nvSpPr>
          <p:cNvPr id="4" name="Rectángulo 3"/>
          <p:cNvSpPr/>
          <p:nvPr/>
        </p:nvSpPr>
        <p:spPr>
          <a:xfrm>
            <a:off x="1814945" y="2885209"/>
            <a:ext cx="9767455" cy="18010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LOS FENÓMENOS AFECTIVOS SON GENERADOS POR DETERMINADOS ESTÍMULOS INTERNOS FISICOS (PLACER O DISPLACER)  Y MENTALES (RECUERDOS E IMÁGENES) Y POR ESTÍMULOS EXTERNOS.</a:t>
            </a:r>
          </a:p>
        </p:txBody>
      </p:sp>
    </p:spTree>
    <p:extLst>
      <p:ext uri="{BB962C8B-B14F-4D97-AF65-F5344CB8AC3E}">
        <p14:creationId xmlns:p14="http://schemas.microsoft.com/office/powerpoint/2010/main" val="29209958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371600" y="484909"/>
            <a:ext cx="10266218" cy="1938992"/>
          </a:xfrm>
          <a:prstGeom prst="rect">
            <a:avLst/>
          </a:prstGeom>
          <a:noFill/>
        </p:spPr>
        <p:txBody>
          <a:bodyPr wrap="square" rtlCol="0">
            <a:spAutoFit/>
          </a:bodyPr>
          <a:lstStyle/>
          <a:p>
            <a:r>
              <a:rPr lang="es-CO" sz="2400" b="1" dirty="0"/>
              <a:t>LAS EMOCIONES INTERVIENEN EN TODO ACTO INTELECTUAL Y SON PROCESADAS EN LA CORTEZA; PARTICIPAN  DE “OTRAS FORMAS DE INTELIGENCIAS Y MEDIOS DE EXPRESIÓN; PERCEPCIONES INTUITIVAS; MANIFESTACIONES DE LA VIDA SENSORIAL Y EMOCIONAL, ASÍ COMO EL ORIGEN DE LA INTELIGENCIA CREADORA.</a:t>
            </a:r>
          </a:p>
        </p:txBody>
      </p:sp>
      <p:sp>
        <p:nvSpPr>
          <p:cNvPr id="4" name="Rectángulo 3"/>
          <p:cNvSpPr/>
          <p:nvPr/>
        </p:nvSpPr>
        <p:spPr>
          <a:xfrm>
            <a:off x="1537855" y="2770909"/>
            <a:ext cx="6497781" cy="364374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SI NO SENTIMOS EMOCIONES, NO PODEMOS TOMAR DECISIONES ACERTADAS, Y SIN EL COMPONENTE RACIONAL, NUESTRA VIDA IRÁ A LA DERIVA DE NUESTROS VAIVENES EMOCIONALES,</a:t>
            </a:r>
          </a:p>
        </p:txBody>
      </p:sp>
      <p:pic>
        <p:nvPicPr>
          <p:cNvPr id="5" name="Imagen 4"/>
          <p:cNvPicPr>
            <a:picLocks noChangeAspect="1"/>
          </p:cNvPicPr>
          <p:nvPr/>
        </p:nvPicPr>
        <p:blipFill>
          <a:blip r:embed="rId2"/>
          <a:stretch>
            <a:fillRect/>
          </a:stretch>
        </p:blipFill>
        <p:spPr>
          <a:xfrm>
            <a:off x="8365546" y="3030682"/>
            <a:ext cx="3161435" cy="2760518"/>
          </a:xfrm>
          <a:prstGeom prst="rect">
            <a:avLst/>
          </a:prstGeom>
        </p:spPr>
      </p:pic>
    </p:spTree>
    <p:extLst>
      <p:ext uri="{BB962C8B-B14F-4D97-AF65-F5344CB8AC3E}">
        <p14:creationId xmlns:p14="http://schemas.microsoft.com/office/powerpoint/2010/main" val="845635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216601" y="1650422"/>
            <a:ext cx="3521653" cy="4556413"/>
          </a:xfrm>
          <a:prstGeom prst="rect">
            <a:avLst/>
          </a:prstGeom>
        </p:spPr>
      </p:pic>
      <p:sp>
        <p:nvSpPr>
          <p:cNvPr id="3" name="Rectángulo 2"/>
          <p:cNvSpPr/>
          <p:nvPr/>
        </p:nvSpPr>
        <p:spPr>
          <a:xfrm>
            <a:off x="5361709" y="277091"/>
            <a:ext cx="6525491" cy="3172691"/>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effectLst>
                  <a:outerShdw blurRad="38100" dist="38100" dir="2700000" algn="tl">
                    <a:srgbClr val="000000">
                      <a:alpha val="43137"/>
                    </a:srgbClr>
                  </a:outerShdw>
                </a:effectLst>
              </a:rPr>
              <a:t>LAS EMOCIONES, ADEMÁS DE ESTAR INTIMAMENTE RELACIONADAS AL PENSAMIENTO, JUEGAN UN PAPEL CENTRAL EN LOS MECANISMOS DE LA MEMORIA Y EN EL MANTENIMIENTO ( O DETERIORO) DEL SISTEMA INMUNOLÓGICO.</a:t>
            </a:r>
          </a:p>
        </p:txBody>
      </p:sp>
      <p:sp>
        <p:nvSpPr>
          <p:cNvPr id="4" name="Rectángulo 3"/>
          <p:cNvSpPr/>
          <p:nvPr/>
        </p:nvSpPr>
        <p:spPr>
          <a:xfrm>
            <a:off x="5361709" y="3782291"/>
            <a:ext cx="6525491" cy="28263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LAS EMOCIONES DETERMINAN NUESTROS ESTADOS MENTALES Y FÍSICOS (TENSIÓN, ANGUSTIA, ANSIEDAD).</a:t>
            </a:r>
          </a:p>
        </p:txBody>
      </p:sp>
    </p:spTree>
    <p:extLst>
      <p:ext uri="{BB962C8B-B14F-4D97-AF65-F5344CB8AC3E}">
        <p14:creationId xmlns:p14="http://schemas.microsoft.com/office/powerpoint/2010/main" val="21545079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357745" y="304800"/>
            <a:ext cx="10571019" cy="2062103"/>
          </a:xfrm>
          <a:prstGeom prst="rect">
            <a:avLst/>
          </a:prstGeom>
          <a:noFill/>
        </p:spPr>
        <p:txBody>
          <a:bodyPr wrap="square" rtlCol="0">
            <a:spAutoFit/>
          </a:bodyPr>
          <a:lstStyle/>
          <a:p>
            <a:r>
              <a:rPr lang="es-CO" sz="2400" b="1" dirty="0"/>
              <a:t>LAS EMOCIONES NEGATIVAS CONSPIRAN CONTRA NUESTRO RENDIMIENTO DEBIDO  A QUE EN LA CORTEZA PREFRONTAL SE ASIENTAN LAS </a:t>
            </a:r>
            <a:r>
              <a:rPr lang="es-CO" sz="2800" b="1" dirty="0">
                <a:effectLst>
                  <a:outerShdw blurRad="38100" dist="38100" dir="2700000" algn="tl">
                    <a:srgbClr val="000000">
                      <a:alpha val="43137"/>
                    </a:srgbClr>
                  </a:outerShdw>
                </a:effectLst>
              </a:rPr>
              <a:t>FUNCIONES EJECUTIVAS, </a:t>
            </a:r>
            <a:r>
              <a:rPr lang="es-CO" sz="2400" b="1" dirty="0"/>
              <a:t>QUE SON IMPORTANTES EN TODOS LOS ASPECTOS DE NUESTRO TRABAJO.</a:t>
            </a:r>
          </a:p>
          <a:p>
            <a:endParaRPr lang="es-CO" sz="2400" b="1" dirty="0"/>
          </a:p>
        </p:txBody>
      </p:sp>
      <p:pic>
        <p:nvPicPr>
          <p:cNvPr id="3" name="Imagen 2"/>
          <p:cNvPicPr>
            <a:picLocks noChangeAspect="1"/>
          </p:cNvPicPr>
          <p:nvPr/>
        </p:nvPicPr>
        <p:blipFill>
          <a:blip r:embed="rId2"/>
          <a:stretch>
            <a:fillRect/>
          </a:stretch>
        </p:blipFill>
        <p:spPr>
          <a:xfrm>
            <a:off x="4106425" y="2189019"/>
            <a:ext cx="5480920" cy="2313708"/>
          </a:xfrm>
          <a:prstGeom prst="rect">
            <a:avLst/>
          </a:prstGeom>
        </p:spPr>
      </p:pic>
      <p:sp>
        <p:nvSpPr>
          <p:cNvPr id="5" name="Rectángulo 4"/>
          <p:cNvSpPr/>
          <p:nvPr/>
        </p:nvSpPr>
        <p:spPr>
          <a:xfrm>
            <a:off x="1357745" y="4502727"/>
            <a:ext cx="10446328" cy="22305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b="1" dirty="0">
                <a:solidFill>
                  <a:schemeClr val="tx1"/>
                </a:solidFill>
                <a:effectLst>
                  <a:outerShdw blurRad="38100" dist="38100" dir="2700000" algn="tl">
                    <a:srgbClr val="000000">
                      <a:alpha val="43137"/>
                    </a:srgbClr>
                  </a:outerShdw>
                </a:effectLst>
              </a:rPr>
              <a:t>LAS FUNCIONES EJECUTIVAS SE DEFINEN COMO PROCESOS ASOCIATIVOS DE IDEAS SIMPLES CUYA COMBINACIÓN TIENDE A LA RESOLUCIÓN DE PROBLEMAS DE DIFERENTES GRADOS DE COMPLEJIDAD.</a:t>
            </a:r>
          </a:p>
          <a:p>
            <a:pPr algn="ctr"/>
            <a:r>
              <a:rPr lang="es-CO" sz="2000" b="1" dirty="0">
                <a:solidFill>
                  <a:schemeClr val="tx1"/>
                </a:solidFill>
                <a:effectLst>
                  <a:outerShdw blurRad="38100" dist="38100" dir="2700000" algn="tl">
                    <a:srgbClr val="000000">
                      <a:alpha val="43137"/>
                    </a:srgbClr>
                  </a:outerShdw>
                </a:effectLst>
              </a:rPr>
              <a:t>SON CAPACIDADES ESENCIALES PARA LLEVAR A CABO UNA CONDUCTA LABORAL, EFICIENTE, CREATIVA Y ADAPTADA SOCIALMENTE.</a:t>
            </a:r>
          </a:p>
        </p:txBody>
      </p:sp>
    </p:spTree>
    <p:extLst>
      <p:ext uri="{BB962C8B-B14F-4D97-AF65-F5344CB8AC3E}">
        <p14:creationId xmlns:p14="http://schemas.microsoft.com/office/powerpoint/2010/main" val="38589385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40701" y="363255"/>
            <a:ext cx="10183661" cy="2308324"/>
          </a:xfrm>
          <a:prstGeom prst="rect">
            <a:avLst/>
          </a:prstGeom>
          <a:noFill/>
        </p:spPr>
        <p:txBody>
          <a:bodyPr wrap="square" rtlCol="0">
            <a:spAutoFit/>
          </a:bodyPr>
          <a:lstStyle/>
          <a:p>
            <a:r>
              <a:rPr lang="es-CO" sz="2400" b="1" dirty="0">
                <a:effectLst>
                  <a:outerShdw blurRad="38100" dist="38100" dir="2700000" algn="tl">
                    <a:srgbClr val="000000">
                      <a:alpha val="43137"/>
                    </a:srgbClr>
                  </a:outerShdw>
                </a:effectLst>
              </a:rPr>
              <a:t>EL PRIMER PASO PARA CONTROLAR LAS EMOCIONES, EN VEZ DE SER CONTROLADOS POR ELLAS, ES SER CONSCIENTES DE SU EXISTENCIA Y OPERAR SOBRE ELLO.</a:t>
            </a:r>
          </a:p>
          <a:p>
            <a:endParaRPr lang="es-CO" sz="2400" b="1" dirty="0">
              <a:effectLst>
                <a:outerShdw blurRad="38100" dist="38100" dir="2700000" algn="tl">
                  <a:srgbClr val="000000">
                    <a:alpha val="43137"/>
                  </a:srgbClr>
                </a:outerShdw>
              </a:effectLst>
            </a:endParaRPr>
          </a:p>
          <a:p>
            <a:r>
              <a:rPr lang="es-CO" sz="2400" b="1" dirty="0">
                <a:effectLst>
                  <a:outerShdw blurRad="38100" dist="38100" dir="2700000" algn="tl">
                    <a:srgbClr val="000000">
                      <a:alpha val="43137"/>
                    </a:srgbClr>
                  </a:outerShdw>
                </a:effectLst>
              </a:rPr>
              <a:t>INDAGAR A ESCALA CONSCIENTE LO QUE SUCEDE EN EL METACONCIENTE ES EXPANDIR LA CONCIENCIA.</a:t>
            </a:r>
          </a:p>
        </p:txBody>
      </p:sp>
      <p:pic>
        <p:nvPicPr>
          <p:cNvPr id="3" name="Imagen 2"/>
          <p:cNvPicPr>
            <a:picLocks noChangeAspect="1"/>
          </p:cNvPicPr>
          <p:nvPr/>
        </p:nvPicPr>
        <p:blipFill>
          <a:blip r:embed="rId2"/>
          <a:stretch>
            <a:fillRect/>
          </a:stretch>
        </p:blipFill>
        <p:spPr>
          <a:xfrm>
            <a:off x="4560517" y="2989152"/>
            <a:ext cx="4332962" cy="3474277"/>
          </a:xfrm>
          <a:prstGeom prst="rect">
            <a:avLst/>
          </a:prstGeom>
        </p:spPr>
      </p:pic>
    </p:spTree>
    <p:extLst>
      <p:ext uri="{BB962C8B-B14F-4D97-AF65-F5344CB8AC3E}">
        <p14:creationId xmlns:p14="http://schemas.microsoft.com/office/powerpoint/2010/main" val="600494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778696" y="375781"/>
            <a:ext cx="9707671" cy="3539430"/>
          </a:xfrm>
          <a:prstGeom prst="rect">
            <a:avLst/>
          </a:prstGeom>
          <a:noFill/>
        </p:spPr>
        <p:txBody>
          <a:bodyPr wrap="square" rtlCol="0">
            <a:spAutoFit/>
          </a:bodyPr>
          <a:lstStyle/>
          <a:p>
            <a:r>
              <a:rPr lang="es-CO" sz="2800" b="1" dirty="0">
                <a:effectLst>
                  <a:outerShdw blurRad="38100" dist="38100" dir="2700000" algn="tl">
                    <a:srgbClr val="000000">
                      <a:alpha val="43137"/>
                    </a:srgbClr>
                  </a:outerShdw>
                </a:effectLst>
              </a:rPr>
              <a:t>LIDERAZGO: NEUROLIDERAZGO.</a:t>
            </a:r>
          </a:p>
          <a:p>
            <a:r>
              <a:rPr lang="es-CO" sz="2800" b="1" dirty="0">
                <a:effectLst>
                  <a:outerShdw blurRad="38100" dist="38100" dir="2700000" algn="tl">
                    <a:srgbClr val="000000">
                      <a:alpha val="43137"/>
                    </a:srgbClr>
                  </a:outerShdw>
                </a:effectLst>
              </a:rPr>
              <a:t>EDUCACIÓN: NEUROEDUCACIÓN.</a:t>
            </a:r>
          </a:p>
          <a:p>
            <a:r>
              <a:rPr lang="es-CO" sz="2800" b="1" dirty="0">
                <a:effectLst>
                  <a:outerShdw blurRad="38100" dist="38100" dir="2700000" algn="tl">
                    <a:srgbClr val="000000">
                      <a:alpha val="43137"/>
                    </a:srgbClr>
                  </a:outerShdw>
                </a:effectLst>
              </a:rPr>
              <a:t>ECONÓMIA: NEUROECONOMÍA.</a:t>
            </a:r>
          </a:p>
          <a:p>
            <a:r>
              <a:rPr lang="es-CO" sz="2800" b="1" dirty="0">
                <a:effectLst>
                  <a:outerShdw blurRad="38100" dist="38100" dir="2700000" algn="tl">
                    <a:srgbClr val="000000">
                      <a:alpha val="43137"/>
                    </a:srgbClr>
                  </a:outerShdw>
                </a:effectLst>
              </a:rPr>
              <a:t>SELECCIÓN DE PERSONAL: NEUROSELECCIÓN DE PERSONAS.</a:t>
            </a:r>
          </a:p>
          <a:p>
            <a:r>
              <a:rPr lang="es-CO" sz="2800" b="1" dirty="0">
                <a:effectLst>
                  <a:outerShdw blurRad="38100" dist="38100" dir="2700000" algn="tl">
                    <a:srgbClr val="000000">
                      <a:alpha val="43137"/>
                    </a:srgbClr>
                  </a:outerShdw>
                </a:effectLst>
              </a:rPr>
              <a:t>APRENDIZAJE: NEUROAPRENDIZAJE.</a:t>
            </a:r>
          </a:p>
          <a:p>
            <a:r>
              <a:rPr lang="es-CO" sz="2800" b="1" dirty="0">
                <a:effectLst>
                  <a:outerShdw blurRad="38100" dist="38100" dir="2700000" algn="tl">
                    <a:srgbClr val="000000">
                      <a:alpha val="43137"/>
                    </a:srgbClr>
                  </a:outerShdw>
                </a:effectLst>
              </a:rPr>
              <a:t>PLANEACIÓN: NEUROPLANNING.</a:t>
            </a:r>
          </a:p>
          <a:p>
            <a:r>
              <a:rPr lang="es-CO" sz="2800" b="1" dirty="0">
                <a:effectLst>
                  <a:outerShdw blurRad="38100" dist="38100" dir="2700000" algn="tl">
                    <a:srgbClr val="000000">
                      <a:alpha val="43137"/>
                    </a:srgbClr>
                  </a:outerShdw>
                </a:effectLst>
              </a:rPr>
              <a:t>INVESTIGACIÓN DE MERCADOS: NEUROINVESTIGACIÓN DE 												MERCADOS.</a:t>
            </a:r>
          </a:p>
        </p:txBody>
      </p:sp>
      <p:pic>
        <p:nvPicPr>
          <p:cNvPr id="3" name="Imagen 2"/>
          <p:cNvPicPr>
            <a:picLocks noChangeAspect="1"/>
          </p:cNvPicPr>
          <p:nvPr/>
        </p:nvPicPr>
        <p:blipFill>
          <a:blip r:embed="rId2"/>
          <a:stretch>
            <a:fillRect/>
          </a:stretch>
        </p:blipFill>
        <p:spPr>
          <a:xfrm>
            <a:off x="4499127" y="3915211"/>
            <a:ext cx="3429848" cy="2485589"/>
          </a:xfrm>
          <a:prstGeom prst="rect">
            <a:avLst/>
          </a:prstGeom>
        </p:spPr>
      </p:pic>
    </p:spTree>
    <p:extLst>
      <p:ext uri="{BB962C8B-B14F-4D97-AF65-F5344CB8AC3E}">
        <p14:creationId xmlns:p14="http://schemas.microsoft.com/office/powerpoint/2010/main" val="4084397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27551" y="350729"/>
            <a:ext cx="10835013" cy="372023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effectLst>
                  <a:outerShdw blurRad="38100" dist="38100" dir="2700000" algn="tl">
                    <a:srgbClr val="000000">
                      <a:alpha val="43137"/>
                    </a:srgbClr>
                  </a:outerShdw>
                </a:effectLst>
              </a:rPr>
              <a:t>EL LIDERAZGO EMOCIONAL CONSISTE EN APRENDER A SOPORTAR LO QUE NO PODEMOS EVITAR, INFLUIR SOBRE EL TIEMPO EN QUE UNA EMOCIÓN SE MANTIENE ACTIVA Y CREAR ESTADOS DE LA MENTE CAPACES DE MEJORAR NUESTRA VIDA.</a:t>
            </a:r>
          </a:p>
        </p:txBody>
      </p:sp>
      <p:pic>
        <p:nvPicPr>
          <p:cNvPr id="3" name="Imagen 2"/>
          <p:cNvPicPr>
            <a:picLocks noChangeAspect="1"/>
          </p:cNvPicPr>
          <p:nvPr/>
        </p:nvPicPr>
        <p:blipFill>
          <a:blip r:embed="rId2"/>
          <a:stretch>
            <a:fillRect/>
          </a:stretch>
        </p:blipFill>
        <p:spPr>
          <a:xfrm>
            <a:off x="4285401" y="4070959"/>
            <a:ext cx="3480736" cy="2430049"/>
          </a:xfrm>
          <a:prstGeom prst="rect">
            <a:avLst/>
          </a:prstGeom>
        </p:spPr>
      </p:pic>
    </p:spTree>
    <p:extLst>
      <p:ext uri="{BB962C8B-B14F-4D97-AF65-F5344CB8AC3E}">
        <p14:creationId xmlns:p14="http://schemas.microsoft.com/office/powerpoint/2010/main" val="7273564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64921" y="463463"/>
            <a:ext cx="10434180" cy="461665"/>
          </a:xfrm>
          <a:prstGeom prst="rect">
            <a:avLst/>
          </a:prstGeom>
          <a:noFill/>
        </p:spPr>
        <p:txBody>
          <a:bodyPr wrap="square" rtlCol="0">
            <a:spAutoFit/>
          </a:bodyPr>
          <a:lstStyle/>
          <a:p>
            <a:r>
              <a:rPr lang="es-CO" sz="2400" b="1" dirty="0">
                <a:effectLst>
                  <a:outerShdw blurRad="38100" dist="38100" dir="2700000" algn="tl">
                    <a:srgbClr val="000000">
                      <a:alpha val="43137"/>
                    </a:srgbClr>
                  </a:outerShdw>
                </a:effectLst>
              </a:rPr>
              <a:t>LOS ESTADOS EMOCIONALES SE CONTAGIAN.</a:t>
            </a:r>
          </a:p>
        </p:txBody>
      </p:sp>
      <p:sp>
        <p:nvSpPr>
          <p:cNvPr id="3" name="Rectángulo 2"/>
          <p:cNvSpPr/>
          <p:nvPr/>
        </p:nvSpPr>
        <p:spPr>
          <a:xfrm>
            <a:off x="1164921" y="1164921"/>
            <a:ext cx="10634597" cy="13778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EL HÁBITO DEL PENSAMIENTO OPTIMISTA  SE ERIGE COMO UNA DE LAS VARIABLES MÁS PODEROSAS DE LA INTELIGENCIA EMOCIONAL.</a:t>
            </a:r>
          </a:p>
        </p:txBody>
      </p:sp>
      <p:pic>
        <p:nvPicPr>
          <p:cNvPr id="4" name="Imagen 3"/>
          <p:cNvPicPr>
            <a:picLocks noChangeAspect="1"/>
          </p:cNvPicPr>
          <p:nvPr/>
        </p:nvPicPr>
        <p:blipFill>
          <a:blip r:embed="rId2"/>
          <a:stretch>
            <a:fillRect/>
          </a:stretch>
        </p:blipFill>
        <p:spPr>
          <a:xfrm>
            <a:off x="3219189" y="2643187"/>
            <a:ext cx="5599134" cy="2580166"/>
          </a:xfrm>
          <a:prstGeom prst="rect">
            <a:avLst/>
          </a:prstGeom>
        </p:spPr>
      </p:pic>
    </p:spTree>
    <p:extLst>
      <p:ext uri="{BB962C8B-B14F-4D97-AF65-F5344CB8AC3E}">
        <p14:creationId xmlns:p14="http://schemas.microsoft.com/office/powerpoint/2010/main" val="39039078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78071" y="450937"/>
            <a:ext cx="10371551" cy="171606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ACTUAR CON ONTELIGENCIA EMOCIONAL EN LAS ORGANIZACIONES NO ES DECIDIR CON LOS SENTIMIENTOS A FLOR DE PIEL, SINO ARMONIZAR “CEREBRO Y CORAZÓN” EN LA TOMA DE DECISIONES.</a:t>
            </a:r>
          </a:p>
        </p:txBody>
      </p:sp>
      <p:pic>
        <p:nvPicPr>
          <p:cNvPr id="3" name="Imagen 2"/>
          <p:cNvPicPr>
            <a:picLocks noChangeAspect="1"/>
          </p:cNvPicPr>
          <p:nvPr/>
        </p:nvPicPr>
        <p:blipFill>
          <a:blip r:embed="rId2"/>
          <a:stretch>
            <a:fillRect/>
          </a:stretch>
        </p:blipFill>
        <p:spPr>
          <a:xfrm>
            <a:off x="4271375" y="2381381"/>
            <a:ext cx="3807913" cy="1619250"/>
          </a:xfrm>
          <a:prstGeom prst="rect">
            <a:avLst/>
          </a:prstGeom>
        </p:spPr>
      </p:pic>
      <p:sp>
        <p:nvSpPr>
          <p:cNvPr id="4" name="Rectángulo 3"/>
          <p:cNvSpPr/>
          <p:nvPr/>
        </p:nvSpPr>
        <p:spPr>
          <a:xfrm>
            <a:off x="1390389" y="4283901"/>
            <a:ext cx="10459233" cy="202921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solidFill>
                  <a:schemeClr val="tx1"/>
                </a:solidFill>
                <a:effectLst>
                  <a:outerShdw blurRad="38100" dist="38100" dir="2700000" algn="tl">
                    <a:srgbClr val="000000">
                      <a:alpha val="43137"/>
                    </a:srgbClr>
                  </a:outerShdw>
                </a:effectLst>
              </a:rPr>
              <a:t>SER EMOCIONALMENTE INTELIGENTE SIGNIFICA CONOCER LAS EMOCIONES PROPIAS Y LAS DE LOS DEMÁS, SU INTENSIDAD Y SUS CAUSAS.</a:t>
            </a:r>
          </a:p>
        </p:txBody>
      </p:sp>
    </p:spTree>
    <p:extLst>
      <p:ext uri="{BB962C8B-B14F-4D97-AF65-F5344CB8AC3E}">
        <p14:creationId xmlns:p14="http://schemas.microsoft.com/office/powerpoint/2010/main" val="24319877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15233" y="400833"/>
            <a:ext cx="10471759" cy="22296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solidFill>
                  <a:schemeClr val="tx1"/>
                </a:solidFill>
                <a:effectLst>
                  <a:outerShdw blurRad="38100" dist="38100" dir="2700000" algn="tl">
                    <a:srgbClr val="000000">
                      <a:alpha val="43137"/>
                    </a:srgbClr>
                  </a:outerShdw>
                </a:effectLst>
              </a:rPr>
              <a:t>CONTAR CON HABILIDADES EMOCIONALES SIGNIFICA SABER MANEJAR LAS EMOCIONES A PARTIR DE CONOCERLAS.</a:t>
            </a:r>
          </a:p>
        </p:txBody>
      </p:sp>
    </p:spTree>
    <p:extLst>
      <p:ext uri="{BB962C8B-B14F-4D97-AF65-F5344CB8AC3E}">
        <p14:creationId xmlns:p14="http://schemas.microsoft.com/office/powerpoint/2010/main" val="740779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65129" y="1277655"/>
            <a:ext cx="4809994" cy="23298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SE HA ESTUDIADO LA SITUACIÓN.</a:t>
            </a:r>
          </a:p>
          <a:p>
            <a:pPr algn="ctr"/>
            <a:r>
              <a:rPr lang="es-CO" sz="2400" b="1" dirty="0">
                <a:solidFill>
                  <a:schemeClr val="tx1"/>
                </a:solidFill>
                <a:effectLst>
                  <a:outerShdw blurRad="38100" dist="38100" dir="2700000" algn="tl">
                    <a:srgbClr val="000000">
                      <a:alpha val="43137"/>
                    </a:srgbClr>
                  </a:outerShdw>
                </a:effectLst>
              </a:rPr>
              <a:t>SE HAN ESTUDIADO TEORÍAS, FÓRMULAS.</a:t>
            </a:r>
          </a:p>
          <a:p>
            <a:pPr algn="ctr"/>
            <a:r>
              <a:rPr lang="es-CO" sz="2400" b="1" dirty="0">
                <a:solidFill>
                  <a:schemeClr val="tx1"/>
                </a:solidFill>
                <a:effectLst>
                  <a:outerShdw blurRad="38100" dist="38100" dir="2700000" algn="tl">
                    <a:srgbClr val="000000">
                      <a:alpha val="43137"/>
                    </a:srgbClr>
                  </a:outerShdw>
                </a:effectLst>
              </a:rPr>
              <a:t>SE HA ESTUDIADO A LA ORGANIZACIÓN –EXTERNA-.</a:t>
            </a:r>
          </a:p>
        </p:txBody>
      </p:sp>
      <p:sp>
        <p:nvSpPr>
          <p:cNvPr id="3" name="CuadroTexto 2"/>
          <p:cNvSpPr txBox="1"/>
          <p:nvPr/>
        </p:nvSpPr>
        <p:spPr>
          <a:xfrm>
            <a:off x="6475956" y="1615858"/>
            <a:ext cx="5336088" cy="1692771"/>
          </a:xfrm>
          <a:prstGeom prst="rect">
            <a:avLst/>
          </a:prstGeom>
          <a:noFill/>
        </p:spPr>
        <p:txBody>
          <a:bodyPr wrap="square" rtlCol="0">
            <a:spAutoFit/>
          </a:bodyPr>
          <a:lstStyle/>
          <a:p>
            <a:r>
              <a:rPr lang="es-CO" sz="2400" b="1" dirty="0"/>
              <a:t>SIN EMBARGO, NO SE CONSIGUEN LOS RESULTADOS DESEADOS.</a:t>
            </a:r>
          </a:p>
          <a:p>
            <a:endParaRPr lang="es-CO" sz="2400" b="1" dirty="0"/>
          </a:p>
          <a:p>
            <a:r>
              <a:rPr lang="es-CO" sz="3200" b="1" dirty="0">
                <a:effectLst>
                  <a:outerShdw blurRad="38100" dist="38100" dir="2700000" algn="tl">
                    <a:srgbClr val="000000">
                      <a:alpha val="43137"/>
                    </a:srgbClr>
                  </a:outerShdw>
                </a:effectLst>
              </a:rPr>
              <a:t>¿ QUÉ HACER?</a:t>
            </a:r>
          </a:p>
        </p:txBody>
      </p:sp>
      <p:sp>
        <p:nvSpPr>
          <p:cNvPr id="4" name="Rectángulo 3"/>
          <p:cNvSpPr/>
          <p:nvPr/>
        </p:nvSpPr>
        <p:spPr>
          <a:xfrm>
            <a:off x="3632548" y="4296427"/>
            <a:ext cx="7916449" cy="209184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EN UN CONTEXTO COMO EL ACTUAL NO TIENE SENTIDO PREPARAR UN CONJUNTO DE FÓRMULAS Y RECETAS  PARA TOMAR DECISIONES A MEDIDA EN QUE SE PRESENTAN LOS ACONTECIMIENTOS.</a:t>
            </a:r>
          </a:p>
        </p:txBody>
      </p:sp>
    </p:spTree>
    <p:extLst>
      <p:ext uri="{BB962C8B-B14F-4D97-AF65-F5344CB8AC3E}">
        <p14:creationId xmlns:p14="http://schemas.microsoft.com/office/powerpoint/2010/main" val="3009126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670127" y="215095"/>
            <a:ext cx="5173248" cy="2415371"/>
          </a:xfrm>
          <a:prstGeom prst="rect">
            <a:avLst/>
          </a:prstGeom>
        </p:spPr>
      </p:pic>
      <p:sp>
        <p:nvSpPr>
          <p:cNvPr id="3" name="CuadroTexto 2"/>
          <p:cNvSpPr txBox="1"/>
          <p:nvPr/>
        </p:nvSpPr>
        <p:spPr>
          <a:xfrm>
            <a:off x="1315233" y="3382027"/>
            <a:ext cx="10359025" cy="2062103"/>
          </a:xfrm>
          <a:prstGeom prst="rect">
            <a:avLst/>
          </a:prstGeom>
          <a:noFill/>
        </p:spPr>
        <p:txBody>
          <a:bodyPr wrap="square" rtlCol="0">
            <a:spAutoFit/>
          </a:bodyPr>
          <a:lstStyle/>
          <a:p>
            <a:r>
              <a:rPr lang="es-CO" sz="2400" b="1" dirty="0">
                <a:effectLst>
                  <a:outerShdw blurRad="38100" dist="38100" dir="2700000" algn="tl">
                    <a:srgbClr val="000000">
                      <a:alpha val="43137"/>
                    </a:srgbClr>
                  </a:outerShdw>
                </a:effectLst>
              </a:rPr>
              <a:t>LO QUE DEBEMOS HACER ES TRABAJAR PARA TENER EL “CEREBRO PREPARADO”, ESTO ES, DESARROLLAR EL “ENTRAMADO NEURAL” NECESARIO PARA INVENTAR FÓRMULAS PERMANENTEMENTE, ANTE CADA CASO Y CADA SITUACIÓN, YA QUE EN ELLO CONSISTE, PRECISAMENTE, LA </a:t>
            </a:r>
            <a:r>
              <a:rPr lang="es-CO" sz="2800" b="1" dirty="0">
                <a:effectLst>
                  <a:outerShdw blurRad="38100" dist="38100" dir="2700000" algn="tl">
                    <a:srgbClr val="000000">
                      <a:alpha val="43137"/>
                    </a:srgbClr>
                  </a:outerShdw>
                </a:effectLst>
              </a:rPr>
              <a:t>TOMA DE DECISIONES EXITOSAS.</a:t>
            </a:r>
            <a:endParaRPr lang="es-CO"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11989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093929" y="413359"/>
            <a:ext cx="6225435" cy="461665"/>
          </a:xfrm>
          <a:prstGeom prst="rect">
            <a:avLst/>
          </a:prstGeom>
          <a:noFill/>
        </p:spPr>
        <p:txBody>
          <a:bodyPr wrap="square" rtlCol="0">
            <a:spAutoFit/>
          </a:bodyPr>
          <a:lstStyle/>
          <a:p>
            <a:r>
              <a:rPr lang="es-CO" sz="2400" b="1" dirty="0"/>
              <a:t>CONTEXTO DE NEGOCIACIÓN SINDICAL.</a:t>
            </a:r>
          </a:p>
        </p:txBody>
      </p:sp>
      <p:sp>
        <p:nvSpPr>
          <p:cNvPr id="3" name="Rectángulo 2"/>
          <p:cNvSpPr/>
          <p:nvPr/>
        </p:nvSpPr>
        <p:spPr>
          <a:xfrm>
            <a:off x="1252603" y="1440493"/>
            <a:ext cx="3369501" cy="13277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EQUIPO NEGOCIADOR.</a:t>
            </a:r>
          </a:p>
        </p:txBody>
      </p:sp>
      <p:sp>
        <p:nvSpPr>
          <p:cNvPr id="4" name="CuadroTexto 3"/>
          <p:cNvSpPr txBox="1"/>
          <p:nvPr/>
        </p:nvSpPr>
        <p:spPr>
          <a:xfrm>
            <a:off x="1252603" y="3169085"/>
            <a:ext cx="4659682" cy="1938992"/>
          </a:xfrm>
          <a:prstGeom prst="rect">
            <a:avLst/>
          </a:prstGeom>
          <a:noFill/>
        </p:spPr>
        <p:txBody>
          <a:bodyPr wrap="square" rtlCol="0">
            <a:spAutoFit/>
          </a:bodyPr>
          <a:lstStyle/>
          <a:p>
            <a:r>
              <a:rPr lang="es-CO" sz="2000" b="1" dirty="0">
                <a:effectLst>
                  <a:outerShdw blurRad="38100" dist="38100" dir="2700000" algn="tl">
                    <a:srgbClr val="000000">
                      <a:alpha val="43137"/>
                    </a:srgbClr>
                  </a:outerShdw>
                </a:effectLst>
              </a:rPr>
              <a:t>TÁCTICAS, TÉCNICAS Y ESTRATEGIAS DE NEGOCIACIÓN.</a:t>
            </a:r>
          </a:p>
          <a:p>
            <a:endParaRPr lang="es-CO" sz="2000" b="1" dirty="0">
              <a:effectLst>
                <a:outerShdw blurRad="38100" dist="38100" dir="2700000" algn="tl">
                  <a:srgbClr val="000000">
                    <a:alpha val="43137"/>
                  </a:srgbClr>
                </a:outerShdw>
              </a:effectLst>
            </a:endParaRPr>
          </a:p>
          <a:p>
            <a:r>
              <a:rPr lang="es-CO" sz="2000" b="1" dirty="0">
                <a:effectLst>
                  <a:outerShdw blurRad="38100" dist="38100" dir="2700000" algn="tl">
                    <a:srgbClr val="000000">
                      <a:alpha val="43137"/>
                    </a:srgbClr>
                  </a:outerShdw>
                </a:effectLst>
              </a:rPr>
              <a:t>ESTADO ANÍMICO –EMOCIONAL- DE LOS INTEGRANTES: INTELIGENCIA CONDUCTUAL.</a:t>
            </a:r>
          </a:p>
        </p:txBody>
      </p:sp>
      <p:sp>
        <p:nvSpPr>
          <p:cNvPr id="5" name="Flecha derecha 4"/>
          <p:cNvSpPr/>
          <p:nvPr/>
        </p:nvSpPr>
        <p:spPr>
          <a:xfrm rot="19518424">
            <a:off x="6300592" y="2943616"/>
            <a:ext cx="915778" cy="676406"/>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6"/>
          <p:cNvSpPr/>
          <p:nvPr/>
        </p:nvSpPr>
        <p:spPr>
          <a:xfrm>
            <a:off x="7716033" y="1716066"/>
            <a:ext cx="4121063" cy="156575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CORRELATO EN EL OTRO EQUIPO NEGOCIADOR.</a:t>
            </a:r>
          </a:p>
        </p:txBody>
      </p:sp>
    </p:spTree>
    <p:extLst>
      <p:ext uri="{BB962C8B-B14F-4D97-AF65-F5344CB8AC3E}">
        <p14:creationId xmlns:p14="http://schemas.microsoft.com/office/powerpoint/2010/main" val="3797906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39661" y="1336557"/>
            <a:ext cx="4709786" cy="5339816"/>
          </a:xfrm>
          <a:prstGeom prst="rect">
            <a:avLst/>
          </a:prstGeom>
        </p:spPr>
      </p:pic>
      <p:pic>
        <p:nvPicPr>
          <p:cNvPr id="3" name="Imagen 2"/>
          <p:cNvPicPr>
            <a:picLocks noChangeAspect="1"/>
          </p:cNvPicPr>
          <p:nvPr/>
        </p:nvPicPr>
        <p:blipFill>
          <a:blip r:embed="rId3"/>
          <a:stretch>
            <a:fillRect/>
          </a:stretch>
        </p:blipFill>
        <p:spPr>
          <a:xfrm>
            <a:off x="6352653" y="439976"/>
            <a:ext cx="5048250" cy="5071475"/>
          </a:xfrm>
          <a:prstGeom prst="rect">
            <a:avLst/>
          </a:prstGeom>
        </p:spPr>
      </p:pic>
    </p:spTree>
    <p:extLst>
      <p:ext uri="{BB962C8B-B14F-4D97-AF65-F5344CB8AC3E}">
        <p14:creationId xmlns:p14="http://schemas.microsoft.com/office/powerpoint/2010/main" val="2040108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83631" y="767610"/>
            <a:ext cx="4791075" cy="4806472"/>
          </a:xfrm>
          <a:prstGeom prst="rect">
            <a:avLst/>
          </a:prstGeom>
        </p:spPr>
      </p:pic>
      <p:pic>
        <p:nvPicPr>
          <p:cNvPr id="3" name="Imagen 2"/>
          <p:cNvPicPr>
            <a:picLocks noChangeAspect="1"/>
          </p:cNvPicPr>
          <p:nvPr/>
        </p:nvPicPr>
        <p:blipFill>
          <a:blip r:embed="rId3"/>
          <a:stretch>
            <a:fillRect/>
          </a:stretch>
        </p:blipFill>
        <p:spPr>
          <a:xfrm>
            <a:off x="6529909" y="1245752"/>
            <a:ext cx="4129740" cy="4578851"/>
          </a:xfrm>
          <a:prstGeom prst="rect">
            <a:avLst/>
          </a:prstGeom>
        </p:spPr>
      </p:pic>
    </p:spTree>
    <p:extLst>
      <p:ext uri="{BB962C8B-B14F-4D97-AF65-F5344CB8AC3E}">
        <p14:creationId xmlns:p14="http://schemas.microsoft.com/office/powerpoint/2010/main" val="2166467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054268" y="300625"/>
            <a:ext cx="8192022" cy="646331"/>
          </a:xfrm>
          <a:prstGeom prst="rect">
            <a:avLst/>
          </a:prstGeom>
          <a:noFill/>
        </p:spPr>
        <p:txBody>
          <a:bodyPr wrap="square" rtlCol="0">
            <a:spAutoFit/>
          </a:bodyPr>
          <a:lstStyle/>
          <a:p>
            <a:r>
              <a:rPr lang="es-CO" sz="3600" b="1" dirty="0">
                <a:effectLst>
                  <a:outerShdw blurRad="38100" dist="38100" dir="2700000" algn="tl">
                    <a:srgbClr val="000000">
                      <a:alpha val="43137"/>
                    </a:srgbClr>
                  </a:outerShdw>
                </a:effectLst>
              </a:rPr>
              <a:t>NEUROPLANNING.</a:t>
            </a:r>
          </a:p>
        </p:txBody>
      </p:sp>
      <p:sp>
        <p:nvSpPr>
          <p:cNvPr id="3" name="CuadroTexto 2"/>
          <p:cNvSpPr txBox="1"/>
          <p:nvPr/>
        </p:nvSpPr>
        <p:spPr>
          <a:xfrm>
            <a:off x="1728592" y="1390389"/>
            <a:ext cx="9695145" cy="1200329"/>
          </a:xfrm>
          <a:prstGeom prst="rect">
            <a:avLst/>
          </a:prstGeom>
          <a:noFill/>
        </p:spPr>
        <p:txBody>
          <a:bodyPr wrap="square" rtlCol="0">
            <a:spAutoFit/>
          </a:bodyPr>
          <a:lstStyle/>
          <a:p>
            <a:r>
              <a:rPr lang="es-CO" sz="2400" b="1" dirty="0"/>
              <a:t>LA PLANEACIÓN ACTUAL NO SE CARACTERIZA POR PROYECTOS Y CURSOS DE ACCIÓN REGISTRADOS EN CARPETAS QUE LUEGO SE DISTRIBUYEN  ENTRE LOS MIEMBROS DE UNA ORGANIZACIÓN.</a:t>
            </a:r>
          </a:p>
        </p:txBody>
      </p:sp>
      <p:sp>
        <p:nvSpPr>
          <p:cNvPr id="4" name="Rectángulo 3"/>
          <p:cNvSpPr/>
          <p:nvPr/>
        </p:nvSpPr>
        <p:spPr>
          <a:xfrm>
            <a:off x="2179529" y="3444658"/>
            <a:ext cx="9632515" cy="310645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effectLst>
                  <a:outerShdw blurRad="38100" dist="38100" dir="2700000" algn="tl">
                    <a:srgbClr val="000000">
                      <a:alpha val="43137"/>
                    </a:srgbClr>
                  </a:outerShdw>
                </a:effectLst>
              </a:rPr>
              <a:t>SE CARACTERIZA POR EL DESARROLLO DE CAPACIDADES CEREBRALES QUE, EN LA PRÁCTICA, SE TRADUCEN EN UN CONJUNTO DE HABILIDADES QUE POSIBILITAN NO SÓLO UNA VELOZ RESPUESTA ANTE CIRCUNSTANCIAS NO IMAGINADAS, SINO TAMBIÉN Y, FUNDAMENTALMENTE, LA APLICACIÓN DE LA INTELIGENCIA DE LOS LÍDERES Y DE SU GENTE PARA QUE UNA ORGANIZACIÓN, MÁS QUE REACTIVA, PASE A SER CREADORA DE FUTURO.</a:t>
            </a:r>
          </a:p>
        </p:txBody>
      </p:sp>
    </p:spTree>
    <p:extLst>
      <p:ext uri="{BB962C8B-B14F-4D97-AF65-F5344CB8AC3E}">
        <p14:creationId xmlns:p14="http://schemas.microsoft.com/office/powerpoint/2010/main" val="4144087560"/>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TM10001105[[fn=Recorte]]</Template>
  <TotalTime>273</TotalTime>
  <Words>1532</Words>
  <Application>Microsoft Office PowerPoint</Application>
  <PresentationFormat>Panorámica</PresentationFormat>
  <Paragraphs>109</Paragraphs>
  <Slides>33</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33</vt:i4>
      </vt:variant>
    </vt:vector>
  </HeadingPairs>
  <TitlesOfParts>
    <vt:vector size="35" baseType="lpstr">
      <vt:lpstr>Franklin Gothic Book</vt:lpstr>
      <vt:lpstr>Crop</vt:lpstr>
      <vt:lpstr>NEGOCIACIÓN Y EMOCIONES.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CEREBRO Y TOMA DE DECISIONES.</vt:lpstr>
      <vt:lpstr>Presentación de PowerPoint</vt:lpstr>
      <vt:lpstr>Presentación de PowerPoint</vt:lpstr>
      <vt:lpstr>Presentación de PowerPoint</vt:lpstr>
      <vt:lpstr>INTELIGENCIAS MÚLTIPLES.</vt:lpstr>
      <vt:lpstr>Presentación de PowerPoint</vt:lpstr>
      <vt:lpstr>Presentación de PowerPoint</vt:lpstr>
      <vt:lpstr>Presentación de PowerPoint</vt:lpstr>
      <vt:lpstr>Presentación de PowerPoint</vt:lpstr>
      <vt:lpstr>INTELIGENCIA EMOCIONAL.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NEGOCIACIÓN Y EMOCIONES.</dc:title>
  <dc:creator>Pc</dc:creator>
  <cp:lastModifiedBy>Administrador Nepo</cp:lastModifiedBy>
  <cp:revision>31</cp:revision>
  <dcterms:created xsi:type="dcterms:W3CDTF">2022-09-20T13:18:41Z</dcterms:created>
  <dcterms:modified xsi:type="dcterms:W3CDTF">2025-03-20T13:03:05Z</dcterms:modified>
</cp:coreProperties>
</file>