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3/20/2025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3/20/2025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3/20/2025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3/20/2025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3/20/2025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3/20/2025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3/20/2025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3/20/2025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3/20/2025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3/20/2025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3/20/2025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3/20/2025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54AB27-9643-4395-A7A6-A3DA42D81D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CO" b="1" dirty="0"/>
              <a:t>INTELIGENCIA NEGOCIADORA.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F0E194D-B5F2-4532-B331-0514166E26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CO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PODER DEL NEGOCIADOR.</a:t>
            </a:r>
            <a:endParaRPr lang="es-CO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9027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745A145E-93DD-40A3-B98C-CD47A294927F}"/>
              </a:ext>
            </a:extLst>
          </p:cNvPr>
          <p:cNvSpPr txBox="1"/>
          <p:nvPr/>
        </p:nvSpPr>
        <p:spPr>
          <a:xfrm>
            <a:off x="424070" y="251791"/>
            <a:ext cx="1119808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SUGERIRÁ UN METODO QUE BUSQUE ENCONTRAR Y LOGRAR BENEFICIOS MUTUOS, SIEMPRE QUE SEA POSIBLE.</a:t>
            </a:r>
          </a:p>
        </p:txBody>
      </p:sp>
    </p:spTree>
    <p:extLst>
      <p:ext uri="{BB962C8B-B14F-4D97-AF65-F5344CB8AC3E}">
        <p14:creationId xmlns:p14="http://schemas.microsoft.com/office/powerpoint/2010/main" val="3593616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FDB8D2A-0B4A-4FDD-AA43-9F2B5D3D17A6}"/>
              </a:ext>
            </a:extLst>
          </p:cNvPr>
          <p:cNvSpPr txBox="1"/>
          <p:nvPr/>
        </p:nvSpPr>
        <p:spPr>
          <a:xfrm>
            <a:off x="450574" y="437322"/>
            <a:ext cx="1118483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8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INTELIGENCIA NEGOCIADORA.</a:t>
            </a:r>
          </a:p>
          <a:p>
            <a:pPr algn="ctr"/>
            <a:endParaRPr lang="es-CO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CO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SUMINISTRARÁ HERRAMIENTAS PARA TRABAJAR:</a:t>
            </a:r>
            <a:endParaRPr lang="es-CO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162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5F8B8EDC-7F04-4F47-9F73-6DF09940C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969" y="371061"/>
            <a:ext cx="3233117" cy="5367130"/>
          </a:xfrm>
          <a:prstGeom prst="rect">
            <a:avLst/>
          </a:prstGeom>
        </p:spPr>
      </p:pic>
      <p:sp>
        <p:nvSpPr>
          <p:cNvPr id="3" name="Abrir llave 2">
            <a:extLst>
              <a:ext uri="{FF2B5EF4-FFF2-40B4-BE49-F238E27FC236}">
                <a16:creationId xmlns:a16="http://schemas.microsoft.com/office/drawing/2014/main" id="{751C8E5F-2390-4AE0-95E3-F81525A8FE24}"/>
              </a:ext>
            </a:extLst>
          </p:cNvPr>
          <p:cNvSpPr/>
          <p:nvPr/>
        </p:nvSpPr>
        <p:spPr>
          <a:xfrm>
            <a:off x="3578086" y="0"/>
            <a:ext cx="861392" cy="6175513"/>
          </a:xfrm>
          <a:prstGeom prst="leftBrace">
            <a:avLst/>
          </a:prstGeom>
          <a:solidFill>
            <a:schemeClr val="tx1"/>
          </a:solidFill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BA4BCA5-DA16-4DAC-8711-40C3E8EF6026}"/>
              </a:ext>
            </a:extLst>
          </p:cNvPr>
          <p:cNvSpPr txBox="1"/>
          <p:nvPr/>
        </p:nvSpPr>
        <p:spPr>
          <a:xfrm>
            <a:off x="4770783" y="225287"/>
            <a:ext cx="72224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3200" b="1" dirty="0"/>
          </a:p>
          <a:p>
            <a:pPr algn="ctr"/>
            <a:endParaRPr lang="es-CO" sz="3200" b="1" dirty="0"/>
          </a:p>
          <a:p>
            <a:pPr algn="ctr"/>
            <a:r>
              <a:rPr lang="es-CO" sz="3200" b="1" dirty="0"/>
              <a:t>EL PROCESO VISIBLE DE LA NEGOCIACION:</a:t>
            </a:r>
          </a:p>
          <a:p>
            <a:pPr algn="ctr"/>
            <a:endParaRPr lang="es-CO" sz="3200" b="1" dirty="0"/>
          </a:p>
          <a:p>
            <a:pPr algn="ctr"/>
            <a:r>
              <a:rPr lang="es-CO" sz="2800" b="1" dirty="0"/>
              <a:t>ESTRATEGIAS Y TACTICAS PERCIBIDAS Y RECONOCIDAS POR AMBAS PARTES.</a:t>
            </a:r>
          </a:p>
        </p:txBody>
      </p:sp>
    </p:spTree>
    <p:extLst>
      <p:ext uri="{BB962C8B-B14F-4D97-AF65-F5344CB8AC3E}">
        <p14:creationId xmlns:p14="http://schemas.microsoft.com/office/powerpoint/2010/main" val="4116819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CD89F8F-D7AC-48DA-A7F1-A796D3FAB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9200" y="0"/>
            <a:ext cx="3352800" cy="6202017"/>
          </a:xfrm>
          <a:prstGeom prst="rect">
            <a:avLst/>
          </a:prstGeom>
        </p:spPr>
      </p:pic>
      <p:sp>
        <p:nvSpPr>
          <p:cNvPr id="3" name="Cerrar llave 2">
            <a:extLst>
              <a:ext uri="{FF2B5EF4-FFF2-40B4-BE49-F238E27FC236}">
                <a16:creationId xmlns:a16="http://schemas.microsoft.com/office/drawing/2014/main" id="{B0E1BBA5-C6E2-49D5-AF07-2043088B2D09}"/>
              </a:ext>
            </a:extLst>
          </p:cNvPr>
          <p:cNvSpPr/>
          <p:nvPr/>
        </p:nvSpPr>
        <p:spPr>
          <a:xfrm>
            <a:off x="7898296" y="185530"/>
            <a:ext cx="728869" cy="6016487"/>
          </a:xfrm>
          <a:prstGeom prst="rightBrace">
            <a:avLst/>
          </a:prstGeom>
          <a:solidFill>
            <a:schemeClr val="bg2"/>
          </a:solidFill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44E8095-1B34-4AE8-B158-6ACF49198862}"/>
              </a:ext>
            </a:extLst>
          </p:cNvPr>
          <p:cNvSpPr txBox="1"/>
          <p:nvPr/>
        </p:nvSpPr>
        <p:spPr>
          <a:xfrm>
            <a:off x="304800" y="278296"/>
            <a:ext cx="759349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/>
              <a:t>PROCESOS NO VISIBLES (APARENTEMENTE ) EN LA NEGOCIACION:</a:t>
            </a:r>
          </a:p>
          <a:p>
            <a:pPr algn="ctr"/>
            <a:endParaRPr lang="es-CO" sz="3200" b="1" dirty="0"/>
          </a:p>
          <a:p>
            <a:pPr algn="ctr"/>
            <a:r>
              <a:rPr lang="es-CO" sz="2800" b="1" dirty="0"/>
              <a:t>A TRAVES DE MOVIMIENTOS ESTRATEGICOS SÚTILES, VERBALES Y NO VERBALES SUBLIMINALES, IDENTIFICABLES EN LA OTRA PARTE</a:t>
            </a:r>
          </a:p>
          <a:p>
            <a:pPr algn="ctr"/>
            <a:r>
              <a:rPr lang="es-CO" sz="2800" b="1" dirty="0"/>
              <a:t>O</a:t>
            </a:r>
          </a:p>
          <a:p>
            <a:pPr algn="ctr"/>
            <a:r>
              <a:rPr lang="es-CO" sz="2800" b="1" dirty="0"/>
              <a:t>PRODUCIDOS POR NOSOTROS MISMOS CON LA INTENCIONALIDAD DE PRODUCIR CIERTOS EFECTOS INDUCTIVOS, PERSUASIVOS E INFLUENCIADORES.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1708272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95118D11-E287-45C0-82BE-55F9414F4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63826"/>
            <a:ext cx="3843130" cy="5539409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5CBD8125-5F86-4531-AB5E-F94AF74865B6}"/>
              </a:ext>
            </a:extLst>
          </p:cNvPr>
          <p:cNvSpPr txBox="1"/>
          <p:nvPr/>
        </p:nvSpPr>
        <p:spPr>
          <a:xfrm>
            <a:off x="4253948" y="238539"/>
            <a:ext cx="7752522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/>
              <a:t>NEGOCIADOR TRABAJARA CON:</a:t>
            </a:r>
          </a:p>
          <a:p>
            <a:pPr algn="ctr"/>
            <a:endParaRPr lang="es-CO" sz="2800" b="1" dirty="0"/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es-CO" sz="2800" b="1" dirty="0"/>
              <a:t>HABILIDADES Y COMPETENCIAS INTRA (AYUDAN AL NEGOCIADOR A TENER CONCIENCIA, CONFIANZA Y AUTOCONTROL EN SI MISMO).</a:t>
            </a:r>
          </a:p>
          <a:p>
            <a:pPr algn="ctr"/>
            <a:endParaRPr lang="es-CO" sz="2800" b="1" dirty="0"/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es-CO" sz="2800" b="1" dirty="0"/>
              <a:t>COMPETENCIAS INTER (LE AYUDARAN A ENTENDER Y EMPATIZAR CON LOS DEMAS PARA OBTENER UNA MEJORA EN LAS RELACIONES Y VINCULOS COOPERATIVOS CON LOS DEMAS).</a:t>
            </a:r>
          </a:p>
        </p:txBody>
      </p:sp>
    </p:spTree>
    <p:extLst>
      <p:ext uri="{BB962C8B-B14F-4D97-AF65-F5344CB8AC3E}">
        <p14:creationId xmlns:p14="http://schemas.microsoft.com/office/powerpoint/2010/main" val="8957018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95118D11-E287-45C0-82BE-55F9414F4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63826"/>
            <a:ext cx="3843130" cy="5539409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5CBD8125-5F86-4531-AB5E-F94AF74865B6}"/>
              </a:ext>
            </a:extLst>
          </p:cNvPr>
          <p:cNvSpPr txBox="1"/>
          <p:nvPr/>
        </p:nvSpPr>
        <p:spPr>
          <a:xfrm>
            <a:off x="3843131" y="238539"/>
            <a:ext cx="8163339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/>
              <a:t>NEGOCIADOR TRABAJARA CON:</a:t>
            </a:r>
          </a:p>
          <a:p>
            <a:pPr algn="ctr"/>
            <a:r>
              <a:rPr lang="es-CO" sz="2800" b="1" dirty="0"/>
              <a:t>(2)</a:t>
            </a:r>
          </a:p>
          <a:p>
            <a:pPr algn="ctr"/>
            <a:r>
              <a:rPr lang="es-CO" sz="2800" b="1" dirty="0"/>
              <a:t>HERRAMIENTAS:</a:t>
            </a:r>
          </a:p>
          <a:p>
            <a:pPr algn="ctr"/>
            <a:endParaRPr lang="es-CO" sz="2800" b="1" dirty="0"/>
          </a:p>
          <a:p>
            <a:pPr algn="ctr"/>
            <a:r>
              <a:rPr lang="es-CO" sz="2800" b="1" dirty="0"/>
              <a:t>PROPIAS HABILIDADES DE COMUNICACIÓN DONDE OBTIENE:</a:t>
            </a:r>
          </a:p>
          <a:p>
            <a:pPr algn="ctr"/>
            <a:r>
              <a:rPr lang="es-CO" sz="2800" b="1" dirty="0"/>
              <a:t>RECURSOS VERBALES.</a:t>
            </a:r>
          </a:p>
          <a:p>
            <a:pPr algn="ctr"/>
            <a:r>
              <a:rPr lang="es-CO" sz="2800" b="1" dirty="0"/>
              <a:t>CUALIDADES KINESTESICAS (LENGUAJE NO VERBAL).</a:t>
            </a:r>
          </a:p>
          <a:p>
            <a:pPr algn="ctr"/>
            <a:r>
              <a:rPr lang="es-CO" sz="2800" b="1" dirty="0"/>
              <a:t>RECURSOS PARALINGUISTICOS: VAN MAS ALLÁ DE LA COMUNICACIÓN CONJUNTAMENTE CON LA EMPATIA FLEXIBLE Y LA ESCUCHA ACTIVA.</a:t>
            </a:r>
          </a:p>
        </p:txBody>
      </p:sp>
    </p:spTree>
    <p:extLst>
      <p:ext uri="{BB962C8B-B14F-4D97-AF65-F5344CB8AC3E}">
        <p14:creationId xmlns:p14="http://schemas.microsoft.com/office/powerpoint/2010/main" val="29334707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8FFFE565-64DE-48E6-A1BC-DA4940C78B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28" y="728870"/>
            <a:ext cx="4002156" cy="5102087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19F9D489-86DD-406D-9EC9-60E190B0C02C}"/>
              </a:ext>
            </a:extLst>
          </p:cNvPr>
          <p:cNvSpPr txBox="1"/>
          <p:nvPr/>
        </p:nvSpPr>
        <p:spPr>
          <a:xfrm>
            <a:off x="4585252" y="728870"/>
            <a:ext cx="744772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/>
              <a:t>NEGOCIADOR CON LA PNL:</a:t>
            </a:r>
          </a:p>
          <a:p>
            <a:pPr algn="ctr"/>
            <a:r>
              <a:rPr lang="es-CO" sz="2400" b="1" dirty="0"/>
              <a:t>TRABAJARA MEDIANTE EL APRENDIZAJE DE HABILIDADES Y COMPETENCIAS INTRA (AYUDAN AL NEGOCIADOR A TENER CONCIENCIA, CONFIANZA Y AUTOCONTROL DE SI MISMO) Y</a:t>
            </a:r>
          </a:p>
          <a:p>
            <a:pPr algn="ctr"/>
            <a:r>
              <a:rPr lang="es-CO" sz="2400" b="1" dirty="0"/>
              <a:t>COMPETENCIAS INTER (LE AYUDARÁN A ENTENDER Y EMPATIZAR CON LOS DEMÁS PARA OBTENER UNA MEJORA EN LAS RELACIONES Y VINCULOS COOPERARIVOS CON LOS DEMÁS).</a:t>
            </a:r>
          </a:p>
          <a:p>
            <a:pPr algn="ctr"/>
            <a:endParaRPr lang="es-CO" sz="2400" b="1" dirty="0"/>
          </a:p>
          <a:p>
            <a:pPr algn="ctr"/>
            <a:r>
              <a:rPr lang="es-CO" sz="2400" b="1" dirty="0"/>
              <a:t>HERRAMIENTAS: SUS PROPIAS HABILIDADES DE COMUNICACIÓN DONDE OBTIENEN RECURSOS VERBALES, CUALIDADES KINESTESICAS (LENGUAJE NO VERBAL).</a:t>
            </a:r>
          </a:p>
        </p:txBody>
      </p:sp>
    </p:spTree>
    <p:extLst>
      <p:ext uri="{BB962C8B-B14F-4D97-AF65-F5344CB8AC3E}">
        <p14:creationId xmlns:p14="http://schemas.microsoft.com/office/powerpoint/2010/main" val="1966200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83411AE-7D81-4891-B8C0-87414CA98F1B}"/>
              </a:ext>
            </a:extLst>
          </p:cNvPr>
          <p:cNvSpPr txBox="1"/>
          <p:nvPr/>
        </p:nvSpPr>
        <p:spPr>
          <a:xfrm>
            <a:off x="410817" y="238539"/>
            <a:ext cx="1143662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5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  <a:p>
            <a:pPr algn="ctr"/>
            <a:r>
              <a:rPr lang="es-CO" sz="5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“EL NEGOCIADOR ES UN BUSCADOR DE INFORMACION, DE SENSACIONES Y DE PERCEPCIONES”.</a:t>
            </a:r>
          </a:p>
        </p:txBody>
      </p:sp>
    </p:spTree>
    <p:extLst>
      <p:ext uri="{BB962C8B-B14F-4D97-AF65-F5344CB8AC3E}">
        <p14:creationId xmlns:p14="http://schemas.microsoft.com/office/powerpoint/2010/main" val="1888083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83411AE-7D81-4891-B8C0-87414CA98F1B}"/>
              </a:ext>
            </a:extLst>
          </p:cNvPr>
          <p:cNvSpPr txBox="1"/>
          <p:nvPr/>
        </p:nvSpPr>
        <p:spPr>
          <a:xfrm>
            <a:off x="410817" y="238539"/>
            <a:ext cx="11436626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5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  <a:p>
            <a:pPr algn="ctr"/>
            <a:r>
              <a:rPr lang="es-CO" sz="5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“EL NEGOCIADOR  BUSCA VER CON OTROS OJOS:</a:t>
            </a:r>
          </a:p>
          <a:p>
            <a:pPr algn="ctr"/>
            <a:r>
              <a:rPr lang="es-CO" sz="4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COMO EL OTRO SE VE A SI MISMO</a:t>
            </a:r>
            <a:r>
              <a:rPr lang="es-CO" sz="5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.</a:t>
            </a:r>
          </a:p>
          <a:p>
            <a:pPr algn="ctr"/>
            <a:r>
              <a:rPr lang="es-CO" sz="4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COMO EL OTRO DESEARIA VERSE (EGO).</a:t>
            </a:r>
          </a:p>
          <a:p>
            <a:pPr algn="ctr"/>
            <a:r>
              <a:rPr lang="es-CO" sz="4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CUÁLES SON SUS FORTALEZAS Y DEBILIDADES.</a:t>
            </a:r>
          </a:p>
          <a:p>
            <a:pPr algn="ctr"/>
            <a:endParaRPr lang="es-CO" sz="5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2849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83411AE-7D81-4891-B8C0-87414CA98F1B}"/>
              </a:ext>
            </a:extLst>
          </p:cNvPr>
          <p:cNvSpPr txBox="1"/>
          <p:nvPr/>
        </p:nvSpPr>
        <p:spPr>
          <a:xfrm>
            <a:off x="410817" y="238539"/>
            <a:ext cx="11436626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CÓMO:</a:t>
            </a:r>
          </a:p>
          <a:p>
            <a:pPr algn="ctr"/>
            <a:r>
              <a:rPr lang="es-CO" sz="4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A TRAVÉS DE LA P.N.L.</a:t>
            </a:r>
          </a:p>
          <a:p>
            <a:pPr algn="ctr"/>
            <a:endParaRPr lang="es-CO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  <a:p>
            <a:pPr algn="ctr"/>
            <a:r>
              <a:rPr lang="es-CO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ESTRUCTURA NEUROLOGICA QUE PRODUCE LA EXPERIENCIA DESDE LA QUE  TRADUCIMOS E INTERPRETAMOS LA REALIDAD Y EL MUNO MEDIANTE LA INTERACCION E INTERRELACION CON LOS DEMAS.</a:t>
            </a:r>
          </a:p>
          <a:p>
            <a:pPr algn="ctr"/>
            <a:endParaRPr lang="es-CO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  <a:p>
            <a:pPr algn="ctr"/>
            <a:endParaRPr lang="es-CO" sz="5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28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167B5CA-FB38-4E17-A674-FE51042E8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13" y="357809"/>
            <a:ext cx="3220278" cy="5685182"/>
          </a:xfrm>
          <a:prstGeom prst="rect">
            <a:avLst/>
          </a:prstGeom>
        </p:spPr>
      </p:pic>
      <p:sp>
        <p:nvSpPr>
          <p:cNvPr id="5" name="Abrir llave 4">
            <a:extLst>
              <a:ext uri="{FF2B5EF4-FFF2-40B4-BE49-F238E27FC236}">
                <a16:creationId xmlns:a16="http://schemas.microsoft.com/office/drawing/2014/main" id="{B7AAEB38-5AD7-45D2-9F35-1A77447DA2D0}"/>
              </a:ext>
            </a:extLst>
          </p:cNvPr>
          <p:cNvSpPr/>
          <p:nvPr/>
        </p:nvSpPr>
        <p:spPr>
          <a:xfrm>
            <a:off x="3750365" y="198783"/>
            <a:ext cx="636105" cy="5844208"/>
          </a:xfrm>
          <a:prstGeom prst="lef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65C0F8C-C629-477D-B52F-18E34989D11F}"/>
              </a:ext>
            </a:extLst>
          </p:cNvPr>
          <p:cNvSpPr txBox="1"/>
          <p:nvPr/>
        </p:nvSpPr>
        <p:spPr>
          <a:xfrm>
            <a:off x="4386470" y="357809"/>
            <a:ext cx="758024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/>
              <a:t>INTELIGENCIA:</a:t>
            </a:r>
          </a:p>
          <a:p>
            <a:endParaRPr lang="es-CO" sz="2800" b="1" dirty="0"/>
          </a:p>
          <a:p>
            <a:pPr algn="ctr"/>
            <a:r>
              <a:rPr lang="es-CO" sz="2400" b="1" dirty="0"/>
              <a:t>CONSTITUYE UN PROCESO, LA ACTIVIDAD QUE BRINDA INFORMACION PROCESADA, UTIL Y OPORTUNA SOBRE ALGUNA SITUACION ESPECIFICA Y</a:t>
            </a:r>
          </a:p>
          <a:p>
            <a:pPr algn="ctr"/>
            <a:r>
              <a:rPr lang="es-CO" sz="2400" b="1" dirty="0"/>
              <a:t>QUE CONTRIBUYE A OPTIMIZAR, A SU VEZ, EL PROCESO DE TOMA DE DECISIONES.</a:t>
            </a:r>
          </a:p>
          <a:p>
            <a:pPr algn="ctr"/>
            <a:endParaRPr lang="es-CO" sz="2400" b="1" dirty="0"/>
          </a:p>
          <a:p>
            <a:pPr algn="ctr"/>
            <a:r>
              <a:rPr lang="es-CO" sz="3200" b="1" dirty="0"/>
              <a:t>CICLO DE INTELIGENCIA:</a:t>
            </a:r>
          </a:p>
          <a:p>
            <a:pPr algn="ctr"/>
            <a:endParaRPr lang="es-CO" sz="2400" b="1" dirty="0"/>
          </a:p>
          <a:p>
            <a:pPr algn="ctr"/>
            <a:r>
              <a:rPr lang="es-CO" sz="2400" b="1" dirty="0"/>
              <a:t>COMPRENDE LA RECOLECCION, EVALUACION, ANALISIS, INTEGRACION E INTERPRETACION  DE DIFERENTES INFORMACIONES.</a:t>
            </a:r>
          </a:p>
        </p:txBody>
      </p:sp>
    </p:spTree>
    <p:extLst>
      <p:ext uri="{BB962C8B-B14F-4D97-AF65-F5344CB8AC3E}">
        <p14:creationId xmlns:p14="http://schemas.microsoft.com/office/powerpoint/2010/main" val="2252556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83411AE-7D81-4891-B8C0-87414CA98F1B}"/>
              </a:ext>
            </a:extLst>
          </p:cNvPr>
          <p:cNvSpPr txBox="1"/>
          <p:nvPr/>
        </p:nvSpPr>
        <p:spPr>
          <a:xfrm>
            <a:off x="410817" y="238539"/>
            <a:ext cx="1143662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  <a:p>
            <a:pPr algn="ctr"/>
            <a:r>
              <a:rPr lang="es-CO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Y CÓMO ESTA COMUNICACIÓN QUE EXPRESAMOS A TRAVÉS DEL LENGUAJE VERBAL Y NO VERBAL AFECTA Y CONDICIONA A NUESTRA CONDUCTA.</a:t>
            </a:r>
          </a:p>
          <a:p>
            <a:pPr algn="ctr"/>
            <a:endParaRPr lang="es-CO" sz="5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60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87FE26FB-E7AB-4558-A520-DA438DE167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7721" y="662609"/>
            <a:ext cx="4492487" cy="5380382"/>
          </a:xfrm>
          <a:prstGeom prst="rect">
            <a:avLst/>
          </a:prstGeom>
        </p:spPr>
      </p:pic>
      <p:sp>
        <p:nvSpPr>
          <p:cNvPr id="3" name="Cerrar llave 2">
            <a:extLst>
              <a:ext uri="{FF2B5EF4-FFF2-40B4-BE49-F238E27FC236}">
                <a16:creationId xmlns:a16="http://schemas.microsoft.com/office/drawing/2014/main" id="{5CAD3ACF-24BC-4B2C-AE62-A23CA82113E6}"/>
              </a:ext>
            </a:extLst>
          </p:cNvPr>
          <p:cNvSpPr/>
          <p:nvPr/>
        </p:nvSpPr>
        <p:spPr>
          <a:xfrm>
            <a:off x="6294783" y="145774"/>
            <a:ext cx="596347" cy="6016487"/>
          </a:xfrm>
          <a:prstGeom prst="righ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E544EF8-9B3D-4A85-A2D9-4788A56B1E62}"/>
              </a:ext>
            </a:extLst>
          </p:cNvPr>
          <p:cNvSpPr txBox="1"/>
          <p:nvPr/>
        </p:nvSpPr>
        <p:spPr>
          <a:xfrm>
            <a:off x="291548" y="278296"/>
            <a:ext cx="616226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2800" b="1" dirty="0"/>
          </a:p>
          <a:p>
            <a:pPr algn="ctr"/>
            <a:endParaRPr lang="es-CO" sz="2800" b="1" dirty="0"/>
          </a:p>
          <a:p>
            <a:pPr algn="ctr"/>
            <a:endParaRPr lang="es-CO" sz="2800" b="1" dirty="0"/>
          </a:p>
          <a:p>
            <a:pPr algn="ctr"/>
            <a:r>
              <a:rPr lang="es-CO" sz="2800" b="1" dirty="0"/>
              <a:t>MESAS DE NEGOCIACION:</a:t>
            </a:r>
          </a:p>
          <a:p>
            <a:pPr algn="ctr"/>
            <a:endParaRPr lang="es-CO" sz="2800" b="1" dirty="0"/>
          </a:p>
          <a:p>
            <a:pPr algn="ctr"/>
            <a:r>
              <a:rPr lang="es-CO" sz="2400" b="1" dirty="0"/>
              <a:t>NEGOCIADOR INTELIGENTE: AQUEL QUE TIENE LA CAPACIDAD DE</a:t>
            </a:r>
          </a:p>
          <a:p>
            <a:pPr algn="ctr"/>
            <a:r>
              <a:rPr lang="es-CO" sz="2400" b="1" dirty="0"/>
              <a:t>ENTRE VARIAS OPCIONES</a:t>
            </a:r>
          </a:p>
          <a:p>
            <a:pPr algn="ctr"/>
            <a:r>
              <a:rPr lang="es-CO" sz="2400" b="1" dirty="0"/>
              <a:t>RESOLVER UNA SITUACION CONFLICTIVA Y</a:t>
            </a:r>
          </a:p>
          <a:p>
            <a:pPr algn="ctr"/>
            <a:r>
              <a:rPr lang="es-CO" sz="2400" b="1" dirty="0"/>
              <a:t>OFRECER DIFERENTES ALTERNATIVAS.</a:t>
            </a:r>
          </a:p>
        </p:txBody>
      </p:sp>
    </p:spTree>
    <p:extLst>
      <p:ext uri="{BB962C8B-B14F-4D97-AF65-F5344CB8AC3E}">
        <p14:creationId xmlns:p14="http://schemas.microsoft.com/office/powerpoint/2010/main" val="4118872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330F33D0-F567-41E9-89E0-1EB8D72811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553" y="172279"/>
            <a:ext cx="2737195" cy="5579164"/>
          </a:xfrm>
          <a:prstGeom prst="rect">
            <a:avLst/>
          </a:prstGeom>
        </p:spPr>
      </p:pic>
      <p:sp>
        <p:nvSpPr>
          <p:cNvPr id="3" name="Abrir corchete 2">
            <a:extLst>
              <a:ext uri="{FF2B5EF4-FFF2-40B4-BE49-F238E27FC236}">
                <a16:creationId xmlns:a16="http://schemas.microsoft.com/office/drawing/2014/main" id="{CD8B955F-48B7-4B1B-B42A-E3A906671962}"/>
              </a:ext>
            </a:extLst>
          </p:cNvPr>
          <p:cNvSpPr/>
          <p:nvPr/>
        </p:nvSpPr>
        <p:spPr>
          <a:xfrm>
            <a:off x="3246784" y="172279"/>
            <a:ext cx="410816" cy="6082747"/>
          </a:xfrm>
          <a:prstGeom prst="leftBracket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B2EEED8-1963-4987-BB77-68C02D8423EA}"/>
              </a:ext>
            </a:extLst>
          </p:cNvPr>
          <p:cNvSpPr txBox="1"/>
          <p:nvPr/>
        </p:nvSpPr>
        <p:spPr>
          <a:xfrm>
            <a:off x="3657600" y="344557"/>
            <a:ext cx="834887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/>
              <a:t>INTELIGENCIA DE LA NEGOCIACION:</a:t>
            </a:r>
          </a:p>
          <a:p>
            <a:endParaRPr lang="es-CO" sz="2800" b="1" dirty="0"/>
          </a:p>
          <a:p>
            <a:pPr algn="ctr"/>
            <a:r>
              <a:rPr lang="es-CO" sz="2400" b="1" dirty="0"/>
              <a:t>CAPACIDAD DEL NEGOCIADOR PARA TOMAR  DE FORMA EFICAZ Y EFICIENTE DECISIONES CONTINUAS SOBRE LA BASE DE</a:t>
            </a:r>
          </a:p>
          <a:p>
            <a:pPr algn="ctr"/>
            <a:r>
              <a:rPr lang="es-CO" sz="2400" b="1" dirty="0"/>
              <a:t>UN FEEBACK DE INFORMACION CONTINUA,</a:t>
            </a:r>
          </a:p>
          <a:p>
            <a:pPr algn="ctr"/>
            <a:r>
              <a:rPr lang="es-CO" sz="2400" b="1" dirty="0"/>
              <a:t>QUE LE PERMITE AL NEGOCIADOR TENER</a:t>
            </a:r>
          </a:p>
          <a:p>
            <a:pPr algn="ctr"/>
            <a:r>
              <a:rPr lang="es-CO" sz="2400" b="1" dirty="0"/>
              <a:t>MAYOR O MENOR PODER</a:t>
            </a:r>
          </a:p>
          <a:p>
            <a:pPr algn="ctr"/>
            <a:r>
              <a:rPr lang="es-CO" sz="2400" b="1" dirty="0"/>
              <a:t>DE MANIOBRA A LO LARGO DE TODO EL </a:t>
            </a:r>
          </a:p>
          <a:p>
            <a:pPr algn="ctr"/>
            <a:r>
              <a:rPr lang="es-CO" sz="2400" b="1" dirty="0"/>
              <a:t>PROCESO DE NEGOCIACION.</a:t>
            </a:r>
          </a:p>
        </p:txBody>
      </p:sp>
    </p:spTree>
    <p:extLst>
      <p:ext uri="{BB962C8B-B14F-4D97-AF65-F5344CB8AC3E}">
        <p14:creationId xmlns:p14="http://schemas.microsoft.com/office/powerpoint/2010/main" val="4005144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88F5AD23-F6CE-4720-9943-A0AC02EF03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2297" y="4426018"/>
            <a:ext cx="7235686" cy="1882017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D251FFA7-817C-4857-AC32-1EF0B0E405FC}"/>
              </a:ext>
            </a:extLst>
          </p:cNvPr>
          <p:cNvSpPr txBox="1"/>
          <p:nvPr/>
        </p:nvSpPr>
        <p:spPr>
          <a:xfrm>
            <a:off x="477078" y="265043"/>
            <a:ext cx="11198087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/>
              <a:t>NEGOCIACION ES INTERDEPENDIENTE:</a:t>
            </a:r>
          </a:p>
          <a:p>
            <a:pPr algn="ctr"/>
            <a:endParaRPr lang="es-CO" sz="2400" b="1" dirty="0"/>
          </a:p>
          <a:p>
            <a:pPr algn="ctr"/>
            <a:r>
              <a:rPr lang="es-CO" sz="2800" b="1" dirty="0"/>
              <a:t>NUESTRO MEJOR ACUERDO EN LA NEGOCIACION NO DEPENDERÁ UNICAMENTE DE COMO MANEJEMOS LA INFORMACION Y DECISION NUESTRA,</a:t>
            </a:r>
          </a:p>
          <a:p>
            <a:pPr algn="ctr"/>
            <a:r>
              <a:rPr lang="es-CO" sz="2800" b="1" dirty="0"/>
              <a:t>SINO QUE,</a:t>
            </a:r>
          </a:p>
          <a:p>
            <a:pPr algn="ctr"/>
            <a:r>
              <a:rPr lang="es-CO" sz="2800" b="1" dirty="0"/>
              <a:t>TAMBIEN DEPENDERÁ DE COMO LA OTRA PERSONA ADOPTE SUS JUEGOS TACTICOS Y MANIOBRAS.</a:t>
            </a:r>
          </a:p>
        </p:txBody>
      </p:sp>
    </p:spTree>
    <p:extLst>
      <p:ext uri="{BB962C8B-B14F-4D97-AF65-F5344CB8AC3E}">
        <p14:creationId xmlns:p14="http://schemas.microsoft.com/office/powerpoint/2010/main" val="316666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6035BA9E-8C6C-45D9-97A4-A79BD299F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64" y="490330"/>
            <a:ext cx="3087136" cy="4267199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22660109-49B0-4FB6-8DEB-BC85BD85E9B8}"/>
              </a:ext>
            </a:extLst>
          </p:cNvPr>
          <p:cNvSpPr txBox="1"/>
          <p:nvPr/>
        </p:nvSpPr>
        <p:spPr>
          <a:xfrm>
            <a:off x="4320209" y="715617"/>
            <a:ext cx="74212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b="1" dirty="0"/>
              <a:t>INFORMACION NEGOCIADORA.</a:t>
            </a:r>
          </a:p>
        </p:txBody>
      </p:sp>
      <p:sp>
        <p:nvSpPr>
          <p:cNvPr id="4" name="Flecha: hacia abajo 3">
            <a:extLst>
              <a:ext uri="{FF2B5EF4-FFF2-40B4-BE49-F238E27FC236}">
                <a16:creationId xmlns:a16="http://schemas.microsoft.com/office/drawing/2014/main" id="{87D811B7-01DD-4B70-A9FF-47443C5256F6}"/>
              </a:ext>
            </a:extLst>
          </p:cNvPr>
          <p:cNvSpPr/>
          <p:nvPr/>
        </p:nvSpPr>
        <p:spPr>
          <a:xfrm>
            <a:off x="6652591" y="1789043"/>
            <a:ext cx="3087136" cy="2186609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33BB979-5194-4BBB-9371-0B033477AC75}"/>
              </a:ext>
            </a:extLst>
          </p:cNvPr>
          <p:cNvSpPr txBox="1"/>
          <p:nvPr/>
        </p:nvSpPr>
        <p:spPr>
          <a:xfrm>
            <a:off x="3114261" y="4757529"/>
            <a:ext cx="89445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5400" b="1" dirty="0"/>
              <a:t>INFORMACION ESTRATEGICA</a:t>
            </a:r>
          </a:p>
        </p:txBody>
      </p:sp>
    </p:spTree>
    <p:extLst>
      <p:ext uri="{BB962C8B-B14F-4D97-AF65-F5344CB8AC3E}">
        <p14:creationId xmlns:p14="http://schemas.microsoft.com/office/powerpoint/2010/main" val="589585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98496740-3AF6-47EA-9874-72C99C60E2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044" y="991635"/>
            <a:ext cx="5338796" cy="377914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CBB6BA1E-A4CE-46F2-93B8-7B50612477D1}"/>
              </a:ext>
            </a:extLst>
          </p:cNvPr>
          <p:cNvSpPr txBox="1"/>
          <p:nvPr/>
        </p:nvSpPr>
        <p:spPr>
          <a:xfrm>
            <a:off x="6440557" y="991635"/>
            <a:ext cx="543339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/>
              <a:t>UNA PARTE A OTRA PERSEGUIRAN UN OBJETIVO PARA SI MISMA,</a:t>
            </a:r>
          </a:p>
          <a:p>
            <a:r>
              <a:rPr lang="es-CO" sz="2400" b="1" dirty="0"/>
              <a:t>AUNQUE PARA CONSEGUIRLO</a:t>
            </a:r>
          </a:p>
          <a:p>
            <a:endParaRPr lang="es-CO" sz="2400" b="1" dirty="0"/>
          </a:p>
          <a:p>
            <a:r>
              <a:rPr lang="es-CO" sz="2800" b="1" dirty="0"/>
              <a:t>DEPENDERÁN FUNDAMENTALMENTE DEL OTRO.</a:t>
            </a:r>
          </a:p>
        </p:txBody>
      </p:sp>
    </p:spTree>
    <p:extLst>
      <p:ext uri="{BB962C8B-B14F-4D97-AF65-F5344CB8AC3E}">
        <p14:creationId xmlns:p14="http://schemas.microsoft.com/office/powerpoint/2010/main" val="2164596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11214A7A-B360-4285-BECE-3A49FA84F0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73" y="1828799"/>
            <a:ext cx="2847975" cy="3723861"/>
          </a:xfrm>
          <a:prstGeom prst="rect">
            <a:avLst/>
          </a:prstGeom>
        </p:spPr>
      </p:pic>
      <p:sp>
        <p:nvSpPr>
          <p:cNvPr id="3" name="Abrir llave 2">
            <a:extLst>
              <a:ext uri="{FF2B5EF4-FFF2-40B4-BE49-F238E27FC236}">
                <a16:creationId xmlns:a16="http://schemas.microsoft.com/office/drawing/2014/main" id="{0737A683-7B1E-4EDC-AC6D-CCE5E902FF9B}"/>
              </a:ext>
            </a:extLst>
          </p:cNvPr>
          <p:cNvSpPr/>
          <p:nvPr/>
        </p:nvSpPr>
        <p:spPr>
          <a:xfrm>
            <a:off x="3286539" y="0"/>
            <a:ext cx="543339" cy="6294783"/>
          </a:xfrm>
          <a:prstGeom prst="lef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AB431BB-808F-44A7-A08E-9A6309EDE74A}"/>
              </a:ext>
            </a:extLst>
          </p:cNvPr>
          <p:cNvSpPr txBox="1"/>
          <p:nvPr/>
        </p:nvSpPr>
        <p:spPr>
          <a:xfrm>
            <a:off x="4174435" y="106017"/>
            <a:ext cx="785853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b="1" dirty="0"/>
              <a:t>NEGOCIACION ESTRATEGICA:</a:t>
            </a:r>
          </a:p>
          <a:p>
            <a:pPr algn="ctr"/>
            <a:endParaRPr lang="es-CO" sz="2400" b="1" dirty="0"/>
          </a:p>
          <a:p>
            <a:pPr algn="ctr"/>
            <a:r>
              <a:rPr lang="es-CO" sz="2400" b="1" dirty="0"/>
              <a:t>SERA UNA NEGOCIACION BASADA EN UNA ESTRATEGIA INTERDEPENDIENTE DONDE AMBAS PARTES TIENEN LA PARADOJA DE TENER TANTO</a:t>
            </a:r>
          </a:p>
          <a:p>
            <a:pPr algn="ctr"/>
            <a:r>
              <a:rPr lang="es-CO" sz="2400" b="1" dirty="0"/>
              <a:t>UNA DIFERENCIA DE INTERESES</a:t>
            </a:r>
          </a:p>
          <a:p>
            <a:pPr algn="ctr"/>
            <a:r>
              <a:rPr lang="es-CO" sz="2400" b="1" dirty="0"/>
              <a:t>COMO LA</a:t>
            </a:r>
          </a:p>
          <a:p>
            <a:pPr algn="ctr"/>
            <a:r>
              <a:rPr lang="es-CO" sz="2400" b="1" dirty="0"/>
              <a:t>POSIBILIDAD DE COLABORAR E INTEGRAR, CON EL FIN DE LLEGAR A DECISIONES CONJUNTAS QUE DERIVEN EN UN ACUERDO,</a:t>
            </a:r>
          </a:p>
          <a:p>
            <a:pPr algn="ctr"/>
            <a:r>
              <a:rPr lang="es-CO" sz="2400" b="1" dirty="0"/>
              <a:t>EL MEJOR ACUERDO POSIBLE Y ACEPTABLE PARA LAS PARTES.</a:t>
            </a:r>
          </a:p>
        </p:txBody>
      </p:sp>
    </p:spTree>
    <p:extLst>
      <p:ext uri="{BB962C8B-B14F-4D97-AF65-F5344CB8AC3E}">
        <p14:creationId xmlns:p14="http://schemas.microsoft.com/office/powerpoint/2010/main" val="3421741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D52A3B1F-9247-4D8C-B223-1F10068A4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3339" y="185530"/>
            <a:ext cx="3882887" cy="5989983"/>
          </a:xfrm>
          <a:prstGeom prst="rect">
            <a:avLst/>
          </a:prstGeom>
        </p:spPr>
      </p:pic>
      <p:sp>
        <p:nvSpPr>
          <p:cNvPr id="3" name="Flecha: pentágono 2">
            <a:extLst>
              <a:ext uri="{FF2B5EF4-FFF2-40B4-BE49-F238E27FC236}">
                <a16:creationId xmlns:a16="http://schemas.microsoft.com/office/drawing/2014/main" id="{4F7722E6-11F9-4241-9D73-1B7F4177F122}"/>
              </a:ext>
            </a:extLst>
          </p:cNvPr>
          <p:cNvSpPr/>
          <p:nvPr/>
        </p:nvSpPr>
        <p:spPr>
          <a:xfrm>
            <a:off x="410817" y="821635"/>
            <a:ext cx="7752522" cy="506233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b="1" dirty="0">
                <a:solidFill>
                  <a:schemeClr val="tx1"/>
                </a:solidFill>
              </a:rPr>
              <a:t>INTELIGENCIA NEGOCIADORA:</a:t>
            </a:r>
          </a:p>
          <a:p>
            <a:pPr algn="ctr"/>
            <a:endParaRPr lang="es-CO" sz="2800" b="1" dirty="0">
              <a:solidFill>
                <a:schemeClr val="tx1"/>
              </a:solidFill>
            </a:endParaRPr>
          </a:p>
          <a:p>
            <a:pPr algn="ctr"/>
            <a:r>
              <a:rPr lang="es-CO" sz="2800" b="1" dirty="0">
                <a:solidFill>
                  <a:schemeClr val="tx1"/>
                </a:solidFill>
              </a:rPr>
              <a:t>POTENCIARÁ LA NEGOCIACION ESTRATEGICA PARA QUE AMBAS PARTES PUEDAN RECIBIR UN RESULTADO MAYOR QUE SI LAS ALTERNATIVAS FUERAN UNILATERALES.</a:t>
            </a:r>
          </a:p>
        </p:txBody>
      </p:sp>
    </p:spTree>
    <p:extLst>
      <p:ext uri="{BB962C8B-B14F-4D97-AF65-F5344CB8AC3E}">
        <p14:creationId xmlns:p14="http://schemas.microsoft.com/office/powerpoint/2010/main" val="11597531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326</TotalTime>
  <Words>644</Words>
  <Application>Microsoft Office PowerPoint</Application>
  <PresentationFormat>Panorámica</PresentationFormat>
  <Paragraphs>93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Baskerville Old Face</vt:lpstr>
      <vt:lpstr>Calibri</vt:lpstr>
      <vt:lpstr>Calibri Light</vt:lpstr>
      <vt:lpstr>Wingdings</vt:lpstr>
      <vt:lpstr>Retrospección</vt:lpstr>
      <vt:lpstr>INTELIGENCIA NEGOCIADORA.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INTELIGENCIA NEGOCIADORA.</dc:title>
  <dc:creator>Pc</dc:creator>
  <cp:lastModifiedBy>Administrador Nepo</cp:lastModifiedBy>
  <cp:revision>13</cp:revision>
  <dcterms:created xsi:type="dcterms:W3CDTF">2017-11-04T21:16:35Z</dcterms:created>
  <dcterms:modified xsi:type="dcterms:W3CDTF">2025-03-20T13:03:32Z</dcterms:modified>
</cp:coreProperties>
</file>