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8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108" y="7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020" y="1769541"/>
            <a:ext cx="7080026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020" y="3598339"/>
            <a:ext cx="7080026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38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late-V2-S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95" y="540085"/>
            <a:ext cx="7656010" cy="38343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54" y="4565255"/>
            <a:ext cx="7766495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26217" y="695010"/>
            <a:ext cx="7285600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5108728"/>
            <a:ext cx="776532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126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608437"/>
            <a:ext cx="776532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4295180"/>
            <a:ext cx="7765322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5355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3"/>
            <a:ext cx="6564224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4304353"/>
            <a:ext cx="7765322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27459" y="87391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828359" y="2933245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571288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2126943"/>
            <a:ext cx="7765322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9" y="4650556"/>
            <a:ext cx="776414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9390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46" y="609600"/>
            <a:ext cx="7765322" cy="97045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46" y="1885950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46" y="2571750"/>
            <a:ext cx="2475738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5033" y="1885950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76" y="2571750"/>
            <a:ext cx="2475738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4929" y="1885950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4929" y="2571750"/>
            <a:ext cx="2475738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6299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239" y="1826045"/>
            <a:ext cx="2529046" cy="1833558"/>
          </a:xfrm>
          <a:prstGeom prst="rect">
            <a:avLst/>
          </a:prstGeom>
        </p:spPr>
      </p:pic>
      <p:pic>
        <p:nvPicPr>
          <p:cNvPr id="28" name="Picture 27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813" y="1826045"/>
            <a:ext cx="2529046" cy="1833558"/>
          </a:xfrm>
          <a:prstGeom prst="rect">
            <a:avLst/>
          </a:prstGeom>
        </p:spPr>
      </p:pic>
      <p:pic>
        <p:nvPicPr>
          <p:cNvPr id="29" name="Picture 28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715" y="1826045"/>
            <a:ext cx="2529046" cy="1833558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46" y="609600"/>
            <a:ext cx="7765322" cy="97045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46" y="3904106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763577" y="1938918"/>
            <a:ext cx="2319276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46" y="4480369"/>
            <a:ext cx="2475738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91" y="3904106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09307" y="1939094"/>
            <a:ext cx="2319276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75" y="4480368"/>
            <a:ext cx="2476753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5023" y="3904106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056774" y="1934432"/>
            <a:ext cx="2319276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4929" y="4480366"/>
            <a:ext cx="2475738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3489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6946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7302" y="609600"/>
            <a:ext cx="1713365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347" y="609600"/>
            <a:ext cx="5937654" cy="5181601"/>
          </a:xfrm>
        </p:spPr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666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810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1" y="1761068"/>
            <a:ext cx="7192913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3589879"/>
            <a:ext cx="7192913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801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347" y="1732449"/>
            <a:ext cx="3795373" cy="4058750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169" y="1732450"/>
            <a:ext cx="3798499" cy="4058751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628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late-V2-S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345" y="1770323"/>
            <a:ext cx="3787423" cy="4112953"/>
          </a:xfrm>
          <a:prstGeom prst="rect">
            <a:avLst/>
          </a:prstGeom>
        </p:spPr>
      </p:pic>
      <p:pic>
        <p:nvPicPr>
          <p:cNvPr id="14" name="Picture 13" descr="Slate-V2-S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245" y="1770323"/>
            <a:ext cx="3787423" cy="41129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404" y="1835254"/>
            <a:ext cx="3657258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404" y="2380138"/>
            <a:ext cx="3657258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1225" y="1835255"/>
            <a:ext cx="3671498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1225" y="2380138"/>
            <a:ext cx="3671498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928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6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799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600"/>
            <a:ext cx="2780167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1725" y="609600"/>
            <a:ext cx="4808943" cy="518160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7" y="2431518"/>
            <a:ext cx="2780167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263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late-V2-S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987" y="609923"/>
            <a:ext cx="3428146" cy="52054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923"/>
            <a:ext cx="3924676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976728" y="743989"/>
            <a:ext cx="3165375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7" y="2439261"/>
            <a:ext cx="3924676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517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46" y="609600"/>
            <a:ext cx="776532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46" y="1732450"/>
            <a:ext cx="776532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2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5BCAD085-E8A6-8845-BD4E-CB4CCA059FC4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47" y="5883276"/>
            <a:ext cx="50046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651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0559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dirty="0" err="1"/>
              <a:t>Estadística</a:t>
            </a:r>
            <a:r>
              <a:rPr dirty="0"/>
              <a:t> </a:t>
            </a:r>
            <a:r>
              <a:rPr dirty="0" err="1"/>
              <a:t>Aplicada</a:t>
            </a:r>
            <a:r>
              <a:rPr dirty="0"/>
              <a:t> a la </a:t>
            </a:r>
            <a:r>
              <a:rPr dirty="0" err="1"/>
              <a:t>Negociación</a:t>
            </a:r>
            <a:r>
              <a:rPr dirty="0"/>
              <a:t> </a:t>
            </a:r>
            <a:r>
              <a:rPr dirty="0" err="1"/>
              <a:t>Sindical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sz="3200" dirty="0" err="1"/>
              <a:t>Cómo</a:t>
            </a:r>
            <a:r>
              <a:rPr sz="3200" dirty="0"/>
              <a:t> </a:t>
            </a:r>
            <a:r>
              <a:rPr sz="3200" dirty="0" err="1"/>
              <a:t>los</a:t>
            </a:r>
            <a:r>
              <a:rPr sz="3200" dirty="0"/>
              <a:t> </a:t>
            </a:r>
            <a:r>
              <a:rPr sz="3200" dirty="0" err="1"/>
              <a:t>datos</a:t>
            </a:r>
            <a:r>
              <a:rPr sz="3200" dirty="0"/>
              <a:t> </a:t>
            </a:r>
            <a:r>
              <a:rPr sz="3200" dirty="0" err="1"/>
              <a:t>pueden</a:t>
            </a:r>
            <a:r>
              <a:rPr sz="3200" dirty="0"/>
              <a:t> </a:t>
            </a:r>
            <a:r>
              <a:rPr sz="3200" dirty="0" err="1"/>
              <a:t>fortalecer</a:t>
            </a:r>
            <a:r>
              <a:rPr sz="3200" dirty="0"/>
              <a:t> la </a:t>
            </a:r>
            <a:r>
              <a:rPr sz="3200" dirty="0" err="1"/>
              <a:t>negociación</a:t>
            </a:r>
            <a:r>
              <a:rPr sz="3200" dirty="0"/>
              <a:t> </a:t>
            </a:r>
            <a:r>
              <a:rPr sz="3200" dirty="0" err="1"/>
              <a:t>colectiva</a:t>
            </a:r>
            <a:r>
              <a:rPr sz="3200" dirty="0"/>
              <a:t> y </a:t>
            </a:r>
            <a:r>
              <a:rPr sz="3200" dirty="0" err="1"/>
              <a:t>mejorar</a:t>
            </a:r>
            <a:r>
              <a:rPr sz="3200" dirty="0"/>
              <a:t> las </a:t>
            </a:r>
            <a:r>
              <a:rPr sz="3200" dirty="0" err="1"/>
              <a:t>condiciones</a:t>
            </a:r>
            <a:r>
              <a:rPr sz="3200" dirty="0"/>
              <a:t> </a:t>
            </a:r>
            <a:r>
              <a:rPr sz="3200" dirty="0" err="1"/>
              <a:t>laborales</a:t>
            </a:r>
            <a:r>
              <a:rPr sz="3200" dirty="0"/>
              <a:t>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Ejemplo de Proporción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sz="3200" dirty="0" err="1"/>
              <a:t>Suponga</a:t>
            </a:r>
            <a:r>
              <a:rPr sz="3200" dirty="0"/>
              <a:t> </a:t>
            </a:r>
            <a:r>
              <a:rPr sz="3200" dirty="0" err="1"/>
              <a:t>una</a:t>
            </a:r>
            <a:r>
              <a:rPr sz="3200" dirty="0"/>
              <a:t> </a:t>
            </a:r>
            <a:r>
              <a:rPr sz="3200" dirty="0" err="1"/>
              <a:t>empresa</a:t>
            </a:r>
            <a:r>
              <a:rPr sz="3200" dirty="0"/>
              <a:t> con 500 </a:t>
            </a:r>
            <a:r>
              <a:rPr sz="3200" dirty="0" err="1"/>
              <a:t>trabajadores</a:t>
            </a:r>
            <a:r>
              <a:rPr sz="3200" dirty="0"/>
              <a:t>:</a:t>
            </a:r>
          </a:p>
          <a:p>
            <a:r>
              <a:rPr sz="3200" dirty="0"/>
              <a:t>• 10% </a:t>
            </a:r>
            <a:r>
              <a:rPr sz="3200" dirty="0" err="1"/>
              <a:t>sindicalizado</a:t>
            </a:r>
            <a:r>
              <a:rPr sz="3200" dirty="0"/>
              <a:t> = 50 </a:t>
            </a:r>
            <a:r>
              <a:rPr sz="3200" dirty="0" err="1"/>
              <a:t>trabajadores</a:t>
            </a:r>
            <a:endParaRPr sz="3200" dirty="0"/>
          </a:p>
          <a:p>
            <a:r>
              <a:rPr sz="3200" dirty="0"/>
              <a:t>• 25% </a:t>
            </a:r>
            <a:r>
              <a:rPr sz="3200" dirty="0" err="1"/>
              <a:t>sindicalizado</a:t>
            </a:r>
            <a:r>
              <a:rPr sz="3200" dirty="0"/>
              <a:t> = 125 </a:t>
            </a:r>
            <a:r>
              <a:rPr sz="3200" dirty="0" err="1"/>
              <a:t>trabajadores</a:t>
            </a:r>
            <a:endParaRPr sz="3200" dirty="0"/>
          </a:p>
          <a:p>
            <a:r>
              <a:rPr sz="3200" dirty="0"/>
              <a:t>• Mayor </a:t>
            </a:r>
            <a:r>
              <a:rPr sz="3200" dirty="0" err="1"/>
              <a:t>afiliación</a:t>
            </a:r>
            <a:r>
              <a:rPr sz="3200" dirty="0"/>
              <a:t> = mayor </a:t>
            </a:r>
            <a:r>
              <a:rPr sz="3200" dirty="0" err="1"/>
              <a:t>poder</a:t>
            </a:r>
            <a:r>
              <a:rPr sz="3200" dirty="0"/>
              <a:t> de </a:t>
            </a:r>
            <a:r>
              <a:rPr sz="3200" dirty="0" err="1"/>
              <a:t>negociación</a:t>
            </a:r>
            <a:endParaRPr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Cómo Aumentar la Afiliación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sz="3200" dirty="0"/>
              <a:t>• </a:t>
            </a:r>
            <a:r>
              <a:rPr sz="3200" dirty="0" err="1"/>
              <a:t>Demostrar</a:t>
            </a:r>
            <a:r>
              <a:rPr sz="3200" dirty="0"/>
              <a:t> que la </a:t>
            </a:r>
            <a:r>
              <a:rPr sz="3200" dirty="0" err="1"/>
              <a:t>sindicalización</a:t>
            </a:r>
            <a:r>
              <a:rPr sz="3200" dirty="0"/>
              <a:t> </a:t>
            </a:r>
            <a:r>
              <a:rPr sz="3200" dirty="0" err="1"/>
              <a:t>fortalece</a:t>
            </a:r>
            <a:r>
              <a:rPr sz="3200" dirty="0"/>
              <a:t> </a:t>
            </a:r>
            <a:r>
              <a:rPr sz="3200" dirty="0" err="1"/>
              <a:t>demandas</a:t>
            </a:r>
            <a:endParaRPr sz="3200" dirty="0"/>
          </a:p>
          <a:p>
            <a:r>
              <a:rPr sz="3200" dirty="0"/>
              <a:t>• Usar </a:t>
            </a:r>
            <a:r>
              <a:rPr sz="3200" dirty="0" err="1"/>
              <a:t>datos</a:t>
            </a:r>
            <a:r>
              <a:rPr sz="3200" dirty="0"/>
              <a:t> </a:t>
            </a:r>
            <a:r>
              <a:rPr sz="3200" dirty="0" err="1"/>
              <a:t>comparativos</a:t>
            </a:r>
            <a:r>
              <a:rPr sz="3200" dirty="0"/>
              <a:t> con </a:t>
            </a:r>
            <a:r>
              <a:rPr sz="3200" dirty="0" err="1"/>
              <a:t>otros</a:t>
            </a:r>
            <a:r>
              <a:rPr sz="3200" dirty="0"/>
              <a:t> </a:t>
            </a:r>
            <a:r>
              <a:rPr sz="3200" dirty="0" err="1"/>
              <a:t>países</a:t>
            </a:r>
            <a:endParaRPr sz="3200" dirty="0"/>
          </a:p>
          <a:p>
            <a:r>
              <a:rPr sz="3200" dirty="0"/>
              <a:t>• </a:t>
            </a:r>
            <a:r>
              <a:rPr sz="3200" dirty="0" err="1"/>
              <a:t>Reforzar</a:t>
            </a:r>
            <a:r>
              <a:rPr sz="3200" dirty="0"/>
              <a:t> </a:t>
            </a:r>
            <a:r>
              <a:rPr sz="3200" dirty="0" err="1"/>
              <a:t>confianza</a:t>
            </a:r>
            <a:r>
              <a:rPr sz="3200" dirty="0"/>
              <a:t> </a:t>
            </a:r>
            <a:r>
              <a:rPr sz="3200" dirty="0" err="1"/>
              <a:t>en</a:t>
            </a:r>
            <a:r>
              <a:rPr sz="3200" dirty="0"/>
              <a:t> </a:t>
            </a:r>
            <a:r>
              <a:rPr sz="3200" dirty="0" err="1"/>
              <a:t>sindicatos</a:t>
            </a:r>
            <a:r>
              <a:rPr sz="3200" dirty="0"/>
              <a:t> con </a:t>
            </a:r>
            <a:r>
              <a:rPr sz="3200" dirty="0" err="1"/>
              <a:t>logros</a:t>
            </a:r>
            <a:r>
              <a:rPr sz="3200" dirty="0"/>
              <a:t> </a:t>
            </a:r>
            <a:r>
              <a:rPr sz="3200" dirty="0" err="1"/>
              <a:t>reales</a:t>
            </a:r>
            <a:endParaRPr sz="3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Medidas de Tendencia Central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sz="3200" dirty="0"/>
              <a:t>• Media: </a:t>
            </a:r>
            <a:r>
              <a:rPr sz="3200" dirty="0" err="1"/>
              <a:t>promedio</a:t>
            </a:r>
            <a:r>
              <a:rPr sz="3200" dirty="0"/>
              <a:t> de </a:t>
            </a:r>
            <a:r>
              <a:rPr sz="3200" dirty="0" err="1"/>
              <a:t>los</a:t>
            </a:r>
            <a:r>
              <a:rPr sz="3200" dirty="0"/>
              <a:t> </a:t>
            </a:r>
            <a:r>
              <a:rPr sz="3200" dirty="0" err="1"/>
              <a:t>datos</a:t>
            </a:r>
            <a:endParaRPr sz="3200" dirty="0"/>
          </a:p>
          <a:p>
            <a:r>
              <a:rPr sz="3200" dirty="0"/>
              <a:t>• Mediana: valor central</a:t>
            </a:r>
          </a:p>
          <a:p>
            <a:r>
              <a:rPr sz="3200" dirty="0"/>
              <a:t>• Moda: valor </a:t>
            </a:r>
            <a:r>
              <a:rPr sz="3200" dirty="0" err="1"/>
              <a:t>más</a:t>
            </a:r>
            <a:r>
              <a:rPr sz="3200" dirty="0"/>
              <a:t> </a:t>
            </a:r>
            <a:r>
              <a:rPr sz="3200" dirty="0" err="1"/>
              <a:t>frecuente</a:t>
            </a:r>
            <a:endParaRPr sz="3200" dirty="0"/>
          </a:p>
          <a:p>
            <a:r>
              <a:rPr sz="3200" dirty="0"/>
              <a:t>• </a:t>
            </a:r>
            <a:r>
              <a:rPr sz="3200" dirty="0" err="1"/>
              <a:t>Varianza</a:t>
            </a:r>
            <a:r>
              <a:rPr sz="3200" dirty="0"/>
              <a:t>: </a:t>
            </a:r>
            <a:r>
              <a:rPr sz="3200" dirty="0" err="1"/>
              <a:t>dispersión</a:t>
            </a:r>
            <a:r>
              <a:rPr sz="3200" dirty="0"/>
              <a:t> de </a:t>
            </a:r>
            <a:r>
              <a:rPr sz="3200" dirty="0" err="1"/>
              <a:t>los</a:t>
            </a:r>
            <a:r>
              <a:rPr sz="3200" dirty="0"/>
              <a:t> </a:t>
            </a:r>
            <a:r>
              <a:rPr sz="3200" dirty="0" err="1"/>
              <a:t>datos</a:t>
            </a:r>
            <a:endParaRPr sz="3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t>Ejemplo de Medidas de Tendencia Central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sz="3200" dirty="0" err="1"/>
              <a:t>Empresa</a:t>
            </a:r>
            <a:r>
              <a:rPr sz="3200" dirty="0"/>
              <a:t> con </a:t>
            </a:r>
            <a:r>
              <a:rPr sz="3200" dirty="0" err="1"/>
              <a:t>salarios</a:t>
            </a:r>
            <a:r>
              <a:rPr sz="3200" dirty="0"/>
              <a:t>:</a:t>
            </a:r>
          </a:p>
          <a:p>
            <a:r>
              <a:rPr sz="3200" dirty="0"/>
              <a:t>• </a:t>
            </a:r>
            <a:r>
              <a:rPr sz="3200" dirty="0" err="1"/>
              <a:t>Promedio</a:t>
            </a:r>
            <a:r>
              <a:rPr sz="3200" dirty="0"/>
              <a:t>: $3,000,000</a:t>
            </a:r>
          </a:p>
          <a:p>
            <a:r>
              <a:rPr sz="3200" dirty="0"/>
              <a:t>• Mediana: $2,500,000</a:t>
            </a:r>
          </a:p>
          <a:p>
            <a:r>
              <a:rPr sz="3200" dirty="0"/>
              <a:t>• Moda: $1,500,000</a:t>
            </a:r>
          </a:p>
          <a:p>
            <a:r>
              <a:rPr sz="3200" dirty="0"/>
              <a:t>• </a:t>
            </a:r>
            <a:r>
              <a:rPr sz="3200" dirty="0" err="1"/>
              <a:t>Varianza</a:t>
            </a:r>
            <a:r>
              <a:rPr sz="3200" dirty="0"/>
              <a:t> </a:t>
            </a:r>
            <a:r>
              <a:rPr sz="3200" dirty="0" err="1"/>
              <a:t>alta</a:t>
            </a:r>
            <a:r>
              <a:rPr sz="3200" dirty="0"/>
              <a:t> = </a:t>
            </a:r>
            <a:r>
              <a:rPr sz="3200" dirty="0" err="1"/>
              <a:t>desigualdad</a:t>
            </a:r>
            <a:r>
              <a:rPr sz="3200" dirty="0"/>
              <a:t> </a:t>
            </a:r>
            <a:r>
              <a:rPr sz="3200" dirty="0" err="1"/>
              <a:t>salarial</a:t>
            </a:r>
            <a:endParaRPr sz="3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Correlación y su Importancia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sz="3200" dirty="0"/>
              <a:t>• </a:t>
            </a:r>
            <a:r>
              <a:rPr sz="3200" dirty="0" err="1"/>
              <a:t>Relación</a:t>
            </a:r>
            <a:r>
              <a:rPr sz="3200" dirty="0"/>
              <a:t> entre variables</a:t>
            </a:r>
          </a:p>
          <a:p>
            <a:r>
              <a:rPr sz="3200" dirty="0"/>
              <a:t>• </a:t>
            </a:r>
            <a:r>
              <a:rPr sz="3200" dirty="0" err="1"/>
              <a:t>Puede</a:t>
            </a:r>
            <a:r>
              <a:rPr sz="3200" dirty="0"/>
              <a:t> ser </a:t>
            </a:r>
            <a:r>
              <a:rPr sz="3200" dirty="0" err="1"/>
              <a:t>positiva</a:t>
            </a:r>
            <a:r>
              <a:rPr sz="3200" dirty="0"/>
              <a:t>, </a:t>
            </a:r>
            <a:r>
              <a:rPr sz="3200" dirty="0" err="1"/>
              <a:t>negativa</a:t>
            </a:r>
            <a:r>
              <a:rPr sz="3200" dirty="0"/>
              <a:t> o </a:t>
            </a:r>
            <a:r>
              <a:rPr sz="3200" dirty="0" err="1"/>
              <a:t>nula</a:t>
            </a:r>
            <a:endParaRPr sz="3200" dirty="0"/>
          </a:p>
          <a:p>
            <a:r>
              <a:rPr sz="3200" dirty="0"/>
              <a:t>• </a:t>
            </a:r>
            <a:r>
              <a:rPr sz="3200" dirty="0" err="1"/>
              <a:t>Ejemplo</a:t>
            </a:r>
            <a:r>
              <a:rPr sz="3200" dirty="0"/>
              <a:t>: Más horas extra → </a:t>
            </a:r>
            <a:r>
              <a:rPr sz="3200" dirty="0" err="1"/>
              <a:t>más</a:t>
            </a:r>
            <a:r>
              <a:rPr sz="3200" dirty="0"/>
              <a:t> </a:t>
            </a:r>
            <a:r>
              <a:rPr sz="3200" dirty="0" err="1"/>
              <a:t>estrés</a:t>
            </a:r>
            <a:r>
              <a:rPr sz="3200" dirty="0"/>
              <a:t> </a:t>
            </a:r>
            <a:r>
              <a:rPr sz="3200" dirty="0" err="1"/>
              <a:t>laboral</a:t>
            </a:r>
            <a:endParaRPr sz="3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Ejemplo de Correlación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sz="3600" dirty="0"/>
              <a:t>• Se </a:t>
            </a:r>
            <a:r>
              <a:rPr sz="3600" dirty="0" err="1"/>
              <a:t>recopilan</a:t>
            </a:r>
            <a:r>
              <a:rPr sz="3600" dirty="0"/>
              <a:t> </a:t>
            </a:r>
            <a:r>
              <a:rPr sz="3600" dirty="0" err="1"/>
              <a:t>datos</a:t>
            </a:r>
            <a:r>
              <a:rPr sz="3600" dirty="0"/>
              <a:t> </a:t>
            </a:r>
            <a:r>
              <a:rPr sz="3600" dirty="0" err="1"/>
              <a:t>sobre</a:t>
            </a:r>
            <a:r>
              <a:rPr sz="3600" dirty="0"/>
              <a:t> carga </a:t>
            </a:r>
            <a:r>
              <a:rPr sz="3600" dirty="0" err="1"/>
              <a:t>laboral</a:t>
            </a:r>
            <a:r>
              <a:rPr sz="3600" dirty="0"/>
              <a:t> y </a:t>
            </a:r>
            <a:r>
              <a:rPr sz="3600" dirty="0" err="1"/>
              <a:t>niveles</a:t>
            </a:r>
            <a:r>
              <a:rPr sz="3600" dirty="0"/>
              <a:t> de </a:t>
            </a:r>
            <a:r>
              <a:rPr sz="3600" dirty="0" err="1"/>
              <a:t>estrés</a:t>
            </a:r>
            <a:endParaRPr sz="3600" dirty="0"/>
          </a:p>
          <a:p>
            <a:r>
              <a:rPr sz="3600" dirty="0"/>
              <a:t>• Si la </a:t>
            </a:r>
            <a:r>
              <a:rPr sz="3600" dirty="0" err="1"/>
              <a:t>correlación</a:t>
            </a:r>
            <a:r>
              <a:rPr sz="3600" dirty="0"/>
              <a:t> es </a:t>
            </a:r>
            <a:r>
              <a:rPr sz="3600" dirty="0" err="1"/>
              <a:t>positiva</a:t>
            </a:r>
            <a:r>
              <a:rPr sz="3600" dirty="0"/>
              <a:t>, </a:t>
            </a:r>
            <a:r>
              <a:rPr sz="3600" dirty="0" err="1"/>
              <a:t>más</a:t>
            </a:r>
            <a:r>
              <a:rPr sz="3600" dirty="0"/>
              <a:t> carga </a:t>
            </a:r>
            <a:r>
              <a:rPr sz="3600" dirty="0" err="1"/>
              <a:t>laboral</a:t>
            </a:r>
            <a:r>
              <a:rPr sz="3600" dirty="0"/>
              <a:t> genera </a:t>
            </a:r>
            <a:r>
              <a:rPr sz="3600" dirty="0" err="1"/>
              <a:t>más</a:t>
            </a:r>
            <a:r>
              <a:rPr sz="3600" dirty="0"/>
              <a:t> </a:t>
            </a:r>
            <a:r>
              <a:rPr sz="3600" dirty="0" err="1"/>
              <a:t>ausencias</a:t>
            </a:r>
            <a:endParaRPr sz="3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Aplicación en la Negociación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sz="3200" dirty="0"/>
              <a:t>Si la </a:t>
            </a:r>
            <a:r>
              <a:rPr sz="3200" dirty="0" err="1"/>
              <a:t>empresa</a:t>
            </a:r>
            <a:r>
              <a:rPr sz="3200" dirty="0"/>
              <a:t> dice: 'Más carga </a:t>
            </a:r>
            <a:r>
              <a:rPr sz="3200" dirty="0" err="1"/>
              <a:t>laboral</a:t>
            </a:r>
            <a:r>
              <a:rPr sz="3200" dirty="0"/>
              <a:t> no </a:t>
            </a:r>
            <a:r>
              <a:rPr sz="3200" dirty="0" err="1"/>
              <a:t>afecta</a:t>
            </a:r>
            <a:r>
              <a:rPr sz="3200" dirty="0"/>
              <a:t> </a:t>
            </a:r>
            <a:r>
              <a:rPr sz="3200" dirty="0" err="1"/>
              <a:t>bienestar</a:t>
            </a:r>
            <a:r>
              <a:rPr sz="3200" dirty="0"/>
              <a:t>'</a:t>
            </a:r>
          </a:p>
          <a:p>
            <a:r>
              <a:rPr sz="3200" dirty="0"/>
              <a:t>• Se </a:t>
            </a:r>
            <a:r>
              <a:rPr sz="3200" dirty="0" err="1"/>
              <a:t>presentan</a:t>
            </a:r>
            <a:r>
              <a:rPr sz="3200" dirty="0"/>
              <a:t> </a:t>
            </a:r>
            <a:r>
              <a:rPr sz="3200" dirty="0" err="1"/>
              <a:t>datos</a:t>
            </a:r>
            <a:r>
              <a:rPr sz="3200" dirty="0"/>
              <a:t> que </a:t>
            </a:r>
            <a:r>
              <a:rPr sz="3200" dirty="0" err="1"/>
              <a:t>muestran</a:t>
            </a:r>
            <a:r>
              <a:rPr sz="3200" dirty="0"/>
              <a:t> lo </a:t>
            </a:r>
            <a:r>
              <a:rPr sz="3200" dirty="0" err="1"/>
              <a:t>contrario</a:t>
            </a:r>
            <a:endParaRPr sz="32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Encuestas en la Negociación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sz="3600" dirty="0"/>
              <a:t>• </a:t>
            </a:r>
            <a:r>
              <a:rPr sz="3600" dirty="0" err="1"/>
              <a:t>Herramienta</a:t>
            </a:r>
            <a:r>
              <a:rPr sz="3600" dirty="0"/>
              <a:t> clave para </a:t>
            </a:r>
            <a:r>
              <a:rPr sz="3600" dirty="0" err="1"/>
              <a:t>recopilar</a:t>
            </a:r>
            <a:r>
              <a:rPr sz="3600" dirty="0"/>
              <a:t> </a:t>
            </a:r>
            <a:r>
              <a:rPr sz="3600" dirty="0" err="1"/>
              <a:t>datos</a:t>
            </a:r>
            <a:endParaRPr sz="3600" dirty="0"/>
          </a:p>
          <a:p>
            <a:r>
              <a:rPr sz="3600" dirty="0"/>
              <a:t>• </a:t>
            </a:r>
            <a:r>
              <a:rPr sz="3600" dirty="0" err="1"/>
              <a:t>Permite</a:t>
            </a:r>
            <a:r>
              <a:rPr sz="3600" dirty="0"/>
              <a:t> </a:t>
            </a:r>
            <a:r>
              <a:rPr sz="3600" dirty="0" err="1"/>
              <a:t>medir</a:t>
            </a:r>
            <a:r>
              <a:rPr sz="3600" dirty="0"/>
              <a:t> </a:t>
            </a:r>
            <a:r>
              <a:rPr sz="3600" dirty="0" err="1"/>
              <a:t>percepción</a:t>
            </a:r>
            <a:r>
              <a:rPr sz="3600" dirty="0"/>
              <a:t> y </a:t>
            </a:r>
            <a:r>
              <a:rPr sz="3600" dirty="0" err="1"/>
              <a:t>bienestar</a:t>
            </a:r>
            <a:r>
              <a:rPr sz="3600" dirty="0"/>
              <a:t> de </a:t>
            </a:r>
            <a:r>
              <a:rPr sz="3600" dirty="0" err="1"/>
              <a:t>los</a:t>
            </a:r>
            <a:r>
              <a:rPr sz="3600" dirty="0"/>
              <a:t> </a:t>
            </a:r>
            <a:r>
              <a:rPr sz="3600" dirty="0" err="1"/>
              <a:t>trabajadores</a:t>
            </a:r>
            <a:endParaRPr sz="3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Diseño de Encuestas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sz="3200" dirty="0"/>
              <a:t>• </a:t>
            </a:r>
            <a:r>
              <a:rPr sz="3200" dirty="0" err="1"/>
              <a:t>Preguntas</a:t>
            </a:r>
            <a:r>
              <a:rPr sz="3200" dirty="0"/>
              <a:t> </a:t>
            </a:r>
            <a:r>
              <a:rPr sz="3200" dirty="0" err="1"/>
              <a:t>claras</a:t>
            </a:r>
            <a:r>
              <a:rPr sz="3200" dirty="0"/>
              <a:t> y </a:t>
            </a:r>
            <a:r>
              <a:rPr sz="3200" dirty="0" err="1"/>
              <a:t>concretas</a:t>
            </a:r>
            <a:endParaRPr sz="3200" dirty="0"/>
          </a:p>
          <a:p>
            <a:r>
              <a:rPr sz="3200" dirty="0"/>
              <a:t>• </a:t>
            </a:r>
            <a:r>
              <a:rPr sz="3200" dirty="0" err="1"/>
              <a:t>Evitar</a:t>
            </a:r>
            <a:r>
              <a:rPr sz="3200" dirty="0"/>
              <a:t> </a:t>
            </a:r>
            <a:r>
              <a:rPr sz="3200" dirty="0" err="1"/>
              <a:t>sesgos</a:t>
            </a:r>
            <a:r>
              <a:rPr sz="3200" dirty="0"/>
              <a:t> y </a:t>
            </a:r>
            <a:r>
              <a:rPr sz="3200" dirty="0" err="1"/>
              <a:t>suposiciones</a:t>
            </a:r>
            <a:endParaRPr sz="3200" dirty="0"/>
          </a:p>
          <a:p>
            <a:r>
              <a:rPr sz="3200" dirty="0"/>
              <a:t>• Usar </a:t>
            </a:r>
            <a:r>
              <a:rPr sz="3200" dirty="0" err="1"/>
              <a:t>escalas</a:t>
            </a:r>
            <a:r>
              <a:rPr sz="3200" dirty="0"/>
              <a:t> o </a:t>
            </a:r>
            <a:r>
              <a:rPr sz="3200" dirty="0" err="1"/>
              <a:t>respuestas</a:t>
            </a:r>
            <a:r>
              <a:rPr sz="3200" dirty="0"/>
              <a:t> </a:t>
            </a:r>
            <a:r>
              <a:rPr sz="3200" dirty="0" err="1"/>
              <a:t>cerradas</a:t>
            </a:r>
            <a:endParaRPr sz="32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Ejemplo de Preguntas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sz="3600" dirty="0"/>
              <a:t>• ¿</a:t>
            </a:r>
            <a:r>
              <a:rPr sz="3600" dirty="0" err="1"/>
              <a:t>Cuántas</a:t>
            </a:r>
            <a:r>
              <a:rPr sz="3600" dirty="0"/>
              <a:t> horas extras </a:t>
            </a:r>
            <a:r>
              <a:rPr sz="3600" dirty="0" err="1"/>
              <a:t>trabaja</a:t>
            </a:r>
            <a:r>
              <a:rPr sz="3600" dirty="0"/>
              <a:t> </a:t>
            </a:r>
            <a:r>
              <a:rPr sz="3600" dirty="0" err="1"/>
              <a:t>por</a:t>
            </a:r>
            <a:r>
              <a:rPr sz="3600" dirty="0"/>
              <a:t> </a:t>
            </a:r>
            <a:r>
              <a:rPr sz="3600" dirty="0" err="1"/>
              <a:t>semana</a:t>
            </a:r>
            <a:r>
              <a:rPr sz="3600" dirty="0"/>
              <a:t>?</a:t>
            </a:r>
          </a:p>
          <a:p>
            <a:r>
              <a:rPr sz="3600" dirty="0"/>
              <a:t>• ¿</a:t>
            </a:r>
            <a:r>
              <a:rPr sz="3600" dirty="0" err="1"/>
              <a:t>Cómo</a:t>
            </a:r>
            <a:r>
              <a:rPr sz="3600" dirty="0"/>
              <a:t> </a:t>
            </a:r>
            <a:r>
              <a:rPr sz="3600" dirty="0" err="1"/>
              <a:t>calificaría</a:t>
            </a:r>
            <a:r>
              <a:rPr sz="3600" dirty="0"/>
              <a:t> </a:t>
            </a:r>
            <a:r>
              <a:rPr sz="3600" dirty="0" err="1"/>
              <a:t>su</a:t>
            </a:r>
            <a:r>
              <a:rPr sz="3600" dirty="0"/>
              <a:t> </a:t>
            </a:r>
            <a:r>
              <a:rPr sz="3600" dirty="0" err="1"/>
              <a:t>nivel</a:t>
            </a:r>
            <a:r>
              <a:rPr sz="3600" dirty="0"/>
              <a:t> de </a:t>
            </a:r>
            <a:r>
              <a:rPr sz="3600" dirty="0" err="1"/>
              <a:t>estrés</a:t>
            </a:r>
            <a:r>
              <a:rPr sz="3600" dirty="0"/>
              <a:t> </a:t>
            </a:r>
            <a:r>
              <a:rPr sz="3600" dirty="0" err="1"/>
              <a:t>laboral</a:t>
            </a:r>
            <a:r>
              <a:rPr dirty="0"/>
              <a:t>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6088B02-D48B-C0B9-0F80-77FFF1D52B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346" y="744898"/>
            <a:ext cx="7765322" cy="4058751"/>
          </a:xfrm>
        </p:spPr>
        <p:txBody>
          <a:bodyPr>
            <a:normAutofit fontScale="25000" lnSpcReduction="20000"/>
          </a:bodyPr>
          <a:lstStyle/>
          <a:p>
            <a:pPr marL="914400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lang="es-419" sz="6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Objetivo general</a:t>
            </a:r>
            <a:endParaRPr lang="es-CO" sz="6400" b="1" dirty="0"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  <a:p>
            <a:pPr marL="914400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lang="es-419" sz="6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Comprender y aplicar herramientas estadísticas básicas para la negociación sindical, enfatizando la interpretación de datos y la toma de decisiones informadas en la lucha sindical</a:t>
            </a:r>
          </a:p>
          <a:p>
            <a:pPr marL="914400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lang="es-419" sz="6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Objetivos específicos</a:t>
            </a:r>
            <a:endParaRPr lang="es-CO" sz="6400" b="1" dirty="0"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s-419" sz="6400" u="none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Reconocer la importancia de los datos en la negociación sindical, entendiendo cómo la información numérica puede fortalecer o debilitar una posición en la mesa de negociación</a:t>
            </a:r>
            <a:endParaRPr lang="es-CO" sz="6400" u="none" strike="noStrike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s-419" sz="6400" u="none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Interpretar proporciones y medidas de tendencia central en el contexto laboral, para analizar salarios, condiciones de trabajo y afiliación sindical.</a:t>
            </a:r>
            <a:endParaRPr lang="es-CO" sz="6400" u="none" strike="noStrike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s-419" sz="6400" u="none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Comprender la correlación y su impacto en las condiciones laborales, explorando relaciones entre variables como estabilidad laboral, género y condiciones de salud.</a:t>
            </a:r>
            <a:endParaRPr lang="es-CO" sz="6400" u="none" strike="noStrike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s-419" sz="6400" u="none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Aprender a formular y analizar encuestas sindicales, con énfasis en el muestreo y la representatividad de los datos.</a:t>
            </a:r>
            <a:endParaRPr lang="es-CO" sz="6400" u="none" strike="noStrike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s-419" sz="6400" u="none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Motivar a recopilar, sistematizar y utilizar información en sus sindicatos, promoviendo una cultura de análisis y profesionalización del trabajo sindical.</a:t>
            </a:r>
            <a:endParaRPr lang="es-CO" sz="6400" u="none" strike="noStrike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737253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Errores Comunes en Muestreo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sz="3200" dirty="0"/>
              <a:t>• </a:t>
            </a:r>
            <a:r>
              <a:rPr sz="3200" dirty="0" err="1"/>
              <a:t>Encuestar</a:t>
            </a:r>
            <a:r>
              <a:rPr sz="3200" dirty="0"/>
              <a:t> solo a </a:t>
            </a:r>
            <a:r>
              <a:rPr sz="3200" dirty="0" err="1"/>
              <a:t>sindicalizados</a:t>
            </a:r>
            <a:endParaRPr sz="3200" dirty="0"/>
          </a:p>
          <a:p>
            <a:r>
              <a:rPr sz="3200" dirty="0"/>
              <a:t>• </a:t>
            </a:r>
            <a:r>
              <a:rPr sz="3200" dirty="0" err="1"/>
              <a:t>Encuestar</a:t>
            </a:r>
            <a:r>
              <a:rPr sz="3200" dirty="0"/>
              <a:t> solo a un </a:t>
            </a:r>
            <a:r>
              <a:rPr sz="3200" dirty="0" err="1"/>
              <a:t>turno</a:t>
            </a:r>
            <a:endParaRPr sz="3200" dirty="0"/>
          </a:p>
          <a:p>
            <a:r>
              <a:rPr sz="3200" dirty="0"/>
              <a:t>• </a:t>
            </a:r>
            <a:r>
              <a:rPr sz="3200" dirty="0" err="1"/>
              <a:t>Tamaño</a:t>
            </a:r>
            <a:r>
              <a:rPr sz="3200" dirty="0"/>
              <a:t> de </a:t>
            </a:r>
            <a:r>
              <a:rPr sz="3200" dirty="0" err="1"/>
              <a:t>muestra</a:t>
            </a:r>
            <a:r>
              <a:rPr sz="3200" dirty="0"/>
              <a:t> </a:t>
            </a:r>
            <a:r>
              <a:rPr sz="3200" dirty="0" err="1"/>
              <a:t>muy</a:t>
            </a:r>
            <a:r>
              <a:rPr sz="3200" dirty="0"/>
              <a:t> </a:t>
            </a:r>
            <a:r>
              <a:rPr sz="3200" dirty="0" err="1"/>
              <a:t>pequeño</a:t>
            </a:r>
            <a:endParaRPr sz="32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Buenas Prácticas de Muestreo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sz="3200" dirty="0"/>
              <a:t>• </a:t>
            </a:r>
            <a:r>
              <a:rPr sz="3200" dirty="0" err="1"/>
              <a:t>Elegir</a:t>
            </a:r>
            <a:r>
              <a:rPr sz="3200" dirty="0"/>
              <a:t> </a:t>
            </a:r>
            <a:r>
              <a:rPr sz="3200" dirty="0" err="1"/>
              <a:t>trabajadores</a:t>
            </a:r>
            <a:r>
              <a:rPr sz="3200" dirty="0"/>
              <a:t> de </a:t>
            </a:r>
            <a:r>
              <a:rPr sz="3200" dirty="0" err="1"/>
              <a:t>diferentes</a:t>
            </a:r>
            <a:r>
              <a:rPr sz="3200" dirty="0"/>
              <a:t> </a:t>
            </a:r>
            <a:r>
              <a:rPr sz="3200" dirty="0" err="1"/>
              <a:t>áreas</a:t>
            </a:r>
            <a:r>
              <a:rPr sz="3200" dirty="0"/>
              <a:t> y </a:t>
            </a:r>
            <a:r>
              <a:rPr sz="3200" dirty="0" err="1"/>
              <a:t>turnos</a:t>
            </a:r>
            <a:endParaRPr sz="3200" dirty="0"/>
          </a:p>
          <a:p>
            <a:r>
              <a:rPr sz="3200" dirty="0"/>
              <a:t>• </a:t>
            </a:r>
            <a:r>
              <a:rPr sz="3200" dirty="0" err="1"/>
              <a:t>Definir</a:t>
            </a:r>
            <a:r>
              <a:rPr sz="3200" dirty="0"/>
              <a:t> un </a:t>
            </a:r>
            <a:r>
              <a:rPr sz="3200" dirty="0" err="1"/>
              <a:t>tamaño</a:t>
            </a:r>
            <a:r>
              <a:rPr sz="3200" dirty="0"/>
              <a:t> </a:t>
            </a:r>
            <a:r>
              <a:rPr sz="3200" dirty="0" err="1"/>
              <a:t>mínimo</a:t>
            </a:r>
            <a:r>
              <a:rPr sz="3200" dirty="0"/>
              <a:t> de </a:t>
            </a:r>
            <a:r>
              <a:rPr sz="3200" dirty="0" err="1"/>
              <a:t>muestra</a:t>
            </a:r>
            <a:endParaRPr sz="3200" dirty="0"/>
          </a:p>
          <a:p>
            <a:r>
              <a:rPr sz="3200" dirty="0"/>
              <a:t>• Hacer </a:t>
            </a:r>
            <a:r>
              <a:rPr sz="3200" dirty="0" err="1"/>
              <a:t>encuestas</a:t>
            </a:r>
            <a:r>
              <a:rPr sz="3200" dirty="0"/>
              <a:t> </a:t>
            </a:r>
            <a:r>
              <a:rPr sz="3200" dirty="0" err="1"/>
              <a:t>anónimas</a:t>
            </a:r>
            <a:r>
              <a:rPr sz="3200" dirty="0"/>
              <a:t> para mayor </a:t>
            </a:r>
            <a:r>
              <a:rPr sz="3200" dirty="0" err="1"/>
              <a:t>honestidad</a:t>
            </a:r>
            <a:endParaRPr sz="32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Ejemplo de Muestreo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sz="3600" dirty="0"/>
              <a:t>Si hay 500 </a:t>
            </a:r>
            <a:r>
              <a:rPr sz="3600" dirty="0" err="1"/>
              <a:t>trabajadores</a:t>
            </a:r>
            <a:r>
              <a:rPr sz="3600" dirty="0"/>
              <a:t>:</a:t>
            </a:r>
          </a:p>
          <a:p>
            <a:r>
              <a:rPr sz="3600" dirty="0"/>
              <a:t>• Un 10% de </a:t>
            </a:r>
            <a:r>
              <a:rPr sz="3600" dirty="0" err="1"/>
              <a:t>muestra</a:t>
            </a:r>
            <a:r>
              <a:rPr sz="3600" dirty="0"/>
              <a:t> </a:t>
            </a:r>
            <a:r>
              <a:rPr sz="3600" dirty="0" err="1"/>
              <a:t>serían</a:t>
            </a:r>
            <a:r>
              <a:rPr sz="3600" dirty="0"/>
              <a:t> 50 </a:t>
            </a:r>
            <a:r>
              <a:rPr sz="3600" dirty="0" err="1"/>
              <a:t>encuestas</a:t>
            </a:r>
            <a:endParaRPr sz="3600" dirty="0"/>
          </a:p>
          <a:p>
            <a:r>
              <a:rPr sz="3600" dirty="0"/>
              <a:t>• </a:t>
            </a:r>
            <a:r>
              <a:rPr sz="3600" dirty="0" err="1"/>
              <a:t>Resultados</a:t>
            </a:r>
            <a:r>
              <a:rPr sz="3600" dirty="0"/>
              <a:t> </a:t>
            </a:r>
            <a:r>
              <a:rPr sz="3600" dirty="0" err="1"/>
              <a:t>más</a:t>
            </a:r>
            <a:r>
              <a:rPr sz="3600" dirty="0"/>
              <a:t> </a:t>
            </a:r>
            <a:r>
              <a:rPr sz="3600" dirty="0" err="1"/>
              <a:t>representativos</a:t>
            </a:r>
            <a:endParaRPr sz="36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Interpretación de Gráficos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sz="3600" dirty="0"/>
              <a:t>• Leer </a:t>
            </a:r>
            <a:r>
              <a:rPr sz="3600" dirty="0" err="1"/>
              <a:t>correctamente</a:t>
            </a:r>
            <a:r>
              <a:rPr sz="3600" dirty="0"/>
              <a:t> </a:t>
            </a:r>
            <a:r>
              <a:rPr sz="3600" dirty="0" err="1"/>
              <a:t>tendencias</a:t>
            </a:r>
            <a:endParaRPr sz="3600" dirty="0"/>
          </a:p>
          <a:p>
            <a:r>
              <a:rPr sz="3600" dirty="0"/>
              <a:t>• </a:t>
            </a:r>
            <a:r>
              <a:rPr sz="3600" dirty="0" err="1"/>
              <a:t>Comparar</a:t>
            </a:r>
            <a:r>
              <a:rPr sz="3600" dirty="0"/>
              <a:t> con </a:t>
            </a:r>
            <a:r>
              <a:rPr sz="3600" dirty="0" err="1"/>
              <a:t>otros</a:t>
            </a:r>
            <a:r>
              <a:rPr sz="3600" dirty="0"/>
              <a:t> </a:t>
            </a:r>
            <a:r>
              <a:rPr sz="3600" dirty="0" err="1"/>
              <a:t>indicadores</a:t>
            </a:r>
            <a:endParaRPr sz="3600" dirty="0"/>
          </a:p>
          <a:p>
            <a:r>
              <a:rPr sz="3600" dirty="0"/>
              <a:t>• No </a:t>
            </a:r>
            <a:r>
              <a:rPr sz="3600" dirty="0" err="1"/>
              <a:t>dejarse</a:t>
            </a:r>
            <a:r>
              <a:rPr sz="3600" dirty="0"/>
              <a:t> </a:t>
            </a:r>
            <a:r>
              <a:rPr sz="3600" dirty="0" err="1"/>
              <a:t>engañar</a:t>
            </a:r>
            <a:r>
              <a:rPr sz="3600" dirty="0"/>
              <a:t> </a:t>
            </a:r>
            <a:r>
              <a:rPr sz="3600" dirty="0" err="1"/>
              <a:t>por</a:t>
            </a:r>
            <a:r>
              <a:rPr sz="3600" dirty="0"/>
              <a:t> </a:t>
            </a:r>
            <a:r>
              <a:rPr sz="3600" dirty="0" err="1"/>
              <a:t>datos</a:t>
            </a:r>
            <a:r>
              <a:rPr sz="3600" dirty="0"/>
              <a:t> </a:t>
            </a:r>
            <a:r>
              <a:rPr sz="3600" dirty="0" err="1"/>
              <a:t>aislados</a:t>
            </a:r>
            <a:endParaRPr sz="36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t>Ejemplo de Manipulación de Datos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sz="3200" dirty="0"/>
              <a:t>• </a:t>
            </a:r>
            <a:r>
              <a:rPr sz="3200" dirty="0" err="1"/>
              <a:t>Empresa</a:t>
            </a:r>
            <a:r>
              <a:rPr sz="3200" dirty="0"/>
              <a:t> dice: '</a:t>
            </a:r>
            <a:r>
              <a:rPr sz="3200" dirty="0" err="1"/>
              <a:t>Salario</a:t>
            </a:r>
            <a:r>
              <a:rPr sz="3200" dirty="0"/>
              <a:t> </a:t>
            </a:r>
            <a:r>
              <a:rPr sz="3200" dirty="0" err="1"/>
              <a:t>promedio</a:t>
            </a:r>
            <a:r>
              <a:rPr sz="3200" dirty="0"/>
              <a:t> </a:t>
            </a:r>
            <a:r>
              <a:rPr sz="3200" dirty="0" err="1"/>
              <a:t>subió</a:t>
            </a:r>
            <a:r>
              <a:rPr sz="3200" dirty="0"/>
              <a:t> 10%'</a:t>
            </a:r>
          </a:p>
          <a:p>
            <a:r>
              <a:rPr sz="3200" dirty="0"/>
              <a:t>• Pero: </a:t>
            </a:r>
            <a:r>
              <a:rPr sz="3200" dirty="0" err="1"/>
              <a:t>Directivos</a:t>
            </a:r>
            <a:r>
              <a:rPr sz="3200" dirty="0"/>
              <a:t> </a:t>
            </a:r>
            <a:r>
              <a:rPr sz="3200" dirty="0" err="1"/>
              <a:t>aumentaron</a:t>
            </a:r>
            <a:r>
              <a:rPr sz="3200" dirty="0"/>
              <a:t> 50%, </a:t>
            </a:r>
            <a:r>
              <a:rPr sz="3200" dirty="0" err="1"/>
              <a:t>trabajadores</a:t>
            </a:r>
            <a:r>
              <a:rPr sz="3200" dirty="0"/>
              <a:t> solo 3%</a:t>
            </a:r>
          </a:p>
          <a:p>
            <a:r>
              <a:rPr sz="3200" dirty="0"/>
              <a:t>• </a:t>
            </a:r>
            <a:r>
              <a:rPr sz="3200" dirty="0" err="1"/>
              <a:t>Conclusión</a:t>
            </a:r>
            <a:r>
              <a:rPr sz="3200" dirty="0"/>
              <a:t>: El </a:t>
            </a:r>
            <a:r>
              <a:rPr sz="3200" dirty="0" err="1"/>
              <a:t>aumento</a:t>
            </a:r>
            <a:r>
              <a:rPr sz="3200" dirty="0"/>
              <a:t> no </a:t>
            </a:r>
            <a:r>
              <a:rPr sz="3200" dirty="0" err="1"/>
              <a:t>fue</a:t>
            </a:r>
            <a:r>
              <a:rPr sz="3200" dirty="0"/>
              <a:t> </a:t>
            </a:r>
            <a:r>
              <a:rPr sz="3200" dirty="0" err="1"/>
              <a:t>equitativo</a:t>
            </a:r>
            <a:endParaRPr sz="32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Ética en el Uso de Datos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sz="3200" dirty="0"/>
              <a:t>• </a:t>
            </a:r>
            <a:r>
              <a:rPr sz="3200" dirty="0" err="1"/>
              <a:t>Presentar</a:t>
            </a:r>
            <a:r>
              <a:rPr sz="3200" dirty="0"/>
              <a:t> </a:t>
            </a:r>
            <a:r>
              <a:rPr sz="3200" dirty="0" err="1"/>
              <a:t>datos</a:t>
            </a:r>
            <a:r>
              <a:rPr sz="3200" dirty="0"/>
              <a:t> </a:t>
            </a:r>
            <a:r>
              <a:rPr sz="3200" dirty="0" err="1"/>
              <a:t>en</a:t>
            </a:r>
            <a:r>
              <a:rPr sz="3200" dirty="0"/>
              <a:t> </a:t>
            </a:r>
            <a:r>
              <a:rPr sz="3200" dirty="0" err="1"/>
              <a:t>contexto</a:t>
            </a:r>
            <a:endParaRPr sz="3200" dirty="0"/>
          </a:p>
          <a:p>
            <a:r>
              <a:rPr sz="3200" dirty="0"/>
              <a:t>• </a:t>
            </a:r>
            <a:r>
              <a:rPr sz="3200" dirty="0" err="1"/>
              <a:t>Evitar</a:t>
            </a:r>
            <a:r>
              <a:rPr sz="3200" dirty="0"/>
              <a:t> </a:t>
            </a:r>
            <a:r>
              <a:rPr sz="3200" dirty="0" err="1"/>
              <a:t>manipulación</a:t>
            </a:r>
            <a:endParaRPr sz="3200" dirty="0"/>
          </a:p>
          <a:p>
            <a:r>
              <a:rPr sz="3200" dirty="0"/>
              <a:t>• Usar </a:t>
            </a:r>
            <a:r>
              <a:rPr sz="3200" dirty="0" err="1"/>
              <a:t>datos</a:t>
            </a:r>
            <a:r>
              <a:rPr sz="3200" dirty="0"/>
              <a:t> </a:t>
            </a:r>
            <a:r>
              <a:rPr sz="3200" dirty="0" err="1"/>
              <a:t>comparativos</a:t>
            </a:r>
            <a:r>
              <a:rPr sz="3200" dirty="0"/>
              <a:t> y </a:t>
            </a:r>
            <a:r>
              <a:rPr sz="3200" dirty="0" err="1"/>
              <a:t>verificables</a:t>
            </a:r>
            <a:endParaRPr sz="32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t>Cómo Presentar Datos de Forma Impactante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sz="4000" dirty="0"/>
              <a:t>• 'El 10% ha </a:t>
            </a:r>
            <a:r>
              <a:rPr sz="4000" dirty="0" err="1"/>
              <a:t>sido</a:t>
            </a:r>
            <a:r>
              <a:rPr sz="4000" dirty="0"/>
              <a:t> </a:t>
            </a:r>
            <a:r>
              <a:rPr sz="4000" dirty="0" err="1"/>
              <a:t>despedido</a:t>
            </a:r>
            <a:r>
              <a:rPr sz="4000" dirty="0"/>
              <a:t>' → Presenta </a:t>
            </a:r>
            <a:r>
              <a:rPr sz="4000" dirty="0" err="1"/>
              <a:t>el</a:t>
            </a:r>
            <a:r>
              <a:rPr sz="4000" dirty="0"/>
              <a:t> </a:t>
            </a:r>
            <a:r>
              <a:rPr sz="4000" dirty="0" err="1"/>
              <a:t>dato</a:t>
            </a:r>
            <a:r>
              <a:rPr sz="4000" dirty="0"/>
              <a:t> sin </a:t>
            </a:r>
            <a:r>
              <a:rPr sz="4000" dirty="0" err="1"/>
              <a:t>contexto</a:t>
            </a:r>
            <a:endParaRPr sz="4000" dirty="0"/>
          </a:p>
          <a:p>
            <a:r>
              <a:rPr sz="4000" dirty="0"/>
              <a:t>• '100 </a:t>
            </a:r>
            <a:r>
              <a:rPr sz="4000" dirty="0" err="1"/>
              <a:t>empleados</a:t>
            </a:r>
            <a:r>
              <a:rPr sz="4000" dirty="0"/>
              <a:t> </a:t>
            </a:r>
            <a:r>
              <a:rPr sz="4000" dirty="0" err="1"/>
              <a:t>han</a:t>
            </a:r>
            <a:r>
              <a:rPr sz="4000" dirty="0"/>
              <a:t> </a:t>
            </a:r>
            <a:r>
              <a:rPr sz="4000" dirty="0" err="1"/>
              <a:t>sido</a:t>
            </a:r>
            <a:r>
              <a:rPr sz="4000" dirty="0"/>
              <a:t> </a:t>
            </a:r>
            <a:r>
              <a:rPr sz="4000" dirty="0" err="1"/>
              <a:t>despedidos</a:t>
            </a:r>
            <a:r>
              <a:rPr sz="4000" dirty="0"/>
              <a:t>' → </a:t>
            </a:r>
            <a:r>
              <a:rPr sz="4000" dirty="0" err="1"/>
              <a:t>Hace</a:t>
            </a:r>
            <a:r>
              <a:rPr sz="4000" dirty="0"/>
              <a:t> </a:t>
            </a:r>
            <a:r>
              <a:rPr sz="4000" dirty="0" err="1"/>
              <a:t>el</a:t>
            </a:r>
            <a:r>
              <a:rPr sz="4000" dirty="0"/>
              <a:t> </a:t>
            </a:r>
            <a:r>
              <a:rPr sz="4000" dirty="0" err="1"/>
              <a:t>dato</a:t>
            </a:r>
            <a:r>
              <a:rPr sz="4000" dirty="0"/>
              <a:t> </a:t>
            </a:r>
            <a:r>
              <a:rPr sz="4000" dirty="0" err="1"/>
              <a:t>más</a:t>
            </a:r>
            <a:r>
              <a:rPr sz="4000" dirty="0"/>
              <a:t> claro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Ejemplo de Presentación de Datos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sz="4800" dirty="0"/>
              <a:t>• '1 de </a:t>
            </a:r>
            <a:r>
              <a:rPr sz="4800" dirty="0" err="1"/>
              <a:t>cada</a:t>
            </a:r>
            <a:r>
              <a:rPr sz="4800" dirty="0"/>
              <a:t> 20 </a:t>
            </a:r>
            <a:r>
              <a:rPr sz="4800" dirty="0" err="1"/>
              <a:t>trabajadores</a:t>
            </a:r>
            <a:r>
              <a:rPr sz="4800" dirty="0"/>
              <a:t> </a:t>
            </a:r>
            <a:r>
              <a:rPr sz="4800" dirty="0" err="1"/>
              <a:t>sufre</a:t>
            </a:r>
            <a:r>
              <a:rPr sz="4800" dirty="0"/>
              <a:t> </a:t>
            </a:r>
            <a:r>
              <a:rPr sz="4800" dirty="0" err="1"/>
              <a:t>accidente</a:t>
            </a:r>
            <a:r>
              <a:rPr sz="4800" dirty="0"/>
              <a:t>' → Más </a:t>
            </a:r>
            <a:r>
              <a:rPr sz="4800" dirty="0" err="1"/>
              <a:t>impactante</a:t>
            </a:r>
            <a:r>
              <a:rPr sz="4800" dirty="0"/>
              <a:t> que </a:t>
            </a:r>
            <a:r>
              <a:rPr sz="4800" dirty="0" err="1"/>
              <a:t>decir</a:t>
            </a:r>
            <a:r>
              <a:rPr sz="4800" dirty="0"/>
              <a:t> '5%'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t>Impacto de los Datos en la Negociación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sz="3600" dirty="0"/>
              <a:t>• Los </a:t>
            </a:r>
            <a:r>
              <a:rPr sz="3600" dirty="0" err="1"/>
              <a:t>datos</a:t>
            </a:r>
            <a:r>
              <a:rPr sz="3600" dirty="0"/>
              <a:t> bien </a:t>
            </a:r>
            <a:r>
              <a:rPr sz="3600" dirty="0" err="1"/>
              <a:t>usados</a:t>
            </a:r>
            <a:r>
              <a:rPr sz="3600" dirty="0"/>
              <a:t> </a:t>
            </a:r>
            <a:r>
              <a:rPr sz="3600" dirty="0" err="1"/>
              <a:t>pueden</a:t>
            </a:r>
            <a:r>
              <a:rPr sz="3600" dirty="0"/>
              <a:t> </a:t>
            </a:r>
            <a:r>
              <a:rPr sz="3600" dirty="0" err="1"/>
              <a:t>cambiar</a:t>
            </a:r>
            <a:r>
              <a:rPr sz="3600" dirty="0"/>
              <a:t> </a:t>
            </a:r>
            <a:r>
              <a:rPr sz="3600" dirty="0" err="1"/>
              <a:t>el</a:t>
            </a:r>
            <a:r>
              <a:rPr sz="3600" dirty="0"/>
              <a:t> debate</a:t>
            </a:r>
          </a:p>
          <a:p>
            <a:r>
              <a:rPr sz="3600" dirty="0"/>
              <a:t>• </a:t>
            </a:r>
            <a:r>
              <a:rPr sz="3600" dirty="0" err="1"/>
              <a:t>Permiten</a:t>
            </a:r>
            <a:r>
              <a:rPr sz="3600" dirty="0"/>
              <a:t> </a:t>
            </a:r>
            <a:r>
              <a:rPr sz="3600" dirty="0" err="1"/>
              <a:t>exigir</a:t>
            </a:r>
            <a:r>
              <a:rPr sz="3600" dirty="0"/>
              <a:t> </a:t>
            </a:r>
            <a:r>
              <a:rPr sz="3600" dirty="0" err="1"/>
              <a:t>mejoras</a:t>
            </a:r>
            <a:r>
              <a:rPr sz="3600" dirty="0"/>
              <a:t> con </a:t>
            </a:r>
            <a:r>
              <a:rPr sz="3600" dirty="0" err="1"/>
              <a:t>argumentos</a:t>
            </a:r>
            <a:r>
              <a:rPr sz="3600" dirty="0"/>
              <a:t> </a:t>
            </a:r>
            <a:r>
              <a:rPr sz="3600" dirty="0" err="1"/>
              <a:t>sólidos</a:t>
            </a:r>
            <a:endParaRPr sz="36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Conclusión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sz="3200" dirty="0"/>
              <a:t>• La </a:t>
            </a:r>
            <a:r>
              <a:rPr sz="3200" dirty="0" err="1"/>
              <a:t>estadística</a:t>
            </a:r>
            <a:r>
              <a:rPr sz="3200" dirty="0"/>
              <a:t> </a:t>
            </a:r>
            <a:r>
              <a:rPr sz="3200" dirty="0" err="1"/>
              <a:t>fortalece</a:t>
            </a:r>
            <a:r>
              <a:rPr sz="3200" dirty="0"/>
              <a:t> la </a:t>
            </a:r>
            <a:r>
              <a:rPr sz="3200" dirty="0" err="1"/>
              <a:t>posición</a:t>
            </a:r>
            <a:r>
              <a:rPr sz="3200" dirty="0"/>
              <a:t> </a:t>
            </a:r>
            <a:r>
              <a:rPr sz="3200" dirty="0" err="1"/>
              <a:t>sindical</a:t>
            </a:r>
            <a:endParaRPr sz="3200" dirty="0"/>
          </a:p>
          <a:p>
            <a:r>
              <a:rPr sz="3200" dirty="0"/>
              <a:t>• Uso </a:t>
            </a:r>
            <a:r>
              <a:rPr sz="3200" dirty="0" err="1"/>
              <a:t>correcto</a:t>
            </a:r>
            <a:r>
              <a:rPr sz="3200" dirty="0"/>
              <a:t> de </a:t>
            </a:r>
            <a:r>
              <a:rPr sz="3200" dirty="0" err="1"/>
              <a:t>datos</a:t>
            </a:r>
            <a:r>
              <a:rPr sz="3200" dirty="0"/>
              <a:t> </a:t>
            </a:r>
            <a:r>
              <a:rPr sz="3200" dirty="0" err="1"/>
              <a:t>evita</a:t>
            </a:r>
            <a:r>
              <a:rPr sz="3200" dirty="0"/>
              <a:t> </a:t>
            </a:r>
            <a:r>
              <a:rPr sz="3200" dirty="0" err="1"/>
              <a:t>manipulación</a:t>
            </a:r>
            <a:endParaRPr sz="3200" dirty="0"/>
          </a:p>
          <a:p>
            <a:r>
              <a:rPr sz="3200" dirty="0"/>
              <a:t>• </a:t>
            </a:r>
            <a:r>
              <a:rPr sz="3200" dirty="0" err="1"/>
              <a:t>Decisiones</a:t>
            </a:r>
            <a:r>
              <a:rPr sz="3200" dirty="0"/>
              <a:t> </a:t>
            </a:r>
            <a:r>
              <a:rPr sz="3200" dirty="0" err="1"/>
              <a:t>basadas</a:t>
            </a:r>
            <a:r>
              <a:rPr sz="3200" dirty="0"/>
              <a:t> </a:t>
            </a:r>
            <a:r>
              <a:rPr sz="3200" dirty="0" err="1"/>
              <a:t>en</a:t>
            </a:r>
            <a:r>
              <a:rPr sz="3200" dirty="0"/>
              <a:t> </a:t>
            </a:r>
            <a:r>
              <a:rPr sz="3200" dirty="0" err="1"/>
              <a:t>evidencia</a:t>
            </a:r>
            <a:r>
              <a:rPr sz="3200" dirty="0"/>
              <a:t> son </a:t>
            </a:r>
            <a:r>
              <a:rPr sz="3200" dirty="0" err="1"/>
              <a:t>más</a:t>
            </a:r>
            <a:r>
              <a:rPr sz="3200" dirty="0"/>
              <a:t> </a:t>
            </a:r>
            <a:r>
              <a:rPr sz="3200" dirty="0" err="1"/>
              <a:t>efectivas</a:t>
            </a:r>
            <a:endParaRPr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Importancia de la Estadística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sz="2800" dirty="0"/>
              <a:t>• </a:t>
            </a:r>
            <a:r>
              <a:rPr sz="2800" dirty="0" err="1"/>
              <a:t>Argumentación</a:t>
            </a:r>
            <a:r>
              <a:rPr sz="2800" dirty="0"/>
              <a:t> </a:t>
            </a:r>
            <a:r>
              <a:rPr sz="2800" dirty="0" err="1"/>
              <a:t>objetiva</a:t>
            </a:r>
            <a:r>
              <a:rPr sz="2800" dirty="0"/>
              <a:t> </a:t>
            </a:r>
            <a:r>
              <a:rPr sz="2800" dirty="0" err="1"/>
              <a:t>en</a:t>
            </a:r>
            <a:r>
              <a:rPr sz="2800" dirty="0"/>
              <a:t> la </a:t>
            </a:r>
            <a:r>
              <a:rPr sz="2800" dirty="0" err="1"/>
              <a:t>negociación</a:t>
            </a:r>
            <a:endParaRPr sz="2800" dirty="0"/>
          </a:p>
          <a:p>
            <a:r>
              <a:rPr sz="2800" dirty="0"/>
              <a:t>• </a:t>
            </a:r>
            <a:r>
              <a:rPr sz="2800" dirty="0" err="1"/>
              <a:t>Desmentir</a:t>
            </a:r>
            <a:r>
              <a:rPr sz="2800" dirty="0"/>
              <a:t> </a:t>
            </a:r>
            <a:r>
              <a:rPr sz="2800" dirty="0" err="1"/>
              <a:t>cifras</a:t>
            </a:r>
            <a:r>
              <a:rPr sz="2800" dirty="0"/>
              <a:t> </a:t>
            </a:r>
            <a:r>
              <a:rPr sz="2800" dirty="0" err="1"/>
              <a:t>manipuladas</a:t>
            </a:r>
            <a:r>
              <a:rPr sz="2800" dirty="0"/>
              <a:t> </a:t>
            </a:r>
            <a:r>
              <a:rPr sz="2800" dirty="0" err="1"/>
              <a:t>por</a:t>
            </a:r>
            <a:r>
              <a:rPr sz="2800" dirty="0"/>
              <a:t> la </a:t>
            </a:r>
            <a:r>
              <a:rPr sz="2800" dirty="0" err="1"/>
              <a:t>empresa</a:t>
            </a:r>
            <a:r>
              <a:rPr sz="2800" dirty="0"/>
              <a:t> o </a:t>
            </a:r>
            <a:r>
              <a:rPr sz="2800" dirty="0" err="1"/>
              <a:t>gobierno</a:t>
            </a:r>
            <a:endParaRPr sz="2800" dirty="0"/>
          </a:p>
          <a:p>
            <a:r>
              <a:rPr sz="2800" dirty="0"/>
              <a:t>• </a:t>
            </a:r>
            <a:r>
              <a:rPr sz="2800" dirty="0" err="1"/>
              <a:t>Mostrar</a:t>
            </a:r>
            <a:r>
              <a:rPr sz="2800" dirty="0"/>
              <a:t> </a:t>
            </a:r>
            <a:r>
              <a:rPr sz="2800" dirty="0" err="1"/>
              <a:t>tendencias</a:t>
            </a:r>
            <a:r>
              <a:rPr sz="2800" dirty="0"/>
              <a:t> y </a:t>
            </a:r>
            <a:r>
              <a:rPr sz="2800" dirty="0" err="1"/>
              <a:t>desigualdades</a:t>
            </a:r>
            <a:endParaRPr sz="2800" dirty="0"/>
          </a:p>
          <a:p>
            <a:r>
              <a:rPr sz="2800" dirty="0"/>
              <a:t>• </a:t>
            </a:r>
            <a:r>
              <a:rPr sz="2800" dirty="0" err="1"/>
              <a:t>Justificar</a:t>
            </a:r>
            <a:r>
              <a:rPr sz="2800" dirty="0"/>
              <a:t> </a:t>
            </a:r>
            <a:r>
              <a:rPr sz="2800" dirty="0" err="1"/>
              <a:t>beneficios</a:t>
            </a:r>
            <a:r>
              <a:rPr sz="2800" dirty="0"/>
              <a:t> y derechos </a:t>
            </a:r>
            <a:r>
              <a:rPr sz="2800" dirty="0" err="1"/>
              <a:t>sindicales</a:t>
            </a:r>
            <a:endParaRPr sz="28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Recomendaciones Finales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sz="3600" dirty="0"/>
              <a:t>• </a:t>
            </a:r>
            <a:r>
              <a:rPr sz="3600" dirty="0" err="1"/>
              <a:t>Aprender</a:t>
            </a:r>
            <a:r>
              <a:rPr sz="3600" dirty="0"/>
              <a:t> a </a:t>
            </a:r>
            <a:r>
              <a:rPr sz="3600" dirty="0" err="1"/>
              <a:t>interpretar</a:t>
            </a:r>
            <a:r>
              <a:rPr sz="3600" dirty="0"/>
              <a:t> </a:t>
            </a:r>
            <a:r>
              <a:rPr sz="3600" dirty="0" err="1"/>
              <a:t>datos</a:t>
            </a:r>
            <a:r>
              <a:rPr sz="3600" dirty="0"/>
              <a:t> </a:t>
            </a:r>
            <a:r>
              <a:rPr sz="3600" dirty="0" err="1"/>
              <a:t>correctamente</a:t>
            </a:r>
            <a:endParaRPr sz="3600" dirty="0"/>
          </a:p>
          <a:p>
            <a:r>
              <a:rPr sz="3600" dirty="0"/>
              <a:t>• No </a:t>
            </a:r>
            <a:r>
              <a:rPr sz="3600" dirty="0" err="1"/>
              <a:t>confiar</a:t>
            </a:r>
            <a:r>
              <a:rPr sz="3600" dirty="0"/>
              <a:t> </a:t>
            </a:r>
            <a:r>
              <a:rPr sz="3600" dirty="0" err="1"/>
              <a:t>en</a:t>
            </a:r>
            <a:r>
              <a:rPr sz="3600" dirty="0"/>
              <a:t> </a:t>
            </a:r>
            <a:r>
              <a:rPr sz="3600" dirty="0" err="1"/>
              <a:t>números</a:t>
            </a:r>
            <a:r>
              <a:rPr sz="3600" dirty="0"/>
              <a:t> sin </a:t>
            </a:r>
            <a:r>
              <a:rPr sz="3600" dirty="0" err="1"/>
              <a:t>fuente</a:t>
            </a:r>
            <a:endParaRPr sz="3600" dirty="0"/>
          </a:p>
          <a:p>
            <a:r>
              <a:rPr sz="3600" dirty="0"/>
              <a:t>• Usar </a:t>
            </a:r>
            <a:r>
              <a:rPr sz="3600" dirty="0" err="1"/>
              <a:t>estadísticas</a:t>
            </a:r>
            <a:r>
              <a:rPr sz="3600" dirty="0"/>
              <a:t> para </a:t>
            </a:r>
            <a:r>
              <a:rPr sz="3600" dirty="0" err="1"/>
              <a:t>mejorar</a:t>
            </a:r>
            <a:r>
              <a:rPr sz="3600" dirty="0"/>
              <a:t> la </a:t>
            </a:r>
            <a:r>
              <a:rPr sz="3600" dirty="0" err="1"/>
              <a:t>negociación</a:t>
            </a:r>
            <a:r>
              <a:rPr sz="3600" dirty="0"/>
              <a:t> </a:t>
            </a:r>
            <a:r>
              <a:rPr sz="3600" dirty="0" err="1"/>
              <a:t>colectiva</a:t>
            </a:r>
            <a:endParaRPr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Ejemplo de Uso de Datos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sz="3200" dirty="0"/>
              <a:t>Caso: </a:t>
            </a:r>
            <a:r>
              <a:rPr sz="3200" dirty="0" err="1"/>
              <a:t>Aumento</a:t>
            </a:r>
            <a:r>
              <a:rPr sz="3200" dirty="0"/>
              <a:t> </a:t>
            </a:r>
            <a:r>
              <a:rPr sz="3200" dirty="0" err="1"/>
              <a:t>salarial</a:t>
            </a:r>
            <a:endParaRPr sz="3200" dirty="0"/>
          </a:p>
          <a:p>
            <a:r>
              <a:rPr sz="3200" dirty="0"/>
              <a:t>• La </a:t>
            </a:r>
            <a:r>
              <a:rPr sz="3200" dirty="0" err="1"/>
              <a:t>inflación</a:t>
            </a:r>
            <a:r>
              <a:rPr sz="3200" dirty="0"/>
              <a:t> </a:t>
            </a:r>
            <a:r>
              <a:rPr sz="3200" dirty="0" err="1"/>
              <a:t>fue</a:t>
            </a:r>
            <a:r>
              <a:rPr sz="3200" dirty="0"/>
              <a:t> del 10%</a:t>
            </a:r>
          </a:p>
          <a:p>
            <a:r>
              <a:rPr sz="3200" dirty="0"/>
              <a:t>• El </a:t>
            </a:r>
            <a:r>
              <a:rPr sz="3200" dirty="0" err="1"/>
              <a:t>salario</a:t>
            </a:r>
            <a:r>
              <a:rPr sz="3200" dirty="0"/>
              <a:t> solo </a:t>
            </a:r>
            <a:r>
              <a:rPr sz="3200" dirty="0" err="1"/>
              <a:t>subió</a:t>
            </a:r>
            <a:r>
              <a:rPr sz="3200" dirty="0"/>
              <a:t> un 5%</a:t>
            </a:r>
          </a:p>
          <a:p>
            <a:r>
              <a:rPr sz="3200" dirty="0"/>
              <a:t>• </a:t>
            </a:r>
            <a:r>
              <a:rPr sz="3200" dirty="0" err="1"/>
              <a:t>Conclusión</a:t>
            </a:r>
            <a:r>
              <a:rPr sz="3200" dirty="0"/>
              <a:t>: Poder </a:t>
            </a:r>
            <a:r>
              <a:rPr sz="3200" dirty="0" err="1"/>
              <a:t>adquisitivo</a:t>
            </a:r>
            <a:r>
              <a:rPr sz="3200" dirty="0"/>
              <a:t> </a:t>
            </a:r>
            <a:r>
              <a:rPr sz="3200" dirty="0" err="1"/>
              <a:t>cayó</a:t>
            </a:r>
            <a:r>
              <a:rPr sz="3200" dirty="0"/>
              <a:t> 5%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Impacto de los Datos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sz="3200" dirty="0"/>
              <a:t>• Sin </a:t>
            </a:r>
            <a:r>
              <a:rPr sz="3200" dirty="0" err="1"/>
              <a:t>datos</a:t>
            </a:r>
            <a:r>
              <a:rPr sz="3200" dirty="0"/>
              <a:t>: </a:t>
            </a:r>
            <a:r>
              <a:rPr sz="3200" dirty="0" err="1"/>
              <a:t>negociación</a:t>
            </a:r>
            <a:r>
              <a:rPr sz="3200" dirty="0"/>
              <a:t> </a:t>
            </a:r>
            <a:r>
              <a:rPr sz="3200" dirty="0" err="1"/>
              <a:t>subjetiva</a:t>
            </a:r>
            <a:endParaRPr sz="3200" dirty="0"/>
          </a:p>
          <a:p>
            <a:r>
              <a:rPr sz="3200" dirty="0"/>
              <a:t>• Con </a:t>
            </a:r>
            <a:r>
              <a:rPr sz="3200" dirty="0" err="1"/>
              <a:t>datos</a:t>
            </a:r>
            <a:r>
              <a:rPr sz="3200" dirty="0"/>
              <a:t>: </a:t>
            </a:r>
            <a:r>
              <a:rPr sz="3200" dirty="0" err="1"/>
              <a:t>exigencia</a:t>
            </a:r>
            <a:r>
              <a:rPr sz="3200" dirty="0"/>
              <a:t> </a:t>
            </a:r>
            <a:r>
              <a:rPr sz="3200" dirty="0" err="1"/>
              <a:t>legítima</a:t>
            </a:r>
            <a:r>
              <a:rPr sz="3200" dirty="0"/>
              <a:t> </a:t>
            </a:r>
            <a:r>
              <a:rPr sz="3200" dirty="0" err="1"/>
              <a:t>basada</a:t>
            </a:r>
            <a:r>
              <a:rPr sz="3200" dirty="0"/>
              <a:t> </a:t>
            </a:r>
            <a:r>
              <a:rPr sz="3200" dirty="0" err="1"/>
              <a:t>en</a:t>
            </a:r>
            <a:r>
              <a:rPr sz="3200" dirty="0"/>
              <a:t> </a:t>
            </a:r>
            <a:r>
              <a:rPr sz="3200" dirty="0" err="1"/>
              <a:t>hechos</a:t>
            </a:r>
            <a:endParaRPr sz="3200" dirty="0"/>
          </a:p>
          <a:p>
            <a:r>
              <a:rPr sz="3200" dirty="0"/>
              <a:t>• </a:t>
            </a:r>
            <a:r>
              <a:rPr sz="3200" dirty="0" err="1"/>
              <a:t>Permite</a:t>
            </a:r>
            <a:r>
              <a:rPr sz="3200" dirty="0"/>
              <a:t> </a:t>
            </a:r>
            <a:r>
              <a:rPr sz="3200" dirty="0" err="1"/>
              <a:t>cuestionar</a:t>
            </a:r>
            <a:r>
              <a:rPr sz="3200" dirty="0"/>
              <a:t> </a:t>
            </a:r>
            <a:r>
              <a:rPr sz="3200" dirty="0" err="1"/>
              <a:t>argumentos</a:t>
            </a:r>
            <a:r>
              <a:rPr sz="3200" dirty="0"/>
              <a:t> de la </a:t>
            </a:r>
            <a:r>
              <a:rPr sz="3200" dirty="0" err="1"/>
              <a:t>empresa</a:t>
            </a:r>
            <a:endParaRPr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Proporciones en la Negociación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•</a:t>
            </a:r>
            <a:r>
              <a:rPr sz="3200" dirty="0"/>
              <a:t> </a:t>
            </a:r>
            <a:r>
              <a:rPr sz="3200" dirty="0" err="1"/>
              <a:t>Relación</a:t>
            </a:r>
            <a:r>
              <a:rPr sz="3200" dirty="0"/>
              <a:t> entre </a:t>
            </a:r>
            <a:r>
              <a:rPr sz="3200" dirty="0" err="1"/>
              <a:t>una</a:t>
            </a:r>
            <a:r>
              <a:rPr sz="3200" dirty="0"/>
              <a:t> </a:t>
            </a:r>
            <a:r>
              <a:rPr sz="3200" dirty="0" err="1"/>
              <a:t>parte</a:t>
            </a:r>
            <a:r>
              <a:rPr sz="3200" dirty="0"/>
              <a:t> y </a:t>
            </a:r>
            <a:r>
              <a:rPr sz="3200" dirty="0" err="1"/>
              <a:t>el</a:t>
            </a:r>
            <a:r>
              <a:rPr sz="3200" dirty="0"/>
              <a:t> total</a:t>
            </a:r>
          </a:p>
          <a:p>
            <a:r>
              <a:rPr sz="3200" dirty="0"/>
              <a:t>• </a:t>
            </a:r>
            <a:r>
              <a:rPr sz="3200" dirty="0" err="1"/>
              <a:t>Ejemplo</a:t>
            </a:r>
            <a:r>
              <a:rPr sz="3200" dirty="0"/>
              <a:t>: 40% de </a:t>
            </a:r>
            <a:r>
              <a:rPr sz="3200" dirty="0" err="1"/>
              <a:t>los</a:t>
            </a:r>
            <a:r>
              <a:rPr sz="3200" dirty="0"/>
              <a:t> </a:t>
            </a:r>
            <a:r>
              <a:rPr sz="3200" dirty="0" err="1"/>
              <a:t>trabajadores</a:t>
            </a:r>
            <a:r>
              <a:rPr sz="3200" dirty="0"/>
              <a:t> </a:t>
            </a:r>
            <a:r>
              <a:rPr sz="3200" dirty="0" err="1"/>
              <a:t>está</a:t>
            </a:r>
            <a:r>
              <a:rPr sz="3200" dirty="0"/>
              <a:t> </a:t>
            </a:r>
            <a:r>
              <a:rPr sz="3200" dirty="0" err="1"/>
              <a:t>sindicalizado</a:t>
            </a:r>
            <a:endParaRPr sz="3200" dirty="0"/>
          </a:p>
          <a:p>
            <a:r>
              <a:rPr sz="3200" dirty="0"/>
              <a:t>• </a:t>
            </a:r>
            <a:r>
              <a:rPr sz="3200" dirty="0" err="1"/>
              <a:t>Permite</a:t>
            </a:r>
            <a:r>
              <a:rPr sz="3200" dirty="0"/>
              <a:t> </a:t>
            </a:r>
            <a:r>
              <a:rPr sz="3200" dirty="0" err="1"/>
              <a:t>dimensionar</a:t>
            </a:r>
            <a:r>
              <a:rPr sz="3200" dirty="0"/>
              <a:t> </a:t>
            </a:r>
            <a:r>
              <a:rPr sz="3200" dirty="0" err="1"/>
              <a:t>problemas</a:t>
            </a:r>
            <a:r>
              <a:rPr sz="3200" dirty="0"/>
              <a:t> y </a:t>
            </a:r>
            <a:r>
              <a:rPr sz="3200" dirty="0" err="1"/>
              <a:t>hacer</a:t>
            </a:r>
            <a:r>
              <a:rPr sz="3200" dirty="0"/>
              <a:t> </a:t>
            </a:r>
            <a:r>
              <a:rPr sz="3200" dirty="0" err="1"/>
              <a:t>comparaciones</a:t>
            </a:r>
            <a:endParaRPr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Ejemplo de Comparaciones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sz="3200" dirty="0"/>
              <a:t>• 4.6% de </a:t>
            </a:r>
            <a:r>
              <a:rPr sz="3200" dirty="0" err="1"/>
              <a:t>tasa</a:t>
            </a:r>
            <a:r>
              <a:rPr sz="3200" dirty="0"/>
              <a:t> de </a:t>
            </a:r>
            <a:r>
              <a:rPr sz="3200" dirty="0" err="1"/>
              <a:t>sindicalización</a:t>
            </a:r>
            <a:r>
              <a:rPr sz="3200" dirty="0"/>
              <a:t> </a:t>
            </a:r>
            <a:r>
              <a:rPr sz="3200" dirty="0" err="1"/>
              <a:t>en</a:t>
            </a:r>
            <a:r>
              <a:rPr sz="3200" dirty="0"/>
              <a:t> Colombia</a:t>
            </a:r>
          </a:p>
          <a:p>
            <a:r>
              <a:rPr sz="3200" dirty="0"/>
              <a:t>• Argentina: 35%, </a:t>
            </a:r>
            <a:r>
              <a:rPr sz="3200" dirty="0" err="1"/>
              <a:t>Suecia</a:t>
            </a:r>
            <a:r>
              <a:rPr sz="3200" dirty="0"/>
              <a:t>: 65%</a:t>
            </a:r>
          </a:p>
          <a:p>
            <a:r>
              <a:rPr sz="3200" dirty="0"/>
              <a:t>• Más </a:t>
            </a:r>
            <a:r>
              <a:rPr sz="3200" dirty="0" err="1"/>
              <a:t>sindicalización</a:t>
            </a:r>
            <a:r>
              <a:rPr sz="3200" dirty="0"/>
              <a:t> = </a:t>
            </a:r>
            <a:r>
              <a:rPr sz="3200" dirty="0" err="1"/>
              <a:t>mejores</a:t>
            </a:r>
            <a:r>
              <a:rPr sz="3200" dirty="0"/>
              <a:t> </a:t>
            </a:r>
            <a:r>
              <a:rPr sz="3200" dirty="0" err="1"/>
              <a:t>condiciones</a:t>
            </a:r>
            <a:r>
              <a:rPr sz="3200" dirty="0"/>
              <a:t> </a:t>
            </a:r>
            <a:r>
              <a:rPr sz="3200" dirty="0" err="1"/>
              <a:t>laborales</a:t>
            </a:r>
            <a:endParaRPr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t>Factores que Explican la Baja Sindicalización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sz="2800" dirty="0"/>
              <a:t>• Alta </a:t>
            </a:r>
            <a:r>
              <a:rPr sz="2800" dirty="0" err="1"/>
              <a:t>informalidad</a:t>
            </a:r>
            <a:r>
              <a:rPr sz="2800" dirty="0"/>
              <a:t> </a:t>
            </a:r>
            <a:r>
              <a:rPr sz="2800" dirty="0" err="1"/>
              <a:t>laboral</a:t>
            </a:r>
            <a:endParaRPr sz="2800" dirty="0"/>
          </a:p>
          <a:p>
            <a:r>
              <a:rPr sz="2800" dirty="0"/>
              <a:t>• </a:t>
            </a:r>
            <a:r>
              <a:rPr sz="2800" dirty="0" err="1"/>
              <a:t>Estrategias</a:t>
            </a:r>
            <a:r>
              <a:rPr sz="2800" dirty="0"/>
              <a:t> </a:t>
            </a:r>
            <a:r>
              <a:rPr sz="2800" dirty="0" err="1"/>
              <a:t>antisindicales</a:t>
            </a:r>
            <a:r>
              <a:rPr sz="2800" dirty="0"/>
              <a:t> de las </a:t>
            </a:r>
            <a:r>
              <a:rPr sz="2800" dirty="0" err="1"/>
              <a:t>empresas</a:t>
            </a:r>
            <a:endParaRPr sz="2800" dirty="0"/>
          </a:p>
          <a:p>
            <a:r>
              <a:rPr sz="2800" dirty="0"/>
              <a:t>• </a:t>
            </a:r>
            <a:r>
              <a:rPr sz="2800" dirty="0" err="1"/>
              <a:t>Desconfianza</a:t>
            </a:r>
            <a:r>
              <a:rPr sz="2800" dirty="0"/>
              <a:t> </a:t>
            </a:r>
            <a:r>
              <a:rPr sz="2800" dirty="0" err="1"/>
              <a:t>en</a:t>
            </a:r>
            <a:r>
              <a:rPr sz="2800" dirty="0"/>
              <a:t> </a:t>
            </a:r>
            <a:r>
              <a:rPr sz="2800" dirty="0" err="1"/>
              <a:t>sindicatos</a:t>
            </a:r>
            <a:endParaRPr sz="2800" dirty="0"/>
          </a:p>
          <a:p>
            <a:r>
              <a:rPr sz="2800" dirty="0"/>
              <a:t>• Violencia y </a:t>
            </a:r>
            <a:r>
              <a:rPr sz="2800" dirty="0" err="1"/>
              <a:t>persecución</a:t>
            </a:r>
            <a:r>
              <a:rPr sz="2800" dirty="0"/>
              <a:t> </a:t>
            </a:r>
            <a:r>
              <a:rPr sz="2800" dirty="0" err="1"/>
              <a:t>sindical</a:t>
            </a:r>
            <a:endParaRPr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Impacto de la Baja Sindicalización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sz="3200" dirty="0"/>
              <a:t>• Menos </a:t>
            </a:r>
            <a:r>
              <a:rPr sz="3200" dirty="0" err="1"/>
              <a:t>afiliados</a:t>
            </a:r>
            <a:r>
              <a:rPr sz="3200" dirty="0"/>
              <a:t> = </a:t>
            </a:r>
            <a:r>
              <a:rPr sz="3200" dirty="0" err="1"/>
              <a:t>menos</a:t>
            </a:r>
            <a:r>
              <a:rPr sz="3200" dirty="0"/>
              <a:t> </a:t>
            </a:r>
            <a:r>
              <a:rPr sz="3200" dirty="0" err="1"/>
              <a:t>poder</a:t>
            </a:r>
            <a:r>
              <a:rPr sz="3200" dirty="0"/>
              <a:t> de </a:t>
            </a:r>
            <a:r>
              <a:rPr sz="3200" dirty="0" err="1"/>
              <a:t>presión</a:t>
            </a:r>
            <a:endParaRPr sz="3200" dirty="0"/>
          </a:p>
          <a:p>
            <a:r>
              <a:rPr sz="3200" dirty="0"/>
              <a:t>• Mayor </a:t>
            </a:r>
            <a:r>
              <a:rPr sz="3200" dirty="0" err="1"/>
              <a:t>individualización</a:t>
            </a:r>
            <a:r>
              <a:rPr sz="3200" dirty="0"/>
              <a:t> del </a:t>
            </a:r>
            <a:r>
              <a:rPr sz="3200" dirty="0" err="1"/>
              <a:t>trabajador</a:t>
            </a:r>
            <a:endParaRPr sz="3200" dirty="0"/>
          </a:p>
          <a:p>
            <a:r>
              <a:rPr sz="3200" dirty="0"/>
              <a:t>• </a:t>
            </a:r>
            <a:r>
              <a:rPr sz="3200" dirty="0" err="1"/>
              <a:t>Dificultad</a:t>
            </a:r>
            <a:r>
              <a:rPr sz="3200" dirty="0"/>
              <a:t> para </a:t>
            </a:r>
            <a:r>
              <a:rPr sz="3200" dirty="0" err="1"/>
              <a:t>lograr</a:t>
            </a:r>
            <a:r>
              <a:rPr sz="3200" dirty="0"/>
              <a:t> </a:t>
            </a:r>
            <a:r>
              <a:rPr sz="3200" dirty="0" err="1"/>
              <a:t>convenios</a:t>
            </a:r>
            <a:r>
              <a:rPr sz="3200" dirty="0"/>
              <a:t> colectivos </a:t>
            </a:r>
            <a:r>
              <a:rPr sz="3200" dirty="0" err="1"/>
              <a:t>amplios</a:t>
            </a:r>
            <a:endParaRPr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zarra">
  <a:themeElements>
    <a:clrScheme name="Pizarra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Pizarra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zarra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TM04033929[[fn=Pizarra]]</Template>
  <TotalTime>73</TotalTime>
  <Words>881</Words>
  <Application>Microsoft Office PowerPoint</Application>
  <PresentationFormat>Presentación en pantalla (4:3)</PresentationFormat>
  <Paragraphs>121</Paragraphs>
  <Slides>30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4" baseType="lpstr">
      <vt:lpstr>Calisto MT</vt:lpstr>
      <vt:lpstr>Times New Roman</vt:lpstr>
      <vt:lpstr>Wingdings 2</vt:lpstr>
      <vt:lpstr>Pizarra</vt:lpstr>
      <vt:lpstr>Estadística Aplicada a la Negociación Sindical</vt:lpstr>
      <vt:lpstr>Presentación de PowerPoint</vt:lpstr>
      <vt:lpstr>Importancia de la Estadística</vt:lpstr>
      <vt:lpstr>Ejemplo de Uso de Datos</vt:lpstr>
      <vt:lpstr>Impacto de los Datos</vt:lpstr>
      <vt:lpstr>Proporciones en la Negociación</vt:lpstr>
      <vt:lpstr>Ejemplo de Comparaciones</vt:lpstr>
      <vt:lpstr>Factores que Explican la Baja Sindicalización</vt:lpstr>
      <vt:lpstr>Impacto de la Baja Sindicalización</vt:lpstr>
      <vt:lpstr>Ejemplo de Proporción</vt:lpstr>
      <vt:lpstr>Cómo Aumentar la Afiliación</vt:lpstr>
      <vt:lpstr>Medidas de Tendencia Central</vt:lpstr>
      <vt:lpstr>Ejemplo de Medidas de Tendencia Central</vt:lpstr>
      <vt:lpstr>Correlación y su Importancia</vt:lpstr>
      <vt:lpstr>Ejemplo de Correlación</vt:lpstr>
      <vt:lpstr>Aplicación en la Negociación</vt:lpstr>
      <vt:lpstr>Encuestas en la Negociación</vt:lpstr>
      <vt:lpstr>Diseño de Encuestas</vt:lpstr>
      <vt:lpstr>Ejemplo de Preguntas</vt:lpstr>
      <vt:lpstr>Errores Comunes en Muestreo</vt:lpstr>
      <vt:lpstr>Buenas Prácticas de Muestreo</vt:lpstr>
      <vt:lpstr>Ejemplo de Muestreo</vt:lpstr>
      <vt:lpstr>Interpretación de Gráficos</vt:lpstr>
      <vt:lpstr>Ejemplo de Manipulación de Datos</vt:lpstr>
      <vt:lpstr>Ética en el Uso de Datos</vt:lpstr>
      <vt:lpstr>Cómo Presentar Datos de Forma Impactante</vt:lpstr>
      <vt:lpstr>Ejemplo de Presentación de Datos</vt:lpstr>
      <vt:lpstr>Impacto de los Datos en la Negociación</vt:lpstr>
      <vt:lpstr>Conclusión</vt:lpstr>
      <vt:lpstr>Recomendaciones Finales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Miguel Ospina</dc:creator>
  <cp:keywords/>
  <dc:description>generated using python-pptx</dc:description>
  <cp:lastModifiedBy>MIGUEL VALENTIN OSPINA ARISMENDY</cp:lastModifiedBy>
  <cp:revision>2</cp:revision>
  <dcterms:created xsi:type="dcterms:W3CDTF">2013-01-27T09:14:16Z</dcterms:created>
  <dcterms:modified xsi:type="dcterms:W3CDTF">2025-03-19T13:28:20Z</dcterms:modified>
  <cp:category/>
</cp:coreProperties>
</file>