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60" r:id="rId2"/>
    <p:sldId id="371" r:id="rId3"/>
    <p:sldId id="256" r:id="rId4"/>
    <p:sldId id="262" r:id="rId5"/>
    <p:sldId id="358" r:id="rId6"/>
    <p:sldId id="351" r:id="rId7"/>
    <p:sldId id="359" r:id="rId8"/>
    <p:sldId id="362" r:id="rId9"/>
    <p:sldId id="361" r:id="rId10"/>
    <p:sldId id="365" r:id="rId11"/>
    <p:sldId id="360" r:id="rId12"/>
    <p:sldId id="366" r:id="rId13"/>
    <p:sldId id="367" r:id="rId14"/>
    <p:sldId id="370" r:id="rId15"/>
    <p:sldId id="369" r:id="rId16"/>
    <p:sldId id="368" r:id="rId17"/>
    <p:sldId id="372" r:id="rId18"/>
    <p:sldId id="373" r:id="rId19"/>
    <p:sldId id="374" r:id="rId20"/>
    <p:sldId id="347" r:id="rId21"/>
    <p:sldId id="36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89239" autoAdjust="0"/>
  </p:normalViewPr>
  <p:slideViewPr>
    <p:cSldViewPr snapToGrid="0">
      <p:cViewPr varScale="1">
        <p:scale>
          <a:sx n="65" d="100"/>
          <a:sy n="65" d="100"/>
        </p:scale>
        <p:origin x="-936" y="-102"/>
      </p:cViewPr>
      <p:guideLst>
        <p:guide orient="horz" pos="2137"/>
        <p:guide pos="3885"/>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380DCC-FD46-4CF7-8486-F8F5CCDE1C0B}" type="datetimeFigureOut">
              <a:rPr lang="es-CO" smtClean="0"/>
              <a:pPr/>
              <a:t>15/07/2025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9DECD3-3724-4984-AB7D-EC69A5A75DDB}" type="slidenum">
              <a:rPr lang="es-CO" smtClean="0"/>
              <a:pPr/>
              <a:t>‹Nº›</a:t>
            </a:fld>
            <a:endParaRPr lang="es-CO"/>
          </a:p>
        </p:txBody>
      </p:sp>
    </p:spTree>
    <p:extLst>
      <p:ext uri="{BB962C8B-B14F-4D97-AF65-F5344CB8AC3E}">
        <p14:creationId xmlns="" xmlns:p14="http://schemas.microsoft.com/office/powerpoint/2010/main" val="1710281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C15ED82C-A514-433A-90C2-72B2E487D054}" type="datetime1">
              <a:rPr lang="es-CO" smtClean="0"/>
              <a:pPr/>
              <a:t>15/07/2025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1829313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911A16E2-F979-4164-8D54-155F984B8A23}" type="datetime1">
              <a:rPr lang="es-CO" smtClean="0"/>
              <a:pPr/>
              <a:t>15/07/2025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2977979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6815A54-6709-4634-9915-5F4C043C13CA}" type="datetime1">
              <a:rPr lang="es-CO" smtClean="0"/>
              <a:pPr/>
              <a:t>15/07/2025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1176111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407EDD9A-84CC-4597-9BDD-782C80574BD6}" type="datetime1">
              <a:rPr lang="es-CO" smtClean="0"/>
              <a:pPr/>
              <a:t>15/07/2025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28812552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A3783129-916B-48B3-B2A2-096C822EA05B}" type="datetime1">
              <a:rPr lang="es-CO" smtClean="0"/>
              <a:pPr/>
              <a:t>15/07/2025</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3924349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7CA2F3C7-16FC-4789-94D8-160648FBDB67}" type="datetime1">
              <a:rPr lang="es-CO" smtClean="0"/>
              <a:pPr/>
              <a:t>15/07/2025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4084497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89369F4C-A8E8-4F4B-A96E-F5593680B7E0}" type="datetime1">
              <a:rPr lang="es-CO" smtClean="0"/>
              <a:pPr/>
              <a:t>15/07/2025</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2301691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4ACBC611-30A7-4F61-AF73-1C7E97808A1F}" type="datetime1">
              <a:rPr lang="es-CO" smtClean="0"/>
              <a:pPr/>
              <a:t>15/07/2025</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991033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5F3DDA-39E7-4842-95E6-2DBDDD0C2744}" type="datetime1">
              <a:rPr lang="es-CO" smtClean="0"/>
              <a:pPr/>
              <a:t>15/07/2025</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740567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13A84331-EBB8-48A8-8581-0CC669EACE38}" type="datetime1">
              <a:rPr lang="es-CO" smtClean="0"/>
              <a:pPr/>
              <a:t>15/07/2025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1865004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8924C6F7-B943-4081-AEE0-EB5BAA15DC04}" type="datetime1">
              <a:rPr lang="es-CO" smtClean="0"/>
              <a:pPr/>
              <a:t>15/07/2025</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479959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000">
              <a:schemeClr val="accent1">
                <a:lumMod val="5000"/>
                <a:lumOff val="95000"/>
              </a:schemeClr>
            </a:gs>
            <a:gs pos="15000">
              <a:schemeClr val="accent1">
                <a:lumMod val="45000"/>
                <a:lumOff val="55000"/>
              </a:schemeClr>
            </a:gs>
            <a:gs pos="0">
              <a:schemeClr val="accent1">
                <a:lumMod val="45000"/>
                <a:lumOff val="55000"/>
              </a:schemeClr>
            </a:gs>
            <a:gs pos="45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303988-560D-4905-BCDE-8527E5A080F8}" type="datetime1">
              <a:rPr lang="es-CO" smtClean="0"/>
              <a:pPr/>
              <a:t>15/07/2025</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4CF16F-DD77-46A8-84DF-12DAF7FA0FDC}" type="slidenum">
              <a:rPr lang="es-CO" smtClean="0"/>
              <a:pPr/>
              <a:t>‹Nº›</a:t>
            </a:fld>
            <a:endParaRPr lang="es-CO"/>
          </a:p>
        </p:txBody>
      </p:sp>
    </p:spTree>
    <p:extLst>
      <p:ext uri="{BB962C8B-B14F-4D97-AF65-F5344CB8AC3E}">
        <p14:creationId xmlns="" xmlns:p14="http://schemas.microsoft.com/office/powerpoint/2010/main" val="25650481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hyperlink" Target="https://clinicakiret.es/funciones-del-fisioterapeuta-especialista-en-salud-ocupacional/" TargetMode="External"/><Relationship Id="rId2" Type="http://schemas.openxmlformats.org/officeDocument/2006/relationships/hyperlink" Target="https://www.elsevier.es/es-revista-revista-iberoamericana-fisioterapia-kinesiologia-176-articulo-fisioterapia-salud-ocupacional-acciones-profesionales-13010392" TargetMode="External"/><Relationship Id="rId1" Type="http://schemas.openxmlformats.org/officeDocument/2006/relationships/slideLayout" Target="../slideLayouts/slideLayout2.xml"/><Relationship Id="rId6" Type="http://schemas.openxmlformats.org/officeDocument/2006/relationships/hyperlink" Target="http://repositoriodspace.unipamplona.edu.co/jspui/bitstream/20.500.12744/882/1/Alvarez_Garcia_2020_TG.pdf" TargetMode="External"/><Relationship Id="rId5" Type="http://schemas.openxmlformats.org/officeDocument/2006/relationships/hyperlink" Target="https://www.psicoactiva.com/blog/terapia-ocupacional-en-que-consiste-y-para-que-sirve/#:~:text=La%20terapia%20ocupacional%20es%20una%20profesi%C3%B3n%20socio-sanitaria%20que,f%C3%ADsicas%2C%20cognitivas%20o%20emocionales%20en%20sus%20actividades%20cotidianas." TargetMode="External"/><Relationship Id="rId4" Type="http://schemas.openxmlformats.org/officeDocument/2006/relationships/hyperlink" Target="https://psicolegis.es/que-es-la-terapia-ocupacional-segun-la-om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398207" y="1091381"/>
            <a:ext cx="11503741" cy="5150064"/>
          </a:xfrm>
          <a:prstGeom prst="rect">
            <a:avLst/>
          </a:prstGeom>
          <a:solidFill>
            <a:srgbClr val="0070C0"/>
          </a:solidFill>
        </p:spPr>
        <p:txBody>
          <a:bodyPr wrap="square">
            <a:spAutoFit/>
          </a:bodyPr>
          <a:lstStyle/>
          <a:p>
            <a:pPr algn="ctr">
              <a:lnSpc>
                <a:spcPct val="107000"/>
              </a:lnSpc>
              <a:spcAft>
                <a:spcPts val="800"/>
              </a:spcAft>
            </a:pPr>
            <a:r>
              <a:rPr lang="es-MX" sz="3600" b="1" dirty="0" smtClean="0">
                <a:latin typeface="Arial Black" panose="020B0A04020102020204" pitchFamily="34" charset="0"/>
                <a:ea typeface="Calibri" panose="020F0502020204030204" pitchFamily="34" charset="0"/>
                <a:cs typeface="Times New Roman" panose="02020603050405020304" pitchFamily="18" charset="0"/>
              </a:rPr>
              <a:t>S</a:t>
            </a:r>
            <a:r>
              <a:rPr lang="es-MX" sz="3600" b="1" dirty="0" smtClean="0">
                <a:effectLst/>
                <a:latin typeface="Arial Black" panose="020B0A04020102020204" pitchFamily="34" charset="0"/>
                <a:ea typeface="Calibri" panose="020F0502020204030204" pitchFamily="34" charset="0"/>
                <a:cs typeface="Times New Roman" panose="02020603050405020304" pitchFamily="18" charset="0"/>
              </a:rPr>
              <a:t>alud laboral y prevención de riesgos laborales, una acción sindical</a:t>
            </a:r>
          </a:p>
          <a:p>
            <a:pPr algn="ctr">
              <a:lnSpc>
                <a:spcPct val="107000"/>
              </a:lnSpc>
              <a:spcAft>
                <a:spcPts val="800"/>
              </a:spcAft>
            </a:pPr>
            <a:endParaRPr lang="es-MX" sz="3200" b="1" dirty="0" smtClean="0">
              <a:latin typeface="Arial Black" panose="020B0A0402010202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s-MX" sz="3200" b="1" dirty="0" smtClean="0">
                <a:latin typeface="Arial Black" panose="020B0A04020102020204" pitchFamily="34" charset="0"/>
                <a:ea typeface="Calibri" panose="020F0502020204030204" pitchFamily="34" charset="0"/>
                <a:cs typeface="Times New Roman" panose="02020603050405020304" pitchFamily="18" charset="0"/>
              </a:rPr>
              <a:t>IMPORTANCIA DE LA FISIOTERAPIA EN LA SALUD LABORAL</a:t>
            </a:r>
          </a:p>
          <a:p>
            <a:pPr algn="ctr">
              <a:lnSpc>
                <a:spcPct val="107000"/>
              </a:lnSpc>
              <a:spcAft>
                <a:spcPts val="800"/>
              </a:spcAft>
            </a:pPr>
            <a:endParaRPr lang="es-MX" sz="3600" b="1" dirty="0" smtClean="0">
              <a:effectLst/>
              <a:latin typeface="Arial Black" panose="020B0A0402010202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s-MX" sz="3600" b="1" dirty="0">
              <a:effectLst/>
              <a:latin typeface="Arial Black" panose="020B0A04020102020204" pitchFamily="34" charset="0"/>
              <a:ea typeface="Calibri" panose="020F0502020204030204" pitchFamily="34" charset="0"/>
              <a:cs typeface="Times New Roman" panose="02020603050405020304" pitchFamily="18" charset="0"/>
            </a:endParaRPr>
          </a:p>
          <a:p>
            <a:pPr algn="ctr">
              <a:lnSpc>
                <a:spcPct val="107000"/>
              </a:lnSpc>
              <a:spcAft>
                <a:spcPts val="800"/>
              </a:spcAft>
            </a:pPr>
            <a:endParaRPr lang="es-CO" sz="3600" b="1" dirty="0">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10" name="9 Rectángulo"/>
          <p:cNvSpPr/>
          <p:nvPr/>
        </p:nvSpPr>
        <p:spPr>
          <a:xfrm>
            <a:off x="1934817" y="3983613"/>
            <a:ext cx="8510051" cy="1692771"/>
          </a:xfrm>
          <a:prstGeom prst="rect">
            <a:avLst/>
          </a:prstGeom>
          <a:solidFill>
            <a:srgbClr val="0070C0"/>
          </a:solidFill>
        </p:spPr>
        <p:txBody>
          <a:bodyPr wrap="square">
            <a:spAutoFit/>
          </a:bodyPr>
          <a:lstStyle/>
          <a:p>
            <a:pPr algn="ctr"/>
            <a:endParaRPr lang="es-CO" sz="3600" b="1" dirty="0" smtClean="0">
              <a:latin typeface="Arial Black" panose="020B0A04020102020204" pitchFamily="34" charset="0"/>
            </a:endParaRPr>
          </a:p>
          <a:p>
            <a:pPr algn="ctr"/>
            <a:r>
              <a:rPr lang="es-CO" sz="3200" b="1" dirty="0" err="1" smtClean="0">
                <a:latin typeface="Arial Black" panose="020B0A04020102020204" pitchFamily="34" charset="0"/>
              </a:rPr>
              <a:t>Ft</a:t>
            </a:r>
            <a:r>
              <a:rPr lang="es-CO" sz="3200" b="1" dirty="0" err="1">
                <a:latin typeface="Arial Black" panose="020B0A04020102020204" pitchFamily="34" charset="0"/>
              </a:rPr>
              <a:t>.</a:t>
            </a:r>
            <a:r>
              <a:rPr lang="es-CO" sz="3200" b="1" dirty="0">
                <a:latin typeface="Arial Black" panose="020B0A04020102020204" pitchFamily="34" charset="0"/>
              </a:rPr>
              <a:t> Alba Lucía Guerrero Rueda</a:t>
            </a:r>
          </a:p>
          <a:p>
            <a:pPr algn="ctr"/>
            <a:r>
              <a:rPr lang="es-CO" sz="3600" b="1" dirty="0" smtClean="0"/>
              <a:t>Julio 15 de </a:t>
            </a:r>
            <a:r>
              <a:rPr lang="es-CO" sz="3600" b="1" dirty="0" smtClean="0"/>
              <a:t>2025</a:t>
            </a:r>
            <a:endParaRPr lang="es-CO" sz="3600" b="1" dirty="0"/>
          </a:p>
        </p:txBody>
      </p:sp>
    </p:spTree>
    <p:extLst>
      <p:ext uri="{BB962C8B-B14F-4D97-AF65-F5344CB8AC3E}">
        <p14:creationId xmlns="" xmlns:p14="http://schemas.microsoft.com/office/powerpoint/2010/main" val="2547364561"/>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103241" y="1221304"/>
            <a:ext cx="12000271" cy="3108543"/>
          </a:xfrm>
          <a:prstGeom prst="rect">
            <a:avLst/>
          </a:prstGeom>
        </p:spPr>
        <p:txBody>
          <a:bodyPr wrap="square">
            <a:spAutoFit/>
          </a:bodyPr>
          <a:lstStyle/>
          <a:p>
            <a:r>
              <a:rPr lang="es-ES" sz="2800" dirty="0" smtClean="0">
                <a:latin typeface="Arial" pitchFamily="34" charset="0"/>
                <a:cs typeface="Arial" pitchFamily="34" charset="0"/>
              </a:rPr>
              <a:t>Esto se lleva a cabo apoyando la recuperación de su enfermedad y/o facilitando la adaptación a cualquier discapacidad que pueda tener.</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La TO abarca el conjunto de técnicas y acciones terapéuticas para conseguir mantener la salud de los pacientes, recuperar cierta funcionalidad y mejorar la integración de la persona en todos los ámbitos de la vida: laboral, social, físico y mental</a:t>
            </a:r>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34460"/>
            <a:ext cx="12192000" cy="6124754"/>
          </a:xfrm>
          <a:prstGeom prst="rect">
            <a:avLst/>
          </a:prstGeom>
        </p:spPr>
        <p:txBody>
          <a:bodyPr wrap="square">
            <a:spAutoFit/>
          </a:bodyPr>
          <a:lstStyle/>
          <a:p>
            <a:pPr fontAlgn="base"/>
            <a:r>
              <a:rPr lang="es-ES" sz="2800" b="1" dirty="0" smtClean="0">
                <a:latin typeface="Arial" pitchFamily="34" charset="0"/>
                <a:cs typeface="Arial" pitchFamily="34" charset="0"/>
              </a:rPr>
              <a:t>Evaluación de Riesgos Laborales</a:t>
            </a:r>
          </a:p>
          <a:p>
            <a:pPr fontAlgn="base"/>
            <a:endParaRPr lang="es-ES" sz="2800" dirty="0" smtClean="0">
              <a:latin typeface="Arial" pitchFamily="34" charset="0"/>
              <a:cs typeface="Arial" pitchFamily="34" charset="0"/>
            </a:endParaRPr>
          </a:p>
          <a:p>
            <a:pPr fontAlgn="base"/>
            <a:r>
              <a:rPr lang="es-ES" sz="2800" dirty="0" smtClean="0">
                <a:latin typeface="Arial" pitchFamily="34" charset="0"/>
                <a:cs typeface="Arial" pitchFamily="34" charset="0"/>
              </a:rPr>
              <a:t>Una de las primeras tareas de un fisioterapeuta laboral es realizar una </a:t>
            </a:r>
            <a:r>
              <a:rPr lang="es-ES" sz="2800" b="1" dirty="0" smtClean="0">
                <a:latin typeface="Arial" pitchFamily="34" charset="0"/>
                <a:cs typeface="Arial" pitchFamily="34" charset="0"/>
              </a:rPr>
              <a:t>evaluación de riesgos laborales</a:t>
            </a:r>
            <a:r>
              <a:rPr lang="es-ES" sz="2800" dirty="0" smtClean="0">
                <a:latin typeface="Arial" pitchFamily="34" charset="0"/>
                <a:cs typeface="Arial" pitchFamily="34" charset="0"/>
              </a:rPr>
              <a:t>. </a:t>
            </a:r>
          </a:p>
          <a:p>
            <a:pPr fontAlgn="base"/>
            <a:endParaRPr lang="es-ES" sz="2800" dirty="0" smtClean="0">
              <a:latin typeface="Arial" pitchFamily="34" charset="0"/>
              <a:cs typeface="Arial" pitchFamily="34" charset="0"/>
            </a:endParaRPr>
          </a:p>
          <a:p>
            <a:pPr fontAlgn="base"/>
            <a:r>
              <a:rPr lang="es-ES" sz="2800" dirty="0" smtClean="0">
                <a:latin typeface="Arial" pitchFamily="34" charset="0"/>
                <a:cs typeface="Arial" pitchFamily="34" charset="0"/>
              </a:rPr>
              <a:t>Este proceso implica identificar y analizar los factores de riesgo en el entorno de trabajo que pueden causar lesiones o enfermedades. </a:t>
            </a:r>
          </a:p>
          <a:p>
            <a:pPr fontAlgn="base"/>
            <a:endParaRPr lang="es-ES" sz="2800" dirty="0" smtClean="0">
              <a:latin typeface="Arial" pitchFamily="34" charset="0"/>
              <a:cs typeface="Arial" pitchFamily="34" charset="0"/>
            </a:endParaRPr>
          </a:p>
          <a:p>
            <a:pPr fontAlgn="base"/>
            <a:r>
              <a:rPr lang="es-ES" sz="2800" dirty="0" smtClean="0">
                <a:latin typeface="Arial" pitchFamily="34" charset="0"/>
                <a:cs typeface="Arial" pitchFamily="34" charset="0"/>
              </a:rPr>
              <a:t>Algunas de las actividades específicas que un fisioterapeuta laboral lleva a cabo durante esta evaluación incluyen:</a:t>
            </a:r>
          </a:p>
          <a:p>
            <a:pPr fontAlgn="base"/>
            <a:endParaRPr lang="es-ES" sz="2800" dirty="0" smtClean="0">
              <a:latin typeface="Arial" pitchFamily="34" charset="0"/>
              <a:cs typeface="Arial" pitchFamily="34" charset="0"/>
            </a:endParaRPr>
          </a:p>
          <a:p>
            <a:pPr marL="514350" indent="-514350" fontAlgn="base">
              <a:buFont typeface="+mj-lt"/>
              <a:buAutoNum type="arabicPeriod"/>
            </a:pPr>
            <a:r>
              <a:rPr lang="es-ES" sz="2800" b="1" dirty="0" smtClean="0">
                <a:latin typeface="Arial" pitchFamily="34" charset="0"/>
                <a:cs typeface="Arial" pitchFamily="34" charset="0"/>
              </a:rPr>
              <a:t>Observación de las actividades diarias de los trabajadores</a:t>
            </a:r>
            <a:r>
              <a:rPr lang="es-ES" sz="2800" dirty="0" smtClean="0">
                <a:latin typeface="Arial" pitchFamily="34" charset="0"/>
                <a:cs typeface="Arial" pitchFamily="34" charset="0"/>
              </a:rPr>
              <a:t>: El fisioterapeuta observa cómo los empleados realizan sus tareas diarias para identificar movimientos y posturas que podrían ser perjudiciales.</a:t>
            </a: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696802"/>
            <a:ext cx="12192000" cy="5262979"/>
          </a:xfrm>
          <a:prstGeom prst="rect">
            <a:avLst/>
          </a:prstGeom>
        </p:spPr>
        <p:txBody>
          <a:bodyPr wrap="square">
            <a:spAutoFit/>
          </a:bodyPr>
          <a:lstStyle/>
          <a:p>
            <a:pPr fontAlgn="base"/>
            <a:r>
              <a:rPr lang="es-ES" sz="2800" b="1" dirty="0" smtClean="0">
                <a:latin typeface="Arial" pitchFamily="34" charset="0"/>
                <a:cs typeface="Arial" pitchFamily="34" charset="0"/>
              </a:rPr>
              <a:t>2. Análisis ergonómico</a:t>
            </a:r>
            <a:r>
              <a:rPr lang="es-ES" sz="2800" dirty="0" smtClean="0">
                <a:latin typeface="Arial" pitchFamily="34" charset="0"/>
                <a:cs typeface="Arial" pitchFamily="34" charset="0"/>
              </a:rPr>
              <a:t>: Evaluar la configuración de las estaciones de trabajo, el diseño de los equipos y la disposición del espacio para asegurar que todo esté optimizado para reducir el riesgo de lesiones.</a:t>
            </a:r>
          </a:p>
          <a:p>
            <a:pPr fontAlgn="base"/>
            <a:endParaRPr lang="es-ES" sz="2800" dirty="0" smtClean="0">
              <a:latin typeface="Arial" pitchFamily="34" charset="0"/>
              <a:cs typeface="Arial" pitchFamily="34" charset="0"/>
            </a:endParaRPr>
          </a:p>
          <a:p>
            <a:pPr fontAlgn="base"/>
            <a:r>
              <a:rPr lang="es-ES" sz="2800" b="1" dirty="0" smtClean="0">
                <a:latin typeface="Arial" pitchFamily="34" charset="0"/>
                <a:cs typeface="Arial" pitchFamily="34" charset="0"/>
              </a:rPr>
              <a:t>3. Encuestas y entrevistas</a:t>
            </a:r>
            <a:r>
              <a:rPr lang="es-ES" sz="2800" dirty="0" smtClean="0">
                <a:latin typeface="Arial" pitchFamily="34" charset="0"/>
                <a:cs typeface="Arial" pitchFamily="34" charset="0"/>
              </a:rPr>
              <a:t>: Recopilar información de los empleados sobre cualquier dolor, incomodidad o dificultades que puedan estar experimentando en su trabajo.</a:t>
            </a:r>
          </a:p>
          <a:p>
            <a:pPr fontAlgn="base"/>
            <a:endParaRPr lang="es-ES" sz="2800" dirty="0" smtClean="0">
              <a:latin typeface="Arial" pitchFamily="34" charset="0"/>
              <a:cs typeface="Arial" pitchFamily="34" charset="0"/>
            </a:endParaRPr>
          </a:p>
          <a:p>
            <a:pPr fontAlgn="base"/>
            <a:r>
              <a:rPr lang="es-ES" sz="2800" b="1" dirty="0" smtClean="0">
                <a:latin typeface="Arial" pitchFamily="34" charset="0"/>
                <a:cs typeface="Arial" pitchFamily="34" charset="0"/>
              </a:rPr>
              <a:t>Esta evaluación permite al fisioterapeuta laboral desarrollar un entendimiento profundo de los riesgos específicos presentes en el lugar de trabajo, lo que es crucial para diseñar estrategias efectivas de prevención y tratamiento</a:t>
            </a:r>
            <a:r>
              <a:rPr lang="es-ES" sz="2800" dirty="0" smtClean="0"/>
              <a:t>.</a:t>
            </a:r>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551298"/>
            <a:ext cx="12192000" cy="5693866"/>
          </a:xfrm>
          <a:prstGeom prst="rect">
            <a:avLst/>
          </a:prstGeom>
        </p:spPr>
        <p:txBody>
          <a:bodyPr wrap="square">
            <a:spAutoFit/>
          </a:bodyPr>
          <a:lstStyle/>
          <a:p>
            <a:pPr fontAlgn="base"/>
            <a:r>
              <a:rPr lang="es-ES" sz="2800" b="1" dirty="0" smtClean="0">
                <a:latin typeface="Arial" pitchFamily="34" charset="0"/>
                <a:cs typeface="Arial" pitchFamily="34" charset="0"/>
              </a:rPr>
              <a:t>Prevención de Lesiones</a:t>
            </a:r>
          </a:p>
          <a:p>
            <a:pPr fontAlgn="base"/>
            <a:endParaRPr lang="es-ES" sz="2800" dirty="0" smtClean="0">
              <a:latin typeface="Arial" pitchFamily="34" charset="0"/>
              <a:cs typeface="Arial" pitchFamily="34" charset="0"/>
            </a:endParaRPr>
          </a:p>
          <a:p>
            <a:pPr fontAlgn="base"/>
            <a:r>
              <a:rPr lang="es-ES" sz="2800" dirty="0" smtClean="0">
                <a:latin typeface="Arial" pitchFamily="34" charset="0"/>
                <a:cs typeface="Arial" pitchFamily="34" charset="0"/>
              </a:rPr>
              <a:t>La prevención de lesiones es uno de los aspectos más importantes de la fisioterapia laboral. </a:t>
            </a:r>
          </a:p>
          <a:p>
            <a:pPr fontAlgn="base"/>
            <a:r>
              <a:rPr lang="es-ES" sz="2800" dirty="0" smtClean="0">
                <a:latin typeface="Arial" pitchFamily="34" charset="0"/>
                <a:cs typeface="Arial" pitchFamily="34" charset="0"/>
              </a:rPr>
              <a:t>El objetivo es evitar que ocurran lesiones en primer lugar mediante la implementación de diversas estrategias y programas. Algunas de las medidas preventivas más comunes incluyen:</a:t>
            </a:r>
          </a:p>
          <a:p>
            <a:pPr fontAlgn="base"/>
            <a:endParaRPr lang="es-ES" sz="2800" b="1" dirty="0" smtClean="0">
              <a:latin typeface="Arial" pitchFamily="34" charset="0"/>
              <a:cs typeface="Arial" pitchFamily="34" charset="0"/>
            </a:endParaRPr>
          </a:p>
          <a:p>
            <a:pPr marL="514350" indent="-514350" fontAlgn="base">
              <a:buFont typeface="+mj-lt"/>
              <a:buAutoNum type="arabicPeriod"/>
            </a:pPr>
            <a:r>
              <a:rPr lang="es-ES" sz="2800" b="1" dirty="0" smtClean="0">
                <a:latin typeface="Arial" pitchFamily="34" charset="0"/>
                <a:cs typeface="Arial" pitchFamily="34" charset="0"/>
              </a:rPr>
              <a:t>Programas de ejercicios de calentamiento y estiramiento</a:t>
            </a:r>
            <a:r>
              <a:rPr lang="es-ES" sz="2800" dirty="0" smtClean="0">
                <a:latin typeface="Arial" pitchFamily="34" charset="0"/>
                <a:cs typeface="Arial" pitchFamily="34" charset="0"/>
              </a:rPr>
              <a:t>: Estos programas están diseñados para preparar el cuerpo antes de comenzar la jornada laboral, mejorando la flexibilidad y reduciendo el riesgo de lesiones musculares y articulares.</a:t>
            </a:r>
          </a:p>
          <a:p>
            <a:pPr fontAlgn="base"/>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744918"/>
            <a:ext cx="12192000" cy="5262979"/>
          </a:xfrm>
          <a:prstGeom prst="rect">
            <a:avLst/>
          </a:prstGeom>
        </p:spPr>
        <p:txBody>
          <a:bodyPr wrap="square">
            <a:spAutoFit/>
          </a:bodyPr>
          <a:lstStyle/>
          <a:p>
            <a:pPr fontAlgn="base"/>
            <a:r>
              <a:rPr lang="es-ES" sz="2800" b="1" dirty="0" smtClean="0">
                <a:latin typeface="Arial" pitchFamily="34" charset="0"/>
                <a:cs typeface="Arial" pitchFamily="34" charset="0"/>
              </a:rPr>
              <a:t>2. Entrenamiento en ergonomía</a:t>
            </a:r>
            <a:r>
              <a:rPr lang="es-ES" sz="2800" dirty="0" smtClean="0">
                <a:latin typeface="Arial" pitchFamily="34" charset="0"/>
                <a:cs typeface="Arial" pitchFamily="34" charset="0"/>
              </a:rPr>
              <a:t>: Educar a los trabajadores sobre las mejores prácticas ergonómicas, como la postura correcta al sentarse, técnicas adecuadas para levantar objetos pesados y cómo ajustar sus estaciones de trabajo para minimizar el estrés en el cuerpo.</a:t>
            </a:r>
          </a:p>
          <a:p>
            <a:pPr fontAlgn="base"/>
            <a:endParaRPr lang="es-ES" sz="2800" b="1" dirty="0" smtClean="0">
              <a:latin typeface="Arial" pitchFamily="34" charset="0"/>
              <a:cs typeface="Arial" pitchFamily="34" charset="0"/>
            </a:endParaRPr>
          </a:p>
          <a:p>
            <a:pPr fontAlgn="base"/>
            <a:r>
              <a:rPr lang="es-ES" sz="2800" b="1" dirty="0" smtClean="0">
                <a:latin typeface="Arial" pitchFamily="34" charset="0"/>
                <a:cs typeface="Arial" pitchFamily="34" charset="0"/>
              </a:rPr>
              <a:t>3. Programas de acondicionamiento físico</a:t>
            </a:r>
            <a:r>
              <a:rPr lang="es-ES" sz="2800" dirty="0" smtClean="0">
                <a:latin typeface="Arial" pitchFamily="34" charset="0"/>
                <a:cs typeface="Arial" pitchFamily="34" charset="0"/>
              </a:rPr>
              <a:t>: Estos programas están diseñados para mejorar la fuerza, flexibilidad y resistencia de los trabajadores, lo que les permite manejar mejor las demandas físicas de sus trabajos.</a:t>
            </a:r>
          </a:p>
          <a:p>
            <a:pPr fontAlgn="base"/>
            <a:r>
              <a:rPr lang="es-ES" sz="2800" dirty="0" smtClean="0">
                <a:latin typeface="Arial" pitchFamily="34" charset="0"/>
                <a:cs typeface="Arial" pitchFamily="34" charset="0"/>
              </a:rPr>
              <a:t>Además, el fisioterapeuta puede proporcionar </a:t>
            </a:r>
            <a:r>
              <a:rPr lang="es-ES" sz="2800" b="1" dirty="0" smtClean="0">
                <a:latin typeface="Arial" pitchFamily="34" charset="0"/>
                <a:cs typeface="Arial" pitchFamily="34" charset="0"/>
              </a:rPr>
              <a:t>sesiones de educación y capacitación</a:t>
            </a:r>
            <a:r>
              <a:rPr lang="es-ES" sz="2800" dirty="0" smtClean="0">
                <a:latin typeface="Arial" pitchFamily="34" charset="0"/>
                <a:cs typeface="Arial" pitchFamily="34" charset="0"/>
              </a:rPr>
              <a:t> para enseñar a los trabajadores sobre la importancia de la ergonomía y cómo pueden aplicar estos principios en su día a día</a:t>
            </a:r>
            <a:endParaRPr lang="es-ES" sz="2800" dirty="0"/>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132732" y="642341"/>
            <a:ext cx="11960942" cy="5262979"/>
          </a:xfrm>
          <a:prstGeom prst="rect">
            <a:avLst/>
          </a:prstGeom>
        </p:spPr>
        <p:txBody>
          <a:bodyPr wrap="square">
            <a:spAutoFit/>
          </a:bodyPr>
          <a:lstStyle/>
          <a:p>
            <a:pPr fontAlgn="base"/>
            <a:r>
              <a:rPr lang="es-ES" sz="2800" b="1" dirty="0" smtClean="0">
                <a:latin typeface="Arial" pitchFamily="34" charset="0"/>
                <a:cs typeface="Arial" pitchFamily="34" charset="0"/>
              </a:rPr>
              <a:t>Tratamiento de Lesiones</a:t>
            </a:r>
          </a:p>
          <a:p>
            <a:pPr fontAlgn="base"/>
            <a:endParaRPr lang="es-ES" sz="2800" b="1" dirty="0" smtClean="0">
              <a:latin typeface="Arial" pitchFamily="34" charset="0"/>
              <a:cs typeface="Arial" pitchFamily="34" charset="0"/>
            </a:endParaRPr>
          </a:p>
          <a:p>
            <a:pPr fontAlgn="base"/>
            <a:r>
              <a:rPr lang="es-ES" sz="2800" dirty="0" smtClean="0">
                <a:latin typeface="Arial" pitchFamily="34" charset="0"/>
                <a:cs typeface="Arial" pitchFamily="34" charset="0"/>
              </a:rPr>
              <a:t>A pesar de los mejores esfuerzos en prevención, las lesiones pueden ocurrir. </a:t>
            </a:r>
          </a:p>
          <a:p>
            <a:pPr fontAlgn="base"/>
            <a:r>
              <a:rPr lang="es-ES" sz="2800" dirty="0" smtClean="0">
                <a:latin typeface="Arial" pitchFamily="34" charset="0"/>
                <a:cs typeface="Arial" pitchFamily="34" charset="0"/>
              </a:rPr>
              <a:t>En estos casos, el fisioterapeuta está capacitado para proporcionar una variedad de tratamientos diseñados para aliviar el dolor, mejorar la función y acelerar la recuperación. Algunos de los tratamientos que pueden ofrecer incluyen:</a:t>
            </a:r>
          </a:p>
          <a:p>
            <a:pPr fontAlgn="base"/>
            <a:endParaRPr lang="es-ES" sz="2800" dirty="0" smtClean="0">
              <a:latin typeface="Arial" pitchFamily="34" charset="0"/>
              <a:cs typeface="Arial" pitchFamily="34" charset="0"/>
            </a:endParaRPr>
          </a:p>
          <a:p>
            <a:pPr fontAlgn="base">
              <a:buFont typeface="Arial" pitchFamily="34" charset="0"/>
              <a:buChar char="•"/>
            </a:pPr>
            <a:r>
              <a:rPr lang="es-ES" sz="2800" b="1" dirty="0" smtClean="0">
                <a:latin typeface="Arial" pitchFamily="34" charset="0"/>
                <a:cs typeface="Arial" pitchFamily="34" charset="0"/>
              </a:rPr>
              <a:t> Terapias manuales</a:t>
            </a:r>
            <a:r>
              <a:rPr lang="es-ES" sz="2800" dirty="0" smtClean="0">
                <a:latin typeface="Arial" pitchFamily="34" charset="0"/>
                <a:cs typeface="Arial" pitchFamily="34" charset="0"/>
              </a:rPr>
              <a:t>: Estas pueden incluir masajes, movilizaciones articulares y manipulaciones que ayudan a reducir el dolor, mejorar la movilidad y promover la curación.</a:t>
            </a: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803251"/>
            <a:ext cx="12192000" cy="4832092"/>
          </a:xfrm>
          <a:prstGeom prst="rect">
            <a:avLst/>
          </a:prstGeom>
        </p:spPr>
        <p:txBody>
          <a:bodyPr wrap="square">
            <a:spAutoFit/>
          </a:bodyPr>
          <a:lstStyle/>
          <a:p>
            <a:pPr fontAlgn="base">
              <a:buFont typeface="Arial" pitchFamily="34" charset="0"/>
              <a:buChar char="•"/>
            </a:pPr>
            <a:r>
              <a:rPr lang="es-ES" sz="2800" b="1" dirty="0" smtClean="0">
                <a:latin typeface="Arial" pitchFamily="34" charset="0"/>
                <a:cs typeface="Arial" pitchFamily="34" charset="0"/>
              </a:rPr>
              <a:t> Terapias físicas</a:t>
            </a:r>
            <a:r>
              <a:rPr lang="es-ES" sz="2800" dirty="0" smtClean="0">
                <a:latin typeface="Arial" pitchFamily="34" charset="0"/>
                <a:cs typeface="Arial" pitchFamily="34" charset="0"/>
              </a:rPr>
              <a:t>: Esto puede incluir la aplicación de calor, frío, ultrasonido y electroterapia para reducir la inflamación, aliviar el dolor y mejorar la circulación.</a:t>
            </a:r>
          </a:p>
          <a:p>
            <a:pPr fontAlgn="base"/>
            <a:endParaRPr lang="es-ES" sz="2800" dirty="0" smtClean="0">
              <a:latin typeface="Arial" pitchFamily="34" charset="0"/>
              <a:cs typeface="Arial" pitchFamily="34" charset="0"/>
            </a:endParaRPr>
          </a:p>
          <a:p>
            <a:pPr fontAlgn="base">
              <a:buFont typeface="Arial" pitchFamily="34" charset="0"/>
              <a:buChar char="•"/>
            </a:pPr>
            <a:r>
              <a:rPr lang="es-ES" sz="2800" b="1" dirty="0" smtClean="0">
                <a:latin typeface="Arial" pitchFamily="34" charset="0"/>
                <a:cs typeface="Arial" pitchFamily="34" charset="0"/>
              </a:rPr>
              <a:t> Ejercicios terapéuticos</a:t>
            </a:r>
            <a:r>
              <a:rPr lang="es-ES" sz="2800" dirty="0" smtClean="0">
                <a:latin typeface="Arial" pitchFamily="34" charset="0"/>
                <a:cs typeface="Arial" pitchFamily="34" charset="0"/>
              </a:rPr>
              <a:t>: Programas de ejercicios específicos diseñados para rehabilitar la lesión, mejorar la fuerza y la flexibilidad y prevenir futuras lesiones.</a:t>
            </a:r>
          </a:p>
          <a:p>
            <a:pPr fontAlgn="base"/>
            <a:endParaRPr lang="es-ES" sz="2800" dirty="0" smtClean="0">
              <a:latin typeface="Arial" pitchFamily="34" charset="0"/>
              <a:cs typeface="Arial" pitchFamily="34" charset="0"/>
            </a:endParaRPr>
          </a:p>
          <a:p>
            <a:pPr fontAlgn="base"/>
            <a:r>
              <a:rPr lang="es-ES" sz="2800" dirty="0" smtClean="0">
                <a:latin typeface="Arial" pitchFamily="34" charset="0"/>
                <a:cs typeface="Arial" pitchFamily="34" charset="0"/>
              </a:rPr>
              <a:t>El fisioterapeuta trabaja en estrecha colaboración con cada trabajador para desarrollar un plan de tratamiento personalizado que se ajuste a sus necesidades y objetivos específicos.</a:t>
            </a:r>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176976" y="398206"/>
            <a:ext cx="11887200" cy="5262979"/>
          </a:xfrm>
          <a:prstGeom prst="rect">
            <a:avLst/>
          </a:prstGeom>
        </p:spPr>
        <p:txBody>
          <a:bodyPr wrap="square">
            <a:spAutoFit/>
          </a:bodyPr>
          <a:lstStyle/>
          <a:p>
            <a:pPr algn="ctr"/>
            <a:r>
              <a:rPr lang="es-ES" sz="2800" b="1" dirty="0" smtClean="0">
                <a:latin typeface="Arial" pitchFamily="34" charset="0"/>
                <a:cs typeface="Arial" pitchFamily="34" charset="0"/>
              </a:rPr>
              <a:t>CONCLUSIONES</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Salud Ocupacional comprende </a:t>
            </a:r>
            <a:r>
              <a:rPr lang="es-ES" sz="2800" b="1" dirty="0" smtClean="0">
                <a:latin typeface="Arial" pitchFamily="34" charset="0"/>
                <a:cs typeface="Arial" pitchFamily="34" charset="0"/>
              </a:rPr>
              <a:t>actividades multidisciplinarias e interdisciplinarias encaminadas a la formación, educación, prevención, control, recuperación y rehabilitación de los trabajadores</a:t>
            </a:r>
            <a:r>
              <a:rPr lang="es-ES" sz="2800" dirty="0" smtClean="0">
                <a:latin typeface="Arial" pitchFamily="34" charset="0"/>
                <a:cs typeface="Arial" pitchFamily="34" charset="0"/>
              </a:rPr>
              <a:t>, para protegerlos de los riesgos de su ocupación y ubicarlos en un ambiente de trabajo de acuerdo a sus condiciones fisiológicas, ergonómicas, psicológicas y sociales</a:t>
            </a:r>
          </a:p>
          <a:p>
            <a:r>
              <a:rPr lang="es-ES" sz="2800" dirty="0" smtClean="0">
                <a:latin typeface="Arial" pitchFamily="34" charset="0"/>
                <a:cs typeface="Arial" pitchFamily="34" charset="0"/>
              </a:rPr>
              <a:t>Evalúa las condiciones de trabajo, estudia las variables que definen la realización de una tarea concreta y el entorno en que ésta se realiza:  </a:t>
            </a:r>
          </a:p>
          <a:p>
            <a:r>
              <a:rPr lang="es-ES" sz="2800" dirty="0" smtClean="0">
                <a:latin typeface="Arial" pitchFamily="34" charset="0"/>
                <a:cs typeface="Arial" pitchFamily="34" charset="0"/>
              </a:rPr>
              <a:t>Las condiciones de seguridad, El medio ambiente físico, Contaminantes químicos y biológicos, La carga y organización del trabajo</a:t>
            </a:r>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176976" y="884890"/>
            <a:ext cx="11887200" cy="4401205"/>
          </a:xfrm>
          <a:prstGeom prst="rect">
            <a:avLst/>
          </a:prstGeom>
        </p:spPr>
        <p:txBody>
          <a:bodyPr wrap="square">
            <a:spAutoFit/>
          </a:bodyPr>
          <a:lstStyle/>
          <a:p>
            <a:pPr algn="ctr"/>
            <a:r>
              <a:rPr lang="es-ES" sz="2800" b="1" dirty="0" smtClean="0">
                <a:latin typeface="Arial" pitchFamily="34" charset="0"/>
                <a:cs typeface="Arial" pitchFamily="34" charset="0"/>
              </a:rPr>
              <a:t>CONCLUSIONES</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La fisioterapia laboral es una profesión del área de la salud, busca el bienestar de los trabajadores. </a:t>
            </a:r>
          </a:p>
          <a:p>
            <a:r>
              <a:rPr lang="es-ES" sz="2800" dirty="0" smtClean="0">
                <a:latin typeface="Arial" pitchFamily="34" charset="0"/>
                <a:cs typeface="Arial" pitchFamily="34" charset="0"/>
              </a:rPr>
              <a:t>Su objetivo principal es prevenir, diagnosticar y tratar con el movimiento, lesiones y enfermedades relacionadas con el trabajo. </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Un </a:t>
            </a:r>
            <a:r>
              <a:rPr lang="es-ES" sz="2800" b="1" dirty="0" smtClean="0">
                <a:latin typeface="Arial" pitchFamily="34" charset="0"/>
                <a:cs typeface="Arial" pitchFamily="34" charset="0"/>
              </a:rPr>
              <a:t>fisioterapeuta laboral</a:t>
            </a:r>
            <a:r>
              <a:rPr lang="es-ES" sz="2800" dirty="0" smtClean="0">
                <a:latin typeface="Arial" pitchFamily="34" charset="0"/>
                <a:cs typeface="Arial" pitchFamily="34" charset="0"/>
              </a:rPr>
              <a:t> busca crear un entorno laboral saludable, ayudando a reducir el ausentismo, aumentar la productividad y mejorar la calidad de vida de los empleados. </a:t>
            </a:r>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176976" y="427702"/>
            <a:ext cx="11887200" cy="6124754"/>
          </a:xfrm>
          <a:prstGeom prst="rect">
            <a:avLst/>
          </a:prstGeom>
        </p:spPr>
        <p:txBody>
          <a:bodyPr wrap="square">
            <a:spAutoFit/>
          </a:bodyPr>
          <a:lstStyle/>
          <a:p>
            <a:pPr algn="ctr"/>
            <a:r>
              <a:rPr lang="es-ES" sz="2800" b="1" dirty="0" smtClean="0">
                <a:latin typeface="Arial" pitchFamily="34" charset="0"/>
                <a:cs typeface="Arial" pitchFamily="34" charset="0"/>
              </a:rPr>
              <a:t>CONCLUSIONES</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La terapia ocupacional tiene como </a:t>
            </a:r>
            <a:r>
              <a:rPr lang="es-ES" sz="2800" b="1" dirty="0" smtClean="0">
                <a:latin typeface="Arial" pitchFamily="34" charset="0"/>
                <a:cs typeface="Arial" pitchFamily="34" charset="0"/>
              </a:rPr>
              <a:t>objetivo evaluar las habilidades y dificultades físicas, mentales, sensoriales y sociales de una persona</a:t>
            </a:r>
            <a:r>
              <a:rPr lang="es-ES" sz="2800" dirty="0" smtClean="0">
                <a:latin typeface="Arial" pitchFamily="34" charset="0"/>
                <a:cs typeface="Arial" pitchFamily="34" charset="0"/>
              </a:rPr>
              <a:t>, y ayudarle a </a:t>
            </a:r>
            <a:r>
              <a:rPr lang="es-ES" sz="2800" b="1" dirty="0" smtClean="0">
                <a:latin typeface="Arial" pitchFamily="34" charset="0"/>
                <a:cs typeface="Arial" pitchFamily="34" charset="0"/>
              </a:rPr>
              <a:t>lograr el máximo nivel de autonomía en su vida cotidiana</a:t>
            </a:r>
            <a:r>
              <a:rPr lang="es-ES" sz="2800" dirty="0" smtClean="0">
                <a:latin typeface="Arial" pitchFamily="34" charset="0"/>
                <a:cs typeface="Arial" pitchFamily="34" charset="0"/>
              </a:rPr>
              <a:t>. Se lleva a cabo apoyando la recuperación de su enfermedad y/o facilitando la adaptación a cualquier discapacidad que pueda tener.</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Se basa en la premisa de que la ocupación, son las actividades que una persona realiza a lo largo del día, es fundamental para su bienestar físico y mental. Por lo tanto, la terapia ocupacional </a:t>
            </a:r>
            <a:r>
              <a:rPr lang="es-ES" sz="2800" b="1" dirty="0" smtClean="0">
                <a:latin typeface="Arial" pitchFamily="34" charset="0"/>
                <a:cs typeface="Arial" pitchFamily="34" charset="0"/>
              </a:rPr>
              <a:t>se centra en evaluar y abordar las limitaciones que impiden a un individuo realizar sus actividades diarias de manera eficiente y satisfactoria</a:t>
            </a:r>
            <a:r>
              <a:rPr lang="es-ES" sz="2800" dirty="0" smtClean="0">
                <a:latin typeface="Arial" pitchFamily="34" charset="0"/>
                <a:cs typeface="Arial" pitchFamily="34" charset="0"/>
              </a:rPr>
              <a:t>.</a:t>
            </a:r>
          </a:p>
          <a:p>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esultado de imagen de roles de fisioterapia en salud laboral"/>
          <p:cNvPicPr>
            <a:picLocks noChangeAspect="1" noChangeArrowheads="1"/>
          </p:cNvPicPr>
          <p:nvPr/>
        </p:nvPicPr>
        <p:blipFill>
          <a:blip r:embed="rId2" cstate="print"/>
          <a:srcRect/>
          <a:stretch>
            <a:fillRect/>
          </a:stretch>
        </p:blipFill>
        <p:spPr bwMode="auto">
          <a:xfrm>
            <a:off x="1783703" y="471949"/>
            <a:ext cx="7891240" cy="5918434"/>
          </a:xfrm>
          <a:prstGeom prst="rect">
            <a:avLst/>
          </a:prstGeom>
          <a:noFill/>
        </p:spPr>
      </p:pic>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Rectángulo"/>
          <p:cNvSpPr/>
          <p:nvPr/>
        </p:nvSpPr>
        <p:spPr>
          <a:xfrm>
            <a:off x="3487994" y="1714500"/>
            <a:ext cx="4863832" cy="1569660"/>
          </a:xfrm>
          <a:prstGeom prst="rect">
            <a:avLst/>
          </a:prstGeom>
        </p:spPr>
        <p:txBody>
          <a:bodyPr wrap="square">
            <a:spAutoFit/>
          </a:bodyPr>
          <a:lstStyle/>
          <a:p>
            <a:pPr algn="ctr"/>
            <a:r>
              <a:rPr lang="es-CO" sz="9600" dirty="0">
                <a:latin typeface="Britannic Bold" pitchFamily="34" charset="0"/>
              </a:rPr>
              <a:t>GRACIAS</a:t>
            </a:r>
            <a:endParaRPr lang="es-CO" sz="9600" dirty="0"/>
          </a:p>
        </p:txBody>
      </p:sp>
    </p:spTree>
    <p:extLst>
      <p:ext uri="{BB962C8B-B14F-4D97-AF65-F5344CB8AC3E}">
        <p14:creationId xmlns="" xmlns:p14="http://schemas.microsoft.com/office/powerpoint/2010/main" val="692200956"/>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0" y="654483"/>
            <a:ext cx="1219200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INFOGRAFIA WEB</a:t>
            </a:r>
          </a:p>
          <a:p>
            <a:pPr marL="0" marR="0" lvl="0" indent="0" algn="just" defTabSz="914400" rtl="0" eaLnBrk="1" fontAlgn="base" latinLnBrk="0" hangingPunct="1">
              <a:lnSpc>
                <a:spcPct val="100000"/>
              </a:lnSpc>
              <a:spcBef>
                <a:spcPct val="0"/>
              </a:spcBef>
              <a:spcAft>
                <a:spcPct val="0"/>
              </a:spcAft>
              <a:buClrTx/>
              <a:buSzTx/>
              <a:buFontTx/>
              <a:buNone/>
              <a:tabLst/>
            </a:pPr>
            <a:endParaRPr lang="es-ES" sz="2800" dirty="0" smtClean="0">
              <a:latin typeface="Arial" pitchFamily="34" charset="0"/>
              <a:ea typeface="Times New Roman" pitchFamily="18" charset="0"/>
              <a:cs typeface="Arial" pitchFamily="34" charset="0"/>
              <a:hlinkClick r:id="rId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Fisioterapia y salud ocupacional: acciones profesionales en promoción y prevención | </a:t>
            </a:r>
          </a:p>
          <a:p>
            <a:pPr marL="0" marR="0" lvl="0" indent="0" algn="just" defTabSz="914400" rtl="0" eaLnBrk="1" fontAlgn="base" latinLnBrk="0" hangingPunct="1">
              <a:lnSpc>
                <a:spcPct val="100000"/>
              </a:lnSpc>
              <a:spcBef>
                <a:spcPct val="0"/>
              </a:spcBef>
              <a:spcAft>
                <a:spcPct val="0"/>
              </a:spcAft>
              <a:buClrTx/>
              <a:buSzTx/>
              <a:buFontTx/>
              <a:buNone/>
              <a:tabLst/>
            </a:pPr>
            <a:endParaRPr lang="es-ES" sz="2400" dirty="0" smtClean="0">
              <a:latin typeface="Arial" pitchFamily="34" charset="0"/>
              <a:ea typeface="Times New Roman" pitchFamily="18" charset="0"/>
              <a:cs typeface="Arial" pitchFamily="34" charset="0"/>
              <a:hlinkClick r:id="rId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Revista Iberoamericana de Fisioterapia y Kinesiología</a:t>
            </a: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rPr>
              <a:t>Descubre las importantes funciones del fisioterapeuta especialista en salud ocupacional y cómo pueden beneficiar a tu empresa y empleados - </a:t>
            </a:r>
            <a:r>
              <a:rPr kumimoji="0" lang="es-ES"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hlinkClick r:id="rId3"/>
              </a:rPr>
              <a:t>Kiret</a:t>
            </a: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rPr>
              <a:t> Fisioterapia</a:t>
            </a: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4"/>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4"/>
              </a:rPr>
              <a:t>¿Qué es la Terapia Ocupacional según la OMS? Definición y Beneficios - </a:t>
            </a:r>
            <a:r>
              <a:rPr kumimoji="0" lang="es-ES"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hlinkClick r:id="rId4"/>
              </a:rPr>
              <a:t>Psicolegis</a:t>
            </a: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4"/>
              </a:rPr>
              <a:t> La Web Psicológica</a:t>
            </a: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5"/>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5"/>
              </a:rPr>
              <a:t>Terapia Ocupacional: qué es y para qué sirve</a:t>
            </a: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6"/>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6"/>
              </a:rPr>
              <a:t>Alvarez_Garcia_2020_TG.pdf</a:t>
            </a:r>
            <a:endParaRPr kumimoji="0" lang="es-ES" sz="24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1342068"/>
            <a:ext cx="12192000" cy="2554545"/>
          </a:xfrm>
          <a:prstGeom prst="rect">
            <a:avLst/>
          </a:prstGeom>
        </p:spPr>
        <p:txBody>
          <a:bodyPr wrap="square">
            <a:spAutoFit/>
          </a:bodyPr>
          <a:lstStyle/>
          <a:p>
            <a:pPr algn="ctr"/>
            <a:r>
              <a:rPr lang="es-CO" sz="2800" b="1" dirty="0">
                <a:latin typeface="Andalus" pitchFamily="18" charset="-78"/>
                <a:cs typeface="Andalus" pitchFamily="18" charset="-78"/>
              </a:rPr>
              <a:t>OBJETIVOS</a:t>
            </a:r>
          </a:p>
          <a:p>
            <a:pPr algn="ctr"/>
            <a:endParaRPr lang="es-CO" sz="2000" b="1" dirty="0">
              <a:latin typeface="Andalus" pitchFamily="18" charset="-78"/>
              <a:cs typeface="Andalus" pitchFamily="18" charset="-78"/>
            </a:endParaRPr>
          </a:p>
          <a:p>
            <a:pPr marL="514350" indent="-514350" algn="just">
              <a:buFont typeface="+mj-lt"/>
              <a:buAutoNum type="arabicPeriod"/>
            </a:pPr>
            <a:r>
              <a:rPr lang="es-CO" sz="2800" dirty="0">
                <a:latin typeface="Andalus" pitchFamily="18" charset="-78"/>
                <a:cs typeface="Andalus" pitchFamily="18" charset="-78"/>
              </a:rPr>
              <a:t>Definir conceptos básicos </a:t>
            </a:r>
            <a:endParaRPr lang="es-CO" sz="2800" dirty="0" smtClean="0">
              <a:latin typeface="Andalus" pitchFamily="18" charset="-78"/>
              <a:cs typeface="Andalus" pitchFamily="18" charset="-78"/>
            </a:endParaRPr>
          </a:p>
          <a:p>
            <a:pPr marL="514350" indent="-514350" algn="just">
              <a:buFont typeface="+mj-lt"/>
              <a:buAutoNum type="arabicPeriod"/>
            </a:pPr>
            <a:r>
              <a:rPr lang="es-CO" sz="2800" dirty="0" smtClean="0">
                <a:latin typeface="Andalus" pitchFamily="18" charset="-78"/>
                <a:cs typeface="Andalus" pitchFamily="18" charset="-78"/>
              </a:rPr>
              <a:t>Diferenciar fisioterapia- terapia ocupacional – medicina laboral</a:t>
            </a:r>
            <a:endParaRPr lang="es-CO" sz="2800" dirty="0">
              <a:latin typeface="Andalus" pitchFamily="18" charset="-78"/>
              <a:cs typeface="Andalus" pitchFamily="18" charset="-78"/>
            </a:endParaRPr>
          </a:p>
          <a:p>
            <a:pPr marL="514350" indent="-514350">
              <a:buAutoNum type="arabicPeriod"/>
            </a:pPr>
            <a:r>
              <a:rPr lang="es-CO" sz="2800" dirty="0">
                <a:latin typeface="Andalus" pitchFamily="18" charset="-78"/>
                <a:cs typeface="Andalus" pitchFamily="18" charset="-78"/>
              </a:rPr>
              <a:t>Identificar y socializar </a:t>
            </a:r>
            <a:r>
              <a:rPr lang="es-CO" sz="2800" dirty="0" smtClean="0">
                <a:latin typeface="Andalus" pitchFamily="18" charset="-78"/>
                <a:cs typeface="Andalus" pitchFamily="18" charset="-78"/>
              </a:rPr>
              <a:t>la importancia de la fisioterapia en la salud ocupacional. </a:t>
            </a:r>
            <a:endParaRPr lang="es-CO" sz="2800" dirty="0">
              <a:latin typeface="Andalus" pitchFamily="18" charset="-78"/>
              <a:cs typeface="Andalus" pitchFamily="18" charset="-78"/>
            </a:endParaRPr>
          </a:p>
          <a:p>
            <a:pPr marL="514350" indent="-514350">
              <a:buFont typeface="+mj-lt"/>
              <a:buAutoNum type="arabicPeriod"/>
            </a:pPr>
            <a:r>
              <a:rPr lang="es-CO" sz="2800" dirty="0">
                <a:latin typeface="Andalus" pitchFamily="18" charset="-78"/>
                <a:cs typeface="Andalus" pitchFamily="18" charset="-78"/>
              </a:rPr>
              <a:t>Generar aportes para una cultura de prevención liderando las acciones sindicales </a:t>
            </a:r>
          </a:p>
        </p:txBody>
      </p:sp>
    </p:spTree>
    <p:extLst>
      <p:ext uri="{BB962C8B-B14F-4D97-AF65-F5344CB8AC3E}">
        <p14:creationId xmlns="" xmlns:p14="http://schemas.microsoft.com/office/powerpoint/2010/main" val="2187783250"/>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0" y="847646"/>
            <a:ext cx="12192000" cy="4955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defTabSz="914400" fontAlgn="base">
              <a:spcBef>
                <a:spcPct val="0"/>
              </a:spcBef>
              <a:spcAft>
                <a:spcPct val="0"/>
              </a:spcAft>
            </a:pPr>
            <a:r>
              <a:rPr kumimoji="0" lang="es-ES" sz="3200" b="1" i="0" u="none" strike="noStrike" cap="none" normalizeH="0" baseline="0" dirty="0" smtClean="0">
                <a:ln>
                  <a:noFill/>
                </a:ln>
                <a:effectLst/>
                <a:latin typeface="Arial" pitchFamily="34" charset="0"/>
                <a:ea typeface="Times New Roman" pitchFamily="18" charset="0"/>
                <a:cs typeface="Arial" pitchFamily="34" charset="0"/>
              </a:rPr>
              <a:t>La Salud Ocupacional según la </a:t>
            </a:r>
            <a:r>
              <a:rPr lang="es-ES" sz="3200" b="1" dirty="0" smtClean="0">
                <a:latin typeface="Arial" pitchFamily="34" charset="0"/>
                <a:ea typeface="Times New Roman" pitchFamily="18" charset="0"/>
                <a:cs typeface="Arial" pitchFamily="34" charset="0"/>
              </a:rPr>
              <a:t>Organización Mundial de la Salud (OMS)</a:t>
            </a: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sz="28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«La </a:t>
            </a:r>
            <a:r>
              <a:rPr kumimoji="0" lang="es-ES" sz="2800" b="0" i="0" u="sng" strike="noStrike" cap="none" normalizeH="0" baseline="0" dirty="0" smtClean="0">
                <a:ln>
                  <a:noFill/>
                </a:ln>
                <a:effectLst/>
                <a:latin typeface="Arial" pitchFamily="34" charset="0"/>
                <a:ea typeface="Times New Roman" pitchFamily="18" charset="0"/>
                <a:cs typeface="Arial" pitchFamily="34" charset="0"/>
              </a:rPr>
              <a:t>promoción y el mantenimiento del más alto grado de bienestar físico, mental y social de los trabajadores en todas las ocupaciones</a:t>
            </a: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 la prevención entre los trabajadores de desviaciones de salud causada por sus </a:t>
            </a:r>
            <a:r>
              <a:rPr kumimoji="0" lang="es-ES" sz="2800" b="0" i="0" u="sng" strike="noStrike" cap="none" normalizeH="0" baseline="0" dirty="0" smtClean="0">
                <a:ln>
                  <a:noFill/>
                </a:ln>
                <a:effectLst/>
                <a:latin typeface="Arial" pitchFamily="34" charset="0"/>
                <a:ea typeface="Times New Roman" pitchFamily="18" charset="0"/>
                <a:cs typeface="Arial" pitchFamily="34" charset="0"/>
              </a:rPr>
              <a:t>condiciones de trabajo</a:t>
            </a: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 protección de los trabajadores en su empleo de riesgos resultantes de factores adversos a su salud; ubicación y mantenimiento del trabajador en un ambiente ocupacional adaptado a su condición fisiológica y, para resumir, </a:t>
            </a:r>
            <a:r>
              <a:rPr kumimoji="0" lang="es-ES" sz="2800" b="1" i="0" u="none" strike="noStrike" cap="none" normalizeH="0" baseline="0" dirty="0" smtClean="0">
                <a:ln>
                  <a:noFill/>
                </a:ln>
                <a:effectLst/>
                <a:latin typeface="Arial" pitchFamily="34" charset="0"/>
                <a:ea typeface="Times New Roman" pitchFamily="18" charset="0"/>
                <a:cs typeface="Arial" pitchFamily="34" charset="0"/>
              </a:rPr>
              <a:t>la adaptación del trabajo al hombre y la relación del hombre con su ocupación</a:t>
            </a: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a:t>
            </a:r>
            <a:endParaRPr kumimoji="0" lang="es-ES" sz="2800" b="0"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383461" y="678841"/>
            <a:ext cx="11371007" cy="5816977"/>
          </a:xfrm>
          <a:prstGeom prst="rect">
            <a:avLst/>
          </a:prstGeom>
        </p:spPr>
        <p:txBody>
          <a:bodyPr wrap="square">
            <a:spAutoFit/>
          </a:bodyPr>
          <a:lstStyle/>
          <a:p>
            <a:r>
              <a:rPr lang="es-ES" sz="3200" b="1" dirty="0" smtClean="0">
                <a:latin typeface="Arial" pitchFamily="34" charset="0"/>
                <a:cs typeface="Arial" pitchFamily="34" charset="0"/>
              </a:rPr>
              <a:t>La Fisioterapia según la Organización Mundial de la Salud (OMS</a:t>
            </a:r>
            <a:r>
              <a:rPr lang="es-ES" sz="2800" b="1" dirty="0" smtClean="0">
                <a:latin typeface="Arial" pitchFamily="34" charset="0"/>
                <a:cs typeface="Arial" pitchFamily="34" charset="0"/>
              </a:rPr>
              <a:t>)</a:t>
            </a:r>
            <a:r>
              <a:rPr lang="es-ES" sz="2800" dirty="0" smtClean="0">
                <a:latin typeface="Arial" pitchFamily="34" charset="0"/>
                <a:cs typeface="Arial" pitchFamily="34" charset="0"/>
              </a:rPr>
              <a:t> </a:t>
            </a:r>
            <a:endParaRPr lang="es-ES" sz="2800" dirty="0" smtClean="0">
              <a:latin typeface="Arial" pitchFamily="34" charset="0"/>
              <a:ea typeface="Times New Roman" pitchFamily="18" charset="0"/>
              <a:cs typeface="Arial" pitchFamily="34" charset="0"/>
            </a:endParaRPr>
          </a:p>
          <a:p>
            <a:r>
              <a:rPr lang="es-ES" sz="2800" dirty="0" smtClean="0">
                <a:latin typeface="Arial" pitchFamily="34" charset="0"/>
                <a:ea typeface="Times New Roman" pitchFamily="18" charset="0"/>
                <a:cs typeface="Arial" pitchFamily="34" charset="0"/>
              </a:rPr>
              <a:t>« </a:t>
            </a:r>
            <a:r>
              <a:rPr lang="es-ES" sz="2800" dirty="0" smtClean="0">
                <a:latin typeface="Arial" pitchFamily="34" charset="0"/>
                <a:cs typeface="Arial" pitchFamily="34" charset="0"/>
              </a:rPr>
              <a:t>Es una profesión de la salud que a través de la evaluación, el diagnostico, la prevención, el tratamiento y la recuperación, </a:t>
            </a:r>
            <a:r>
              <a:rPr lang="es-ES" sz="2800" b="1" dirty="0" smtClean="0">
                <a:latin typeface="Arial" pitchFamily="34" charset="0"/>
                <a:cs typeface="Arial" pitchFamily="34" charset="0"/>
              </a:rPr>
              <a:t>mejora el movimiento, la funcionalidad, la calidad de vida y la salud de los individuos.</a:t>
            </a:r>
            <a:r>
              <a:rPr lang="es-ES" sz="2800" dirty="0" smtClean="0">
                <a:latin typeface="Arial" pitchFamily="34" charset="0"/>
                <a:cs typeface="Arial" pitchFamily="34" charset="0"/>
              </a:rPr>
              <a:t> Estas se basan en los principios de la rehabilitación</a:t>
            </a:r>
            <a:r>
              <a:rPr lang="es-ES" sz="2800" dirty="0" smtClean="0">
                <a:latin typeface="Arial" pitchFamily="34" charset="0"/>
                <a:ea typeface="Times New Roman" pitchFamily="18" charset="0"/>
                <a:cs typeface="Arial" pitchFamily="34" charset="0"/>
              </a:rPr>
              <a:t>». </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La terapia física tiene </a:t>
            </a:r>
            <a:r>
              <a:rPr lang="es-ES" sz="2800" b="1" dirty="0" smtClean="0">
                <a:latin typeface="Arial" pitchFamily="34" charset="0"/>
                <a:cs typeface="Arial" pitchFamily="34" charset="0"/>
              </a:rPr>
              <a:t>múltiples campos de acción</a:t>
            </a:r>
            <a:r>
              <a:rPr lang="es-ES" sz="2800" dirty="0" smtClean="0">
                <a:latin typeface="Arial" pitchFamily="34" charset="0"/>
                <a:cs typeface="Arial" pitchFamily="34" charset="0"/>
              </a:rPr>
              <a:t>, pues se desempeña donde el hombre se mueve: es decir, en donde vive, se recrea y trabaja, encuentra en este último, un proceso en el cual a través del movimiento aporta al desarrollo humano y a la calidad de vida de las personas</a:t>
            </a:r>
          </a:p>
          <a:p>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Rectángulo"/>
          <p:cNvSpPr/>
          <p:nvPr/>
        </p:nvSpPr>
        <p:spPr>
          <a:xfrm>
            <a:off x="0" y="516180"/>
            <a:ext cx="12192000" cy="6137578"/>
          </a:xfrm>
          <a:prstGeom prst="rect">
            <a:avLst/>
          </a:prstGeom>
        </p:spPr>
        <p:txBody>
          <a:bodyPr wrap="square">
            <a:spAutoFit/>
          </a:bodyPr>
          <a:lstStyle/>
          <a:p>
            <a:pPr>
              <a:lnSpc>
                <a:spcPct val="107000"/>
              </a:lnSpc>
              <a:spcAft>
                <a:spcPts val="800"/>
              </a:spcAft>
            </a:pPr>
            <a:r>
              <a:rPr lang="es-ES" sz="2800" dirty="0" smtClean="0">
                <a:latin typeface="Arial" pitchFamily="34" charset="0"/>
                <a:cs typeface="Arial" pitchFamily="34" charset="0"/>
              </a:rPr>
              <a:t>La fisioterapia maneja el movimiento corporal humano como elemento de la salud y el bienestar del individuo, genera prevención, recuperación (habilitación) y rehabilitación ante cualquier alteración del movimiento</a:t>
            </a:r>
          </a:p>
          <a:p>
            <a:pPr>
              <a:lnSpc>
                <a:spcPct val="107000"/>
              </a:lnSpc>
              <a:spcAft>
                <a:spcPts val="800"/>
              </a:spcAft>
            </a:pPr>
            <a:endParaRPr lang="es-ES" sz="2800" dirty="0" smtClean="0">
              <a:latin typeface="Arial" pitchFamily="34" charset="0"/>
              <a:cs typeface="Arial" pitchFamily="34" charset="0"/>
            </a:endParaRPr>
          </a:p>
          <a:p>
            <a:pPr>
              <a:lnSpc>
                <a:spcPct val="107000"/>
              </a:lnSpc>
              <a:spcAft>
                <a:spcPts val="800"/>
              </a:spcAft>
            </a:pPr>
            <a:r>
              <a:rPr lang="es-ES" sz="2800" b="1" dirty="0" smtClean="0">
                <a:latin typeface="Arial" pitchFamily="34" charset="0"/>
                <a:cs typeface="Arial" pitchFamily="34" charset="0"/>
              </a:rPr>
              <a:t>La terapia física a través del movimiento puede optimizar la salud del trabajador, logrando beneficios para el individuo en su interacción con el medio y en todas las labores que debe realizar</a:t>
            </a:r>
          </a:p>
          <a:p>
            <a:pPr>
              <a:lnSpc>
                <a:spcPct val="107000"/>
              </a:lnSpc>
              <a:spcAft>
                <a:spcPts val="800"/>
              </a:spcAft>
            </a:pPr>
            <a:endParaRPr lang="es-ES" sz="2800" b="1" dirty="0" smtClean="0">
              <a:latin typeface="Arial" pitchFamily="34" charset="0"/>
              <a:cs typeface="Arial" pitchFamily="34" charset="0"/>
            </a:endParaRPr>
          </a:p>
          <a:p>
            <a:pPr>
              <a:lnSpc>
                <a:spcPct val="107000"/>
              </a:lnSpc>
              <a:spcAft>
                <a:spcPts val="800"/>
              </a:spcAft>
            </a:pPr>
            <a:r>
              <a:rPr lang="es-ES" sz="2800" dirty="0" smtClean="0">
                <a:latin typeface="Arial" pitchFamily="34" charset="0"/>
                <a:cs typeface="Arial" pitchFamily="34" charset="0"/>
              </a:rPr>
              <a:t>Un </a:t>
            </a:r>
            <a:r>
              <a:rPr lang="es-ES" sz="2800" b="1" dirty="0" smtClean="0">
                <a:latin typeface="Arial" pitchFamily="34" charset="0"/>
                <a:cs typeface="Arial" pitchFamily="34" charset="0"/>
              </a:rPr>
              <a:t>fisioterapeuta laboral</a:t>
            </a:r>
            <a:r>
              <a:rPr lang="es-ES" sz="2800" dirty="0" smtClean="0">
                <a:latin typeface="Arial" pitchFamily="34" charset="0"/>
                <a:cs typeface="Arial" pitchFamily="34" charset="0"/>
              </a:rPr>
              <a:t> juega un papel crucial en la creación de un entorno laboral saludable, ayudando a reducir el ausentismo, aumentar la productividad y mejorar la calidad de vida de los empleados.</a:t>
            </a:r>
            <a:endParaRPr lang="es-ES" sz="2800" b="1" dirty="0" smtClean="0">
              <a:latin typeface="Arial" pitchFamily="34" charset="0"/>
              <a:cs typeface="Arial" pitchFamily="34" charset="0"/>
            </a:endParaRPr>
          </a:p>
          <a:p>
            <a:pPr>
              <a:lnSpc>
                <a:spcPct val="107000"/>
              </a:lnSpc>
              <a:spcAft>
                <a:spcPts val="800"/>
              </a:spcAft>
            </a:pPr>
            <a:endParaRPr lang="es-CO" sz="2800" dirty="0">
              <a:cs typeface="Andalus" pitchFamily="18" charset="-78"/>
            </a:endParaRPr>
          </a:p>
        </p:txBody>
      </p:sp>
    </p:spTree>
    <p:extLst>
      <p:ext uri="{BB962C8B-B14F-4D97-AF65-F5344CB8AC3E}">
        <p14:creationId xmlns="" xmlns:p14="http://schemas.microsoft.com/office/powerpoint/2010/main" val="1052228230"/>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176980" y="1335054"/>
            <a:ext cx="1172496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la terapia física ve el trabajo como actividad esencial del hombre que lleva inmerso un sin número de movimientos en su ejecución.</a:t>
            </a:r>
          </a:p>
          <a:p>
            <a:pPr marL="0" marR="0" lvl="0" indent="0" algn="l" defTabSz="914400" rtl="0" eaLnBrk="1" fontAlgn="base" latinLnBrk="0" hangingPunct="1">
              <a:lnSpc>
                <a:spcPct val="100000"/>
              </a:lnSpc>
              <a:spcBef>
                <a:spcPct val="0"/>
              </a:spcBef>
              <a:spcAft>
                <a:spcPct val="0"/>
              </a:spcAft>
              <a:buClrTx/>
              <a:buSzTx/>
              <a:buFontTx/>
              <a:buNone/>
              <a:tabLst/>
            </a:pPr>
            <a:endParaRPr lang="es-ES" sz="2800" dirty="0" smtClean="0">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s-ES" sz="2800" dirty="0" smtClean="0">
                <a:latin typeface="Arial" pitchFamily="34" charset="0"/>
                <a:ea typeface="Times New Roman" pitchFamily="18" charset="0"/>
                <a:cs typeface="Arial" pitchFamily="34" charset="0"/>
              </a:rPr>
              <a:t>E</a:t>
            </a: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l hombre para satisfacer sus necesidades dedica gran parte de su vida al trabajo, el cual influye sobre la salud y la calidad de vida del individuo.</a:t>
            </a:r>
            <a:endParaRPr kumimoji="0" lang="es-ES" sz="28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2800" b="0"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2800" b="0" i="0" u="none" strike="noStrike" cap="none" normalizeH="0" baseline="0" dirty="0" smtClean="0">
                <a:ln>
                  <a:noFill/>
                </a:ln>
                <a:effectLst/>
                <a:latin typeface="Arial" pitchFamily="34" charset="0"/>
                <a:ea typeface="Times New Roman" pitchFamily="18" charset="0"/>
                <a:cs typeface="Arial" pitchFamily="34" charset="0"/>
              </a:rPr>
              <a:t>Teniendo en cuenta el impacto que genera el trabajo en la persona, es necesario crear mecanismos en pro de la salud de la población trabajadora, la cual es el objeto de estudio de la salud ocupacional.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2800" b="0" i="0" u="none" strike="noStrike" cap="none" normalizeH="0" baseline="0" dirty="0" smtClean="0">
              <a:ln>
                <a:noFill/>
              </a:ln>
              <a:effectLst/>
              <a:latin typeface="Arial" pitchFamily="34" charset="0"/>
              <a:ea typeface="Calibri"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103241" y="1250800"/>
            <a:ext cx="11985523" cy="4401205"/>
          </a:xfrm>
          <a:prstGeom prst="rect">
            <a:avLst/>
          </a:prstGeom>
        </p:spPr>
        <p:txBody>
          <a:bodyPr wrap="square">
            <a:spAutoFit/>
          </a:bodyPr>
          <a:lstStyle/>
          <a:p>
            <a:pPr lvl="0"/>
            <a:r>
              <a:rPr lang="es-ES" sz="2800" b="1" dirty="0" smtClean="0">
                <a:latin typeface="Arial" pitchFamily="34" charset="0"/>
                <a:ea typeface="Calibri" pitchFamily="34" charset="0"/>
                <a:cs typeface="Arial" pitchFamily="34" charset="0"/>
              </a:rPr>
              <a:t>La terapia física a través del movimiento puede optimizar la salud del trabajador, logrando beneficios para el individuo en su interacción con el medio y en todas las labores que debe realizar</a:t>
            </a:r>
            <a:r>
              <a:rPr lang="es-ES" sz="2800" b="1" dirty="0" smtClean="0">
                <a:latin typeface="Arial" pitchFamily="34" charset="0"/>
                <a:cs typeface="Arial" pitchFamily="34" charset="0"/>
              </a:rPr>
              <a:t> </a:t>
            </a:r>
          </a:p>
          <a:p>
            <a:pPr lvl="0"/>
            <a:endParaRPr lang="es-ES" sz="2800" b="1" dirty="0" smtClean="0">
              <a:latin typeface="Arial" pitchFamily="34" charset="0"/>
              <a:cs typeface="Arial" pitchFamily="34" charset="0"/>
            </a:endParaRPr>
          </a:p>
          <a:p>
            <a:pPr lvl="0"/>
            <a:endParaRPr lang="es-ES" sz="2800" b="1" dirty="0" smtClean="0">
              <a:latin typeface="Arial" pitchFamily="34" charset="0"/>
              <a:cs typeface="Arial" pitchFamily="34" charset="0"/>
            </a:endParaRPr>
          </a:p>
          <a:p>
            <a:r>
              <a:rPr lang="es-ES" sz="2800" dirty="0" smtClean="0">
                <a:latin typeface="Arial" pitchFamily="34" charset="0"/>
                <a:cs typeface="Arial" pitchFamily="34" charset="0"/>
              </a:rPr>
              <a:t>La terapia física encuentra un gran campo de acción en </a:t>
            </a:r>
            <a:r>
              <a:rPr lang="es-ES" sz="2800" b="1" dirty="0" smtClean="0">
                <a:latin typeface="Arial" pitchFamily="34" charset="0"/>
                <a:cs typeface="Arial" pitchFamily="34" charset="0"/>
              </a:rPr>
              <a:t>la Salud Ocupacional, siendo ésta última la encargada de explorar, comprender y transformar las modificaciones que ejerce la ocupación sobre la salud de las personas</a:t>
            </a:r>
          </a:p>
          <a:p>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0" y="918022"/>
            <a:ext cx="12192000" cy="5262979"/>
          </a:xfrm>
          <a:prstGeom prst="rect">
            <a:avLst/>
          </a:prstGeom>
        </p:spPr>
        <p:txBody>
          <a:bodyPr wrap="square">
            <a:spAutoFit/>
          </a:bodyPr>
          <a:lstStyle/>
          <a:p>
            <a:r>
              <a:rPr lang="es-ES" sz="2800" b="1" dirty="0" smtClean="0">
                <a:latin typeface="Arial" pitchFamily="34" charset="0"/>
                <a:cs typeface="Arial" pitchFamily="34" charset="0"/>
              </a:rPr>
              <a:t>La Organización Mundial de la Salud (OMS) define la Terapia Ocupacional </a:t>
            </a:r>
            <a:r>
              <a:rPr lang="es-ES" sz="2800" dirty="0" smtClean="0">
                <a:latin typeface="Arial" pitchFamily="34" charset="0"/>
                <a:cs typeface="Arial" pitchFamily="34" charset="0"/>
              </a:rPr>
              <a:t>(TO) como una disciplina de la salud que busca ayudar a las personas a mejorar su calidad de vida a través de actividades cotidianas, promoviendo la salud, el bienestar y la independencia. Busca facilitar la participación de las personas en actividades significativas. Su enfoque es holístico, lo que significa que no solo considera el cuerpo sino también la mente y el entorno del individuo. </a:t>
            </a:r>
          </a:p>
          <a:p>
            <a:endParaRPr lang="es-ES" sz="2800" dirty="0" smtClean="0">
              <a:latin typeface="Arial" pitchFamily="34" charset="0"/>
              <a:cs typeface="Arial" pitchFamily="34" charset="0"/>
            </a:endParaRPr>
          </a:p>
          <a:p>
            <a:r>
              <a:rPr lang="es-ES" sz="2800" dirty="0" smtClean="0">
                <a:latin typeface="Arial" pitchFamily="34" charset="0"/>
                <a:cs typeface="Arial" pitchFamily="34" charset="0"/>
              </a:rPr>
              <a:t>Su </a:t>
            </a:r>
            <a:r>
              <a:rPr lang="es-ES" sz="2800" b="1" dirty="0" smtClean="0">
                <a:latin typeface="Arial" pitchFamily="34" charset="0"/>
                <a:cs typeface="Arial" pitchFamily="34" charset="0"/>
              </a:rPr>
              <a:t>objetivo es evaluar las habilidades y dificultades físicas, mentales, sensoriales y sociales de una persona</a:t>
            </a:r>
            <a:r>
              <a:rPr lang="es-ES" sz="2800" dirty="0" smtClean="0">
                <a:latin typeface="Arial" pitchFamily="34" charset="0"/>
                <a:cs typeface="Arial" pitchFamily="34" charset="0"/>
              </a:rPr>
              <a:t>, y mediante un tratamiento adecuado, ayudarle a </a:t>
            </a:r>
            <a:r>
              <a:rPr lang="es-ES" sz="2800" b="1" dirty="0" smtClean="0">
                <a:latin typeface="Arial" pitchFamily="34" charset="0"/>
                <a:cs typeface="Arial" pitchFamily="34" charset="0"/>
              </a:rPr>
              <a:t>lograr el máximo nivel de autonomía en su vida cotidiana</a:t>
            </a:r>
            <a:r>
              <a:rPr lang="es-ES" sz="2800" dirty="0" smtClean="0">
                <a:latin typeface="Arial" pitchFamily="34" charset="0"/>
                <a:cs typeface="Arial" pitchFamily="34" charset="0"/>
              </a:rPr>
              <a:t>. </a:t>
            </a:r>
            <a:endParaRPr lang="es-ES" sz="2800" dirty="0">
              <a:latin typeface="Arial" pitchFamily="34" charset="0"/>
              <a:cs typeface="Arial" pitchFamily="34" charset="0"/>
            </a:endParaRPr>
          </a:p>
        </p:txBody>
      </p:sp>
    </p:spTree>
    <p:extLst>
      <p:ext uri="{BB962C8B-B14F-4D97-AF65-F5344CB8AC3E}">
        <p14:creationId xmlns="" xmlns:p14="http://schemas.microsoft.com/office/powerpoint/2010/main" val="3141812695"/>
      </p:ext>
    </p:extLst>
  </p:cSld>
  <p:clrMapOvr>
    <a:masterClrMapping/>
  </p:clrMapOvr>
  <mc:AlternateContent xmlns:mc="http://schemas.openxmlformats.org/markup-compatibility/2006">
    <mc:Choice xmlns="" xmlns:p14="http://schemas.microsoft.com/office/powerpoint/2010/main" Requires="p14">
      <p:transition spd="slow" p14:dur="900" advClick="0">
        <p14:warp dir="in"/>
      </p:transition>
    </mc:Choice>
    <mc:Fallback>
      <p:transition spd="slow" advClick="0">
        <p:fade/>
      </p:transition>
    </mc:Fallback>
  </mc:AlternateContent>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21335</TotalTime>
  <Words>1182</Words>
  <Application>Microsoft Office PowerPoint</Application>
  <PresentationFormat>Personalizado</PresentationFormat>
  <Paragraphs>105</Paragraphs>
  <Slides>21</Slides>
  <Notes>0</Notes>
  <HiddenSlides>0</HiddenSlides>
  <MMClips>0</MMClips>
  <ScaleCrop>false</ScaleCrop>
  <HeadingPairs>
    <vt:vector size="4" baseType="variant">
      <vt:variant>
        <vt:lpstr>Tema</vt:lpstr>
      </vt:variant>
      <vt:variant>
        <vt:i4>1</vt:i4>
      </vt:variant>
      <vt:variant>
        <vt:lpstr>Títulos de diapositiva</vt:lpstr>
      </vt:variant>
      <vt:variant>
        <vt:i4>21</vt:i4>
      </vt:variant>
    </vt:vector>
  </HeadingPairs>
  <TitlesOfParts>
    <vt:vector size="22"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Windows</dc:creator>
  <cp:lastModifiedBy>Ricardo Novoa</cp:lastModifiedBy>
  <cp:revision>394</cp:revision>
  <dcterms:created xsi:type="dcterms:W3CDTF">2018-08-12T14:06:12Z</dcterms:created>
  <dcterms:modified xsi:type="dcterms:W3CDTF">2025-07-15T11:37:13Z</dcterms:modified>
</cp:coreProperties>
</file>