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301" r:id="rId4"/>
    <p:sldId id="290" r:id="rId5"/>
    <p:sldId id="258" r:id="rId6"/>
    <p:sldId id="303" r:id="rId7"/>
    <p:sldId id="293" r:id="rId8"/>
    <p:sldId id="308" r:id="rId9"/>
    <p:sldId id="259" r:id="rId10"/>
    <p:sldId id="285" r:id="rId11"/>
    <p:sldId id="287" r:id="rId12"/>
    <p:sldId id="288" r:id="rId13"/>
    <p:sldId id="286" r:id="rId14"/>
    <p:sldId id="260" r:id="rId15"/>
    <p:sldId id="261" r:id="rId16"/>
    <p:sldId id="262" r:id="rId17"/>
    <p:sldId id="263" r:id="rId18"/>
    <p:sldId id="264" r:id="rId19"/>
    <p:sldId id="282" r:id="rId20"/>
    <p:sldId id="289" r:id="rId21"/>
    <p:sldId id="265" r:id="rId22"/>
    <p:sldId id="281" r:id="rId23"/>
    <p:sldId id="307" r:id="rId24"/>
    <p:sldId id="267" r:id="rId25"/>
    <p:sldId id="268" r:id="rId26"/>
    <p:sldId id="269" r:id="rId27"/>
    <p:sldId id="266" r:id="rId28"/>
    <p:sldId id="306" r:id="rId29"/>
    <p:sldId id="270" r:id="rId30"/>
    <p:sldId id="280" r:id="rId31"/>
    <p:sldId id="277" r:id="rId32"/>
    <p:sldId id="279" r:id="rId33"/>
    <p:sldId id="278" r:id="rId34"/>
    <p:sldId id="271" r:id="rId35"/>
    <p:sldId id="272" r:id="rId36"/>
    <p:sldId id="273" r:id="rId37"/>
    <p:sldId id="294" r:id="rId38"/>
    <p:sldId id="283" r:id="rId39"/>
    <p:sldId id="296" r:id="rId40"/>
    <p:sldId id="298" r:id="rId41"/>
    <p:sldId id="297" r:id="rId42"/>
    <p:sldId id="295" r:id="rId43"/>
    <p:sldId id="302" r:id="rId44"/>
    <p:sldId id="300" r:id="rId45"/>
    <p:sldId id="299" r:id="rId46"/>
    <p:sldId id="292" r:id="rId47"/>
    <p:sldId id="304" r:id="rId48"/>
    <p:sldId id="305" r:id="rId49"/>
    <p:sldId id="274" r:id="rId50"/>
    <p:sldId id="276" r:id="rId51"/>
    <p:sldId id="291" r:id="rId52"/>
    <p:sldId id="284" r:id="rId53"/>
    <p:sldId id="275" r:id="rId5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37CB7A-053C-4831-ADC5-A83C990263DD}" type="datetimeFigureOut">
              <a:rPr lang="es-CO" smtClean="0"/>
              <a:pPr/>
              <a:t>13/07/2025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3891E2-7BA0-4E1C-854B-FE4285980B6B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3891E2-7BA0-4E1C-854B-FE4285980B6B}" type="slidenum">
              <a:rPr lang="es-CO" smtClean="0"/>
              <a:pPr/>
              <a:t>10</a:t>
            </a:fld>
            <a:endParaRPr lang="es-C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7D278-DCA5-4226-B65D-02FC0AF23977}" type="datetimeFigureOut">
              <a:rPr lang="es-ES"/>
              <a:pPr>
                <a:defRPr/>
              </a:pPr>
              <a:t>13/07/2025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27220-6776-4BE3-985F-DF1C69F10D4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DF88A6-4971-4451-9431-BB66DD19A41F}" type="datetimeFigureOut">
              <a:rPr lang="es-ES"/>
              <a:pPr>
                <a:defRPr/>
              </a:pPr>
              <a:t>13/07/2025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2A92DE-05AD-4727-8E96-7F49FDF6CF7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ho.int/es/news-room/fact-sheets/detail/healthy-diet" TargetMode="External"/><Relationship Id="rId3" Type="http://schemas.openxmlformats.org/officeDocument/2006/relationships/image" Target="../media/image2.png"/><Relationship Id="rId7" Type="http://schemas.openxmlformats.org/officeDocument/2006/relationships/hyperlink" Target="file:///F:\FORMACI&#195;&#147;N%20SINDICAL%20SALUD\CALIDAD%20DEL%20TRABAJO%20EN%20COLOMBIA\entorno-laboral-saludable-incentivo-ths-final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undacioneveris.com/salud-ciencia/cuales-son-los-habitos-personales/" TargetMode="External"/><Relationship Id="rId5" Type="http://schemas.openxmlformats.org/officeDocument/2006/relationships/hyperlink" Target="http://www.scielo.org.co/scielo.php?script=sci_arttext&amp;pid=S0124-86932023000100079" TargetMode="External"/><Relationship Id="rId4" Type="http://schemas.openxmlformats.org/officeDocument/2006/relationships/hyperlink" Target="https://ccs.org.co/portfolio/entornos-de-trabajo-saludables-y-sostenible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8 Rectángulo"/>
          <p:cNvSpPr>
            <a:extLst>
              <a:ext uri="smNativeData"/>
            </a:extLst>
          </p:cNvSpPr>
          <p:nvPr/>
        </p:nvSpPr>
        <p:spPr>
          <a:xfrm>
            <a:off x="109569" y="357166"/>
            <a:ext cx="8820149" cy="1745954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spcCol="215900"/>
          <a:lstStyle/>
          <a:p>
            <a:pPr algn="ctr"/>
            <a:r>
              <a:rPr lang="es-CO" sz="4400" dirty="0" smtClean="0"/>
              <a:t>Ergonomía en Acción</a:t>
            </a:r>
          </a:p>
          <a:p>
            <a:pPr algn="ctr"/>
            <a:r>
              <a:rPr lang="es-CO" sz="4400" dirty="0" smtClean="0"/>
              <a:t>Ciencia, Cuerpo y Bienestar Laboral</a:t>
            </a:r>
            <a:endParaRPr lang="es-CO" sz="3200" b="1" dirty="0" smtClean="0">
              <a:latin typeface="Arial Black" pitchFamily="34" charset="0"/>
            </a:endParaRPr>
          </a:p>
          <a:p>
            <a:pPr algn="ctr"/>
            <a:endParaRPr lang="es-CO" sz="3200" b="1" dirty="0" smtClean="0">
              <a:latin typeface="Arial Black" pitchFamily="34" charset="0"/>
            </a:endParaRPr>
          </a:p>
          <a:p>
            <a:pPr algn="ctr"/>
            <a:endParaRPr lang="es-CO" sz="3600" b="1" dirty="0" smtClean="0">
              <a:latin typeface="Arial Black" pitchFamily="34" charset="0"/>
            </a:endParaRPr>
          </a:p>
          <a:p>
            <a:pPr algn="ctr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lang="es-MX" sz="3600" b="1" cap="none">
                <a:latin typeface="Arial Black" pitchFamily="2" charset="0"/>
                <a:ea typeface="Calibri" pitchFamily="2" charset="0"/>
                <a:cs typeface="Times New Roman" pitchFamily="1" charset="0"/>
              </a:defRPr>
            </a:pPr>
            <a:endParaRPr lang="es-MX" sz="3600" b="1" kern="1" dirty="0">
              <a:latin typeface="Arial Black" pitchFamily="2" charset="0"/>
              <a:cs typeface="Times New Roman" pitchFamily="1" charset="0"/>
            </a:endParaRPr>
          </a:p>
          <a:p>
            <a:pPr algn="ctr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defRPr lang="en-US"/>
            </a:pPr>
            <a:endParaRPr lang="es-CO" sz="3600" b="1" kern="1" dirty="0">
              <a:latin typeface="Arial Black" pitchFamily="2" charset="0"/>
              <a:cs typeface="Times New Roman" pitchFamily="1" charset="0"/>
            </a:endParaRPr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071539" y="3571876"/>
            <a:ext cx="7643866" cy="15254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s-CO" sz="2800" b="1" dirty="0" err="1">
                <a:latin typeface="Arial Black" pitchFamily="34" charset="0"/>
              </a:rPr>
              <a:t>Ft.</a:t>
            </a:r>
            <a:r>
              <a:rPr lang="es-CO" sz="2800" b="1" dirty="0">
                <a:latin typeface="Arial Black" pitchFamily="34" charset="0"/>
              </a:rPr>
              <a:t> Alba Lucía Guerrero Rueda</a:t>
            </a:r>
          </a:p>
          <a:p>
            <a:pPr algn="ctr"/>
            <a:r>
              <a:rPr lang="es-CO" sz="3600" b="1" dirty="0" smtClean="0"/>
              <a:t>Julio  14 de 2025</a:t>
            </a:r>
          </a:p>
          <a:p>
            <a:pPr algn="ctr"/>
            <a:r>
              <a:rPr lang="es-CO" sz="3600" b="1" dirty="0" smtClean="0"/>
              <a:t>NEPO</a:t>
            </a:r>
            <a:endParaRPr lang="es-CO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3200" b="1" dirty="0" smtClean="0"/>
              <a:t>DEFINICIONES</a:t>
            </a:r>
            <a:r>
              <a:rPr lang="es-CO" sz="3200" dirty="0" smtClean="0"/>
              <a:t> </a:t>
            </a:r>
            <a:endParaRPr lang="en-US" sz="3200" kern="1" dirty="0" smtClean="0">
              <a:cs typeface="Calibri" pitchFamily="2" charset="0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dirty="0" smtClean="0"/>
              <a:t>      La ergonomía como actividad multidisciplinaria se esfuerza en establecer la relación hombre-máquina-ambiente, utilizando información en cuanto a las capacidades y limitaciones de las personas para ser usadas en el diseño de tareas, beneficiando la calidad de vida de los trabajadores, y la productividad.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 lang="en-US"/>
            </a:pPr>
            <a:endParaRPr lang="es-CO" sz="2800" dirty="0" smtClean="0"/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 lang="en-US"/>
            </a:pPr>
            <a:endParaRPr lang="es-CO" sz="2800" dirty="0" smtClean="0"/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 lang="en-US"/>
            </a:pPr>
            <a:endParaRPr lang="es-CO" sz="2800" dirty="0"/>
          </a:p>
        </p:txBody>
      </p:sp>
      <p:sp>
        <p:nvSpPr>
          <p:cNvPr id="2" name="AutoShape 2" descr="Resultado de imagen de ergonomía laboral relación hombre máquina ambiente imagen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2052" name="Picture 4" descr="Sistema hombre-máquin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3126816"/>
            <a:ext cx="4214842" cy="2918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2" name="AutoShape 2" descr="Resultado de imagen de ergonomía laboral relación hombre máquina ambiente imagen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4818" name="Picture 2" descr="ERGONOMÍA: Hombre- Maquina- Trabaj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42093"/>
            <a:ext cx="7858148" cy="52629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2" name="AutoShape 2" descr="Resultado de imagen de ergonomía laboral relación hombre máquina ambiente imagen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35842" name="Picture 2" descr="Mapa Mental sobre la Ergonomía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8878" y="71415"/>
            <a:ext cx="7053649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3200" b="1" dirty="0" smtClean="0"/>
              <a:t>DEFINICIONES</a:t>
            </a:r>
            <a:r>
              <a:rPr lang="es-CO" sz="3200" dirty="0" smtClean="0"/>
              <a:t> </a:t>
            </a:r>
            <a:endParaRPr lang="en-US" sz="3200" kern="1" dirty="0" smtClean="0">
              <a:cs typeface="Calibri" pitchFamily="2" charset="0"/>
            </a:endParaRPr>
          </a:p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b="1" dirty="0" smtClean="0"/>
              <a:t>2. Entorno Laboral Saludable</a:t>
            </a:r>
            <a:r>
              <a:rPr lang="es-CO" sz="2800" dirty="0" smtClean="0"/>
              <a:t>: Es un ambiente de trabajo que promueve la salud y el bienestar de los empleados, creando condiciones físicas, mentales y emocionales favorables para su desarrollo. Incluye la seguridad, la cultura laboral y el clima organizacional.</a:t>
            </a:r>
          </a:p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 lang="en-US"/>
            </a:pPr>
            <a:endParaRPr lang="es-CO" sz="2800" b="1" dirty="0" smtClean="0"/>
          </a:p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b="1" dirty="0" smtClean="0"/>
              <a:t>3. Ambiente Físico de Trabajo</a:t>
            </a:r>
            <a:r>
              <a:rPr lang="es-CO" sz="2800" dirty="0" smtClean="0"/>
              <a:t>: Condiciones del espacio laboral que afectan el confort y bienestar de los trabajadores, como la iluminación, la ventilación y la seguridad, influyendo en su rendimiento.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500034" y="237723"/>
            <a:ext cx="8286776" cy="5262979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b="1" dirty="0" smtClean="0"/>
              <a:t>4. Salud Mental en el Trabajo</a:t>
            </a:r>
            <a:r>
              <a:rPr lang="es-CO" sz="2800" dirty="0" smtClean="0"/>
              <a:t>: Bienestar emocional y psicológico de los empleados, incluyendo la gestión del estrés y el fomento de un entorno equilibrado para la salud mental.</a:t>
            </a:r>
          </a:p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b="1" dirty="0" smtClean="0"/>
              <a:t>5. Estilo de Vida</a:t>
            </a:r>
            <a:r>
              <a:rPr lang="es-CO" sz="2800" dirty="0" smtClean="0"/>
              <a:t>: Conjunto de hábitos, actitudes y conductas que una persona adopta en su vida diaria, que pueden ser modificados para mejorar su salud y bienestar. </a:t>
            </a:r>
          </a:p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b="1" dirty="0" smtClean="0"/>
              <a:t>6. </a:t>
            </a:r>
            <a:r>
              <a:rPr lang="es-CO" sz="2800" b="1" dirty="0" err="1" smtClean="0"/>
              <a:t>Autocuidado</a:t>
            </a:r>
            <a:r>
              <a:rPr lang="es-CO" sz="2800" dirty="0" smtClean="0"/>
              <a:t>: Acciones realizadas por una persona para proteger su salud e integridad física y psicológica, previniendo riesgos y manteniendo su bienestar.</a:t>
            </a:r>
            <a:endParaRPr lang="es-CO" sz="3200" dirty="0"/>
          </a:p>
        </p:txBody>
      </p:sp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000100" y="428604"/>
            <a:ext cx="778674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b="1" dirty="0" smtClean="0"/>
              <a:t>7. Trastornos Psicosociales</a:t>
            </a:r>
            <a:r>
              <a:rPr lang="es-CO" sz="2800" dirty="0" smtClean="0"/>
              <a:t>: Problemas de salud mental causados por la interacción de las condiciones laborales y factores psicológicos o sociales, como el estrés, la ansiedad o la depresión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endParaRPr lang="es-CO" sz="2800" dirty="0" smtClean="0"/>
          </a:p>
          <a:p>
            <a:pPr algn="just">
              <a:defRPr lang="en-US"/>
            </a:pPr>
            <a:r>
              <a:rPr lang="es-CO" sz="2800" b="1" dirty="0" smtClean="0"/>
              <a:t>8. Desórdenes </a:t>
            </a:r>
            <a:r>
              <a:rPr lang="es-CO" sz="2800" b="1" dirty="0" err="1" smtClean="0"/>
              <a:t>Musculoesqueléticos</a:t>
            </a:r>
            <a:r>
              <a:rPr lang="es-CO" sz="2800" b="1" dirty="0" smtClean="0"/>
              <a:t>: </a:t>
            </a:r>
            <a:r>
              <a:rPr lang="es-CO" sz="2800" dirty="0" smtClean="0"/>
              <a:t>Condiciones que afectan músculos, tendones, nervios y estructuras de soporte, como los discos intervertebrales. Son causadas por factores individuales, laborales, organizacionales y ambientales.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pic>
        <p:nvPicPr>
          <p:cNvPr id="8" name="Picture 2" descr="Equilibrio entre trabajo y hog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" y="500042"/>
            <a:ext cx="9123586" cy="4071966"/>
          </a:xfrm>
          <a:prstGeom prst="rect">
            <a:avLst/>
          </a:prstGeom>
          <a:noFill/>
        </p:spPr>
      </p:pic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85720" y="214290"/>
            <a:ext cx="850109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b="1" dirty="0" smtClean="0"/>
              <a:t>Entorno laboral saludable </a:t>
            </a:r>
            <a:r>
              <a:rPr lang="es-CO" sz="2400" dirty="0" smtClean="0"/>
              <a:t>son aquellos centros de trabajo en los que las condiciones van dirigidas a lograr </a:t>
            </a:r>
            <a:r>
              <a:rPr lang="es-CO" sz="2400" u="sng" dirty="0" smtClean="0"/>
              <a:t>el </a:t>
            </a:r>
            <a:r>
              <a:rPr lang="es-CO" sz="2400" b="1" u="sng" dirty="0" smtClean="0"/>
              <a:t>bienestar</a:t>
            </a:r>
            <a:r>
              <a:rPr lang="es-CO" sz="2400" u="sng" dirty="0" smtClean="0"/>
              <a:t> de los trabajadores.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endParaRPr lang="es-CO" sz="2400" u="sng" dirty="0" smtClean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400" u="sng" dirty="0" smtClean="0"/>
              <a:t>No sólo en el sentido de un buen </a:t>
            </a:r>
            <a:r>
              <a:rPr lang="es-CO" sz="2400" b="1" u="sng" dirty="0" smtClean="0"/>
              <a:t>ambiente físico</a:t>
            </a:r>
            <a:r>
              <a:rPr lang="es-CO" sz="2400" u="sng" dirty="0" smtClean="0"/>
              <a:t>, se trata además de que existan buenas </a:t>
            </a:r>
            <a:r>
              <a:rPr lang="es-CO" sz="2400" b="1" u="sng" dirty="0" smtClean="0"/>
              <a:t>relaciones personales</a:t>
            </a:r>
            <a:r>
              <a:rPr lang="es-CO" sz="2400" u="sng" dirty="0" smtClean="0"/>
              <a:t>, buena </a:t>
            </a:r>
            <a:r>
              <a:rPr lang="es-CO" sz="2400" b="1" u="sng" dirty="0" smtClean="0"/>
              <a:t>organización</a:t>
            </a:r>
            <a:r>
              <a:rPr lang="es-CO" sz="2400" u="sng" dirty="0" smtClean="0"/>
              <a:t>, </a:t>
            </a:r>
            <a:r>
              <a:rPr lang="es-CO" sz="2400" b="1" u="sng" dirty="0" smtClean="0"/>
              <a:t>salud emocional,</a:t>
            </a:r>
            <a:r>
              <a:rPr lang="es-CO" sz="2400" u="sng" dirty="0" smtClean="0"/>
              <a:t> y que se promueva el bienestar familiar y social de los trabajadores a través de la </a:t>
            </a:r>
            <a:r>
              <a:rPr lang="es-CO" sz="2400" b="1" u="sng" dirty="0" smtClean="0"/>
              <a:t>protección de riesgos</a:t>
            </a:r>
            <a:r>
              <a:rPr lang="es-CO" sz="2400" u="sng" dirty="0" smtClean="0"/>
              <a:t>, estimulando su autoestima y el control de su propia salud y del ambiente laboral</a:t>
            </a:r>
            <a:r>
              <a:rPr lang="es-CO" sz="2400" dirty="0" smtClean="0"/>
              <a:t>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400" dirty="0" smtClean="0"/>
              <a:t>Todos estos factores están interrelacionados dinámicamente.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400" dirty="0" smtClean="0"/>
              <a:t>(Casas, 2006) </a:t>
            </a:r>
            <a:endParaRPr lang="es-CO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71472" y="214290"/>
            <a:ext cx="850112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400" dirty="0" smtClean="0"/>
              <a:t>Dentro del ámbito laboral, </a:t>
            </a:r>
            <a:r>
              <a:rPr lang="es-CO" sz="2400" b="1" dirty="0" smtClean="0"/>
              <a:t>el entorno físico del lugar de trabajo va a impactar directamente en la salud y seguridad de los trabajadores</a:t>
            </a:r>
            <a:r>
              <a:rPr lang="es-CO" sz="2400" dirty="0" smtClean="0"/>
              <a:t>, es considerado como un entorno prioritario para la promoción de la salud, según la Organización Panamericana de la Salud (OPS). Como lo son: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 lang="en-US"/>
            </a:pPr>
            <a:r>
              <a:rPr lang="es-CO" sz="2400" dirty="0" smtClean="0"/>
              <a:t> Puestos de trabajo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 lang="en-US"/>
            </a:pPr>
            <a:r>
              <a:rPr lang="es-CO" sz="2400" dirty="0" smtClean="0"/>
              <a:t> Características ambientales como: el frío, calor, ruido e iluminación.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endParaRPr lang="es-CO" sz="2400" dirty="0" smtClean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400" dirty="0" smtClean="0"/>
              <a:t>Un entorno laboral saludable, no solo logra la salud de los trabajadores sino también para hacer un aporte positivo a la productividad, la motivación laboral, el espíritu de trabajo, la satisfacción en el trabajo y la calidad de vida general.</a:t>
            </a:r>
            <a:endParaRPr lang="es-CO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642910" y="23409"/>
            <a:ext cx="864399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s-CO" sz="2400" dirty="0" smtClean="0"/>
              <a:t>De acuerdo con la Organización Mundial de la Salud (OMS), un entorno laboral saludable es “aquel en el que los trabajadores y jefes colaboran en un </a:t>
            </a:r>
            <a:r>
              <a:rPr lang="es-CO" sz="2400" u="sng" dirty="0" smtClean="0"/>
              <a:t>proceso de mejora continua para promover y proteger la salud, la seguridad y el bienestar de los trabajadores, así como la sustentabilidad del ambiente de trabajo</a:t>
            </a:r>
            <a:r>
              <a:rPr lang="es-CO" sz="2400" dirty="0" smtClean="0"/>
              <a:t>” (WHO, 2010). </a:t>
            </a:r>
          </a:p>
          <a:p>
            <a:pPr fontAlgn="base"/>
            <a:endParaRPr lang="es-CO" sz="2400" dirty="0" smtClean="0"/>
          </a:p>
          <a:p>
            <a:pPr fontAlgn="base"/>
            <a:r>
              <a:rPr lang="es-CO" sz="2400" dirty="0" smtClean="0"/>
              <a:t>Lo anterior, enmarcado en los siguientes indicadores: 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400" dirty="0" smtClean="0"/>
              <a:t>La salud y la seguridad concernientes al </a:t>
            </a:r>
            <a:r>
              <a:rPr lang="es-CO" sz="2400" u="sng" dirty="0" smtClean="0"/>
              <a:t>espacio físico de trabajo</a:t>
            </a:r>
            <a:r>
              <a:rPr lang="es-CO" sz="2400" dirty="0" smtClean="0"/>
              <a:t>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400" dirty="0" smtClean="0"/>
              <a:t>La salud, la seguridad y el bienestar concernientes </a:t>
            </a:r>
            <a:r>
              <a:rPr lang="es-CO" sz="2400" u="sng" dirty="0" smtClean="0"/>
              <a:t>al medio psicosocial del trabajo </a:t>
            </a:r>
            <a:r>
              <a:rPr lang="es-CO" sz="2400" dirty="0" smtClean="0"/>
              <a:t>incluyendo la organización del mismo y la cultura creada a su alrededor.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400" dirty="0" smtClean="0"/>
              <a:t>Los recursos </a:t>
            </a:r>
            <a:r>
              <a:rPr lang="es-CO" sz="2400" u="sng" dirty="0" smtClean="0"/>
              <a:t>personales</a:t>
            </a:r>
            <a:r>
              <a:rPr lang="es-CO" sz="2400" dirty="0" smtClean="0"/>
              <a:t> </a:t>
            </a:r>
            <a:r>
              <a:rPr lang="es-CO" sz="2400" u="sng" dirty="0" smtClean="0"/>
              <a:t>de</a:t>
            </a:r>
            <a:r>
              <a:rPr lang="es-CO" sz="2400" dirty="0" smtClean="0"/>
              <a:t> </a:t>
            </a:r>
            <a:r>
              <a:rPr lang="es-CO" sz="2400" u="sng" dirty="0" smtClean="0"/>
              <a:t>salud </a:t>
            </a:r>
            <a:r>
              <a:rPr lang="es-CO" sz="2400" dirty="0" smtClean="0"/>
              <a:t>en el entorno laboral.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400" dirty="0" smtClean="0"/>
              <a:t>Las formas en que la organización busca mejorar la salud de los </a:t>
            </a:r>
            <a:r>
              <a:rPr lang="es-CO" sz="2400" u="sng" dirty="0" smtClean="0"/>
              <a:t>trabajadores, de sus familias y de otros miembros de la comunidad</a:t>
            </a:r>
            <a:r>
              <a:rPr lang="es-CO" sz="2400" dirty="0" smtClean="0"/>
              <a:t>.</a:t>
            </a:r>
            <a:endParaRPr lang="es-CO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3" y="3643314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357158" y="291655"/>
            <a:ext cx="850109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600" b="1" dirty="0" smtClean="0"/>
              <a:t>Objetivos</a:t>
            </a:r>
          </a:p>
          <a:p>
            <a:pPr>
              <a:buFont typeface="Arial" pitchFamily="34" charset="0"/>
              <a:buChar char="•"/>
            </a:pPr>
            <a:r>
              <a:rPr lang="es-CO" sz="2400" dirty="0" smtClean="0"/>
              <a:t>Analizar, comprender y apropiar conceptos de ergonomía y biomecánica humana, para acercarlos a mi realidad laboral y de las actividades de la vida diaria.</a:t>
            </a:r>
          </a:p>
          <a:p>
            <a:r>
              <a:rPr lang="es-CO" sz="2400" dirty="0" smtClean="0"/>
              <a:t>•Comprender el funcionamiento y las limitaciones mecánicas de las diferentes estructuras del cuerpo: huesos, músculos, ligamentos, etc. </a:t>
            </a:r>
          </a:p>
          <a:p>
            <a:r>
              <a:rPr lang="es-CO" sz="2400" dirty="0" smtClean="0"/>
              <a:t>•Conocer la interacción de los trabajadores con herramientas, máquinas y materiales en sus puestos de trabajo para obtener buen rendimiento físico, minimizando los riesgos y evitar lesiones musculo-</a:t>
            </a:r>
            <a:r>
              <a:rPr lang="es-CO" sz="2400" dirty="0" err="1" smtClean="0"/>
              <a:t>esquéleticas</a:t>
            </a:r>
            <a:r>
              <a:rPr lang="es-CO" sz="2400" dirty="0" smtClean="0"/>
              <a:t> </a:t>
            </a:r>
          </a:p>
          <a:p>
            <a:r>
              <a:rPr lang="es-CO" sz="2400" dirty="0" smtClean="0"/>
              <a:t>•Promover la prevención de la aparición de las enfermedades.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pic>
        <p:nvPicPr>
          <p:cNvPr id="30724" name="Picture 4" descr="Entornos Saludables y Promoción de la Salud by Ilse Vianney Barranco De 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8350" y="1000108"/>
            <a:ext cx="7594606" cy="42719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85784" y="71414"/>
            <a:ext cx="885824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dirty="0" smtClean="0"/>
              <a:t>El lugar de trabajo es donde las personas pasan la </a:t>
            </a:r>
            <a:r>
              <a:rPr lang="es-CO" sz="2800" b="1" dirty="0" smtClean="0"/>
              <a:t>tercera parte de sus vidas</a:t>
            </a:r>
            <a:r>
              <a:rPr lang="es-CO" sz="2800" dirty="0" smtClean="0"/>
              <a:t>, por eso la </a:t>
            </a:r>
            <a:r>
              <a:rPr lang="es-CO" sz="2800" b="1" dirty="0" smtClean="0"/>
              <a:t>importancia de impulsar ambientes laborales saludables.</a:t>
            </a:r>
            <a:r>
              <a:rPr lang="es-CO" sz="2800" dirty="0" smtClean="0"/>
              <a:t> </a:t>
            </a:r>
          </a:p>
          <a:p>
            <a:pPr algn="just"/>
            <a:endParaRPr lang="es-CO" sz="2800" dirty="0" smtClean="0"/>
          </a:p>
          <a:p>
            <a:pPr algn="just"/>
            <a:r>
              <a:rPr lang="es-CO" sz="2800" dirty="0" smtClean="0"/>
              <a:t>La OMS y OPS explican que la </a:t>
            </a:r>
            <a:r>
              <a:rPr lang="es-CO" sz="2800" u="sng" dirty="0" smtClean="0"/>
              <a:t>promoción de la salud </a:t>
            </a:r>
            <a:r>
              <a:rPr lang="es-CO" sz="2800" dirty="0" smtClean="0"/>
              <a:t>incluye la realización de una serie de </a:t>
            </a:r>
            <a:r>
              <a:rPr lang="es-CO" sz="2800" b="1" dirty="0" smtClean="0"/>
              <a:t>políticas y actividades en los lugares de trabajo, diseñadas para ayudar a los trabajadores en todos los niveles a aumentar el control sobre su salud y a mejorarla</a:t>
            </a:r>
            <a:r>
              <a:rPr lang="es-CO" sz="2800" dirty="0" smtClean="0"/>
              <a:t>, favoreciendo la productividad y competitividad de las empresas y contribuyendo al desarrollo económico y social de los países.</a:t>
            </a:r>
            <a:endParaRPr lang="es-CO" sz="2800" dirty="0" smtClean="0">
              <a:cs typeface="Andalus" pitchFamily="18" charset="-78"/>
            </a:endParaRPr>
          </a:p>
          <a:p>
            <a:pPr algn="just"/>
            <a:endParaRPr lang="es-CO" sz="1400" dirty="0" smtClean="0"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pic>
        <p:nvPicPr>
          <p:cNvPr id="34818" name="Picture 2" descr="Que Es Promocion De La Salud Segun La Oms - Image to 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71414"/>
            <a:ext cx="7197711" cy="5398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pic>
        <p:nvPicPr>
          <p:cNvPr id="1026" name="Picture 2" descr="Promoción de la salud: imperativo para el desarrollo sosteni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17004"/>
            <a:ext cx="7164183" cy="55265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428596" y="71414"/>
            <a:ext cx="864399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b="1" dirty="0" smtClean="0"/>
              <a:t>Riesgos psicosociales </a:t>
            </a:r>
            <a:r>
              <a:rPr lang="es-CO" sz="2800" dirty="0" smtClean="0"/>
              <a:t>“Las </a:t>
            </a:r>
            <a:r>
              <a:rPr lang="es-CO" sz="2800" u="sng" dirty="0" smtClean="0"/>
              <a:t>interacciones entre trabajo, su medio ambiente, la satisfacción en el trabajo y las condiciones de su organización</a:t>
            </a:r>
            <a:r>
              <a:rPr lang="es-CO" sz="2800" dirty="0" smtClean="0"/>
              <a:t>, por una parte. Y por otra, l</a:t>
            </a:r>
            <a:r>
              <a:rPr lang="es-CO" sz="2800" b="1" dirty="0" smtClean="0"/>
              <a:t>as capacidades del trabajador, sus necesidades, su cultura y su situación personal fuera del trabajo, todo lo cual puede influir en la salud y en el rendimiento y la satisfacción en el trabajo</a:t>
            </a:r>
            <a:r>
              <a:rPr lang="es-CO" sz="2800" dirty="0" smtClean="0"/>
              <a:t>” (9ª Reunión, 1984). </a:t>
            </a:r>
          </a:p>
          <a:p>
            <a:pPr algn="just"/>
            <a:r>
              <a:rPr lang="es-CO" sz="2800" dirty="0" smtClean="0"/>
              <a:t>La i</a:t>
            </a:r>
            <a:r>
              <a:rPr lang="es-CO" sz="2800" u="sng" dirty="0" smtClean="0"/>
              <a:t>mposibilidad de controlar todos los factores internos y externos</a:t>
            </a:r>
            <a:r>
              <a:rPr lang="es-CO" sz="2800" dirty="0" smtClean="0"/>
              <a:t>, particularmente la </a:t>
            </a:r>
            <a:r>
              <a:rPr lang="es-CO" sz="2800" u="sng" dirty="0" smtClean="0"/>
              <a:t>exigencia, temor frente a la inestabilidad del empleo, la pérdida del empleo, o el miedo a perderlo, factores de inseguridad</a:t>
            </a:r>
            <a:r>
              <a:rPr lang="es-CO" sz="2800" dirty="0" smtClean="0"/>
              <a:t>, que afecta el colectivo laboral y genera fuertes presiones  psicosociales y sobre las condiciones de trabajo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14282" y="202710"/>
            <a:ext cx="892971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 smtClean="0"/>
              <a:t>La literatura refiere que un </a:t>
            </a:r>
            <a:r>
              <a:rPr lang="es-CO" sz="2800" b="1" dirty="0" smtClean="0"/>
              <a:t>trabajador que se encuentre estresado </a:t>
            </a:r>
            <a:r>
              <a:rPr lang="es-CO" sz="2800" dirty="0" smtClean="0"/>
              <a:t>suele:  </a:t>
            </a:r>
            <a:r>
              <a:rPr lang="es-CO" sz="2800" u="sng" dirty="0" smtClean="0"/>
              <a:t>Enfermarse con más frecuencia</a:t>
            </a:r>
            <a:r>
              <a:rPr lang="es-CO" sz="2800" dirty="0" smtClean="0"/>
              <a:t>, gran posibilidad de tener </a:t>
            </a:r>
            <a:r>
              <a:rPr lang="es-CO" sz="2800" u="sng" dirty="0" smtClean="0"/>
              <a:t>accidentes laborales, </a:t>
            </a:r>
            <a:r>
              <a:rPr lang="es-CO" sz="2800" dirty="0" smtClean="0"/>
              <a:t> </a:t>
            </a:r>
            <a:r>
              <a:rPr lang="es-CO" sz="2800" u="sng" dirty="0" smtClean="0"/>
              <a:t>poca</a:t>
            </a:r>
            <a:r>
              <a:rPr lang="es-CO" sz="2800" dirty="0" smtClean="0"/>
              <a:t> o ninguna </a:t>
            </a:r>
            <a:r>
              <a:rPr lang="es-CO" sz="2800" u="sng" dirty="0" smtClean="0"/>
              <a:t>motivación</a:t>
            </a:r>
            <a:r>
              <a:rPr lang="es-CO" sz="2800" dirty="0" smtClean="0"/>
              <a:t>,  </a:t>
            </a:r>
            <a:r>
              <a:rPr lang="es-CO" sz="2800" u="sng" dirty="0" smtClean="0"/>
              <a:t>menos productivo </a:t>
            </a:r>
            <a:r>
              <a:rPr lang="es-CO" sz="2800" dirty="0" smtClean="0"/>
              <a:t>y tener menor seguridad laboral, incidiendo en la entidad donde trabaja. </a:t>
            </a:r>
          </a:p>
          <a:p>
            <a:r>
              <a:rPr lang="es-CO" sz="2800" dirty="0" smtClean="0"/>
              <a:t>Estudios muestran cifras significativas de </a:t>
            </a:r>
            <a:r>
              <a:rPr lang="es-CO" sz="2800" b="1" dirty="0" smtClean="0"/>
              <a:t>altos niveles de estrés laboral</a:t>
            </a:r>
            <a:r>
              <a:rPr lang="es-CO" sz="2800" dirty="0" smtClean="0"/>
              <a:t>, dos de cada tres indicaban sentir un aumento significativo de </a:t>
            </a:r>
            <a:r>
              <a:rPr lang="es-CO" sz="2800" u="sng" dirty="0" smtClean="0"/>
              <a:t>sobrecarga de trabajo</a:t>
            </a:r>
            <a:r>
              <a:rPr lang="es-CO" sz="2800" dirty="0" smtClean="0"/>
              <a:t>, y un 36% un </a:t>
            </a:r>
            <a:r>
              <a:rPr lang="es-CO" sz="2800" u="sng" dirty="0" smtClean="0"/>
              <a:t>menor apoyo por parte de compañeros y supervisores</a:t>
            </a:r>
            <a:r>
              <a:rPr lang="es-CO" sz="2800" dirty="0" smtClean="0"/>
              <a:t>. Además un </a:t>
            </a:r>
            <a:r>
              <a:rPr lang="es-CO" sz="2800" u="sng" dirty="0" smtClean="0"/>
              <a:t>48% evita incapacidad por enfermedad</a:t>
            </a:r>
            <a:r>
              <a:rPr lang="es-CO" sz="2800" dirty="0" smtClean="0"/>
              <a:t>, por miedo al despido</a:t>
            </a:r>
            <a:r>
              <a:rPr lang="es-CO" sz="2400" dirty="0" smtClean="0"/>
              <a:t>. </a:t>
            </a:r>
            <a:endParaRPr lang="es-CO" sz="2400" dirty="0">
              <a:latin typeface="Andalu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14282" y="47693"/>
            <a:ext cx="87154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dirty="0" smtClean="0"/>
              <a:t>Es necesario que el </a:t>
            </a:r>
            <a:r>
              <a:rPr lang="es-CO" sz="2400" u="sng" dirty="0" smtClean="0"/>
              <a:t>empleador</a:t>
            </a:r>
            <a:r>
              <a:rPr lang="es-CO" sz="2400" dirty="0" smtClean="0"/>
              <a:t> dentro de sus políticas de gestión implemente </a:t>
            </a:r>
            <a:r>
              <a:rPr lang="es-CO" sz="2400" u="sng" dirty="0" smtClean="0"/>
              <a:t>medidas</a:t>
            </a:r>
            <a:r>
              <a:rPr lang="es-CO" sz="2400" dirty="0" smtClean="0"/>
              <a:t> de acuerdo a la normatividad legal vigente </a:t>
            </a:r>
            <a:r>
              <a:rPr lang="es-CO" sz="2400" u="sng" dirty="0" smtClean="0"/>
              <a:t>que permita la interacción del individuo con la alta dirección y así promover la salud mental </a:t>
            </a:r>
            <a:r>
              <a:rPr lang="es-CO" sz="2400" dirty="0" smtClean="0"/>
              <a:t>con el fin de disminuir agentes causales encontrados dentro de la literatura e investigaciones en estrés laboral como son:</a:t>
            </a:r>
          </a:p>
          <a:p>
            <a:r>
              <a:rPr lang="es-CO" sz="2400" dirty="0" smtClean="0"/>
              <a:t>Condiciones laborales. </a:t>
            </a:r>
          </a:p>
          <a:p>
            <a:r>
              <a:rPr lang="es-CO" sz="2400" dirty="0" smtClean="0"/>
              <a:t>Relaciones interpersonales</a:t>
            </a:r>
          </a:p>
          <a:p>
            <a:r>
              <a:rPr lang="es-CO" sz="2400" dirty="0" smtClean="0"/>
              <a:t>Características de personalidad</a:t>
            </a:r>
          </a:p>
          <a:p>
            <a:r>
              <a:rPr lang="es-CO" sz="2400" dirty="0" smtClean="0"/>
              <a:t>Tipo de organización y liderazgo </a:t>
            </a:r>
          </a:p>
          <a:p>
            <a:r>
              <a:rPr lang="es-CO" sz="2400" dirty="0" smtClean="0"/>
              <a:t>Contexto social y económico </a:t>
            </a:r>
          </a:p>
          <a:p>
            <a:r>
              <a:rPr lang="es-CO" sz="2400" dirty="0" smtClean="0"/>
              <a:t>Ciertas características del diseño de la tarea</a:t>
            </a:r>
            <a:endParaRPr lang="es-CO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42910" y="-24"/>
            <a:ext cx="850112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dirty="0" smtClean="0"/>
              <a:t>La organización debe dar cumplimiento a la normatividad legal en donde se expiden políticas encaminadas al bienestar del trabajador y la protección de la salud mental del mismo.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dirty="0" smtClean="0"/>
              <a:t>La </a:t>
            </a:r>
            <a:r>
              <a:rPr lang="es-CO" sz="2800" b="1" dirty="0" smtClean="0"/>
              <a:t>Ley 1562 de 2012, </a:t>
            </a:r>
            <a:r>
              <a:rPr lang="es-CO" sz="2800" dirty="0" smtClean="0"/>
              <a:t>que amplía la definición de accidente de trabajo, </a:t>
            </a:r>
            <a:r>
              <a:rPr lang="es-CO" sz="2800" u="sng" dirty="0" smtClean="0"/>
              <a:t>incluyendo la “perturbación psiquiátrica</a:t>
            </a:r>
            <a:r>
              <a:rPr lang="es-CO" sz="2800" dirty="0" smtClean="0"/>
              <a:t>” en el trabajador por causa o con ocasión del trabajo; y la </a:t>
            </a:r>
            <a:r>
              <a:rPr lang="es-CO" sz="2800" b="1" dirty="0" smtClean="0"/>
              <a:t>Ley 1616 de 2013</a:t>
            </a:r>
            <a:r>
              <a:rPr lang="es-CO" sz="2800" dirty="0" smtClean="0"/>
              <a:t>, con el objeto de garantizar el Derecho a la Salud Mental de la población colombiana, que en su Artículo 9, hace énfasis en la “</a:t>
            </a:r>
            <a:r>
              <a:rPr lang="es-CO" sz="2800" u="sng" dirty="0" smtClean="0"/>
              <a:t>promoción de la salud mental y prevención del trastorno mental en el ámbito laboral</a:t>
            </a:r>
            <a:r>
              <a:rPr lang="es-CO" sz="2800" dirty="0" smtClean="0"/>
              <a:t>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28596" y="253537"/>
            <a:ext cx="85011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 smtClean="0"/>
              <a:t>Ley  2120 de 2021  de julio 30: “Por medio de la cual se adoptan medidas para fomentar entornos alimentarios saludables y prevenir enfermedades no transmisibles y se adoptan otras disposiciones"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endParaRPr lang="es-CO" sz="2800" dirty="0" smtClean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dirty="0" smtClean="0"/>
              <a:t>Ley de salud mental 2460 de 2025, fortalece el sistema de atención de la salud mental, promueve la prevención y democratiza el acceso  a los servicios de salud mental, es un derecho para todos, como pilar esencial del desarrollo humano.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42876" y="1142984"/>
            <a:ext cx="87868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El bienestar laboral individual </a:t>
            </a:r>
            <a:r>
              <a:rPr lang="es-CO" sz="2800" i="1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se define como un </a:t>
            </a:r>
            <a:r>
              <a:rPr lang="es-CO" sz="2800" b="1" i="1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estado dinámico de </a:t>
            </a:r>
            <a:r>
              <a:rPr lang="es-CO" sz="2800" b="1" i="1" u="sng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equilibrio</a:t>
            </a:r>
            <a:r>
              <a:rPr lang="es-CO" sz="2800" b="1" i="1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CO" sz="2800" i="1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caracterizado por mantener un grado razonable de armonía entre los </a:t>
            </a:r>
            <a:r>
              <a:rPr lang="es-CO" sz="2800" b="1" i="1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recursos personales </a:t>
            </a:r>
            <a:r>
              <a:rPr lang="es-CO" sz="2800" i="1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s-CO" sz="2800" i="1" u="sng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facultades y expectativas</a:t>
            </a:r>
            <a:r>
              <a:rPr lang="es-CO" sz="2800" i="1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) y los </a:t>
            </a:r>
            <a:r>
              <a:rPr lang="es-CO" sz="2800" b="1" i="1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retos del medio </a:t>
            </a:r>
            <a:r>
              <a:rPr lang="es-CO" sz="2800" i="1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exterior (</a:t>
            </a:r>
            <a:r>
              <a:rPr lang="es-CO" sz="2800" i="1" u="sng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exigencias y oportunidades</a:t>
            </a:r>
            <a:r>
              <a:rPr lang="es-CO" sz="2800" i="1" dirty="0" smtClean="0">
                <a:latin typeface="Andalus"/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es-CO" sz="2800" i="1" dirty="0">
              <a:latin typeface="Andalu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71504" y="599431"/>
            <a:ext cx="86439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 smtClean="0"/>
              <a:t>• Reconocer la importancia de la higiene postural, pausas activas y la prevención de riesgos </a:t>
            </a:r>
            <a:r>
              <a:rPr lang="es-CO" sz="2800" dirty="0" err="1" smtClean="0"/>
              <a:t>biomecánicos</a:t>
            </a:r>
            <a:endParaRPr lang="es-CO" sz="2800" dirty="0" smtClean="0"/>
          </a:p>
          <a:p>
            <a:pPr>
              <a:buFont typeface="Arial" pitchFamily="34" charset="0"/>
              <a:buChar char="•"/>
            </a:pPr>
            <a:r>
              <a:rPr lang="es-CO" sz="2800" dirty="0" smtClean="0"/>
              <a:t> Incentivar el </a:t>
            </a:r>
            <a:r>
              <a:rPr lang="es-CO" sz="2800" dirty="0" err="1" smtClean="0"/>
              <a:t>autocuidado</a:t>
            </a:r>
            <a:r>
              <a:rPr lang="es-CO" sz="2800" dirty="0" smtClean="0"/>
              <a:t> y la adopción de estilos de vida saludable entre los trabajadores. </a:t>
            </a:r>
          </a:p>
          <a:p>
            <a:pPr>
              <a:buFont typeface="Arial" pitchFamily="34" charset="0"/>
              <a:buChar char="•"/>
            </a:pPr>
            <a:r>
              <a:rPr lang="es-CO" sz="2800" dirty="0" smtClean="0"/>
              <a:t> Motivar a hacer seguimiento a la población trabajadora, de todos los niveles, con enfermedades crónicas o profesionales mediante la aplicación de exámenes médicos ocupacionales periódicos</a:t>
            </a:r>
          </a:p>
          <a:p>
            <a:r>
              <a:rPr lang="es-CO" sz="2800" dirty="0" smtClean="0"/>
              <a:t>•Instruir en ejercicios para realizar pausas durante las actividades cotidianas</a:t>
            </a:r>
            <a:endParaRPr lang="es-CO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pic>
        <p:nvPicPr>
          <p:cNvPr id="2" name="Picture 2" descr="¿Cómo crear un entorno laboral saludable? - Vonfi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897924"/>
            <a:ext cx="7850544" cy="4107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214282" y="103884"/>
            <a:ext cx="87154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b="1" dirty="0" smtClean="0"/>
              <a:t>Estilo de Vida</a:t>
            </a:r>
            <a:r>
              <a:rPr lang="es-CO" sz="2800" dirty="0" smtClean="0"/>
              <a:t>: Conjunto de hábitos, actitudes y conductas que una persona adopta en su vida diaria, que pueden ser modificados para mejorar su salud y bienestar.</a:t>
            </a:r>
          </a:p>
          <a:p>
            <a:pPr algn="just"/>
            <a:endParaRPr lang="es-CO" sz="2800" dirty="0" smtClean="0"/>
          </a:p>
          <a:p>
            <a:pPr fontAlgn="base"/>
            <a:r>
              <a:rPr lang="es-CO" sz="2800" b="1" dirty="0" smtClean="0"/>
              <a:t>Hábitos de Vida saludable</a:t>
            </a:r>
            <a:r>
              <a:rPr lang="es-CO" sz="2800" dirty="0" smtClean="0"/>
              <a:t>: Los buenos hábitos le evita enfermedades y mejora la calidad de vida, importantes para la prevención.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3074" name="AutoShape 2" descr="Resultado de imagen de estilo de vida saludabl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 dirty="0"/>
          </a:p>
        </p:txBody>
      </p:sp>
      <p:pic>
        <p:nvPicPr>
          <p:cNvPr id="3076" name="Picture 4" descr="Estilos de vida Saludab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416" y="214290"/>
            <a:ext cx="5363525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428596" y="237723"/>
            <a:ext cx="87154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Arial" pitchFamily="34" charset="0"/>
              <a:buChar char="•"/>
            </a:pPr>
            <a:r>
              <a:rPr lang="es-CO" sz="2800" dirty="0" smtClean="0"/>
              <a:t>Hacer ejercicio en forma regular y controlar el peso.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800" dirty="0" smtClean="0"/>
              <a:t>Dormir bien.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800" dirty="0" smtClean="0"/>
              <a:t>No fumar.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800" dirty="0" smtClean="0"/>
              <a:t>No tomar licor, especialmente con antecedentes de alcoholismo.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800" dirty="0" smtClean="0"/>
              <a:t>No consumir alucinógenos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800" dirty="0" smtClean="0"/>
              <a:t>Utilizar los medicamentos ordenados por su médico.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800" dirty="0" smtClean="0"/>
              <a:t>Alimentación sana y equilibrada.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800" dirty="0" smtClean="0"/>
              <a:t>Cuidar los dientes.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800" dirty="0" smtClean="0"/>
              <a:t>Controlar las enfermedades crónicas.</a:t>
            </a:r>
          </a:p>
          <a:p>
            <a:pPr fontAlgn="base">
              <a:buFont typeface="Arial" pitchFamily="34" charset="0"/>
              <a:buChar char="•"/>
            </a:pPr>
            <a:r>
              <a:rPr lang="es-CO" sz="2800" dirty="0" smtClean="0"/>
              <a:t>Gestión del Estrés y Bienestar Mental</a:t>
            </a:r>
          </a:p>
          <a:p>
            <a:pPr algn="just"/>
            <a:endParaRPr lang="es-CO" sz="2800" dirty="0" smtClean="0"/>
          </a:p>
          <a:p>
            <a:pPr fontAlgn="base"/>
            <a:endParaRPr lang="es-CO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42876" y="323562"/>
            <a:ext cx="900115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 smtClean="0"/>
              <a:t>Se proponen las siguientes actividades para mejorar las condiciones de salud laboral y fomentar un entorno más saludable para los trabajadores</a:t>
            </a:r>
          </a:p>
          <a:p>
            <a:endParaRPr lang="es-CO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s-CO" sz="2800" b="1" dirty="0" smtClean="0"/>
              <a:t>Promoción y Prevención en Salud física integral</a:t>
            </a:r>
          </a:p>
          <a:p>
            <a:pPr marL="514350" indent="-514350">
              <a:buFont typeface="+mj-lt"/>
              <a:buAutoNum type="arabicPeriod"/>
            </a:pPr>
            <a:r>
              <a:rPr lang="es-CO" sz="2800" b="1" dirty="0" smtClean="0"/>
              <a:t>Programa de Acondicionamiento Físico y Estilos de Vida Saludables</a:t>
            </a:r>
            <a:endParaRPr lang="es-CO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s-CO" sz="2800" b="1" dirty="0" smtClean="0"/>
              <a:t>Control de Riesgos Ocupacionales </a:t>
            </a:r>
          </a:p>
          <a:p>
            <a:pPr marL="514350" indent="-514350">
              <a:buFont typeface="+mj-lt"/>
              <a:buAutoNum type="arabicPeriod"/>
            </a:pPr>
            <a:endParaRPr lang="es-CO" sz="2800" dirty="0" smtClean="0"/>
          </a:p>
          <a:p>
            <a:pPr marL="514350" indent="-514350">
              <a:buFont typeface="+mj-lt"/>
              <a:buAutoNum type="arabicPeriod"/>
            </a:pPr>
            <a:endParaRPr lang="es-CO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428596" y="142852"/>
            <a:ext cx="842968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2800" b="1" dirty="0" smtClean="0"/>
              <a:t>1.  Promoción y Prevención en Salud </a:t>
            </a:r>
          </a:p>
          <a:p>
            <a:pPr algn="just"/>
            <a:r>
              <a:rPr lang="es-ES" sz="2800" dirty="0" smtClean="0"/>
              <a:t>La intervención preventiva se centra en </a:t>
            </a:r>
            <a:r>
              <a:rPr lang="es-ES" sz="2800" u="sng" dirty="0" smtClean="0"/>
              <a:t>eliminar los factores de riesgo biomecánico y psicosocial y potenciar los factores que promueven el bienestar y la salud de los trabajadores.</a:t>
            </a:r>
            <a:endParaRPr lang="es-ES" sz="28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>
                <a:cs typeface="Andalus" pitchFamily="18" charset="-78"/>
              </a:rPr>
              <a:t>Analizar las condiciones de cada situación y las acciones sobre aquellos factores que se consideran contraproducentes.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>
                <a:cs typeface="Andalus" pitchFamily="18" charset="-78"/>
              </a:rPr>
              <a:t>Adecuación del sitio de trabajo y la de los equipos.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>
                <a:cs typeface="Andalus" pitchFamily="18" charset="-78"/>
              </a:rPr>
              <a:t>Características del mobiliario que se va a utilizar, el ambiente físico, la organización del trabajo y las medidas preventivas de seguridad.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 smtClean="0">
                <a:cs typeface="Andalus" pitchFamily="18" charset="-78"/>
              </a:rPr>
              <a:t>Hábitos o estilos de vida individuales.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 dirty="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 dirty="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57190" y="104729"/>
            <a:ext cx="878684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Arial" pitchFamily="34" charset="0"/>
              <a:buChar char="•"/>
            </a:pPr>
            <a:r>
              <a:rPr lang="es-CO" sz="2800" dirty="0" smtClean="0"/>
              <a:t>Realizar una </a:t>
            </a:r>
            <a:r>
              <a:rPr lang="es-CO" sz="2800" u="sng" dirty="0" smtClean="0"/>
              <a:t>encuesta para hacer diagnóstico de condiciones de salud, perfil </a:t>
            </a:r>
            <a:r>
              <a:rPr lang="es-CO" sz="2800" u="sng" dirty="0" err="1" smtClean="0"/>
              <a:t>sociodemográfico</a:t>
            </a:r>
            <a:r>
              <a:rPr lang="es-CO" sz="2800" u="sng" dirty="0" smtClean="0"/>
              <a:t> y de los factores de riesgo psicosocial de la población trabajadora </a:t>
            </a:r>
          </a:p>
          <a:p>
            <a:pPr algn="just"/>
            <a:r>
              <a:rPr lang="es-CO" sz="2800" dirty="0" smtClean="0"/>
              <a:t>• Campañas de </a:t>
            </a:r>
            <a:r>
              <a:rPr lang="es-CO" sz="2800" u="sng" dirty="0" smtClean="0"/>
              <a:t>Capacitación</a:t>
            </a:r>
            <a:r>
              <a:rPr lang="es-CO" sz="2800" dirty="0" smtClean="0"/>
              <a:t> en </a:t>
            </a:r>
            <a:r>
              <a:rPr lang="es-CO" sz="2800" u="sng" dirty="0" smtClean="0"/>
              <a:t>Cuidado Visual.</a:t>
            </a:r>
          </a:p>
          <a:p>
            <a:pPr algn="just">
              <a:buFont typeface="Arial" pitchFamily="34" charset="0"/>
              <a:buChar char="•"/>
            </a:pPr>
            <a:r>
              <a:rPr lang="es-CO" sz="2800" u="sng" dirty="0" smtClean="0"/>
              <a:t> Campañas sobre alimentación sana, control de peso</a:t>
            </a:r>
          </a:p>
          <a:p>
            <a:pPr algn="just"/>
            <a:r>
              <a:rPr lang="es-CO" sz="2800" dirty="0" smtClean="0"/>
              <a:t> •  Campañas de </a:t>
            </a:r>
            <a:r>
              <a:rPr lang="es-CO" sz="2800" u="sng" dirty="0" smtClean="0"/>
              <a:t>vacunación</a:t>
            </a:r>
          </a:p>
          <a:p>
            <a:pPr algn="just"/>
            <a:r>
              <a:rPr lang="es-CO" sz="2800" dirty="0" smtClean="0"/>
              <a:t>•  </a:t>
            </a:r>
            <a:r>
              <a:rPr lang="es-CO" sz="2800" u="sng" dirty="0" smtClean="0"/>
              <a:t>Evaluaciones de postura estática</a:t>
            </a:r>
          </a:p>
          <a:p>
            <a:pPr algn="just"/>
            <a:r>
              <a:rPr lang="es-CO" sz="2800" dirty="0" smtClean="0"/>
              <a:t>• Evaluaciones de </a:t>
            </a:r>
            <a:r>
              <a:rPr lang="es-CO" sz="2800" u="sng" dirty="0" smtClean="0"/>
              <a:t>puestos de trabajo</a:t>
            </a:r>
          </a:p>
          <a:p>
            <a:pPr algn="just"/>
            <a:r>
              <a:rPr lang="es-CO" sz="2800" dirty="0" smtClean="0"/>
              <a:t>Desarrollar en conjunto con gestión humana, campañas para concienciar a los trabajadores sobre la higiene visual, control de peso y presión arterial y la importancia de realizar controles y evaluaciones anuales</a:t>
            </a:r>
            <a:endParaRPr lang="es-CO" sz="2800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14282" y="71414"/>
            <a:ext cx="878687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s-CO" sz="2800" b="1" dirty="0" smtClean="0"/>
              <a:t>2. Programa de Acondicionamiento Físico y Estilos de Vida Saludables</a:t>
            </a:r>
          </a:p>
          <a:p>
            <a:pPr marL="514350" indent="-514350" algn="just"/>
            <a:r>
              <a:rPr lang="es-CO" sz="2800" dirty="0" smtClean="0"/>
              <a:t>       </a:t>
            </a:r>
            <a:r>
              <a:rPr lang="es-CO" sz="2400" dirty="0" smtClean="0"/>
              <a:t>Realizar gimnasia laboral con ejercicios físicos y mentales a realizar en un corto tiempo durante su jornada laboral ya que son necesarios con el fin de revitalizar la energía corporal y las destrezas. </a:t>
            </a:r>
          </a:p>
          <a:p>
            <a:pPr marL="514350" indent="-514350" algn="just"/>
            <a:r>
              <a:rPr lang="es-CO" sz="2400" dirty="0" smtClean="0"/>
              <a:t>        La gimnasia laboral genera más movimiento, productividad, creatividad y cambios de actitud, además realizar ejercicios evita lesiones en el cuerpo, evita el cansancio físico y mental. </a:t>
            </a:r>
          </a:p>
          <a:p>
            <a:pPr marL="514350" indent="-514350" algn="just"/>
            <a:r>
              <a:rPr lang="es-CO" sz="2400" dirty="0" smtClean="0"/>
              <a:t>        Es importante la implementación del programa de gimnasia laboral permite que el personal va a estar más dispuestos a trabajar. Promover con el movimiento y actividad física y mental que los trabajadores, aprendan estilos de vida saludables, buenos hábitos y beneficiar su salud mental.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pic>
        <p:nvPicPr>
          <p:cNvPr id="7170" name="Picture 2" descr="10 beneficios de la actividad física | ツ Centro Social Virtual de Ovied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71414"/>
            <a:ext cx="7955030" cy="5193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714348" y="214291"/>
            <a:ext cx="84296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 smtClean="0"/>
              <a:t>Beneficios para la salud física al practicar una rutina de ejercicio</a:t>
            </a:r>
            <a:r>
              <a:rPr lang="es-CO" sz="2400" dirty="0" smtClean="0"/>
              <a:t>: </a:t>
            </a:r>
          </a:p>
          <a:p>
            <a:r>
              <a:rPr lang="es-CO" sz="2800" dirty="0" smtClean="0"/>
              <a:t>• Aumento del bombeo sanguíneo al corazón.  </a:t>
            </a:r>
          </a:p>
          <a:p>
            <a:r>
              <a:rPr lang="es-CO" sz="2800" dirty="0" smtClean="0"/>
              <a:t>• Disminución del ritmo cardíaco. </a:t>
            </a:r>
          </a:p>
          <a:p>
            <a:r>
              <a:rPr lang="es-CO" sz="2800" dirty="0" smtClean="0"/>
              <a:t>• Incremento de la capacidad pulmonar.  </a:t>
            </a:r>
          </a:p>
          <a:p>
            <a:r>
              <a:rPr lang="es-CO" sz="2800" dirty="0" smtClean="0"/>
              <a:t>• Mejora de la oxigenación muscular periférica. </a:t>
            </a:r>
          </a:p>
          <a:p>
            <a:r>
              <a:rPr lang="es-CO" sz="2800" dirty="0" smtClean="0"/>
              <a:t>• Disminución de la presión arterial. </a:t>
            </a:r>
          </a:p>
          <a:p>
            <a:r>
              <a:rPr lang="es-CO" sz="2800" dirty="0" smtClean="0"/>
              <a:t>• Disminución de los niveles </a:t>
            </a:r>
            <a:r>
              <a:rPr lang="es-CO" sz="2800" dirty="0" err="1" smtClean="0"/>
              <a:t>azucar</a:t>
            </a:r>
            <a:r>
              <a:rPr lang="es-CO" sz="2800" dirty="0" smtClean="0"/>
              <a:t> en sangre. </a:t>
            </a:r>
          </a:p>
          <a:p>
            <a:r>
              <a:rPr lang="es-CO" sz="2800" dirty="0" smtClean="0"/>
              <a:t>• Resistencia cardiovascular. Reduce los ataques coronarios. </a:t>
            </a:r>
          </a:p>
          <a:p>
            <a:r>
              <a:rPr lang="es-CO" sz="2800" dirty="0" smtClean="0"/>
              <a:t>• Mejora las enfermedades arteriales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pic>
        <p:nvPicPr>
          <p:cNvPr id="36866" name="Picture 2" descr="Ergonomia Definici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6976" y="0"/>
            <a:ext cx="5861238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071538" y="-24"/>
            <a:ext cx="78581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 smtClean="0"/>
              <a:t>• Mejora los riesgos asociados con lípidos elevados en sangre. </a:t>
            </a:r>
          </a:p>
          <a:p>
            <a:r>
              <a:rPr lang="es-CO" sz="2800" dirty="0" smtClean="0"/>
              <a:t>• Disminución de los riesgos de infarto. </a:t>
            </a:r>
          </a:p>
          <a:p>
            <a:r>
              <a:rPr lang="es-CO" sz="2800" dirty="0" smtClean="0"/>
              <a:t>• Mejoría ante problemas de obesidad.  </a:t>
            </a:r>
          </a:p>
          <a:p>
            <a:r>
              <a:rPr lang="es-CO" sz="2800" dirty="0" smtClean="0"/>
              <a:t>• Mejoría en el tono muscular. </a:t>
            </a:r>
          </a:p>
          <a:p>
            <a:r>
              <a:rPr lang="es-CO" sz="2800" dirty="0" smtClean="0"/>
              <a:t>• Aumento de energía. </a:t>
            </a:r>
          </a:p>
          <a:p>
            <a:r>
              <a:rPr lang="es-CO" sz="2800" dirty="0" smtClean="0"/>
              <a:t>• Reducción de grasas. </a:t>
            </a:r>
          </a:p>
          <a:p>
            <a:r>
              <a:rPr lang="es-CO" sz="2800" dirty="0" smtClean="0"/>
              <a:t>• Provoca una regulación de la emoción y del dolor. </a:t>
            </a:r>
          </a:p>
          <a:p>
            <a:r>
              <a:rPr lang="es-CO" sz="2800" dirty="0" smtClean="0"/>
              <a:t>• Mejora la libido. </a:t>
            </a:r>
          </a:p>
          <a:p>
            <a:r>
              <a:rPr lang="es-CO" sz="2800" dirty="0" smtClean="0"/>
              <a:t>• Incrementa el control de los hábitos. </a:t>
            </a:r>
          </a:p>
          <a:p>
            <a:r>
              <a:rPr lang="es-CO" sz="2800" dirty="0" smtClean="0"/>
              <a:t>• Aumenta el conocimiento del propio cuerpo e imagen.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071538" y="428604"/>
            <a:ext cx="807246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s-CO" sz="2800" b="1" dirty="0" smtClean="0"/>
              <a:t>3. Control de Riesgos Ocupacionales: </a:t>
            </a:r>
            <a:r>
              <a:rPr lang="es-CO" sz="2800" dirty="0" smtClean="0"/>
              <a:t>Se refiere a todas las acciones y medidas implementadas para identificar, evaluar y mitigar. </a:t>
            </a:r>
          </a:p>
          <a:p>
            <a:pPr marL="514350" indent="-514350"/>
            <a:endParaRPr lang="es-CO" sz="2800" dirty="0" smtClean="0"/>
          </a:p>
          <a:p>
            <a:pPr marL="514350" indent="-514350"/>
            <a:r>
              <a:rPr lang="es-CO" sz="2800" dirty="0" smtClean="0"/>
              <a:t>Se lleva a cabo en varias etapas:</a:t>
            </a:r>
          </a:p>
          <a:p>
            <a:pPr>
              <a:buFont typeface="Arial" pitchFamily="34" charset="0"/>
              <a:buChar char="•"/>
            </a:pPr>
            <a:r>
              <a:rPr lang="es-CO" sz="2800" b="1" dirty="0" smtClean="0"/>
              <a:t> Identificación de Riesgos: </a:t>
            </a:r>
            <a:r>
              <a:rPr lang="es-CO" sz="2800" dirty="0" smtClean="0"/>
              <a:t>En esta etapa, se realiza una evaluación exhaustiva del lugar de trabajo con el objetivo de identificar todos los posibles riesgos para la seguridad y salud de los empleados. Esto puede incluir riesgos físicos, químicos, biológicos y psicosociales.</a:t>
            </a:r>
          </a:p>
          <a:p>
            <a:pPr marL="514350" indent="-514350"/>
            <a:endParaRPr lang="es-CO" sz="2800" dirty="0" smtClean="0"/>
          </a:p>
          <a:p>
            <a:pPr marL="514350" indent="-514350"/>
            <a:endParaRPr lang="es-CO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714348" y="571480"/>
            <a:ext cx="842965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CO" sz="2800" b="1" dirty="0" smtClean="0"/>
              <a:t> Evaluación de Riesgos: </a:t>
            </a:r>
            <a:r>
              <a:rPr lang="es-CO" sz="2800" dirty="0" smtClean="0"/>
              <a:t>Una vez que se han identificado los riesgos, es importante evaluar su probabilidad de ocurrencia y las consecuencias asociadas. Esto permitirá determinar qué tan grave podría ser un accidente o lesión relación</a:t>
            </a:r>
          </a:p>
          <a:p>
            <a:pPr>
              <a:buFont typeface="Arial" pitchFamily="34" charset="0"/>
              <a:buChar char="•"/>
            </a:pPr>
            <a:r>
              <a:rPr lang="es-CO" sz="2800" b="1" dirty="0" smtClean="0"/>
              <a:t> Control de Riesgos: </a:t>
            </a:r>
            <a:r>
              <a:rPr lang="es-CO" sz="2800" dirty="0" smtClean="0"/>
              <a:t>En esta etapa, se implementan medidas para controlar y reducir los riesgos identificados. Estas medidas pueden incluir la adaptación de equipos de protección personal, cambios en los procesos de trabajo, implementación de capacitaciones, entre otros.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42844" y="642918"/>
            <a:ext cx="88582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 smtClean="0"/>
              <a:t>4. Seguimiento y Revisión</a:t>
            </a:r>
            <a:r>
              <a:rPr lang="es-CO" sz="2800" dirty="0" smtClean="0"/>
              <a:t/>
            </a:r>
            <a:br>
              <a:rPr lang="es-CO" sz="2800" dirty="0" smtClean="0"/>
            </a:br>
            <a:r>
              <a:rPr lang="es-CO" sz="2800" dirty="0" smtClean="0"/>
              <a:t>El control de riesgos ocupacionales no debe ser un proceso estático. Es necesario realizar un seguimiento constante, evaluar la efectividad de las medidas implementadas y realizar las modificaciones necesarias para garantizar la seguridad continua de los empleados.</a:t>
            </a:r>
          </a:p>
          <a:p>
            <a:r>
              <a:rPr lang="es-CO" sz="2400" dirty="0" smtClean="0"/>
              <a:t> </a:t>
            </a:r>
          </a:p>
          <a:p>
            <a:pPr>
              <a:buFont typeface="Arial" pitchFamily="34" charset="0"/>
              <a:buChar char="•"/>
            </a:pPr>
            <a:endParaRPr lang="es-C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071538" y="619197"/>
            <a:ext cx="807249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 smtClean="0"/>
              <a:t>Beneficios del Control de Riesgos Ocupacionales</a:t>
            </a:r>
            <a:r>
              <a:rPr lang="es-CO" sz="2800" dirty="0" smtClean="0"/>
              <a:t/>
            </a:r>
            <a:br>
              <a:rPr lang="es-CO" sz="2800" dirty="0" smtClean="0"/>
            </a:br>
            <a:r>
              <a:rPr lang="es-CO" sz="2800" dirty="0" smtClean="0"/>
              <a:t>Implementar un sistema efectivo de control de riesgos ocupacionales brinda varios beneficios a una organización:</a:t>
            </a:r>
          </a:p>
          <a:p>
            <a:r>
              <a:rPr lang="es-CO" sz="2800" dirty="0" smtClean="0"/>
              <a:t>&gt;</a:t>
            </a:r>
            <a:r>
              <a:rPr lang="es-CO" sz="2800" u="sng" dirty="0" smtClean="0"/>
              <a:t>Prevención de accidentes y enfermedades laborales</a:t>
            </a:r>
            <a:r>
              <a:rPr lang="es-CO" sz="2800" dirty="0" smtClean="0"/>
              <a:t>, lo que se traduce en una disminución de los costos asociados a la atención médica y compensación por lesiones.</a:t>
            </a:r>
            <a:br>
              <a:rPr lang="es-CO" sz="2800" dirty="0" smtClean="0"/>
            </a:br>
            <a:endParaRPr lang="es-CO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357158" y="500043"/>
            <a:ext cx="878684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dirty="0" smtClean="0"/>
              <a:t>&gt;</a:t>
            </a:r>
            <a:r>
              <a:rPr lang="es-CO" sz="2800" u="sng" dirty="0" smtClean="0"/>
              <a:t>Aumento en la productividad y eficiencia </a:t>
            </a:r>
            <a:r>
              <a:rPr lang="es-CO" sz="2800" dirty="0" smtClean="0"/>
              <a:t>de los empleados al crear un ambiente de trabajo más seguro y saludable.</a:t>
            </a:r>
            <a:br>
              <a:rPr lang="es-CO" sz="2800" dirty="0" smtClean="0"/>
            </a:br>
            <a:r>
              <a:rPr lang="es-CO" sz="2800" dirty="0" smtClean="0"/>
              <a:t>&gt;</a:t>
            </a:r>
            <a:r>
              <a:rPr lang="es-CO" sz="2800" u="sng" dirty="0" smtClean="0"/>
              <a:t>Cumplimiento de las regulaciones y normas legales </a:t>
            </a:r>
            <a:r>
              <a:rPr lang="es-CO" sz="2800" dirty="0" smtClean="0"/>
              <a:t>establecidas en relación a la salud y seguridad ocupacional.</a:t>
            </a:r>
            <a:br>
              <a:rPr lang="es-CO" sz="2800" dirty="0" smtClean="0"/>
            </a:br>
            <a:r>
              <a:rPr lang="es-CO" sz="2800" dirty="0" smtClean="0"/>
              <a:t>&gt;</a:t>
            </a:r>
            <a:r>
              <a:rPr lang="es-CO" sz="2800" u="sng" dirty="0" smtClean="0"/>
              <a:t>Mejora de la imagen </a:t>
            </a:r>
            <a:r>
              <a:rPr lang="es-CO" sz="2800" dirty="0" smtClean="0"/>
              <a:t>y reputación de la organización al demostrar un compromiso real con la seguridad y bienestar de sus empleados.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pic>
        <p:nvPicPr>
          <p:cNvPr id="29698" name="Picture 2" descr="Entorno Laboral Seguro y Saludable - Segumedic | IPS de salud 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214290"/>
            <a:ext cx="6578098" cy="5514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928662" y="315938"/>
            <a:ext cx="742955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 smtClean="0"/>
              <a:t>CONCLUSIONES</a:t>
            </a:r>
          </a:p>
          <a:p>
            <a:endParaRPr lang="es-CO" sz="2800" b="1" dirty="0" smtClean="0"/>
          </a:p>
          <a:p>
            <a:pPr>
              <a:buFont typeface="Arial" pitchFamily="34" charset="0"/>
              <a:buChar char="•"/>
            </a:pPr>
            <a:r>
              <a:rPr lang="es-CO" sz="2800" dirty="0" smtClean="0"/>
              <a:t>Es fundamental que las organizaciones prioricen la ergonomía en sus políticas y prácticas de seguridad laboral, brindando la formación necesaria a sus trabajadores y diseñando los espacios de trabajo de manera que se ajusten a las necesidades físicas y fisiológicas de los mismos. </a:t>
            </a:r>
          </a:p>
          <a:p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00034" y="571480"/>
            <a:ext cx="84296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800" b="1" dirty="0" smtClean="0"/>
              <a:t>CONCLUSIONES</a:t>
            </a:r>
          </a:p>
          <a:p>
            <a:endParaRPr lang="es-CO" sz="2800" b="1" dirty="0" smtClean="0"/>
          </a:p>
          <a:p>
            <a:pPr>
              <a:buFont typeface="Arial" pitchFamily="34" charset="0"/>
              <a:buChar char="•"/>
            </a:pPr>
            <a:r>
              <a:rPr lang="es-CO" sz="2800" dirty="0" smtClean="0"/>
              <a:t>La integración de la ergonomía en la cultura empresarial no solo repercute positivamente en la salud y seguridad de los trabajadores, sino que también contribuye a un clima laboral más saludable y sostenible a largo plazo. </a:t>
            </a:r>
          </a:p>
          <a:p>
            <a:endParaRPr lang="es-CO" sz="2800" dirty="0" smtClean="0"/>
          </a:p>
          <a:p>
            <a:pPr>
              <a:buFont typeface="Arial" pitchFamily="34" charset="0"/>
              <a:buChar char="•"/>
            </a:pPr>
            <a:r>
              <a:rPr lang="es-CO" sz="2800" dirty="0" smtClean="0"/>
              <a:t> El empleador debe entender que invertir en ergonomía es invertir en el bienestar y el rendimiento de los empleados.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-32" y="-24"/>
            <a:ext cx="9144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cap="all" dirty="0" smtClean="0"/>
              <a:t>CONCLUSIONES</a:t>
            </a:r>
          </a:p>
          <a:p>
            <a:pPr>
              <a:buFont typeface="Arial" pitchFamily="34" charset="0"/>
              <a:buChar char="•"/>
            </a:pPr>
            <a:r>
              <a:rPr lang="es-CO" sz="2800" dirty="0" smtClean="0"/>
              <a:t>El vivir sano es importante porque te sientes bien física y mentalmente, y no estás de mal humor, y eso se refleja con el trato social.</a:t>
            </a:r>
          </a:p>
          <a:p>
            <a:endParaRPr lang="es-CO" sz="2800" dirty="0" smtClean="0"/>
          </a:p>
          <a:p>
            <a:pPr>
              <a:buFont typeface="Arial" pitchFamily="34" charset="0"/>
              <a:buChar char="•"/>
            </a:pPr>
            <a:r>
              <a:rPr lang="es-CO" sz="2800" dirty="0" smtClean="0"/>
              <a:t>La buena alimentación es importante, nos mantiene activos con energía, es por esta razón que debemos cuidar todo lo que ingerimos para que no nos haga daño.</a:t>
            </a:r>
          </a:p>
          <a:p>
            <a:endParaRPr lang="es-CO" sz="2800" dirty="0" smtClean="0"/>
          </a:p>
          <a:p>
            <a:pPr>
              <a:buFont typeface="Arial" pitchFamily="34" charset="0"/>
              <a:buChar char="•"/>
            </a:pPr>
            <a:r>
              <a:rPr lang="es-CO" sz="2800" dirty="0" smtClean="0"/>
              <a:t> Practicar buenos hábitos de salud puede mejorar la calidad de vida y ayudar a minimizar el riesgo de enfermedad.</a:t>
            </a:r>
          </a:p>
          <a:p>
            <a:pPr>
              <a:buFont typeface="Arial" pitchFamily="34" charset="0"/>
              <a:buChar char="•"/>
            </a:pP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71568" y="116871"/>
            <a:ext cx="878677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3200" b="1" dirty="0" smtClean="0">
                <a:cs typeface="Andalus"/>
              </a:rPr>
              <a:t>INTERROGANTES</a:t>
            </a:r>
            <a:endParaRPr lang="es-CO" sz="3200" dirty="0" smtClean="0">
              <a:cs typeface="Andalus"/>
            </a:endParaRPr>
          </a:p>
          <a:p>
            <a:pPr marL="457200" indent="-457200">
              <a:buFont typeface="+mj-lt"/>
              <a:buAutoNum type="arabicPeriod"/>
            </a:pPr>
            <a:r>
              <a:rPr lang="es-CO" sz="2800" dirty="0" smtClean="0">
                <a:cs typeface="Andalus"/>
              </a:rPr>
              <a:t>¿Qué es ergonomía laboral?. 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800" dirty="0" smtClean="0">
                <a:cs typeface="Andalus"/>
              </a:rPr>
              <a:t>¿Cuál es la importancia de la ergonomía laboral?.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800" dirty="0" smtClean="0">
                <a:cs typeface="Andalus"/>
              </a:rPr>
              <a:t>¿Cuáles son los factores positivos de la ergonomía laboral? 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800" dirty="0" smtClean="0">
                <a:cs typeface="Andalus"/>
              </a:rPr>
              <a:t>¿Qué es entorno laboral saludable?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800" dirty="0" smtClean="0">
                <a:cs typeface="Andalus"/>
              </a:rPr>
              <a:t>¿Qué puedes hacer cómo líder sindical y social para aportar a mejorar el entorno laboral?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800" dirty="0" smtClean="0">
                <a:cs typeface="Andalus"/>
              </a:rPr>
              <a:t>¿Cómo puedes mejorar tu entorno laboral?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800" dirty="0" smtClean="0">
                <a:cs typeface="Andalus"/>
              </a:rPr>
              <a:t>¿Conoces cuáles son los hábitos saludables y cómo aportan a los entornos saludables? </a:t>
            </a:r>
          </a:p>
          <a:p>
            <a:pPr marL="457200" indent="-457200">
              <a:buFont typeface="+mj-lt"/>
              <a:buAutoNum type="arabicPeriod"/>
            </a:pPr>
            <a:r>
              <a:rPr lang="es-CO" sz="2800" dirty="0" smtClean="0">
                <a:cs typeface="Andalus"/>
              </a:rPr>
              <a:t>¿ </a:t>
            </a:r>
            <a:r>
              <a:rPr lang="es-CO" sz="2800" dirty="0" err="1" smtClean="0">
                <a:cs typeface="Andalus"/>
              </a:rPr>
              <a:t>Qúe</a:t>
            </a:r>
            <a:r>
              <a:rPr lang="es-CO" sz="2800" dirty="0" smtClean="0">
                <a:cs typeface="Andalus"/>
              </a:rPr>
              <a:t> es el </a:t>
            </a:r>
            <a:r>
              <a:rPr lang="es-CO" sz="2800" dirty="0" err="1" smtClean="0">
                <a:cs typeface="Andalus"/>
              </a:rPr>
              <a:t>autocuidado</a:t>
            </a:r>
            <a:r>
              <a:rPr lang="es-CO" sz="2800" dirty="0" smtClean="0">
                <a:cs typeface="Andalus"/>
              </a:rPr>
              <a:t>  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14282" y="71414"/>
            <a:ext cx="892971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CO" sz="2800" dirty="0" smtClean="0"/>
              <a:t>El equilibrio entre la actividad física, comida saludable y los cuidados de la salud, desde la más temprana infancia, logran convertirse en hábitos saludables.</a:t>
            </a:r>
          </a:p>
          <a:p>
            <a:endParaRPr lang="es-CO" sz="2800" dirty="0" smtClean="0"/>
          </a:p>
          <a:p>
            <a:pPr>
              <a:buFont typeface="Arial" pitchFamily="34" charset="0"/>
              <a:buChar char="•"/>
            </a:pPr>
            <a:r>
              <a:rPr lang="es-CO" sz="2800" dirty="0" smtClean="0"/>
              <a:t>Un entorno laboral saludable </a:t>
            </a:r>
            <a:r>
              <a:rPr lang="es-CO" sz="2800" b="1" dirty="0" smtClean="0"/>
              <a:t>pretende cuidar y promover la salud de los trabajadores, prevenir la accidentalidad al interior de la empresa y disminuir riesgos</a:t>
            </a:r>
            <a:r>
              <a:rPr lang="es-CO" sz="2800" dirty="0" smtClean="0"/>
              <a:t>, logrando entender las dimensiones físicas, sociales, espirituales, económicas y políticas de cada individuo, y así abordar integralmente la gestión empresarial.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14282" y="173062"/>
            <a:ext cx="878687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CO" sz="2800" dirty="0" smtClean="0"/>
              <a:t>El control de riesgos ocupacionales es esencial para garantizar la seguridad y salud de los empleados en cualquier lugar de trabajo. Al implementar medidas efectivas de control de riesgos, las organizaciones pueden prevenir accidentes, reducir costos y crear un ambiente de trabajo seguro y saludable. </a:t>
            </a:r>
          </a:p>
          <a:p>
            <a:endParaRPr lang="es-CO" sz="2800" dirty="0" smtClean="0"/>
          </a:p>
          <a:p>
            <a:pPr>
              <a:buFont typeface="Arial" pitchFamily="34" charset="0"/>
              <a:buChar char="•"/>
            </a:pPr>
            <a:r>
              <a:rPr lang="es-CO" sz="2800" dirty="0" smtClean="0"/>
              <a:t>Cuidar y proteger a los trabajadores es una responsabilidad fundamental para cualquier empresa comprometida con su éxito a largo plazo.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pic>
        <p:nvPicPr>
          <p:cNvPr id="7" name="3 Marcador de contenido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86098" y="857232"/>
            <a:ext cx="497180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85720" y="357166"/>
            <a:ext cx="85011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s-CO" sz="3200" b="1" dirty="0" smtClean="0">
                <a:latin typeface="Calibri" pitchFamily="34" charset="0"/>
                <a:cs typeface="Calibri" pitchFamily="34" charset="0"/>
              </a:rPr>
              <a:t>INFOGRAFÍA</a:t>
            </a:r>
          </a:p>
          <a:p>
            <a:pPr lvl="0"/>
            <a:endParaRPr lang="es-CO" sz="3200" b="1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s-CO" sz="2800" u="sng" dirty="0" smtClean="0">
                <a:hlinkClick r:id="rId4"/>
              </a:rPr>
              <a:t>Entornos de trabajo saludables y sostenibles: retos y oportunidades - ccs.org.co</a:t>
            </a:r>
            <a:endParaRPr lang="es-CO" sz="2800" dirty="0" smtClean="0"/>
          </a:p>
          <a:p>
            <a:pPr>
              <a:buFont typeface="Arial" pitchFamily="34" charset="0"/>
              <a:buChar char="•"/>
            </a:pPr>
            <a:r>
              <a:rPr lang="es-CO" sz="2800" u="sng" dirty="0" smtClean="0">
                <a:hlinkClick r:id="rId5"/>
              </a:rPr>
              <a:t>LA CALIDAD DEL TRABAJO EN COLOMBIA: UNA PREOCUPACIÓN NACIONAL</a:t>
            </a:r>
            <a:endParaRPr lang="es-CO" sz="2800" dirty="0" smtClean="0"/>
          </a:p>
          <a:p>
            <a:pPr>
              <a:buFont typeface="Arial" pitchFamily="34" charset="0"/>
              <a:buChar char="•"/>
            </a:pPr>
            <a:r>
              <a:rPr lang="es-CO" sz="2800" u="sng" dirty="0" smtClean="0">
                <a:hlinkClick r:id="rId6"/>
              </a:rPr>
              <a:t>ℹ Hábitos Personales: Descubre Cuáles Son y Cómo Afectan Tu Vida Diaria</a:t>
            </a:r>
            <a:endParaRPr lang="es-CO" sz="2800" dirty="0" smtClean="0"/>
          </a:p>
          <a:p>
            <a:pPr>
              <a:buFont typeface="Arial" pitchFamily="34" charset="0"/>
              <a:buChar char="•"/>
            </a:pPr>
            <a:r>
              <a:rPr lang="es-CO" sz="2800" u="sng" dirty="0" smtClean="0">
                <a:hlinkClick r:id="rId7"/>
              </a:rPr>
              <a:t>entorno-laboral-saludable-incentivo-ths-final.pdf</a:t>
            </a:r>
            <a:endParaRPr lang="es-CO" sz="2800" u="sng" dirty="0" smtClean="0"/>
          </a:p>
          <a:p>
            <a:pPr>
              <a:buFont typeface="Arial" pitchFamily="34" charset="0"/>
              <a:buChar char="•"/>
            </a:pPr>
            <a:r>
              <a:rPr lang="es-CO" sz="2800" dirty="0" smtClean="0">
                <a:hlinkClick r:id="rId8"/>
              </a:rPr>
              <a:t>Alimentación sana</a:t>
            </a:r>
            <a:endParaRPr lang="es-CO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10242" name="AutoShape 2" descr="Resultado de imagen de Salud Laboral OM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0244" name="AutoShape 4" descr="Resultado de imagen de Salud Laboral OM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sp>
        <p:nvSpPr>
          <p:cNvPr id="10" name="9 Rectángulo"/>
          <p:cNvSpPr/>
          <p:nvPr/>
        </p:nvSpPr>
        <p:spPr>
          <a:xfrm>
            <a:off x="357158" y="142852"/>
            <a:ext cx="87154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b="1" dirty="0" smtClean="0"/>
              <a:t>DEFINICIONES</a:t>
            </a:r>
          </a:p>
          <a:p>
            <a:r>
              <a:rPr lang="es-CO" sz="2400" dirty="0" smtClean="0"/>
              <a:t>Basándose </a:t>
            </a:r>
            <a:r>
              <a:rPr lang="es-CO" sz="2400" dirty="0" smtClean="0"/>
              <a:t>en la </a:t>
            </a:r>
            <a:r>
              <a:rPr lang="es-CO" sz="2400" b="1" dirty="0" smtClean="0"/>
              <a:t>definición holística de salud de la OMS</a:t>
            </a:r>
            <a:r>
              <a:rPr lang="es-CO" sz="2400" dirty="0" smtClean="0"/>
              <a:t>, que abarca el bienestar físico, mental y social, varios programas de salud se han desarrollado para abordar estos componentes integrales. </a:t>
            </a:r>
            <a:endParaRPr lang="es-CO" sz="2400" dirty="0" smtClean="0"/>
          </a:p>
          <a:p>
            <a:r>
              <a:rPr lang="es-CO" sz="2400" b="1" dirty="0" smtClean="0"/>
              <a:t>Programas </a:t>
            </a:r>
            <a:r>
              <a:rPr lang="es-CO" sz="2400" b="1" dirty="0" smtClean="0"/>
              <a:t>de Promoción de la Actividad Física:</a:t>
            </a:r>
            <a:r>
              <a:rPr lang="es-CO" sz="2400" dirty="0" smtClean="0"/>
              <a:t> Estos programas no sólo buscan combatir enfermedades como la obesidad y la diabetes, sino que también promueven un bienestar físico general alentando a las personas a mantenerse activas y mejorar su resistencia, flexibilidad y fuerza.</a:t>
            </a:r>
          </a:p>
          <a:p>
            <a:r>
              <a:rPr lang="es-CO" sz="2400" b="1" dirty="0" smtClean="0"/>
              <a:t>Programas de Salud Mental:</a:t>
            </a:r>
            <a:r>
              <a:rPr lang="es-CO" sz="2400" dirty="0" smtClean="0"/>
              <a:t> Estos programas pueden incluir terapia de grupo, líneas directas de prevención del suicidio, talleres de gestión del estrés y más. Su objetivo es abordar y prevenir trastornos mentales, así como promover el bienestar mental general</a:t>
            </a:r>
            <a:r>
              <a:rPr lang="es-CO" sz="2400" dirty="0" smtClean="0"/>
              <a:t>.</a:t>
            </a:r>
            <a:endParaRPr lang="es-CO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0" y="71414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b="1" dirty="0" smtClean="0"/>
              <a:t>Programas de Salud Social:</a:t>
            </a:r>
            <a:r>
              <a:rPr lang="es-CO" sz="2400" dirty="0" smtClean="0"/>
              <a:t> Estos podrían enfocarse en construir conexiones y relaciones saludables, promoviendo habilidades de comunicación y trabajo en equipo, o abordando determinantes sociales de la salud como la vivienda, el empleo y el acceso a alimentos nutritivos.</a:t>
            </a:r>
          </a:p>
          <a:p>
            <a:r>
              <a:rPr lang="es-CO" sz="2400" b="1" dirty="0" smtClean="0"/>
              <a:t>Programas de Salud Sexual y Reproductiva:</a:t>
            </a:r>
            <a:r>
              <a:rPr lang="es-CO" sz="2400" dirty="0" smtClean="0"/>
              <a:t> Estos programas informan y educan sobre prácticas sexuales seguras, planificación familiar, atención prenatal y postnatal, y otros aspectos relacionados con la salud reproductiva.</a:t>
            </a:r>
          </a:p>
          <a:p>
            <a:r>
              <a:rPr lang="es-CO" sz="2400" b="1" dirty="0" smtClean="0"/>
              <a:t>Programas de Alimentación y Nutrición:</a:t>
            </a:r>
            <a:r>
              <a:rPr lang="es-CO" sz="2400" dirty="0" smtClean="0"/>
              <a:t> Estos programas no sólo buscan prevenir la malnutrición o enfermedades relacionadas con la dieta, sino que también educan sobre la importancia de una dieta equilibrada y cómo puede influir en el bienestar general.</a:t>
            </a:r>
            <a:endParaRPr lang="es-CO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0" y="142852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2400" b="1" dirty="0" smtClean="0"/>
              <a:t>Programas de Prevención de Adicciones:</a:t>
            </a:r>
            <a:r>
              <a:rPr lang="es-CO" sz="2400" dirty="0" smtClean="0"/>
              <a:t> Estos abordan la prevención y tratamiento de adicciones, incluidas drogas, alcohol y tabaco. Estos programas pueden enfocarse tanto en el aspecto físico de la adicción como en las causas subyacentes, como problemas mentales o sociales.</a:t>
            </a:r>
          </a:p>
          <a:p>
            <a:r>
              <a:rPr lang="es-CO" sz="2400" b="1" dirty="0" smtClean="0"/>
              <a:t>Programas de Medio Ambiente y Salud:</a:t>
            </a:r>
            <a:r>
              <a:rPr lang="es-CO" sz="2400" dirty="0" smtClean="0"/>
              <a:t> Al reconocer que un ambiente limpio y seguro es esencial para la salud, estos programas pueden abordar temas como la calidad del aire y del agua, la seguridad alimentaria y la prevención de enfermedades transmitidas por vectores.</a:t>
            </a:r>
          </a:p>
          <a:p>
            <a:r>
              <a:rPr lang="es-CO" sz="2400" b="1" dirty="0" smtClean="0"/>
              <a:t>Programas de Alfabetización en Salud:</a:t>
            </a:r>
            <a:r>
              <a:rPr lang="es-CO" sz="2400" dirty="0" smtClean="0"/>
              <a:t> Estos programas educan a las personas sobre cómo tomar decisiones informadas sobre su salud, permitiéndoles acceder, comprender y utilizar información relacionada con la salud para mejorar su bienestar general</a:t>
            </a:r>
            <a:endParaRPr lang="es-CO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7 Imagen" descr="Pantalla 2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914876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1438" y="6243638"/>
            <a:ext cx="1357312" cy="400050"/>
          </a:xfrm>
        </p:spPr>
        <p:txBody>
          <a:bodyPr rtlCol="0">
            <a:normAutofit fontScale="85000" lnSpcReduction="10000"/>
          </a:bodyPr>
          <a:lstStyle/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ALBA LUCÍA</a:t>
            </a:r>
          </a:p>
          <a:p>
            <a:pPr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dirty="0" smtClean="0">
                <a:solidFill>
                  <a:srgbClr val="800080"/>
                </a:solidFill>
              </a:rPr>
              <a:t>GUERRERO RUEDA</a:t>
            </a:r>
          </a:p>
        </p:txBody>
      </p:sp>
      <p:pic>
        <p:nvPicPr>
          <p:cNvPr id="2053" name="6 Imagen" descr="LOGO LULU P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53075"/>
            <a:ext cx="928688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Subtítulo"/>
          <p:cNvSpPr txBox="1">
            <a:spLocks/>
          </p:cNvSpPr>
          <p:nvPr/>
        </p:nvSpPr>
        <p:spPr>
          <a:xfrm>
            <a:off x="-71438" y="6572250"/>
            <a:ext cx="1500188" cy="357188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144000" algn="r" fontAlgn="auto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CO" sz="1400" b="1" dirty="0">
                <a:solidFill>
                  <a:srgbClr val="800080"/>
                </a:solidFill>
                <a:latin typeface="+mn-lt"/>
                <a:cs typeface="+mn-cs"/>
              </a:rPr>
              <a:t>FISIOTERAPEUTA</a:t>
            </a:r>
            <a:endParaRPr lang="es-ES" sz="1400" b="1" dirty="0">
              <a:solidFill>
                <a:srgbClr val="800080"/>
              </a:solidFill>
              <a:latin typeface="+mn-lt"/>
              <a:cs typeface="+mn-cs"/>
            </a:endParaRPr>
          </a:p>
        </p:txBody>
      </p:sp>
      <p:sp>
        <p:nvSpPr>
          <p:cNvPr id="2055" name="9 Rectángulo"/>
          <p:cNvSpPr>
            <a:spLocks noChangeArrowheads="1"/>
          </p:cNvSpPr>
          <p:nvPr/>
        </p:nvSpPr>
        <p:spPr bwMode="auto">
          <a:xfrm>
            <a:off x="1428750" y="6572250"/>
            <a:ext cx="328612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42875" algn="r">
              <a:lnSpc>
                <a:spcPts val="1100"/>
              </a:lnSpc>
            </a:pPr>
            <a:r>
              <a:rPr lang="es-CO" sz="1600">
                <a:solidFill>
                  <a:srgbClr val="800080"/>
                </a:solidFill>
                <a:latin typeface="Calibri" pitchFamily="34" charset="0"/>
              </a:rPr>
              <a:t>fisioterapiaycuidados@gmail.com</a:t>
            </a:r>
            <a:endParaRPr lang="es-ES" sz="1600">
              <a:solidFill>
                <a:srgbClr val="800080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57158" y="0"/>
            <a:ext cx="892971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3200" b="1" dirty="0" smtClean="0"/>
              <a:t>DEFINICIONES</a:t>
            </a:r>
            <a:r>
              <a:rPr lang="es-CO" sz="3200" dirty="0" smtClean="0"/>
              <a:t> </a:t>
            </a:r>
            <a:endParaRPr lang="en-US" sz="3200" kern="1" dirty="0" smtClean="0">
              <a:cs typeface="Calibri" pitchFamily="2" charset="0"/>
            </a:endParaRP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Calibri Light" pitchFamily="2" charset="0"/>
              <a:buAutoNum type="arabicPeriod"/>
              <a:defRPr lang="en-US"/>
            </a:pPr>
            <a:r>
              <a:rPr lang="es-CO" sz="2800" b="1" dirty="0" smtClean="0"/>
              <a:t>Ergonomía</a:t>
            </a:r>
            <a:r>
              <a:rPr lang="es-CO" sz="2800" dirty="0" smtClean="0"/>
              <a:t>: disciplina científica, estudia las interacciones entre los seres humanos y otros elementos de un sistema, con el fin de diseñar y obtener así bienestar y un buen rendimiento. Su objetivo es conseguir un buen estado de salud, seguridad y productividad.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dirty="0" smtClean="0"/>
              <a:t>    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defRPr lang="en-US"/>
            </a:pPr>
            <a:r>
              <a:rPr lang="es-CO" sz="2800" dirty="0" smtClean="0"/>
              <a:t>      Es multidisciplinar, se encarga del estudio de la conducta y las actividades de las personas, para adecuar los productos, sistemas, puestos de trabajo y entornos a las características, limitaciones y necesidades de sus usuarios, buscando optimizar su eficacia, seguridad y confort. </a:t>
            </a:r>
            <a:endParaRPr lang="es-CO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</TotalTime>
  <Words>3101</Words>
  <Application>Microsoft Office PowerPoint</Application>
  <PresentationFormat>Presentación en pantalla (4:3)</PresentationFormat>
  <Paragraphs>394</Paragraphs>
  <Slides>53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53</vt:i4>
      </vt:variant>
    </vt:vector>
  </HeadingPairs>
  <TitlesOfParts>
    <vt:vector size="54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Pantalla Alba Lucía Fisioterapeuta</dc:title>
  <dc:creator>Ricardo Novoa Pastrana</dc:creator>
  <cp:lastModifiedBy>Ricardo Novoa</cp:lastModifiedBy>
  <cp:revision>98</cp:revision>
  <dcterms:created xsi:type="dcterms:W3CDTF">2025-05-22T16:49:05Z</dcterms:created>
  <dcterms:modified xsi:type="dcterms:W3CDTF">2025-07-14T03:19:19Z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PLANTILLA Pantalla Alba Lucía Fisioterapeuta</vt:lpwstr>
  </property>
  <property fmtid="{D5CDD505-2E9C-101B-9397-08002B2CF9AE}" pid="3" name="SlideDescription">
    <vt:lpwstr/>
  </property>
</Properties>
</file>