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86" r:id="rId2"/>
    <p:sldId id="257" r:id="rId3"/>
    <p:sldId id="285" r:id="rId4"/>
    <p:sldId id="287" r:id="rId5"/>
    <p:sldId id="283" r:id="rId6"/>
    <p:sldId id="284" r:id="rId7"/>
    <p:sldId id="258" r:id="rId8"/>
    <p:sldId id="260" r:id="rId9"/>
    <p:sldId id="259" r:id="rId10"/>
    <p:sldId id="261" r:id="rId11"/>
    <p:sldId id="262" r:id="rId12"/>
    <p:sldId id="263" r:id="rId13"/>
    <p:sldId id="264" r:id="rId14"/>
    <p:sldId id="265" r:id="rId15"/>
    <p:sldId id="291" r:id="rId16"/>
    <p:sldId id="266" r:id="rId17"/>
    <p:sldId id="267" r:id="rId18"/>
    <p:sldId id="269" r:id="rId19"/>
    <p:sldId id="271" r:id="rId20"/>
    <p:sldId id="280" r:id="rId21"/>
    <p:sldId id="281" r:id="rId22"/>
    <p:sldId id="272" r:id="rId23"/>
    <p:sldId id="273" r:id="rId24"/>
    <p:sldId id="268" r:id="rId25"/>
    <p:sldId id="274" r:id="rId26"/>
    <p:sldId id="275" r:id="rId27"/>
    <p:sldId id="277" r:id="rId28"/>
    <p:sldId id="288" r:id="rId29"/>
    <p:sldId id="289" r:id="rId30"/>
    <p:sldId id="290" r:id="rId31"/>
    <p:sldId id="292" r:id="rId32"/>
    <p:sldId id="278" r:id="rId33"/>
    <p:sldId id="279" r:id="rId34"/>
    <p:sldId id="270" r:id="rId35"/>
    <p:sldId id="282" r:id="rId36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9E770A-24E4-4A22-BE65-C7AE82FB0789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F0F542-729F-4F17-BCE2-C09654DC1DA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949080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1256A8-A03E-495B-B722-435A9DE55068}" type="slidenum">
              <a:rPr lang="es-ES"/>
              <a:pPr/>
              <a:t>22</a:t>
            </a:fld>
            <a:endParaRPr lang="es-E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s-ES_trad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98C5582-BB29-4943-9B35-37BB55367422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ítulo y texto encima de l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8AA273-41A1-4907-9E04-C6D83893A3C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5F18A01-C6E0-44D0-962B-26ABB747E4B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95A6204-822A-4595-91C3-3DE3D3372B51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D7929-B73E-4CE5-BC3D-01308A13DD9F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BF1AE-3FF6-4902-B5FA-F04E2E52CD71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7.gif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http://www.ondasalud.com/ficheros/ondasalud/Enforma/ef_ofic/2_b_f.jpg" TargetMode="External"/><Relationship Id="rId3" Type="http://schemas.openxmlformats.org/officeDocument/2006/relationships/hyperlink" Target="http://www.ondasalud.com/edicion/noticia/ef_ofi/2_ej_1.htm" TargetMode="External"/><Relationship Id="rId7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ondasalud.com/edicion/noticia/ef_ofi/2_ej_2.htm" TargetMode="External"/><Relationship Id="rId5" Type="http://schemas.openxmlformats.org/officeDocument/2006/relationships/image" Target="http://www.ondasalud.com/ficheros/ondasalud/Enforma/ef_ofic/2_a_f.jpg" TargetMode="External"/><Relationship Id="rId4" Type="http://schemas.openxmlformats.org/officeDocument/2006/relationships/image" Target="../media/image28.jpeg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ndasalud.com/edicion/noticia/ef_ofi/2_ej_6.htm" TargetMode="External"/><Relationship Id="rId13" Type="http://schemas.openxmlformats.org/officeDocument/2006/relationships/image" Target="http://www.ondasalud.com/ficheros/ondasalud/Enforma/ef_ofic/6_c_f.jpg" TargetMode="External"/><Relationship Id="rId18" Type="http://schemas.openxmlformats.org/officeDocument/2006/relationships/image" Target="../media/image35.jpeg"/><Relationship Id="rId3" Type="http://schemas.openxmlformats.org/officeDocument/2006/relationships/image" Target="../media/image30.jpeg"/><Relationship Id="rId21" Type="http://schemas.openxmlformats.org/officeDocument/2006/relationships/image" Target="../media/image2.png"/><Relationship Id="rId7" Type="http://schemas.openxmlformats.org/officeDocument/2006/relationships/image" Target="http://www.ondasalud.com/ficheros/ondasalud/Enforma/ef_ofic/2_d_f.jpg" TargetMode="External"/><Relationship Id="rId12" Type="http://schemas.openxmlformats.org/officeDocument/2006/relationships/image" Target="../media/image33.jpeg"/><Relationship Id="rId17" Type="http://schemas.openxmlformats.org/officeDocument/2006/relationships/hyperlink" Target="http://www.ondasalud.com/edicion/noticia/ef_ofi/8_ej_5.htm" TargetMode="External"/><Relationship Id="rId2" Type="http://schemas.openxmlformats.org/officeDocument/2006/relationships/hyperlink" Target="http://www.ondasalud.com/edicion/noticia/ef_ofi/2_ej_3.htm" TargetMode="External"/><Relationship Id="rId16" Type="http://schemas.openxmlformats.org/officeDocument/2006/relationships/image" Target="http://www.ondasalud.com/ficheros/ondasalud/Enforma/ef_ofic/8_d_f.jpg" TargetMode="Externa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hyperlink" Target="http://www.ondasalud.com/edicion/noticia/ef_ofi/8_ej_1.htm" TargetMode="External"/><Relationship Id="rId5" Type="http://schemas.openxmlformats.org/officeDocument/2006/relationships/hyperlink" Target="http://www.ondasalud.com/edicion/noticia/ef_ofi/2_ej_4.htm" TargetMode="External"/><Relationship Id="rId15" Type="http://schemas.openxmlformats.org/officeDocument/2006/relationships/image" Target="../media/image34.jpeg"/><Relationship Id="rId10" Type="http://schemas.openxmlformats.org/officeDocument/2006/relationships/image" Target="http://www.ondasalud.com/ficheros/ondasalud/Enforma/ef_ofic/2_f_f.jpg" TargetMode="External"/><Relationship Id="rId19" Type="http://schemas.openxmlformats.org/officeDocument/2006/relationships/image" Target="http://www.ondasalud.com/ficheros/ondasalud/Enforma/ef_ofic/8_e_f.jpg" TargetMode="External"/><Relationship Id="rId4" Type="http://schemas.openxmlformats.org/officeDocument/2006/relationships/image" Target="http://www.ondasalud.com/ficheros/ondasalud/Enforma/ef_ofic/2_c_f.jpg" TargetMode="External"/><Relationship Id="rId9" Type="http://schemas.openxmlformats.org/officeDocument/2006/relationships/image" Target="../media/image32.jpeg"/><Relationship Id="rId14" Type="http://schemas.openxmlformats.org/officeDocument/2006/relationships/hyperlink" Target="http://www.ondasalud.com/edicion/noticia/ef_ofi/8_ej_4.htm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3" Type="http://schemas.openxmlformats.org/officeDocument/2006/relationships/image" Target="../media/image38.gif"/><Relationship Id="rId7" Type="http://schemas.openxmlformats.org/officeDocument/2006/relationships/image" Target="../media/image11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10" Type="http://schemas.openxmlformats.org/officeDocument/2006/relationships/image" Target="../media/image2.png"/><Relationship Id="rId4" Type="http://schemas.openxmlformats.org/officeDocument/2006/relationships/image" Target="../media/image39.gif"/><Relationship Id="rId9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2.pn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1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11" Type="http://schemas.openxmlformats.org/officeDocument/2006/relationships/image" Target="../media/image52.gif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7" Type="http://schemas.openxmlformats.org/officeDocument/2006/relationships/image" Target="../media/image2.pn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56.png"/><Relationship Id="rId4" Type="http://schemas.openxmlformats.org/officeDocument/2006/relationships/image" Target="../media/image5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3.gif"/><Relationship Id="rId7" Type="http://schemas.openxmlformats.org/officeDocument/2006/relationships/image" Target="../media/image1.png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gif"/><Relationship Id="rId5" Type="http://schemas.openxmlformats.org/officeDocument/2006/relationships/image" Target="../media/image65.gif"/><Relationship Id="rId4" Type="http://schemas.openxmlformats.org/officeDocument/2006/relationships/image" Target="../media/image6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1.gif"/><Relationship Id="rId7" Type="http://schemas.openxmlformats.org/officeDocument/2006/relationships/image" Target="../media/image1.png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gif"/><Relationship Id="rId5" Type="http://schemas.openxmlformats.org/officeDocument/2006/relationships/image" Target="../media/image73.gif"/><Relationship Id="rId4" Type="http://schemas.openxmlformats.org/officeDocument/2006/relationships/image" Target="../media/image72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76.gif"/><Relationship Id="rId7" Type="http://schemas.openxmlformats.org/officeDocument/2006/relationships/image" Target="../media/image79.gif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gif"/><Relationship Id="rId5" Type="http://schemas.openxmlformats.org/officeDocument/2006/relationships/hyperlink" Target="http://192.200.100.11/mail/carlos.lopez.nsf/($Drafts)/$new/target=blank" TargetMode="External"/><Relationship Id="rId4" Type="http://schemas.openxmlformats.org/officeDocument/2006/relationships/image" Target="../media/image77.gif"/><Relationship Id="rId9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0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8 Rectángulo"/>
          <p:cNvSpPr>
            <a:spLocks noGrp="1"/>
            <a:extLst>
              <a:ext uri="smNativeData"/>
            </a:extLst>
          </p:cNvSpPr>
          <p:nvPr>
            <p:ph type="ctrTitle"/>
          </p:nvPr>
        </p:nvSpPr>
        <p:spPr>
          <a:xfrm>
            <a:off x="685800" y="785794"/>
            <a:ext cx="7772400" cy="147002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Col="215900"/>
          <a:lstStyle/>
          <a:p>
            <a:r>
              <a:rPr lang="es-CO" sz="3200" b="1" kern="10" dirty="0" smtClean="0">
                <a:ln w="50800"/>
                <a:solidFill>
                  <a:schemeClr val="tx1"/>
                </a:solidFill>
                <a:latin typeface="Arial Black"/>
              </a:rPr>
              <a:t>PAUSAS ACTIVAS </a:t>
            </a:r>
            <a:br>
              <a:rPr lang="es-CO" sz="3200" b="1" kern="10" dirty="0" smtClean="0">
                <a:ln w="50800"/>
                <a:solidFill>
                  <a:schemeClr val="tx1"/>
                </a:solidFill>
                <a:latin typeface="Arial Black"/>
              </a:rPr>
            </a:br>
            <a:r>
              <a:rPr lang="es-CO" sz="3200" b="1" kern="10" dirty="0" smtClean="0">
                <a:ln w="50800"/>
                <a:solidFill>
                  <a:schemeClr val="tx1"/>
                </a:solidFill>
                <a:latin typeface="Arial Black"/>
              </a:rPr>
              <a:t>SALUDABLES</a:t>
            </a:r>
            <a:endParaRPr lang="es-CO" sz="3200" b="1" dirty="0">
              <a:ln w="50800"/>
              <a:solidFill>
                <a:schemeClr val="tx1"/>
              </a:solidFill>
            </a:endParaRPr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071539" y="3760965"/>
            <a:ext cx="7643866" cy="131110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s-CO" sz="2800" b="1" dirty="0" err="1">
                <a:latin typeface="Arial Black" pitchFamily="34" charset="0"/>
              </a:rPr>
              <a:t>Ft.</a:t>
            </a:r>
            <a:r>
              <a:rPr lang="es-CO" sz="2800" b="1" dirty="0">
                <a:latin typeface="Arial Black" pitchFamily="34" charset="0"/>
              </a:rPr>
              <a:t> Alba Lucía Guerrero Rueda</a:t>
            </a:r>
          </a:p>
          <a:p>
            <a:pPr algn="ctr"/>
            <a:r>
              <a:rPr lang="es-CO" sz="3600" b="1" dirty="0" smtClean="0"/>
              <a:t>Julio 15 de </a:t>
            </a:r>
            <a:r>
              <a:rPr lang="es-CO" sz="3600" b="1" dirty="0"/>
              <a:t>2025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57166"/>
            <a:ext cx="7772400" cy="762000"/>
          </a:xfrm>
        </p:spPr>
        <p:txBody>
          <a:bodyPr/>
          <a:lstStyle/>
          <a:p>
            <a:r>
              <a:rPr lang="es-ES" sz="4000" b="1" dirty="0">
                <a:solidFill>
                  <a:schemeClr val="tx2"/>
                </a:solidFill>
              </a:rPr>
              <a:t>EJERCICIO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457200" y="1214422"/>
            <a:ext cx="4038600" cy="5068887"/>
          </a:xfrm>
          <a:prstGeom prst="rect">
            <a:avLst/>
          </a:prstGeom>
          <a:noFill/>
          <a:ln w="5715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10000"/>
              </a:lnSpc>
              <a:spcBef>
                <a:spcPct val="20000"/>
              </a:spcBef>
            </a:pPr>
            <a:r>
              <a:rPr lang="es-ES_tradnl" sz="2000" b="1" dirty="0" smtClean="0"/>
              <a:t>PORQUE</a:t>
            </a:r>
          </a:p>
          <a:p>
            <a:pPr marL="342900" indent="-342900">
              <a:lnSpc>
                <a:spcPct val="60000"/>
              </a:lnSpc>
              <a:spcBef>
                <a:spcPct val="20000"/>
              </a:spcBef>
            </a:pPr>
            <a:r>
              <a:rPr lang="es-ES_tradnl" sz="2000" dirty="0" smtClean="0"/>
              <a:t>Prepara los músculos para:</a:t>
            </a:r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endParaRPr lang="es-ES_tradnl" sz="2000" dirty="0" smtClean="0"/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es-ES_tradnl" sz="2000" dirty="0" smtClean="0"/>
              <a:t>Levantamiento</a:t>
            </a:r>
          </a:p>
          <a:p>
            <a:pPr marL="342900" indent="-342900">
              <a:lnSpc>
                <a:spcPct val="60000"/>
              </a:lnSpc>
              <a:spcBef>
                <a:spcPct val="20000"/>
              </a:spcBef>
            </a:pPr>
            <a:r>
              <a:rPr lang="es-ES_tradnl" sz="2000" dirty="0" smtClean="0"/>
              <a:t>   cargas.</a:t>
            </a:r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endParaRPr lang="es-ES_tradnl" sz="2000" dirty="0" smtClean="0"/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es-ES_tradnl" sz="2000" dirty="0" smtClean="0"/>
              <a:t>Posturas prolongadas y/o mantenidas. </a:t>
            </a:r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endParaRPr lang="es-ES_tradnl" sz="2000" dirty="0" smtClean="0"/>
          </a:p>
          <a:p>
            <a:pPr marL="342900" indent="-342900">
              <a:lnSpc>
                <a:spcPct val="60000"/>
              </a:lnSpc>
              <a:spcBef>
                <a:spcPct val="20000"/>
              </a:spcBef>
              <a:buFontTx/>
              <a:buChar char="•"/>
            </a:pPr>
            <a:r>
              <a:rPr lang="es-ES_tradnl" sz="2000" dirty="0" smtClean="0"/>
              <a:t>Garantiza máxima contracción muscular.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ES_tradnl" sz="2000" dirty="0" smtClean="0"/>
              <a:t>Ayuda a la coordinación.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s-ES_tradnl" sz="2000" dirty="0" smtClean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s-ES_tradnl" sz="2000" dirty="0" smtClean="0"/>
              <a:t>Promueve el conocimiento del cuerpo</a:t>
            </a:r>
            <a:endParaRPr lang="es-ES_tradnl" sz="2000" dirty="0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648200" y="1214422"/>
            <a:ext cx="3962400" cy="5068887"/>
          </a:xfrm>
          <a:prstGeom prst="rect">
            <a:avLst/>
          </a:prstGeom>
          <a:noFill/>
          <a:ln w="5715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r>
              <a:rPr lang="es-ES_tradnl" sz="2000" b="1" dirty="0" smtClean="0"/>
              <a:t>CUANDO</a:t>
            </a:r>
          </a:p>
          <a:p>
            <a:pPr marL="342900" indent="-342900" algn="ctr">
              <a:lnSpc>
                <a:spcPct val="130000"/>
              </a:lnSpc>
              <a:spcBef>
                <a:spcPct val="20000"/>
              </a:spcBef>
            </a:pPr>
            <a:endParaRPr lang="es-ES_tradnl" sz="20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_tradnl" sz="2000" dirty="0" smtClean="0"/>
              <a:t>Antes, durante y/o después de  la jornada laboral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s-ES_tradnl" sz="2000" dirty="0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_tradnl" sz="2000" dirty="0" smtClean="0"/>
              <a:t>Después de permanecer mucho tiempo en una misma postura.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s-ES_tradnl" sz="2000" dirty="0" smtClean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s-ES_tradnl" sz="2000" dirty="0" smtClean="0"/>
              <a:t>Durante las actividades de la vida diaria.</a:t>
            </a:r>
            <a:endParaRPr lang="es-ES_tradnl" sz="2000" dirty="0"/>
          </a:p>
        </p:txBody>
      </p:sp>
      <p:pic>
        <p:nvPicPr>
          <p:cNvPr id="34822" name="Picture 6" descr="BICE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5516563"/>
            <a:ext cx="9620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8574" y="2000240"/>
            <a:ext cx="5905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6 Imagen" descr="LOGO LULU P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5286388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-32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48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48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482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482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uild="p" autoUpdateAnimBg="0"/>
      <p:bldP spid="34821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57338"/>
            <a:ext cx="4038600" cy="4568825"/>
          </a:xfrm>
        </p:spPr>
        <p:txBody>
          <a:bodyPr/>
          <a:lstStyle/>
          <a:p>
            <a:pPr eaLnBrk="0" hangingPunct="0">
              <a:spcBef>
                <a:spcPct val="0"/>
              </a:spcBef>
              <a:buFont typeface="Symbol" pitchFamily="18" charset="2"/>
              <a:buChar char="·"/>
            </a:pPr>
            <a:r>
              <a:rPr lang="es-ES_tradnl" sz="2200" dirty="0" smtClean="0"/>
              <a:t>Con cada movimiento usted debe sentir una tensión moderada y no debe percibir dolor importante, si lo presenta, suspenda el ejercicio y consulte a un especialista en el tema</a:t>
            </a:r>
            <a:r>
              <a:rPr lang="es-ES_tradnl" sz="2200" b="1" dirty="0" smtClean="0"/>
              <a:t>.</a:t>
            </a:r>
            <a:endParaRPr lang="es-ES_tradnl" sz="2200" b="1" dirty="0"/>
          </a:p>
          <a:p>
            <a:pPr algn="ctr"/>
            <a:endParaRPr lang="es-CO" sz="2200" b="1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1125538"/>
            <a:ext cx="4038600" cy="4525962"/>
          </a:xfrm>
        </p:spPr>
        <p:txBody>
          <a:bodyPr/>
          <a:lstStyle/>
          <a:p>
            <a:pPr algn="just" eaLnBrk="0" hangingPunct="0">
              <a:spcBef>
                <a:spcPct val="0"/>
              </a:spcBef>
              <a:buFont typeface="Symbol" pitchFamily="18" charset="2"/>
              <a:buChar char="·"/>
            </a:pPr>
            <a:endParaRPr lang="es-ES_tradnl" dirty="0"/>
          </a:p>
          <a:p>
            <a:pPr eaLnBrk="0" hangingPunct="0">
              <a:spcBef>
                <a:spcPct val="0"/>
              </a:spcBef>
              <a:buFont typeface="Symbol" pitchFamily="18" charset="2"/>
              <a:buChar char="·"/>
            </a:pPr>
            <a:r>
              <a:rPr lang="es-ES_tradnl" sz="2200" dirty="0" smtClean="0"/>
              <a:t>Mantenga el estiramiento durante 10 segundos y descanse, no realice vaivenes, repita cada ejercicio tres veces</a:t>
            </a:r>
            <a:r>
              <a:rPr lang="es-ES_tradnl" sz="2200" b="1" dirty="0" smtClean="0"/>
              <a:t>. </a:t>
            </a:r>
            <a:endParaRPr lang="es-ES_tradnl" sz="2200" b="1" dirty="0"/>
          </a:p>
          <a:p>
            <a:endParaRPr lang="es-CO" sz="2200" b="1" dirty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051720" y="549275"/>
            <a:ext cx="583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3600" b="1" dirty="0">
                <a:solidFill>
                  <a:schemeClr val="tx2"/>
                </a:solidFill>
              </a:rPr>
              <a:t>TENGA EN CUENTA QUE</a:t>
            </a:r>
            <a:endParaRPr lang="es-ES" sz="3600" b="1" dirty="0">
              <a:solidFill>
                <a:schemeClr val="tx2"/>
              </a:solidFill>
            </a:endParaRPr>
          </a:p>
        </p:txBody>
      </p:sp>
      <p:pic>
        <p:nvPicPr>
          <p:cNvPr id="30725" name="Picture 5" descr="tri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143380"/>
            <a:ext cx="2786082" cy="2525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ejercicio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3571876"/>
            <a:ext cx="3351242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7 Imagen" descr="Pantalla 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6 Imagen" descr="LOGO LULU P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5429264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-32" y="6131808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  <p:bldP spid="307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 sz="4000" b="1" dirty="0">
                <a:solidFill>
                  <a:schemeClr val="tx2"/>
                </a:solidFill>
              </a:rPr>
              <a:t>BENEFICIOS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9" y="1643050"/>
            <a:ext cx="4889505" cy="40211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CO" sz="2000" dirty="0" smtClean="0"/>
              <a:t>Reducción de tensión muscular.</a:t>
            </a:r>
          </a:p>
          <a:p>
            <a:pPr>
              <a:lnSpc>
                <a:spcPct val="90000"/>
              </a:lnSpc>
            </a:pPr>
            <a:endParaRPr lang="es-CO" sz="2000" dirty="0" smtClean="0"/>
          </a:p>
          <a:p>
            <a:pPr>
              <a:lnSpc>
                <a:spcPct val="90000"/>
              </a:lnSpc>
            </a:pPr>
            <a:r>
              <a:rPr lang="es-CO" sz="2000" dirty="0" smtClean="0"/>
              <a:t>Mejorar circulación.</a:t>
            </a:r>
          </a:p>
          <a:p>
            <a:pPr>
              <a:lnSpc>
                <a:spcPct val="90000"/>
              </a:lnSpc>
            </a:pPr>
            <a:endParaRPr lang="es-CO" sz="2000" dirty="0" smtClean="0"/>
          </a:p>
          <a:p>
            <a:pPr>
              <a:lnSpc>
                <a:spcPct val="90000"/>
              </a:lnSpc>
            </a:pPr>
            <a:r>
              <a:rPr lang="es-CO" sz="2000" dirty="0" smtClean="0"/>
              <a:t>Reducción de stress y ansiedad.</a:t>
            </a:r>
          </a:p>
          <a:p>
            <a:pPr>
              <a:lnSpc>
                <a:spcPct val="90000"/>
              </a:lnSpc>
            </a:pPr>
            <a:endParaRPr lang="es-CO" sz="2000" dirty="0" smtClean="0"/>
          </a:p>
          <a:p>
            <a:pPr>
              <a:lnSpc>
                <a:spcPct val="90000"/>
              </a:lnSpc>
            </a:pPr>
            <a:r>
              <a:rPr lang="es-CO" sz="2000" dirty="0" smtClean="0"/>
              <a:t>Mejora lesiones por tensión o por trauma acumulativo.</a:t>
            </a:r>
          </a:p>
          <a:p>
            <a:pPr>
              <a:lnSpc>
                <a:spcPct val="90000"/>
              </a:lnSpc>
            </a:pPr>
            <a:endParaRPr lang="es-CO" sz="2000" dirty="0" smtClean="0"/>
          </a:p>
          <a:p>
            <a:pPr>
              <a:lnSpc>
                <a:spcPct val="90000"/>
              </a:lnSpc>
            </a:pPr>
            <a:r>
              <a:rPr lang="es-CO" sz="2000" dirty="0" smtClean="0"/>
              <a:t>Activa la mente.</a:t>
            </a:r>
          </a:p>
          <a:p>
            <a:pPr>
              <a:lnSpc>
                <a:spcPct val="90000"/>
              </a:lnSpc>
            </a:pPr>
            <a:endParaRPr lang="es-CO" sz="1800" b="1" dirty="0"/>
          </a:p>
        </p:txBody>
      </p:sp>
      <p:pic>
        <p:nvPicPr>
          <p:cNvPr id="41998" name="Picture 14" descr="j0281102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1214422"/>
            <a:ext cx="3135341" cy="3987816"/>
          </a:xfrm>
          <a:prstGeom prst="rect">
            <a:avLst/>
          </a:prstGeom>
          <a:noFill/>
        </p:spPr>
      </p:pic>
      <p:pic>
        <p:nvPicPr>
          <p:cNvPr id="6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0" fill="hold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85859"/>
            <a:ext cx="4038600" cy="428628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CO" sz="2400" dirty="0" smtClean="0"/>
              <a:t>Disminuye riesgos de lesiones.</a:t>
            </a:r>
          </a:p>
          <a:p>
            <a:pPr>
              <a:lnSpc>
                <a:spcPct val="90000"/>
              </a:lnSpc>
            </a:pPr>
            <a:endParaRPr lang="es-CO" sz="2400" dirty="0" smtClean="0"/>
          </a:p>
          <a:p>
            <a:pPr>
              <a:lnSpc>
                <a:spcPct val="90000"/>
              </a:lnSpc>
            </a:pPr>
            <a:r>
              <a:rPr lang="es-CO" sz="2400" dirty="0" smtClean="0"/>
              <a:t>Hace más fácil el trabajo.</a:t>
            </a:r>
          </a:p>
          <a:p>
            <a:pPr>
              <a:lnSpc>
                <a:spcPct val="90000"/>
              </a:lnSpc>
            </a:pPr>
            <a:endParaRPr lang="es-CO" sz="2400" dirty="0" smtClean="0"/>
          </a:p>
          <a:p>
            <a:pPr>
              <a:lnSpc>
                <a:spcPct val="90000"/>
              </a:lnSpc>
            </a:pPr>
            <a:r>
              <a:rPr lang="es-CO" sz="2400" dirty="0" smtClean="0"/>
              <a:t>Sintoniza cuerpo y mente.</a:t>
            </a:r>
          </a:p>
          <a:p>
            <a:pPr>
              <a:lnSpc>
                <a:spcPct val="90000"/>
              </a:lnSpc>
            </a:pPr>
            <a:endParaRPr lang="es-CO" sz="2400" dirty="0" smtClean="0"/>
          </a:p>
          <a:p>
            <a:pPr>
              <a:lnSpc>
                <a:spcPct val="90000"/>
              </a:lnSpc>
            </a:pPr>
            <a:r>
              <a:rPr lang="es-CO" sz="2400" dirty="0" smtClean="0"/>
              <a:t>Nos hace sentir mejor</a:t>
            </a:r>
          </a:p>
          <a:p>
            <a:pPr>
              <a:lnSpc>
                <a:spcPct val="90000"/>
              </a:lnSpc>
            </a:pPr>
            <a:endParaRPr lang="es-CO" sz="2000" dirty="0"/>
          </a:p>
        </p:txBody>
      </p:sp>
      <p:pic>
        <p:nvPicPr>
          <p:cNvPr id="43020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785794"/>
            <a:ext cx="2571768" cy="1939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21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5" y="2143116"/>
            <a:ext cx="2146286" cy="243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22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71942"/>
            <a:ext cx="2568595" cy="2019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6 Imagen" descr="LOGO LULU P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5429264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-32" y="6131808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  <p:bldP spid="43010" grpI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b="1" dirty="0" smtClean="0">
                <a:solidFill>
                  <a:schemeClr val="tx2"/>
                </a:solidFill>
              </a:rPr>
              <a:t>HÁBITOS SALUDABLES DE </a:t>
            </a:r>
            <a:r>
              <a:rPr lang="es-ES_tradnl" b="1" dirty="0">
                <a:solidFill>
                  <a:schemeClr val="tx2"/>
                </a:solidFill>
              </a:rPr>
              <a:t>VIDA</a:t>
            </a:r>
            <a:r>
              <a:rPr lang="es-CO" b="1" dirty="0" smtClean="0">
                <a:solidFill>
                  <a:schemeClr val="tx2"/>
                </a:solidFill>
              </a:rPr>
              <a:t/>
            </a:r>
            <a:br>
              <a:rPr lang="es-CO" b="1" dirty="0" smtClean="0">
                <a:solidFill>
                  <a:schemeClr val="tx2"/>
                </a:solidFill>
              </a:rPr>
            </a:br>
            <a:endParaRPr lang="es-CO" b="1" dirty="0">
              <a:solidFill>
                <a:schemeClr val="tx2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928670"/>
            <a:ext cx="8229600" cy="4525963"/>
          </a:xfrm>
        </p:spPr>
        <p:txBody>
          <a:bodyPr>
            <a:normAutofit fontScale="55000" lnSpcReduction="20000"/>
          </a:bodyPr>
          <a:lstStyle/>
          <a:p>
            <a:r>
              <a:rPr lang="es-ES_tradnl" sz="3800" dirty="0" smtClean="0"/>
              <a:t>Tener una condición física adecuada permite realizar un trabajo más eficiente, seguro y de calidad.</a:t>
            </a:r>
          </a:p>
          <a:p>
            <a:endParaRPr lang="es-ES_tradnl" sz="3800" dirty="0" smtClean="0"/>
          </a:p>
          <a:p>
            <a:r>
              <a:rPr lang="es-ES_tradnl" sz="3800" dirty="0" smtClean="0"/>
              <a:t>Practique deportes al aire libre como la natación, caminatas y bicicleta. </a:t>
            </a:r>
          </a:p>
          <a:p>
            <a:endParaRPr lang="es-ES_tradnl" sz="3800" dirty="0" smtClean="0"/>
          </a:p>
          <a:p>
            <a:r>
              <a:rPr lang="es-ES_tradnl" sz="3800" dirty="0" smtClean="0"/>
              <a:t>Evite el consumo de bebidas alcohólicas, tabaco y alucinógenos</a:t>
            </a:r>
          </a:p>
          <a:p>
            <a:endParaRPr lang="es-ES_tradnl" sz="3800" dirty="0" smtClean="0"/>
          </a:p>
          <a:p>
            <a:r>
              <a:rPr lang="es-ES_tradnl" sz="3800" dirty="0" smtClean="0"/>
              <a:t>Seleccione para su dieta alimentos ricos en fibra y bajos en sal.</a:t>
            </a:r>
          </a:p>
          <a:p>
            <a:endParaRPr lang="es-ES_tradnl" sz="3800" dirty="0" smtClean="0"/>
          </a:p>
          <a:p>
            <a:r>
              <a:rPr lang="es-ES_tradnl" sz="3800" dirty="0" smtClean="0"/>
              <a:t>Reduzca el azúcar refinada y las grasas saturadas (</a:t>
            </a:r>
            <a:r>
              <a:rPr lang="es-ES_tradnl" sz="3800" dirty="0" err="1" smtClean="0"/>
              <a:t>trans</a:t>
            </a:r>
            <a:r>
              <a:rPr lang="es-ES_tradnl" sz="3800" dirty="0" smtClean="0"/>
              <a:t>).</a:t>
            </a:r>
          </a:p>
          <a:p>
            <a:endParaRPr lang="es-ES_tradnl" sz="3800" dirty="0" smtClean="0"/>
          </a:p>
          <a:p>
            <a:r>
              <a:rPr lang="es-ES_tradnl" sz="3800" dirty="0" smtClean="0"/>
              <a:t>Tómese la noche realmente para descansar, trate de dormir bien. </a:t>
            </a:r>
          </a:p>
          <a:p>
            <a:r>
              <a:rPr lang="es-ES_tradnl" sz="3800" dirty="0" smtClean="0"/>
              <a:t>No se </a:t>
            </a:r>
            <a:r>
              <a:rPr lang="es-ES_tradnl" sz="3800" dirty="0" err="1" smtClean="0"/>
              <a:t>automedique</a:t>
            </a:r>
            <a:endParaRPr lang="es-ES_tradnl" sz="3800" dirty="0" smtClean="0"/>
          </a:p>
          <a:p>
            <a:pPr lvl="2"/>
            <a:endParaRPr lang="es-ES_tradnl" dirty="0" smtClean="0"/>
          </a:p>
          <a:p>
            <a:pPr lvl="2"/>
            <a:endParaRPr lang="es-ES_tradnl" dirty="0" smtClean="0"/>
          </a:p>
          <a:p>
            <a:pPr lvl="2"/>
            <a:endParaRPr lang="es-ES_tradnl" dirty="0" smtClean="0"/>
          </a:p>
          <a:p>
            <a:pPr lvl="2"/>
            <a:endParaRPr lang="es-ES_tradnl" dirty="0" smtClean="0"/>
          </a:p>
          <a:p>
            <a:endParaRPr lang="es-CO" dirty="0"/>
          </a:p>
        </p:txBody>
      </p:sp>
      <p:pic>
        <p:nvPicPr>
          <p:cNvPr id="31748" name="Picture 4" descr="gymnast_balance_beam_finished_md_wht.gif (9859 bytes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9814" y="2060575"/>
            <a:ext cx="1475656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-32" y="6131808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b="1" dirty="0" smtClean="0">
                <a:solidFill>
                  <a:schemeClr val="tx2"/>
                </a:solidFill>
              </a:rPr>
              <a:t>HÁBITOS SALUDABLES DE </a:t>
            </a:r>
            <a:r>
              <a:rPr lang="es-ES_tradnl" b="1" dirty="0">
                <a:solidFill>
                  <a:schemeClr val="tx2"/>
                </a:solidFill>
              </a:rPr>
              <a:t>VIDA</a:t>
            </a:r>
            <a:r>
              <a:rPr lang="es-CO" b="1" dirty="0" smtClean="0">
                <a:solidFill>
                  <a:schemeClr val="tx2"/>
                </a:solidFill>
              </a:rPr>
              <a:t/>
            </a:r>
            <a:br>
              <a:rPr lang="es-CO" b="1" dirty="0" smtClean="0">
                <a:solidFill>
                  <a:schemeClr val="tx2"/>
                </a:solidFill>
              </a:rPr>
            </a:br>
            <a:endParaRPr lang="es-CO" b="1" dirty="0">
              <a:solidFill>
                <a:schemeClr val="tx2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614" y="785794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s-CO" sz="2600" dirty="0" smtClean="0"/>
              <a:t>Mantener una higiene adecuada, lavándose las manos, los dientes y el cuerpo con frecuencia, para prevenir infecciones y enfermedades.</a:t>
            </a:r>
          </a:p>
          <a:p>
            <a:r>
              <a:rPr lang="es-CO" sz="2600" dirty="0" smtClean="0"/>
              <a:t>Ejercitar la mente, realizando actividades que estimulen la memoria, la atención y el aprendizaje, para prevenir el deterioro cognitivo.</a:t>
            </a:r>
          </a:p>
          <a:p>
            <a:r>
              <a:rPr lang="es-CO" sz="2600" dirty="0" smtClean="0"/>
              <a:t>Disfrutar del tiempo libre, dedicando espacios a hobbies, amigos y familiares, para reducir el estrés y aumentar el bienestar.</a:t>
            </a:r>
          </a:p>
          <a:p>
            <a:r>
              <a:rPr lang="es-CO" sz="2600" dirty="0" smtClean="0"/>
              <a:t>Mejorar la salud mental, practicando técnicas de relajación, meditación, para controlar las emociones y los pensamientos negativos.</a:t>
            </a:r>
          </a:p>
          <a:p>
            <a:pPr lvl="2"/>
            <a:r>
              <a:rPr lang="es-CO" dirty="0" smtClean="0"/>
              <a:t>Mantener una buena salud a nivel sexual, usando métodos anticonceptivos y de prevención de enfermedades de transmisión sexual, y fomentando una sexualidad sana y placentera.</a:t>
            </a:r>
          </a:p>
          <a:p>
            <a:pPr lvl="2"/>
            <a:endParaRPr lang="es-ES_tradnl" dirty="0" smtClean="0"/>
          </a:p>
          <a:p>
            <a:pPr lvl="2"/>
            <a:endParaRPr lang="es-ES_tradnl" dirty="0" smtClean="0"/>
          </a:p>
          <a:p>
            <a:pPr lvl="2"/>
            <a:endParaRPr lang="es-ES_tradnl" dirty="0" smtClean="0"/>
          </a:p>
          <a:p>
            <a:pPr lvl="2"/>
            <a:endParaRPr lang="es-ES_tradnl" dirty="0" smtClean="0"/>
          </a:p>
          <a:p>
            <a:endParaRPr lang="es-CO" dirty="0"/>
          </a:p>
        </p:txBody>
      </p:sp>
      <p:pic>
        <p:nvPicPr>
          <p:cNvPr id="31748" name="Picture 4" descr="gymnast_balance_beam_finished_md_wht.gif (9859 bytes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2060575"/>
            <a:ext cx="1475656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-32" y="6131808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59113" y="1557338"/>
            <a:ext cx="5834062" cy="4943496"/>
          </a:xfrm>
        </p:spPr>
        <p:txBody>
          <a:bodyPr>
            <a:normAutofit/>
          </a:bodyPr>
          <a:lstStyle/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s-ES_tradnl" sz="1800" b="1" dirty="0"/>
              <a:t> </a:t>
            </a:r>
            <a:r>
              <a:rPr lang="es-ES_tradnl" sz="1800" dirty="0" smtClean="0"/>
              <a:t>Si duerme boca arriba, coloque una almohada bajo sus rodillas le dará mayor comodidad.</a:t>
            </a:r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q"/>
            </a:pPr>
            <a:endParaRPr lang="es-ES_tradnl" sz="1800" dirty="0" smtClean="0"/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s-ES_tradnl" sz="1800" dirty="0" smtClean="0"/>
              <a:t>Evite dormir boca abajo, si lo hace ubique una almohada debajo de su abdomen, descansará mejor.</a:t>
            </a:r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q"/>
            </a:pPr>
            <a:endParaRPr lang="es-ES_tradnl" sz="1800" dirty="0" smtClean="0"/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s-ES_tradnl" sz="1800" dirty="0" smtClean="0"/>
              <a:t>Si  duerme de lado, doble sus rodillas para reducir el esfuerzo a su espalda.</a:t>
            </a:r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q"/>
            </a:pPr>
            <a:endParaRPr lang="es-ES_tradnl" sz="1800" dirty="0" smtClean="0"/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s-ES_tradnl" sz="1800" dirty="0" smtClean="0"/>
              <a:t>Para su tensión emocional lea libros y programas de aprendizaje sobre técnicas de relajación, ejercicios y buena nutrición. </a:t>
            </a:r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q"/>
            </a:pPr>
            <a:endParaRPr lang="es-ES_tradnl" sz="1800" dirty="0" smtClean="0"/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q"/>
            </a:pPr>
            <a:r>
              <a:rPr lang="es-ES_tradnl" sz="1800" dirty="0" smtClean="0"/>
              <a:t>Disfrute de sus vacaciones anuales obligatorias.</a:t>
            </a:r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Wingdings" pitchFamily="2" charset="2"/>
              <a:buChar char="v"/>
            </a:pPr>
            <a:endParaRPr lang="es-ES_tradnl" sz="1800" dirty="0"/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Monotype Sorts" pitchFamily="2" charset="2"/>
              <a:buNone/>
            </a:pPr>
            <a:endParaRPr lang="es-ES_tradnl" sz="1800" dirty="0"/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Monotype Sorts" pitchFamily="2" charset="2"/>
              <a:buNone/>
            </a:pPr>
            <a:endParaRPr lang="es-ES_tradnl" sz="1800" dirty="0"/>
          </a:p>
          <a:p>
            <a:pPr lvl="3" algn="just" eaLnBrk="0" hangingPunct="0">
              <a:lnSpc>
                <a:spcPct val="80000"/>
              </a:lnSpc>
              <a:spcBef>
                <a:spcPct val="0"/>
              </a:spcBef>
              <a:buFont typeface="Monotype Sorts" pitchFamily="2" charset="2"/>
              <a:buNone/>
            </a:pPr>
            <a:endParaRPr lang="es-ES_tradnl" sz="1800" dirty="0"/>
          </a:p>
          <a:p>
            <a:pPr>
              <a:lnSpc>
                <a:spcPct val="80000"/>
              </a:lnSpc>
            </a:pPr>
            <a:endParaRPr lang="es-CO" sz="2000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476375" y="908050"/>
            <a:ext cx="5688013" cy="49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s-ES_tradnl" sz="3200" b="1" dirty="0" smtClean="0"/>
              <a:t> </a:t>
            </a:r>
            <a:r>
              <a:rPr lang="es-ES_tradnl" sz="3200" b="1" dirty="0" smtClean="0">
                <a:solidFill>
                  <a:schemeClr val="tx2"/>
                </a:solidFill>
              </a:rPr>
              <a:t>TENGA EN CUENTA</a:t>
            </a:r>
            <a:r>
              <a:rPr lang="es-ES_tradnl" b="1" dirty="0" smtClean="0">
                <a:solidFill>
                  <a:schemeClr val="tx2"/>
                </a:solidFill>
              </a:rPr>
              <a:t> </a:t>
            </a:r>
            <a:endParaRPr lang="es-ES_tradnl" b="1" dirty="0">
              <a:solidFill>
                <a:schemeClr val="tx2"/>
              </a:solidFill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3631" y="4786322"/>
            <a:ext cx="2095493" cy="12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2506" y="4214818"/>
            <a:ext cx="120491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4" name="Picture 6" descr="lumbalgia_mecamicab_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350" y="1628775"/>
            <a:ext cx="21605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7" descr="lumbalgia_mecamicab_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350" y="3500438"/>
            <a:ext cx="21240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8" descr="dolor_0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350" y="2565400"/>
            <a:ext cx="20891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6 Imagen" descr="LOGO LULU P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50" y="5429264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-32" y="6131808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sz="4000" b="1" dirty="0" smtClean="0">
                <a:solidFill>
                  <a:schemeClr val="tx2"/>
                </a:solidFill>
              </a:rPr>
              <a:t>EN LA POSTURA </a:t>
            </a:r>
            <a:r>
              <a:rPr lang="es-CO" sz="4000" b="1" dirty="0">
                <a:solidFill>
                  <a:schemeClr val="tx2"/>
                </a:solidFill>
              </a:rPr>
              <a:t>SEDENTE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2984"/>
            <a:ext cx="4246563" cy="3679825"/>
          </a:xfrm>
        </p:spPr>
        <p:txBody>
          <a:bodyPr/>
          <a:lstStyle/>
          <a:p>
            <a:pPr>
              <a:buFontTx/>
              <a:buNone/>
            </a:pPr>
            <a:endParaRPr lang="es-CO" sz="2400" dirty="0"/>
          </a:p>
          <a:p>
            <a:pPr>
              <a:buFont typeface="Wingdings" pitchFamily="2" charset="2"/>
              <a:buChar char="q"/>
            </a:pPr>
            <a:r>
              <a:rPr lang="es-CO" sz="2400" dirty="0" smtClean="0"/>
              <a:t>Cuello rígido	</a:t>
            </a:r>
          </a:p>
          <a:p>
            <a:pPr>
              <a:buFont typeface="Wingdings" pitchFamily="2" charset="2"/>
              <a:buChar char="q"/>
            </a:pPr>
            <a:r>
              <a:rPr lang="es-CO" sz="2400" dirty="0" smtClean="0"/>
              <a:t>Pecho encorvado</a:t>
            </a:r>
          </a:p>
          <a:p>
            <a:pPr>
              <a:buFont typeface="Wingdings" pitchFamily="2" charset="2"/>
              <a:buChar char="q"/>
            </a:pPr>
            <a:r>
              <a:rPr lang="es-CO" sz="2400" dirty="0" smtClean="0"/>
              <a:t>Codos doloridos	</a:t>
            </a:r>
          </a:p>
          <a:p>
            <a:pPr>
              <a:buFont typeface="Wingdings" pitchFamily="2" charset="2"/>
              <a:buChar char="q"/>
            </a:pPr>
            <a:r>
              <a:rPr lang="es-CO" sz="2400" dirty="0" smtClean="0"/>
              <a:t>Dolor lumbar</a:t>
            </a:r>
          </a:p>
          <a:p>
            <a:pPr>
              <a:buFont typeface="Wingdings" pitchFamily="2" charset="2"/>
              <a:buChar char="q"/>
            </a:pPr>
            <a:r>
              <a:rPr lang="es-CO" sz="2400" dirty="0" smtClean="0"/>
              <a:t>Dolor en piernas</a:t>
            </a:r>
          </a:p>
          <a:p>
            <a:pPr>
              <a:buFont typeface="Wingdings" pitchFamily="2" charset="2"/>
              <a:buChar char="q"/>
            </a:pPr>
            <a:r>
              <a:rPr lang="es-CO" sz="2400" dirty="0" smtClean="0"/>
              <a:t>Fatiga visual</a:t>
            </a:r>
          </a:p>
          <a:p>
            <a:pPr>
              <a:buFont typeface="Wingdings" pitchFamily="2" charset="2"/>
              <a:buChar char="q"/>
            </a:pPr>
            <a:r>
              <a:rPr lang="es-CO" sz="2400" dirty="0" smtClean="0"/>
              <a:t>Tensión muñecas</a:t>
            </a:r>
            <a:endParaRPr lang="es-CO" sz="2400" dirty="0"/>
          </a:p>
        </p:txBody>
      </p:sp>
      <p:pic>
        <p:nvPicPr>
          <p:cNvPr id="39940" name="Picture 4" descr="j0334048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068638"/>
            <a:ext cx="2160588" cy="2170112"/>
          </a:xfrm>
          <a:prstGeom prst="rect">
            <a:avLst/>
          </a:prstGeom>
          <a:noFill/>
        </p:spPr>
      </p:pic>
      <p:pic>
        <p:nvPicPr>
          <p:cNvPr id="6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404813"/>
            <a:ext cx="7772400" cy="1347787"/>
          </a:xfrm>
        </p:spPr>
        <p:txBody>
          <a:bodyPr/>
          <a:lstStyle/>
          <a:p>
            <a:r>
              <a:rPr lang="es-CO" sz="4000" b="1" dirty="0">
                <a:solidFill>
                  <a:schemeClr val="tx2"/>
                </a:solidFill>
              </a:rPr>
              <a:t>SE PUEDE </a:t>
            </a:r>
            <a:r>
              <a:rPr lang="es-CO" sz="4000" b="1" dirty="0" smtClean="0">
                <a:solidFill>
                  <a:schemeClr val="tx2"/>
                </a:solidFill>
              </a:rPr>
              <a:t>REALIZAR</a:t>
            </a:r>
            <a:endParaRPr lang="es-CO" sz="4000" b="1" dirty="0">
              <a:solidFill>
                <a:schemeClr val="tx2"/>
              </a:solidFill>
            </a:endParaRPr>
          </a:p>
        </p:txBody>
      </p:sp>
      <p:sp>
        <p:nvSpPr>
          <p:cNvPr id="44035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981200"/>
            <a:ext cx="4105275" cy="1987550"/>
          </a:xfrm>
        </p:spPr>
        <p:txBody>
          <a:bodyPr/>
          <a:lstStyle/>
          <a:p>
            <a:pPr algn="ctr"/>
            <a:r>
              <a:rPr lang="es-CO" sz="2000" b="1" dirty="0"/>
              <a:t>ESTIRAMIENTOS DE PUESTA EN MARCHA</a:t>
            </a:r>
          </a:p>
          <a:p>
            <a:pPr algn="ctr">
              <a:buFontTx/>
              <a:buNone/>
            </a:pPr>
            <a:r>
              <a:rPr lang="es-CO" sz="2000" b="1" dirty="0"/>
              <a:t>	- MIENTRAS COMIENZA EL COMPUTADOR.</a:t>
            </a:r>
          </a:p>
          <a:p>
            <a:pPr>
              <a:buFontTx/>
              <a:buNone/>
            </a:pPr>
            <a:r>
              <a:rPr lang="es-CO" sz="2000" b="1" dirty="0"/>
              <a:t>	</a:t>
            </a:r>
          </a:p>
        </p:txBody>
      </p:sp>
      <p:sp>
        <p:nvSpPr>
          <p:cNvPr id="44038" name="Rectangle 1030"/>
          <p:cNvSpPr>
            <a:spLocks noChangeArrowheads="1"/>
          </p:cNvSpPr>
          <p:nvPr/>
        </p:nvSpPr>
        <p:spPr bwMode="auto">
          <a:xfrm>
            <a:off x="4356100" y="1412875"/>
            <a:ext cx="431958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Tx/>
              <a:buChar char="•"/>
            </a:pPr>
            <a:r>
              <a:rPr lang="es-CO" sz="1800" b="1"/>
              <a:t>EN REUNIONES MUY LARGAS ESTIRAR CUELLO, ESPALDA Y PIERNAS.</a:t>
            </a:r>
          </a:p>
          <a:p>
            <a:pPr algn="ctr"/>
            <a:endParaRPr lang="es-CO" sz="1800" b="1"/>
          </a:p>
          <a:p>
            <a:pPr algn="ctr"/>
            <a:endParaRPr lang="es-CO" sz="1800" b="1"/>
          </a:p>
          <a:p>
            <a:pPr algn="ctr"/>
            <a:endParaRPr lang="es-CO" sz="1800" b="1"/>
          </a:p>
          <a:p>
            <a:pPr algn="ctr"/>
            <a:endParaRPr lang="es-CO" sz="1800" b="1"/>
          </a:p>
          <a:p>
            <a:pPr algn="ctr"/>
            <a:endParaRPr lang="es-CO" sz="1800" b="1"/>
          </a:p>
          <a:p>
            <a:pPr algn="ctr"/>
            <a:endParaRPr lang="es-CO" sz="1800" b="1"/>
          </a:p>
          <a:p>
            <a:pPr algn="ctr">
              <a:buFontTx/>
              <a:buChar char="•"/>
            </a:pPr>
            <a:r>
              <a:rPr lang="es-CO" sz="1800" b="1"/>
              <a:t>ESTIRAMIENTOS </a:t>
            </a:r>
          </a:p>
          <a:p>
            <a:pPr algn="ctr"/>
            <a:r>
              <a:rPr lang="es-CO" sz="1800" b="1"/>
              <a:t>MIENTRAS SE ESTÁ CONCENTRADO Y SE ESPERA UN PROGRAMA O ARCHIVO. PARA CUELLO, HOMBROS Y MUÑECAS.</a:t>
            </a:r>
          </a:p>
        </p:txBody>
      </p:sp>
      <p:pic>
        <p:nvPicPr>
          <p:cNvPr id="44039" name="Picture 1031" descr="j0292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5373688"/>
            <a:ext cx="18002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41" name="Picture 1033" descr="j019538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19250" y="3860800"/>
            <a:ext cx="1795463" cy="1833563"/>
          </a:xfrm>
          <a:ln/>
        </p:spPr>
      </p:pic>
      <p:pic>
        <p:nvPicPr>
          <p:cNvPr id="44042" name="Picture 10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143116"/>
            <a:ext cx="24495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7 Imagen" descr="Pantalla 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6 Imagen" descr="LOGO LULU P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142844" y="6131808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7772400" cy="1008063"/>
          </a:xfrm>
        </p:spPr>
        <p:txBody>
          <a:bodyPr/>
          <a:lstStyle/>
          <a:p>
            <a:r>
              <a:rPr lang="es-CO" sz="4000" b="1" dirty="0">
                <a:solidFill>
                  <a:schemeClr val="tx2"/>
                </a:solidFill>
              </a:rPr>
              <a:t>DONDE HACERLOS?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814763" cy="4114800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s-CO" sz="2400" b="1" dirty="0"/>
              <a:t>EN EL TRABAJO PARA LIBERAR TENSIÓN.</a:t>
            </a:r>
          </a:p>
          <a:p>
            <a:pPr>
              <a:buFont typeface="Wingdings" pitchFamily="2" charset="2"/>
              <a:buChar char="q"/>
            </a:pPr>
            <a:r>
              <a:rPr lang="es-CO" sz="2400" b="1" dirty="0"/>
              <a:t>CUANDO SE SIENTE RIGIDEZ.</a:t>
            </a:r>
          </a:p>
          <a:p>
            <a:pPr>
              <a:buFont typeface="Wingdings" pitchFamily="2" charset="2"/>
              <a:buChar char="q"/>
            </a:pPr>
            <a:r>
              <a:rPr lang="es-CO" sz="2400" b="1" dirty="0"/>
              <a:t>AL LEVANTARSE Y ACOSTARSE.</a:t>
            </a:r>
          </a:p>
          <a:p>
            <a:pPr>
              <a:buFont typeface="Wingdings" pitchFamily="2" charset="2"/>
              <a:buChar char="q"/>
            </a:pPr>
            <a:r>
              <a:rPr lang="es-CO" sz="2400" b="1" dirty="0"/>
              <a:t>CUANDO SE NECESITA DE MAYOR ENERGÍA.</a:t>
            </a:r>
          </a:p>
        </p:txBody>
      </p:sp>
      <p:pic>
        <p:nvPicPr>
          <p:cNvPr id="47112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57818" y="1500174"/>
            <a:ext cx="2808287" cy="1944687"/>
          </a:xfrm>
          <a:noFill/>
          <a:ln/>
        </p:spPr>
      </p:pic>
      <p:pic>
        <p:nvPicPr>
          <p:cNvPr id="4711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4292600"/>
            <a:ext cx="28082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7 Imagen" descr="Pantalla 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LOGO LULU P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5286388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142844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435975" cy="4525963"/>
          </a:xfrm>
        </p:spPr>
        <p:txBody>
          <a:bodyPr/>
          <a:lstStyle/>
          <a:p>
            <a:pPr>
              <a:buFontTx/>
              <a:buNone/>
            </a:pPr>
            <a:endParaRPr lang="es-CO" sz="5400" b="1"/>
          </a:p>
          <a:p>
            <a:pPr>
              <a:buFontTx/>
              <a:buNone/>
            </a:pPr>
            <a:r>
              <a:rPr lang="es-CO" sz="5400" b="1"/>
              <a:t>     </a:t>
            </a:r>
            <a:endParaRPr lang="es-CO" sz="4800" b="1">
              <a:solidFill>
                <a:srgbClr val="FF9900"/>
              </a:solidFill>
            </a:endParaRPr>
          </a:p>
        </p:txBody>
      </p:sp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468313" y="762000"/>
            <a:ext cx="8066087" cy="4343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s-CO" sz="4800" kern="10" dirty="0" smtClean="0">
                <a:ln w="5715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2700000" scaled="1"/>
                </a:gradFill>
                <a:latin typeface="Arial Black"/>
              </a:rPr>
              <a:t> </a:t>
            </a:r>
            <a:endParaRPr lang="es-CO" sz="4800" kern="10" dirty="0">
              <a:ln w="5715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2700000" scaled="1"/>
              </a:gradFill>
              <a:latin typeface="Arial Black"/>
            </a:endParaRPr>
          </a:p>
        </p:txBody>
      </p:sp>
      <p:pic>
        <p:nvPicPr>
          <p:cNvPr id="26629" name="Picture 5" descr="bakchub.gif (5091 byte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399" y="3929066"/>
            <a:ext cx="2915771" cy="2497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1026767" y="1142984"/>
            <a:ext cx="70904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s-CO" sz="5400" b="1" kern="10" cap="none" spc="0" dirty="0" smtClean="0">
                <a:ln w="50800"/>
                <a:solidFill>
                  <a:srgbClr val="0070C0"/>
                </a:solidFill>
                <a:effectLst/>
                <a:latin typeface="Arial Black"/>
              </a:rPr>
              <a:t>PAUSAS ACTIVAS </a:t>
            </a:r>
          </a:p>
          <a:p>
            <a:pPr algn="ctr"/>
            <a:r>
              <a:rPr lang="es-CO" sz="5400" b="1" kern="10" cap="none" spc="0" dirty="0" smtClean="0">
                <a:ln w="50800"/>
                <a:solidFill>
                  <a:srgbClr val="0070C0"/>
                </a:solidFill>
                <a:effectLst/>
                <a:latin typeface="Arial Black"/>
              </a:rPr>
              <a:t>SALUDABLES</a:t>
            </a:r>
            <a:endParaRPr lang="es-CO" sz="5400" b="1" cap="none" spc="0" dirty="0">
              <a:ln w="50800"/>
              <a:solidFill>
                <a:srgbClr val="0070C0"/>
              </a:solidFill>
              <a:effectLst/>
            </a:endParaRPr>
          </a:p>
        </p:txBody>
      </p:sp>
      <p:pic>
        <p:nvPicPr>
          <p:cNvPr id="7" name="7 Imagen" descr="Pantalla 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71438" y="6243638"/>
            <a:ext cx="1357312" cy="4000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CO" sz="1400" b="0" i="0" u="none" strike="noStrike" kern="1200" cap="none" spc="0" normalizeH="0" baseline="0" noProof="0" smtClean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ALBA LUCÍA</a:t>
            </a:r>
          </a:p>
          <a:p>
            <a:pPr marL="342900" marR="0" lvl="0" indent="-342900" algn="l" defTabSz="9144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CO" sz="1400" b="0" i="0" u="none" strike="noStrike" kern="1200" cap="none" spc="0" normalizeH="0" baseline="0" noProof="0" smtClean="0">
                <a:ln>
                  <a:noFill/>
                </a:ln>
                <a:solidFill>
                  <a:srgbClr val="80008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GUERRERO RUEDA</a:t>
            </a:r>
            <a:endParaRPr kumimoji="0" lang="es-CO" sz="1400" b="0" i="0" u="none" strike="noStrike" kern="1200" cap="none" spc="0" normalizeH="0" baseline="0" noProof="0" dirty="0" smtClean="0">
              <a:ln>
                <a:noFill/>
              </a:ln>
              <a:solidFill>
                <a:srgbClr val="80008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28728" y="6481751"/>
            <a:ext cx="3489673" cy="23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dirty="0" smtClean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dirty="0">
              <a:solidFill>
                <a:srgbClr val="80008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 rev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62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1524000"/>
            <a:ext cx="48768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s-ES" sz="2000" b="1">
                <a:solidFill>
                  <a:srgbClr val="000000"/>
                </a:solidFill>
                <a:cs typeface="Arial" charset="0"/>
              </a:rPr>
              <a:t>COLOCA LA PIERNA DERECHA SOBRE LA IZQUIERDA </a:t>
            </a:r>
            <a:br>
              <a:rPr lang="es-ES" sz="2000" b="1">
                <a:solidFill>
                  <a:srgbClr val="000000"/>
                </a:solidFill>
                <a:cs typeface="Arial" charset="0"/>
              </a:rPr>
            </a:br>
            <a:r>
              <a:rPr lang="es-ES" sz="2000" b="1">
                <a:solidFill>
                  <a:srgbClr val="000000"/>
                </a:solidFill>
                <a:cs typeface="Arial" charset="0"/>
              </a:rPr>
              <a:t>APOYANDO LA MANO IZQUIERDA EN LA REGIÓN EXTERIOR DE LA PIERNA DERECHA, EL TRONCO DEBE GIRAR HACIA EL LADO CONTRARIO</a:t>
            </a:r>
            <a:r>
              <a:rPr lang="es-ES" sz="2000">
                <a:solidFill>
                  <a:srgbClr val="000000"/>
                </a:solidFill>
                <a:cs typeface="Arial" charset="0"/>
              </a:rPr>
              <a:t> </a:t>
            </a:r>
            <a:br>
              <a:rPr lang="es-ES" sz="2000">
                <a:solidFill>
                  <a:srgbClr val="000000"/>
                </a:solidFill>
                <a:cs typeface="Arial" charset="0"/>
              </a:rPr>
            </a:br>
            <a:endParaRPr lang="es-ES" sz="2000"/>
          </a:p>
        </p:txBody>
      </p:sp>
      <p:sp>
        <p:nvSpPr>
          <p:cNvPr id="61444" name="Rectangle 4">
            <a:hlinkClick r:id="rId3"/>
          </p:cNvPr>
          <p:cNvSpPr>
            <a:spLocks noChangeArrowheads="1"/>
          </p:cNvSpPr>
          <p:nvPr/>
        </p:nvSpPr>
        <p:spPr bwMode="auto">
          <a:xfrm>
            <a:off x="4095750" y="2786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O"/>
          </a:p>
        </p:txBody>
      </p:sp>
      <p:pic>
        <p:nvPicPr>
          <p:cNvPr id="61443" name="Picture 3" descr="http://www.ondasalud.com/ficheros/ondasalud/Enforma/ef_ofic/2_a_f.jpg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1971676" y="3429000"/>
            <a:ext cx="2743200" cy="2433637"/>
          </a:xfrm>
          <a:prstGeom prst="rect">
            <a:avLst/>
          </a:prstGeom>
          <a:noFill/>
        </p:spPr>
      </p:pic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4724400" y="4953000"/>
            <a:ext cx="4419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2000" b="1">
                <a:solidFill>
                  <a:srgbClr val="000000"/>
                </a:solidFill>
                <a:cs typeface="Arial" charset="0"/>
              </a:rPr>
              <a:t>COLOCA LAS MANOS JUSTO ENCIMA DE LOS GLÚTEOS DIRIGIENDO LOS CODOS HACIA ATRÁS </a:t>
            </a:r>
          </a:p>
        </p:txBody>
      </p:sp>
      <p:sp>
        <p:nvSpPr>
          <p:cNvPr id="61447" name="Rectangle 7">
            <a:hlinkClick r:id="rId6"/>
          </p:cNvPr>
          <p:cNvSpPr>
            <a:spLocks noChangeArrowheads="1"/>
          </p:cNvSpPr>
          <p:nvPr/>
        </p:nvSpPr>
        <p:spPr bwMode="auto">
          <a:xfrm>
            <a:off x="4095750" y="2786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O"/>
          </a:p>
        </p:txBody>
      </p:sp>
      <p:pic>
        <p:nvPicPr>
          <p:cNvPr id="61446" name="Picture 6" descr="http://www.ondasalud.com/ficheros/ondasalud/Enforma/ef_ofic/2_b_f.jpg">
            <a:hlinkClick r:id="rId6"/>
          </p:cNvPr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5410200" y="1905000"/>
            <a:ext cx="2508250" cy="2667000"/>
          </a:xfrm>
          <a:prstGeom prst="rect">
            <a:avLst/>
          </a:prstGeom>
          <a:noFill/>
        </p:spPr>
      </p:pic>
      <p:sp>
        <p:nvSpPr>
          <p:cNvPr id="61448" name="Rectangle 8"/>
          <p:cNvSpPr>
            <a:spLocks noChangeArrowheads="1"/>
          </p:cNvSpPr>
          <p:nvPr/>
        </p:nvSpPr>
        <p:spPr bwMode="auto">
          <a:xfrm>
            <a:off x="1371600" y="609600"/>
            <a:ext cx="6629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_tradnl" sz="3600" b="1" dirty="0">
                <a:solidFill>
                  <a:schemeClr val="tx2"/>
                </a:solidFill>
              </a:rPr>
              <a:t>EJERCICIOS DE OFICINA</a:t>
            </a:r>
            <a:endParaRPr lang="es-ES" sz="3600" b="1" dirty="0">
              <a:solidFill>
                <a:schemeClr val="tx2"/>
              </a:solidFill>
            </a:endParaRPr>
          </a:p>
        </p:txBody>
      </p:sp>
      <p:pic>
        <p:nvPicPr>
          <p:cNvPr id="10" name="6 Imagen" descr="LOGO LULU P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50" y="5286388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>
            <a:hlinkClick r:id="rId2"/>
          </p:cNvPr>
          <p:cNvSpPr>
            <a:spLocks noChangeArrowheads="1"/>
          </p:cNvSpPr>
          <p:nvPr/>
        </p:nvSpPr>
        <p:spPr bwMode="auto">
          <a:xfrm>
            <a:off x="3967163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O"/>
          </a:p>
        </p:txBody>
      </p:sp>
      <p:pic>
        <p:nvPicPr>
          <p:cNvPr id="62466" name="Picture 2" descr="http://www.ondasalud.com/ficheros/ondasalud/Enforma/ef_ofic/2_c_f.jpg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657600" y="1752600"/>
            <a:ext cx="1870075" cy="1981200"/>
          </a:xfrm>
          <a:prstGeom prst="rect">
            <a:avLst/>
          </a:prstGeom>
          <a:noFill/>
        </p:spPr>
      </p:pic>
      <p:sp>
        <p:nvSpPr>
          <p:cNvPr id="62469" name="Rectangle 5">
            <a:hlinkClick r:id="rId5"/>
          </p:cNvPr>
          <p:cNvSpPr>
            <a:spLocks noChangeArrowheads="1"/>
          </p:cNvSpPr>
          <p:nvPr/>
        </p:nvSpPr>
        <p:spPr bwMode="auto">
          <a:xfrm>
            <a:off x="4095750" y="2695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O"/>
          </a:p>
        </p:txBody>
      </p:sp>
      <p:pic>
        <p:nvPicPr>
          <p:cNvPr id="62468" name="Picture 4" descr="http://www.ondasalud.com/ficheros/ondasalud/Enforma/ef_ofic/2_d_f.jpg">
            <a:hlinkClick r:id="rId5"/>
          </p:cNvPr>
          <p:cNvPicPr>
            <a:picLocks noChangeAspect="1" noChangeArrowheads="1"/>
          </p:cNvPicPr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6096000" y="1524000"/>
            <a:ext cx="2155825" cy="2286000"/>
          </a:xfrm>
          <a:prstGeom prst="rect">
            <a:avLst/>
          </a:prstGeom>
          <a:noFill/>
        </p:spPr>
      </p:pic>
      <p:sp>
        <p:nvSpPr>
          <p:cNvPr id="62471" name="Rectangle 7">
            <a:hlinkClick r:id="rId8"/>
          </p:cNvPr>
          <p:cNvSpPr>
            <a:spLocks noChangeArrowheads="1"/>
          </p:cNvSpPr>
          <p:nvPr/>
        </p:nvSpPr>
        <p:spPr bwMode="auto">
          <a:xfrm>
            <a:off x="4095750" y="3014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O"/>
          </a:p>
        </p:txBody>
      </p:sp>
      <p:pic>
        <p:nvPicPr>
          <p:cNvPr id="62470" name="Picture 6" descr="http://www.ondasalud.com/ficheros/ondasalud/Enforma/ef_ofic/2_f_f.jpg">
            <a:hlinkClick r:id="rId8"/>
          </p:cNvPr>
          <p:cNvPicPr>
            <a:picLocks noChangeAspect="1" noChangeArrowheads="1"/>
          </p:cNvPicPr>
          <p:nvPr/>
        </p:nvPicPr>
        <p:blipFill>
          <a:blip r:embed="rId9" r:link="rId10" cstate="print"/>
          <a:srcRect/>
          <a:stretch>
            <a:fillRect/>
          </a:stretch>
        </p:blipFill>
        <p:spPr bwMode="auto">
          <a:xfrm>
            <a:off x="6172200" y="4191000"/>
            <a:ext cx="2057400" cy="2057400"/>
          </a:xfrm>
          <a:prstGeom prst="rect">
            <a:avLst/>
          </a:prstGeom>
          <a:noFill/>
        </p:spPr>
      </p:pic>
      <p:sp>
        <p:nvSpPr>
          <p:cNvPr id="62473" name="Rectangle 9">
            <a:hlinkClick r:id="rId11"/>
          </p:cNvPr>
          <p:cNvSpPr>
            <a:spLocks noChangeArrowheads="1"/>
          </p:cNvSpPr>
          <p:nvPr/>
        </p:nvSpPr>
        <p:spPr bwMode="auto">
          <a:xfrm>
            <a:off x="4095750" y="2928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O"/>
          </a:p>
        </p:txBody>
      </p:sp>
      <p:pic>
        <p:nvPicPr>
          <p:cNvPr id="62472" name="Picture 8" descr="http://www.ondasalud.com/ficheros/ondasalud/Enforma/ef_ofic/6_c_f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914400" y="714356"/>
            <a:ext cx="1905000" cy="2138363"/>
          </a:xfrm>
          <a:prstGeom prst="rect">
            <a:avLst/>
          </a:prstGeom>
          <a:noFill/>
        </p:spPr>
      </p:pic>
      <p:sp>
        <p:nvSpPr>
          <p:cNvPr id="62475" name="Rectangle 11">
            <a:hlinkClick r:id="rId14"/>
          </p:cNvPr>
          <p:cNvSpPr>
            <a:spLocks noChangeArrowheads="1"/>
          </p:cNvSpPr>
          <p:nvPr/>
        </p:nvSpPr>
        <p:spPr bwMode="auto">
          <a:xfrm>
            <a:off x="4357688" y="2862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O"/>
          </a:p>
        </p:txBody>
      </p:sp>
      <p:pic>
        <p:nvPicPr>
          <p:cNvPr id="62474" name="Picture 10" descr="http://www.ondasalud.com/ficheros/ondasalud/Enforma/ef_ofic/8_d_f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 cstate="print"/>
          <a:srcRect/>
          <a:stretch>
            <a:fillRect/>
          </a:stretch>
        </p:blipFill>
        <p:spPr bwMode="auto">
          <a:xfrm>
            <a:off x="1143000" y="3286124"/>
            <a:ext cx="1600200" cy="2133600"/>
          </a:xfrm>
          <a:prstGeom prst="rect">
            <a:avLst/>
          </a:prstGeom>
          <a:noFill/>
        </p:spPr>
      </p:pic>
      <p:sp>
        <p:nvSpPr>
          <p:cNvPr id="62477" name="Rectangle 13">
            <a:hlinkClick r:id="rId17"/>
          </p:cNvPr>
          <p:cNvSpPr>
            <a:spLocks noChangeArrowheads="1"/>
          </p:cNvSpPr>
          <p:nvPr/>
        </p:nvSpPr>
        <p:spPr bwMode="auto">
          <a:xfrm>
            <a:off x="4143375" y="2809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s-CO"/>
          </a:p>
        </p:txBody>
      </p:sp>
      <p:pic>
        <p:nvPicPr>
          <p:cNvPr id="62476" name="Picture 12" descr="http://www.ondasalud.com/ficheros/ondasalud/Enforma/ef_ofic/8_e_f.jpg">
            <a:hlinkClick r:id="rId17"/>
          </p:cNvPr>
          <p:cNvPicPr>
            <a:picLocks noChangeAspect="1" noChangeArrowheads="1"/>
          </p:cNvPicPr>
          <p:nvPr/>
        </p:nvPicPr>
        <p:blipFill>
          <a:blip r:embed="rId18" r:link="rId19" cstate="print"/>
          <a:srcRect/>
          <a:stretch>
            <a:fillRect/>
          </a:stretch>
        </p:blipFill>
        <p:spPr bwMode="auto">
          <a:xfrm>
            <a:off x="3810000" y="4038600"/>
            <a:ext cx="1905000" cy="2152650"/>
          </a:xfrm>
          <a:prstGeom prst="rect">
            <a:avLst/>
          </a:prstGeom>
          <a:noFill/>
        </p:spPr>
      </p:pic>
      <p:pic>
        <p:nvPicPr>
          <p:cNvPr id="14" name="7 Imagen" descr="Pantalla 2.png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6 Imagen" descr="LOGO LULU P.png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4422"/>
            <a:ext cx="3609975" cy="4995862"/>
          </a:xfrm>
          <a:noFill/>
          <a:ln/>
        </p:spPr>
        <p:txBody>
          <a:bodyPr/>
          <a:lstStyle/>
          <a:p>
            <a:pPr algn="ctr">
              <a:lnSpc>
                <a:spcPct val="110000"/>
              </a:lnSpc>
              <a:buClr>
                <a:schemeClr val="tx1"/>
              </a:buClr>
              <a:buFontTx/>
              <a:buNone/>
            </a:pPr>
            <a:r>
              <a:rPr lang="es-ES_tradnl" sz="1800" b="1" dirty="0"/>
              <a:t>PORQUE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GARANTIZA MÁXIMA CONTRACCIÓN MUSCULAR.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AYUDA A LA COORDINACIÓN.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PROMUEVE EL CONOCIMIENTO DEL CUERPO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PREPARA LOS MÚSCULOS PARA:</a:t>
            </a:r>
          </a:p>
          <a:p>
            <a:pPr>
              <a:lnSpc>
                <a:spcPct val="60000"/>
              </a:lnSpc>
              <a:buClr>
                <a:schemeClr val="tx1"/>
              </a:buClr>
              <a:buFont typeface="Wingdings" pitchFamily="2" charset="2"/>
              <a:buChar char="q"/>
            </a:pPr>
            <a:endParaRPr lang="es-ES_tradnl" sz="1800" b="1" dirty="0"/>
          </a:p>
          <a:p>
            <a:pPr>
              <a:lnSpc>
                <a:spcPct val="60000"/>
              </a:lnSpc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LEVANTAMIENTO</a:t>
            </a:r>
          </a:p>
          <a:p>
            <a:pPr>
              <a:lnSpc>
                <a:spcPct val="60000"/>
              </a:lnSpc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   CARGAS.</a:t>
            </a:r>
          </a:p>
          <a:p>
            <a:pPr>
              <a:lnSpc>
                <a:spcPct val="60000"/>
              </a:lnSpc>
              <a:buClr>
                <a:schemeClr val="tx1"/>
              </a:buClr>
              <a:buFont typeface="Wingdings" pitchFamily="2" charset="2"/>
              <a:buChar char="q"/>
            </a:pPr>
            <a:endParaRPr lang="es-ES_tradnl" sz="1800" b="1" dirty="0"/>
          </a:p>
          <a:p>
            <a:pPr>
              <a:lnSpc>
                <a:spcPct val="60000"/>
              </a:lnSpc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POSTURAS PROLONGADAS </a:t>
            </a:r>
          </a:p>
          <a:p>
            <a:pPr>
              <a:lnSpc>
                <a:spcPct val="60000"/>
              </a:lnSpc>
              <a:buClr>
                <a:schemeClr val="tx1"/>
              </a:buClr>
              <a:buFont typeface="Wingdings" pitchFamily="2" charset="2"/>
              <a:buChar char="q"/>
            </a:pPr>
            <a:endParaRPr lang="es-ES_tradnl" sz="1800" b="1" dirty="0"/>
          </a:p>
          <a:p>
            <a:pPr>
              <a:lnSpc>
                <a:spcPct val="60000"/>
              </a:lnSpc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ACT. DEPORTIVAS.</a:t>
            </a:r>
          </a:p>
          <a:p>
            <a:pPr>
              <a:lnSpc>
                <a:spcPct val="60000"/>
              </a:lnSpc>
              <a:buClr>
                <a:schemeClr val="tx1"/>
              </a:buClr>
            </a:pPr>
            <a:endParaRPr lang="es-ES_tradnl" sz="1800" b="1" dirty="0"/>
          </a:p>
          <a:p>
            <a:pPr>
              <a:buClr>
                <a:schemeClr val="tx1"/>
              </a:buClr>
            </a:pPr>
            <a:endParaRPr lang="es-ES_tradnl" sz="1800" b="1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851275" y="1142984"/>
            <a:ext cx="3025775" cy="5211762"/>
          </a:xfrm>
          <a:noFill/>
          <a:ln/>
        </p:spPr>
        <p:txBody>
          <a:bodyPr/>
          <a:lstStyle/>
          <a:p>
            <a:pPr algn="ctr">
              <a:lnSpc>
                <a:spcPct val="130000"/>
              </a:lnSpc>
              <a:buClr>
                <a:schemeClr val="tx1"/>
              </a:buClr>
              <a:buFontTx/>
              <a:buNone/>
            </a:pPr>
            <a:r>
              <a:rPr lang="es-ES_tradnl" sz="1800" b="1" dirty="0"/>
              <a:t>CUANDO</a:t>
            </a:r>
          </a:p>
          <a:p>
            <a:pPr>
              <a:lnSpc>
                <a:spcPct val="130000"/>
              </a:lnSpc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A CUALQUIER HORA.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endParaRPr lang="es-ES_tradnl" sz="1800" b="1" dirty="0"/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EN LA MAÑANA, ANTES DE INICIAR EL TRABAJO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DESPUÉS DE PERMANECER MUCHO TIEMPO EN UNA MISMA POSICIÓN.</a:t>
            </a:r>
          </a:p>
          <a:p>
            <a:pPr>
              <a:buClr>
                <a:schemeClr val="tx1"/>
              </a:buClr>
              <a:buFont typeface="Wingdings" pitchFamily="2" charset="2"/>
              <a:buChar char="q"/>
            </a:pPr>
            <a:r>
              <a:rPr lang="es-ES_tradnl" sz="1800" b="1" dirty="0"/>
              <a:t>DURANTE LAS ACTIVIDADES DE LA VIDA DIARIA.</a:t>
            </a:r>
          </a:p>
          <a:p>
            <a:pPr>
              <a:buClr>
                <a:schemeClr val="tx1"/>
              </a:buClr>
            </a:pPr>
            <a:endParaRPr lang="es-ES_tradnl" sz="1800" b="1" dirty="0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33375"/>
            <a:ext cx="7772400" cy="1079500"/>
          </a:xfrm>
          <a:noFill/>
          <a:ln/>
        </p:spPr>
        <p:txBody>
          <a:bodyPr/>
          <a:lstStyle/>
          <a:p>
            <a:r>
              <a:rPr lang="es-ES" sz="4000" b="1" dirty="0">
                <a:solidFill>
                  <a:schemeClr val="tx2"/>
                </a:solidFill>
              </a:rPr>
              <a:t>ESTIRAMIENTOS</a:t>
            </a:r>
          </a:p>
        </p:txBody>
      </p:sp>
      <p:pic>
        <p:nvPicPr>
          <p:cNvPr id="53253" name="Picture 5" descr="ejercicio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1000" y="3924300"/>
            <a:ext cx="24130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7 Imagen" descr="Pantalla 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LOGO LULU P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uild="p"/>
      <p:bldP spid="53251" grpId="0" build="p"/>
      <p:bldP spid="5325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ejercicio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926" y="1000108"/>
            <a:ext cx="1905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 descr="ejercicio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3141663"/>
            <a:ext cx="2184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 descr="ejercicio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429000"/>
            <a:ext cx="20701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5" descr="ejercicio9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1196975"/>
            <a:ext cx="2286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7" name="Picture 7" descr="copia2003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488" y="2205038"/>
            <a:ext cx="1828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8" name="Picture 8" descr="ejercicio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363" y="3357563"/>
            <a:ext cx="1841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9" name="Picture 9" descr="ejercicio11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59563" y="5013325"/>
            <a:ext cx="19558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7 Imagen" descr="Pantalla 2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6 Imagen" descr="LOGO LULU P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50" y="5286388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71406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EJERCUELLO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16113"/>
            <a:ext cx="1296987" cy="1079500"/>
          </a:xfrm>
          <a:prstGeom prst="rect">
            <a:avLst/>
          </a:prstGeom>
          <a:noFill/>
        </p:spPr>
      </p:pic>
      <p:pic>
        <p:nvPicPr>
          <p:cNvPr id="35843" name="Picture 3" descr="EJERCUELLO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1773238"/>
            <a:ext cx="1336675" cy="935037"/>
          </a:xfrm>
          <a:prstGeom prst="rect">
            <a:avLst/>
          </a:prstGeom>
          <a:noFill/>
        </p:spPr>
      </p:pic>
      <p:pic>
        <p:nvPicPr>
          <p:cNvPr id="35844" name="Picture 4" descr="EJERCUELL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75" y="2997200"/>
            <a:ext cx="1295400" cy="792163"/>
          </a:xfrm>
          <a:prstGeom prst="rect">
            <a:avLst/>
          </a:prstGeom>
          <a:noFill/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438400" y="404813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O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EJERCICIOS</a:t>
            </a:r>
          </a:p>
        </p:txBody>
      </p:sp>
      <p:pic>
        <p:nvPicPr>
          <p:cNvPr id="35846" name="Picture 6" descr="HOMBRO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09289">
            <a:off x="7308850" y="2781300"/>
            <a:ext cx="1336675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7" name="Picture 7" descr="EJERHOMBRO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669141">
            <a:off x="5651500" y="2349500"/>
            <a:ext cx="114935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8" name="Rectangle 8"/>
          <p:cNvSpPr>
            <a:spLocks noChangeArrowheads="1"/>
          </p:cNvSpPr>
          <p:nvPr/>
        </p:nvSpPr>
        <p:spPr bwMode="auto">
          <a:xfrm rot="685562">
            <a:off x="5770563" y="1909763"/>
            <a:ext cx="3238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CO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EJERCICIOS PARA HOMBROS</a:t>
            </a:r>
          </a:p>
        </p:txBody>
      </p:sp>
      <p:pic>
        <p:nvPicPr>
          <p:cNvPr id="35849" name="Picture 9" descr="TRONC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708366">
            <a:off x="7013575" y="5064125"/>
            <a:ext cx="15240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50" name="Rectangle 10"/>
          <p:cNvSpPr>
            <a:spLocks noChangeArrowheads="1"/>
          </p:cNvSpPr>
          <p:nvPr/>
        </p:nvSpPr>
        <p:spPr bwMode="auto">
          <a:xfrm rot="-141116">
            <a:off x="5292725" y="4351338"/>
            <a:ext cx="3095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CO" sz="1600" b="1">
                <a:latin typeface="Arial" charset="0"/>
              </a:rPr>
              <a:t>EJERCICIO PARA TRONCO</a:t>
            </a:r>
          </a:p>
        </p:txBody>
      </p:sp>
      <p:sp>
        <p:nvSpPr>
          <p:cNvPr id="35853" name="Rectangle 13"/>
          <p:cNvSpPr>
            <a:spLocks noChangeArrowheads="1"/>
          </p:cNvSpPr>
          <p:nvPr/>
        </p:nvSpPr>
        <p:spPr bwMode="auto">
          <a:xfrm rot="-360603">
            <a:off x="336550" y="1338263"/>
            <a:ext cx="3960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CO" sz="1600" b="1"/>
              <a:t>EJERCICIO PARA CUELLO</a:t>
            </a:r>
            <a:endParaRPr lang="es-ES" sz="1600" b="1"/>
          </a:p>
        </p:txBody>
      </p:sp>
      <p:pic>
        <p:nvPicPr>
          <p:cNvPr id="35854" name="Picture 14" descr="MMSS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919502">
            <a:off x="1876573" y="3933825"/>
            <a:ext cx="1250950" cy="1368425"/>
          </a:xfrm>
          <a:prstGeom prst="rect">
            <a:avLst/>
          </a:prstGeom>
          <a:noFill/>
        </p:spPr>
      </p:pic>
      <p:pic>
        <p:nvPicPr>
          <p:cNvPr id="35855" name="Picture 15" descr="MMSS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64979">
            <a:off x="3750864" y="3294255"/>
            <a:ext cx="10795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56" name="Picture 16" descr="MMSS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22648" y="4891107"/>
            <a:ext cx="863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57" name="Rectangle 17"/>
          <p:cNvSpPr>
            <a:spLocks noChangeArrowheads="1"/>
          </p:cNvSpPr>
          <p:nvPr/>
        </p:nvSpPr>
        <p:spPr bwMode="auto">
          <a:xfrm rot="-1946777">
            <a:off x="2029238" y="2978561"/>
            <a:ext cx="37449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CO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EJERCICIOS PARA BRAZOS</a:t>
            </a:r>
          </a:p>
        </p:txBody>
      </p:sp>
      <p:pic>
        <p:nvPicPr>
          <p:cNvPr id="35858" name="Picture 18" descr="sport69.gif (9645 bytes)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443706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7 Imagen" descr="Pantalla 2.pn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6 Imagen" descr="LOGO LULU P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85750" y="5429264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Rectángulo"/>
          <p:cNvSpPr/>
          <p:nvPr/>
        </p:nvSpPr>
        <p:spPr>
          <a:xfrm>
            <a:off x="-32" y="6131808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1028" descr="cts_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989138"/>
            <a:ext cx="2879725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1029" descr="cts_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989138"/>
            <a:ext cx="24479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1030" descr="cts_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713" y="3933825"/>
            <a:ext cx="24479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1031" descr="cts_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3933825"/>
            <a:ext cx="2879725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8" name="Rectangle 1032"/>
          <p:cNvSpPr>
            <a:spLocks noChangeArrowheads="1"/>
          </p:cNvSpPr>
          <p:nvPr/>
        </p:nvSpPr>
        <p:spPr bwMode="auto">
          <a:xfrm>
            <a:off x="1403350" y="914400"/>
            <a:ext cx="69024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4000" b="1">
                <a:solidFill>
                  <a:schemeClr val="tx2"/>
                </a:solidFill>
              </a:rPr>
              <a:t>EJERCICIOS PARA </a:t>
            </a:r>
            <a:endParaRPr lang="es-ES_tradnl" sz="4000" b="1">
              <a:solidFill>
                <a:schemeClr val="tx2"/>
              </a:solidFill>
            </a:endParaRPr>
          </a:p>
          <a:p>
            <a:pPr algn="ctr"/>
            <a:r>
              <a:rPr lang="es-ES" sz="4000" b="1">
                <a:solidFill>
                  <a:schemeClr val="tx2"/>
                </a:solidFill>
              </a:rPr>
              <a:t>MANOS</a:t>
            </a:r>
          </a:p>
        </p:txBody>
      </p:sp>
      <p:pic>
        <p:nvPicPr>
          <p:cNvPr id="7" name="7 Imagen" descr="Pantalla 2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6 Imagen" descr="LOGO LULU P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990600"/>
            <a:ext cx="8134350" cy="762000"/>
          </a:xfrm>
        </p:spPr>
        <p:txBody>
          <a:bodyPr>
            <a:normAutofit fontScale="90000"/>
          </a:bodyPr>
          <a:lstStyle/>
          <a:p>
            <a:r>
              <a:rPr lang="es-CO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EJERCICIOS PARA </a:t>
            </a:r>
            <a:br>
              <a:rPr lang="es-CO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CO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PIERNAS</a:t>
            </a:r>
            <a:br>
              <a:rPr lang="es-CO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s-CO" sz="4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8915" name="Picture 3" descr="Estiramiento del cuadricep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76600" y="3213100"/>
            <a:ext cx="2341563" cy="3284538"/>
          </a:xfrm>
          <a:noFill/>
          <a:ln/>
        </p:spPr>
      </p:pic>
      <p:pic>
        <p:nvPicPr>
          <p:cNvPr id="38916" name="Picture 4" descr="ESTIRAPIERNA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69013" y="2138363"/>
            <a:ext cx="2174875" cy="1987550"/>
          </a:xfrm>
          <a:noFill/>
          <a:ln/>
        </p:spPr>
      </p:pic>
      <p:pic>
        <p:nvPicPr>
          <p:cNvPr id="38917" name="Picture 5" descr="ESTIRACOLUMNA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71550" y="1989138"/>
            <a:ext cx="1671638" cy="1989137"/>
          </a:xfrm>
          <a:noFill/>
          <a:ln/>
        </p:spPr>
      </p:pic>
      <p:pic>
        <p:nvPicPr>
          <p:cNvPr id="6" name="7 Imagen" descr="Pantalla 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LOGO LULU P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-32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126288" cy="803275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es-ES" sz="3200" b="1" dirty="0">
                <a:solidFill>
                  <a:schemeClr val="tx2"/>
                </a:solidFill>
              </a:rPr>
              <a:t>        </a:t>
            </a:r>
            <a:r>
              <a:rPr lang="es-ES" sz="4000" b="1" dirty="0">
                <a:solidFill>
                  <a:schemeClr val="tx2"/>
                </a:solidFill>
              </a:rPr>
              <a:t>EJERCICIOS PARA </a:t>
            </a:r>
            <a:br>
              <a:rPr lang="es-ES" sz="4000" b="1" dirty="0">
                <a:solidFill>
                  <a:schemeClr val="tx2"/>
                </a:solidFill>
              </a:rPr>
            </a:br>
            <a:r>
              <a:rPr lang="es-ES" sz="4000" b="1" dirty="0">
                <a:solidFill>
                  <a:schemeClr val="tx2"/>
                </a:solidFill>
              </a:rPr>
              <a:t>RELAJACION VISUAL</a:t>
            </a:r>
          </a:p>
        </p:txBody>
      </p:sp>
      <p:pic>
        <p:nvPicPr>
          <p:cNvPr id="49156" name="Picture 4" descr="dkeyesaaa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1714488"/>
            <a:ext cx="2736850" cy="1512888"/>
          </a:xfrm>
          <a:noFill/>
          <a:ln/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336943"/>
            <a:ext cx="74168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7 Imagen" descr="Pantalla 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LOGO LULU P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773238"/>
            <a:ext cx="28575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37" y="3357562"/>
            <a:ext cx="10953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5373688"/>
            <a:ext cx="28575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7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1700213"/>
            <a:ext cx="15811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8" descr="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0200" y="2781300"/>
            <a:ext cx="14668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1600200" y="404813"/>
            <a:ext cx="5492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4000" b="1" dirty="0">
                <a:solidFill>
                  <a:schemeClr val="tx2"/>
                </a:solidFill>
              </a:rPr>
              <a:t>OTROS EJERCICIOS</a:t>
            </a:r>
          </a:p>
        </p:txBody>
      </p:sp>
      <p:pic>
        <p:nvPicPr>
          <p:cNvPr id="9" name="7 Imagen" descr="Pantalla 2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6 Imagen" descr="LOGO LULU P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1865332" y="214290"/>
            <a:ext cx="5492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4000" b="1" dirty="0">
                <a:solidFill>
                  <a:schemeClr val="tx2"/>
                </a:solidFill>
              </a:rPr>
              <a:t>OTROS EJERCICIOS</a:t>
            </a:r>
          </a:p>
        </p:txBody>
      </p:sp>
      <p:pic>
        <p:nvPicPr>
          <p:cNvPr id="10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286388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-32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3074" name="Picture 2" descr="Los 10 mejores ejercicios para hacer en casa - Marathon Rank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857232"/>
            <a:ext cx="6215106" cy="5043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214950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-32" y="5929330"/>
            <a:ext cx="3857652" cy="7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  <p:sp>
        <p:nvSpPr>
          <p:cNvPr id="6" name="5 Rectángulo"/>
          <p:cNvSpPr/>
          <p:nvPr/>
        </p:nvSpPr>
        <p:spPr>
          <a:xfrm>
            <a:off x="1000100" y="0"/>
            <a:ext cx="807249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3200" b="1" dirty="0" smtClean="0"/>
              <a:t>Objetivos</a:t>
            </a:r>
          </a:p>
          <a:p>
            <a:pPr algn="just">
              <a:buFont typeface="Arial" pitchFamily="34" charset="0"/>
              <a:buChar char="•"/>
            </a:pPr>
            <a:r>
              <a:rPr lang="es-CO" sz="3200" dirty="0" smtClean="0"/>
              <a:t> Comprender la importancia de realizar las pausas </a:t>
            </a:r>
            <a:r>
              <a:rPr lang="es-CO" sz="3200" dirty="0" smtClean="0"/>
              <a:t>activas</a:t>
            </a:r>
          </a:p>
          <a:p>
            <a:pPr algn="just"/>
            <a:endParaRPr lang="es-CO" sz="3200" dirty="0" smtClean="0"/>
          </a:p>
          <a:p>
            <a:pPr algn="just">
              <a:buFont typeface="Arial" pitchFamily="34" charset="0"/>
              <a:buChar char="•"/>
            </a:pPr>
            <a:r>
              <a:rPr lang="es-CO" sz="3200" dirty="0" smtClean="0"/>
              <a:t> Interiorizar su </a:t>
            </a:r>
            <a:r>
              <a:rPr lang="es-CO" sz="3200" dirty="0" smtClean="0"/>
              <a:t>practica </a:t>
            </a:r>
            <a:r>
              <a:rPr lang="es-CO" sz="3200" dirty="0" smtClean="0"/>
              <a:t>en la realidad laboral y de las actividades de la vida diaria</a:t>
            </a:r>
            <a:r>
              <a:rPr lang="es-CO" sz="3200" dirty="0" smtClean="0"/>
              <a:t>.</a:t>
            </a:r>
          </a:p>
          <a:p>
            <a:pPr algn="just"/>
            <a:endParaRPr lang="es-CO" sz="3200" dirty="0" smtClean="0"/>
          </a:p>
          <a:p>
            <a:pPr algn="just"/>
            <a:r>
              <a:rPr lang="es-CO" sz="3200" dirty="0" smtClean="0"/>
              <a:t>•Reconocer la importancia de la practica de los ejercicios para realizar un acondicionamiento  de las diferentes estructuras del cuerpo: huesos, músculos, ligamentos, etc. </a:t>
            </a:r>
          </a:p>
          <a:p>
            <a:pPr algn="just"/>
            <a:endParaRPr lang="es-CO" sz="3200" dirty="0"/>
          </a:p>
        </p:txBody>
      </p:sp>
    </p:spTree>
    <p:extLst>
      <p:ext uri="{BB962C8B-B14F-4D97-AF65-F5344CB8AC3E}">
        <p14:creationId xmlns="" xmlns:p14="http://schemas.microsoft.com/office/powerpoint/2010/main" val="260311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2151084" y="285728"/>
            <a:ext cx="5492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ES" sz="4000" b="1" dirty="0">
                <a:solidFill>
                  <a:schemeClr val="tx2"/>
                </a:solidFill>
              </a:rPr>
              <a:t>OTROS EJERCICIOS</a:t>
            </a:r>
          </a:p>
        </p:txBody>
      </p:sp>
      <p:pic>
        <p:nvPicPr>
          <p:cNvPr id="10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2" name="Picture 4" descr="entrenamiento hiit para principiantes | Entrenamiento hit, Hiit para 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5" y="928670"/>
            <a:ext cx="4857783" cy="5325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0" y="2643182"/>
            <a:ext cx="428624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solidFill>
                  <a:schemeClr val="tx2"/>
                </a:solidFill>
              </a:rPr>
              <a:t>OTROS EJERCICIOS</a:t>
            </a:r>
          </a:p>
        </p:txBody>
      </p:sp>
      <p:pic>
        <p:nvPicPr>
          <p:cNvPr id="10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54274" name="Picture 2" descr="Pilates con las bandas elasticas | Ejercicios con banda, Pilates para 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-1"/>
            <a:ext cx="4500594" cy="6159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5963" y="4508500"/>
            <a:ext cx="23764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397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419475" y="2060575"/>
            <a:ext cx="2447925" cy="1855788"/>
          </a:xfrm>
          <a:noFill/>
          <a:ln/>
        </p:spPr>
      </p:pic>
      <p:pic>
        <p:nvPicPr>
          <p:cNvPr id="593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1628775"/>
            <a:ext cx="25923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4141" y="4489468"/>
            <a:ext cx="2757539" cy="165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40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7763" y="1844675"/>
            <a:ext cx="216058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2057400" y="838200"/>
            <a:ext cx="49688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4000" b="1">
                <a:solidFill>
                  <a:schemeClr val="tx2"/>
                </a:solidFill>
              </a:rPr>
              <a:t>ACTIVIDAD FISICA</a:t>
            </a:r>
          </a:p>
        </p:txBody>
      </p:sp>
      <p:pic>
        <p:nvPicPr>
          <p:cNvPr id="8" name="7 Imagen" descr="Pantalla 2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6 Imagen" descr="LOGO LULU P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50" y="5429264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400800" y="4648200"/>
            <a:ext cx="19891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743200"/>
            <a:ext cx="1512888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4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3933825"/>
            <a:ext cx="15128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424" name="Text Box 8"/>
          <p:cNvSpPr txBox="1">
            <a:spLocks noGrp="1" noChangeArrowheads="1"/>
          </p:cNvSpPr>
          <p:nvPr>
            <p:ph type="body" idx="1"/>
          </p:nvPr>
        </p:nvSpPr>
        <p:spPr>
          <a:xfrm>
            <a:off x="611188" y="1125538"/>
            <a:ext cx="7921625" cy="1582737"/>
          </a:xfrm>
          <a:noFill/>
          <a:ln/>
        </p:spPr>
        <p:txBody>
          <a:bodyPr/>
          <a:lstStyle/>
          <a:p>
            <a:pPr algn="r" eaLnBrk="0" hangingPunct="0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s-ES_tradnl" b="1" dirty="0">
                <a:solidFill>
                  <a:schemeClr val="tx2"/>
                </a:solidFill>
              </a:rPr>
              <a:t>“</a:t>
            </a:r>
            <a:r>
              <a:rPr lang="es-ES_tradnl" sz="3600" b="1" dirty="0">
                <a:solidFill>
                  <a:schemeClr val="tx2"/>
                </a:solidFill>
              </a:rPr>
              <a:t>REALICE LA ACTIVIDAD QUE MÀS DISFRUTE, ESTO TAMBIEN  AYUDA.”</a:t>
            </a:r>
          </a:p>
        </p:txBody>
      </p:sp>
      <p:pic>
        <p:nvPicPr>
          <p:cNvPr id="60425" name="Picture 9" descr="Horseback Riding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9522" y="4572008"/>
            <a:ext cx="2209800" cy="1643063"/>
          </a:xfrm>
          <a:prstGeom prst="rect">
            <a:avLst/>
          </a:prstGeom>
          <a:noFill/>
        </p:spPr>
      </p:pic>
      <p:pic>
        <p:nvPicPr>
          <p:cNvPr id="60426" name="Picture 10" descr="Dancing Couple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2935288"/>
            <a:ext cx="2286000" cy="1439862"/>
          </a:xfrm>
          <a:prstGeom prst="rect">
            <a:avLst/>
          </a:prstGeom>
          <a:noFill/>
        </p:spPr>
      </p:pic>
      <p:pic>
        <p:nvPicPr>
          <p:cNvPr id="8" name="7 Imagen" descr="Pantalla 2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6 Imagen" descr="LOGO LULU P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-32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0424">
                                            <p:bg/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604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60424">
                                            <p:bg/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15" dur="indefinite"/>
                                        <p:tgtEl>
                                          <p:spTgt spid="604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9" dur="indefinite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20" dur="indefinite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4" grpId="0" build="allAtOnce" animBg="1"/>
      <p:bldP spid="60424" grpI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611188" y="1412875"/>
            <a:ext cx="7921625" cy="2303463"/>
          </a:xfrm>
          <a:noFill/>
          <a:ln/>
        </p:spPr>
        <p:txBody>
          <a:bodyPr/>
          <a:lstStyle/>
          <a:p>
            <a:pPr algn="r" eaLnBrk="0" hangingPunct="0">
              <a:spcBef>
                <a:spcPct val="50000"/>
              </a:spcBef>
              <a:buFontTx/>
              <a:buNone/>
            </a:pPr>
            <a:r>
              <a:rPr lang="es-ES_tradnl" sz="2800" b="1"/>
              <a:t>“TRATE DE TOMAR LA VIDA CON CALMA, NO SE ACELERE, SONRÍA, HAGA AMIGOS, DIVIERTASE SANAMENTE MIENTRAS TRABAJA.”</a:t>
            </a:r>
          </a:p>
        </p:txBody>
      </p:sp>
      <p:pic>
        <p:nvPicPr>
          <p:cNvPr id="33795" name="Picture 3" descr="j0334034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789363"/>
            <a:ext cx="2590800" cy="2016125"/>
          </a:xfrm>
          <a:prstGeom prst="rect">
            <a:avLst/>
          </a:prstGeom>
          <a:noFill/>
        </p:spPr>
      </p:pic>
      <p:pic>
        <p:nvPicPr>
          <p:cNvPr id="4" name="7 Imagen" descr="Pantalla 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-32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WordArt 2"/>
          <p:cNvSpPr>
            <a:spLocks noChangeArrowheads="1" noChangeShapeType="1" noTextEdit="1"/>
          </p:cNvSpPr>
          <p:nvPr/>
        </p:nvSpPr>
        <p:spPr bwMode="auto">
          <a:xfrm>
            <a:off x="1042988" y="908050"/>
            <a:ext cx="6872287" cy="21431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s-CO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99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Arial Black"/>
              </a:rPr>
              <a:t>Muchas Gracias</a:t>
            </a:r>
          </a:p>
        </p:txBody>
      </p:sp>
      <p:pic>
        <p:nvPicPr>
          <p:cNvPr id="57347" name="Picture 3" descr="dancer_bowing_md_wht.gif (20431 bytes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3357563"/>
            <a:ext cx="33845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7 Imagen" descr="Pantalla 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31655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-32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857356" y="428604"/>
            <a:ext cx="55476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4800" b="1" dirty="0" smtClean="0">
                <a:solidFill>
                  <a:schemeClr val="tx2"/>
                </a:solidFill>
              </a:rPr>
              <a:t>LAS PAUSAS ACTIVAS</a:t>
            </a:r>
            <a:endParaRPr lang="es-CO" sz="4800" dirty="0"/>
          </a:p>
        </p:txBody>
      </p:sp>
      <p:sp>
        <p:nvSpPr>
          <p:cNvPr id="10" name="9 Rectángulo"/>
          <p:cNvSpPr/>
          <p:nvPr/>
        </p:nvSpPr>
        <p:spPr>
          <a:xfrm>
            <a:off x="428596" y="1500174"/>
            <a:ext cx="8358246" cy="338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0000"/>
              </a:lnSpc>
            </a:pPr>
            <a:r>
              <a:rPr lang="es-MX" sz="2800" b="1" dirty="0" smtClean="0">
                <a:solidFill>
                  <a:prstClr val="black"/>
                </a:solidFill>
              </a:rPr>
              <a:t>Son una herramienta muy eficaz, incluye actividad física específica en el puesto de trabajo.</a:t>
            </a:r>
          </a:p>
          <a:p>
            <a:pPr lvl="0" algn="just">
              <a:lnSpc>
                <a:spcPct val="110000"/>
              </a:lnSpc>
            </a:pPr>
            <a:r>
              <a:rPr lang="es-MX" sz="2800" b="1" dirty="0" smtClean="0">
                <a:solidFill>
                  <a:prstClr val="black"/>
                </a:solidFill>
              </a:rPr>
              <a:t>Tienen una duración entre 3 y 5 minutos y se ejecutan una o dos veces durante el día.</a:t>
            </a:r>
          </a:p>
          <a:p>
            <a:pPr lvl="0" algn="just">
              <a:lnSpc>
                <a:spcPct val="110000"/>
              </a:lnSpc>
            </a:pPr>
            <a:r>
              <a:rPr lang="es-MX" sz="2800" b="1" dirty="0" smtClean="0">
                <a:solidFill>
                  <a:prstClr val="black"/>
                </a:solidFill>
              </a:rPr>
              <a:t>Previenen o disminuyen los síntomas de la fatiga muscular, incomodidad, pesadez corporal o sobreexcitación síquica.</a:t>
            </a:r>
            <a:endParaRPr lang="pt-BR" sz="28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b="1" dirty="0" smtClean="0">
                <a:solidFill>
                  <a:schemeClr val="tx2"/>
                </a:solidFill>
              </a:rPr>
              <a:t>CONDICION FISICA</a:t>
            </a:r>
            <a:endParaRPr lang="es-CO" b="1" dirty="0">
              <a:solidFill>
                <a:schemeClr val="tx2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lnSpc>
                <a:spcPct val="90000"/>
              </a:lnSpc>
              <a:spcAft>
                <a:spcPct val="0"/>
              </a:spcAft>
              <a:buNone/>
            </a:pPr>
            <a:endParaRPr lang="es-CO" altLang="es-CO" dirty="0">
              <a:solidFill>
                <a:srgbClr val="000000"/>
              </a:solidFill>
              <a:latin typeface="Times New Roman" pitchFamily="18" charset="0"/>
            </a:endParaRPr>
          </a:p>
          <a:p>
            <a:pPr marL="0" lvl="0" indent="0" algn="just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es-CO" altLang="es-CO" dirty="0">
                <a:solidFill>
                  <a:srgbClr val="000000"/>
                </a:solidFill>
                <a:latin typeface="Times New Roman" pitchFamily="18" charset="0"/>
              </a:rPr>
              <a:t>  </a:t>
            </a:r>
            <a:r>
              <a:rPr lang="es-CO" altLang="es-CO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s-CO" altLang="es-CO" dirty="0" smtClean="0">
                <a:solidFill>
                  <a:srgbClr val="000000"/>
                </a:solidFill>
                <a:latin typeface="Times New Roman" pitchFamily="18" charset="0"/>
              </a:rPr>
              <a:t>Se entiende por  condición física:  al estado de equilibrio fisiológico, derivado de una preparación orgánica, muscular y articular. </a:t>
            </a:r>
            <a:endParaRPr lang="es-CO" altLang="es-CO" dirty="0">
              <a:solidFill>
                <a:srgbClr val="000000"/>
              </a:solidFill>
              <a:latin typeface="Times New Roman" pitchFamily="18" charset="0"/>
            </a:endParaRPr>
          </a:p>
          <a:p>
            <a:pPr marL="0" lvl="0" indent="0" fontAlgn="base">
              <a:lnSpc>
                <a:spcPct val="90000"/>
              </a:lnSpc>
              <a:spcAft>
                <a:spcPct val="0"/>
              </a:spcAft>
              <a:buNone/>
            </a:pPr>
            <a:endParaRPr lang="es-CO" altLang="es-CO" b="1" dirty="0">
              <a:solidFill>
                <a:srgbClr val="000000"/>
              </a:solidFill>
              <a:latin typeface="Times New Roman" pitchFamily="18" charset="0"/>
            </a:endParaRPr>
          </a:p>
          <a:p>
            <a:endParaRPr lang="es-CO" dirty="0"/>
          </a:p>
        </p:txBody>
      </p:sp>
      <p:pic>
        <p:nvPicPr>
          <p:cNvPr id="4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142844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  <p:extLst>
      <p:ext uri="{BB962C8B-B14F-4D97-AF65-F5344CB8AC3E}">
        <p14:creationId xmlns="" xmlns:p14="http://schemas.microsoft.com/office/powerpoint/2010/main" val="290394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>
                <a:solidFill>
                  <a:schemeClr val="tx2"/>
                </a:solidFill>
              </a:rPr>
              <a:t>FACTORES DE ALTERACION </a:t>
            </a:r>
            <a:endParaRPr lang="es-CO" b="1" dirty="0">
              <a:solidFill>
                <a:schemeClr val="tx2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271622" y="1142984"/>
            <a:ext cx="8229600" cy="4525963"/>
          </a:xfrm>
        </p:spPr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s-MX" altLang="es-CO" dirty="0" smtClean="0">
                <a:solidFill>
                  <a:srgbClr val="000000"/>
                </a:solidFill>
                <a:latin typeface="Times New Roman" pitchFamily="18" charset="0"/>
              </a:rPr>
              <a:t>Se puede alterar la condición física de los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s-MX" altLang="es-CO" dirty="0" smtClean="0">
                <a:solidFill>
                  <a:srgbClr val="000000"/>
                </a:solidFill>
                <a:latin typeface="Times New Roman" pitchFamily="18" charset="0"/>
              </a:rPr>
              <a:t>trabajadores con los siguientes factores: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es-MX" altLang="es-CO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s-MX" altLang="es-CO" dirty="0" smtClean="0">
                <a:solidFill>
                  <a:srgbClr val="000000"/>
                </a:solidFill>
                <a:latin typeface="Times New Roman" pitchFamily="18" charset="0"/>
              </a:rPr>
              <a:t>estilos de vida negativos: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@"/>
            </a:pPr>
            <a:r>
              <a:rPr lang="es-MX" altLang="es-CO" dirty="0" smtClean="0">
                <a:solidFill>
                  <a:srgbClr val="000000"/>
                </a:solidFill>
                <a:latin typeface="Times New Roman" pitchFamily="18" charset="0"/>
              </a:rPr>
              <a:t> sedentarismo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@"/>
            </a:pPr>
            <a:r>
              <a:rPr lang="es-MX" altLang="es-CO" dirty="0" smtClean="0">
                <a:solidFill>
                  <a:srgbClr val="000000"/>
                </a:solidFill>
                <a:latin typeface="Times New Roman" pitchFamily="18" charset="0"/>
              </a:rPr>
              <a:t> obesidad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@"/>
            </a:pPr>
            <a:r>
              <a:rPr lang="es-MX" altLang="es-CO" dirty="0" smtClean="0">
                <a:solidFill>
                  <a:srgbClr val="000000"/>
                </a:solidFill>
                <a:latin typeface="Times New Roman" pitchFamily="18" charset="0"/>
              </a:rPr>
              <a:t> trastornos alimenticios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Char char="@"/>
            </a:pPr>
            <a:r>
              <a:rPr lang="es-MX" altLang="es-CO" dirty="0" smtClean="0">
                <a:solidFill>
                  <a:srgbClr val="000000"/>
                </a:solidFill>
                <a:latin typeface="Times New Roman" pitchFamily="18" charset="0"/>
              </a:rPr>
              <a:t> stress negativo</a:t>
            </a:r>
          </a:p>
          <a:p>
            <a:endParaRPr lang="es-CO" dirty="0"/>
          </a:p>
        </p:txBody>
      </p:sp>
      <p:pic>
        <p:nvPicPr>
          <p:cNvPr id="5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286388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-32" y="6072206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  <p:extLst>
      <p:ext uri="{BB962C8B-B14F-4D97-AF65-F5344CB8AC3E}">
        <p14:creationId xmlns="" xmlns:p14="http://schemas.microsoft.com/office/powerpoint/2010/main" val="61774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946400" y="6457950"/>
            <a:ext cx="6197600" cy="5715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33660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O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711200" y="3200400"/>
            <a:ext cx="101600" cy="36576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C33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O"/>
          </a:p>
        </p:txBody>
      </p:sp>
      <p:pic>
        <p:nvPicPr>
          <p:cNvPr id="27652" name="Picture 4" descr="lina1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844675"/>
            <a:ext cx="4414838" cy="3300413"/>
          </a:xfrm>
          <a:prstGeom prst="rect">
            <a:avLst/>
          </a:prstGeom>
          <a:noFill/>
        </p:spPr>
      </p:pic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3995738" y="836613"/>
            <a:ext cx="3621087" cy="833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CO" sz="3600" kern="1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45791" dir="2021404" algn="ctr" rotWithShape="0">
                    <a:srgbClr val="777777"/>
                  </a:outerShdw>
                </a:effectLst>
                <a:latin typeface="Times New Roman"/>
                <a:cs typeface="Times New Roman"/>
              </a:rPr>
              <a:t>Ejercicios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468313" y="5257800"/>
            <a:ext cx="83518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s-ES_tradnl" sz="2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EJERCICIOS DE ESTIRAMIENTO MUSCULAR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09600" y="762000"/>
            <a:ext cx="29464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ES_tradnl" b="1" dirty="0">
              <a:latin typeface="Arial Narrow" panose="020B0606020202030204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ES_tradnl" sz="28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Haga una pausa por lo menos cada dos horas, aprenda los siguientes ejercicios, practíquelos y se sentirá como nuevo...</a:t>
            </a:r>
            <a:endParaRPr lang="es-ES_tradnl" sz="28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7 Imagen" descr="Pantalla 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357826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-32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Autofit/>
          </a:bodyPr>
          <a:lstStyle/>
          <a:p>
            <a:r>
              <a:rPr lang="es-ES_tradnl" sz="4000" b="1" dirty="0">
                <a:solidFill>
                  <a:schemeClr val="tx2"/>
                </a:solidFill>
              </a:rPr>
              <a:t>EJERCICIOS </a:t>
            </a:r>
            <a:br>
              <a:rPr lang="es-ES_tradnl" sz="4000" b="1" dirty="0">
                <a:solidFill>
                  <a:schemeClr val="tx2"/>
                </a:solidFill>
              </a:rPr>
            </a:br>
            <a:r>
              <a:rPr lang="es-ES_tradnl" sz="4000" b="1" dirty="0">
                <a:solidFill>
                  <a:schemeClr val="tx2"/>
                </a:solidFill>
              </a:rPr>
              <a:t>DE </a:t>
            </a:r>
            <a:br>
              <a:rPr lang="es-ES_tradnl" sz="4000" b="1" dirty="0">
                <a:solidFill>
                  <a:schemeClr val="tx2"/>
                </a:solidFill>
              </a:rPr>
            </a:br>
            <a:r>
              <a:rPr lang="es-ES_tradnl" sz="4000" b="1" dirty="0">
                <a:solidFill>
                  <a:schemeClr val="tx2"/>
                </a:solidFill>
              </a:rPr>
              <a:t>ESTIRAMIENTO MUSCULAR</a:t>
            </a:r>
            <a:endParaRPr lang="es-CO" sz="4000" b="1" dirty="0">
              <a:solidFill>
                <a:schemeClr val="tx2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49500"/>
            <a:ext cx="7772400" cy="3746500"/>
          </a:xfrm>
        </p:spPr>
        <p:txBody>
          <a:bodyPr/>
          <a:lstStyle/>
          <a:p>
            <a:pPr algn="just" eaLnBrk="0" hangingPunct="0">
              <a:lnSpc>
                <a:spcPct val="90000"/>
              </a:lnSpc>
              <a:spcBef>
                <a:spcPct val="0"/>
              </a:spcBef>
              <a:buFont typeface="Symbol" pitchFamily="18" charset="2"/>
              <a:buChar char="·"/>
            </a:pPr>
            <a:r>
              <a:rPr lang="es-ES_tradnl" sz="2800" dirty="0" smtClean="0"/>
              <a:t>Realice  ejercicio al iniciar y culminar su jornada de trabajo, durante los descansos establecidos por la empresa o simplemente cuando se sienta cansado.  puede realizar todos los ejercicios o elija los adecuados para los segmentos corporales más comprometidos con la labor.</a:t>
            </a:r>
          </a:p>
          <a:p>
            <a:pPr>
              <a:lnSpc>
                <a:spcPct val="90000"/>
              </a:lnSpc>
            </a:pPr>
            <a:endParaRPr lang="es-CO" sz="2400" dirty="0"/>
          </a:p>
        </p:txBody>
      </p:sp>
      <p:pic>
        <p:nvPicPr>
          <p:cNvPr id="29700" name="Picture 4" descr="situp.gif (2368 bytes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5181600"/>
            <a:ext cx="2133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286388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-32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s-ES" sz="4000" b="1" dirty="0" smtClean="0">
                <a:solidFill>
                  <a:srgbClr val="0070C0"/>
                </a:solidFill>
              </a:rPr>
              <a:t>PAUSA SALUDABLE</a:t>
            </a:r>
            <a:endParaRPr lang="es-ES" sz="4000" b="1" dirty="0">
              <a:solidFill>
                <a:srgbClr val="0070C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371600" y="1643050"/>
            <a:ext cx="6400800" cy="388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FontTx/>
              <a:buChar char="•"/>
            </a:pPr>
            <a:r>
              <a:rPr lang="es-ES_tradnl" sz="4000" b="1" dirty="0"/>
              <a:t>POR QUE ?</a:t>
            </a:r>
          </a:p>
          <a:p>
            <a:pPr algn="ctr">
              <a:spcBef>
                <a:spcPct val="20000"/>
              </a:spcBef>
              <a:buFontTx/>
              <a:buChar char="•"/>
            </a:pPr>
            <a:r>
              <a:rPr lang="es-ES_tradnl" sz="4000" b="1" dirty="0"/>
              <a:t>PARA QUE ?</a:t>
            </a:r>
          </a:p>
          <a:p>
            <a:pPr algn="ctr">
              <a:spcBef>
                <a:spcPct val="20000"/>
              </a:spcBef>
              <a:buFontTx/>
              <a:buChar char="•"/>
            </a:pPr>
            <a:r>
              <a:rPr lang="es-ES_tradnl" sz="4000" b="1" dirty="0"/>
              <a:t>CUANDO ?</a:t>
            </a:r>
          </a:p>
          <a:p>
            <a:pPr algn="ctr">
              <a:spcBef>
                <a:spcPct val="20000"/>
              </a:spcBef>
              <a:buFontTx/>
              <a:buChar char="•"/>
            </a:pPr>
            <a:r>
              <a:rPr lang="es-ES_tradnl" sz="4000" b="1" dirty="0"/>
              <a:t>DONDE ? </a:t>
            </a:r>
          </a:p>
          <a:p>
            <a:pPr algn="ctr">
              <a:spcBef>
                <a:spcPct val="20000"/>
              </a:spcBef>
              <a:buFontTx/>
              <a:buChar char="•"/>
            </a:pPr>
            <a:r>
              <a:rPr lang="es-ES_tradnl" sz="4000" b="1" dirty="0"/>
              <a:t>COMO ?</a:t>
            </a:r>
          </a:p>
          <a:p>
            <a:pPr algn="ctr">
              <a:spcBef>
                <a:spcPct val="20000"/>
              </a:spcBef>
            </a:pPr>
            <a:endParaRPr lang="es-ES_tradnl" sz="4000" b="1" dirty="0"/>
          </a:p>
          <a:p>
            <a:pPr algn="ctr">
              <a:spcBef>
                <a:spcPct val="20000"/>
              </a:spcBef>
            </a:pPr>
            <a:endParaRPr lang="es-ES" sz="3600" b="1" dirty="0">
              <a:solidFill>
                <a:srgbClr val="FFFF00"/>
              </a:solidFill>
            </a:endParaRPr>
          </a:p>
        </p:txBody>
      </p:sp>
      <p:pic>
        <p:nvPicPr>
          <p:cNvPr id="28676" name="Picture 4" descr="woman_situps_md_wht.gif (7831 bytes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43" y="4214818"/>
            <a:ext cx="194468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4214818"/>
            <a:ext cx="18716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6 Imagen" descr="LOGO LULU P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5286388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2286000" y="1070384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  <p:sp>
        <p:nvSpPr>
          <p:cNvPr id="9" name="8 Rectángulo"/>
          <p:cNvSpPr/>
          <p:nvPr/>
        </p:nvSpPr>
        <p:spPr>
          <a:xfrm>
            <a:off x="-32" y="6060370"/>
            <a:ext cx="4572000" cy="797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100"/>
              </a:lnSpc>
              <a:defRPr/>
            </a:pPr>
            <a:r>
              <a:rPr lang="es-CO" b="1" dirty="0" smtClean="0">
                <a:solidFill>
                  <a:srgbClr val="800080"/>
                </a:solidFill>
              </a:rPr>
              <a:t>FISIOTERAPEUTA</a:t>
            </a:r>
          </a:p>
          <a:p>
            <a:pPr>
              <a:lnSpc>
                <a:spcPts val="1100"/>
              </a:lnSpc>
              <a:defRPr/>
            </a:pPr>
            <a:endParaRPr lang="es-ES" b="1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ALBA LUCÍA 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s-CO" dirty="0" smtClean="0">
              <a:solidFill>
                <a:srgbClr val="800080"/>
              </a:solidFill>
            </a:endParaRP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dirty="0" smtClean="0">
                <a:solidFill>
                  <a:srgbClr val="800080"/>
                </a:solidFill>
              </a:rPr>
              <a:t>GUERRERO RUEDA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1127</Words>
  <Application>Microsoft Office PowerPoint</Application>
  <PresentationFormat>Presentación en pantalla (4:3)</PresentationFormat>
  <Paragraphs>359</Paragraphs>
  <Slides>35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6" baseType="lpstr">
      <vt:lpstr>Tema de Office</vt:lpstr>
      <vt:lpstr>PAUSAS ACTIVAS  SALUDABLES</vt:lpstr>
      <vt:lpstr>Diapositiva 2</vt:lpstr>
      <vt:lpstr>Diapositiva 3</vt:lpstr>
      <vt:lpstr>Diapositiva 4</vt:lpstr>
      <vt:lpstr>CONDICION FISICA</vt:lpstr>
      <vt:lpstr>FACTORES DE ALTERACION </vt:lpstr>
      <vt:lpstr>Diapositiva 7</vt:lpstr>
      <vt:lpstr>EJERCICIOS  DE  ESTIRAMIENTO MUSCULAR</vt:lpstr>
      <vt:lpstr>Diapositiva 9</vt:lpstr>
      <vt:lpstr>EJERCICIO</vt:lpstr>
      <vt:lpstr>Diapositiva 11</vt:lpstr>
      <vt:lpstr>BENEFICIOS</vt:lpstr>
      <vt:lpstr>Diapositiva 13</vt:lpstr>
      <vt:lpstr>HÁBITOS SALUDABLES DE VIDA </vt:lpstr>
      <vt:lpstr>HÁBITOS SALUDABLES DE VIDA </vt:lpstr>
      <vt:lpstr>Diapositiva 16</vt:lpstr>
      <vt:lpstr>EN LA POSTURA SEDENTE </vt:lpstr>
      <vt:lpstr>SE PUEDE REALIZAR</vt:lpstr>
      <vt:lpstr>DONDE HACERLOS?</vt:lpstr>
      <vt:lpstr>Diapositiva 20</vt:lpstr>
      <vt:lpstr>Diapositiva 21</vt:lpstr>
      <vt:lpstr>ESTIRAMIENTOS</vt:lpstr>
      <vt:lpstr>Diapositiva 23</vt:lpstr>
      <vt:lpstr>Diapositiva 24</vt:lpstr>
      <vt:lpstr>Diapositiva 25</vt:lpstr>
      <vt:lpstr>EJERCICIOS PARA  PIERNAS </vt:lpstr>
      <vt:lpstr>        EJERCICIOS PARA  RELAJACION VISUAL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</vt:vector>
  </TitlesOfParts>
  <Company>Windows uE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WinuE</dc:creator>
  <cp:lastModifiedBy>Ricardo Novoa</cp:lastModifiedBy>
  <cp:revision>42</cp:revision>
  <dcterms:created xsi:type="dcterms:W3CDTF">2009-11-13T01:10:33Z</dcterms:created>
  <dcterms:modified xsi:type="dcterms:W3CDTF">2025-07-14T03:28:12Z</dcterms:modified>
</cp:coreProperties>
</file>