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57" r:id="rId3"/>
    <p:sldId id="262" r:id="rId4"/>
    <p:sldId id="258" r:id="rId5"/>
    <p:sldId id="263" r:id="rId6"/>
    <p:sldId id="259" r:id="rId7"/>
    <p:sldId id="267" r:id="rId8"/>
    <p:sldId id="268" r:id="rId9"/>
    <p:sldId id="269" r:id="rId10"/>
    <p:sldId id="270" r:id="rId11"/>
    <p:sldId id="271" r:id="rId12"/>
    <p:sldId id="300" r:id="rId13"/>
    <p:sldId id="272" r:id="rId14"/>
    <p:sldId id="298" r:id="rId15"/>
    <p:sldId id="284" r:id="rId16"/>
    <p:sldId id="285" r:id="rId17"/>
    <p:sldId id="302" r:id="rId18"/>
    <p:sldId id="303" r:id="rId19"/>
    <p:sldId id="283" r:id="rId20"/>
    <p:sldId id="282" r:id="rId21"/>
    <p:sldId id="286" r:id="rId22"/>
    <p:sldId id="273" r:id="rId23"/>
    <p:sldId id="299" r:id="rId24"/>
    <p:sldId id="301" r:id="rId25"/>
    <p:sldId id="274" r:id="rId26"/>
    <p:sldId id="287" r:id="rId27"/>
    <p:sldId id="289" r:id="rId28"/>
    <p:sldId id="288" r:id="rId29"/>
    <p:sldId id="290" r:id="rId30"/>
    <p:sldId id="275" r:id="rId31"/>
    <p:sldId id="276" r:id="rId32"/>
    <p:sldId id="277" r:id="rId33"/>
    <p:sldId id="278" r:id="rId34"/>
    <p:sldId id="281" r:id="rId35"/>
    <p:sldId id="279" r:id="rId36"/>
    <p:sldId id="280" r:id="rId37"/>
    <p:sldId id="291" r:id="rId38"/>
    <p:sldId id="292" r:id="rId39"/>
    <p:sldId id="293" r:id="rId40"/>
    <p:sldId id="294" r:id="rId41"/>
    <p:sldId id="295" r:id="rId42"/>
    <p:sldId id="304" r:id="rId43"/>
    <p:sldId id="296" r:id="rId44"/>
    <p:sldId id="297" r:id="rId45"/>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7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O" dirty="0"/>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D53330-7496-4FD3-86F4-0CE00E09C9D3}" type="datetimeFigureOut">
              <a:rPr lang="es-CO" smtClean="0"/>
              <a:pPr/>
              <a:t>13/07/2025</a:t>
            </a:fld>
            <a:endParaRPr lang="es-CO" dirty="0"/>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O" dirty="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O" dirty="0"/>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3877BD-DAB5-4C0E-ACE6-AE8B4FD24399}" type="slidenum">
              <a:rPr lang="es-CO" smtClean="0"/>
              <a:pPr/>
              <a:t>‹Nº›</a:t>
            </a:fld>
            <a:endParaRPr lang="es-CO" dirty="0"/>
          </a:p>
        </p:txBody>
      </p:sp>
    </p:spTree>
    <p:extLst>
      <p:ext uri="{BB962C8B-B14F-4D97-AF65-F5344CB8AC3E}">
        <p14:creationId xmlns="" xmlns:p14="http://schemas.microsoft.com/office/powerpoint/2010/main" val="1972235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p>
            <a:fld id="{6B8258ED-FEE3-4285-ABD4-20D939CB38E3}" type="datetimeFigureOut">
              <a:rPr lang="es-CO" smtClean="0"/>
              <a:pPr/>
              <a:t>13/07/2025</a:t>
            </a:fld>
            <a:endParaRPr lang="es-CO" dirty="0"/>
          </a:p>
        </p:txBody>
      </p:sp>
      <p:sp>
        <p:nvSpPr>
          <p:cNvPr id="5" name="4 Marcador de pie de página"/>
          <p:cNvSpPr>
            <a:spLocks noGrp="1"/>
          </p:cNvSpPr>
          <p:nvPr>
            <p:ph type="ftr" sz="quarter" idx="11"/>
          </p:nvPr>
        </p:nvSpPr>
        <p:spPr/>
        <p:txBody>
          <a:bodyPr/>
          <a:lstStyle/>
          <a:p>
            <a:endParaRPr lang="es-CO" dirty="0"/>
          </a:p>
        </p:txBody>
      </p:sp>
      <p:sp>
        <p:nvSpPr>
          <p:cNvPr id="6" name="5 Marcador de número de diapositiva"/>
          <p:cNvSpPr>
            <a:spLocks noGrp="1"/>
          </p:cNvSpPr>
          <p:nvPr>
            <p:ph type="sldNum" sz="quarter" idx="12"/>
          </p:nvPr>
        </p:nvSpPr>
        <p:spPr/>
        <p:txBody>
          <a:bodyPr/>
          <a:lstStyle/>
          <a:p>
            <a:fld id="{99CC675F-7BDC-4140-A9D3-FFA87D64F107}" type="slidenum">
              <a:rPr lang="es-CO" smtClean="0"/>
              <a:pPr/>
              <a:t>‹Nº›</a:t>
            </a:fld>
            <a:endParaRPr lang="es-CO" dirty="0"/>
          </a:p>
        </p:txBody>
      </p:sp>
    </p:spTree>
    <p:extLst>
      <p:ext uri="{BB962C8B-B14F-4D97-AF65-F5344CB8AC3E}">
        <p14:creationId xmlns="" xmlns:p14="http://schemas.microsoft.com/office/powerpoint/2010/main" val="2241596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6B8258ED-FEE3-4285-ABD4-20D939CB38E3}" type="datetimeFigureOut">
              <a:rPr lang="es-CO" smtClean="0"/>
              <a:pPr/>
              <a:t>13/07/2025</a:t>
            </a:fld>
            <a:endParaRPr lang="es-CO" dirty="0"/>
          </a:p>
        </p:txBody>
      </p:sp>
      <p:sp>
        <p:nvSpPr>
          <p:cNvPr id="5" name="4 Marcador de pie de página"/>
          <p:cNvSpPr>
            <a:spLocks noGrp="1"/>
          </p:cNvSpPr>
          <p:nvPr>
            <p:ph type="ftr" sz="quarter" idx="11"/>
          </p:nvPr>
        </p:nvSpPr>
        <p:spPr/>
        <p:txBody>
          <a:bodyPr/>
          <a:lstStyle/>
          <a:p>
            <a:endParaRPr lang="es-CO" dirty="0"/>
          </a:p>
        </p:txBody>
      </p:sp>
      <p:sp>
        <p:nvSpPr>
          <p:cNvPr id="6" name="5 Marcador de número de diapositiva"/>
          <p:cNvSpPr>
            <a:spLocks noGrp="1"/>
          </p:cNvSpPr>
          <p:nvPr>
            <p:ph type="sldNum" sz="quarter" idx="12"/>
          </p:nvPr>
        </p:nvSpPr>
        <p:spPr/>
        <p:txBody>
          <a:bodyPr/>
          <a:lstStyle/>
          <a:p>
            <a:fld id="{99CC675F-7BDC-4140-A9D3-FFA87D64F107}" type="slidenum">
              <a:rPr lang="es-CO" smtClean="0"/>
              <a:pPr/>
              <a:t>‹Nº›</a:t>
            </a:fld>
            <a:endParaRPr lang="es-CO" dirty="0"/>
          </a:p>
        </p:txBody>
      </p:sp>
    </p:spTree>
    <p:extLst>
      <p:ext uri="{BB962C8B-B14F-4D97-AF65-F5344CB8AC3E}">
        <p14:creationId xmlns="" xmlns:p14="http://schemas.microsoft.com/office/powerpoint/2010/main" val="12022538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6B8258ED-FEE3-4285-ABD4-20D939CB38E3}" type="datetimeFigureOut">
              <a:rPr lang="es-CO" smtClean="0"/>
              <a:pPr/>
              <a:t>13/07/2025</a:t>
            </a:fld>
            <a:endParaRPr lang="es-CO" dirty="0"/>
          </a:p>
        </p:txBody>
      </p:sp>
      <p:sp>
        <p:nvSpPr>
          <p:cNvPr id="5" name="4 Marcador de pie de página"/>
          <p:cNvSpPr>
            <a:spLocks noGrp="1"/>
          </p:cNvSpPr>
          <p:nvPr>
            <p:ph type="ftr" sz="quarter" idx="11"/>
          </p:nvPr>
        </p:nvSpPr>
        <p:spPr/>
        <p:txBody>
          <a:bodyPr/>
          <a:lstStyle/>
          <a:p>
            <a:endParaRPr lang="es-CO" dirty="0"/>
          </a:p>
        </p:txBody>
      </p:sp>
      <p:sp>
        <p:nvSpPr>
          <p:cNvPr id="6" name="5 Marcador de número de diapositiva"/>
          <p:cNvSpPr>
            <a:spLocks noGrp="1"/>
          </p:cNvSpPr>
          <p:nvPr>
            <p:ph type="sldNum" sz="quarter" idx="12"/>
          </p:nvPr>
        </p:nvSpPr>
        <p:spPr/>
        <p:txBody>
          <a:bodyPr/>
          <a:lstStyle/>
          <a:p>
            <a:fld id="{99CC675F-7BDC-4140-A9D3-FFA87D64F107}" type="slidenum">
              <a:rPr lang="es-CO" smtClean="0"/>
              <a:pPr/>
              <a:t>‹Nº›</a:t>
            </a:fld>
            <a:endParaRPr lang="es-CO" dirty="0"/>
          </a:p>
        </p:txBody>
      </p:sp>
    </p:spTree>
    <p:extLst>
      <p:ext uri="{BB962C8B-B14F-4D97-AF65-F5344CB8AC3E}">
        <p14:creationId xmlns="" xmlns:p14="http://schemas.microsoft.com/office/powerpoint/2010/main" val="636499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6B8258ED-FEE3-4285-ABD4-20D939CB38E3}" type="datetimeFigureOut">
              <a:rPr lang="es-CO" smtClean="0"/>
              <a:pPr/>
              <a:t>13/07/2025</a:t>
            </a:fld>
            <a:endParaRPr lang="es-CO" dirty="0"/>
          </a:p>
        </p:txBody>
      </p:sp>
      <p:sp>
        <p:nvSpPr>
          <p:cNvPr id="5" name="4 Marcador de pie de página"/>
          <p:cNvSpPr>
            <a:spLocks noGrp="1"/>
          </p:cNvSpPr>
          <p:nvPr>
            <p:ph type="ftr" sz="quarter" idx="11"/>
          </p:nvPr>
        </p:nvSpPr>
        <p:spPr/>
        <p:txBody>
          <a:bodyPr/>
          <a:lstStyle/>
          <a:p>
            <a:endParaRPr lang="es-CO" dirty="0"/>
          </a:p>
        </p:txBody>
      </p:sp>
      <p:sp>
        <p:nvSpPr>
          <p:cNvPr id="6" name="5 Marcador de número de diapositiva"/>
          <p:cNvSpPr>
            <a:spLocks noGrp="1"/>
          </p:cNvSpPr>
          <p:nvPr>
            <p:ph type="sldNum" sz="quarter" idx="12"/>
          </p:nvPr>
        </p:nvSpPr>
        <p:spPr/>
        <p:txBody>
          <a:bodyPr/>
          <a:lstStyle/>
          <a:p>
            <a:fld id="{99CC675F-7BDC-4140-A9D3-FFA87D64F107}" type="slidenum">
              <a:rPr lang="es-CO" smtClean="0"/>
              <a:pPr/>
              <a:t>‹Nº›</a:t>
            </a:fld>
            <a:endParaRPr lang="es-CO" dirty="0"/>
          </a:p>
        </p:txBody>
      </p:sp>
    </p:spTree>
    <p:extLst>
      <p:ext uri="{BB962C8B-B14F-4D97-AF65-F5344CB8AC3E}">
        <p14:creationId xmlns="" xmlns:p14="http://schemas.microsoft.com/office/powerpoint/2010/main" val="1242742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B8258ED-FEE3-4285-ABD4-20D939CB38E3}" type="datetimeFigureOut">
              <a:rPr lang="es-CO" smtClean="0"/>
              <a:pPr/>
              <a:t>13/07/2025</a:t>
            </a:fld>
            <a:endParaRPr lang="es-CO" dirty="0"/>
          </a:p>
        </p:txBody>
      </p:sp>
      <p:sp>
        <p:nvSpPr>
          <p:cNvPr id="5" name="4 Marcador de pie de página"/>
          <p:cNvSpPr>
            <a:spLocks noGrp="1"/>
          </p:cNvSpPr>
          <p:nvPr>
            <p:ph type="ftr" sz="quarter" idx="11"/>
          </p:nvPr>
        </p:nvSpPr>
        <p:spPr/>
        <p:txBody>
          <a:bodyPr/>
          <a:lstStyle/>
          <a:p>
            <a:endParaRPr lang="es-CO" dirty="0"/>
          </a:p>
        </p:txBody>
      </p:sp>
      <p:sp>
        <p:nvSpPr>
          <p:cNvPr id="6" name="5 Marcador de número de diapositiva"/>
          <p:cNvSpPr>
            <a:spLocks noGrp="1"/>
          </p:cNvSpPr>
          <p:nvPr>
            <p:ph type="sldNum" sz="quarter" idx="12"/>
          </p:nvPr>
        </p:nvSpPr>
        <p:spPr/>
        <p:txBody>
          <a:bodyPr/>
          <a:lstStyle/>
          <a:p>
            <a:fld id="{99CC675F-7BDC-4140-A9D3-FFA87D64F107}" type="slidenum">
              <a:rPr lang="es-CO" smtClean="0"/>
              <a:pPr/>
              <a:t>‹Nº›</a:t>
            </a:fld>
            <a:endParaRPr lang="es-CO" dirty="0"/>
          </a:p>
        </p:txBody>
      </p:sp>
    </p:spTree>
    <p:extLst>
      <p:ext uri="{BB962C8B-B14F-4D97-AF65-F5344CB8AC3E}">
        <p14:creationId xmlns="" xmlns:p14="http://schemas.microsoft.com/office/powerpoint/2010/main" val="3029236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p:txBody>
          <a:bodyPr/>
          <a:lstStyle/>
          <a:p>
            <a:fld id="{6B8258ED-FEE3-4285-ABD4-20D939CB38E3}" type="datetimeFigureOut">
              <a:rPr lang="es-CO" smtClean="0"/>
              <a:pPr/>
              <a:t>13/07/2025</a:t>
            </a:fld>
            <a:endParaRPr lang="es-CO" dirty="0"/>
          </a:p>
        </p:txBody>
      </p:sp>
      <p:sp>
        <p:nvSpPr>
          <p:cNvPr id="6" name="5 Marcador de pie de página"/>
          <p:cNvSpPr>
            <a:spLocks noGrp="1"/>
          </p:cNvSpPr>
          <p:nvPr>
            <p:ph type="ftr" sz="quarter" idx="11"/>
          </p:nvPr>
        </p:nvSpPr>
        <p:spPr/>
        <p:txBody>
          <a:bodyPr/>
          <a:lstStyle/>
          <a:p>
            <a:endParaRPr lang="es-CO" dirty="0"/>
          </a:p>
        </p:txBody>
      </p:sp>
      <p:sp>
        <p:nvSpPr>
          <p:cNvPr id="7" name="6 Marcador de número de diapositiva"/>
          <p:cNvSpPr>
            <a:spLocks noGrp="1"/>
          </p:cNvSpPr>
          <p:nvPr>
            <p:ph type="sldNum" sz="quarter" idx="12"/>
          </p:nvPr>
        </p:nvSpPr>
        <p:spPr/>
        <p:txBody>
          <a:bodyPr/>
          <a:lstStyle/>
          <a:p>
            <a:fld id="{99CC675F-7BDC-4140-A9D3-FFA87D64F107}" type="slidenum">
              <a:rPr lang="es-CO" smtClean="0"/>
              <a:pPr/>
              <a:t>‹Nº›</a:t>
            </a:fld>
            <a:endParaRPr lang="es-CO" dirty="0"/>
          </a:p>
        </p:txBody>
      </p:sp>
    </p:spTree>
    <p:extLst>
      <p:ext uri="{BB962C8B-B14F-4D97-AF65-F5344CB8AC3E}">
        <p14:creationId xmlns="" xmlns:p14="http://schemas.microsoft.com/office/powerpoint/2010/main" val="3396009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p:txBody>
          <a:bodyPr/>
          <a:lstStyle/>
          <a:p>
            <a:fld id="{6B8258ED-FEE3-4285-ABD4-20D939CB38E3}" type="datetimeFigureOut">
              <a:rPr lang="es-CO" smtClean="0"/>
              <a:pPr/>
              <a:t>13/07/2025</a:t>
            </a:fld>
            <a:endParaRPr lang="es-CO" dirty="0"/>
          </a:p>
        </p:txBody>
      </p:sp>
      <p:sp>
        <p:nvSpPr>
          <p:cNvPr id="8" name="7 Marcador de pie de página"/>
          <p:cNvSpPr>
            <a:spLocks noGrp="1"/>
          </p:cNvSpPr>
          <p:nvPr>
            <p:ph type="ftr" sz="quarter" idx="11"/>
          </p:nvPr>
        </p:nvSpPr>
        <p:spPr/>
        <p:txBody>
          <a:bodyPr/>
          <a:lstStyle/>
          <a:p>
            <a:endParaRPr lang="es-CO" dirty="0"/>
          </a:p>
        </p:txBody>
      </p:sp>
      <p:sp>
        <p:nvSpPr>
          <p:cNvPr id="9" name="8 Marcador de número de diapositiva"/>
          <p:cNvSpPr>
            <a:spLocks noGrp="1"/>
          </p:cNvSpPr>
          <p:nvPr>
            <p:ph type="sldNum" sz="quarter" idx="12"/>
          </p:nvPr>
        </p:nvSpPr>
        <p:spPr/>
        <p:txBody>
          <a:bodyPr/>
          <a:lstStyle/>
          <a:p>
            <a:fld id="{99CC675F-7BDC-4140-A9D3-FFA87D64F107}" type="slidenum">
              <a:rPr lang="es-CO" smtClean="0"/>
              <a:pPr/>
              <a:t>‹Nº›</a:t>
            </a:fld>
            <a:endParaRPr lang="es-CO" dirty="0"/>
          </a:p>
        </p:txBody>
      </p:sp>
    </p:spTree>
    <p:extLst>
      <p:ext uri="{BB962C8B-B14F-4D97-AF65-F5344CB8AC3E}">
        <p14:creationId xmlns="" xmlns:p14="http://schemas.microsoft.com/office/powerpoint/2010/main" val="3100612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p:txBody>
          <a:bodyPr/>
          <a:lstStyle/>
          <a:p>
            <a:fld id="{6B8258ED-FEE3-4285-ABD4-20D939CB38E3}" type="datetimeFigureOut">
              <a:rPr lang="es-CO" smtClean="0"/>
              <a:pPr/>
              <a:t>13/07/2025</a:t>
            </a:fld>
            <a:endParaRPr lang="es-CO" dirty="0"/>
          </a:p>
        </p:txBody>
      </p:sp>
      <p:sp>
        <p:nvSpPr>
          <p:cNvPr id="4" name="3 Marcador de pie de página"/>
          <p:cNvSpPr>
            <a:spLocks noGrp="1"/>
          </p:cNvSpPr>
          <p:nvPr>
            <p:ph type="ftr" sz="quarter" idx="11"/>
          </p:nvPr>
        </p:nvSpPr>
        <p:spPr/>
        <p:txBody>
          <a:bodyPr/>
          <a:lstStyle/>
          <a:p>
            <a:endParaRPr lang="es-CO" dirty="0"/>
          </a:p>
        </p:txBody>
      </p:sp>
      <p:sp>
        <p:nvSpPr>
          <p:cNvPr id="5" name="4 Marcador de número de diapositiva"/>
          <p:cNvSpPr>
            <a:spLocks noGrp="1"/>
          </p:cNvSpPr>
          <p:nvPr>
            <p:ph type="sldNum" sz="quarter" idx="12"/>
          </p:nvPr>
        </p:nvSpPr>
        <p:spPr/>
        <p:txBody>
          <a:bodyPr/>
          <a:lstStyle/>
          <a:p>
            <a:fld id="{99CC675F-7BDC-4140-A9D3-FFA87D64F107}" type="slidenum">
              <a:rPr lang="es-CO" smtClean="0"/>
              <a:pPr/>
              <a:t>‹Nº›</a:t>
            </a:fld>
            <a:endParaRPr lang="es-CO" dirty="0"/>
          </a:p>
        </p:txBody>
      </p:sp>
    </p:spTree>
    <p:extLst>
      <p:ext uri="{BB962C8B-B14F-4D97-AF65-F5344CB8AC3E}">
        <p14:creationId xmlns="" xmlns:p14="http://schemas.microsoft.com/office/powerpoint/2010/main" val="2741351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6B8258ED-FEE3-4285-ABD4-20D939CB38E3}" type="datetimeFigureOut">
              <a:rPr lang="es-CO" smtClean="0"/>
              <a:pPr/>
              <a:t>13/07/2025</a:t>
            </a:fld>
            <a:endParaRPr lang="es-CO" dirty="0"/>
          </a:p>
        </p:txBody>
      </p:sp>
      <p:sp>
        <p:nvSpPr>
          <p:cNvPr id="3" name="2 Marcador de pie de página"/>
          <p:cNvSpPr>
            <a:spLocks noGrp="1"/>
          </p:cNvSpPr>
          <p:nvPr>
            <p:ph type="ftr" sz="quarter" idx="11"/>
          </p:nvPr>
        </p:nvSpPr>
        <p:spPr/>
        <p:txBody>
          <a:bodyPr/>
          <a:lstStyle/>
          <a:p>
            <a:endParaRPr lang="es-CO" dirty="0"/>
          </a:p>
        </p:txBody>
      </p:sp>
      <p:sp>
        <p:nvSpPr>
          <p:cNvPr id="4" name="3 Marcador de número de diapositiva"/>
          <p:cNvSpPr>
            <a:spLocks noGrp="1"/>
          </p:cNvSpPr>
          <p:nvPr>
            <p:ph type="sldNum" sz="quarter" idx="12"/>
          </p:nvPr>
        </p:nvSpPr>
        <p:spPr/>
        <p:txBody>
          <a:bodyPr/>
          <a:lstStyle/>
          <a:p>
            <a:fld id="{99CC675F-7BDC-4140-A9D3-FFA87D64F107}" type="slidenum">
              <a:rPr lang="es-CO" smtClean="0"/>
              <a:pPr/>
              <a:t>‹Nº›</a:t>
            </a:fld>
            <a:endParaRPr lang="es-CO" dirty="0"/>
          </a:p>
        </p:txBody>
      </p:sp>
    </p:spTree>
    <p:extLst>
      <p:ext uri="{BB962C8B-B14F-4D97-AF65-F5344CB8AC3E}">
        <p14:creationId xmlns="" xmlns:p14="http://schemas.microsoft.com/office/powerpoint/2010/main" val="1738812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B8258ED-FEE3-4285-ABD4-20D939CB38E3}" type="datetimeFigureOut">
              <a:rPr lang="es-CO" smtClean="0"/>
              <a:pPr/>
              <a:t>13/07/2025</a:t>
            </a:fld>
            <a:endParaRPr lang="es-CO" dirty="0"/>
          </a:p>
        </p:txBody>
      </p:sp>
      <p:sp>
        <p:nvSpPr>
          <p:cNvPr id="6" name="5 Marcador de pie de página"/>
          <p:cNvSpPr>
            <a:spLocks noGrp="1"/>
          </p:cNvSpPr>
          <p:nvPr>
            <p:ph type="ftr" sz="quarter" idx="11"/>
          </p:nvPr>
        </p:nvSpPr>
        <p:spPr/>
        <p:txBody>
          <a:bodyPr/>
          <a:lstStyle/>
          <a:p>
            <a:endParaRPr lang="es-CO" dirty="0"/>
          </a:p>
        </p:txBody>
      </p:sp>
      <p:sp>
        <p:nvSpPr>
          <p:cNvPr id="7" name="6 Marcador de número de diapositiva"/>
          <p:cNvSpPr>
            <a:spLocks noGrp="1"/>
          </p:cNvSpPr>
          <p:nvPr>
            <p:ph type="sldNum" sz="quarter" idx="12"/>
          </p:nvPr>
        </p:nvSpPr>
        <p:spPr/>
        <p:txBody>
          <a:bodyPr/>
          <a:lstStyle/>
          <a:p>
            <a:fld id="{99CC675F-7BDC-4140-A9D3-FFA87D64F107}" type="slidenum">
              <a:rPr lang="es-CO" smtClean="0"/>
              <a:pPr/>
              <a:t>‹Nº›</a:t>
            </a:fld>
            <a:endParaRPr lang="es-CO" dirty="0"/>
          </a:p>
        </p:txBody>
      </p:sp>
    </p:spTree>
    <p:extLst>
      <p:ext uri="{BB962C8B-B14F-4D97-AF65-F5344CB8AC3E}">
        <p14:creationId xmlns="" xmlns:p14="http://schemas.microsoft.com/office/powerpoint/2010/main" val="3898362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B8258ED-FEE3-4285-ABD4-20D939CB38E3}" type="datetimeFigureOut">
              <a:rPr lang="es-CO" smtClean="0"/>
              <a:pPr/>
              <a:t>13/07/2025</a:t>
            </a:fld>
            <a:endParaRPr lang="es-CO" dirty="0"/>
          </a:p>
        </p:txBody>
      </p:sp>
      <p:sp>
        <p:nvSpPr>
          <p:cNvPr id="6" name="5 Marcador de pie de página"/>
          <p:cNvSpPr>
            <a:spLocks noGrp="1"/>
          </p:cNvSpPr>
          <p:nvPr>
            <p:ph type="ftr" sz="quarter" idx="11"/>
          </p:nvPr>
        </p:nvSpPr>
        <p:spPr/>
        <p:txBody>
          <a:bodyPr/>
          <a:lstStyle/>
          <a:p>
            <a:endParaRPr lang="es-CO" dirty="0"/>
          </a:p>
        </p:txBody>
      </p:sp>
      <p:sp>
        <p:nvSpPr>
          <p:cNvPr id="7" name="6 Marcador de número de diapositiva"/>
          <p:cNvSpPr>
            <a:spLocks noGrp="1"/>
          </p:cNvSpPr>
          <p:nvPr>
            <p:ph type="sldNum" sz="quarter" idx="12"/>
          </p:nvPr>
        </p:nvSpPr>
        <p:spPr/>
        <p:txBody>
          <a:bodyPr/>
          <a:lstStyle/>
          <a:p>
            <a:fld id="{99CC675F-7BDC-4140-A9D3-FFA87D64F107}" type="slidenum">
              <a:rPr lang="es-CO" smtClean="0"/>
              <a:pPr/>
              <a:t>‹Nº›</a:t>
            </a:fld>
            <a:endParaRPr lang="es-CO" dirty="0"/>
          </a:p>
        </p:txBody>
      </p:sp>
    </p:spTree>
    <p:extLst>
      <p:ext uri="{BB962C8B-B14F-4D97-AF65-F5344CB8AC3E}">
        <p14:creationId xmlns="" xmlns:p14="http://schemas.microsoft.com/office/powerpoint/2010/main" val="24873197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8258ED-FEE3-4285-ABD4-20D939CB38E3}" type="datetimeFigureOut">
              <a:rPr lang="es-CO" smtClean="0"/>
              <a:pPr/>
              <a:t>13/07/2025</a:t>
            </a:fld>
            <a:endParaRPr lang="es-CO"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CC675F-7BDC-4140-A9D3-FFA87D64F107}" type="slidenum">
              <a:rPr lang="es-CO" smtClean="0"/>
              <a:pPr/>
              <a:t>‹Nº›</a:t>
            </a:fld>
            <a:endParaRPr lang="es-CO" dirty="0"/>
          </a:p>
        </p:txBody>
      </p:sp>
    </p:spTree>
    <p:extLst>
      <p:ext uri="{BB962C8B-B14F-4D97-AF65-F5344CB8AC3E}">
        <p14:creationId xmlns="" xmlns:p14="http://schemas.microsoft.com/office/powerpoint/2010/main" val="13731037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es-CO" b="1" dirty="0" smtClean="0"/>
              <a:t>AUTOCUIDADO LABORAL</a:t>
            </a:r>
            <a:endParaRPr lang="es-CO" b="1" dirty="0"/>
          </a:p>
        </p:txBody>
      </p:sp>
      <p:sp>
        <p:nvSpPr>
          <p:cNvPr id="3" name="2 Subtítulo"/>
          <p:cNvSpPr>
            <a:spLocks noGrp="1"/>
          </p:cNvSpPr>
          <p:nvPr>
            <p:ph type="subTitle" idx="1"/>
          </p:nvPr>
        </p:nvSpPr>
        <p:spPr/>
        <p:txBody>
          <a:bodyPr>
            <a:normAutofit fontScale="55000" lnSpcReduction="20000"/>
          </a:bodyPr>
          <a:lstStyle/>
          <a:p>
            <a:endParaRPr lang="es-CO" dirty="0" smtClean="0">
              <a:effectLst>
                <a:outerShdw blurRad="38100" dist="38100" dir="2700000" algn="tl">
                  <a:srgbClr val="000000">
                    <a:alpha val="43137"/>
                  </a:srgbClr>
                </a:outerShdw>
              </a:effectLst>
            </a:endParaRPr>
          </a:p>
          <a:p>
            <a:endParaRPr lang="es-CO" dirty="0">
              <a:effectLst>
                <a:outerShdw blurRad="38100" dist="38100" dir="2700000" algn="tl">
                  <a:srgbClr val="000000">
                    <a:alpha val="43137"/>
                  </a:srgbClr>
                </a:outerShdw>
              </a:effectLst>
            </a:endParaRPr>
          </a:p>
          <a:p>
            <a:r>
              <a:rPr lang="es-CO" dirty="0" smtClean="0">
                <a:effectLst>
                  <a:outerShdw blurRad="38100" dist="38100" dir="2700000" algn="tl">
                    <a:srgbClr val="000000">
                      <a:alpha val="43137"/>
                    </a:srgbClr>
                  </a:outerShdw>
                </a:effectLst>
              </a:rPr>
              <a:t> Alba Lucia Guerrero Rueda</a:t>
            </a:r>
          </a:p>
          <a:p>
            <a:r>
              <a:rPr lang="es-CO" dirty="0" smtClean="0">
                <a:effectLst>
                  <a:outerShdw blurRad="38100" dist="38100" dir="2700000" algn="tl">
                    <a:srgbClr val="000000">
                      <a:alpha val="43137"/>
                    </a:srgbClr>
                  </a:outerShdw>
                </a:effectLst>
              </a:rPr>
              <a:t>Fisioterapeuta UIS</a:t>
            </a:r>
          </a:p>
          <a:p>
            <a:r>
              <a:rPr lang="es-CO" dirty="0" smtClean="0">
                <a:effectLst>
                  <a:outerShdw blurRad="38100" dist="38100" dir="2700000" algn="tl">
                    <a:srgbClr val="000000">
                      <a:alpha val="43137"/>
                    </a:srgbClr>
                  </a:outerShdw>
                </a:effectLst>
              </a:rPr>
              <a:t>Especialista en técnicas manuales(ACMCH)</a:t>
            </a:r>
          </a:p>
          <a:p>
            <a:r>
              <a:rPr lang="es-CO" dirty="0" smtClean="0">
                <a:effectLst>
                  <a:outerShdw blurRad="38100" dist="38100" dir="2700000" algn="tl">
                    <a:srgbClr val="000000">
                      <a:alpha val="43137"/>
                    </a:srgbClr>
                  </a:outerShdw>
                </a:effectLst>
              </a:rPr>
              <a:t>Especialista en gerencia de la calidad y auditoria UCC</a:t>
            </a:r>
          </a:p>
          <a:p>
            <a:endParaRPr lang="es-CO"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8221023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ENFERMEDADES LABORALES</a:t>
            </a:r>
            <a:endParaRPr lang="es-CO" dirty="0">
              <a:solidFill>
                <a:schemeClr val="bg1"/>
              </a:solidFill>
            </a:endParaRPr>
          </a:p>
        </p:txBody>
      </p:sp>
      <p:sp>
        <p:nvSpPr>
          <p:cNvPr id="3" name="2 Marcador de contenido"/>
          <p:cNvSpPr>
            <a:spLocks noGrp="1"/>
          </p:cNvSpPr>
          <p:nvPr>
            <p:ph idx="1"/>
          </p:nvPr>
        </p:nvSpPr>
        <p:spPr/>
        <p:txBody>
          <a:bodyPr>
            <a:normAutofit fontScale="92500" lnSpcReduction="20000"/>
          </a:bodyPr>
          <a:lstStyle/>
          <a:p>
            <a:pPr marL="0" indent="0">
              <a:buNone/>
            </a:pPr>
            <a:r>
              <a:rPr lang="es-CO" dirty="0" smtClean="0"/>
              <a:t>Se </a:t>
            </a:r>
            <a:r>
              <a:rPr lang="es-CO" dirty="0"/>
              <a:t>han reconocido </a:t>
            </a:r>
            <a:r>
              <a:rPr lang="es-CO" dirty="0" smtClean="0"/>
              <a:t>algunas enfermedades que han </a:t>
            </a:r>
            <a:r>
              <a:rPr lang="es-CO" dirty="0"/>
              <a:t>provocado los mayores aumentos en los niveles de ausentismo erosionando gravemente la </a:t>
            </a:r>
            <a:r>
              <a:rPr lang="es-CO" dirty="0" smtClean="0"/>
              <a:t>salud:</a:t>
            </a:r>
            <a:endParaRPr lang="es-CO" dirty="0"/>
          </a:p>
          <a:p>
            <a:pPr marL="0" indent="0">
              <a:buNone/>
            </a:pPr>
            <a:r>
              <a:rPr lang="es-CO" dirty="0" smtClean="0"/>
              <a:t>El </a:t>
            </a:r>
            <a:r>
              <a:rPr lang="es-CO" dirty="0"/>
              <a:t>más </a:t>
            </a:r>
            <a:r>
              <a:rPr lang="es-CO" dirty="0" smtClean="0"/>
              <a:t>común, </a:t>
            </a:r>
            <a:r>
              <a:rPr lang="es-CO" dirty="0"/>
              <a:t>el </a:t>
            </a:r>
            <a:r>
              <a:rPr lang="es-CO" u="sng" dirty="0"/>
              <a:t>estrés</a:t>
            </a:r>
            <a:r>
              <a:rPr lang="es-CO" dirty="0"/>
              <a:t>. Considerado una “</a:t>
            </a:r>
            <a:r>
              <a:rPr lang="es-CO" u="sng" dirty="0"/>
              <a:t>epidemia</a:t>
            </a:r>
            <a:r>
              <a:rPr lang="es-CO" dirty="0"/>
              <a:t> </a:t>
            </a:r>
            <a:r>
              <a:rPr lang="es-CO" u="sng" dirty="0"/>
              <a:t>global</a:t>
            </a:r>
            <a:r>
              <a:rPr lang="es-CO" dirty="0"/>
              <a:t>” por la Organización Mundial de la Salud (OMS), este mal es considerado la primera causa de ausentismo laboral y disminución de la productividad. Uno de sus principales síntomas es la cefalea, que provoca que los empleados pierdan, en promedio, entre uno y cuatro días laborales al año.</a:t>
            </a:r>
          </a:p>
          <a:p>
            <a:pPr marL="0" indent="0">
              <a:buNone/>
            </a:pPr>
            <a:endParaRPr lang="es-CO" dirty="0"/>
          </a:p>
        </p:txBody>
      </p:sp>
    </p:spTree>
    <p:extLst>
      <p:ext uri="{BB962C8B-B14F-4D97-AF65-F5344CB8AC3E}">
        <p14:creationId xmlns="" xmlns:p14="http://schemas.microsoft.com/office/powerpoint/2010/main" val="23195418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ENFERMEDADES LABORALES</a:t>
            </a:r>
            <a:endParaRPr lang="es-CO" dirty="0">
              <a:solidFill>
                <a:schemeClr val="bg1"/>
              </a:solidFill>
            </a:endParaRPr>
          </a:p>
        </p:txBody>
      </p:sp>
      <p:sp>
        <p:nvSpPr>
          <p:cNvPr id="3" name="2 Marcador de contenido"/>
          <p:cNvSpPr>
            <a:spLocks noGrp="1"/>
          </p:cNvSpPr>
          <p:nvPr>
            <p:ph idx="1"/>
          </p:nvPr>
        </p:nvSpPr>
        <p:spPr/>
        <p:txBody>
          <a:bodyPr>
            <a:normAutofit fontScale="92500" lnSpcReduction="20000"/>
          </a:bodyPr>
          <a:lstStyle/>
          <a:p>
            <a:r>
              <a:rPr lang="es-CO" dirty="0" smtClean="0"/>
              <a:t>Otra enfermedad asociada </a:t>
            </a:r>
            <a:r>
              <a:rPr lang="es-CO" dirty="0"/>
              <a:t>al trabajo es la </a:t>
            </a:r>
            <a:r>
              <a:rPr lang="es-CO" u="sng" dirty="0"/>
              <a:t>fatiga visual</a:t>
            </a:r>
            <a:r>
              <a:rPr lang="es-CO" dirty="0"/>
              <a:t>, causada por la continua lectura de documentos, </a:t>
            </a:r>
            <a:r>
              <a:rPr lang="es-CO" dirty="0" smtClean="0"/>
              <a:t>computadores </a:t>
            </a:r>
            <a:r>
              <a:rPr lang="es-CO" dirty="0"/>
              <a:t>sin protectores visuales o con bajos niveles de iluminación. El hecho de estar concentrado en el trabajo puede hacer que se comience a pestañear cada vez menos, lo que produce, a su vez, dolor de cabeza y malestar. Por otro lado, el humo y la contaminación ambiental, pueden provocar el denominado </a:t>
            </a:r>
            <a:r>
              <a:rPr lang="es-CO" u="sng" dirty="0"/>
              <a:t>síndrome del ojo seco</a:t>
            </a:r>
            <a:r>
              <a:rPr lang="es-CO" dirty="0"/>
              <a:t>, que es la ausencia de lágrimas que lubrican la vista.</a:t>
            </a:r>
          </a:p>
        </p:txBody>
      </p:sp>
    </p:spTree>
    <p:extLst>
      <p:ext uri="{BB962C8B-B14F-4D97-AF65-F5344CB8AC3E}">
        <p14:creationId xmlns="" xmlns:p14="http://schemas.microsoft.com/office/powerpoint/2010/main" val="17071559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190149" y="589443"/>
            <a:ext cx="6694219" cy="4993002"/>
          </a:xfrm>
        </p:spPr>
      </p:pic>
    </p:spTree>
    <p:extLst>
      <p:ext uri="{BB962C8B-B14F-4D97-AF65-F5344CB8AC3E}">
        <p14:creationId xmlns="" xmlns:p14="http://schemas.microsoft.com/office/powerpoint/2010/main" val="28770166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ENFERMEDAD LABORAL</a:t>
            </a:r>
            <a:endParaRPr lang="es-CO" dirty="0">
              <a:solidFill>
                <a:schemeClr val="bg1"/>
              </a:solidFill>
            </a:endParaRPr>
          </a:p>
        </p:txBody>
      </p:sp>
      <p:sp>
        <p:nvSpPr>
          <p:cNvPr id="3" name="2 Marcador de contenido"/>
          <p:cNvSpPr>
            <a:spLocks noGrp="1"/>
          </p:cNvSpPr>
          <p:nvPr>
            <p:ph idx="1"/>
          </p:nvPr>
        </p:nvSpPr>
        <p:spPr/>
        <p:txBody>
          <a:bodyPr>
            <a:normAutofit fontScale="70000" lnSpcReduction="20000"/>
          </a:bodyPr>
          <a:lstStyle/>
          <a:p>
            <a:pPr marL="0" indent="0">
              <a:buNone/>
            </a:pPr>
            <a:r>
              <a:rPr lang="es-CO" dirty="0"/>
              <a:t>El </a:t>
            </a:r>
            <a:r>
              <a:rPr lang="es-CO" u="sng" dirty="0"/>
              <a:t>dolor de </a:t>
            </a:r>
            <a:r>
              <a:rPr lang="es-CO" u="sng" dirty="0" smtClean="0"/>
              <a:t>espalda,</a:t>
            </a:r>
            <a:r>
              <a:rPr lang="es-CO" dirty="0" smtClean="0"/>
              <a:t> enfermedad laboral común. Relacionado con posturas dinámicas, cuando </a:t>
            </a:r>
            <a:r>
              <a:rPr lang="es-CO" dirty="0"/>
              <a:t>una persona está sometida a muchos movimientos (cargue y descargue; desplazamientos; agacharse y movimientos repetitivos), y </a:t>
            </a:r>
            <a:r>
              <a:rPr lang="es-CO" dirty="0" smtClean="0"/>
              <a:t>estática </a:t>
            </a:r>
            <a:r>
              <a:rPr lang="es-CO" dirty="0"/>
              <a:t>(por posturas sedentarias). </a:t>
            </a:r>
            <a:r>
              <a:rPr lang="es-CO" dirty="0" smtClean="0"/>
              <a:t>Es un </a:t>
            </a:r>
            <a:r>
              <a:rPr lang="es-CO" dirty="0"/>
              <a:t>problema a largo plazo, que produce desgaste en articulaciones, especialmente de la </a:t>
            </a:r>
            <a:r>
              <a:rPr lang="es-CO" dirty="0" smtClean="0"/>
              <a:t>columna. </a:t>
            </a:r>
          </a:p>
          <a:p>
            <a:pPr marL="0" indent="0">
              <a:buNone/>
            </a:pPr>
            <a:r>
              <a:rPr lang="es-CO" dirty="0" smtClean="0"/>
              <a:t>Uno </a:t>
            </a:r>
            <a:r>
              <a:rPr lang="es-CO" dirty="0"/>
              <a:t>de los más comunes es el dolor </a:t>
            </a:r>
            <a:r>
              <a:rPr lang="es-CO" dirty="0" smtClean="0"/>
              <a:t>lumbar, se </a:t>
            </a:r>
            <a:r>
              <a:rPr lang="es-CO" dirty="0"/>
              <a:t>ubica a nivel de la cintura debido a que allí suceden la mayoría de los movimientos del tronco. </a:t>
            </a:r>
            <a:r>
              <a:rPr lang="es-CO" dirty="0" smtClean="0"/>
              <a:t>Conocido </a:t>
            </a:r>
            <a:r>
              <a:rPr lang="es-CO" dirty="0"/>
              <a:t>como </a:t>
            </a:r>
            <a:r>
              <a:rPr lang="es-CO" dirty="0">
                <a:solidFill>
                  <a:srgbClr val="FF0000"/>
                </a:solidFill>
              </a:rPr>
              <a:t>lumbalgia</a:t>
            </a:r>
            <a:r>
              <a:rPr lang="es-CO" dirty="0"/>
              <a:t>, el dolor puede llegar a irradiarse a la región glútea, y a veces hasta los muslos, piernas y pies. Cuando se trabaja con la espalda doblada hacia adelante o hacia los lados, extendida o girándola hacia los lados, aumenta la posibilidad de contraer una lumbalgia. Puede terminar en una degeneración de los discos intervertebrales y complicarse con el pinzamiento de un nervio, lo cual causa gran incapacidad y dolor.</a:t>
            </a:r>
          </a:p>
        </p:txBody>
      </p:sp>
    </p:spTree>
    <p:extLst>
      <p:ext uri="{BB962C8B-B14F-4D97-AF65-F5344CB8AC3E}">
        <p14:creationId xmlns="" xmlns:p14="http://schemas.microsoft.com/office/powerpoint/2010/main" val="36556171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625130" y="764704"/>
            <a:ext cx="4921720" cy="5174927"/>
          </a:xfrm>
        </p:spPr>
      </p:pic>
    </p:spTree>
    <p:extLst>
      <p:ext uri="{BB962C8B-B14F-4D97-AF65-F5344CB8AC3E}">
        <p14:creationId xmlns="" xmlns:p14="http://schemas.microsoft.com/office/powerpoint/2010/main" val="23900271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PRÁCTICAS SALUDABLES</a:t>
            </a:r>
            <a:endParaRPr lang="es-CO" dirty="0">
              <a:solidFill>
                <a:schemeClr val="bg1"/>
              </a:solidFill>
            </a:endParaRPr>
          </a:p>
        </p:txBody>
      </p:sp>
      <p:sp>
        <p:nvSpPr>
          <p:cNvPr id="3" name="2 Marcador de contenido"/>
          <p:cNvSpPr>
            <a:spLocks noGrp="1"/>
          </p:cNvSpPr>
          <p:nvPr>
            <p:ph idx="1"/>
          </p:nvPr>
        </p:nvSpPr>
        <p:spPr/>
        <p:txBody>
          <a:bodyPr>
            <a:normAutofit fontScale="70000" lnSpcReduction="20000"/>
          </a:bodyPr>
          <a:lstStyle/>
          <a:p>
            <a:pPr marL="0" indent="0">
              <a:buNone/>
            </a:pPr>
            <a:r>
              <a:rPr lang="es-CO" dirty="0" smtClean="0"/>
              <a:t>Verificar postura adecuada a cada labor, incluye </a:t>
            </a:r>
            <a:r>
              <a:rPr lang="es-CO" dirty="0"/>
              <a:t>una </a:t>
            </a:r>
            <a:r>
              <a:rPr lang="es-CO" dirty="0" smtClean="0"/>
              <a:t>silla </a:t>
            </a:r>
            <a:r>
              <a:rPr lang="es-CO" dirty="0"/>
              <a:t>ajustable con apoyabrazos y a una altura adecuada para quien la usa, así como </a:t>
            </a:r>
            <a:r>
              <a:rPr lang="es-CO" dirty="0" smtClean="0"/>
              <a:t>descansa-pies; asegurarse </a:t>
            </a:r>
            <a:r>
              <a:rPr lang="es-CO" dirty="0"/>
              <a:t>de que al mirar la pantalla del computador, los ojos queden con una leve inclinación hacia abajo (menos de 45 grados) y de que las manos estén cómodas en el </a:t>
            </a:r>
            <a:r>
              <a:rPr lang="es-CO" dirty="0" smtClean="0"/>
              <a:t>teclado, los codos </a:t>
            </a:r>
            <a:r>
              <a:rPr lang="es-CO" dirty="0"/>
              <a:t>se apoyan en la </a:t>
            </a:r>
            <a:r>
              <a:rPr lang="es-CO" dirty="0" smtClean="0"/>
              <a:t>silla o en la mesa </a:t>
            </a:r>
            <a:r>
              <a:rPr lang="es-CO" dirty="0"/>
              <a:t>y las manos </a:t>
            </a:r>
            <a:r>
              <a:rPr lang="es-CO" dirty="0" smtClean="0"/>
              <a:t>reposadas en un acolchado. </a:t>
            </a:r>
          </a:p>
          <a:p>
            <a:pPr marL="0" indent="0">
              <a:buNone/>
            </a:pPr>
            <a:r>
              <a:rPr lang="es-CO" dirty="0"/>
              <a:t>S</a:t>
            </a:r>
            <a:r>
              <a:rPr lang="es-CO" dirty="0" smtClean="0"/>
              <a:t>e </a:t>
            </a:r>
            <a:r>
              <a:rPr lang="es-CO" dirty="0"/>
              <a:t>recomienda tener la columna recta y con la espalda recostada en el espaldar de la silla, se pueden usar posiciones de descanso, siempre y cuando se conserven los tres puntos de apoyo (espalda, brazos y pies).</a:t>
            </a:r>
          </a:p>
          <a:p>
            <a:pPr marL="0" indent="0">
              <a:buNone/>
            </a:pPr>
            <a:r>
              <a:rPr lang="es-CO" dirty="0" smtClean="0"/>
              <a:t>En </a:t>
            </a:r>
            <a:r>
              <a:rPr lang="es-CO" dirty="0"/>
              <a:t>cuanto a funciones </a:t>
            </a:r>
            <a:r>
              <a:rPr lang="es-CO" dirty="0" smtClean="0"/>
              <a:t>dinámicas, se debe </a:t>
            </a:r>
            <a:r>
              <a:rPr lang="es-CO" dirty="0"/>
              <a:t>tener una contextura física adecuada a </a:t>
            </a:r>
            <a:r>
              <a:rPr lang="es-CO" dirty="0" smtClean="0"/>
              <a:t>la </a:t>
            </a:r>
            <a:r>
              <a:rPr lang="es-CO" dirty="0"/>
              <a:t>labor, así como de contar con mecanismos y herramientas para </a:t>
            </a:r>
            <a:r>
              <a:rPr lang="es-CO" dirty="0" smtClean="0"/>
              <a:t>ayudarse, </a:t>
            </a:r>
            <a:r>
              <a:rPr lang="es-CO" dirty="0"/>
              <a:t>que deben ser provistas por </a:t>
            </a:r>
            <a:r>
              <a:rPr lang="es-CO" dirty="0" smtClean="0"/>
              <a:t>la empresa. </a:t>
            </a:r>
            <a:r>
              <a:rPr lang="es-CO" dirty="0" smtClean="0">
                <a:solidFill>
                  <a:srgbClr val="FF0000"/>
                </a:solidFill>
              </a:rPr>
              <a:t>No </a:t>
            </a:r>
            <a:r>
              <a:rPr lang="es-CO" dirty="0">
                <a:solidFill>
                  <a:srgbClr val="FF0000"/>
                </a:solidFill>
              </a:rPr>
              <a:t>olvides que cuando se levanta peso, debes ponerte en cuclillas, tomar la carga con ambos brazos, pegarla al cuerpo y subir nuevamente recto (nunca doblar la espalda completamente sobre las piernas).</a:t>
            </a:r>
          </a:p>
          <a:p>
            <a:endParaRPr lang="es-CO" dirty="0"/>
          </a:p>
        </p:txBody>
      </p:sp>
    </p:spTree>
    <p:extLst>
      <p:ext uri="{BB962C8B-B14F-4D97-AF65-F5344CB8AC3E}">
        <p14:creationId xmlns="" xmlns:p14="http://schemas.microsoft.com/office/powerpoint/2010/main" val="7145166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PREVENCIÓN</a:t>
            </a:r>
            <a:endParaRPr lang="es-CO" dirty="0">
              <a:solidFill>
                <a:schemeClr val="bg1"/>
              </a:solidFill>
            </a:endParaRPr>
          </a:p>
        </p:txBody>
      </p:sp>
      <p:sp>
        <p:nvSpPr>
          <p:cNvPr id="3" name="2 Marcador de contenido"/>
          <p:cNvSpPr>
            <a:spLocks noGrp="1"/>
          </p:cNvSpPr>
          <p:nvPr>
            <p:ph idx="1"/>
          </p:nvPr>
        </p:nvSpPr>
        <p:spPr/>
        <p:txBody>
          <a:bodyPr/>
          <a:lstStyle/>
          <a:p>
            <a:r>
              <a:rPr lang="es-CO" dirty="0"/>
              <a:t>El ejercicio, las rutinas de estiramiento y fortalecimiento ayudan a mantenerse en forma y a afrontar mejor las largas jornadas de trabajo, no obstante es vital que en la rutina diaria implementes varias pausas activas</a:t>
            </a:r>
            <a:r>
              <a:rPr lang="es-CO" dirty="0" smtClean="0"/>
              <a:t>. Se </a:t>
            </a:r>
            <a:r>
              <a:rPr lang="es-CO" dirty="0"/>
              <a:t>recomienda tomar descansos cortos y efectuar ejercicios de estiramiento. Unas pausas de cinco minutos, distribuidas a lo largo de la jornada, se consideran </a:t>
            </a:r>
            <a:r>
              <a:rPr lang="es-CO" dirty="0" smtClean="0"/>
              <a:t>saludables.</a:t>
            </a:r>
            <a:endParaRPr lang="es-CO" dirty="0"/>
          </a:p>
        </p:txBody>
      </p:sp>
    </p:spTree>
    <p:extLst>
      <p:ext uri="{BB962C8B-B14F-4D97-AF65-F5344CB8AC3E}">
        <p14:creationId xmlns="" xmlns:p14="http://schemas.microsoft.com/office/powerpoint/2010/main" val="9025986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solidFill>
            <a:schemeClr val="accent1"/>
          </a:solidFill>
        </p:spPr>
        <p:txBody>
          <a:bodyPr/>
          <a:lstStyle/>
          <a:p>
            <a:r>
              <a:rPr lang="es-CO" dirty="0" smtClean="0">
                <a:solidFill>
                  <a:schemeClr val="bg1"/>
                </a:solidFill>
              </a:rPr>
              <a:t>ENFERMEDAD LABORAL</a:t>
            </a:r>
            <a:endParaRPr lang="es-CO" dirty="0">
              <a:solidFill>
                <a:schemeClr val="bg1"/>
              </a:solidFill>
            </a:endParaRPr>
          </a:p>
        </p:txBody>
      </p:sp>
      <p:sp>
        <p:nvSpPr>
          <p:cNvPr id="3" name="Marcador de contenido 2"/>
          <p:cNvSpPr>
            <a:spLocks noGrp="1"/>
          </p:cNvSpPr>
          <p:nvPr>
            <p:ph idx="1"/>
          </p:nvPr>
        </p:nvSpPr>
        <p:spPr/>
        <p:txBody>
          <a:bodyPr>
            <a:normAutofit/>
          </a:bodyPr>
          <a:lstStyle/>
          <a:p>
            <a:pPr marL="0" indent="0">
              <a:buNone/>
            </a:pPr>
            <a:r>
              <a:rPr lang="es-CO" dirty="0" smtClean="0"/>
              <a:t>Hombro doloroso: Las </a:t>
            </a:r>
            <a:r>
              <a:rPr lang="es-CO" dirty="0"/>
              <a:t>enfermedades del hombro en general y especialmente el síndrome </a:t>
            </a:r>
            <a:r>
              <a:rPr lang="es-CO" dirty="0" smtClean="0"/>
              <a:t>del MR. Es </a:t>
            </a:r>
            <a:r>
              <a:rPr lang="es-CO" dirty="0"/>
              <a:t>un conjunto </a:t>
            </a:r>
            <a:r>
              <a:rPr lang="es-CO" dirty="0" smtClean="0"/>
              <a:t>de 4 músculos </a:t>
            </a:r>
            <a:r>
              <a:rPr lang="es-CO" dirty="0" err="1" smtClean="0"/>
              <a:t>escapulohumerales</a:t>
            </a:r>
            <a:r>
              <a:rPr lang="es-CO" dirty="0" smtClean="0"/>
              <a:t> </a:t>
            </a:r>
            <a:r>
              <a:rPr lang="es-CO" dirty="0"/>
              <a:t>y tendones que están ubicados en medio de los dos huesos más grandes que tiene el hombro, </a:t>
            </a:r>
            <a:r>
              <a:rPr lang="es-CO" dirty="0" smtClean="0"/>
              <a:t>sosteniendo </a:t>
            </a:r>
            <a:r>
              <a:rPr lang="es-CO" dirty="0"/>
              <a:t>y </a:t>
            </a:r>
            <a:r>
              <a:rPr lang="es-CO" dirty="0" smtClean="0"/>
              <a:t>permitiendo </a:t>
            </a:r>
            <a:r>
              <a:rPr lang="es-CO" dirty="0"/>
              <a:t>hacer movimientos como estirar, doblar o mover los brazos, </a:t>
            </a:r>
            <a:r>
              <a:rPr lang="es-CO" dirty="0" smtClean="0"/>
              <a:t>por encima de la cabeza.</a:t>
            </a:r>
            <a:endParaRPr lang="es-CO" dirty="0"/>
          </a:p>
        </p:txBody>
      </p:sp>
    </p:spTree>
    <p:extLst>
      <p:ext uri="{BB962C8B-B14F-4D97-AF65-F5344CB8AC3E}">
        <p14:creationId xmlns="" xmlns:p14="http://schemas.microsoft.com/office/powerpoint/2010/main" val="24099189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solidFill>
            <a:schemeClr val="accent1"/>
          </a:solidFill>
        </p:spPr>
        <p:txBody>
          <a:bodyPr/>
          <a:lstStyle/>
          <a:p>
            <a:r>
              <a:rPr lang="es-CO" dirty="0" smtClean="0">
                <a:solidFill>
                  <a:schemeClr val="bg1"/>
                </a:solidFill>
              </a:rPr>
              <a:t>PRACTICAS SALUDABLES</a:t>
            </a:r>
            <a:endParaRPr lang="es-CO" dirty="0">
              <a:solidFill>
                <a:schemeClr val="bg1"/>
              </a:solidFill>
            </a:endParaRPr>
          </a:p>
        </p:txBody>
      </p:sp>
      <p:sp>
        <p:nvSpPr>
          <p:cNvPr id="3" name="Marcador de contenido 2"/>
          <p:cNvSpPr>
            <a:spLocks noGrp="1"/>
          </p:cNvSpPr>
          <p:nvPr>
            <p:ph idx="1"/>
          </p:nvPr>
        </p:nvSpPr>
        <p:spPr/>
        <p:txBody>
          <a:bodyPr>
            <a:normAutofit fontScale="70000" lnSpcReduction="20000"/>
          </a:bodyPr>
          <a:lstStyle/>
          <a:p>
            <a:pPr marL="0" indent="0">
              <a:buNone/>
            </a:pPr>
            <a:r>
              <a:rPr lang="es-CO" dirty="0" smtClean="0"/>
              <a:t>Evitar los </a:t>
            </a:r>
            <a:r>
              <a:rPr lang="es-CO" dirty="0"/>
              <a:t>factores de riesgo ocupacional que han demostrado estar asociados al HD son: </a:t>
            </a:r>
            <a:r>
              <a:rPr lang="es-CO" dirty="0" smtClean="0"/>
              <a:t>postura mantenida </a:t>
            </a:r>
            <a:r>
              <a:rPr lang="es-CO" dirty="0"/>
              <a:t>de hombro, </a:t>
            </a:r>
            <a:r>
              <a:rPr lang="es-CO" dirty="0" smtClean="0"/>
              <a:t>movimientos repetitivos, fuerzas inesperadas, </a:t>
            </a:r>
            <a:r>
              <a:rPr lang="es-CO" dirty="0"/>
              <a:t>exposición a </a:t>
            </a:r>
            <a:r>
              <a:rPr lang="es-CO" dirty="0" smtClean="0"/>
              <a:t>vibración. En general las actividades que exigen </a:t>
            </a:r>
            <a:r>
              <a:rPr lang="es-CO" dirty="0"/>
              <a:t>movimientos repetitivos, estiramientos continuos, posturas forzadas o levantamiento de cargas. </a:t>
            </a:r>
            <a:r>
              <a:rPr lang="es-CO" dirty="0" smtClean="0"/>
              <a:t>Evitar </a:t>
            </a:r>
            <a:r>
              <a:rPr lang="es-CO" dirty="0"/>
              <a:t>sobrecargarlos o </a:t>
            </a:r>
            <a:r>
              <a:rPr lang="es-CO" dirty="0" smtClean="0"/>
              <a:t>golpearlos. </a:t>
            </a:r>
          </a:p>
          <a:p>
            <a:pPr marL="0" indent="0">
              <a:buNone/>
            </a:pPr>
            <a:r>
              <a:rPr lang="es-CO" dirty="0" smtClean="0"/>
              <a:t>Se tiene mayor riesgo en trabajos como: construcción </a:t>
            </a:r>
            <a:r>
              <a:rPr lang="es-CO" dirty="0"/>
              <a:t>y similares (pintura, revoque, carpintería</a:t>
            </a:r>
            <a:r>
              <a:rPr lang="es-CO" dirty="0" smtClean="0"/>
              <a:t>),  peluquería, bodegaje, agricultura, taladros </a:t>
            </a:r>
            <a:r>
              <a:rPr lang="es-CO" dirty="0"/>
              <a:t>y equipos de </a:t>
            </a:r>
            <a:r>
              <a:rPr lang="es-CO" dirty="0" smtClean="0"/>
              <a:t>vibración, limpieza, pesca, levantamiento </a:t>
            </a:r>
            <a:r>
              <a:rPr lang="es-CO" dirty="0"/>
              <a:t>de </a:t>
            </a:r>
            <a:r>
              <a:rPr lang="es-CO" dirty="0" smtClean="0"/>
              <a:t>cargas y deportes </a:t>
            </a:r>
            <a:r>
              <a:rPr lang="es-CO" dirty="0"/>
              <a:t>con empleo de miembros superiores como levantamiento de pesas, natación, golf, baloncesto, voleibol, balonmano y </a:t>
            </a:r>
            <a:r>
              <a:rPr lang="es-CO" dirty="0" smtClean="0"/>
              <a:t>béisbol, </a:t>
            </a:r>
            <a:r>
              <a:rPr lang="es-CO" dirty="0"/>
              <a:t>entre otros</a:t>
            </a:r>
            <a:r>
              <a:rPr lang="es-CO" dirty="0" smtClean="0"/>
              <a:t>. </a:t>
            </a:r>
          </a:p>
          <a:p>
            <a:pPr marL="0" indent="0">
              <a:buNone/>
            </a:pPr>
            <a:r>
              <a:rPr lang="es-CO" dirty="0" smtClean="0"/>
              <a:t>Realizar estiramientos cotidianamente, pausas activas, </a:t>
            </a:r>
            <a:r>
              <a:rPr lang="es-CO" dirty="0" err="1" smtClean="0"/>
              <a:t>automasaje</a:t>
            </a:r>
            <a:r>
              <a:rPr lang="es-CO" dirty="0" smtClean="0"/>
              <a:t>. Ahorrar la articulación, </a:t>
            </a:r>
            <a:r>
              <a:rPr lang="es-CO" smtClean="0"/>
              <a:t>no dormir de ese lado, no fumar.</a:t>
            </a:r>
            <a:endParaRPr lang="es-CO" dirty="0"/>
          </a:p>
          <a:p>
            <a:pPr marL="0" indent="0">
              <a:buNone/>
            </a:pPr>
            <a:r>
              <a:rPr lang="es-CO" dirty="0"/>
              <a:t> </a:t>
            </a:r>
          </a:p>
          <a:p>
            <a:pPr marL="0" indent="0">
              <a:buNone/>
            </a:pPr>
            <a:endParaRPr lang="es-CO" dirty="0"/>
          </a:p>
        </p:txBody>
      </p:sp>
    </p:spTree>
    <p:extLst>
      <p:ext uri="{BB962C8B-B14F-4D97-AF65-F5344CB8AC3E}">
        <p14:creationId xmlns="" xmlns:p14="http://schemas.microsoft.com/office/powerpoint/2010/main" val="40208060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ENFERMEDAD LABORAL</a:t>
            </a:r>
            <a:endParaRPr lang="es-CO" dirty="0">
              <a:solidFill>
                <a:schemeClr val="bg1"/>
              </a:solidFill>
            </a:endParaRPr>
          </a:p>
        </p:txBody>
      </p:sp>
      <p:sp>
        <p:nvSpPr>
          <p:cNvPr id="3" name="2 Marcador de contenido"/>
          <p:cNvSpPr>
            <a:spLocks noGrp="1"/>
          </p:cNvSpPr>
          <p:nvPr>
            <p:ph idx="1"/>
          </p:nvPr>
        </p:nvSpPr>
        <p:spPr/>
        <p:txBody>
          <a:bodyPr>
            <a:normAutofit fontScale="85000" lnSpcReduction="10000"/>
          </a:bodyPr>
          <a:lstStyle/>
          <a:p>
            <a:r>
              <a:rPr lang="es-CO" u="sng" dirty="0"/>
              <a:t>La Sordera</a:t>
            </a:r>
            <a:r>
              <a:rPr lang="es-CO" dirty="0"/>
              <a:t>: La exposición al ruido es una de las causas más comunes de enfermedad laboral en el mundo y la tercera más común en Colombia, que llega a la hipoacusia neurosensorial o sordera inducida por ruido en los casos más extremos. La Organización Mundial de la Salud (OMS), la cataloga como pérdida auditiva secundaria a una exposición laboral a ruido a largo plazo, por encima de los 85 decibeles. Un indicio de que la enfermedad está presente es un descenso de 15 decibeles en alguna de las frecuencias de una audiometría tonal (examen diagnóstico de audición).</a:t>
            </a:r>
          </a:p>
          <a:p>
            <a:endParaRPr lang="es-CO" dirty="0"/>
          </a:p>
        </p:txBody>
      </p:sp>
    </p:spTree>
    <p:extLst>
      <p:ext uri="{BB962C8B-B14F-4D97-AF65-F5344CB8AC3E}">
        <p14:creationId xmlns="" xmlns:p14="http://schemas.microsoft.com/office/powerpoint/2010/main" val="11583335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lstStyle/>
          <a:p>
            <a:r>
              <a:rPr lang="es-CO" dirty="0" smtClean="0"/>
              <a:t>OBJETIVOS</a:t>
            </a:r>
            <a:endParaRPr lang="es-CO" dirty="0"/>
          </a:p>
        </p:txBody>
      </p:sp>
      <p:sp>
        <p:nvSpPr>
          <p:cNvPr id="3" name="2 Marcador de contenido"/>
          <p:cNvSpPr>
            <a:spLocks noGrp="1"/>
          </p:cNvSpPr>
          <p:nvPr>
            <p:ph idx="1"/>
          </p:nvPr>
        </p:nvSpPr>
        <p:spPr/>
        <p:txBody>
          <a:bodyPr/>
          <a:lstStyle/>
          <a:p>
            <a:pPr marL="514350" indent="-514350">
              <a:buFont typeface="Arial" panose="020B0604020202020204" pitchFamily="34" charset="0"/>
              <a:buAutoNum type="arabicPeriod"/>
            </a:pPr>
            <a:r>
              <a:rPr lang="es-CO" dirty="0" smtClean="0"/>
              <a:t>Identificar y socializar medidas de autocuidado. </a:t>
            </a:r>
          </a:p>
          <a:p>
            <a:pPr marL="514350" indent="-514350">
              <a:buAutoNum type="arabicPeriod"/>
            </a:pPr>
            <a:r>
              <a:rPr lang="es-CO" dirty="0" smtClean="0"/>
              <a:t>Fomentar el autocuidado como prevención y/o manejo de lesiones o enfermedades laborales.</a:t>
            </a:r>
          </a:p>
          <a:p>
            <a:pPr marL="514350" indent="-514350">
              <a:buAutoNum type="arabicPeriod"/>
            </a:pPr>
            <a:r>
              <a:rPr lang="es-CO" dirty="0" smtClean="0"/>
              <a:t>Promover el autocuidado dentro de la cotidianidad.</a:t>
            </a:r>
            <a:endParaRPr lang="es-CO" dirty="0"/>
          </a:p>
          <a:p>
            <a:pPr marL="0" indent="0">
              <a:buNone/>
            </a:pPr>
            <a:endParaRPr lang="es-CO" dirty="0"/>
          </a:p>
        </p:txBody>
      </p:sp>
      <p:sp>
        <p:nvSpPr>
          <p:cNvPr id="5" name="2 Marcador de contenido"/>
          <p:cNvSpPr txBox="1">
            <a:spLocks/>
          </p:cNvSpPr>
          <p:nvPr/>
        </p:nvSpPr>
        <p:spPr>
          <a:xfrm>
            <a:off x="609600" y="1752600"/>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s-CO" dirty="0" smtClean="0"/>
          </a:p>
          <a:p>
            <a:pPr marL="0" indent="0">
              <a:buFont typeface="Arial" panose="020B0604020202020204" pitchFamily="34" charset="0"/>
              <a:buNone/>
            </a:pPr>
            <a:endParaRPr lang="es-CO" dirty="0"/>
          </a:p>
        </p:txBody>
      </p:sp>
    </p:spTree>
    <p:extLst>
      <p:ext uri="{BB962C8B-B14F-4D97-AF65-F5344CB8AC3E}">
        <p14:creationId xmlns="" xmlns:p14="http://schemas.microsoft.com/office/powerpoint/2010/main" val="9543957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normAutofit fontScale="90000"/>
          </a:bodyPr>
          <a:lstStyle/>
          <a:p>
            <a:r>
              <a:rPr lang="es-CO" dirty="0" smtClean="0">
                <a:solidFill>
                  <a:schemeClr val="bg1"/>
                </a:solidFill>
              </a:rPr>
              <a:t>PRÁCTICAS SALUDABLES</a:t>
            </a:r>
            <a:r>
              <a:rPr lang="es-CO" dirty="0">
                <a:solidFill>
                  <a:schemeClr val="bg1"/>
                </a:solidFill>
              </a:rPr>
              <a:t/>
            </a:r>
            <a:br>
              <a:rPr lang="es-CO" dirty="0">
                <a:solidFill>
                  <a:schemeClr val="bg1"/>
                </a:solidFill>
              </a:rPr>
            </a:br>
            <a:endParaRPr lang="es-CO" dirty="0">
              <a:solidFill>
                <a:schemeClr val="bg1"/>
              </a:solidFill>
            </a:endParaRPr>
          </a:p>
        </p:txBody>
      </p:sp>
      <p:sp>
        <p:nvSpPr>
          <p:cNvPr id="3" name="2 Marcador de contenido"/>
          <p:cNvSpPr>
            <a:spLocks noGrp="1"/>
          </p:cNvSpPr>
          <p:nvPr>
            <p:ph idx="1"/>
          </p:nvPr>
        </p:nvSpPr>
        <p:spPr/>
        <p:txBody>
          <a:bodyPr>
            <a:normAutofit fontScale="92500" lnSpcReduction="20000"/>
          </a:bodyPr>
          <a:lstStyle/>
          <a:p>
            <a:pPr marL="0" indent="0">
              <a:buNone/>
            </a:pPr>
            <a:r>
              <a:rPr lang="es-CO" dirty="0"/>
              <a:t>A</a:t>
            </a:r>
            <a:r>
              <a:rPr lang="es-CO" dirty="0" smtClean="0"/>
              <a:t>segurarse </a:t>
            </a:r>
            <a:r>
              <a:rPr lang="es-CO" dirty="0"/>
              <a:t>de que la empresa en la que trabajan les provea un ambiente sano y las protecciones necesarias  para laborar como tapa- oídos, audífonos, elementos especiales de protección, etc.  En caso de estar expuestas a ruidos por encima de los 85 decibeles, también es responsabilidad individual velar porque en el ámbito privado no se atente contra la buena salud de los oídos. Tan nociva resulta una máquina ruidosa las ocho o nueve horas de tu jornada laboral, como exponer tus oídos a la </a:t>
            </a:r>
            <a:r>
              <a:rPr lang="es-CO" dirty="0" smtClean="0"/>
              <a:t>música </a:t>
            </a:r>
            <a:r>
              <a:rPr lang="es-CO" dirty="0"/>
              <a:t>con los audífonos </a:t>
            </a:r>
            <a:r>
              <a:rPr lang="es-CO" dirty="0" smtClean="0"/>
              <a:t>conectados.</a:t>
            </a:r>
          </a:p>
        </p:txBody>
      </p:sp>
    </p:spTree>
    <p:extLst>
      <p:ext uri="{BB962C8B-B14F-4D97-AF65-F5344CB8AC3E}">
        <p14:creationId xmlns="" xmlns:p14="http://schemas.microsoft.com/office/powerpoint/2010/main" val="2135597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normAutofit fontScale="90000"/>
          </a:bodyPr>
          <a:lstStyle/>
          <a:p>
            <a:r>
              <a:rPr lang="es-CO" dirty="0" smtClean="0">
                <a:solidFill>
                  <a:schemeClr val="bg1"/>
                </a:solidFill>
              </a:rPr>
              <a:t>PREVENCIÓN</a:t>
            </a:r>
            <a:r>
              <a:rPr lang="es-CO" dirty="0"/>
              <a:t/>
            </a:r>
            <a:br>
              <a:rPr lang="es-CO" dirty="0"/>
            </a:br>
            <a:endParaRPr lang="es-CO" dirty="0"/>
          </a:p>
        </p:txBody>
      </p:sp>
      <p:sp>
        <p:nvSpPr>
          <p:cNvPr id="3" name="2 Marcador de contenido"/>
          <p:cNvSpPr>
            <a:spLocks noGrp="1"/>
          </p:cNvSpPr>
          <p:nvPr>
            <p:ph idx="1"/>
          </p:nvPr>
        </p:nvSpPr>
        <p:spPr/>
        <p:txBody>
          <a:bodyPr>
            <a:normAutofit fontScale="92500" lnSpcReduction="10000"/>
          </a:bodyPr>
          <a:lstStyle/>
          <a:p>
            <a:pPr marL="0" indent="0">
              <a:buNone/>
            </a:pPr>
            <a:r>
              <a:rPr lang="es-CO" dirty="0" smtClean="0"/>
              <a:t>Hacer </a:t>
            </a:r>
            <a:r>
              <a:rPr lang="es-CO" dirty="0"/>
              <a:t>uso de los avances de ingeniería, tecnología y diseño, que cada vez proveen a la industria de máquinas más silenciosas y de mecanismos de atenuación del ruido (pantallas y cabinas); uso de elementos de protección ambiental (tapones y protectores); mantenimiento de equipos y herramientas para evitar la producción de mayor ruido y exámenes médicos ocupacionales. La audiometría es la prueba inicial que sirve para detectar cambios en la audición.</a:t>
            </a:r>
          </a:p>
          <a:p>
            <a:endParaRPr lang="es-CO" dirty="0"/>
          </a:p>
          <a:p>
            <a:endParaRPr lang="es-CO" dirty="0"/>
          </a:p>
        </p:txBody>
      </p:sp>
    </p:spTree>
    <p:extLst>
      <p:ext uri="{BB962C8B-B14F-4D97-AF65-F5344CB8AC3E}">
        <p14:creationId xmlns="" xmlns:p14="http://schemas.microsoft.com/office/powerpoint/2010/main" val="17731899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ENFERMEDADES LABORALES</a:t>
            </a:r>
            <a:endParaRPr lang="es-CO" dirty="0">
              <a:solidFill>
                <a:schemeClr val="bg1"/>
              </a:solidFill>
            </a:endParaRPr>
          </a:p>
        </p:txBody>
      </p:sp>
      <p:sp>
        <p:nvSpPr>
          <p:cNvPr id="3" name="2 Marcador de contenido"/>
          <p:cNvSpPr>
            <a:spLocks noGrp="1"/>
          </p:cNvSpPr>
          <p:nvPr>
            <p:ph idx="1"/>
          </p:nvPr>
        </p:nvSpPr>
        <p:spPr/>
        <p:txBody>
          <a:bodyPr>
            <a:normAutofit fontScale="92500" lnSpcReduction="20000"/>
          </a:bodyPr>
          <a:lstStyle/>
          <a:p>
            <a:pPr marL="0" indent="0">
              <a:buNone/>
            </a:pPr>
            <a:r>
              <a:rPr lang="es-CO" dirty="0" smtClean="0"/>
              <a:t>Otras afecciones laborales son las </a:t>
            </a:r>
            <a:r>
              <a:rPr lang="es-CO" u="sng" dirty="0" smtClean="0"/>
              <a:t>enfermedades gástricas,</a:t>
            </a:r>
            <a:r>
              <a:rPr lang="es-CO" dirty="0" smtClean="0"/>
              <a:t> </a:t>
            </a:r>
            <a:r>
              <a:rPr lang="es-CO" dirty="0"/>
              <a:t>la </a:t>
            </a:r>
            <a:r>
              <a:rPr lang="es-CO" u="sng" dirty="0" smtClean="0"/>
              <a:t>obesidad</a:t>
            </a:r>
            <a:r>
              <a:rPr lang="es-CO" dirty="0" smtClean="0"/>
              <a:t> y el </a:t>
            </a:r>
            <a:r>
              <a:rPr lang="es-CO" u="sng" dirty="0"/>
              <a:t>colon irritable</a:t>
            </a:r>
            <a:r>
              <a:rPr lang="es-CO" dirty="0"/>
              <a:t>, </a:t>
            </a:r>
            <a:r>
              <a:rPr lang="es-CO" dirty="0" smtClean="0"/>
              <a:t>el ultimo un </a:t>
            </a:r>
            <a:r>
              <a:rPr lang="es-CO" dirty="0"/>
              <a:t>trastorno de carácter funcional de gran </a:t>
            </a:r>
            <a:r>
              <a:rPr lang="es-CO" dirty="0" smtClean="0"/>
              <a:t>frecuencia, que se genera </a:t>
            </a:r>
            <a:r>
              <a:rPr lang="es-CO" dirty="0"/>
              <a:t>debido a la presión, el aumento de las preocupaciones y la mala alimentación. La obesidad, por su parte, se ha incrementado debido a las largas horas que los empleados pasan sentados en sus </a:t>
            </a:r>
            <a:r>
              <a:rPr lang="es-CO" dirty="0" smtClean="0"/>
              <a:t>escritorios o en los carros. </a:t>
            </a:r>
            <a:r>
              <a:rPr lang="es-CO" dirty="0"/>
              <a:t>Lo más grave es que, </a:t>
            </a:r>
            <a:r>
              <a:rPr lang="es-CO" dirty="0" smtClean="0"/>
              <a:t>con </a:t>
            </a:r>
            <a:r>
              <a:rPr lang="es-CO" dirty="0"/>
              <a:t>la obesidad muchas otras enfermedades están en crecimiento, como la </a:t>
            </a:r>
            <a:r>
              <a:rPr lang="es-CO" u="sng" dirty="0"/>
              <a:t>diabetes</a:t>
            </a:r>
            <a:r>
              <a:rPr lang="es-CO" dirty="0"/>
              <a:t>, </a:t>
            </a:r>
            <a:r>
              <a:rPr lang="es-CO" u="sng" dirty="0"/>
              <a:t>hipertensión</a:t>
            </a:r>
            <a:r>
              <a:rPr lang="es-CO" dirty="0"/>
              <a:t>, </a:t>
            </a:r>
            <a:r>
              <a:rPr lang="es-CO" u="sng" dirty="0"/>
              <a:t>problemas de colesterol y triglicéridos altos.</a:t>
            </a:r>
          </a:p>
        </p:txBody>
      </p:sp>
    </p:spTree>
    <p:extLst>
      <p:ext uri="{BB962C8B-B14F-4D97-AF65-F5344CB8AC3E}">
        <p14:creationId xmlns="" xmlns:p14="http://schemas.microsoft.com/office/powerpoint/2010/main" val="4482891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016760" y="836712"/>
            <a:ext cx="7052601" cy="5289451"/>
          </a:xfrm>
        </p:spPr>
      </p:pic>
    </p:spTree>
    <p:extLst>
      <p:ext uri="{BB962C8B-B14F-4D97-AF65-F5344CB8AC3E}">
        <p14:creationId xmlns="" xmlns:p14="http://schemas.microsoft.com/office/powerpoint/2010/main" val="20059829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365828" y="1247014"/>
            <a:ext cx="8094604" cy="5312084"/>
          </a:xfrm>
        </p:spPr>
      </p:pic>
    </p:spTree>
    <p:extLst>
      <p:ext uri="{BB962C8B-B14F-4D97-AF65-F5344CB8AC3E}">
        <p14:creationId xmlns="" xmlns:p14="http://schemas.microsoft.com/office/powerpoint/2010/main" val="6829729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ENFERMEDADES LABORALES</a:t>
            </a:r>
            <a:endParaRPr lang="es-CO" dirty="0">
              <a:solidFill>
                <a:schemeClr val="bg1"/>
              </a:solidFill>
            </a:endParaRPr>
          </a:p>
        </p:txBody>
      </p:sp>
      <p:sp>
        <p:nvSpPr>
          <p:cNvPr id="3" name="2 Marcador de contenido"/>
          <p:cNvSpPr>
            <a:spLocks noGrp="1"/>
          </p:cNvSpPr>
          <p:nvPr>
            <p:ph idx="1"/>
          </p:nvPr>
        </p:nvSpPr>
        <p:spPr/>
        <p:txBody>
          <a:bodyPr>
            <a:normAutofit/>
          </a:bodyPr>
          <a:lstStyle/>
          <a:p>
            <a:r>
              <a:rPr lang="es-CO" dirty="0"/>
              <a:t>Por último, se encuentran los síndromes de </a:t>
            </a:r>
            <a:r>
              <a:rPr lang="es-CO" u="sng" dirty="0"/>
              <a:t>Fatiga Crónica </a:t>
            </a:r>
            <a:r>
              <a:rPr lang="es-CO" dirty="0"/>
              <a:t>y </a:t>
            </a:r>
            <a:r>
              <a:rPr lang="es-CO" dirty="0" smtClean="0"/>
              <a:t>del </a:t>
            </a:r>
            <a:r>
              <a:rPr lang="es-CO" u="sng" dirty="0" smtClean="0"/>
              <a:t>Túnel Carpiano</a:t>
            </a:r>
            <a:r>
              <a:rPr lang="es-CO" dirty="0" smtClean="0"/>
              <a:t>. </a:t>
            </a:r>
            <a:r>
              <a:rPr lang="es-CO" dirty="0"/>
              <a:t>Mientras el primero provoca cansancio y agotamiento prolongado -causando pereza, insomnio, molestia muscular y fiebre, entre otros-, el </a:t>
            </a:r>
            <a:r>
              <a:rPr lang="es-CO" dirty="0" smtClean="0"/>
              <a:t>segundo, </a:t>
            </a:r>
            <a:r>
              <a:rPr lang="es-CO" dirty="0"/>
              <a:t>conocido también como síndrome del </a:t>
            </a:r>
            <a:r>
              <a:rPr lang="es-CO" dirty="0" smtClean="0"/>
              <a:t>“Mouse” </a:t>
            </a:r>
            <a:r>
              <a:rPr lang="es-CO" dirty="0"/>
              <a:t>y, en algunos casos, tendinitis, puede causar molestias en manos y muñecas, mientras se manipula el mouse.</a:t>
            </a:r>
          </a:p>
        </p:txBody>
      </p:sp>
    </p:spTree>
    <p:extLst>
      <p:ext uri="{BB962C8B-B14F-4D97-AF65-F5344CB8AC3E}">
        <p14:creationId xmlns="" xmlns:p14="http://schemas.microsoft.com/office/powerpoint/2010/main" val="36480137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ENFERMEDAD LABORAL</a:t>
            </a:r>
            <a:endParaRPr lang="es-CO" dirty="0">
              <a:solidFill>
                <a:schemeClr val="bg1"/>
              </a:solidFill>
            </a:endParaRPr>
          </a:p>
        </p:txBody>
      </p:sp>
      <p:sp>
        <p:nvSpPr>
          <p:cNvPr id="3" name="2 Marcador de contenido"/>
          <p:cNvSpPr>
            <a:spLocks noGrp="1"/>
          </p:cNvSpPr>
          <p:nvPr>
            <p:ph idx="1"/>
          </p:nvPr>
        </p:nvSpPr>
        <p:spPr/>
        <p:txBody>
          <a:bodyPr>
            <a:normAutofit fontScale="92500" lnSpcReduction="20000"/>
          </a:bodyPr>
          <a:lstStyle/>
          <a:p>
            <a:pPr marL="0" indent="0">
              <a:buNone/>
            </a:pPr>
            <a:r>
              <a:rPr lang="es-CO" u="sng" dirty="0" smtClean="0"/>
              <a:t>Síndrome </a:t>
            </a:r>
            <a:r>
              <a:rPr lang="es-CO" u="sng" dirty="0"/>
              <a:t>del Túnel </a:t>
            </a:r>
            <a:r>
              <a:rPr lang="es-CO" u="sng" dirty="0" smtClean="0"/>
              <a:t>Carpiano: </a:t>
            </a:r>
            <a:r>
              <a:rPr lang="es-CO" dirty="0" smtClean="0"/>
              <a:t>Es </a:t>
            </a:r>
            <a:r>
              <a:rPr lang="es-CO" dirty="0"/>
              <a:t>la primera causa de enfermedad profesional en </a:t>
            </a:r>
            <a:r>
              <a:rPr lang="es-CO" dirty="0" smtClean="0"/>
              <a:t>Colombia. Se </a:t>
            </a:r>
            <a:r>
              <a:rPr lang="es-CO" dirty="0"/>
              <a:t>trata de una enfermedad antes poco conocida que afecta una zona llamada túnel del carpo, que une el antebrazo y la mano, una estructura natural por la que cruzan nervios, arterias, venas y tendones. </a:t>
            </a:r>
            <a:r>
              <a:rPr lang="es-CO" dirty="0" smtClean="0"/>
              <a:t>Se hace frecuente </a:t>
            </a:r>
            <a:r>
              <a:rPr lang="es-CO" dirty="0"/>
              <a:t>en personas </a:t>
            </a:r>
            <a:r>
              <a:rPr lang="es-CO" dirty="0" smtClean="0"/>
              <a:t>que en su labor realizan actividades manuales prolongadas y/o </a:t>
            </a:r>
            <a:r>
              <a:rPr lang="es-CO" dirty="0"/>
              <a:t>actividades que impliquen aprensión o movimiento de los dedos abriendo y cerrando, oficios caseros como lavar y planchar ropa </a:t>
            </a:r>
            <a:r>
              <a:rPr lang="es-CO" dirty="0" smtClean="0"/>
              <a:t>y </a:t>
            </a:r>
            <a:r>
              <a:rPr lang="es-CO" dirty="0"/>
              <a:t>el uso del teclado del </a:t>
            </a:r>
            <a:r>
              <a:rPr lang="es-CO" dirty="0" smtClean="0"/>
              <a:t>computador.</a:t>
            </a:r>
            <a:endParaRPr lang="es-CO" dirty="0"/>
          </a:p>
        </p:txBody>
      </p:sp>
    </p:spTree>
    <p:extLst>
      <p:ext uri="{BB962C8B-B14F-4D97-AF65-F5344CB8AC3E}">
        <p14:creationId xmlns="" xmlns:p14="http://schemas.microsoft.com/office/powerpoint/2010/main" val="25374841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PRACTICAS SALUDABLES</a:t>
            </a:r>
            <a:endParaRPr lang="es-CO" dirty="0">
              <a:solidFill>
                <a:schemeClr val="bg1"/>
              </a:solidFill>
            </a:endParaRPr>
          </a:p>
        </p:txBody>
      </p:sp>
      <p:sp>
        <p:nvSpPr>
          <p:cNvPr id="3" name="2 Marcador de contenido"/>
          <p:cNvSpPr>
            <a:spLocks noGrp="1"/>
          </p:cNvSpPr>
          <p:nvPr>
            <p:ph idx="1"/>
          </p:nvPr>
        </p:nvSpPr>
        <p:spPr/>
        <p:txBody>
          <a:bodyPr>
            <a:normAutofit/>
          </a:bodyPr>
          <a:lstStyle/>
          <a:p>
            <a:pPr marL="0" indent="0">
              <a:buNone/>
            </a:pPr>
            <a:r>
              <a:rPr lang="es-CO" dirty="0" smtClean="0"/>
              <a:t>Mantener postura adecuada: muñecas rectas, apoyadas en la mesa, la </a:t>
            </a:r>
            <a:r>
              <a:rPr lang="es-CO" dirty="0"/>
              <a:t>espalda y el cuello lo más cerca de la alineación </a:t>
            </a:r>
            <a:r>
              <a:rPr lang="es-CO" dirty="0" smtClean="0"/>
              <a:t>natural, los codos cerca </a:t>
            </a:r>
            <a:r>
              <a:rPr lang="es-CO" dirty="0"/>
              <a:t>del cuerpo.</a:t>
            </a:r>
          </a:p>
          <a:p>
            <a:pPr marL="0" indent="0">
              <a:buNone/>
            </a:pPr>
            <a:r>
              <a:rPr lang="es-CO" dirty="0" smtClean="0"/>
              <a:t>Recuerda </a:t>
            </a:r>
            <a:r>
              <a:rPr lang="es-CO" dirty="0"/>
              <a:t>adoptar posiciones de </a:t>
            </a:r>
            <a:r>
              <a:rPr lang="es-CO" dirty="0" smtClean="0"/>
              <a:t>descanso y estirar evitando la fatiga.</a:t>
            </a:r>
          </a:p>
          <a:p>
            <a:pPr marL="0" indent="0">
              <a:buNone/>
            </a:pPr>
            <a:r>
              <a:rPr lang="es-CO" dirty="0" smtClean="0"/>
              <a:t>Usar elementos de trabajo ergonómicos, acordes a la contextura física.</a:t>
            </a:r>
            <a:endParaRPr lang="es-CO" dirty="0"/>
          </a:p>
        </p:txBody>
      </p:sp>
    </p:spTree>
    <p:extLst>
      <p:ext uri="{BB962C8B-B14F-4D97-AF65-F5344CB8AC3E}">
        <p14:creationId xmlns="" xmlns:p14="http://schemas.microsoft.com/office/powerpoint/2010/main" val="40389909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a:solidFill>
                  <a:schemeClr val="bg1"/>
                </a:solidFill>
              </a:rPr>
              <a:t>PREVENCIÓN</a:t>
            </a:r>
          </a:p>
        </p:txBody>
      </p:sp>
      <p:sp>
        <p:nvSpPr>
          <p:cNvPr id="3" name="2 Marcador de contenido"/>
          <p:cNvSpPr>
            <a:spLocks noGrp="1"/>
          </p:cNvSpPr>
          <p:nvPr>
            <p:ph idx="1"/>
          </p:nvPr>
        </p:nvSpPr>
        <p:spPr/>
        <p:txBody>
          <a:bodyPr>
            <a:normAutofit fontScale="92500" lnSpcReduction="20000"/>
          </a:bodyPr>
          <a:lstStyle/>
          <a:p>
            <a:endParaRPr lang="es-CO" dirty="0" smtClean="0"/>
          </a:p>
          <a:p>
            <a:r>
              <a:rPr lang="es-CO" dirty="0" smtClean="0"/>
              <a:t>Es </a:t>
            </a:r>
            <a:r>
              <a:rPr lang="es-CO" dirty="0"/>
              <a:t>fundamental implementar las pausas activas y/o ejercicios de estiramiento y fortalecimiento. Por una hora de trabajo tener unos cinco minutos de reposo.</a:t>
            </a:r>
          </a:p>
          <a:p>
            <a:endParaRPr lang="es-CO" dirty="0"/>
          </a:p>
          <a:p>
            <a:r>
              <a:rPr lang="es-CO" dirty="0"/>
              <a:t>La prevención es fundamental para que no aparezca esta enfermedad dolorosa, que termina con una cirugía, tras la cual la persona no necesariamente queda sana, sino que incluso puede recaer</a:t>
            </a:r>
            <a:r>
              <a:rPr lang="es-CO" dirty="0" smtClean="0"/>
              <a:t>.</a:t>
            </a:r>
            <a:endParaRPr lang="es-CO" dirty="0"/>
          </a:p>
          <a:p>
            <a:endParaRPr lang="es-CO" dirty="0"/>
          </a:p>
        </p:txBody>
      </p:sp>
    </p:spTree>
    <p:extLst>
      <p:ext uri="{BB962C8B-B14F-4D97-AF65-F5344CB8AC3E}">
        <p14:creationId xmlns="" xmlns:p14="http://schemas.microsoft.com/office/powerpoint/2010/main" val="30733783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CUESTIONAMIENTO</a:t>
            </a:r>
            <a:endParaRPr lang="es-CO" dirty="0">
              <a:solidFill>
                <a:schemeClr val="bg1"/>
              </a:solidFill>
            </a:endParaRPr>
          </a:p>
        </p:txBody>
      </p:sp>
      <p:sp>
        <p:nvSpPr>
          <p:cNvPr id="3" name="2 Marcador de contenido"/>
          <p:cNvSpPr>
            <a:spLocks noGrp="1"/>
          </p:cNvSpPr>
          <p:nvPr>
            <p:ph idx="1"/>
          </p:nvPr>
        </p:nvSpPr>
        <p:spPr/>
        <p:txBody>
          <a:bodyPr/>
          <a:lstStyle/>
          <a:p>
            <a:pPr marL="0" indent="0">
              <a:buNone/>
            </a:pPr>
            <a:r>
              <a:rPr lang="es-CO" dirty="0" smtClean="0"/>
              <a:t> ¿HAS PADECIDO ALGUNA DE LAS ANTERIORES ENFERMEDADES? </a:t>
            </a:r>
          </a:p>
          <a:p>
            <a:pPr marL="0" indent="0">
              <a:buNone/>
            </a:pPr>
            <a:r>
              <a:rPr lang="es-CO" dirty="0" smtClean="0"/>
              <a:t> ¿CÓMO SOBRELLEVASTE ESTA SITUACIÓN?</a:t>
            </a:r>
          </a:p>
          <a:p>
            <a:pPr marL="0" indent="0">
              <a:buNone/>
            </a:pPr>
            <a:r>
              <a:rPr lang="es-CO" dirty="0" smtClean="0"/>
              <a:t>¿TUVISTE ALGUN RESPALDO?</a:t>
            </a:r>
            <a:endParaRPr lang="es-CO" dirty="0"/>
          </a:p>
          <a:p>
            <a:pPr marL="0" indent="0">
              <a:buNone/>
            </a:pPr>
            <a:r>
              <a:rPr lang="es-CO" dirty="0" smtClean="0"/>
              <a:t> ¿ SABES QUE HACER?</a:t>
            </a:r>
          </a:p>
          <a:p>
            <a:pPr marL="0" indent="0">
              <a:buNone/>
            </a:pPr>
            <a:r>
              <a:rPr lang="es-CO" dirty="0" smtClean="0"/>
              <a:t>¿ CONOCES LOS RIESGOS DE TU LABOR O DE TU PUESTO DE TRABAJO?</a:t>
            </a:r>
            <a:endParaRPr lang="es-CO" dirty="0"/>
          </a:p>
        </p:txBody>
      </p:sp>
    </p:spTree>
    <p:extLst>
      <p:ext uri="{BB962C8B-B14F-4D97-AF65-F5344CB8AC3E}">
        <p14:creationId xmlns="" xmlns:p14="http://schemas.microsoft.com/office/powerpoint/2010/main" val="9924525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INTERROGANTES</a:t>
            </a:r>
            <a:endParaRPr lang="es-CO" dirty="0">
              <a:solidFill>
                <a:schemeClr val="bg1"/>
              </a:solidFill>
            </a:endParaRPr>
          </a:p>
        </p:txBody>
      </p:sp>
      <p:sp>
        <p:nvSpPr>
          <p:cNvPr id="3" name="2 Marcador de contenido"/>
          <p:cNvSpPr>
            <a:spLocks noGrp="1"/>
          </p:cNvSpPr>
          <p:nvPr>
            <p:ph idx="1"/>
          </p:nvPr>
        </p:nvSpPr>
        <p:spPr/>
        <p:txBody>
          <a:bodyPr/>
          <a:lstStyle/>
          <a:p>
            <a:r>
              <a:rPr lang="es-CO" dirty="0" smtClean="0"/>
              <a:t>Qué es salud?</a:t>
            </a:r>
          </a:p>
          <a:p>
            <a:r>
              <a:rPr lang="es-CO" dirty="0" smtClean="0"/>
              <a:t>Cómo promuevo mi salud?</a:t>
            </a:r>
          </a:p>
          <a:p>
            <a:r>
              <a:rPr lang="es-CO" dirty="0" smtClean="0"/>
              <a:t>Esferas de integración del ser humano?</a:t>
            </a:r>
          </a:p>
          <a:p>
            <a:r>
              <a:rPr lang="es-CO" dirty="0" smtClean="0"/>
              <a:t>Cuál es mi labor?</a:t>
            </a:r>
          </a:p>
          <a:p>
            <a:r>
              <a:rPr lang="es-CO" dirty="0" smtClean="0"/>
              <a:t>Qué hago al finalizar mi jornada?</a:t>
            </a:r>
          </a:p>
          <a:p>
            <a:r>
              <a:rPr lang="es-CO" dirty="0" smtClean="0"/>
              <a:t>Cómo me siento emocionalmente?</a:t>
            </a:r>
          </a:p>
          <a:p>
            <a:r>
              <a:rPr lang="es-CO" dirty="0" smtClean="0"/>
              <a:t>Qué actividad de ocio realizo?</a:t>
            </a:r>
          </a:p>
          <a:p>
            <a:endParaRPr lang="es-CO" dirty="0"/>
          </a:p>
        </p:txBody>
      </p:sp>
    </p:spTree>
    <p:extLst>
      <p:ext uri="{BB962C8B-B14F-4D97-AF65-F5344CB8AC3E}">
        <p14:creationId xmlns="" xmlns:p14="http://schemas.microsoft.com/office/powerpoint/2010/main" val="15947947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AUTOCUIDADO</a:t>
            </a:r>
            <a:endParaRPr lang="es-CO" dirty="0">
              <a:solidFill>
                <a:schemeClr val="bg1"/>
              </a:solidFill>
            </a:endParaRPr>
          </a:p>
        </p:txBody>
      </p:sp>
      <p:sp>
        <p:nvSpPr>
          <p:cNvPr id="3" name="2 Marcador de contenido"/>
          <p:cNvSpPr>
            <a:spLocks noGrp="1"/>
          </p:cNvSpPr>
          <p:nvPr>
            <p:ph idx="1"/>
          </p:nvPr>
        </p:nvSpPr>
        <p:spPr/>
        <p:txBody>
          <a:bodyPr>
            <a:normAutofit lnSpcReduction="10000"/>
          </a:bodyPr>
          <a:lstStyle/>
          <a:p>
            <a:pPr marL="0" indent="0">
              <a:buNone/>
            </a:pPr>
            <a:r>
              <a:rPr lang="es-CO" dirty="0" smtClean="0"/>
              <a:t>Para </a:t>
            </a:r>
            <a:r>
              <a:rPr lang="es-CO" dirty="0"/>
              <a:t>la Fundación Iberoamericana de Seguridad y Salud Ocupacional (</a:t>
            </a:r>
            <a:r>
              <a:rPr lang="es-CO" dirty="0">
                <a:solidFill>
                  <a:srgbClr val="FF0000"/>
                </a:solidFill>
              </a:rPr>
              <a:t>FISO</a:t>
            </a:r>
            <a:r>
              <a:rPr lang="es-CO" dirty="0"/>
              <a:t>), el Autocuidado “es el conjunto de habilidades y de competencias a los que recurre el individuo, para establecer procesos y manejos desde y hacia sí mismo, hacia el grupo, hacia la comunidad o hacia la empresa, con el objeto de gestionar y resolver sus propios procesos y su necesidad de desarrollarse como ser humano y frente a los desafíos del diario vivir”.</a:t>
            </a:r>
          </a:p>
        </p:txBody>
      </p:sp>
    </p:spTree>
    <p:extLst>
      <p:ext uri="{BB962C8B-B14F-4D97-AF65-F5344CB8AC3E}">
        <p14:creationId xmlns="" xmlns:p14="http://schemas.microsoft.com/office/powerpoint/2010/main" val="15738294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AUTOCUIDADO</a:t>
            </a:r>
            <a:endParaRPr lang="es-CO" dirty="0">
              <a:solidFill>
                <a:schemeClr val="bg1"/>
              </a:solidFill>
            </a:endParaRPr>
          </a:p>
        </p:txBody>
      </p:sp>
      <p:sp>
        <p:nvSpPr>
          <p:cNvPr id="3" name="2 Marcador de contenido"/>
          <p:cNvSpPr>
            <a:spLocks noGrp="1"/>
          </p:cNvSpPr>
          <p:nvPr>
            <p:ph idx="1"/>
          </p:nvPr>
        </p:nvSpPr>
        <p:spPr/>
        <p:txBody>
          <a:bodyPr>
            <a:normAutofit fontScale="92500" lnSpcReduction="20000"/>
          </a:bodyPr>
          <a:lstStyle/>
          <a:p>
            <a:pPr marL="0" indent="0">
              <a:buNone/>
            </a:pPr>
            <a:r>
              <a:rPr lang="es-CO" dirty="0" smtClean="0"/>
              <a:t>Una </a:t>
            </a:r>
            <a:r>
              <a:rPr lang="es-CO" dirty="0"/>
              <a:t>persona que practica el autocuidado es aquella que se percibe como un ser valioso en su condición de ser humano y que está en capacidad de construir su propio proyecto de vida. </a:t>
            </a:r>
            <a:endParaRPr lang="es-CO" dirty="0" smtClean="0"/>
          </a:p>
          <a:p>
            <a:pPr marL="0" indent="0">
              <a:buNone/>
            </a:pPr>
            <a:r>
              <a:rPr lang="es-CO" dirty="0" smtClean="0"/>
              <a:t>En </a:t>
            </a:r>
            <a:r>
              <a:rPr lang="es-CO" dirty="0"/>
              <a:t>su ambiente laboral, personal y familiar, piensa en soluciones que lo benefician tanto a él como a sus compañeros. Una persona que se caracteriza por tener una gran </a:t>
            </a:r>
            <a:r>
              <a:rPr lang="es-CO" dirty="0">
                <a:solidFill>
                  <a:srgbClr val="FF0000"/>
                </a:solidFill>
              </a:rPr>
              <a:t>AUTOESTIMA</a:t>
            </a:r>
            <a:r>
              <a:rPr lang="es-CO" dirty="0"/>
              <a:t>; sabe que para comportarse con seguridad no necesita de unas normas que se lo estén recordando o de un supervisor que le esté </a:t>
            </a:r>
            <a:r>
              <a:rPr lang="es-CO" dirty="0" smtClean="0"/>
              <a:t>vigilando.</a:t>
            </a:r>
            <a:endParaRPr lang="es-CO" dirty="0"/>
          </a:p>
        </p:txBody>
      </p:sp>
    </p:spTree>
    <p:extLst>
      <p:ext uri="{BB962C8B-B14F-4D97-AF65-F5344CB8AC3E}">
        <p14:creationId xmlns="" xmlns:p14="http://schemas.microsoft.com/office/powerpoint/2010/main" val="273023628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AUTOCUIDADO</a:t>
            </a:r>
            <a:endParaRPr lang="es-CO" dirty="0">
              <a:solidFill>
                <a:schemeClr val="bg1"/>
              </a:solidFill>
            </a:endParaRPr>
          </a:p>
        </p:txBody>
      </p:sp>
      <p:sp>
        <p:nvSpPr>
          <p:cNvPr id="3" name="2 Marcador de contenido"/>
          <p:cNvSpPr>
            <a:spLocks noGrp="1"/>
          </p:cNvSpPr>
          <p:nvPr>
            <p:ph idx="1"/>
          </p:nvPr>
        </p:nvSpPr>
        <p:spPr/>
        <p:txBody>
          <a:bodyPr>
            <a:normAutofit/>
          </a:bodyPr>
          <a:lstStyle/>
          <a:p>
            <a:pPr marL="0" indent="0">
              <a:buNone/>
            </a:pPr>
            <a:r>
              <a:rPr lang="es-CO" dirty="0" smtClean="0"/>
              <a:t>El </a:t>
            </a:r>
            <a:r>
              <a:rPr lang="es-CO" dirty="0"/>
              <a:t>Autocuidado es una </a:t>
            </a:r>
            <a:r>
              <a:rPr lang="es-CO" dirty="0">
                <a:solidFill>
                  <a:srgbClr val="FF0000"/>
                </a:solidFill>
              </a:rPr>
              <a:t>actitud</a:t>
            </a:r>
            <a:r>
              <a:rPr lang="es-CO" dirty="0"/>
              <a:t> que implica pensamientos, conocimientos y creencias en las personas; </a:t>
            </a:r>
            <a:r>
              <a:rPr lang="es-CO" dirty="0" smtClean="0"/>
              <a:t>emociones, </a:t>
            </a:r>
            <a:r>
              <a:rPr lang="es-CO" dirty="0"/>
              <a:t>afectos y conductas. En el fondo, practicar el Autocuidado hace más competentes a los trabajadores o </a:t>
            </a:r>
            <a:r>
              <a:rPr lang="es-CO" dirty="0" smtClean="0"/>
              <a:t>personas, forma </a:t>
            </a:r>
            <a:r>
              <a:rPr lang="es-CO" dirty="0"/>
              <a:t>parte de los contenidos de las competencias </a:t>
            </a:r>
            <a:r>
              <a:rPr lang="es-CO" dirty="0" smtClean="0"/>
              <a:t>de cada uno saber hacer y </a:t>
            </a:r>
            <a:r>
              <a:rPr lang="es-CO" dirty="0"/>
              <a:t>saber </a:t>
            </a:r>
            <a:r>
              <a:rPr lang="es-CO" dirty="0" smtClean="0"/>
              <a:t>ser.</a:t>
            </a:r>
            <a:endParaRPr lang="es-CO" dirty="0"/>
          </a:p>
        </p:txBody>
      </p:sp>
    </p:spTree>
    <p:extLst>
      <p:ext uri="{BB962C8B-B14F-4D97-AF65-F5344CB8AC3E}">
        <p14:creationId xmlns="" xmlns:p14="http://schemas.microsoft.com/office/powerpoint/2010/main" val="345285029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AUTOCUIDADO</a:t>
            </a:r>
            <a:endParaRPr lang="es-CO" dirty="0">
              <a:solidFill>
                <a:schemeClr val="bg1"/>
              </a:solidFill>
            </a:endParaRPr>
          </a:p>
        </p:txBody>
      </p:sp>
      <p:sp>
        <p:nvSpPr>
          <p:cNvPr id="3" name="2 Marcador de contenido"/>
          <p:cNvSpPr>
            <a:spLocks noGrp="1"/>
          </p:cNvSpPr>
          <p:nvPr>
            <p:ph idx="1"/>
          </p:nvPr>
        </p:nvSpPr>
        <p:spPr/>
        <p:txBody>
          <a:bodyPr>
            <a:normAutofit fontScale="92500"/>
          </a:bodyPr>
          <a:lstStyle/>
          <a:p>
            <a:pPr marL="0" indent="0">
              <a:buNone/>
            </a:pPr>
            <a:r>
              <a:rPr lang="es-CO" dirty="0"/>
              <a:t>L</a:t>
            </a:r>
            <a:r>
              <a:rPr lang="es-CO" dirty="0" smtClean="0"/>
              <a:t>as </a:t>
            </a:r>
            <a:r>
              <a:rPr lang="es-CO" dirty="0"/>
              <a:t>estrategias y técnicas de Autocuidado no </a:t>
            </a:r>
            <a:r>
              <a:rPr lang="es-CO" dirty="0" smtClean="0"/>
              <a:t>se </a:t>
            </a:r>
            <a:r>
              <a:rPr lang="es-CO" dirty="0"/>
              <a:t>aprenden de libros y cursos </a:t>
            </a:r>
            <a:r>
              <a:rPr lang="es-CO" dirty="0" smtClean="0"/>
              <a:t>especializados.</a:t>
            </a:r>
          </a:p>
          <a:p>
            <a:pPr marL="0" indent="0">
              <a:buNone/>
            </a:pPr>
            <a:r>
              <a:rPr lang="es-CO" dirty="0" smtClean="0"/>
              <a:t>Debemos ser conscientes </a:t>
            </a:r>
            <a:r>
              <a:rPr lang="es-CO" dirty="0"/>
              <a:t>de nuestra alimentación, cuidado del sueño y descanso, estado físico, protección de sí mismos y de sus compañeros, etc. </a:t>
            </a:r>
            <a:r>
              <a:rPr lang="es-CO" dirty="0" smtClean="0"/>
              <a:t>La </a:t>
            </a:r>
            <a:r>
              <a:rPr lang="es-CO" dirty="0"/>
              <a:t>conciencia corporal, mental y emocional no solo previene el malestar, sino que promueve una mejor calidad de vida y </a:t>
            </a:r>
            <a:r>
              <a:rPr lang="es-CO" dirty="0" smtClean="0"/>
              <a:t>bienestar.</a:t>
            </a:r>
          </a:p>
          <a:p>
            <a:pPr marL="0" indent="0">
              <a:buNone/>
            </a:pPr>
            <a:r>
              <a:rPr lang="es-CO" dirty="0" smtClean="0">
                <a:solidFill>
                  <a:schemeClr val="accent6">
                    <a:lumMod val="75000"/>
                  </a:schemeClr>
                </a:solidFill>
              </a:rPr>
              <a:t>El </a:t>
            </a:r>
            <a:r>
              <a:rPr lang="es-CO" dirty="0">
                <a:solidFill>
                  <a:schemeClr val="accent6">
                    <a:lumMod val="75000"/>
                  </a:schemeClr>
                </a:solidFill>
              </a:rPr>
              <a:t>Autocuidado es clave en la seguridad laboral.</a:t>
            </a:r>
          </a:p>
        </p:txBody>
      </p:sp>
    </p:spTree>
    <p:extLst>
      <p:ext uri="{BB962C8B-B14F-4D97-AF65-F5344CB8AC3E}">
        <p14:creationId xmlns="" xmlns:p14="http://schemas.microsoft.com/office/powerpoint/2010/main" val="19141558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ACTITUDES CONTRARIAS</a:t>
            </a:r>
            <a:endParaRPr lang="es-CO" dirty="0">
              <a:solidFill>
                <a:schemeClr val="bg1"/>
              </a:solidFill>
            </a:endParaRPr>
          </a:p>
        </p:txBody>
      </p:sp>
      <p:sp>
        <p:nvSpPr>
          <p:cNvPr id="3" name="2 Marcador de contenido"/>
          <p:cNvSpPr>
            <a:spLocks noGrp="1"/>
          </p:cNvSpPr>
          <p:nvPr>
            <p:ph idx="1"/>
          </p:nvPr>
        </p:nvSpPr>
        <p:spPr>
          <a:xfrm>
            <a:off x="323528" y="1484784"/>
            <a:ext cx="8229600" cy="4525963"/>
          </a:xfrm>
        </p:spPr>
        <p:txBody>
          <a:bodyPr>
            <a:normAutofit fontScale="70000" lnSpcReduction="20000"/>
          </a:bodyPr>
          <a:lstStyle/>
          <a:p>
            <a:r>
              <a:rPr lang="es-CO" dirty="0" smtClean="0"/>
              <a:t>Asumir </a:t>
            </a:r>
            <a:r>
              <a:rPr lang="es-CO" dirty="0"/>
              <a:t>una responsabilidad y una carga de tareas excesiva, por encima de las capacidades y posibilidades reales</a:t>
            </a:r>
            <a:r>
              <a:rPr lang="es-CO" dirty="0" smtClean="0"/>
              <a:t>.</a:t>
            </a:r>
          </a:p>
          <a:p>
            <a:r>
              <a:rPr lang="es-CO" dirty="0" smtClean="0"/>
              <a:t>No </a:t>
            </a:r>
            <a:r>
              <a:rPr lang="es-CO" dirty="0"/>
              <a:t>solicitar ningún tipo de ayuda en caso de sobrecarga laboral tanto física como emocional.</a:t>
            </a:r>
          </a:p>
          <a:p>
            <a:r>
              <a:rPr lang="es-CO" dirty="0"/>
              <a:t>Actuar o Tomar decisiones que están en contra de los principios del Autocuidado aun pudiendo hacerlo de otra manera… dormir pocas horas, no comer o hidratarse de manera adecuada, descuidar  las relaciones familiares y de amistad, no realizar actividades de ocio y dejar de lado la propia salud y cuidado personal.</a:t>
            </a:r>
          </a:p>
          <a:p>
            <a:r>
              <a:rPr lang="es-CO" dirty="0"/>
              <a:t>Desempeñar la labor sin ningún tipo de planificación... llevados por el estrés, la ansiedad y por la falta total de organización.</a:t>
            </a:r>
          </a:p>
          <a:p>
            <a:r>
              <a:rPr lang="es-CO" dirty="0"/>
              <a:t>Anteponer al 100% el trabajo o la labor y generar dependencia de esto.</a:t>
            </a:r>
          </a:p>
          <a:p>
            <a:r>
              <a:rPr lang="es-CO" dirty="0"/>
              <a:t>Creer que uno puede con todo y que nadie lo puede hacer mejor que uno.</a:t>
            </a:r>
          </a:p>
          <a:p>
            <a:endParaRPr lang="es-CO" dirty="0"/>
          </a:p>
        </p:txBody>
      </p:sp>
    </p:spTree>
    <p:extLst>
      <p:ext uri="{BB962C8B-B14F-4D97-AF65-F5344CB8AC3E}">
        <p14:creationId xmlns="" xmlns:p14="http://schemas.microsoft.com/office/powerpoint/2010/main" val="34348439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RECOMENDACIONES</a:t>
            </a:r>
            <a:endParaRPr lang="es-CO" dirty="0">
              <a:solidFill>
                <a:schemeClr val="bg1"/>
              </a:solidFill>
            </a:endParaRPr>
          </a:p>
        </p:txBody>
      </p:sp>
      <p:sp>
        <p:nvSpPr>
          <p:cNvPr id="3" name="2 Marcador de contenido"/>
          <p:cNvSpPr>
            <a:spLocks noGrp="1"/>
          </p:cNvSpPr>
          <p:nvPr>
            <p:ph idx="1"/>
          </p:nvPr>
        </p:nvSpPr>
        <p:spPr/>
        <p:txBody>
          <a:bodyPr>
            <a:normAutofit fontScale="55000" lnSpcReduction="20000"/>
          </a:bodyPr>
          <a:lstStyle/>
          <a:p>
            <a:pPr marL="0" indent="0">
              <a:buNone/>
            </a:pPr>
            <a:r>
              <a:rPr lang="es-CO" dirty="0" smtClean="0"/>
              <a:t>.</a:t>
            </a:r>
            <a:r>
              <a:rPr lang="es-CO" b="1" dirty="0" smtClean="0">
                <a:solidFill>
                  <a:srgbClr val="FF0000"/>
                </a:solidFill>
              </a:rPr>
              <a:t>Descanso</a:t>
            </a:r>
            <a:r>
              <a:rPr lang="es-CO" dirty="0"/>
              <a:t>: garantizar un periodo efectivo de descanso entre jornadas laborales, con el fin de lograr la recuperación vital y necesaria para el organismo</a:t>
            </a:r>
            <a:r>
              <a:rPr lang="es-CO" dirty="0" smtClean="0"/>
              <a:t>.</a:t>
            </a:r>
          </a:p>
          <a:p>
            <a:pPr marL="0" indent="0">
              <a:buNone/>
            </a:pPr>
            <a:r>
              <a:rPr lang="es-CO" dirty="0" smtClean="0"/>
              <a:t>. </a:t>
            </a:r>
            <a:r>
              <a:rPr lang="es-CO" b="1" dirty="0">
                <a:solidFill>
                  <a:srgbClr val="FF0000"/>
                </a:solidFill>
              </a:rPr>
              <a:t>Alimentación</a:t>
            </a:r>
            <a:r>
              <a:rPr lang="es-CO" dirty="0"/>
              <a:t>: adoptar una dieta balanceada y variada, de acuerdo al estado de salud de </a:t>
            </a:r>
            <a:r>
              <a:rPr lang="es-CO" dirty="0" smtClean="0"/>
              <a:t>cada uno. </a:t>
            </a:r>
            <a:r>
              <a:rPr lang="es-CO" dirty="0"/>
              <a:t>E</a:t>
            </a:r>
            <a:r>
              <a:rPr lang="es-CO" dirty="0" smtClean="0"/>
              <a:t>vitar </a:t>
            </a:r>
            <a:r>
              <a:rPr lang="es-CO" dirty="0"/>
              <a:t>ingerir exceso de alimentos durante la jornada laboral, al igual que largas abstinencias</a:t>
            </a:r>
            <a:r>
              <a:rPr lang="es-CO" dirty="0" smtClean="0"/>
              <a:t>.</a:t>
            </a:r>
          </a:p>
          <a:p>
            <a:pPr marL="0" indent="0">
              <a:buNone/>
            </a:pPr>
            <a:r>
              <a:rPr lang="es-CO" dirty="0"/>
              <a:t>.</a:t>
            </a:r>
            <a:r>
              <a:rPr lang="es-CO" dirty="0" smtClean="0"/>
              <a:t> </a:t>
            </a:r>
            <a:r>
              <a:rPr lang="es-CO" b="1" dirty="0">
                <a:solidFill>
                  <a:srgbClr val="FF0000"/>
                </a:solidFill>
              </a:rPr>
              <a:t>Hidratación</a:t>
            </a:r>
            <a:r>
              <a:rPr lang="es-CO" dirty="0"/>
              <a:t>: beber suficiente agua potable durante todo el </a:t>
            </a:r>
            <a:r>
              <a:rPr lang="es-CO" dirty="0" smtClean="0"/>
              <a:t>día. </a:t>
            </a:r>
            <a:r>
              <a:rPr lang="es-CO" dirty="0"/>
              <a:t>Si hace mucho calor, debe aumentar la cantidad de líquidos a ingerir, recuerde que la sed es un indicador tardío, cuando sentimos la “boca seca”, ya existe deshidratación.</a:t>
            </a:r>
          </a:p>
          <a:p>
            <a:pPr marL="0" indent="0">
              <a:buNone/>
            </a:pPr>
            <a:r>
              <a:rPr lang="es-CO" dirty="0" smtClean="0"/>
              <a:t>. </a:t>
            </a:r>
            <a:r>
              <a:rPr lang="es-CO" b="1" dirty="0" smtClean="0">
                <a:solidFill>
                  <a:srgbClr val="FF0000"/>
                </a:solidFill>
              </a:rPr>
              <a:t>Acondicionamiento</a:t>
            </a:r>
            <a:r>
              <a:rPr lang="es-CO" dirty="0" smtClean="0"/>
              <a:t> </a:t>
            </a:r>
            <a:r>
              <a:rPr lang="es-CO" dirty="0"/>
              <a:t>Físico: practicar ejercicios de estiramiento y calentamiento previo al inicio de cada actividad. Adicionalmente, considerar realizar pausas activas para estirar los músculos y prevenir posibles lesiones por posturas </a:t>
            </a:r>
            <a:r>
              <a:rPr lang="es-CO" dirty="0" smtClean="0"/>
              <a:t>prolongadas.</a:t>
            </a:r>
          </a:p>
          <a:p>
            <a:pPr marL="0" indent="0">
              <a:buNone/>
            </a:pPr>
            <a:r>
              <a:rPr lang="es-CO" dirty="0" smtClean="0"/>
              <a:t>. </a:t>
            </a:r>
            <a:r>
              <a:rPr lang="es-CO" b="1" dirty="0" smtClean="0">
                <a:solidFill>
                  <a:srgbClr val="FF0000"/>
                </a:solidFill>
              </a:rPr>
              <a:t>Estado </a:t>
            </a:r>
            <a:r>
              <a:rPr lang="es-CO" b="1" dirty="0">
                <a:solidFill>
                  <a:srgbClr val="FF0000"/>
                </a:solidFill>
              </a:rPr>
              <a:t>de Salud</a:t>
            </a:r>
            <a:r>
              <a:rPr lang="es-CO" dirty="0"/>
              <a:t>: </a:t>
            </a:r>
            <a:r>
              <a:rPr lang="es-CO" dirty="0" smtClean="0"/>
              <a:t>realizar </a:t>
            </a:r>
            <a:r>
              <a:rPr lang="es-CO" dirty="0"/>
              <a:t>exámenes médicos periódicos para determinar el estado general de salud, atender de esta forma a las recomendaciones </a:t>
            </a:r>
            <a:r>
              <a:rPr lang="es-CO" dirty="0" smtClean="0"/>
              <a:t>médicas</a:t>
            </a:r>
            <a:endParaRPr lang="es-CO" dirty="0"/>
          </a:p>
          <a:p>
            <a:pPr marL="0" indent="0">
              <a:buNone/>
            </a:pPr>
            <a:r>
              <a:rPr lang="es-CO" b="1" dirty="0" smtClean="0">
                <a:solidFill>
                  <a:srgbClr val="FF0000"/>
                </a:solidFill>
              </a:rPr>
              <a:t>. </a:t>
            </a:r>
            <a:r>
              <a:rPr lang="es-CO" b="1" dirty="0">
                <a:solidFill>
                  <a:srgbClr val="FF0000"/>
                </a:solidFill>
              </a:rPr>
              <a:t>Consumo de Medicamentos</a:t>
            </a:r>
            <a:r>
              <a:rPr lang="es-CO" dirty="0"/>
              <a:t>: No auto medicarse, conocer los posibles efectos de las sustancias que se consumen, acudir al consejo de un medico.</a:t>
            </a:r>
          </a:p>
          <a:p>
            <a:pPr marL="0" indent="0">
              <a:buNone/>
            </a:pPr>
            <a:r>
              <a:rPr lang="es-CO" dirty="0" smtClean="0"/>
              <a:t>.</a:t>
            </a:r>
            <a:r>
              <a:rPr lang="es-CO" b="1" dirty="0" smtClean="0">
                <a:solidFill>
                  <a:srgbClr val="FF0000"/>
                </a:solidFill>
              </a:rPr>
              <a:t>Control </a:t>
            </a:r>
            <a:r>
              <a:rPr lang="es-CO" b="1" dirty="0">
                <a:solidFill>
                  <a:srgbClr val="FF0000"/>
                </a:solidFill>
              </a:rPr>
              <a:t>e inspección de los equipos, herramientas  y elementos de protección personal</a:t>
            </a:r>
            <a:r>
              <a:rPr lang="es-CO" dirty="0"/>
              <a:t>: Revisar los equipos que utiliza y reportar oportunamente fallas y sugerencias para el uso seguro de los elementos.</a:t>
            </a:r>
          </a:p>
          <a:p>
            <a:pPr marL="0" indent="0">
              <a:buNone/>
            </a:pPr>
            <a:endParaRPr lang="es-CO" dirty="0"/>
          </a:p>
          <a:p>
            <a:endParaRPr lang="es-CO" dirty="0"/>
          </a:p>
        </p:txBody>
      </p:sp>
    </p:spTree>
    <p:extLst>
      <p:ext uri="{BB962C8B-B14F-4D97-AF65-F5344CB8AC3E}">
        <p14:creationId xmlns="" xmlns:p14="http://schemas.microsoft.com/office/powerpoint/2010/main" val="19839341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PAUSAS ACTIVAS</a:t>
            </a:r>
            <a:endParaRPr lang="es-CO" dirty="0">
              <a:solidFill>
                <a:schemeClr val="bg1"/>
              </a:solidFill>
            </a:endParaRPr>
          </a:p>
        </p:txBody>
      </p:sp>
      <p:sp>
        <p:nvSpPr>
          <p:cNvPr id="3" name="2 Marcador de contenido"/>
          <p:cNvSpPr>
            <a:spLocks noGrp="1"/>
          </p:cNvSpPr>
          <p:nvPr>
            <p:ph idx="1"/>
          </p:nvPr>
        </p:nvSpPr>
        <p:spPr/>
        <p:txBody>
          <a:bodyPr>
            <a:normAutofit fontScale="85000" lnSpcReduction="10000"/>
          </a:bodyPr>
          <a:lstStyle/>
          <a:p>
            <a:pPr marL="0" indent="0">
              <a:buNone/>
            </a:pPr>
            <a:r>
              <a:rPr lang="es-CO" dirty="0" smtClean="0"/>
              <a:t>Es </a:t>
            </a:r>
            <a:r>
              <a:rPr lang="es-CO" dirty="0"/>
              <a:t>importante tomar unos minutos del día laboral para ejercitar el cuerpo y prevenir algunas </a:t>
            </a:r>
            <a:r>
              <a:rPr lang="es-CO" dirty="0" smtClean="0"/>
              <a:t>enfermedades.</a:t>
            </a:r>
          </a:p>
          <a:p>
            <a:pPr marL="0" indent="0">
              <a:buNone/>
            </a:pPr>
            <a:r>
              <a:rPr lang="es-CO" dirty="0" smtClean="0"/>
              <a:t>Son </a:t>
            </a:r>
            <a:r>
              <a:rPr lang="es-CO" dirty="0"/>
              <a:t>breves descansos durante la jornada laboral que sirven para recuperar energía, mejorar el desempeño y eficiencia en el trabajo, además de prevenir enfermedades causadas por trabajos que no implican mucho movimiento. </a:t>
            </a:r>
          </a:p>
          <a:p>
            <a:pPr marL="0" indent="0">
              <a:buNone/>
            </a:pPr>
            <a:r>
              <a:rPr lang="es-CO" dirty="0"/>
              <a:t>A través de diferentes técnicas y ejercicios que ayudan a reducir la fatiga muscular</a:t>
            </a:r>
            <a:r>
              <a:rPr lang="es-CO" dirty="0" smtClean="0"/>
              <a:t>, fatiga visual, previene </a:t>
            </a:r>
            <a:r>
              <a:rPr lang="es-CO" dirty="0"/>
              <a:t>los trastornos osteomusculares </a:t>
            </a:r>
            <a:r>
              <a:rPr lang="es-CO" dirty="0" smtClean="0"/>
              <a:t>y </a:t>
            </a:r>
            <a:r>
              <a:rPr lang="es-CO" dirty="0"/>
              <a:t>evita el estrés ocupacional.</a:t>
            </a:r>
          </a:p>
          <a:p>
            <a:endParaRPr lang="es-CO" dirty="0"/>
          </a:p>
        </p:txBody>
      </p:sp>
    </p:spTree>
    <p:extLst>
      <p:ext uri="{BB962C8B-B14F-4D97-AF65-F5344CB8AC3E}">
        <p14:creationId xmlns="" xmlns:p14="http://schemas.microsoft.com/office/powerpoint/2010/main" val="16766616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TECNICAS DE RELAJACIÓN</a:t>
            </a:r>
            <a:endParaRPr lang="es-CO" dirty="0">
              <a:solidFill>
                <a:schemeClr val="bg1"/>
              </a:solidFill>
            </a:endParaRPr>
          </a:p>
        </p:txBody>
      </p:sp>
      <p:sp>
        <p:nvSpPr>
          <p:cNvPr id="3" name="2 Marcador de contenido"/>
          <p:cNvSpPr>
            <a:spLocks noGrp="1"/>
          </p:cNvSpPr>
          <p:nvPr>
            <p:ph idx="1"/>
          </p:nvPr>
        </p:nvSpPr>
        <p:spPr/>
        <p:txBody>
          <a:bodyPr>
            <a:normAutofit fontScale="85000" lnSpcReduction="20000"/>
          </a:bodyPr>
          <a:lstStyle/>
          <a:p>
            <a:pPr marL="0" indent="0">
              <a:buNone/>
            </a:pPr>
            <a:r>
              <a:rPr lang="es-CO" dirty="0" smtClean="0"/>
              <a:t>La </a:t>
            </a:r>
            <a:r>
              <a:rPr lang="es-CO" dirty="0"/>
              <a:t>relajación es un estado de conciencia, en muchas ocasiones se define como un estado del cuerpo en que lo músculos están en reposo, sin embargo en las personas deprimidas; el reposo no suele ir acompañado de una experiencia consciente de felicidad. La relajación es mucho más, es un estado de conciencia que se busca voluntaria y libremente con el objetivo de percibir los niveles más altos que un ser humano puede alcanzar, de calma, paz, felicidad, alegría.</a:t>
            </a:r>
          </a:p>
          <a:p>
            <a:r>
              <a:rPr lang="es-CO" dirty="0"/>
              <a:t>Relajación es la acción y efecto de relajar o relajarse (aflojar, ablandar, distraer el ánimo con algún descanso). La relajación, por lo tanto, está asociada a reducir la tensión física y/o mental.</a:t>
            </a:r>
          </a:p>
        </p:txBody>
      </p:sp>
    </p:spTree>
    <p:extLst>
      <p:ext uri="{BB962C8B-B14F-4D97-AF65-F5344CB8AC3E}">
        <p14:creationId xmlns="" xmlns:p14="http://schemas.microsoft.com/office/powerpoint/2010/main" val="28600903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TIPOS DE TECNICAS</a:t>
            </a:r>
            <a:endParaRPr lang="es-CO" dirty="0">
              <a:solidFill>
                <a:schemeClr val="bg1"/>
              </a:solidFill>
            </a:endParaRPr>
          </a:p>
        </p:txBody>
      </p:sp>
      <p:sp>
        <p:nvSpPr>
          <p:cNvPr id="3" name="2 Marcador de contenido"/>
          <p:cNvSpPr>
            <a:spLocks noGrp="1"/>
          </p:cNvSpPr>
          <p:nvPr>
            <p:ph idx="1"/>
          </p:nvPr>
        </p:nvSpPr>
        <p:spPr/>
        <p:txBody>
          <a:bodyPr/>
          <a:lstStyle/>
          <a:p>
            <a:r>
              <a:rPr lang="es-CO" dirty="0" smtClean="0"/>
              <a:t>Técnicas de respiración profunda</a:t>
            </a:r>
          </a:p>
          <a:p>
            <a:r>
              <a:rPr lang="es-CO" dirty="0" err="1" smtClean="0"/>
              <a:t>Automasaje</a:t>
            </a:r>
            <a:r>
              <a:rPr lang="es-CO" dirty="0" smtClean="0"/>
              <a:t> o masajes de relajación</a:t>
            </a:r>
          </a:p>
          <a:p>
            <a:r>
              <a:rPr lang="es-CO" dirty="0" smtClean="0"/>
              <a:t>Practicar Yoga</a:t>
            </a:r>
          </a:p>
          <a:p>
            <a:r>
              <a:rPr lang="es-CO" dirty="0" smtClean="0"/>
              <a:t>Practicar técnicas de estiramiento</a:t>
            </a:r>
            <a:endParaRPr lang="es-CO" dirty="0"/>
          </a:p>
        </p:txBody>
      </p:sp>
    </p:spTree>
    <p:extLst>
      <p:ext uri="{BB962C8B-B14F-4D97-AF65-F5344CB8AC3E}">
        <p14:creationId xmlns="" xmlns:p14="http://schemas.microsoft.com/office/powerpoint/2010/main" val="200794992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ESTRATEGIAS</a:t>
            </a:r>
            <a:endParaRPr lang="es-CO" dirty="0">
              <a:solidFill>
                <a:schemeClr val="bg1"/>
              </a:solidFill>
            </a:endParaRPr>
          </a:p>
        </p:txBody>
      </p:sp>
      <p:sp>
        <p:nvSpPr>
          <p:cNvPr id="3" name="2 Marcador de contenido"/>
          <p:cNvSpPr>
            <a:spLocks noGrp="1"/>
          </p:cNvSpPr>
          <p:nvPr>
            <p:ph idx="1"/>
          </p:nvPr>
        </p:nvSpPr>
        <p:spPr/>
        <p:txBody>
          <a:bodyPr>
            <a:normAutofit fontScale="92500" lnSpcReduction="20000"/>
          </a:bodyPr>
          <a:lstStyle/>
          <a:p>
            <a:pPr marL="0" indent="0">
              <a:buNone/>
            </a:pPr>
            <a:r>
              <a:rPr lang="es-CO" dirty="0" smtClean="0"/>
              <a:t>1. Desarrollar </a:t>
            </a:r>
            <a:r>
              <a:rPr lang="es-CO" dirty="0"/>
              <a:t>en las personas autoestima y generar niveles de fortalecimiento o </a:t>
            </a:r>
            <a:r>
              <a:rPr lang="es-CO" dirty="0" smtClean="0"/>
              <a:t>empoderamiento que revierta </a:t>
            </a:r>
            <a:r>
              <a:rPr lang="es-CO" dirty="0"/>
              <a:t>la internalización de la impotencia, favorezcan el sentido de control personal y desarrollen habilidades de movilización personal y colectiva para cambiar las condiciones personales y </a:t>
            </a:r>
            <a:r>
              <a:rPr lang="es-CO" dirty="0" smtClean="0"/>
              <a:t>laborales </a:t>
            </a:r>
            <a:r>
              <a:rPr lang="es-CO" dirty="0"/>
              <a:t>en pro de la salud. Por otro lado, al potenciar la autoestima se impulsan prácticas deliberadas de autoafirmación, autovaloración,  </a:t>
            </a:r>
            <a:r>
              <a:rPr lang="es-CO" dirty="0" err="1"/>
              <a:t>autorreconocimiento</a:t>
            </a:r>
            <a:r>
              <a:rPr lang="es-CO" dirty="0"/>
              <a:t> y autoexpresión de los aspectos que favorecen el desarrollo integral.</a:t>
            </a:r>
          </a:p>
        </p:txBody>
      </p:sp>
    </p:spTree>
    <p:extLst>
      <p:ext uri="{BB962C8B-B14F-4D97-AF65-F5344CB8AC3E}">
        <p14:creationId xmlns="" xmlns:p14="http://schemas.microsoft.com/office/powerpoint/2010/main" val="10092848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INTERROGANTES</a:t>
            </a:r>
            <a:endParaRPr lang="es-CO" dirty="0">
              <a:solidFill>
                <a:schemeClr val="bg1"/>
              </a:solidFill>
            </a:endParaRPr>
          </a:p>
        </p:txBody>
      </p:sp>
      <p:sp>
        <p:nvSpPr>
          <p:cNvPr id="3" name="2 Marcador de contenido"/>
          <p:cNvSpPr>
            <a:spLocks noGrp="1"/>
          </p:cNvSpPr>
          <p:nvPr>
            <p:ph idx="1"/>
          </p:nvPr>
        </p:nvSpPr>
        <p:spPr/>
        <p:txBody>
          <a:bodyPr>
            <a:normAutofit/>
          </a:bodyPr>
          <a:lstStyle/>
          <a:p>
            <a:r>
              <a:rPr lang="es-CO" dirty="0"/>
              <a:t>Qué es un entorno de trabajo saludable</a:t>
            </a:r>
            <a:r>
              <a:rPr lang="es-CO" dirty="0" smtClean="0"/>
              <a:t>?</a:t>
            </a:r>
          </a:p>
          <a:p>
            <a:r>
              <a:rPr lang="es-CO" dirty="0" smtClean="0"/>
              <a:t>Para que desarrollar un fundamento para entornos laborales saludables?</a:t>
            </a:r>
          </a:p>
          <a:p>
            <a:r>
              <a:rPr lang="es-CO" dirty="0" smtClean="0"/>
              <a:t>Para que preocuparse de que haya entornos laborales saludables?</a:t>
            </a:r>
          </a:p>
          <a:p>
            <a:r>
              <a:rPr lang="es-CO" dirty="0" smtClean="0"/>
              <a:t>¿Cómo pueden los trabajadores y empleadores saber cuales con las acciones más efectivas que pueden llevarse a cabo? </a:t>
            </a:r>
            <a:endParaRPr lang="es-CO" dirty="0"/>
          </a:p>
        </p:txBody>
      </p:sp>
    </p:spTree>
    <p:extLst>
      <p:ext uri="{BB962C8B-B14F-4D97-AF65-F5344CB8AC3E}">
        <p14:creationId xmlns="" xmlns:p14="http://schemas.microsoft.com/office/powerpoint/2010/main" val="199011121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ESTRATEGIAS</a:t>
            </a:r>
            <a:endParaRPr lang="es-CO" dirty="0">
              <a:solidFill>
                <a:schemeClr val="bg1"/>
              </a:solidFill>
            </a:endParaRPr>
          </a:p>
        </p:txBody>
      </p:sp>
      <p:sp>
        <p:nvSpPr>
          <p:cNvPr id="3" name="2 Marcador de contenido"/>
          <p:cNvSpPr>
            <a:spLocks noGrp="1"/>
          </p:cNvSpPr>
          <p:nvPr>
            <p:ph idx="1"/>
          </p:nvPr>
        </p:nvSpPr>
        <p:spPr/>
        <p:txBody>
          <a:bodyPr>
            <a:normAutofit fontScale="92500"/>
          </a:bodyPr>
          <a:lstStyle/>
          <a:p>
            <a:pPr marL="0" indent="0">
              <a:buNone/>
            </a:pPr>
            <a:r>
              <a:rPr lang="es-CO" dirty="0" smtClean="0"/>
              <a:t>2.Involucrarse en el conocimiento, para </a:t>
            </a:r>
            <a:r>
              <a:rPr lang="es-CO" dirty="0"/>
              <a:t>identificar, interpretar y comprender la lógica y la dinámica </a:t>
            </a:r>
            <a:r>
              <a:rPr lang="es-CO" dirty="0" smtClean="0"/>
              <a:t>del ser y así tener una </a:t>
            </a:r>
            <a:r>
              <a:rPr lang="es-CO" dirty="0"/>
              <a:t>visión esclarecida de la enfermedad y de la salud que se traduzca en comportamientos saludables</a:t>
            </a:r>
            <a:r>
              <a:rPr lang="es-CO" dirty="0" smtClean="0"/>
              <a:t>.</a:t>
            </a:r>
          </a:p>
          <a:p>
            <a:pPr marL="0" indent="0">
              <a:buNone/>
            </a:pPr>
            <a:r>
              <a:rPr lang="es-CO" dirty="0" smtClean="0"/>
              <a:t>3</a:t>
            </a:r>
            <a:r>
              <a:rPr lang="es-CO" dirty="0"/>
              <a:t>. Explorar y comprender las rupturas que existen entre conocimiento, actitudes y prácticas, y configurar propuestas de acción y capacitación que hagan </a:t>
            </a:r>
            <a:r>
              <a:rPr lang="es-CO" dirty="0" smtClean="0"/>
              <a:t>viable lograr tener hábitos saludables.</a:t>
            </a:r>
            <a:endParaRPr lang="es-CO" dirty="0"/>
          </a:p>
        </p:txBody>
      </p:sp>
    </p:spTree>
    <p:extLst>
      <p:ext uri="{BB962C8B-B14F-4D97-AF65-F5344CB8AC3E}">
        <p14:creationId xmlns="" xmlns:p14="http://schemas.microsoft.com/office/powerpoint/2010/main" val="382517763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ESTRATEGIAS</a:t>
            </a:r>
            <a:endParaRPr lang="es-CO" dirty="0">
              <a:solidFill>
                <a:schemeClr val="bg1"/>
              </a:solidFill>
            </a:endParaRPr>
          </a:p>
        </p:txBody>
      </p:sp>
      <p:sp>
        <p:nvSpPr>
          <p:cNvPr id="3" name="2 Marcador de contenido"/>
          <p:cNvSpPr>
            <a:spLocks noGrp="1"/>
          </p:cNvSpPr>
          <p:nvPr>
            <p:ph idx="1"/>
          </p:nvPr>
        </p:nvSpPr>
        <p:spPr/>
        <p:txBody>
          <a:bodyPr/>
          <a:lstStyle/>
          <a:p>
            <a:r>
              <a:rPr lang="es-CO" dirty="0"/>
              <a:t>Es importante entender que cada persona tiene una historia de vida, con valores, creencias, aprendizajes y motivaciones </a:t>
            </a:r>
            <a:r>
              <a:rPr lang="es-CO" dirty="0" smtClean="0"/>
              <a:t>diferentes, situaciones que muestran que cada ser humano tiene su propio ciclo de vida, diferente a los demás. Factores sicosociales que también influyen en nuestro desempeño laboral  </a:t>
            </a:r>
            <a:endParaRPr lang="es-CO" dirty="0"/>
          </a:p>
        </p:txBody>
      </p:sp>
    </p:spTree>
    <p:extLst>
      <p:ext uri="{BB962C8B-B14F-4D97-AF65-F5344CB8AC3E}">
        <p14:creationId xmlns="" xmlns:p14="http://schemas.microsoft.com/office/powerpoint/2010/main" val="41660159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CONCLUSIONES</a:t>
            </a:r>
            <a:endParaRPr lang="es-CO" dirty="0">
              <a:solidFill>
                <a:schemeClr val="bg1"/>
              </a:solidFill>
            </a:endParaRPr>
          </a:p>
        </p:txBody>
      </p:sp>
      <p:sp>
        <p:nvSpPr>
          <p:cNvPr id="3" name="2 Marcador de contenido"/>
          <p:cNvSpPr>
            <a:spLocks noGrp="1"/>
          </p:cNvSpPr>
          <p:nvPr>
            <p:ph idx="1"/>
          </p:nvPr>
        </p:nvSpPr>
        <p:spPr/>
        <p:txBody>
          <a:bodyPr/>
          <a:lstStyle/>
          <a:p>
            <a:pPr marL="514350" indent="-514350">
              <a:buFont typeface="+mj-lt"/>
              <a:buAutoNum type="arabicPeriod"/>
            </a:pPr>
            <a:r>
              <a:rPr lang="es-CO" dirty="0" smtClean="0"/>
              <a:t>Desarrollar el auto reconocimiento: físico, mental y emocional</a:t>
            </a:r>
          </a:p>
          <a:p>
            <a:pPr marL="514350" indent="-514350">
              <a:buFont typeface="+mj-lt"/>
              <a:buAutoNum type="arabicPeriod"/>
            </a:pPr>
            <a:r>
              <a:rPr lang="es-CO" dirty="0" smtClean="0"/>
              <a:t>Tener coherencia entre el conocimiento y la práctica logrando mantener la salud</a:t>
            </a:r>
          </a:p>
          <a:p>
            <a:pPr marL="514350" indent="-514350">
              <a:buFont typeface="+mj-lt"/>
              <a:buAutoNum type="arabicPeriod"/>
            </a:pPr>
            <a:r>
              <a:rPr lang="es-CO" dirty="0" smtClean="0"/>
              <a:t> </a:t>
            </a:r>
            <a:r>
              <a:rPr lang="es-CO" dirty="0"/>
              <a:t>R</a:t>
            </a:r>
            <a:r>
              <a:rPr lang="es-CO" dirty="0" smtClean="0"/>
              <a:t>econocer la condición humana integral, parte de una familia en una sociedad</a:t>
            </a:r>
          </a:p>
          <a:p>
            <a:pPr marL="514350" indent="-514350">
              <a:buFont typeface="+mj-lt"/>
              <a:buAutoNum type="arabicPeriod"/>
            </a:pPr>
            <a:r>
              <a:rPr lang="es-CO" dirty="0" smtClean="0"/>
              <a:t>Planificar la tarea </a:t>
            </a:r>
          </a:p>
          <a:p>
            <a:pPr marL="514350" indent="-514350">
              <a:buFont typeface="+mj-lt"/>
              <a:buAutoNum type="arabicPeriod"/>
            </a:pPr>
            <a:endParaRPr lang="es-CO" dirty="0" smtClean="0"/>
          </a:p>
          <a:p>
            <a:pPr marL="514350" indent="-514350">
              <a:buFont typeface="+mj-lt"/>
              <a:buAutoNum type="arabicPeriod"/>
            </a:pPr>
            <a:endParaRPr lang="es-CO" dirty="0" smtClean="0"/>
          </a:p>
          <a:p>
            <a:pPr marL="514350" indent="-514350">
              <a:buFont typeface="+mj-lt"/>
              <a:buAutoNum type="arabicPeriod"/>
            </a:pPr>
            <a:endParaRPr lang="es-CO" dirty="0"/>
          </a:p>
        </p:txBody>
      </p:sp>
    </p:spTree>
    <p:extLst>
      <p:ext uri="{BB962C8B-B14F-4D97-AF65-F5344CB8AC3E}">
        <p14:creationId xmlns="" xmlns:p14="http://schemas.microsoft.com/office/powerpoint/2010/main" val="29074551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2086098" y="857232"/>
            <a:ext cx="4971804" cy="4525963"/>
          </a:xfrm>
        </p:spPr>
      </p:pic>
    </p:spTree>
    <p:extLst>
      <p:ext uri="{BB962C8B-B14F-4D97-AF65-F5344CB8AC3E}">
        <p14:creationId xmlns="" xmlns:p14="http://schemas.microsoft.com/office/powerpoint/2010/main" val="329239643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683568" y="2492896"/>
            <a:ext cx="8036505" cy="2740128"/>
          </a:xfrm>
        </p:spPr>
      </p:pic>
    </p:spTree>
    <p:extLst>
      <p:ext uri="{BB962C8B-B14F-4D97-AF65-F5344CB8AC3E}">
        <p14:creationId xmlns="" xmlns:p14="http://schemas.microsoft.com/office/powerpoint/2010/main" val="13287438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ENTORNOS SALUDABLES</a:t>
            </a:r>
            <a:endParaRPr lang="es-CO" dirty="0">
              <a:solidFill>
                <a:schemeClr val="bg1"/>
              </a:solidFill>
            </a:endParaRPr>
          </a:p>
        </p:txBody>
      </p:sp>
      <p:sp>
        <p:nvSpPr>
          <p:cNvPr id="3" name="2 Marcador de contenido"/>
          <p:cNvSpPr>
            <a:spLocks noGrp="1"/>
          </p:cNvSpPr>
          <p:nvPr>
            <p:ph idx="1"/>
          </p:nvPr>
        </p:nvSpPr>
        <p:spPr/>
        <p:txBody>
          <a:bodyPr>
            <a:normAutofit fontScale="85000" lnSpcReduction="20000"/>
          </a:bodyPr>
          <a:lstStyle/>
          <a:p>
            <a:r>
              <a:rPr lang="es-CO" dirty="0" smtClean="0"/>
              <a:t>Según la OMS define: </a:t>
            </a:r>
            <a:r>
              <a:rPr lang="es-CO" dirty="0"/>
              <a:t>“Un entorno de trabajo saludable es aquel en el que los trabajadores y jefes colaboran en un proceso de mejora continua para promover y proteger la salud, seguridad y bienestar de los trabajadores y la </a:t>
            </a:r>
            <a:r>
              <a:rPr lang="es-CO" dirty="0" smtClean="0"/>
              <a:t>sustentabilidad </a:t>
            </a:r>
            <a:r>
              <a:rPr lang="es-CO" dirty="0"/>
              <a:t>del ambiente de </a:t>
            </a:r>
            <a:r>
              <a:rPr lang="es-CO" dirty="0" smtClean="0"/>
              <a:t>trabajo, teniendo en cuenta </a:t>
            </a:r>
            <a:r>
              <a:rPr lang="es-CO" dirty="0"/>
              <a:t>indicadores: La salud y la seguridad concernientes al ambiente físico de </a:t>
            </a:r>
            <a:r>
              <a:rPr lang="es-CO" dirty="0" smtClean="0"/>
              <a:t>trabajo, </a:t>
            </a:r>
            <a:r>
              <a:rPr lang="es-CO" dirty="0"/>
              <a:t>el </a:t>
            </a:r>
            <a:r>
              <a:rPr lang="es-CO" dirty="0" smtClean="0"/>
              <a:t>bienestar, al </a:t>
            </a:r>
            <a:r>
              <a:rPr lang="es-CO" dirty="0"/>
              <a:t>medio psicosocial del trabajo incluyendo la organización del mismo y la cultura del espacio de trabajo. Los recursos de salud personales en el ambiente de trabajo, y </a:t>
            </a:r>
            <a:r>
              <a:rPr lang="es-CO" dirty="0" smtClean="0"/>
              <a:t>las </a:t>
            </a:r>
            <a:r>
              <a:rPr lang="es-CO" dirty="0"/>
              <a:t>formas en que la comunidad busca mejorar la salud de los trabajadores, sus familias y de otros miembros de la comunidad”</a:t>
            </a:r>
          </a:p>
        </p:txBody>
      </p:sp>
    </p:spTree>
    <p:extLst>
      <p:ext uri="{BB962C8B-B14F-4D97-AF65-F5344CB8AC3E}">
        <p14:creationId xmlns="" xmlns:p14="http://schemas.microsoft.com/office/powerpoint/2010/main" val="28139348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normAutofit fontScale="90000"/>
          </a:bodyPr>
          <a:lstStyle/>
          <a:p>
            <a:r>
              <a:rPr lang="es-CO" dirty="0" smtClean="0">
                <a:solidFill>
                  <a:schemeClr val="bg1"/>
                </a:solidFill>
              </a:rPr>
              <a:t>POLITICA GLOBAL</a:t>
            </a:r>
            <a:br>
              <a:rPr lang="es-CO" dirty="0" smtClean="0">
                <a:solidFill>
                  <a:schemeClr val="bg1"/>
                </a:solidFill>
              </a:rPr>
            </a:br>
            <a:endParaRPr lang="es-CO" dirty="0">
              <a:solidFill>
                <a:schemeClr val="bg1"/>
              </a:solidFill>
            </a:endParaRPr>
          </a:p>
        </p:txBody>
      </p:sp>
      <p:sp>
        <p:nvSpPr>
          <p:cNvPr id="3" name="2 Marcador de contenido"/>
          <p:cNvSpPr>
            <a:spLocks noGrp="1"/>
          </p:cNvSpPr>
          <p:nvPr>
            <p:ph idx="1"/>
          </p:nvPr>
        </p:nvSpPr>
        <p:spPr/>
        <p:txBody>
          <a:bodyPr>
            <a:normAutofit lnSpcReduction="10000"/>
          </a:bodyPr>
          <a:lstStyle/>
          <a:p>
            <a:r>
              <a:rPr lang="es-CO" dirty="0" smtClean="0"/>
              <a:t>Agencias globales: la OMS y la OIT, trabajan en común por la salud en el trabajo. A nivel global los trabajadores conformamos casi la mitad de la población, es importante no solo para los trabajadores en lo individual y sus familias sino también para la productividad, competitividad y sustentabilidad de las empresas u organizaciones y para la economía nacional de los países y finalmente para la economía global</a:t>
            </a:r>
            <a:endParaRPr lang="es-CO" dirty="0"/>
          </a:p>
        </p:txBody>
      </p:sp>
    </p:spTree>
    <p:extLst>
      <p:ext uri="{BB962C8B-B14F-4D97-AF65-F5344CB8AC3E}">
        <p14:creationId xmlns="" xmlns:p14="http://schemas.microsoft.com/office/powerpoint/2010/main" val="32838416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ENFERMEDADES LABORALES</a:t>
            </a:r>
            <a:endParaRPr lang="es-CO" dirty="0">
              <a:solidFill>
                <a:schemeClr val="bg1"/>
              </a:solidFill>
            </a:endParaRPr>
          </a:p>
        </p:txBody>
      </p:sp>
      <p:sp>
        <p:nvSpPr>
          <p:cNvPr id="3" name="2 Marcador de contenido"/>
          <p:cNvSpPr>
            <a:spLocks noGrp="1"/>
          </p:cNvSpPr>
          <p:nvPr>
            <p:ph idx="1"/>
          </p:nvPr>
        </p:nvSpPr>
        <p:spPr/>
        <p:txBody>
          <a:bodyPr/>
          <a:lstStyle/>
          <a:p>
            <a:r>
              <a:rPr lang="es-CO" dirty="0"/>
              <a:t>Más de 2.000 afecciones relacionadas con el trabajo, que van </a:t>
            </a:r>
            <a:r>
              <a:rPr lang="es-CO" dirty="0" smtClean="0"/>
              <a:t>desde molestias </a:t>
            </a:r>
            <a:r>
              <a:rPr lang="es-CO" dirty="0"/>
              <a:t>musculares tras pasar largos periodos en una sola posición </a:t>
            </a:r>
          </a:p>
          <a:p>
            <a:pPr marL="0" indent="0">
              <a:buNone/>
            </a:pPr>
            <a:r>
              <a:rPr lang="es-CO" dirty="0" smtClean="0"/>
              <a:t>   hasta </a:t>
            </a:r>
            <a:r>
              <a:rPr lang="es-CO" dirty="0"/>
              <a:t>cáncer por el manejo de </a:t>
            </a:r>
            <a:r>
              <a:rPr lang="es-CO" dirty="0" smtClean="0"/>
              <a:t>sustancias          peligrosas; </a:t>
            </a:r>
            <a:r>
              <a:rPr lang="es-CO" dirty="0"/>
              <a:t>aunque no todas están reconocidas </a:t>
            </a:r>
            <a:r>
              <a:rPr lang="es-CO" dirty="0" smtClean="0"/>
              <a:t>   como </a:t>
            </a:r>
            <a:r>
              <a:rPr lang="es-CO" dirty="0"/>
              <a:t>tal, las enfermedades asociadas al trabajo existen y se detectan cada vez con mayor </a:t>
            </a:r>
            <a:r>
              <a:rPr lang="es-CO" dirty="0" smtClean="0"/>
              <a:t>frecuencia.</a:t>
            </a:r>
            <a:endParaRPr lang="es-CO" dirty="0"/>
          </a:p>
        </p:txBody>
      </p:sp>
    </p:spTree>
    <p:extLst>
      <p:ext uri="{BB962C8B-B14F-4D97-AF65-F5344CB8AC3E}">
        <p14:creationId xmlns="" xmlns:p14="http://schemas.microsoft.com/office/powerpoint/2010/main" val="18822717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ENFERMEDADES LABORALES</a:t>
            </a:r>
            <a:endParaRPr lang="es-CO" dirty="0">
              <a:solidFill>
                <a:schemeClr val="bg1"/>
              </a:solidFill>
            </a:endParaRPr>
          </a:p>
        </p:txBody>
      </p:sp>
      <p:sp>
        <p:nvSpPr>
          <p:cNvPr id="3" name="2 Marcador de contenido"/>
          <p:cNvSpPr>
            <a:spLocks noGrp="1"/>
          </p:cNvSpPr>
          <p:nvPr>
            <p:ph idx="1"/>
          </p:nvPr>
        </p:nvSpPr>
        <p:spPr/>
        <p:txBody>
          <a:bodyPr>
            <a:normAutofit/>
          </a:bodyPr>
          <a:lstStyle/>
          <a:p>
            <a:r>
              <a:rPr lang="es-CO" dirty="0" smtClean="0"/>
              <a:t>Ciertas enfermedades aun no se han clasificado como laborales </a:t>
            </a:r>
            <a:r>
              <a:rPr lang="es-CO" dirty="0"/>
              <a:t>a pesar de que hay muchos estudios que demuestran la asociación que existe con el desempeño </a:t>
            </a:r>
            <a:r>
              <a:rPr lang="es-CO" dirty="0" smtClean="0"/>
              <a:t>laboral. Las enfermedades del </a:t>
            </a:r>
            <a:r>
              <a:rPr lang="es-CO" u="sng" dirty="0"/>
              <a:t>estrés</a:t>
            </a:r>
            <a:r>
              <a:rPr lang="es-CO" dirty="0"/>
              <a:t>, </a:t>
            </a:r>
            <a:r>
              <a:rPr lang="es-CO" dirty="0" smtClean="0"/>
              <a:t>se </a:t>
            </a:r>
            <a:r>
              <a:rPr lang="es-CO" dirty="0"/>
              <a:t>agrupan en dos tipos, </a:t>
            </a:r>
            <a:r>
              <a:rPr lang="es-CO" u="sng" dirty="0"/>
              <a:t>trastornos mentales y psicosomáticos</a:t>
            </a:r>
            <a:r>
              <a:rPr lang="es-CO" dirty="0"/>
              <a:t>, están relacionadas con problemas como colitis, gastritis </a:t>
            </a:r>
            <a:r>
              <a:rPr lang="es-CO" dirty="0" smtClean="0"/>
              <a:t>y enfermedades cardiovasculares</a:t>
            </a:r>
            <a:endParaRPr lang="es-CO" dirty="0"/>
          </a:p>
        </p:txBody>
      </p:sp>
    </p:spTree>
    <p:extLst>
      <p:ext uri="{BB962C8B-B14F-4D97-AF65-F5344CB8AC3E}">
        <p14:creationId xmlns="" xmlns:p14="http://schemas.microsoft.com/office/powerpoint/2010/main" val="22620380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solidFill>
            <a:schemeClr val="accent1"/>
          </a:solidFill>
        </p:spPr>
        <p:txBody>
          <a:bodyPr/>
          <a:lstStyle/>
          <a:p>
            <a:r>
              <a:rPr lang="es-CO" dirty="0" smtClean="0">
                <a:solidFill>
                  <a:schemeClr val="bg1"/>
                </a:solidFill>
              </a:rPr>
              <a:t>ENFERMEDADES LABORALES</a:t>
            </a:r>
            <a:endParaRPr lang="es-CO" dirty="0">
              <a:solidFill>
                <a:schemeClr val="bg1"/>
              </a:solidFill>
            </a:endParaRPr>
          </a:p>
        </p:txBody>
      </p:sp>
      <p:sp>
        <p:nvSpPr>
          <p:cNvPr id="3" name="2 Marcador de contenido"/>
          <p:cNvSpPr>
            <a:spLocks noGrp="1"/>
          </p:cNvSpPr>
          <p:nvPr>
            <p:ph idx="1"/>
          </p:nvPr>
        </p:nvSpPr>
        <p:spPr/>
        <p:txBody>
          <a:bodyPr/>
          <a:lstStyle/>
          <a:p>
            <a:r>
              <a:rPr lang="es-CO" dirty="0" smtClean="0"/>
              <a:t>Otra enfermedad </a:t>
            </a:r>
            <a:r>
              <a:rPr lang="es-CO" dirty="0"/>
              <a:t>es el </a:t>
            </a:r>
            <a:r>
              <a:rPr lang="es-CO" u="sng" dirty="0"/>
              <a:t>síndrome de desgaste profesional</a:t>
            </a:r>
            <a:r>
              <a:rPr lang="es-CO" dirty="0"/>
              <a:t>, que se caracteriza por un agotamiento físico y mental, bajo rendimiento laboral y pérdida de interés hacia el trabajo. En tanto, la </a:t>
            </a:r>
            <a:r>
              <a:rPr lang="es-CO" u="sng" dirty="0"/>
              <a:t>adicción laboral</a:t>
            </a:r>
            <a:r>
              <a:rPr lang="es-CO" dirty="0"/>
              <a:t>, también se ha convertido en una enfermedad, ya que cuando las personas caen en ello, tienden a deprimirse si no se encuentran desarrollando sus actividades habituales</a:t>
            </a:r>
          </a:p>
        </p:txBody>
      </p:sp>
    </p:spTree>
    <p:extLst>
      <p:ext uri="{BB962C8B-B14F-4D97-AF65-F5344CB8AC3E}">
        <p14:creationId xmlns="" xmlns:p14="http://schemas.microsoft.com/office/powerpoint/2010/main" val="3435104900"/>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enc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12543</TotalTime>
  <Words>3224</Words>
  <Application>Microsoft Office PowerPoint</Application>
  <PresentationFormat>Presentación en pantalla (4:3)</PresentationFormat>
  <Paragraphs>134</Paragraphs>
  <Slides>44</Slides>
  <Notes>0</Notes>
  <HiddenSlides>0</HiddenSlides>
  <MMClips>0</MMClips>
  <ScaleCrop>false</ScaleCrop>
  <HeadingPairs>
    <vt:vector size="4" baseType="variant">
      <vt:variant>
        <vt:lpstr>Tema</vt:lpstr>
      </vt:variant>
      <vt:variant>
        <vt:i4>1</vt:i4>
      </vt:variant>
      <vt:variant>
        <vt:lpstr>Títulos de diapositiva</vt:lpstr>
      </vt:variant>
      <vt:variant>
        <vt:i4>44</vt:i4>
      </vt:variant>
    </vt:vector>
  </HeadingPairs>
  <TitlesOfParts>
    <vt:vector size="45" baseType="lpstr">
      <vt:lpstr>Tema de Office</vt:lpstr>
      <vt:lpstr>AUTOCUIDADO LABORAL</vt:lpstr>
      <vt:lpstr>OBJETIVOS</vt:lpstr>
      <vt:lpstr>INTERROGANTES</vt:lpstr>
      <vt:lpstr>INTERROGANTES</vt:lpstr>
      <vt:lpstr>ENTORNOS SALUDABLES</vt:lpstr>
      <vt:lpstr>POLITICA GLOBAL </vt:lpstr>
      <vt:lpstr>ENFERMEDADES LABORALES</vt:lpstr>
      <vt:lpstr>ENFERMEDADES LABORALES</vt:lpstr>
      <vt:lpstr>ENFERMEDADES LABORALES</vt:lpstr>
      <vt:lpstr>ENFERMEDADES LABORALES</vt:lpstr>
      <vt:lpstr>ENFERMEDADES LABORALES</vt:lpstr>
      <vt:lpstr>Diapositiva 12</vt:lpstr>
      <vt:lpstr>ENFERMEDAD LABORAL</vt:lpstr>
      <vt:lpstr>Diapositiva 14</vt:lpstr>
      <vt:lpstr>PRÁCTICAS SALUDABLES</vt:lpstr>
      <vt:lpstr>PREVENCIÓN</vt:lpstr>
      <vt:lpstr>ENFERMEDAD LABORAL</vt:lpstr>
      <vt:lpstr>PRACTICAS SALUDABLES</vt:lpstr>
      <vt:lpstr>ENFERMEDAD LABORAL</vt:lpstr>
      <vt:lpstr>PRÁCTICAS SALUDABLES </vt:lpstr>
      <vt:lpstr>PREVENCIÓN </vt:lpstr>
      <vt:lpstr>ENFERMEDADES LABORALES</vt:lpstr>
      <vt:lpstr>Diapositiva 23</vt:lpstr>
      <vt:lpstr>Diapositiva 24</vt:lpstr>
      <vt:lpstr>ENFERMEDADES LABORALES</vt:lpstr>
      <vt:lpstr>ENFERMEDAD LABORAL</vt:lpstr>
      <vt:lpstr>PRACTICAS SALUDABLES</vt:lpstr>
      <vt:lpstr>PREVENCIÓN</vt:lpstr>
      <vt:lpstr>CUESTIONAMIENTO</vt:lpstr>
      <vt:lpstr>AUTOCUIDADO</vt:lpstr>
      <vt:lpstr>AUTOCUIDADO</vt:lpstr>
      <vt:lpstr>AUTOCUIDADO</vt:lpstr>
      <vt:lpstr>AUTOCUIDADO</vt:lpstr>
      <vt:lpstr>ACTITUDES CONTRARIAS</vt:lpstr>
      <vt:lpstr>RECOMENDACIONES</vt:lpstr>
      <vt:lpstr>PAUSAS ACTIVAS</vt:lpstr>
      <vt:lpstr>TECNICAS DE RELAJACIÓN</vt:lpstr>
      <vt:lpstr>TIPOS DE TECNICAS</vt:lpstr>
      <vt:lpstr>ESTRATEGIAS</vt:lpstr>
      <vt:lpstr>ESTRATEGIAS</vt:lpstr>
      <vt:lpstr>ESTRATEGIAS</vt:lpstr>
      <vt:lpstr>CONCLUSIONES</vt:lpstr>
      <vt:lpstr>Diapositiva 43</vt:lpstr>
      <vt:lpstr>Diapositiva 44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AUTOCUIDADO LABORAL</dc:title>
  <dc:creator>arango guerrero</dc:creator>
  <cp:lastModifiedBy>Ricardo Novoa</cp:lastModifiedBy>
  <cp:revision>72</cp:revision>
  <dcterms:created xsi:type="dcterms:W3CDTF">2017-04-10T00:24:59Z</dcterms:created>
  <dcterms:modified xsi:type="dcterms:W3CDTF">2025-07-14T03:19:55Z</dcterms:modified>
</cp:coreProperties>
</file>