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3" r:id="rId4"/>
    <p:sldId id="294" r:id="rId5"/>
    <p:sldId id="292" r:id="rId6"/>
    <p:sldId id="295" r:id="rId7"/>
    <p:sldId id="296" r:id="rId8"/>
    <p:sldId id="298" r:id="rId9"/>
    <p:sldId id="328" r:id="rId10"/>
    <p:sldId id="297" r:id="rId11"/>
    <p:sldId id="327" r:id="rId12"/>
    <p:sldId id="312" r:id="rId13"/>
    <p:sldId id="300" r:id="rId14"/>
    <p:sldId id="301" r:id="rId15"/>
    <p:sldId id="299" r:id="rId16"/>
    <p:sldId id="302" r:id="rId17"/>
    <p:sldId id="303" r:id="rId18"/>
    <p:sldId id="304" r:id="rId19"/>
    <p:sldId id="313" r:id="rId20"/>
    <p:sldId id="305" r:id="rId21"/>
    <p:sldId id="307" r:id="rId22"/>
    <p:sldId id="306" r:id="rId23"/>
    <p:sldId id="308" r:id="rId24"/>
    <p:sldId id="309" r:id="rId25"/>
    <p:sldId id="310" r:id="rId26"/>
    <p:sldId id="311" r:id="rId27"/>
    <p:sldId id="314" r:id="rId28"/>
    <p:sldId id="315" r:id="rId29"/>
    <p:sldId id="320" r:id="rId30"/>
    <p:sldId id="323" r:id="rId31"/>
    <p:sldId id="324" r:id="rId32"/>
    <p:sldId id="325" r:id="rId33"/>
    <p:sldId id="316" r:id="rId34"/>
    <p:sldId id="317" r:id="rId35"/>
    <p:sldId id="318" r:id="rId36"/>
    <p:sldId id="319" r:id="rId37"/>
    <p:sldId id="321" r:id="rId38"/>
    <p:sldId id="262" r:id="rId39"/>
    <p:sldId id="263" r:id="rId40"/>
    <p:sldId id="264" r:id="rId41"/>
    <p:sldId id="268" r:id="rId42"/>
    <p:sldId id="261" r:id="rId43"/>
    <p:sldId id="267" r:id="rId44"/>
    <p:sldId id="258" r:id="rId45"/>
    <p:sldId id="265" r:id="rId46"/>
    <p:sldId id="269" r:id="rId47"/>
    <p:sldId id="271" r:id="rId48"/>
    <p:sldId id="282" r:id="rId49"/>
    <p:sldId id="270" r:id="rId50"/>
    <p:sldId id="281" r:id="rId51"/>
    <p:sldId id="272" r:id="rId52"/>
    <p:sldId id="280" r:id="rId53"/>
    <p:sldId id="329" r:id="rId54"/>
    <p:sldId id="273" r:id="rId55"/>
    <p:sldId id="274" r:id="rId56"/>
    <p:sldId id="277" r:id="rId57"/>
    <p:sldId id="276" r:id="rId58"/>
    <p:sldId id="278" r:id="rId59"/>
    <p:sldId id="279" r:id="rId60"/>
    <p:sldId id="284" r:id="rId61"/>
    <p:sldId id="283" r:id="rId62"/>
    <p:sldId id="259" r:id="rId63"/>
    <p:sldId id="260" r:id="rId64"/>
    <p:sldId id="275" r:id="rId65"/>
    <p:sldId id="285" r:id="rId66"/>
    <p:sldId id="286" r:id="rId67"/>
    <p:sldId id="287" r:id="rId68"/>
    <p:sldId id="288" r:id="rId69"/>
    <p:sldId id="289" r:id="rId70"/>
    <p:sldId id="290" r:id="rId71"/>
    <p:sldId id="291" r:id="rId7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6912" autoAdjust="0"/>
    <p:restoredTop sz="94660"/>
  </p:normalViewPr>
  <p:slideViewPr>
    <p:cSldViewPr>
      <p:cViewPr varScale="1">
        <p:scale>
          <a:sx n="68" d="100"/>
          <a:sy n="68" d="100"/>
        </p:scale>
        <p:origin x="-121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3C57D278-DCA5-4226-B65D-02FC0AF23977}" type="datetimeFigureOut">
              <a:rPr lang="es-ES"/>
              <a:pPr>
                <a:defRPr/>
              </a:pPr>
              <a:t>13/07/2025</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2F27220-6776-4BE3-985F-DF1C69F10D4C}"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1027"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90DF88A6-4971-4451-9431-BB66DD19A41F}" type="datetimeFigureOut">
              <a:rPr lang="es-ES"/>
              <a:pPr>
                <a:defRPr/>
              </a:pPr>
              <a:t>13/07/2025</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82A92DE-05AD-4727-8E96-7F49FDF6CF71}"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10" name="9 Rectángulo"/>
          <p:cNvSpPr/>
          <p:nvPr/>
        </p:nvSpPr>
        <p:spPr>
          <a:xfrm>
            <a:off x="1000100" y="642918"/>
            <a:ext cx="7000924"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es-ES" sz="3600" b="1" dirty="0" smtClean="0">
                <a:latin typeface="Arial Black" pitchFamily="34" charset="0"/>
              </a:rPr>
              <a:t>Programa para lograr un entorno laboral saludable</a:t>
            </a:r>
            <a:endParaRPr lang="es-CO" sz="3600" b="1" dirty="0">
              <a:latin typeface="Arial Black" pitchFamily="34" charset="0"/>
            </a:endParaRPr>
          </a:p>
        </p:txBody>
      </p:sp>
      <p:sp>
        <p:nvSpPr>
          <p:cNvPr id="11" name="10 Rectángulo"/>
          <p:cNvSpPr>
            <a:spLocks noChangeArrowheads="1"/>
          </p:cNvSpPr>
          <p:nvPr/>
        </p:nvSpPr>
        <p:spPr bwMode="auto">
          <a:xfrm>
            <a:off x="1285851" y="3500438"/>
            <a:ext cx="7429553" cy="152542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algn="ctr"/>
            <a:r>
              <a:rPr lang="es-CO" sz="2800" b="1" dirty="0" err="1">
                <a:latin typeface="Arial Black" pitchFamily="34" charset="0"/>
              </a:rPr>
              <a:t>Ft.</a:t>
            </a:r>
            <a:r>
              <a:rPr lang="es-CO" sz="2800" b="1" dirty="0">
                <a:latin typeface="Arial Black" pitchFamily="34" charset="0"/>
              </a:rPr>
              <a:t> Alba Lucía Guerrero Rueda</a:t>
            </a:r>
          </a:p>
          <a:p>
            <a:pPr algn="ctr"/>
            <a:r>
              <a:rPr lang="es-CO" sz="3600" b="1" dirty="0" smtClean="0"/>
              <a:t>Julio  </a:t>
            </a:r>
            <a:r>
              <a:rPr lang="es-CO" sz="3600" b="1" dirty="0" smtClean="0"/>
              <a:t>de </a:t>
            </a:r>
            <a:r>
              <a:rPr lang="es-CO" sz="3600" b="1" dirty="0" smtClean="0"/>
              <a:t>2025</a:t>
            </a:r>
          </a:p>
          <a:p>
            <a:pPr algn="ctr"/>
            <a:r>
              <a:rPr lang="es-CO" sz="3600" b="1" dirty="0" smtClean="0"/>
              <a:t>NEPO</a:t>
            </a:r>
            <a:endParaRPr lang="es-CO" sz="3600" b="1"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71472" y="71414"/>
            <a:ext cx="8501122" cy="4955203"/>
          </a:xfrm>
          <a:prstGeom prst="rect">
            <a:avLst/>
          </a:prstGeom>
        </p:spPr>
        <p:txBody>
          <a:bodyPr wrap="square">
            <a:spAutoFit/>
          </a:bodyPr>
          <a:lstStyle/>
          <a:p>
            <a:r>
              <a:rPr lang="es-CO" sz="3200" b="1" dirty="0" smtClean="0"/>
              <a:t>OBJETIVOS</a:t>
            </a:r>
          </a:p>
          <a:p>
            <a:pPr>
              <a:buFont typeface="Arial" pitchFamily="34" charset="0"/>
              <a:buChar char="•"/>
            </a:pPr>
            <a:r>
              <a:rPr lang="es-CO" sz="2800" dirty="0" smtClean="0"/>
              <a:t>Diseñar e implementar un programa de Entorno Laboral Saludable que promueva y mejore la salud física, mental y emocional, así como la seguridad y bienestar de los trabajadores, contribuyendo al fortalecimiento de la productividad, la satisfacción laboral y la calidad de vida, con el fin de crear un entorno de trabajo seguro, saludable y favorable </a:t>
            </a:r>
            <a:r>
              <a:rPr lang="es-CO" sz="2800" dirty="0" smtClean="0"/>
              <a:t>en todos los niveles.</a:t>
            </a:r>
          </a:p>
          <a:p>
            <a:pPr>
              <a:buFont typeface="Arial" pitchFamily="34" charset="0"/>
              <a:buChar char="•"/>
            </a:pPr>
            <a:r>
              <a:rPr lang="es-CO" sz="2800" dirty="0" smtClean="0"/>
              <a:t> </a:t>
            </a:r>
            <a:r>
              <a:rPr lang="es-CO" sz="2800" dirty="0" smtClean="0"/>
              <a:t>Educar en</a:t>
            </a:r>
            <a:r>
              <a:rPr lang="es-CO" sz="3200" dirty="0" smtClean="0"/>
              <a:t> </a:t>
            </a:r>
            <a:r>
              <a:rPr lang="es-CO" sz="2800" dirty="0" smtClean="0"/>
              <a:t>medidas de higiene, ergonomía y prevención de riesgos para crear un entorno laboral más seguro y saludable. </a:t>
            </a:r>
            <a:endParaRPr lang="es-CO" sz="2800" b="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428604"/>
            <a:ext cx="8501122" cy="4462760"/>
          </a:xfrm>
          <a:prstGeom prst="rect">
            <a:avLst/>
          </a:prstGeom>
        </p:spPr>
        <p:txBody>
          <a:bodyPr wrap="square">
            <a:spAutoFit/>
          </a:bodyPr>
          <a:lstStyle/>
          <a:p>
            <a:r>
              <a:rPr lang="es-CO" sz="3200" b="1" dirty="0" smtClean="0"/>
              <a:t>OBJETIVOS</a:t>
            </a:r>
          </a:p>
          <a:p>
            <a:pPr>
              <a:buFont typeface="Arial" pitchFamily="34" charset="0"/>
              <a:buChar char="•"/>
            </a:pPr>
            <a:r>
              <a:rPr lang="es-CO" sz="2800" dirty="0" smtClean="0"/>
              <a:t>Fomentar un clima laboral saludable que promueva el bienestar emocional, la motivación y la </a:t>
            </a:r>
            <a:r>
              <a:rPr lang="es-CO" sz="2800" dirty="0" smtClean="0"/>
              <a:t>comunicación asertiva </a:t>
            </a:r>
            <a:r>
              <a:rPr lang="es-CO" sz="2800" dirty="0" smtClean="0"/>
              <a:t>entre los </a:t>
            </a:r>
            <a:r>
              <a:rPr lang="es-CO" sz="2800" dirty="0" smtClean="0"/>
              <a:t>empleados.</a:t>
            </a:r>
          </a:p>
          <a:p>
            <a:pPr>
              <a:buFont typeface="Arial" pitchFamily="34" charset="0"/>
              <a:buChar char="•"/>
            </a:pPr>
            <a:r>
              <a:rPr lang="es-CO" sz="2800" dirty="0" smtClean="0"/>
              <a:t> Hacer prevención </a:t>
            </a:r>
            <a:r>
              <a:rPr lang="es-CO" sz="2800" dirty="0" smtClean="0"/>
              <a:t>de riesgos tanto físicos como psicosociales, con un enfoque en la salud integral de los trabajadores. </a:t>
            </a:r>
            <a:endParaRPr lang="es-CO" sz="2800" dirty="0" smtClean="0"/>
          </a:p>
          <a:p>
            <a:pPr>
              <a:buFont typeface="Arial" pitchFamily="34" charset="0"/>
              <a:buChar char="•"/>
            </a:pPr>
            <a:r>
              <a:rPr lang="es-CO" sz="2800" dirty="0" smtClean="0"/>
              <a:t>Promover </a:t>
            </a:r>
            <a:r>
              <a:rPr lang="es-CO" sz="2800" dirty="0" smtClean="0"/>
              <a:t>la salud mental </a:t>
            </a:r>
            <a:r>
              <a:rPr lang="es-CO" sz="2800" dirty="0" smtClean="0"/>
              <a:t>a </a:t>
            </a:r>
            <a:r>
              <a:rPr lang="es-CO" sz="2800" dirty="0" smtClean="0"/>
              <a:t>través de actividades de prevención del estrés, la ansiedad y el agotamiento laboral. </a:t>
            </a:r>
            <a:endParaRPr lang="es-CO" sz="3200" b="1"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785786" y="-24"/>
            <a:ext cx="8501122" cy="5632311"/>
          </a:xfrm>
          <a:prstGeom prst="rect">
            <a:avLst/>
          </a:prstGeom>
        </p:spPr>
        <p:txBody>
          <a:bodyPr wrap="square">
            <a:spAutoFit/>
          </a:bodyPr>
          <a:lstStyle/>
          <a:p>
            <a:r>
              <a:rPr lang="es-CO" sz="2400" b="1" dirty="0" smtClean="0"/>
              <a:t>FUNDAMENTO LEGAL </a:t>
            </a:r>
            <a:endParaRPr lang="es-CO" sz="2400" b="1" dirty="0" smtClean="0"/>
          </a:p>
          <a:p>
            <a:pPr>
              <a:buFont typeface="Arial" pitchFamily="34" charset="0"/>
              <a:buChar char="•"/>
            </a:pPr>
            <a:r>
              <a:rPr lang="es-CO" sz="2800" b="1" dirty="0" smtClean="0"/>
              <a:t>Ley </a:t>
            </a:r>
            <a:r>
              <a:rPr lang="es-CO" sz="2800" b="1" dirty="0" smtClean="0"/>
              <a:t>9 de 1979</a:t>
            </a:r>
            <a:r>
              <a:rPr lang="es-CO" sz="2800" dirty="0" smtClean="0"/>
              <a:t>: Regula la salud ocupacional, enfocándose en la protección de los trabajadores frente a riesgos relacionados con agentes físicos, químicos, biológicos y mecánicos en los lugares de trabajo. Establece medidas para eliminar o controlar los agentes nocivos para la salud. </a:t>
            </a:r>
            <a:endParaRPr lang="es-CO" sz="2800" dirty="0" smtClean="0"/>
          </a:p>
          <a:p>
            <a:pPr>
              <a:buFont typeface="Arial" pitchFamily="34" charset="0"/>
              <a:buChar char="•"/>
            </a:pPr>
            <a:r>
              <a:rPr lang="es-CO" sz="2800" b="1" dirty="0" smtClean="0"/>
              <a:t>Ley </a:t>
            </a:r>
            <a:r>
              <a:rPr lang="es-CO" sz="2800" b="1" dirty="0" smtClean="0"/>
              <a:t>1122 de 2007</a:t>
            </a:r>
            <a:r>
              <a:rPr lang="es-CO" sz="2800" dirty="0" smtClean="0"/>
              <a:t>: Define la salud pública como un conjunto de políticas para garantizar la salud de la población mediante acciones tanto individuales como colectivas. Promueve la participación comunitaria y la prevención de factores de riesgo, buscando mejorar el bienestar y las condiciones de vida. </a:t>
            </a:r>
            <a:endParaRPr lang="es-CO" sz="28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785786" y="-24"/>
            <a:ext cx="8501122" cy="5632311"/>
          </a:xfrm>
          <a:prstGeom prst="rect">
            <a:avLst/>
          </a:prstGeom>
        </p:spPr>
        <p:txBody>
          <a:bodyPr wrap="square">
            <a:spAutoFit/>
          </a:bodyPr>
          <a:lstStyle/>
          <a:p>
            <a:r>
              <a:rPr lang="es-CO" sz="2400" b="1" dirty="0" smtClean="0"/>
              <a:t>FUNDAMENTO LEGAL </a:t>
            </a:r>
            <a:endParaRPr lang="es-CO" sz="2400" b="1" dirty="0" smtClean="0"/>
          </a:p>
          <a:p>
            <a:pPr>
              <a:buFont typeface="Arial" pitchFamily="34" charset="0"/>
              <a:buChar char="•"/>
            </a:pPr>
            <a:r>
              <a:rPr lang="es-CO" sz="2800" b="1" dirty="0" smtClean="0"/>
              <a:t>Resolución </a:t>
            </a:r>
            <a:r>
              <a:rPr lang="es-CO" sz="2800" b="1" dirty="0" smtClean="0"/>
              <a:t>2346 de 2007</a:t>
            </a:r>
            <a:r>
              <a:rPr lang="es-CO" sz="2800" dirty="0" smtClean="0"/>
              <a:t>: Regula las evaluaciones médicas ocupacionales y el manejo de historias clínicas laborales. </a:t>
            </a:r>
            <a:endParaRPr lang="es-CO" sz="2800" dirty="0" smtClean="0"/>
          </a:p>
          <a:p>
            <a:pPr>
              <a:buFont typeface="Arial" pitchFamily="34" charset="0"/>
              <a:buChar char="•"/>
            </a:pPr>
            <a:r>
              <a:rPr lang="es-CO" sz="2800" b="1" dirty="0" smtClean="0"/>
              <a:t>Ley 909 de 2004</a:t>
            </a:r>
            <a:r>
              <a:rPr lang="es-CO" sz="2800" dirty="0" smtClean="0"/>
              <a:t>: Establece que las entidades deben implementar programas de bienestar e incentivos para mejorar el desempeño y la satisfacción de los empleados. </a:t>
            </a:r>
          </a:p>
          <a:p>
            <a:pPr>
              <a:buFont typeface="Arial" pitchFamily="34" charset="0"/>
              <a:buChar char="•"/>
            </a:pPr>
            <a:r>
              <a:rPr lang="es-CO" sz="2800" b="1" dirty="0" smtClean="0"/>
              <a:t>Ley 1355 de 2009</a:t>
            </a:r>
            <a:r>
              <a:rPr lang="es-CO" sz="2800" dirty="0" smtClean="0"/>
              <a:t>: Declara la obesidad y enfermedades crónicas no transmisibles asociadas como una prioridad de salud pública. Establece el 24 de septiembre como el Día Nacional de lucha contra la obesidad y la semana de hábitos de vida saludable. </a:t>
            </a:r>
          </a:p>
          <a:p>
            <a:pPr>
              <a:buFont typeface="Arial" pitchFamily="34" charset="0"/>
              <a:buChar char="•"/>
            </a:pPr>
            <a:endParaRPr lang="es-CO" sz="2800"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857224" y="-24"/>
            <a:ext cx="8501122" cy="5693866"/>
          </a:xfrm>
          <a:prstGeom prst="rect">
            <a:avLst/>
          </a:prstGeom>
        </p:spPr>
        <p:txBody>
          <a:bodyPr wrap="square">
            <a:spAutoFit/>
          </a:bodyPr>
          <a:lstStyle/>
          <a:p>
            <a:pPr>
              <a:buFont typeface="Arial" pitchFamily="34" charset="0"/>
              <a:buChar char="•"/>
            </a:pPr>
            <a:r>
              <a:rPr lang="es-CO" sz="2800" b="1" dirty="0" smtClean="0"/>
              <a:t>Ley </a:t>
            </a:r>
            <a:r>
              <a:rPr lang="es-CO" sz="2800" b="1" dirty="0" smtClean="0"/>
              <a:t>1335 de 2009</a:t>
            </a:r>
            <a:r>
              <a:rPr lang="es-CO" sz="2800" dirty="0" smtClean="0"/>
              <a:t>: Regula el consumo de tabaco, estableciendo la prohibición en lugares cerrados públicos y de trabajo. Promueve también la actividad física en instituciones educativas y en el ámbito laboral, donde se deben fomentar pausas activas. </a:t>
            </a:r>
            <a:endParaRPr lang="es-CO" sz="2800" dirty="0" smtClean="0"/>
          </a:p>
          <a:p>
            <a:endParaRPr lang="es-CO" sz="2800" dirty="0" smtClean="0"/>
          </a:p>
          <a:p>
            <a:pPr>
              <a:buFont typeface="Arial" pitchFamily="34" charset="0"/>
              <a:buChar char="•"/>
            </a:pPr>
            <a:r>
              <a:rPr lang="es-CO" sz="2800" b="1" dirty="0" smtClean="0"/>
              <a:t>Ley 1562 de 2012</a:t>
            </a:r>
            <a:r>
              <a:rPr lang="es-CO" sz="2800" dirty="0" smtClean="0"/>
              <a:t>: Modifica el Sistema de Riesgos Laborales y regula los servicios de promoción y prevención en el entorno laboral</a:t>
            </a:r>
            <a:r>
              <a:rPr lang="es-CO" sz="2800" dirty="0" smtClean="0"/>
              <a:t>.</a:t>
            </a:r>
          </a:p>
          <a:p>
            <a:endParaRPr lang="es-CO" sz="2800" dirty="0" smtClean="0"/>
          </a:p>
          <a:p>
            <a:pPr>
              <a:buFont typeface="Arial" pitchFamily="34" charset="0"/>
              <a:buChar char="•"/>
            </a:pPr>
            <a:r>
              <a:rPr lang="es-CO" sz="2800" b="1" dirty="0" smtClean="0"/>
              <a:t>Ley 181 de 1995</a:t>
            </a:r>
            <a:r>
              <a:rPr lang="es-CO" sz="2800" dirty="0" smtClean="0"/>
              <a:t>: Fomenta la práctica del deporte, la recreación y la actividad física como hábitos de salud para mejorar la calidad de vida de la población.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642910" y="71414"/>
            <a:ext cx="8501122" cy="5262979"/>
          </a:xfrm>
          <a:prstGeom prst="rect">
            <a:avLst/>
          </a:prstGeom>
        </p:spPr>
        <p:txBody>
          <a:bodyPr wrap="square">
            <a:spAutoFit/>
          </a:bodyPr>
          <a:lstStyle/>
          <a:p>
            <a:pPr>
              <a:buFont typeface="Arial" pitchFamily="34" charset="0"/>
              <a:buChar char="•"/>
            </a:pPr>
            <a:r>
              <a:rPr lang="es-CO" sz="2800" b="1" dirty="0" smtClean="0"/>
              <a:t>Ley </a:t>
            </a:r>
            <a:r>
              <a:rPr lang="es-CO" sz="2800" b="1" dirty="0" smtClean="0"/>
              <a:t>2088 de 2021</a:t>
            </a:r>
            <a:r>
              <a:rPr lang="es-CO" sz="2800" dirty="0" smtClean="0"/>
              <a:t>: Regula el trabajo en casa y establece disposiciones para proteger los derechos de los trabajadores remotos. </a:t>
            </a:r>
          </a:p>
          <a:p>
            <a:endParaRPr lang="es-CO" sz="2800" dirty="0" smtClean="0"/>
          </a:p>
          <a:p>
            <a:pPr>
              <a:buFont typeface="Arial" pitchFamily="34" charset="0"/>
              <a:buChar char="•"/>
            </a:pPr>
            <a:r>
              <a:rPr lang="es-CO" sz="2800" b="1" dirty="0" smtClean="0"/>
              <a:t>Ley </a:t>
            </a:r>
            <a:r>
              <a:rPr lang="es-CO" sz="2800" b="1" dirty="0" smtClean="0"/>
              <a:t>estatutaria 1618 de 2013</a:t>
            </a:r>
            <a:r>
              <a:rPr lang="es-CO" sz="2800" dirty="0" smtClean="0"/>
              <a:t>: Garantiza los derechos de las personas con discapacidad, estableciendo medidas de inclusión y acción afirmativa para eliminar la discriminación</a:t>
            </a:r>
            <a:r>
              <a:rPr lang="es-CO" sz="2800" dirty="0" smtClean="0"/>
              <a:t>.</a:t>
            </a:r>
          </a:p>
          <a:p>
            <a:endParaRPr lang="es-CO" sz="2800" dirty="0" smtClean="0"/>
          </a:p>
          <a:p>
            <a:pPr>
              <a:buFont typeface="Arial" pitchFamily="34" charset="0"/>
              <a:buChar char="•"/>
            </a:pPr>
            <a:r>
              <a:rPr lang="es-CO" sz="2800" b="1" dirty="0" smtClean="0"/>
              <a:t>Decreto 1295 de 1994</a:t>
            </a:r>
            <a:r>
              <a:rPr lang="es-CO" sz="2800" dirty="0" smtClean="0"/>
              <a:t>: Establece la promoción de condiciones óptimas de trabajo y la adopción de comportamientos seguros en los lugares de trabajo.</a:t>
            </a:r>
            <a:endParaRPr lang="es-CO" sz="2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857224" y="-285776"/>
            <a:ext cx="8501122" cy="5693866"/>
          </a:xfrm>
          <a:prstGeom prst="rect">
            <a:avLst/>
          </a:prstGeom>
        </p:spPr>
        <p:txBody>
          <a:bodyPr wrap="square">
            <a:spAutoFit/>
          </a:bodyPr>
          <a:lstStyle/>
          <a:p>
            <a:endParaRPr lang="es-CO" sz="2800" dirty="0" smtClean="0"/>
          </a:p>
          <a:p>
            <a:pPr>
              <a:buFont typeface="Arial" pitchFamily="34" charset="0"/>
              <a:buChar char="•"/>
            </a:pPr>
            <a:r>
              <a:rPr lang="es-CO" sz="2800" b="1" dirty="0" smtClean="0"/>
              <a:t>Decreto </a:t>
            </a:r>
            <a:r>
              <a:rPr lang="es-CO" sz="2800" b="1" dirty="0" smtClean="0"/>
              <a:t>1108 de 1994</a:t>
            </a:r>
            <a:r>
              <a:rPr lang="es-CO" sz="2800" dirty="0" smtClean="0"/>
              <a:t>: Regula el porte y consumo de estupefacientes y sustancias psicotrópicas en el ámbito </a:t>
            </a:r>
            <a:r>
              <a:rPr lang="es-CO" sz="2800" dirty="0" smtClean="0"/>
              <a:t>laboral.</a:t>
            </a:r>
          </a:p>
          <a:p>
            <a:endParaRPr lang="es-CO" sz="2800" dirty="0" smtClean="0"/>
          </a:p>
          <a:p>
            <a:pPr>
              <a:buFont typeface="Arial" pitchFamily="34" charset="0"/>
              <a:buChar char="•"/>
            </a:pPr>
            <a:r>
              <a:rPr lang="es-CO" sz="2800" b="1" dirty="0" smtClean="0"/>
              <a:t>Decreto </a:t>
            </a:r>
            <a:r>
              <a:rPr lang="es-CO" sz="2800" b="1" dirty="0" smtClean="0"/>
              <a:t>1083 de 2015</a:t>
            </a:r>
            <a:r>
              <a:rPr lang="es-CO" sz="2800" dirty="0" smtClean="0"/>
              <a:t>: Obliga a las entidades a tomar medidas sobre el control de personal y el bienestar social, incluyendo la actualización de censos de empleados y programas de seguridad social</a:t>
            </a:r>
            <a:r>
              <a:rPr lang="es-CO" sz="2800" dirty="0" smtClean="0"/>
              <a:t>.</a:t>
            </a:r>
          </a:p>
          <a:p>
            <a:endParaRPr lang="es-CO" sz="2800" dirty="0" smtClean="0"/>
          </a:p>
          <a:p>
            <a:pPr>
              <a:buFont typeface="Arial" pitchFamily="34" charset="0"/>
              <a:buChar char="•"/>
            </a:pPr>
            <a:r>
              <a:rPr lang="es-CO" sz="2800" b="1" dirty="0" smtClean="0"/>
              <a:t>Decreto 1072 de 2015</a:t>
            </a:r>
            <a:r>
              <a:rPr lang="es-CO" sz="2800" dirty="0" smtClean="0"/>
              <a:t>: </a:t>
            </a:r>
            <a:r>
              <a:rPr lang="es-CO" sz="2800" dirty="0" smtClean="0"/>
              <a:t>Exige que los empleadores implementen actividades de prevención de </a:t>
            </a:r>
            <a:r>
              <a:rPr lang="es-CO" sz="2800" dirty="0" smtClean="0"/>
              <a:t>AL Y EL </a:t>
            </a:r>
            <a:r>
              <a:rPr lang="es-CO" sz="2800" dirty="0" smtClean="0"/>
              <a:t>en el </a:t>
            </a:r>
            <a:r>
              <a:rPr lang="es-CO" sz="2800" dirty="0" smtClean="0"/>
              <a:t>    SG-SST.</a:t>
            </a:r>
            <a:endParaRPr lang="es-CO" sz="28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642910" y="71414"/>
            <a:ext cx="8501122" cy="5262979"/>
          </a:xfrm>
          <a:prstGeom prst="rect">
            <a:avLst/>
          </a:prstGeom>
        </p:spPr>
        <p:txBody>
          <a:bodyPr wrap="square">
            <a:spAutoFit/>
          </a:bodyPr>
          <a:lstStyle/>
          <a:p>
            <a:pPr>
              <a:buFont typeface="Arial" pitchFamily="34" charset="0"/>
              <a:buChar char="•"/>
            </a:pPr>
            <a:r>
              <a:rPr lang="es-CO" sz="2800" b="1" dirty="0" smtClean="0"/>
              <a:t>Decreto 1108 de 1994</a:t>
            </a:r>
            <a:r>
              <a:rPr lang="es-CO" sz="2800" dirty="0" smtClean="0"/>
              <a:t>: Prohíbe que los empleados se presenten al trabajo bajo el influjo de estupefacientes o sustancias psicotrópicas, imponiendo sanciones para quienes infrinjan esta norma</a:t>
            </a:r>
            <a:r>
              <a:rPr lang="es-CO" sz="2800" dirty="0" smtClean="0"/>
              <a:t>.</a:t>
            </a:r>
          </a:p>
          <a:p>
            <a:r>
              <a:rPr lang="es-CO" sz="2800" dirty="0" smtClean="0"/>
              <a:t> </a:t>
            </a:r>
          </a:p>
          <a:p>
            <a:pPr>
              <a:buFont typeface="Arial" pitchFamily="34" charset="0"/>
              <a:buChar char="•"/>
            </a:pPr>
            <a:r>
              <a:rPr lang="es-CO" sz="2800" b="1" dirty="0" smtClean="0"/>
              <a:t>Resolución </a:t>
            </a:r>
            <a:r>
              <a:rPr lang="es-CO" sz="2800" b="1" dirty="0" smtClean="0"/>
              <a:t>2400 de 1979</a:t>
            </a:r>
            <a:r>
              <a:rPr lang="es-CO" sz="2800" dirty="0" smtClean="0"/>
              <a:t>: Regula la higiene y seguridad en los establecimientos de trabajo, mejorando las condiciones de vida en los espacios laborales</a:t>
            </a:r>
            <a:r>
              <a:rPr lang="es-CO" sz="2800" dirty="0" smtClean="0"/>
              <a:t>.</a:t>
            </a:r>
          </a:p>
          <a:p>
            <a:endParaRPr lang="es-CO" sz="2800" dirty="0" smtClean="0"/>
          </a:p>
          <a:p>
            <a:pPr>
              <a:buFont typeface="Arial" pitchFamily="34" charset="0"/>
              <a:buChar char="•"/>
            </a:pPr>
            <a:r>
              <a:rPr lang="es-CO" sz="2800" b="1" dirty="0" smtClean="0"/>
              <a:t>Resolución 4225 de 1992</a:t>
            </a:r>
            <a:r>
              <a:rPr lang="es-CO" sz="2800" dirty="0" smtClean="0"/>
              <a:t>: Establece el 31 de mayo como el Día Nacional sin Tabaco y promueve medidas sanitarias contra el tabaquismo.</a:t>
            </a:r>
            <a:endParaRPr lang="es-CO" sz="2800"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3108543"/>
          </a:xfrm>
          <a:prstGeom prst="rect">
            <a:avLst/>
          </a:prstGeom>
        </p:spPr>
        <p:txBody>
          <a:bodyPr wrap="square">
            <a:spAutoFit/>
          </a:bodyPr>
          <a:lstStyle/>
          <a:p>
            <a:pPr>
              <a:buFont typeface="Arial" pitchFamily="34" charset="0"/>
              <a:buChar char="•"/>
            </a:pPr>
            <a:r>
              <a:rPr lang="es-CO" sz="2800" b="1" dirty="0" smtClean="0"/>
              <a:t>Resolución 1075 de 1992</a:t>
            </a:r>
            <a:r>
              <a:rPr lang="es-CO" sz="2800" dirty="0" smtClean="0"/>
              <a:t>: Promueve actividades de prevención y control de la farmacodependencia, el alcoholismo y el tabaquismo en el ámbito laboral. </a:t>
            </a:r>
            <a:endParaRPr lang="es-CO" sz="2800" dirty="0" smtClean="0"/>
          </a:p>
          <a:p>
            <a:endParaRPr lang="es-CO" sz="2800" dirty="0" smtClean="0"/>
          </a:p>
          <a:p>
            <a:pPr>
              <a:buFont typeface="Arial" pitchFamily="34" charset="0"/>
              <a:buChar char="•"/>
            </a:pPr>
            <a:r>
              <a:rPr lang="es-CO" sz="2800" b="1" dirty="0" smtClean="0"/>
              <a:t>Resolución </a:t>
            </a:r>
            <a:r>
              <a:rPr lang="es-CO" sz="2800" b="1" dirty="0" smtClean="0"/>
              <a:t>0223 de 2021</a:t>
            </a:r>
            <a:r>
              <a:rPr lang="es-CO" sz="2800" dirty="0" smtClean="0"/>
              <a:t>: Modifica la Resolución 666 de 2020, específicamente en los temas relacionados con las medidas de bioseguridad en el contexto laboral.</a:t>
            </a:r>
            <a:endParaRPr lang="es-CO" sz="28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357158" y="286290"/>
            <a:ext cx="8501122" cy="3785652"/>
          </a:xfrm>
          <a:prstGeom prst="rect">
            <a:avLst/>
          </a:prstGeom>
        </p:spPr>
        <p:txBody>
          <a:bodyPr wrap="square">
            <a:spAutoFit/>
          </a:bodyPr>
          <a:lstStyle/>
          <a:p>
            <a:r>
              <a:rPr lang="es-CO" sz="2800" b="1" dirty="0" smtClean="0"/>
              <a:t>DIAGNOSTICO</a:t>
            </a:r>
            <a:r>
              <a:rPr lang="es-CO" sz="2800" dirty="0" smtClean="0"/>
              <a:t> </a:t>
            </a:r>
            <a:endParaRPr lang="es-CO" sz="2800" dirty="0" smtClean="0"/>
          </a:p>
          <a:p>
            <a:endParaRPr lang="es-CO" sz="2800" dirty="0" smtClean="0"/>
          </a:p>
          <a:p>
            <a:r>
              <a:rPr lang="es-CO" sz="2800" dirty="0" smtClean="0"/>
              <a:t>Para </a:t>
            </a:r>
            <a:r>
              <a:rPr lang="es-CO" sz="2800" dirty="0" smtClean="0"/>
              <a:t>el diagnóstico de condiciones de salud se </a:t>
            </a:r>
            <a:r>
              <a:rPr lang="es-CO" sz="2800" dirty="0" smtClean="0"/>
              <a:t>hace una encuesta que arroja resultados </a:t>
            </a:r>
            <a:r>
              <a:rPr lang="es-CO" sz="2800" dirty="0" smtClean="0"/>
              <a:t>del perfil </a:t>
            </a:r>
            <a:r>
              <a:rPr lang="es-CO" sz="2800" dirty="0" err="1" smtClean="0"/>
              <a:t>sociodemográfico</a:t>
            </a:r>
            <a:r>
              <a:rPr lang="es-CO" sz="2800" dirty="0" smtClean="0"/>
              <a:t> y los factores de </a:t>
            </a:r>
            <a:r>
              <a:rPr lang="es-CO" sz="2800" dirty="0" smtClean="0"/>
              <a:t>riesgo </a:t>
            </a:r>
            <a:r>
              <a:rPr lang="es-CO" sz="2800" dirty="0" err="1" smtClean="0"/>
              <a:t>fisico</a:t>
            </a:r>
            <a:r>
              <a:rPr lang="es-CO" sz="2800" dirty="0" smtClean="0"/>
              <a:t> y </a:t>
            </a:r>
            <a:r>
              <a:rPr lang="es-CO" sz="2800" dirty="0" smtClean="0"/>
              <a:t>psicosocial de la población </a:t>
            </a:r>
            <a:r>
              <a:rPr lang="es-CO" sz="2800" dirty="0" smtClean="0"/>
              <a:t>trabajadora.</a:t>
            </a:r>
          </a:p>
          <a:p>
            <a:endParaRPr lang="es-CO" sz="2400" dirty="0" smtClean="0"/>
          </a:p>
          <a:p>
            <a:endParaRPr lang="es-CO" sz="2400" dirty="0" smtClean="0"/>
          </a:p>
          <a:p>
            <a:endParaRPr lang="es-CO" sz="2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37890" name="AutoShape 2" descr="Resultado de imagen de entorno laboral saludable definicion om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37892" name="AutoShape 4" descr="Resultado de imagen de entorno laboral saludable definicion om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37894" name="Picture 6" descr="¿Qué es un entorno de trabajo saludable y seguro? | Hablemos de salud ..."/>
          <p:cNvPicPr>
            <a:picLocks noChangeAspect="1" noChangeArrowheads="1"/>
          </p:cNvPicPr>
          <p:nvPr/>
        </p:nvPicPr>
        <p:blipFill>
          <a:blip r:embed="rId4" cstate="print"/>
          <a:srcRect/>
          <a:stretch>
            <a:fillRect/>
          </a:stretch>
        </p:blipFill>
        <p:spPr bwMode="auto">
          <a:xfrm>
            <a:off x="500034" y="285728"/>
            <a:ext cx="7858180" cy="437197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8421"/>
            <a:ext cx="8501122" cy="6309420"/>
          </a:xfrm>
          <a:prstGeom prst="rect">
            <a:avLst/>
          </a:prstGeom>
        </p:spPr>
        <p:txBody>
          <a:bodyPr wrap="square">
            <a:spAutoFit/>
          </a:bodyPr>
          <a:lstStyle/>
          <a:p>
            <a:r>
              <a:rPr lang="es-CO" sz="2800" b="1" dirty="0" smtClean="0"/>
              <a:t>DIAGNOSTICO</a:t>
            </a:r>
            <a:r>
              <a:rPr lang="es-CO" sz="2800" dirty="0" smtClean="0"/>
              <a:t> </a:t>
            </a:r>
            <a:endParaRPr lang="es-CO" sz="2800" dirty="0" smtClean="0"/>
          </a:p>
          <a:p>
            <a:r>
              <a:rPr lang="es-CO" sz="2800" b="1" dirty="0" smtClean="0"/>
              <a:t>Preguntas posibles</a:t>
            </a:r>
            <a:r>
              <a:rPr lang="es-CO" sz="2800" dirty="0" smtClean="0"/>
              <a:t>:</a:t>
            </a:r>
          </a:p>
          <a:p>
            <a:pPr>
              <a:buFont typeface="Arial" pitchFamily="34" charset="0"/>
              <a:buChar char="•"/>
            </a:pPr>
            <a:r>
              <a:rPr lang="es-CO" sz="2800" b="1" dirty="0" smtClean="0"/>
              <a:t>Población </a:t>
            </a:r>
            <a:r>
              <a:rPr lang="es-CO" sz="2800" b="1" dirty="0" smtClean="0"/>
              <a:t>Evaluada</a:t>
            </a:r>
            <a:r>
              <a:rPr lang="es-CO" sz="2800" dirty="0" smtClean="0"/>
              <a:t>: por género, por edad, estado civil, escolaridad, tenencia de vivienda, estrato socioeconómico, personas a cargo.</a:t>
            </a:r>
          </a:p>
          <a:p>
            <a:endParaRPr lang="es-CO" sz="2800" b="1" dirty="0" smtClean="0"/>
          </a:p>
          <a:p>
            <a:pPr>
              <a:buFont typeface="Arial" pitchFamily="34" charset="0"/>
              <a:buChar char="•"/>
            </a:pPr>
            <a:r>
              <a:rPr lang="es-CO" sz="2800" b="1" dirty="0" smtClean="0"/>
              <a:t>Hábitos</a:t>
            </a:r>
            <a:r>
              <a:rPr lang="es-CO" sz="2800" dirty="0" smtClean="0"/>
              <a:t>:  uso del tiempo libre, consumo de licor o de sustancias psicoactivas (cuales y frecuencia), tabaquismo (cantidad /día), actividades de salud(vacunación, odontología, laboratorio clínico, relajación), practica deporte o actividades culturales,</a:t>
            </a:r>
          </a:p>
          <a:p>
            <a:endParaRPr lang="es-CO" sz="2400" dirty="0" smtClean="0"/>
          </a:p>
          <a:p>
            <a:endParaRPr lang="es-CO" sz="2400" dirty="0" smtClean="0"/>
          </a:p>
          <a:p>
            <a:endParaRPr lang="es-CO" sz="2400" dirty="0" smtClean="0"/>
          </a:p>
          <a:p>
            <a:endParaRPr lang="es-CO" sz="24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714348" y="-24"/>
            <a:ext cx="8501122" cy="5693866"/>
          </a:xfrm>
          <a:prstGeom prst="rect">
            <a:avLst/>
          </a:prstGeom>
        </p:spPr>
        <p:txBody>
          <a:bodyPr wrap="square">
            <a:spAutoFit/>
          </a:bodyPr>
          <a:lstStyle/>
          <a:p>
            <a:r>
              <a:rPr lang="es-CO" sz="2800" b="1" dirty="0" smtClean="0"/>
              <a:t>C</a:t>
            </a:r>
            <a:r>
              <a:rPr lang="es-CO" sz="2800" b="1" dirty="0" smtClean="0"/>
              <a:t>ondiciones de salud: </a:t>
            </a:r>
          </a:p>
          <a:p>
            <a:pPr>
              <a:buFont typeface="Arial" pitchFamily="34" charset="0"/>
              <a:buChar char="•"/>
            </a:pPr>
            <a:r>
              <a:rPr lang="es-CO" sz="2800" u="sng" dirty="0" smtClean="0"/>
              <a:t>Cuál o cuáles de las siguientes molestias ha sentido durante los últimos seis (6</a:t>
            </a:r>
            <a:r>
              <a:rPr lang="es-CO" sz="2800" u="sng" dirty="0" smtClean="0"/>
              <a:t>) meses</a:t>
            </a:r>
            <a:r>
              <a:rPr lang="es-CO" sz="2800" dirty="0" smtClean="0"/>
              <a:t>: Dolor de </a:t>
            </a:r>
            <a:r>
              <a:rPr lang="es-CO" sz="2800" dirty="0" smtClean="0"/>
              <a:t>Cabeza, dolor </a:t>
            </a:r>
            <a:r>
              <a:rPr lang="es-CO" sz="2800" dirty="0" smtClean="0"/>
              <a:t>de cuello, espalda y </a:t>
            </a:r>
            <a:r>
              <a:rPr lang="es-CO" sz="2800" dirty="0" smtClean="0"/>
              <a:t>cintura, dolores musculares, dolor </a:t>
            </a:r>
            <a:r>
              <a:rPr lang="es-CO" sz="2800" dirty="0" smtClean="0"/>
              <a:t>en articulaciones </a:t>
            </a:r>
            <a:r>
              <a:rPr lang="es-CO" sz="2800" dirty="0" smtClean="0"/>
              <a:t>, tos frecuente, dificultad </a:t>
            </a:r>
            <a:r>
              <a:rPr lang="es-CO" sz="2800" dirty="0" smtClean="0"/>
              <a:t>respiratoria </a:t>
            </a:r>
            <a:r>
              <a:rPr lang="es-CO" sz="2800" dirty="0" smtClean="0"/>
              <a:t>, molestias digestivas, alteraciones </a:t>
            </a:r>
            <a:r>
              <a:rPr lang="es-CO" sz="2800" dirty="0" smtClean="0"/>
              <a:t>del </a:t>
            </a:r>
            <a:r>
              <a:rPr lang="es-CO" sz="2800" dirty="0" smtClean="0"/>
              <a:t>sueño, dificultad </a:t>
            </a:r>
            <a:r>
              <a:rPr lang="es-CO" sz="2800" dirty="0" smtClean="0"/>
              <a:t>para </a:t>
            </a:r>
            <a:r>
              <a:rPr lang="es-CO" sz="2800" dirty="0" smtClean="0"/>
              <a:t>concentrarse, nerviosismo, mal genio, fatiga mental, dolor </a:t>
            </a:r>
            <a:r>
              <a:rPr lang="es-CO" sz="2800" dirty="0" smtClean="0"/>
              <a:t>en el </a:t>
            </a:r>
            <a:r>
              <a:rPr lang="es-CO" sz="2800" dirty="0" smtClean="0"/>
              <a:t>pecho, fatiga</a:t>
            </a:r>
            <a:r>
              <a:rPr lang="es-CO" sz="2800" dirty="0" smtClean="0"/>
              <a:t>, ardor o </a:t>
            </a:r>
            <a:r>
              <a:rPr lang="es-CO" sz="2800" dirty="0" err="1" smtClean="0"/>
              <a:t>disconfort</a:t>
            </a:r>
            <a:r>
              <a:rPr lang="es-CO" sz="2800" dirty="0" smtClean="0"/>
              <a:t> </a:t>
            </a:r>
            <a:r>
              <a:rPr lang="es-CO" sz="2800" dirty="0" smtClean="0"/>
              <a:t>visual, pitos</a:t>
            </a:r>
            <a:r>
              <a:rPr lang="es-CO" sz="2800" dirty="0" smtClean="0"/>
              <a:t>, ruidos continuos o intermitentes en los </a:t>
            </a:r>
            <a:r>
              <a:rPr lang="es-CO" sz="2800" dirty="0" smtClean="0"/>
              <a:t>oídos, </a:t>
            </a:r>
            <a:r>
              <a:rPr lang="es-CO" sz="2800" dirty="0" smtClean="0"/>
              <a:t>Dificultad para </a:t>
            </a:r>
            <a:r>
              <a:rPr lang="es-CO" sz="2800" dirty="0" smtClean="0"/>
              <a:t>oír, alteraciones </a:t>
            </a:r>
            <a:r>
              <a:rPr lang="es-CO" sz="2800" dirty="0" smtClean="0"/>
              <a:t>en la </a:t>
            </a:r>
            <a:r>
              <a:rPr lang="es-CO" sz="2800" dirty="0" smtClean="0"/>
              <a:t>piel, sensación </a:t>
            </a:r>
            <a:r>
              <a:rPr lang="es-CO" sz="2800" dirty="0" smtClean="0"/>
              <a:t>de cansancio </a:t>
            </a:r>
            <a:r>
              <a:rPr lang="es-CO" sz="2800" dirty="0" smtClean="0"/>
              <a:t>permanente. Ninguna</a:t>
            </a:r>
          </a:p>
          <a:p>
            <a:pPr>
              <a:buFont typeface="Arial" pitchFamily="34" charset="0"/>
              <a:buChar char="•"/>
            </a:pPr>
            <a:r>
              <a:rPr lang="es-CO" sz="2800" u="sng" dirty="0" smtClean="0"/>
              <a:t>Enfermedades diagnosticadas</a:t>
            </a:r>
            <a:r>
              <a:rPr lang="es-CO" sz="2800" dirty="0" smtClean="0"/>
              <a:t>, cuáles son crónicas, comunes y laborales</a:t>
            </a:r>
            <a:endParaRPr lang="es-CO" sz="2800" b="1"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2214546" y="71414"/>
            <a:ext cx="4958409" cy="523220"/>
          </a:xfrm>
          <a:prstGeom prst="rect">
            <a:avLst/>
          </a:prstGeom>
        </p:spPr>
        <p:txBody>
          <a:bodyPr wrap="none">
            <a:spAutoFit/>
          </a:bodyPr>
          <a:lstStyle/>
          <a:p>
            <a:pPr algn="ctr"/>
            <a:r>
              <a:rPr lang="es-CO" sz="2800" b="1" dirty="0" smtClean="0"/>
              <a:t>ANÁLISIS Y RECOMENDACIONES</a:t>
            </a:r>
            <a:endParaRPr lang="es-CO" sz="2800" b="1" dirty="0"/>
          </a:p>
        </p:txBody>
      </p:sp>
      <p:sp>
        <p:nvSpPr>
          <p:cNvPr id="10" name="9 Rectángulo"/>
          <p:cNvSpPr/>
          <p:nvPr/>
        </p:nvSpPr>
        <p:spPr>
          <a:xfrm>
            <a:off x="142908" y="571480"/>
            <a:ext cx="9144000" cy="5262979"/>
          </a:xfrm>
          <a:prstGeom prst="rect">
            <a:avLst/>
          </a:prstGeom>
        </p:spPr>
        <p:txBody>
          <a:bodyPr wrap="square">
            <a:spAutoFit/>
          </a:bodyPr>
          <a:lstStyle/>
          <a:p>
            <a:r>
              <a:rPr lang="es-CO" sz="2800" dirty="0" smtClean="0"/>
              <a:t>La encuesta </a:t>
            </a:r>
            <a:r>
              <a:rPr lang="es-CO" sz="2800" dirty="0" smtClean="0"/>
              <a:t>debe aplicarse a una muestra significativa para que sea más fidedigna. Según los resultados evaluar:</a:t>
            </a:r>
          </a:p>
          <a:p>
            <a:r>
              <a:rPr lang="es-CO" sz="2800" dirty="0" smtClean="0"/>
              <a:t>• </a:t>
            </a:r>
            <a:r>
              <a:rPr lang="es-CO" sz="2800" dirty="0" smtClean="0"/>
              <a:t>El índice de participación en actividades de promoción y prevención, jornadas de salud y </a:t>
            </a:r>
            <a:r>
              <a:rPr lang="es-CO" sz="2800" dirty="0" smtClean="0"/>
              <a:t>capacitaciones, si es negativo, plantear estrategias para </a:t>
            </a:r>
            <a:r>
              <a:rPr lang="es-CO" sz="2800" dirty="0" smtClean="0"/>
              <a:t>ampliar la cobertura </a:t>
            </a:r>
            <a:r>
              <a:rPr lang="es-CO" sz="2800" dirty="0" smtClean="0"/>
              <a:t>e incluir </a:t>
            </a:r>
            <a:r>
              <a:rPr lang="es-CO" sz="2800" dirty="0" smtClean="0"/>
              <a:t>a la mayor parte de la población trabajadora en estos programas. </a:t>
            </a:r>
            <a:endParaRPr lang="es-CO" sz="2800" dirty="0" smtClean="0"/>
          </a:p>
          <a:p>
            <a:r>
              <a:rPr lang="es-CO" sz="2800" dirty="0" smtClean="0"/>
              <a:t>• Cuáles son las enfermedades </a:t>
            </a:r>
            <a:r>
              <a:rPr lang="es-CO" sz="2800" dirty="0" smtClean="0"/>
              <a:t>más comunes diagnosticadas entre los trabajadores </a:t>
            </a:r>
            <a:endParaRPr lang="es-CO" sz="2800" dirty="0" smtClean="0"/>
          </a:p>
          <a:p>
            <a:r>
              <a:rPr lang="es-CO" sz="2800" dirty="0" smtClean="0"/>
              <a:t>• Índices de tabaquismo, consumo de alcohol y de psicoactivos</a:t>
            </a:r>
            <a:r>
              <a:rPr lang="es-CO" sz="2800" dirty="0" smtClean="0"/>
              <a:t> </a:t>
            </a:r>
            <a:endParaRPr lang="es-CO" sz="2800" dirty="0" smtClean="0"/>
          </a:p>
          <a:p>
            <a:pPr>
              <a:buFont typeface="Arial" pitchFamily="34" charset="0"/>
              <a:buChar char="•"/>
            </a:pPr>
            <a:r>
              <a:rPr lang="es-CO" sz="2800" dirty="0" smtClean="0"/>
              <a:t>Práctica </a:t>
            </a:r>
            <a:r>
              <a:rPr lang="es-CO" sz="2800" dirty="0" smtClean="0"/>
              <a:t>deportes?</a:t>
            </a:r>
          </a:p>
          <a:p>
            <a:endParaRPr lang="es-CO"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857224" y="142852"/>
            <a:ext cx="8501122" cy="5262979"/>
          </a:xfrm>
          <a:prstGeom prst="rect">
            <a:avLst/>
          </a:prstGeom>
        </p:spPr>
        <p:txBody>
          <a:bodyPr wrap="square">
            <a:spAutoFit/>
          </a:bodyPr>
          <a:lstStyle/>
          <a:p>
            <a:r>
              <a:rPr lang="es-CO" sz="2400" dirty="0" smtClean="0"/>
              <a:t>Con </a:t>
            </a:r>
            <a:r>
              <a:rPr lang="es-CO" sz="2400" dirty="0" smtClean="0"/>
              <a:t>base en </a:t>
            </a:r>
            <a:r>
              <a:rPr lang="es-CO" sz="2400" dirty="0" smtClean="0"/>
              <a:t>los resultados</a:t>
            </a:r>
            <a:r>
              <a:rPr lang="es-CO" sz="2400" dirty="0" smtClean="0"/>
              <a:t>, se proponen </a:t>
            </a:r>
            <a:r>
              <a:rPr lang="es-CO" sz="2400" dirty="0" smtClean="0"/>
              <a:t>recomendaciones</a:t>
            </a:r>
            <a:r>
              <a:rPr lang="es-CO" sz="2400" dirty="0" smtClean="0"/>
              <a:t>: </a:t>
            </a:r>
            <a:endParaRPr lang="es-CO" sz="2400" dirty="0" smtClean="0"/>
          </a:p>
          <a:p>
            <a:endParaRPr lang="es-CO" sz="2400" dirty="0" smtClean="0"/>
          </a:p>
          <a:p>
            <a:r>
              <a:rPr lang="es-CO" sz="2400" dirty="0" smtClean="0"/>
              <a:t>• </a:t>
            </a:r>
            <a:r>
              <a:rPr lang="es-CO" sz="2400" u="sng" dirty="0" smtClean="0"/>
              <a:t>Incentivar el </a:t>
            </a:r>
            <a:r>
              <a:rPr lang="es-CO" sz="2400" u="sng" dirty="0" err="1" smtClean="0"/>
              <a:t>autocuidado</a:t>
            </a:r>
            <a:r>
              <a:rPr lang="es-CO" sz="2400" u="sng" dirty="0" smtClean="0"/>
              <a:t> </a:t>
            </a:r>
            <a:r>
              <a:rPr lang="es-CO" sz="2400" dirty="0" smtClean="0"/>
              <a:t>y la adopción de estilos de vida saludable entre los trabajadores. </a:t>
            </a:r>
            <a:endParaRPr lang="es-CO" sz="2400" dirty="0" smtClean="0"/>
          </a:p>
          <a:p>
            <a:r>
              <a:rPr lang="es-CO" sz="2400" dirty="0" smtClean="0"/>
              <a:t>• </a:t>
            </a:r>
            <a:r>
              <a:rPr lang="es-CO" sz="2400" u="sng" dirty="0" smtClean="0"/>
              <a:t>Promover la seguridad y salud laboral </a:t>
            </a:r>
            <a:r>
              <a:rPr lang="es-CO" sz="2400" dirty="0" smtClean="0"/>
              <a:t>como un factor clave para mejorar las condiciones de trabajo y la calidad de vida de los empleados. </a:t>
            </a:r>
            <a:endParaRPr lang="es-CO" sz="2400" dirty="0" smtClean="0"/>
          </a:p>
          <a:p>
            <a:r>
              <a:rPr lang="es-CO" sz="2400" dirty="0" smtClean="0"/>
              <a:t>• </a:t>
            </a:r>
            <a:r>
              <a:rPr lang="es-CO" sz="2400" u="sng" dirty="0" smtClean="0"/>
              <a:t>Entrena</a:t>
            </a:r>
            <a:r>
              <a:rPr lang="es-CO" sz="2400" dirty="0" smtClean="0"/>
              <a:t>r al personal en temas relacionados con </a:t>
            </a:r>
            <a:r>
              <a:rPr lang="es-CO" sz="2400" u="sng" dirty="0" smtClean="0"/>
              <a:t>la higiene postural, pausas activas y prevención de riesgos </a:t>
            </a:r>
            <a:r>
              <a:rPr lang="es-CO" sz="2400" u="sng" dirty="0" err="1" smtClean="0"/>
              <a:t>biomecánicos</a:t>
            </a:r>
            <a:r>
              <a:rPr lang="es-CO" sz="2400" dirty="0" smtClean="0"/>
              <a:t>. </a:t>
            </a:r>
            <a:endParaRPr lang="es-CO" sz="2400" dirty="0" smtClean="0"/>
          </a:p>
          <a:p>
            <a:r>
              <a:rPr lang="es-CO" sz="2400" dirty="0" smtClean="0"/>
              <a:t>• </a:t>
            </a:r>
            <a:r>
              <a:rPr lang="es-CO" sz="2400" u="sng" dirty="0" smtClean="0"/>
              <a:t>Implementar un programa de estilos de vida saludables </a:t>
            </a:r>
            <a:r>
              <a:rPr lang="es-CO" sz="2400" dirty="0" smtClean="0"/>
              <a:t>que abarque la actividad física, alimentación y bienestar emocional. </a:t>
            </a:r>
            <a:endParaRPr lang="es-CO" sz="2400" dirty="0" smtClean="0"/>
          </a:p>
          <a:p>
            <a:r>
              <a:rPr lang="es-CO" sz="2400" dirty="0" smtClean="0"/>
              <a:t>• </a:t>
            </a:r>
            <a:r>
              <a:rPr lang="es-CO" sz="2400" dirty="0" smtClean="0"/>
              <a:t>Dar </a:t>
            </a:r>
            <a:r>
              <a:rPr lang="es-CO" sz="2400" u="sng" dirty="0" smtClean="0"/>
              <a:t>seguimiento a los empleados diagnosticados con enfermedades crónicas o profesionales</a:t>
            </a:r>
            <a:r>
              <a:rPr lang="es-CO" sz="2400" dirty="0" smtClean="0"/>
              <a:t> mediante la aplicación de exámenes médicos ocupacionales periódicos.</a:t>
            </a:r>
            <a:endParaRPr lang="es-CO" sz="24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357166"/>
            <a:ext cx="8501122" cy="4401205"/>
          </a:xfrm>
          <a:prstGeom prst="rect">
            <a:avLst/>
          </a:prstGeom>
        </p:spPr>
        <p:txBody>
          <a:bodyPr wrap="square">
            <a:spAutoFit/>
          </a:bodyPr>
          <a:lstStyle/>
          <a:p>
            <a:r>
              <a:rPr lang="es-CO" sz="2800" b="1" dirty="0" smtClean="0"/>
              <a:t>RECOMENDACIONES GENERALES</a:t>
            </a:r>
            <a:r>
              <a:rPr lang="es-CO" sz="2800" dirty="0" smtClean="0"/>
              <a:t>. </a:t>
            </a:r>
          </a:p>
          <a:p>
            <a:r>
              <a:rPr lang="es-CO" sz="2800" dirty="0" smtClean="0"/>
              <a:t>Las </a:t>
            </a:r>
            <a:r>
              <a:rPr lang="es-CO" sz="2800" dirty="0" smtClean="0"/>
              <a:t>personas responsables de la gestión de la salud y seguridad en el trabajo deben facilitar la creación de entornos laborales saludables, mediante estrategias que respondan a las condiciones </a:t>
            </a:r>
            <a:r>
              <a:rPr lang="es-CO" sz="2800" dirty="0" smtClean="0"/>
              <a:t>específicas, </a:t>
            </a:r>
            <a:r>
              <a:rPr lang="es-CO" sz="2800" dirty="0" smtClean="0"/>
              <a:t>considerando su distribución por sexo, grupos etarios, escolaridad, área de residencia y otros indicadores </a:t>
            </a:r>
            <a:r>
              <a:rPr lang="es-CO" sz="2800" dirty="0" err="1" smtClean="0"/>
              <a:t>sociodemográficos</a:t>
            </a:r>
            <a:r>
              <a:rPr lang="es-CO" sz="2800" dirty="0" smtClean="0"/>
              <a:t>. </a:t>
            </a:r>
            <a:endParaRPr lang="es-CO" sz="2800" dirty="0" smtClean="0"/>
          </a:p>
          <a:p>
            <a:r>
              <a:rPr lang="es-CO" sz="2800" dirty="0" smtClean="0"/>
              <a:t>La </a:t>
            </a:r>
            <a:r>
              <a:rPr lang="es-CO" sz="2800" dirty="0" smtClean="0"/>
              <a:t>promoción del </a:t>
            </a:r>
            <a:r>
              <a:rPr lang="es-CO" sz="2800" dirty="0" err="1" smtClean="0"/>
              <a:t>autocuidado</a:t>
            </a:r>
            <a:r>
              <a:rPr lang="es-CO" sz="2800" dirty="0" smtClean="0"/>
              <a:t> es una estrategia costo-efectiva que tiene un impacto positivo en la salud física y mental de los empleados. </a:t>
            </a:r>
            <a:endParaRPr lang="es-CO" sz="28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4339650"/>
          </a:xfrm>
          <a:prstGeom prst="rect">
            <a:avLst/>
          </a:prstGeom>
        </p:spPr>
        <p:txBody>
          <a:bodyPr wrap="square">
            <a:spAutoFit/>
          </a:bodyPr>
          <a:lstStyle/>
          <a:p>
            <a:r>
              <a:rPr lang="es-CO" sz="2800" dirty="0" smtClean="0"/>
              <a:t>Es crucial que los trabajadores tomen conciencia de la importancia de proteger su salud, modificar hábitos de vida no saludables como el sedentarismo, y participar activamente en la identificación y control de riesgos ocupacionales, utilizando </a:t>
            </a:r>
            <a:r>
              <a:rPr lang="es-CO" sz="2800" u="sng" dirty="0" smtClean="0"/>
              <a:t>mecanismos como el auto-reporte de condiciones inseguras en los lugares de trabajo, el uso adecuado de elementos de protección personal, y la adopción de prácticas seguras en su jornada laboral.</a:t>
            </a:r>
          </a:p>
          <a:p>
            <a:endParaRPr lang="es-CO" sz="24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5262979"/>
          </a:xfrm>
          <a:prstGeom prst="rect">
            <a:avLst/>
          </a:prstGeom>
        </p:spPr>
        <p:txBody>
          <a:bodyPr wrap="square">
            <a:spAutoFit/>
          </a:bodyPr>
          <a:lstStyle/>
          <a:p>
            <a:r>
              <a:rPr lang="es-CO" sz="2800" b="1" dirty="0" smtClean="0"/>
              <a:t>ESPECÍFICAS </a:t>
            </a:r>
            <a:endParaRPr lang="es-CO" sz="2800" b="1" dirty="0" smtClean="0"/>
          </a:p>
          <a:p>
            <a:r>
              <a:rPr lang="es-CO" sz="2800" dirty="0" smtClean="0"/>
              <a:t>Según </a:t>
            </a:r>
            <a:r>
              <a:rPr lang="es-CO" sz="2800" dirty="0" smtClean="0"/>
              <a:t>con los resultados del análisis, se proponen las siguientes actividades para mejorar las condiciones de salud laboral y fomentar un entorno más saludable para los trabajadores </a:t>
            </a:r>
            <a:endParaRPr lang="es-CO" sz="2800" dirty="0" smtClean="0"/>
          </a:p>
          <a:p>
            <a:r>
              <a:rPr lang="es-CO" sz="2800" b="1" dirty="0" smtClean="0"/>
              <a:t>1. Promoción </a:t>
            </a:r>
            <a:r>
              <a:rPr lang="es-CO" sz="2800" b="1" dirty="0" smtClean="0"/>
              <a:t>y Prevención en Salud </a:t>
            </a:r>
            <a:endParaRPr lang="es-CO" sz="2800" b="1" dirty="0" smtClean="0"/>
          </a:p>
          <a:p>
            <a:r>
              <a:rPr lang="es-CO" sz="2800" dirty="0" smtClean="0"/>
              <a:t>• </a:t>
            </a:r>
            <a:r>
              <a:rPr lang="es-CO" sz="2800" dirty="0" smtClean="0"/>
              <a:t>Campañas de Capacitación en Cuidado Visual: </a:t>
            </a:r>
            <a:r>
              <a:rPr lang="es-CO" sz="2800" dirty="0" smtClean="0"/>
              <a:t>en </a:t>
            </a:r>
            <a:r>
              <a:rPr lang="es-CO" sz="2800" dirty="0" smtClean="0"/>
              <a:t>conjunto con el departamento de </a:t>
            </a:r>
            <a:r>
              <a:rPr lang="es-CO" sz="2800" dirty="0" smtClean="0"/>
              <a:t>gestión humana campañas </a:t>
            </a:r>
            <a:r>
              <a:rPr lang="es-CO" sz="2800" dirty="0" smtClean="0"/>
              <a:t>para </a:t>
            </a:r>
            <a:r>
              <a:rPr lang="es-CO" sz="2800" dirty="0" smtClean="0"/>
              <a:t>concientizar </a:t>
            </a:r>
            <a:r>
              <a:rPr lang="es-CO" sz="2800" dirty="0" smtClean="0"/>
              <a:t>a los trabajadores sobre la higiene visual y la importancia de realizar controles y evaluaciones </a:t>
            </a:r>
            <a:r>
              <a:rPr lang="es-CO" sz="2800" dirty="0" smtClean="0"/>
              <a:t>anuales</a:t>
            </a:r>
          </a:p>
          <a:p>
            <a:endParaRPr lang="es-CO" sz="2400"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71472" y="71414"/>
            <a:ext cx="8501122" cy="5139869"/>
          </a:xfrm>
          <a:prstGeom prst="rect">
            <a:avLst/>
          </a:prstGeom>
        </p:spPr>
        <p:txBody>
          <a:bodyPr wrap="square">
            <a:spAutoFit/>
          </a:bodyPr>
          <a:lstStyle/>
          <a:p>
            <a:r>
              <a:rPr lang="es-CO" sz="2800" b="1" dirty="0" smtClean="0"/>
              <a:t>Programa de Acondicionamiento Físico y Estilos de Vida Saludables</a:t>
            </a:r>
            <a:r>
              <a:rPr lang="es-CO" sz="2800" dirty="0" smtClean="0"/>
              <a:t>: Implementar un programa integral </a:t>
            </a:r>
            <a:r>
              <a:rPr lang="es-CO" sz="2800" dirty="0" smtClean="0"/>
              <a:t>que </a:t>
            </a:r>
            <a:r>
              <a:rPr lang="es-CO" sz="2800" dirty="0" smtClean="0"/>
              <a:t>fomente la práctica regular de ejercicio y el consumo de alimentos saludables. Este programa debe incluir charlas, actividades grupales y apoyo a los trabajadores para llevar un estilo de vida activo</a:t>
            </a:r>
            <a:r>
              <a:rPr lang="es-CO" sz="2000" dirty="0" smtClean="0"/>
              <a:t>.</a:t>
            </a:r>
          </a:p>
          <a:p>
            <a:endParaRPr lang="es-CO" sz="2000" dirty="0" smtClean="0"/>
          </a:p>
          <a:p>
            <a:r>
              <a:rPr lang="es-CO" sz="2800" b="1" dirty="0" smtClean="0"/>
              <a:t>Campañas Periódicas de Control de Peso y Tensión Arterial</a:t>
            </a:r>
            <a:r>
              <a:rPr lang="es-CO" sz="2800" dirty="0" smtClean="0"/>
              <a:t>: Realizar </a:t>
            </a:r>
            <a:r>
              <a:rPr lang="es-CO" sz="2800" dirty="0" err="1" smtClean="0"/>
              <a:t>tamizaje</a:t>
            </a:r>
            <a:r>
              <a:rPr lang="es-CO" sz="2800" dirty="0" smtClean="0"/>
              <a:t> </a:t>
            </a:r>
            <a:r>
              <a:rPr lang="es-CO" sz="2800" dirty="0" smtClean="0"/>
              <a:t>y control de riesgos cardiovasculares, especialmente para aquellos empleados en situaciones de sobrepeso o con antecedentes familiares de enfermedades cardíacas. </a:t>
            </a:r>
            <a:endParaRPr lang="es-CO" sz="28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2677656"/>
          </a:xfrm>
          <a:prstGeom prst="rect">
            <a:avLst/>
          </a:prstGeom>
        </p:spPr>
        <p:txBody>
          <a:bodyPr wrap="square">
            <a:spAutoFit/>
          </a:bodyPr>
          <a:lstStyle/>
          <a:p>
            <a:r>
              <a:rPr lang="es-CO" sz="2800" b="1" dirty="0" smtClean="0"/>
              <a:t>Capacitación en Higiene Postural</a:t>
            </a:r>
            <a:r>
              <a:rPr lang="es-CO" sz="2800" dirty="0" smtClean="0"/>
              <a:t>: Organizar sesiones formativas para los trabajadores sobre la importancia de mantener una postura adecuada durante la jornada laboral, adoptando técnicas que ayuden a prevenir trastornos </a:t>
            </a:r>
            <a:r>
              <a:rPr lang="es-CO" sz="2800" dirty="0" err="1" smtClean="0"/>
              <a:t>musculoesqueléticos</a:t>
            </a:r>
            <a:r>
              <a:rPr lang="es-CO" sz="2800" dirty="0" smtClean="0"/>
              <a:t>.</a:t>
            </a:r>
          </a:p>
          <a:p>
            <a:endParaRPr lang="es-CO" sz="28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4401205"/>
          </a:xfrm>
          <a:prstGeom prst="rect">
            <a:avLst/>
          </a:prstGeom>
        </p:spPr>
        <p:txBody>
          <a:bodyPr wrap="square">
            <a:spAutoFit/>
          </a:bodyPr>
          <a:lstStyle/>
          <a:p>
            <a:r>
              <a:rPr lang="es-CO" sz="2800" b="1" dirty="0" smtClean="0"/>
              <a:t>BIENESTAR INTEGRAL Y CALIDAD DE </a:t>
            </a:r>
            <a:r>
              <a:rPr lang="es-CO" sz="2800" b="1" dirty="0" smtClean="0"/>
              <a:t>VIDA</a:t>
            </a:r>
          </a:p>
          <a:p>
            <a:endParaRPr lang="es-CO" sz="2800" b="1" dirty="0" smtClean="0"/>
          </a:p>
          <a:p>
            <a:pPr>
              <a:buFont typeface="Arial" pitchFamily="34" charset="0"/>
              <a:buChar char="•"/>
            </a:pPr>
            <a:r>
              <a:rPr lang="es-CO" sz="2800" b="1" dirty="0" smtClean="0"/>
              <a:t>Educación </a:t>
            </a:r>
            <a:r>
              <a:rPr lang="es-CO" sz="2800" b="1" dirty="0" smtClean="0"/>
              <a:t>y Sensibilización Continua</a:t>
            </a:r>
            <a:r>
              <a:rPr lang="es-CO" sz="2800" dirty="0" smtClean="0"/>
              <a:t>: Realizar actividades de sensibilización sobre la importancia del bienestar integral, combinando ejercicio físico, buena alimentación, descanso adecuado y prevención de enfermedades. Esto también incluirá la promoción de programas de </a:t>
            </a:r>
            <a:r>
              <a:rPr lang="es-CO" sz="2800" dirty="0" err="1" smtClean="0"/>
              <a:t>autocuidado</a:t>
            </a:r>
            <a:r>
              <a:rPr lang="es-CO" sz="2800" dirty="0" smtClean="0"/>
              <a:t> y de cómo incorporar prácticas saludables en la vida diaria, tanto dentro como fuera del trabajo</a:t>
            </a:r>
            <a:r>
              <a:rPr lang="es-CO" sz="2400" dirty="0" smtClean="0"/>
              <a:t>.</a:t>
            </a:r>
            <a:endParaRPr lang="es-CO" sz="2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71472" y="249865"/>
            <a:ext cx="8501122" cy="4893647"/>
          </a:xfrm>
          <a:prstGeom prst="rect">
            <a:avLst/>
          </a:prstGeom>
        </p:spPr>
        <p:txBody>
          <a:bodyPr wrap="square">
            <a:spAutoFit/>
          </a:bodyPr>
          <a:lstStyle/>
          <a:p>
            <a:r>
              <a:rPr lang="es-CO" sz="2400" dirty="0" smtClean="0"/>
              <a:t>La Organización Mundial de la </a:t>
            </a:r>
            <a:r>
              <a:rPr lang="es-CO" sz="2400" u="sng" dirty="0" smtClean="0"/>
              <a:t>Salud (OMS) define los entornos saludables como aquellos que protegen la salud</a:t>
            </a:r>
            <a:r>
              <a:rPr lang="es-CO" sz="2400" dirty="0" smtClean="0"/>
              <a:t>, permitiendo a las personas desarrollar autonomía sobre su bienestar. </a:t>
            </a:r>
            <a:endParaRPr lang="es-CO" sz="2400" dirty="0" smtClean="0"/>
          </a:p>
          <a:p>
            <a:r>
              <a:rPr lang="es-CO" sz="2400" dirty="0" smtClean="0"/>
              <a:t>Estos </a:t>
            </a:r>
            <a:r>
              <a:rPr lang="es-CO" sz="2400" dirty="0" smtClean="0"/>
              <a:t>entornos abarcan </a:t>
            </a:r>
            <a:r>
              <a:rPr lang="es-CO" sz="2400" u="sng" dirty="0" smtClean="0"/>
              <a:t>diversos espacios </a:t>
            </a:r>
            <a:r>
              <a:rPr lang="es-CO" sz="2400" dirty="0" smtClean="0"/>
              <a:t>como el hogar, la comunidad, los lugares de estudio, el esparcimiento y el trabajo, y deben ser capaces </a:t>
            </a:r>
            <a:r>
              <a:rPr lang="es-CO" sz="2400" b="1" dirty="0" smtClean="0"/>
              <a:t>de controlar factores de riesgo mientras promueven la salud y el bienestar de los individuos, mejorando así la calidad de </a:t>
            </a:r>
            <a:r>
              <a:rPr lang="es-CO" sz="2400" b="1" dirty="0" smtClean="0"/>
              <a:t>vida, su </a:t>
            </a:r>
            <a:r>
              <a:rPr lang="es-CO" sz="2400" b="1" dirty="0" smtClean="0"/>
              <a:t>seguridad, productividad y satisfacción en el trabajo. </a:t>
            </a:r>
            <a:endParaRPr lang="es-CO" sz="2400" b="1" dirty="0" smtClean="0"/>
          </a:p>
          <a:p>
            <a:endParaRPr lang="es-CO" sz="2400" dirty="0" smtClean="0"/>
          </a:p>
          <a:p>
            <a:r>
              <a:rPr lang="es-CO" sz="2400" dirty="0" smtClean="0"/>
              <a:t>Un </a:t>
            </a:r>
            <a:r>
              <a:rPr lang="es-CO" sz="2400" dirty="0" smtClean="0"/>
              <a:t>ambiente de trabajo saludable </a:t>
            </a:r>
            <a:r>
              <a:rPr lang="es-CO" sz="2400" u="sng" dirty="0" smtClean="0"/>
              <a:t>contribuye </a:t>
            </a:r>
            <a:r>
              <a:rPr lang="es-CO" sz="2400" u="sng" dirty="0" smtClean="0"/>
              <a:t>a la calidad de vida general de los </a:t>
            </a:r>
            <a:r>
              <a:rPr lang="es-CO" sz="2400" u="sng" dirty="0" smtClean="0"/>
              <a:t>empleados</a:t>
            </a:r>
            <a:r>
              <a:rPr lang="es-CO" sz="2400" dirty="0" smtClean="0"/>
              <a:t>, </a:t>
            </a:r>
            <a:r>
              <a:rPr lang="es-CO" sz="2400" dirty="0" smtClean="0"/>
              <a:t>tomando en cuenta sus necesidades y situaciones fuera del ámbito laboral. </a:t>
            </a:r>
            <a:endParaRPr lang="es-CO" sz="24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4832092"/>
          </a:xfrm>
          <a:prstGeom prst="rect">
            <a:avLst/>
          </a:prstGeom>
        </p:spPr>
        <p:txBody>
          <a:bodyPr wrap="square">
            <a:spAutoFit/>
          </a:bodyPr>
          <a:lstStyle/>
          <a:p>
            <a:r>
              <a:rPr lang="es-CO" sz="2800" b="1" dirty="0" smtClean="0"/>
              <a:t>SALUD FÍSICA Y PREVENCIÓN DE </a:t>
            </a:r>
            <a:r>
              <a:rPr lang="es-CO" sz="2800" b="1" dirty="0" smtClean="0"/>
              <a:t>LESIONES:</a:t>
            </a:r>
          </a:p>
          <a:p>
            <a:endParaRPr lang="es-CO" sz="2800" b="1" dirty="0" smtClean="0"/>
          </a:p>
          <a:p>
            <a:pPr>
              <a:buFont typeface="Arial" pitchFamily="34" charset="0"/>
              <a:buChar char="•"/>
            </a:pPr>
            <a:r>
              <a:rPr lang="es-CO" sz="2800" b="1" dirty="0" smtClean="0"/>
              <a:t>Ejercicios </a:t>
            </a:r>
            <a:r>
              <a:rPr lang="es-CO" sz="2800" b="1" dirty="0" err="1" smtClean="0"/>
              <a:t>osteomusculares</a:t>
            </a:r>
            <a:r>
              <a:rPr lang="es-CO" sz="2800" dirty="0" smtClean="0"/>
              <a:t>: Realizar pausas activas adaptadas a las tareas específicas de cada puesto de trabajo para prevenir lesiones </a:t>
            </a:r>
            <a:r>
              <a:rPr lang="es-CO" sz="2800" dirty="0" err="1" smtClean="0"/>
              <a:t>musculoesqueléticas</a:t>
            </a:r>
            <a:r>
              <a:rPr lang="es-CO" sz="2800" dirty="0" smtClean="0"/>
              <a:t>.</a:t>
            </a:r>
          </a:p>
          <a:p>
            <a:pPr>
              <a:buFont typeface="Arial" pitchFamily="34" charset="0"/>
              <a:buChar char="•"/>
            </a:pPr>
            <a:r>
              <a:rPr lang="es-CO" sz="2800" b="1" dirty="0" smtClean="0"/>
              <a:t> </a:t>
            </a:r>
            <a:r>
              <a:rPr lang="es-CO" sz="2800" b="1" dirty="0" smtClean="0"/>
              <a:t>Masajes </a:t>
            </a:r>
            <a:r>
              <a:rPr lang="es-CO" sz="2800" b="1" dirty="0" smtClean="0"/>
              <a:t>terapéuticos y relajantes</a:t>
            </a:r>
            <a:r>
              <a:rPr lang="es-CO" sz="2800" dirty="0" smtClean="0"/>
              <a:t>: Ofrecer sesiones periódicas de masajes para reducir tensiones </a:t>
            </a:r>
            <a:r>
              <a:rPr lang="es-CO" sz="2800" dirty="0" smtClean="0"/>
              <a:t>musculares. </a:t>
            </a:r>
          </a:p>
          <a:p>
            <a:pPr>
              <a:buFont typeface="Arial" pitchFamily="34" charset="0"/>
              <a:buChar char="•"/>
            </a:pPr>
            <a:r>
              <a:rPr lang="es-CO" sz="2800" dirty="0" smtClean="0"/>
              <a:t> </a:t>
            </a:r>
            <a:r>
              <a:rPr lang="es-CO" sz="2800" b="1" dirty="0" smtClean="0"/>
              <a:t>Actividades </a:t>
            </a:r>
            <a:r>
              <a:rPr lang="es-CO" sz="2800" b="1" dirty="0" smtClean="0"/>
              <a:t>recreativas y deportivas</a:t>
            </a:r>
            <a:r>
              <a:rPr lang="es-CO" sz="2800" dirty="0" smtClean="0"/>
              <a:t>: Fomentar la actividad física como caminatas, ejercicios grupales o deportes dentro del horario laboral para mejorar la salud física y </a:t>
            </a:r>
            <a:r>
              <a:rPr lang="es-CO" sz="2800" dirty="0" smtClean="0"/>
              <a:t>el clima laboral entre </a:t>
            </a:r>
            <a:r>
              <a:rPr lang="es-CO" sz="2800" dirty="0" smtClean="0"/>
              <a:t>los empleados.</a:t>
            </a:r>
            <a:endParaRPr lang="es-CO"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714348" y="71414"/>
            <a:ext cx="8501122" cy="5693866"/>
          </a:xfrm>
          <a:prstGeom prst="rect">
            <a:avLst/>
          </a:prstGeom>
        </p:spPr>
        <p:txBody>
          <a:bodyPr wrap="square">
            <a:spAutoFit/>
          </a:bodyPr>
          <a:lstStyle/>
          <a:p>
            <a:r>
              <a:rPr lang="es-CO" sz="2800" b="1" dirty="0" smtClean="0"/>
              <a:t>BIENESTAR EMOCIONAL Y SALUD </a:t>
            </a:r>
            <a:r>
              <a:rPr lang="es-CO" sz="2800" b="1" dirty="0" smtClean="0"/>
              <a:t>MENTAL:</a:t>
            </a:r>
          </a:p>
          <a:p>
            <a:endParaRPr lang="es-CO" sz="2800" b="1" dirty="0" smtClean="0"/>
          </a:p>
          <a:p>
            <a:pPr>
              <a:buFont typeface="Arial" pitchFamily="34" charset="0"/>
              <a:buChar char="•"/>
            </a:pPr>
            <a:r>
              <a:rPr lang="es-CO" sz="2800" b="1" dirty="0" smtClean="0"/>
              <a:t>Manejo </a:t>
            </a:r>
            <a:r>
              <a:rPr lang="es-CO" sz="2800" b="1" dirty="0" smtClean="0"/>
              <a:t>y gestión de las emociones</a:t>
            </a:r>
            <a:r>
              <a:rPr lang="es-CO" sz="2800" dirty="0" smtClean="0"/>
              <a:t>: </a:t>
            </a:r>
            <a:r>
              <a:rPr lang="es-CO" sz="2800" dirty="0" smtClean="0"/>
              <a:t>talleres </a:t>
            </a:r>
            <a:r>
              <a:rPr lang="es-CO" sz="2800" dirty="0" smtClean="0"/>
              <a:t>o charlas sobre </a:t>
            </a:r>
            <a:r>
              <a:rPr lang="es-CO" sz="2800" dirty="0" smtClean="0"/>
              <a:t>manejo de las emociones, inteligencia emocional </a:t>
            </a:r>
            <a:r>
              <a:rPr lang="es-CO" sz="2800" dirty="0" smtClean="0"/>
              <a:t>en el entorno laboral y en situaciones de estrés, con el fin de mejorar las relaciones interpersonales. </a:t>
            </a:r>
            <a:endParaRPr lang="es-CO" sz="2800" dirty="0" smtClean="0"/>
          </a:p>
          <a:p>
            <a:pPr>
              <a:buFont typeface="Arial" pitchFamily="34" charset="0"/>
              <a:buChar char="•"/>
            </a:pPr>
            <a:r>
              <a:rPr lang="es-CO" sz="2800" b="1" dirty="0" smtClean="0"/>
              <a:t>Promoción</a:t>
            </a:r>
            <a:r>
              <a:rPr lang="es-CO" sz="2800" b="1" dirty="0" smtClean="0"/>
              <a:t>, Prevención e intervención en Estrés</a:t>
            </a:r>
            <a:r>
              <a:rPr lang="es-CO" sz="2800" dirty="0" smtClean="0"/>
              <a:t>: </a:t>
            </a:r>
            <a:r>
              <a:rPr lang="es-CO" sz="2800" dirty="0" smtClean="0"/>
              <a:t>Formación sobre </a:t>
            </a:r>
            <a:r>
              <a:rPr lang="es-CO" sz="2800" dirty="0" smtClean="0"/>
              <a:t>la sintomatología del estrés, cómo prevenirlo y técnicas para reducirlo, como la respiración profunda o la meditación. </a:t>
            </a:r>
            <a:endParaRPr lang="es-CO" sz="2800" dirty="0" smtClean="0"/>
          </a:p>
          <a:p>
            <a:pPr>
              <a:buFont typeface="Arial" pitchFamily="34" charset="0"/>
              <a:buChar char="•"/>
            </a:pPr>
            <a:r>
              <a:rPr lang="es-CO" sz="2800" b="1" dirty="0" smtClean="0"/>
              <a:t>Técnicas </a:t>
            </a:r>
            <a:r>
              <a:rPr lang="es-CO" sz="2800" b="1" dirty="0" smtClean="0"/>
              <a:t>de afrontamiento</a:t>
            </a:r>
            <a:r>
              <a:rPr lang="es-CO" sz="2800" dirty="0" smtClean="0"/>
              <a:t>: </a:t>
            </a:r>
            <a:r>
              <a:rPr lang="es-CO" sz="2800" dirty="0" smtClean="0"/>
              <a:t>talleres </a:t>
            </a:r>
            <a:r>
              <a:rPr lang="es-CO" sz="2800" dirty="0" smtClean="0"/>
              <a:t>sobre cómo gestionar el estrés tanto </a:t>
            </a:r>
            <a:r>
              <a:rPr lang="es-CO" sz="2800" dirty="0" err="1" smtClean="0"/>
              <a:t>intralaboral</a:t>
            </a:r>
            <a:r>
              <a:rPr lang="es-CO" sz="2800" dirty="0" smtClean="0"/>
              <a:t> como </a:t>
            </a:r>
            <a:r>
              <a:rPr lang="es-CO" sz="2800" dirty="0" err="1" smtClean="0"/>
              <a:t>extralaboral</a:t>
            </a:r>
            <a:r>
              <a:rPr lang="es-CO" sz="2800" dirty="0" smtClean="0"/>
              <a:t>, mejorando la </a:t>
            </a:r>
            <a:r>
              <a:rPr lang="es-CO" sz="2800" dirty="0" err="1" smtClean="0"/>
              <a:t>resiliencia</a:t>
            </a:r>
            <a:r>
              <a:rPr lang="es-CO" sz="2800" dirty="0" smtClean="0"/>
              <a:t>.</a:t>
            </a:r>
            <a:endParaRPr lang="es-CO" sz="2800"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428604"/>
            <a:ext cx="8501122" cy="4401205"/>
          </a:xfrm>
          <a:prstGeom prst="rect">
            <a:avLst/>
          </a:prstGeom>
        </p:spPr>
        <p:txBody>
          <a:bodyPr wrap="square">
            <a:spAutoFit/>
          </a:bodyPr>
          <a:lstStyle/>
          <a:p>
            <a:r>
              <a:rPr lang="es-CO" sz="2800" b="1" dirty="0" smtClean="0"/>
              <a:t>Prevención del consumo de sustancias psicoactivas</a:t>
            </a:r>
            <a:r>
              <a:rPr lang="es-CO" sz="2800" dirty="0" smtClean="0"/>
              <a:t>: </a:t>
            </a:r>
            <a:endParaRPr lang="es-CO" sz="2800" dirty="0" smtClean="0"/>
          </a:p>
          <a:p>
            <a:endParaRPr lang="es-CO" sz="2800" b="1" dirty="0" smtClean="0"/>
          </a:p>
          <a:p>
            <a:pPr>
              <a:buFont typeface="Arial" pitchFamily="34" charset="0"/>
              <a:buChar char="•"/>
            </a:pPr>
            <a:r>
              <a:rPr lang="es-CO" sz="2800" b="1" dirty="0" smtClean="0"/>
              <a:t>Implementar </a:t>
            </a:r>
            <a:r>
              <a:rPr lang="es-CO" sz="2800" b="1" dirty="0" smtClean="0"/>
              <a:t>campañas de concientización </a:t>
            </a:r>
            <a:r>
              <a:rPr lang="es-CO" sz="2800" dirty="0" smtClean="0"/>
              <a:t>sobre los riesgos asociados al consumo de drogas y alcohol en el ámbito laboral y su impacto en la salud. </a:t>
            </a:r>
            <a:endParaRPr lang="es-CO" sz="2800" dirty="0" smtClean="0"/>
          </a:p>
          <a:p>
            <a:pPr>
              <a:buFont typeface="Arial" pitchFamily="34" charset="0"/>
              <a:buChar char="•"/>
            </a:pPr>
            <a:endParaRPr lang="es-CO" sz="2800" dirty="0" smtClean="0"/>
          </a:p>
          <a:p>
            <a:pPr>
              <a:buFont typeface="Arial" pitchFamily="34" charset="0"/>
              <a:buChar char="•"/>
            </a:pPr>
            <a:r>
              <a:rPr lang="es-CO" sz="2800" b="1" dirty="0" smtClean="0"/>
              <a:t>Prevención </a:t>
            </a:r>
            <a:r>
              <a:rPr lang="es-CO" sz="2800" b="1" dirty="0" smtClean="0"/>
              <a:t>del acoso laboral</a:t>
            </a:r>
            <a:r>
              <a:rPr lang="es-CO" sz="2800" dirty="0" smtClean="0"/>
              <a:t>: Capacitar sobre cómo reconocer, prevenir y actuar ante situaciones de acoso laboral, promoviendo un ambiente de trabajo respetuoso y seguro</a:t>
            </a:r>
            <a:r>
              <a:rPr lang="es-CO" sz="2400" dirty="0" smtClean="0"/>
              <a:t>.</a:t>
            </a:r>
            <a:endParaRPr lang="es-CO" sz="2400" dirty="0"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500462"/>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3970318"/>
          </a:xfrm>
          <a:prstGeom prst="rect">
            <a:avLst/>
          </a:prstGeom>
        </p:spPr>
        <p:txBody>
          <a:bodyPr wrap="square">
            <a:spAutoFit/>
          </a:bodyPr>
          <a:lstStyle/>
          <a:p>
            <a:r>
              <a:rPr lang="es-CO" sz="2800" b="1" dirty="0" smtClean="0"/>
              <a:t>2. Control </a:t>
            </a:r>
            <a:r>
              <a:rPr lang="es-CO" sz="2800" b="1" dirty="0" smtClean="0"/>
              <a:t>de Riesgos </a:t>
            </a:r>
            <a:r>
              <a:rPr lang="es-CO" sz="2800" b="1" dirty="0" smtClean="0"/>
              <a:t>Ocupacionales</a:t>
            </a:r>
          </a:p>
          <a:p>
            <a:r>
              <a:rPr lang="es-CO" sz="2800" b="1" dirty="0" smtClean="0"/>
              <a:t> </a:t>
            </a:r>
          </a:p>
          <a:p>
            <a:r>
              <a:rPr lang="es-CO" sz="2800" dirty="0" smtClean="0"/>
              <a:t>• </a:t>
            </a:r>
            <a:r>
              <a:rPr lang="es-CO" sz="2800" b="1" dirty="0" smtClean="0"/>
              <a:t>Cumplimiento de Estándares de Seguridad en los Puestos de Trabajo</a:t>
            </a:r>
            <a:r>
              <a:rPr lang="es-CO" sz="2800" dirty="0" smtClean="0"/>
              <a:t>: Verificar que se cumplan las recomendaciones derivadas de los estudios de iluminación, ventilación y </a:t>
            </a:r>
            <a:r>
              <a:rPr lang="es-CO" sz="2800" dirty="0" smtClean="0"/>
              <a:t>ergonomía. </a:t>
            </a:r>
          </a:p>
          <a:p>
            <a:r>
              <a:rPr lang="es-CO" sz="2800" dirty="0" smtClean="0"/>
              <a:t>Asegurar </a:t>
            </a:r>
            <a:r>
              <a:rPr lang="es-CO" sz="2800" dirty="0" smtClean="0"/>
              <a:t>que cada puesto de trabajo esté adecuado para prevenir riesgos laborales, especialmente los relacionados con la postura y la carga física.</a:t>
            </a:r>
            <a:endParaRPr lang="es-CO" sz="280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71472" y="214290"/>
            <a:ext cx="8501122" cy="4832092"/>
          </a:xfrm>
          <a:prstGeom prst="rect">
            <a:avLst/>
          </a:prstGeom>
        </p:spPr>
        <p:txBody>
          <a:bodyPr wrap="square">
            <a:spAutoFit/>
          </a:bodyPr>
          <a:lstStyle/>
          <a:p>
            <a:r>
              <a:rPr lang="es-CO" sz="2800" b="1" dirty="0" smtClean="0"/>
              <a:t>3. Divulgación </a:t>
            </a:r>
            <a:r>
              <a:rPr lang="es-CO" sz="2800" b="1" dirty="0" smtClean="0"/>
              <a:t>de la Actividad y </a:t>
            </a:r>
            <a:r>
              <a:rPr lang="es-CO" sz="2800" b="1" dirty="0" smtClean="0"/>
              <a:t>Resultados</a:t>
            </a:r>
          </a:p>
          <a:p>
            <a:r>
              <a:rPr lang="es-CO" sz="2800" dirty="0" smtClean="0"/>
              <a:t>• </a:t>
            </a:r>
            <a:r>
              <a:rPr lang="es-CO" sz="2800" dirty="0" smtClean="0"/>
              <a:t>Socialización de los Resultados de la Encuesta </a:t>
            </a:r>
            <a:r>
              <a:rPr lang="es-CO" sz="2800" dirty="0" err="1" smtClean="0"/>
              <a:t>Sociodemográfica</a:t>
            </a:r>
            <a:r>
              <a:rPr lang="es-CO" sz="2800" dirty="0" smtClean="0"/>
              <a:t>: Es esencial que los trabajadores conozcan los resultados de la encuesta y las medidas que se tomarán en respuesta a las necesidades identificadas</a:t>
            </a:r>
            <a:r>
              <a:rPr lang="es-CO" sz="2800" dirty="0" smtClean="0"/>
              <a:t>.</a:t>
            </a:r>
          </a:p>
          <a:p>
            <a:endParaRPr lang="es-CO" sz="2800" dirty="0" smtClean="0"/>
          </a:p>
          <a:p>
            <a:r>
              <a:rPr lang="es-CO" sz="2800" dirty="0" smtClean="0"/>
              <a:t>Involucrar la participación de la empresa y los comités de SGSST para reflejar </a:t>
            </a:r>
            <a:r>
              <a:rPr lang="es-CO" sz="2800" dirty="0" smtClean="0"/>
              <a:t>en </a:t>
            </a:r>
            <a:r>
              <a:rPr lang="es-CO" sz="2800" dirty="0" smtClean="0"/>
              <a:t>políticas </a:t>
            </a:r>
            <a:r>
              <a:rPr lang="es-CO" sz="2800" dirty="0" smtClean="0"/>
              <a:t>institucionales de Salud y Seguridad en el </a:t>
            </a:r>
            <a:r>
              <a:rPr lang="es-CO" sz="2800" dirty="0" smtClean="0"/>
              <a:t>Trabajo. </a:t>
            </a:r>
            <a:r>
              <a:rPr lang="es-CO" sz="2800" dirty="0" smtClean="0"/>
              <a:t>Además</a:t>
            </a:r>
            <a:r>
              <a:rPr lang="es-CO" sz="2800" dirty="0" smtClean="0"/>
              <a:t>, </a:t>
            </a:r>
            <a:r>
              <a:rPr lang="es-CO" sz="2800" dirty="0" smtClean="0"/>
              <a:t>retroalimentar a los empleados de forma individualizada para garantizar que las recomendaciones sean entendidas y aplicada</a:t>
            </a:r>
            <a:r>
              <a:rPr lang="es-CO" sz="2400" dirty="0" smtClean="0"/>
              <a:t>s.</a:t>
            </a:r>
            <a:endParaRPr lang="es-CO" sz="24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642910" y="-24"/>
            <a:ext cx="8501122" cy="6555641"/>
          </a:xfrm>
          <a:prstGeom prst="rect">
            <a:avLst/>
          </a:prstGeom>
        </p:spPr>
        <p:txBody>
          <a:bodyPr wrap="square">
            <a:spAutoFit/>
          </a:bodyPr>
          <a:lstStyle/>
          <a:p>
            <a:r>
              <a:rPr lang="es-CO" sz="2800" b="1" dirty="0" smtClean="0"/>
              <a:t>4. Medidas </a:t>
            </a:r>
            <a:r>
              <a:rPr lang="es-CO" sz="2800" b="1" dirty="0" smtClean="0"/>
              <a:t>de Control </a:t>
            </a:r>
            <a:endParaRPr lang="es-CO" sz="2800" b="1" dirty="0" smtClean="0"/>
          </a:p>
          <a:p>
            <a:endParaRPr lang="es-CO" sz="2800" b="1" dirty="0" smtClean="0"/>
          </a:p>
          <a:p>
            <a:r>
              <a:rPr lang="es-CO" sz="2800" dirty="0" smtClean="0"/>
              <a:t>• </a:t>
            </a:r>
            <a:r>
              <a:rPr lang="es-CO" sz="2800" b="1" dirty="0" smtClean="0"/>
              <a:t>Seguimiento a los Trabajadores Diagnosticados con Enfermedades</a:t>
            </a:r>
            <a:r>
              <a:rPr lang="es-CO" sz="2800" dirty="0" smtClean="0"/>
              <a:t>: Se debe implementar un sistema de seguimiento a los empleados que presenten condiciones de salud diagnosticadas, ya sean enfermedades comunes o relacionadas con su actividad profesional, asegurando que reciban el tratamiento adecuado y que se mantenga un control sobre su </a:t>
            </a:r>
            <a:r>
              <a:rPr lang="es-CO" sz="2800" dirty="0" smtClean="0"/>
              <a:t>evolución y evaluación del puesto de trabajo para evitar que empeore su condición.</a:t>
            </a:r>
          </a:p>
          <a:p>
            <a:endParaRPr lang="es-CO" sz="2800" dirty="0" smtClean="0"/>
          </a:p>
          <a:p>
            <a:pPr>
              <a:buFont typeface="Arial" pitchFamily="34" charset="0"/>
              <a:buChar char="•"/>
            </a:pPr>
            <a:r>
              <a:rPr lang="es-CO" sz="2800" dirty="0" smtClean="0"/>
              <a:t> </a:t>
            </a:r>
            <a:r>
              <a:rPr lang="es-CO" sz="2800" b="1" dirty="0" smtClean="0"/>
              <a:t>Realizar reevaluaciones periódicas del proceso: </a:t>
            </a:r>
            <a:r>
              <a:rPr lang="es-CO" sz="2800" dirty="0" smtClean="0"/>
              <a:t>para hacer ajustes y se prevenga con las intervenciones</a:t>
            </a:r>
            <a:endParaRPr lang="es-CO" sz="2800" b="1" dirty="0" smtClean="0"/>
          </a:p>
          <a:p>
            <a:endParaRPr lang="es-CO" sz="2800" dirty="0" smtClean="0"/>
          </a:p>
          <a:p>
            <a:endParaRPr lang="es-CO" sz="28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4401205"/>
          </a:xfrm>
          <a:prstGeom prst="rect">
            <a:avLst/>
          </a:prstGeom>
        </p:spPr>
        <p:txBody>
          <a:bodyPr wrap="square">
            <a:spAutoFit/>
          </a:bodyPr>
          <a:lstStyle/>
          <a:p>
            <a:r>
              <a:rPr lang="es-CO" sz="2800" b="1" dirty="0" smtClean="0"/>
              <a:t>5. Seguimiento </a:t>
            </a:r>
          </a:p>
          <a:p>
            <a:endParaRPr lang="es-CO" sz="2800" b="1" dirty="0" smtClean="0"/>
          </a:p>
          <a:p>
            <a:r>
              <a:rPr lang="es-CO" sz="2800" dirty="0" smtClean="0"/>
              <a:t>• </a:t>
            </a:r>
            <a:r>
              <a:rPr lang="es-CO" sz="2800" b="1" dirty="0" smtClean="0"/>
              <a:t>Plazo de Ejecución y Evaluación de las Recomendaciones</a:t>
            </a:r>
            <a:r>
              <a:rPr lang="es-CO" sz="2800" dirty="0" smtClean="0"/>
              <a:t>: Las recomendaciones deben implementarse dentro de un plazo no mayor a 6 meses</a:t>
            </a:r>
            <a:r>
              <a:rPr lang="es-CO" sz="2800" dirty="0" smtClean="0"/>
              <a:t>.</a:t>
            </a:r>
          </a:p>
          <a:p>
            <a:endParaRPr lang="es-CO" sz="2800" dirty="0" smtClean="0"/>
          </a:p>
          <a:p>
            <a:r>
              <a:rPr lang="es-CO" sz="2800" dirty="0" smtClean="0"/>
              <a:t>Realizar </a:t>
            </a:r>
            <a:r>
              <a:rPr lang="es-CO" sz="2800" dirty="0" smtClean="0"/>
              <a:t>seguimiento continuo para evaluar </a:t>
            </a:r>
            <a:r>
              <a:rPr lang="es-CO" sz="2800" dirty="0" smtClean="0"/>
              <a:t>efectividad</a:t>
            </a:r>
            <a:r>
              <a:rPr lang="es-CO" sz="2800" dirty="0" smtClean="0"/>
              <a:t>, ajustando las estrategias según los resultados obtenidos. I</a:t>
            </a:r>
            <a:r>
              <a:rPr lang="es-CO" sz="2800" dirty="0" smtClean="0"/>
              <a:t>ncluirá </a:t>
            </a:r>
            <a:r>
              <a:rPr lang="es-CO" sz="2800" dirty="0" smtClean="0"/>
              <a:t>la implementación de programas periódicos de promoción y prevención en salud laboral.</a:t>
            </a:r>
            <a:endParaRPr lang="es-CO" sz="28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1569660"/>
          </a:xfrm>
          <a:prstGeom prst="rect">
            <a:avLst/>
          </a:prstGeom>
        </p:spPr>
        <p:txBody>
          <a:bodyPr wrap="square">
            <a:spAutoFit/>
          </a:bodyPr>
          <a:lstStyle/>
          <a:p>
            <a:r>
              <a:rPr lang="es-CO" sz="2400" dirty="0" smtClean="0"/>
              <a:t>La encuesta psicosocial, se aplicó a los afiliados a </a:t>
            </a:r>
            <a:r>
              <a:rPr lang="es-CO" sz="2400" dirty="0" smtClean="0"/>
              <a:t>de un sindicato, </a:t>
            </a:r>
            <a:r>
              <a:rPr lang="es-CO" sz="2400" dirty="0" smtClean="0"/>
              <a:t>los cuales respondieron 71 personas</a:t>
            </a:r>
          </a:p>
          <a:p>
            <a:r>
              <a:rPr lang="es-CO" sz="2400" dirty="0" smtClean="0"/>
              <a:t> </a:t>
            </a:r>
          </a:p>
          <a:p>
            <a:r>
              <a:rPr lang="es-CO" sz="2400" dirty="0" smtClean="0"/>
              <a:t>Analizaremos las respuestas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2" name="AutoShape 2" descr="Gráfico de respuestas de formularios. Título de la pregunta: Género. Número de respuestas: 71 respuestas."/>
          <p:cNvSpPr>
            <a:spLocks noChangeAspect="1" noChangeArrowheads="1"/>
          </p:cNvSpPr>
          <p:nvPr/>
        </p:nvSpPr>
        <p:spPr bwMode="auto">
          <a:xfrm>
            <a:off x="155575" y="84138"/>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2052" name="AutoShape 4" descr="Gráfico de respuestas de formularios. Título de la pregunta: Género. Número de respuestas: 71 respuestas."/>
          <p:cNvSpPr>
            <a:spLocks noChangeAspect="1" noChangeArrowheads="1"/>
          </p:cNvSpPr>
          <p:nvPr/>
        </p:nvSpPr>
        <p:spPr bwMode="auto">
          <a:xfrm>
            <a:off x="155575" y="84138"/>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4" name="Picture 5" descr="F:\FORMACIÓN SINDICAL SALUD\CALIDAD DEL TRABAJO EN COLOMBIA\Respuestas Encuesta Sinaltra\GRAFICOS ENCUESTA\GENERO.png"/>
          <p:cNvPicPr>
            <a:picLocks noChangeAspect="1" noChangeArrowheads="1"/>
          </p:cNvPicPr>
          <p:nvPr/>
        </p:nvPicPr>
        <p:blipFill>
          <a:blip r:embed="rId4" cstate="print"/>
          <a:srcRect/>
          <a:stretch>
            <a:fillRect/>
          </a:stretch>
        </p:blipFill>
        <p:spPr bwMode="auto">
          <a:xfrm>
            <a:off x="0" y="-24"/>
            <a:ext cx="9144000" cy="2924175"/>
          </a:xfrm>
          <a:prstGeom prst="rect">
            <a:avLst/>
          </a:prstGeom>
          <a:noFill/>
        </p:spPr>
      </p:pic>
      <p:sp>
        <p:nvSpPr>
          <p:cNvPr id="10" name="9 Rectángulo"/>
          <p:cNvSpPr/>
          <p:nvPr/>
        </p:nvSpPr>
        <p:spPr>
          <a:xfrm>
            <a:off x="1000100" y="2571744"/>
            <a:ext cx="8143900" cy="2862322"/>
          </a:xfrm>
          <a:prstGeom prst="rect">
            <a:avLst/>
          </a:prstGeom>
        </p:spPr>
        <p:txBody>
          <a:bodyPr wrap="square">
            <a:spAutoFit/>
          </a:bodyPr>
          <a:lstStyle/>
          <a:p>
            <a:r>
              <a:rPr lang="es-CO" sz="2000" b="1" dirty="0" smtClean="0"/>
              <a:t>INTERPRETACIÓN</a:t>
            </a:r>
            <a:r>
              <a:rPr lang="es-CO" sz="2000" dirty="0" smtClean="0"/>
              <a:t>: La población encuestada está conformada por una mayoría femenina, con un 62 %, frente a un 38 % de hombres.</a:t>
            </a:r>
          </a:p>
          <a:p>
            <a:r>
              <a:rPr lang="es-CO" sz="2000" dirty="0" smtClean="0"/>
              <a:t>Esto sugiere que la fuerza laboral de afiliados al sindicato tiene una mayor representación femenina. Este dato podría ser utilizado por el sindicato para desarrollar iniciativas que sigan promoviendo la inclusión y equidad de género, tanto en programas de capacitación como en estrategias de desarrollo profesional. Además, es importante seguir evaluando las necesidades de ambos géneros para buscar estrategias en las que nuestros afiliados tengan acceso a las mismas oportunidades y condiciones de trabajo.</a:t>
            </a:r>
            <a:endParaRPr lang="es-CO" sz="20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0" y="357166"/>
            <a:ext cx="9144000" cy="523220"/>
          </a:xfrm>
          <a:prstGeom prst="rect">
            <a:avLst/>
          </a:prstGeom>
        </p:spPr>
        <p:txBody>
          <a:bodyPr wrap="square">
            <a:spAutoFit/>
          </a:bodyPr>
          <a:lstStyle/>
          <a:p>
            <a:pPr algn="ctr"/>
            <a:r>
              <a:rPr lang="es-CO" sz="2800" b="1" dirty="0" smtClean="0"/>
              <a:t>DISTRIBUCIÓN DE LA POBLACIÓN SEGÚN GRUPO ETARIO.</a:t>
            </a:r>
            <a:endParaRPr lang="es-CO" sz="2800" b="1" dirty="0"/>
          </a:p>
        </p:txBody>
      </p:sp>
      <p:pic>
        <p:nvPicPr>
          <p:cNvPr id="1025" name="Picture 1" descr="F:\FORMACIÓN SINDICAL SALUD\CALIDAD DEL TRABAJO EN COLOMBIA\Respuestas Encuesta Sinaltra\GRAFICOS ENCUESTA\EDAD.png"/>
          <p:cNvPicPr>
            <a:picLocks noChangeAspect="1" noChangeArrowheads="1"/>
          </p:cNvPicPr>
          <p:nvPr/>
        </p:nvPicPr>
        <p:blipFill>
          <a:blip r:embed="rId4" cstate="print"/>
          <a:srcRect/>
          <a:stretch>
            <a:fillRect/>
          </a:stretch>
        </p:blipFill>
        <p:spPr bwMode="auto">
          <a:xfrm>
            <a:off x="428596" y="785794"/>
            <a:ext cx="8643998" cy="385765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642910" y="334858"/>
            <a:ext cx="8501122" cy="4893647"/>
          </a:xfrm>
          <a:prstGeom prst="rect">
            <a:avLst/>
          </a:prstGeom>
        </p:spPr>
        <p:txBody>
          <a:bodyPr wrap="square">
            <a:spAutoFit/>
          </a:bodyPr>
          <a:lstStyle/>
          <a:p>
            <a:r>
              <a:rPr lang="es-CO" sz="2400" dirty="0" smtClean="0"/>
              <a:t>Por otra parte, </a:t>
            </a:r>
            <a:r>
              <a:rPr lang="es-CO" sz="2400" dirty="0" smtClean="0"/>
              <a:t>para </a:t>
            </a:r>
            <a:r>
              <a:rPr lang="es-CO" sz="2400" dirty="0" smtClean="0"/>
              <a:t>lograr bienestar en un entorno de trabajo saludable es necesario </a:t>
            </a:r>
            <a:r>
              <a:rPr lang="es-CO" sz="2400" dirty="0" smtClean="0"/>
              <a:t>tener </a:t>
            </a:r>
            <a:r>
              <a:rPr lang="es-CO" sz="2400" dirty="0" smtClean="0"/>
              <a:t>en cuenta </a:t>
            </a:r>
            <a:r>
              <a:rPr lang="es-CO" sz="2400" dirty="0" smtClean="0"/>
              <a:t>la </a:t>
            </a:r>
            <a:r>
              <a:rPr lang="es-CO" sz="2400" u="sng" dirty="0" smtClean="0"/>
              <a:t>salud mental, el manejo del estrés, equilibrar las cargas de trabajo y que cada persona conozca sus funciones y qué resultados se esperan de ellos para que puedan desarrollar su trabajo sin incertidumbre, todos estos elementos ayudarán a que se sientan seguras en su trabajo</a:t>
            </a:r>
            <a:r>
              <a:rPr lang="es-CO" sz="2400" dirty="0" smtClean="0"/>
              <a:t>.</a:t>
            </a:r>
          </a:p>
          <a:p>
            <a:endParaRPr lang="es-CO" sz="2400" dirty="0" smtClean="0"/>
          </a:p>
          <a:p>
            <a:r>
              <a:rPr lang="es-CO" sz="2400" dirty="0" smtClean="0"/>
              <a:t>Además es importante tener </a:t>
            </a:r>
            <a:r>
              <a:rPr lang="es-CO" sz="2400" dirty="0" smtClean="0"/>
              <a:t>hábitos saludables en todos los entornos de nuestra vida, sobre todo en el lugar de trabajo que es en donde pasamos muchas horas al día. </a:t>
            </a:r>
            <a:endParaRPr lang="es-CO" sz="2400" dirty="0" smtClean="0"/>
          </a:p>
          <a:p>
            <a:endParaRPr lang="es-CO" sz="2400" dirty="0" smtClean="0"/>
          </a:p>
          <a:p>
            <a:r>
              <a:rPr lang="es-CO" sz="2400" dirty="0" smtClean="0"/>
              <a:t>Cambios </a:t>
            </a:r>
            <a:r>
              <a:rPr lang="es-CO" sz="2400" dirty="0" smtClean="0"/>
              <a:t>pequeños pero sostenibles nos van a generar salud y bienestar. </a:t>
            </a:r>
            <a:endParaRPr lang="es-CO" sz="2400"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500034" y="-24"/>
            <a:ext cx="8786874" cy="5262979"/>
          </a:xfrm>
          <a:prstGeom prst="rect">
            <a:avLst/>
          </a:prstGeom>
        </p:spPr>
        <p:txBody>
          <a:bodyPr wrap="square">
            <a:spAutoFit/>
          </a:bodyPr>
          <a:lstStyle/>
          <a:p>
            <a:r>
              <a:rPr lang="es-CO" sz="2400" b="1" dirty="0" smtClean="0"/>
              <a:t>INTERPRETACIÓN DE </a:t>
            </a:r>
            <a:r>
              <a:rPr lang="es-CO" sz="2400" b="1" dirty="0" smtClean="0"/>
              <a:t>EDAD: </a:t>
            </a:r>
            <a:r>
              <a:rPr lang="es-CO" sz="2400" dirty="0" smtClean="0"/>
              <a:t>La </a:t>
            </a:r>
            <a:r>
              <a:rPr lang="es-CO" sz="2400" dirty="0" smtClean="0"/>
              <a:t>mayoría de los trabajadores  afiliados </a:t>
            </a:r>
            <a:r>
              <a:rPr lang="es-CO" sz="2400" dirty="0" smtClean="0"/>
              <a:t>al sindicato, </a:t>
            </a:r>
            <a:r>
              <a:rPr lang="es-CO" sz="2400" dirty="0" smtClean="0"/>
              <a:t>se encuentran en los rangos de edad de 30 a 60 años, con los picos mas altos entre los 41 años y los 50 años, lo que refleja una población laboral dinámica, con personas en etapas clave de su vida laboral y profesional. </a:t>
            </a:r>
          </a:p>
          <a:p>
            <a:r>
              <a:rPr lang="es-CO" sz="2400" dirty="0" smtClean="0"/>
              <a:t>Esta distribución de la población laboral nos indica que el sindicato cuenta con un potencial susceptible de participar en actividades de motivación a adquirir conocimientos, para su superación y aporten al crecimiento sindical que consolide la lucha por logros importantes en futuras convenciones. </a:t>
            </a:r>
          </a:p>
          <a:p>
            <a:r>
              <a:rPr lang="es-CO" sz="2400" dirty="0" smtClean="0"/>
              <a:t>Para los más jóvenes, podría ser útil implementar estrategias motivacionales, que ayuden a combatir la indiferencia por el sindicato y favorezcan su integración al entorno sindical logrando trabajar en unión por mejorar las condiciones laborales.</a:t>
            </a:r>
            <a:endParaRPr lang="es-CO"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3822147" y="142852"/>
            <a:ext cx="1957844" cy="461665"/>
          </a:xfrm>
          <a:prstGeom prst="rect">
            <a:avLst/>
          </a:prstGeom>
        </p:spPr>
        <p:txBody>
          <a:bodyPr wrap="none">
            <a:spAutoFit/>
          </a:bodyPr>
          <a:lstStyle/>
          <a:p>
            <a:r>
              <a:rPr lang="es-CO" sz="2400" b="1" dirty="0" smtClean="0"/>
              <a:t>ESTADO CIVIL</a:t>
            </a:r>
            <a:r>
              <a:rPr lang="es-CO" dirty="0" smtClean="0"/>
              <a:t>.</a:t>
            </a:r>
            <a:endParaRPr lang="es-CO" dirty="0"/>
          </a:p>
        </p:txBody>
      </p:sp>
      <p:pic>
        <p:nvPicPr>
          <p:cNvPr id="12290" name="Picture 2" descr="F:\FORMACIÓN SINDICAL SALUD\CALIDAD DEL TRABAJO EN COLOMBIA\Respuestas Encuesta Sinaltra\GRAFICOS ENCUESTA\ESTADO CIVIL.png"/>
          <p:cNvPicPr>
            <a:picLocks noChangeAspect="1" noChangeArrowheads="1"/>
          </p:cNvPicPr>
          <p:nvPr/>
        </p:nvPicPr>
        <p:blipFill>
          <a:blip r:embed="rId4" cstate="print"/>
          <a:srcRect/>
          <a:stretch>
            <a:fillRect/>
          </a:stretch>
        </p:blipFill>
        <p:spPr bwMode="auto">
          <a:xfrm>
            <a:off x="922338" y="842965"/>
            <a:ext cx="7297737" cy="2943225"/>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 name="7 Rectángulo"/>
          <p:cNvSpPr/>
          <p:nvPr/>
        </p:nvSpPr>
        <p:spPr>
          <a:xfrm>
            <a:off x="214346" y="71414"/>
            <a:ext cx="9144000" cy="4893647"/>
          </a:xfrm>
          <a:prstGeom prst="rect">
            <a:avLst/>
          </a:prstGeom>
        </p:spPr>
        <p:txBody>
          <a:bodyPr wrap="square">
            <a:spAutoFit/>
          </a:bodyPr>
          <a:lstStyle/>
          <a:p>
            <a:r>
              <a:rPr lang="es-CO" sz="2400" b="1" dirty="0" smtClean="0"/>
              <a:t>INTERPRETACIÓN</a:t>
            </a:r>
            <a:r>
              <a:rPr lang="es-CO" sz="2400" dirty="0" smtClean="0"/>
              <a:t> </a:t>
            </a:r>
            <a:r>
              <a:rPr lang="es-CO" sz="2400" b="1" dirty="0" smtClean="0"/>
              <a:t>ESTADO </a:t>
            </a:r>
            <a:r>
              <a:rPr lang="es-CO" sz="2400" b="1" dirty="0" smtClean="0"/>
              <a:t>CIVIL</a:t>
            </a:r>
            <a:r>
              <a:rPr lang="es-CO" sz="2400" dirty="0" smtClean="0"/>
              <a:t>: </a:t>
            </a:r>
            <a:r>
              <a:rPr lang="es-CO" sz="2400" dirty="0" smtClean="0"/>
              <a:t>La </a:t>
            </a:r>
            <a:r>
              <a:rPr lang="es-CO" sz="2400" dirty="0" smtClean="0"/>
              <a:t>distribución del estado civil en los trabajadores </a:t>
            </a:r>
            <a:r>
              <a:rPr lang="es-CO" sz="2400" dirty="0" err="1" smtClean="0"/>
              <a:t>esvariable</a:t>
            </a:r>
            <a:r>
              <a:rPr lang="es-CO" sz="2400" dirty="0" smtClean="0"/>
              <a:t>. </a:t>
            </a:r>
            <a:r>
              <a:rPr lang="es-CO" sz="2400" dirty="0" smtClean="0"/>
              <a:t>La mayoría de los trabajadores están casados(as) y en unión libre , lo que sugiere una población principalmente adulta joven, en etapas de consolidación personal y familiar con objetivos comunes, además refleja un cambio en las dinámicas sociales contemporáneas. </a:t>
            </a:r>
          </a:p>
          <a:p>
            <a:endParaRPr lang="es-CO" sz="2400" dirty="0" smtClean="0"/>
          </a:p>
          <a:p>
            <a:r>
              <a:rPr lang="es-CO" sz="2400" dirty="0" smtClean="0"/>
              <a:t>El </a:t>
            </a:r>
            <a:r>
              <a:rPr lang="es-CO" sz="2400" dirty="0" smtClean="0"/>
              <a:t>grupo de solteros(as) corresponde al 9 %, quienes podrían aportar al fortalecimiento del sindicato con mayor facilidad</a:t>
            </a:r>
            <a:r>
              <a:rPr lang="es-CO" sz="2400" dirty="0" smtClean="0"/>
              <a:t>.</a:t>
            </a:r>
          </a:p>
          <a:p>
            <a:r>
              <a:rPr lang="es-CO" sz="2400" dirty="0" smtClean="0"/>
              <a:t>Los </a:t>
            </a:r>
            <a:r>
              <a:rPr lang="es-CO" sz="2400" dirty="0" smtClean="0"/>
              <a:t>grupos de separados(as), divorciados(as) y viudos(as) representan una proporción menor, pero es importante tomar en cuenta su bienestar emocional y personal, ya que pueden necesitar apoyo adicional en su entorno laboral.</a:t>
            </a:r>
            <a:endParaRPr lang="es-CO" sz="24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928662" y="285728"/>
            <a:ext cx="7608301" cy="584775"/>
          </a:xfrm>
          <a:prstGeom prst="rect">
            <a:avLst/>
          </a:prstGeom>
        </p:spPr>
        <p:txBody>
          <a:bodyPr wrap="none">
            <a:spAutoFit/>
          </a:bodyPr>
          <a:lstStyle/>
          <a:p>
            <a:r>
              <a:rPr lang="es-CO" sz="3200" b="1" dirty="0" smtClean="0"/>
              <a:t>DISTRIBUCIÓN DEL NIVEL DE ESCOLARIDAD </a:t>
            </a:r>
            <a:endParaRPr lang="es-CO" sz="3200" b="1" dirty="0"/>
          </a:p>
        </p:txBody>
      </p:sp>
      <p:pic>
        <p:nvPicPr>
          <p:cNvPr id="1026" name="Picture 2" descr="F:\FORMACIÓN SINDICAL SALUD\CALIDAD DEL TRABAJO EN COLOMBIA\Respuestas Encuesta Sinaltra\GRAFICOS ENCUESTA\NIVEL EDUCATIVO.png"/>
          <p:cNvPicPr>
            <a:picLocks noChangeAspect="1" noChangeArrowheads="1"/>
          </p:cNvPicPr>
          <p:nvPr/>
        </p:nvPicPr>
        <p:blipFill>
          <a:blip r:embed="rId4" cstate="print"/>
          <a:srcRect/>
          <a:stretch>
            <a:fillRect/>
          </a:stretch>
        </p:blipFill>
        <p:spPr bwMode="auto">
          <a:xfrm>
            <a:off x="1757363" y="928670"/>
            <a:ext cx="5629275" cy="29718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00034" y="214290"/>
            <a:ext cx="8715436" cy="4832092"/>
          </a:xfrm>
          <a:prstGeom prst="rect">
            <a:avLst/>
          </a:prstGeom>
        </p:spPr>
        <p:txBody>
          <a:bodyPr wrap="square">
            <a:spAutoFit/>
          </a:bodyPr>
          <a:lstStyle/>
          <a:p>
            <a:r>
              <a:rPr lang="es-CO" sz="2800" b="1" dirty="0" smtClean="0"/>
              <a:t>INTERPRETACIÓN </a:t>
            </a:r>
            <a:r>
              <a:rPr lang="es-CO" sz="2800" b="1" dirty="0" smtClean="0"/>
              <a:t>ESCOLARIDAD</a:t>
            </a:r>
          </a:p>
          <a:p>
            <a:r>
              <a:rPr lang="es-CO" sz="2800" dirty="0" smtClean="0"/>
              <a:t>La </a:t>
            </a:r>
            <a:r>
              <a:rPr lang="es-CO" sz="2800" dirty="0" smtClean="0"/>
              <a:t>gran mayoría de los trabajadores sindicalizados tienen formación secundaria y técnica, lo que refleja que es una oportunidad para </a:t>
            </a:r>
            <a:r>
              <a:rPr lang="es-CO" sz="2800" dirty="0" smtClean="0"/>
              <a:t>buscar convenios </a:t>
            </a:r>
            <a:r>
              <a:rPr lang="es-CO" sz="2800" dirty="0" smtClean="0"/>
              <a:t>de formación tecnológica y profesional. </a:t>
            </a:r>
          </a:p>
          <a:p>
            <a:r>
              <a:rPr lang="es-CO" sz="2800" dirty="0" smtClean="0"/>
              <a:t>Al cruzar la información de la edad de la población laboral, el resultado nos indica, que el sindicato tiene un alto porcentaje de afiliados jóvenes, que merecen la oportunidad, de participar en cursos de formación para superar el nivel de calidad educativa, y  el desarrollo personal.</a:t>
            </a:r>
            <a:endParaRPr lang="es-CO" sz="28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pic>
        <p:nvPicPr>
          <p:cNvPr id="2" name="Picture 2" descr="F:\FORMACIÓN SINDICAL SALUD\CALIDAD DEL TRABAJO EN COLOMBIA\Respuestas Encuesta Sinaltra\GRAFICOS ENCUESTA\TIENE VIVIENDA PROPIA.png"/>
          <p:cNvPicPr>
            <a:picLocks noChangeAspect="1" noChangeArrowheads="1"/>
          </p:cNvPicPr>
          <p:nvPr/>
        </p:nvPicPr>
        <p:blipFill>
          <a:blip r:embed="rId4" cstate="print"/>
          <a:srcRect/>
          <a:stretch>
            <a:fillRect/>
          </a:stretch>
        </p:blipFill>
        <p:spPr bwMode="auto">
          <a:xfrm>
            <a:off x="785786" y="975911"/>
            <a:ext cx="7996637" cy="4167601"/>
          </a:xfrm>
          <a:prstGeom prst="rect">
            <a:avLst/>
          </a:prstGeom>
          <a:noFill/>
        </p:spPr>
      </p:pic>
      <p:sp>
        <p:nvSpPr>
          <p:cNvPr id="8" name="7 Rectángulo"/>
          <p:cNvSpPr/>
          <p:nvPr/>
        </p:nvSpPr>
        <p:spPr>
          <a:xfrm>
            <a:off x="2571736" y="345024"/>
            <a:ext cx="4314001" cy="584775"/>
          </a:xfrm>
          <a:prstGeom prst="rect">
            <a:avLst/>
          </a:prstGeom>
        </p:spPr>
        <p:txBody>
          <a:bodyPr wrap="none">
            <a:spAutoFit/>
          </a:bodyPr>
          <a:lstStyle/>
          <a:p>
            <a:pPr algn="ctr"/>
            <a:r>
              <a:rPr lang="es-CO" sz="3200" b="1" dirty="0" smtClean="0"/>
              <a:t>TENENCIA DE VIVIENDA </a:t>
            </a:r>
            <a:endParaRPr lang="es-CO" sz="3200" b="1"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142976" y="285728"/>
            <a:ext cx="7361118" cy="584775"/>
          </a:xfrm>
          <a:prstGeom prst="rect">
            <a:avLst/>
          </a:prstGeom>
        </p:spPr>
        <p:txBody>
          <a:bodyPr wrap="none">
            <a:spAutoFit/>
          </a:bodyPr>
          <a:lstStyle/>
          <a:p>
            <a:r>
              <a:rPr lang="es-CO" sz="3200" b="1" dirty="0" smtClean="0"/>
              <a:t>INTERPRETACIÓN TENENCIA DE VIVIENDA </a:t>
            </a:r>
            <a:endParaRPr lang="es-CO" sz="3200" b="1" dirty="0"/>
          </a:p>
        </p:txBody>
      </p:sp>
      <p:sp>
        <p:nvSpPr>
          <p:cNvPr id="8" name="7 Rectángulo"/>
          <p:cNvSpPr/>
          <p:nvPr/>
        </p:nvSpPr>
        <p:spPr>
          <a:xfrm>
            <a:off x="714348" y="889844"/>
            <a:ext cx="8429652" cy="4401205"/>
          </a:xfrm>
          <a:prstGeom prst="rect">
            <a:avLst/>
          </a:prstGeom>
        </p:spPr>
        <p:txBody>
          <a:bodyPr wrap="square">
            <a:spAutoFit/>
          </a:bodyPr>
          <a:lstStyle/>
          <a:p>
            <a:r>
              <a:rPr lang="es-CO" sz="2800" dirty="0" smtClean="0"/>
              <a:t>La distribución de la tenencia de vivienda entre los trabajadores sindicalizados muestra que la mayoría vive en vivienda propia y la mitad en vivienda arrendada.</a:t>
            </a:r>
          </a:p>
          <a:p>
            <a:r>
              <a:rPr lang="es-CO" sz="2800" dirty="0" smtClean="0"/>
              <a:t>El 62 % de trabajadores con vivienda propia, muestra un dato positivo, pues refleja un nivel de estabilidad económica en una parte de la población laboral</a:t>
            </a:r>
          </a:p>
          <a:p>
            <a:r>
              <a:rPr lang="es-CO" sz="2800" dirty="0" smtClean="0"/>
              <a:t>Un porcentaje del 38 %  esta en vivienda arrendada, lo que sugiere una proporción considerable de empleados que no han alcanzado la total independencia económica en términos de vivienda. </a:t>
            </a:r>
            <a:endParaRPr lang="es-CO" sz="2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238977" y="500042"/>
            <a:ext cx="3904659" cy="584775"/>
          </a:xfrm>
          <a:prstGeom prst="rect">
            <a:avLst/>
          </a:prstGeom>
        </p:spPr>
        <p:txBody>
          <a:bodyPr wrap="none">
            <a:spAutoFit/>
          </a:bodyPr>
          <a:lstStyle/>
          <a:p>
            <a:r>
              <a:rPr lang="es-CO" sz="3200" b="1" dirty="0" smtClean="0"/>
              <a:t>Actualmente estudia?</a:t>
            </a:r>
            <a:endParaRPr lang="es-CO" sz="3200" dirty="0"/>
          </a:p>
        </p:txBody>
      </p:sp>
      <p:sp>
        <p:nvSpPr>
          <p:cNvPr id="7170" name="AutoShape 2" descr="Gráfico de respuestas de formularios. Título de la pregunta: ¿Actualmente está estudiando?. Número de respuestas: 71 respuestas."/>
          <p:cNvSpPr>
            <a:spLocks noChangeAspect="1" noChangeArrowheads="1"/>
          </p:cNvSpPr>
          <p:nvPr/>
        </p:nvSpPr>
        <p:spPr bwMode="auto">
          <a:xfrm>
            <a:off x="155575" y="84138"/>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7171" name="Picture 3" descr="F:\FORMACIÓN SINDICAL SALUD\CALIDAD DEL TRABAJO EN COLOMBIA\Respuestas Encuesta Sinaltra\GRAFICOS ENCUESTA\ACTUALMENTE ESTUDIA.png"/>
          <p:cNvPicPr>
            <a:picLocks noChangeAspect="1" noChangeArrowheads="1"/>
          </p:cNvPicPr>
          <p:nvPr/>
        </p:nvPicPr>
        <p:blipFill>
          <a:blip r:embed="rId4" cstate="print"/>
          <a:srcRect/>
          <a:stretch>
            <a:fillRect/>
          </a:stretch>
        </p:blipFill>
        <p:spPr bwMode="auto">
          <a:xfrm>
            <a:off x="920927" y="1370108"/>
            <a:ext cx="7365849" cy="3987718"/>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653770" y="214290"/>
            <a:ext cx="8275948" cy="5816977"/>
          </a:xfrm>
          <a:prstGeom prst="rect">
            <a:avLst/>
          </a:prstGeom>
        </p:spPr>
        <p:txBody>
          <a:bodyPr wrap="square">
            <a:spAutoFit/>
          </a:bodyPr>
          <a:lstStyle/>
          <a:p>
            <a:r>
              <a:rPr lang="es-CO" sz="2800" b="1" dirty="0" smtClean="0"/>
              <a:t>INTERPRETACIÓN ACTUALMENTE ESTUDIA?</a:t>
            </a:r>
          </a:p>
          <a:p>
            <a:r>
              <a:rPr lang="es-CO" sz="2400" dirty="0" smtClean="0"/>
              <a:t>El alto porcentaje de trabajadores que actualmente no están estudiando. Es una señal de alarma que debe ser atendida de inmediato.</a:t>
            </a:r>
          </a:p>
          <a:p>
            <a:r>
              <a:rPr lang="es-CO" sz="2400" dirty="0" smtClean="0"/>
              <a:t>La respuesta indicada a esta lamentable realidad social, consiste en ofrecer las oportunidades que existen para subsanar esa deficiencia.</a:t>
            </a:r>
          </a:p>
          <a:p>
            <a:r>
              <a:rPr lang="es-CO" sz="2400" dirty="0" smtClean="0"/>
              <a:t>El SENA, imparte un amplio pensum de cursos, virtuales y presenciales gratuitos, que constituyen la principal opción de formación para los trabajadores y trabajadoras.</a:t>
            </a:r>
          </a:p>
          <a:p>
            <a:r>
              <a:rPr lang="es-CO" sz="2400" dirty="0" smtClean="0"/>
              <a:t>También es posible acudir a otras instituciones educativas o crear cursos técnicos especializados, tomando en cuenta las nuevas tecnologías, entre ellas la Inteligencia artificial IA</a:t>
            </a:r>
          </a:p>
          <a:p>
            <a:pPr algn="just"/>
            <a:endParaRPr lang="es-CO" sz="2800" b="1" dirty="0" smtClean="0"/>
          </a:p>
          <a:p>
            <a:endParaRPr lang="es-CO" sz="28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8194" name="AutoShape 2" descr="Gráfico de respuestas de formularios. Título de la pregunta: Cargo. Número de respuestas: 71 respuestas."/>
          <p:cNvSpPr>
            <a:spLocks noChangeAspect="1" noChangeArrowheads="1"/>
          </p:cNvSpPr>
          <p:nvPr/>
        </p:nvSpPr>
        <p:spPr bwMode="auto">
          <a:xfrm>
            <a:off x="155575" y="84138"/>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8195" name="Picture 3" descr="F:\FORMACIÓN SINDICAL SALUD\CALIDAD DEL TRABAJO EN COLOMBIA\Respuestas Encuesta Sinaltra\GRAFICOS ENCUESTA\CARGO.png"/>
          <p:cNvPicPr>
            <a:picLocks noChangeAspect="1" noChangeArrowheads="1"/>
          </p:cNvPicPr>
          <p:nvPr/>
        </p:nvPicPr>
        <p:blipFill>
          <a:blip r:embed="rId4" cstate="print"/>
          <a:srcRect/>
          <a:stretch>
            <a:fillRect/>
          </a:stretch>
        </p:blipFill>
        <p:spPr bwMode="auto">
          <a:xfrm>
            <a:off x="428596" y="1260817"/>
            <a:ext cx="8425152" cy="3820772"/>
          </a:xfrm>
          <a:prstGeom prst="rect">
            <a:avLst/>
          </a:prstGeom>
          <a:noFill/>
        </p:spPr>
      </p:pic>
      <p:sp>
        <p:nvSpPr>
          <p:cNvPr id="10" name="9 Rectángulo"/>
          <p:cNvSpPr/>
          <p:nvPr/>
        </p:nvSpPr>
        <p:spPr>
          <a:xfrm>
            <a:off x="3786182" y="785794"/>
            <a:ext cx="1156855" cy="584775"/>
          </a:xfrm>
          <a:prstGeom prst="rect">
            <a:avLst/>
          </a:prstGeom>
        </p:spPr>
        <p:txBody>
          <a:bodyPr wrap="none">
            <a:spAutoFit/>
          </a:bodyPr>
          <a:lstStyle/>
          <a:p>
            <a:pPr algn="ctr"/>
            <a:r>
              <a:rPr lang="es-CO" sz="3200" b="1" dirty="0" smtClean="0"/>
              <a:t>Cargo</a:t>
            </a:r>
            <a:endParaRPr lang="es-CO" sz="3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571480"/>
            <a:ext cx="8501122" cy="3970318"/>
          </a:xfrm>
          <a:prstGeom prst="rect">
            <a:avLst/>
          </a:prstGeom>
        </p:spPr>
        <p:txBody>
          <a:bodyPr wrap="square">
            <a:spAutoFit/>
          </a:bodyPr>
          <a:lstStyle/>
          <a:p>
            <a:r>
              <a:rPr lang="es-CO" sz="2800" dirty="0" smtClean="0"/>
              <a:t>Los factores clave para promover un entorno de trabajo saludable incluyen: </a:t>
            </a:r>
            <a:endParaRPr lang="es-CO" sz="2800" dirty="0" smtClean="0"/>
          </a:p>
          <a:p>
            <a:endParaRPr lang="es-CO" sz="2800" dirty="0" smtClean="0"/>
          </a:p>
          <a:p>
            <a:r>
              <a:rPr lang="es-CO" sz="2800" dirty="0" smtClean="0"/>
              <a:t>• </a:t>
            </a:r>
            <a:r>
              <a:rPr lang="es-CO" sz="2800" dirty="0" smtClean="0"/>
              <a:t>Condiciones </a:t>
            </a:r>
            <a:r>
              <a:rPr lang="es-CO" sz="2800" b="1" dirty="0" smtClean="0"/>
              <a:t>físicas y ambientales </a:t>
            </a:r>
            <a:r>
              <a:rPr lang="es-CO" sz="2800" dirty="0" smtClean="0"/>
              <a:t>adecuadas en el lugar de trabajo. </a:t>
            </a:r>
            <a:endParaRPr lang="es-CO" sz="2800" dirty="0" smtClean="0"/>
          </a:p>
          <a:p>
            <a:r>
              <a:rPr lang="es-CO" sz="2800" dirty="0" smtClean="0"/>
              <a:t>• </a:t>
            </a:r>
            <a:r>
              <a:rPr lang="es-CO" sz="2800" dirty="0" smtClean="0"/>
              <a:t>Bienestar </a:t>
            </a:r>
            <a:r>
              <a:rPr lang="es-CO" sz="2800" b="1" dirty="0" smtClean="0"/>
              <a:t>psicosocial del trabajo</a:t>
            </a:r>
            <a:r>
              <a:rPr lang="es-CO" sz="2800" dirty="0" smtClean="0"/>
              <a:t>, como un clima y cultura organizacional positivos. </a:t>
            </a:r>
            <a:endParaRPr lang="es-CO" sz="2800" dirty="0" smtClean="0"/>
          </a:p>
          <a:p>
            <a:r>
              <a:rPr lang="es-CO" sz="2800" dirty="0" smtClean="0"/>
              <a:t>• </a:t>
            </a:r>
            <a:r>
              <a:rPr lang="es-CO" sz="2800" b="1" dirty="0" smtClean="0"/>
              <a:t>Recursos</a:t>
            </a:r>
            <a:r>
              <a:rPr lang="es-CO" sz="2800" dirty="0" smtClean="0"/>
              <a:t> humanos y físicos disponibles para mejorar la salud de los empleados. </a:t>
            </a:r>
            <a:endParaRPr lang="es-CO" sz="28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00034" y="71415"/>
            <a:ext cx="8429684" cy="4832092"/>
          </a:xfrm>
          <a:prstGeom prst="rect">
            <a:avLst/>
          </a:prstGeom>
        </p:spPr>
        <p:txBody>
          <a:bodyPr wrap="square">
            <a:spAutoFit/>
          </a:bodyPr>
          <a:lstStyle/>
          <a:p>
            <a:r>
              <a:rPr lang="es-CO" sz="2800" b="1" dirty="0" smtClean="0"/>
              <a:t>INTERPRETACIÓN : </a:t>
            </a:r>
            <a:r>
              <a:rPr lang="es-CO" sz="2800" b="1" dirty="0" smtClean="0"/>
              <a:t>CARGO</a:t>
            </a:r>
            <a:endParaRPr lang="es-CO" sz="2800" b="1" dirty="0" smtClean="0"/>
          </a:p>
          <a:p>
            <a:r>
              <a:rPr lang="es-CO" sz="2800" dirty="0" smtClean="0"/>
              <a:t>Los </a:t>
            </a:r>
            <a:r>
              <a:rPr lang="es-CO" sz="2800" dirty="0" smtClean="0"/>
              <a:t>cargos de </a:t>
            </a:r>
            <a:r>
              <a:rPr lang="es-CO" sz="2800" dirty="0" smtClean="0"/>
              <a:t>:</a:t>
            </a:r>
            <a:endParaRPr lang="es-CO" sz="2800" dirty="0" smtClean="0"/>
          </a:p>
          <a:p>
            <a:pPr marL="457200" indent="-457200">
              <a:buFont typeface="+mj-lt"/>
              <a:buAutoNum type="arabicPeriod"/>
            </a:pPr>
            <a:r>
              <a:rPr lang="es-CO" sz="2800" b="1" dirty="0" smtClean="0"/>
              <a:t>Servicios Logísticos  40.8 %</a:t>
            </a:r>
          </a:p>
          <a:p>
            <a:pPr marL="457200" indent="-457200">
              <a:buFont typeface="+mj-lt"/>
              <a:buAutoNum type="arabicPeriod"/>
            </a:pPr>
            <a:r>
              <a:rPr lang="es-CO" sz="2800" b="1" dirty="0" smtClean="0"/>
              <a:t>Orientación de servicios 16.9 %</a:t>
            </a:r>
          </a:p>
          <a:p>
            <a:pPr marL="457200" indent="-457200"/>
            <a:endParaRPr lang="es-CO" sz="2800" dirty="0" smtClean="0"/>
          </a:p>
          <a:p>
            <a:pPr marL="457200" indent="-457200" algn="just"/>
            <a:r>
              <a:rPr lang="es-CO" sz="2800" dirty="0" smtClean="0"/>
              <a:t>Tienen una mayor demanda. Tal como podemos observar.</a:t>
            </a:r>
          </a:p>
          <a:p>
            <a:pPr marL="457200" indent="-457200" algn="just"/>
            <a:r>
              <a:rPr lang="es-CO" sz="2800" dirty="0" smtClean="0"/>
              <a:t>Estos indicadores son una referencia importante, para</a:t>
            </a:r>
          </a:p>
          <a:p>
            <a:pPr marL="457200" indent="-457200" algn="just"/>
            <a:r>
              <a:rPr lang="es-CO" sz="2800" dirty="0" smtClean="0"/>
              <a:t>Desarrollar una Campaña de Difusión Estratégica entre</a:t>
            </a:r>
          </a:p>
          <a:p>
            <a:pPr marL="457200" indent="-457200" algn="just"/>
            <a:r>
              <a:rPr lang="es-CO" sz="2800" dirty="0" smtClean="0"/>
              <a:t>Quienes laboran en </a:t>
            </a:r>
            <a:r>
              <a:rPr lang="es-CO" sz="2800" dirty="0" smtClean="0"/>
              <a:t>los otros cargos, </a:t>
            </a:r>
            <a:r>
              <a:rPr lang="es-CO" sz="2800" dirty="0" smtClean="0"/>
              <a:t>para lograr afiliar</a:t>
            </a:r>
          </a:p>
          <a:p>
            <a:pPr marL="457200" indent="-457200" algn="just"/>
            <a:r>
              <a:rPr lang="es-CO" sz="2800" dirty="0" smtClean="0"/>
              <a:t>más compañeras y compañeros.</a:t>
            </a:r>
            <a:endParaRPr lang="es-CO" sz="28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6146" name="AutoShape 2" descr="Gráfico de respuestas de formularios. Título de la pregunta: ¿Actualmente trabaja en que modalidad?. Número de respuestas: 71 respuestas."/>
          <p:cNvSpPr>
            <a:spLocks noChangeAspect="1" noChangeArrowheads="1"/>
          </p:cNvSpPr>
          <p:nvPr/>
        </p:nvSpPr>
        <p:spPr bwMode="auto">
          <a:xfrm>
            <a:off x="155575" y="84138"/>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6148" name="AutoShape 4" descr="Gráfico de respuestas de formularios. Título de la pregunta: ¿Actualmente trabaja en que modalidad?. Número de respuestas: 71 respuestas."/>
          <p:cNvSpPr>
            <a:spLocks noChangeAspect="1" noChangeArrowheads="1"/>
          </p:cNvSpPr>
          <p:nvPr/>
        </p:nvSpPr>
        <p:spPr bwMode="auto">
          <a:xfrm>
            <a:off x="155575" y="84138"/>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CO"/>
          </a:p>
        </p:txBody>
      </p:sp>
      <p:pic>
        <p:nvPicPr>
          <p:cNvPr id="6149" name="Picture 5" descr="F:\FORMACIÓN SINDICAL SALUD\CALIDAD DEL TRABAJO EN COLOMBIA\Respuestas Encuesta Sinaltra\GRAFICOS ENCUESTA\MODALIDAD DE TRABAJO.png"/>
          <p:cNvPicPr>
            <a:picLocks noChangeAspect="1" noChangeArrowheads="1"/>
          </p:cNvPicPr>
          <p:nvPr/>
        </p:nvPicPr>
        <p:blipFill>
          <a:blip r:embed="rId4" cstate="print"/>
          <a:srcRect/>
          <a:stretch>
            <a:fillRect/>
          </a:stretch>
        </p:blipFill>
        <p:spPr bwMode="auto">
          <a:xfrm>
            <a:off x="1665288" y="1919288"/>
            <a:ext cx="6481047" cy="3367100"/>
          </a:xfrm>
          <a:prstGeom prst="rect">
            <a:avLst/>
          </a:prstGeom>
          <a:noFill/>
        </p:spPr>
      </p:pic>
      <p:sp>
        <p:nvSpPr>
          <p:cNvPr id="10" name="9 Rectángulo"/>
          <p:cNvSpPr/>
          <p:nvPr/>
        </p:nvSpPr>
        <p:spPr>
          <a:xfrm>
            <a:off x="2143108" y="928670"/>
            <a:ext cx="4669868" cy="584775"/>
          </a:xfrm>
          <a:prstGeom prst="rect">
            <a:avLst/>
          </a:prstGeom>
        </p:spPr>
        <p:txBody>
          <a:bodyPr wrap="none">
            <a:spAutoFit/>
          </a:bodyPr>
          <a:lstStyle/>
          <a:p>
            <a:r>
              <a:rPr lang="es-CO" sz="3200" b="1" dirty="0" smtClean="0"/>
              <a:t>MODALIDAD  DE TRABAJO</a:t>
            </a:r>
            <a:endParaRPr lang="es-CO" sz="32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282" y="214290"/>
            <a:ext cx="8715436" cy="5262979"/>
          </a:xfrm>
          <a:prstGeom prst="rect">
            <a:avLst/>
          </a:prstGeom>
        </p:spPr>
        <p:txBody>
          <a:bodyPr wrap="square">
            <a:spAutoFit/>
          </a:bodyPr>
          <a:lstStyle/>
          <a:p>
            <a:r>
              <a:rPr lang="es-CO" sz="2800" b="1" dirty="0" smtClean="0"/>
              <a:t>INTERPRETACIÓN : </a:t>
            </a:r>
            <a:r>
              <a:rPr lang="es-CO" sz="2800" b="1" dirty="0" smtClean="0"/>
              <a:t>MODALIDAD DE TRABAJO</a:t>
            </a:r>
            <a:endParaRPr lang="es-CO" sz="2800" b="1" dirty="0" smtClean="0"/>
          </a:p>
          <a:p>
            <a:pPr marL="457200" indent="-457200" algn="just"/>
            <a:r>
              <a:rPr lang="es-CO" sz="2800" dirty="0" smtClean="0"/>
              <a:t>El</a:t>
            </a:r>
            <a:r>
              <a:rPr lang="es-CO" sz="2800" b="1" dirty="0" smtClean="0"/>
              <a:t> </a:t>
            </a:r>
            <a:r>
              <a:rPr lang="es-CO" sz="2800" dirty="0" smtClean="0"/>
              <a:t>100 % de los trabajadores y trabajadoras desarrollan su</a:t>
            </a:r>
          </a:p>
          <a:p>
            <a:pPr marL="457200" indent="-457200" algn="just"/>
            <a:r>
              <a:rPr lang="es-CO" sz="2800" dirty="0" smtClean="0"/>
              <a:t>actividad laboral en la Modalidad </a:t>
            </a:r>
            <a:r>
              <a:rPr lang="es-CO" sz="2800" dirty="0" smtClean="0"/>
              <a:t>Presencial, nos </a:t>
            </a:r>
            <a:r>
              <a:rPr lang="es-CO" sz="2800" dirty="0" smtClean="0"/>
              <a:t>permite estar en </a:t>
            </a:r>
            <a:r>
              <a:rPr lang="es-CO" sz="2800" dirty="0" smtClean="0"/>
              <a:t>la convivencia cotidiana, con </a:t>
            </a:r>
            <a:r>
              <a:rPr lang="es-CO" sz="2800" dirty="0" smtClean="0"/>
              <a:t>todas y todos nuestros compañeros</a:t>
            </a:r>
            <a:r>
              <a:rPr lang="es-CO" sz="2800" dirty="0" smtClean="0"/>
              <a:t>.</a:t>
            </a:r>
          </a:p>
          <a:p>
            <a:pPr marL="457200" indent="-457200"/>
            <a:r>
              <a:rPr lang="es-CO" sz="2800" dirty="0" smtClean="0"/>
              <a:t>Esto nos debe conducir a visualizar y asumir la </a:t>
            </a:r>
            <a:r>
              <a:rPr lang="es-CO" sz="2800" dirty="0" smtClean="0"/>
              <a:t>realidad</a:t>
            </a:r>
            <a:endParaRPr lang="es-CO" sz="2800" dirty="0" smtClean="0"/>
          </a:p>
          <a:p>
            <a:pPr marL="457200" indent="-457200"/>
            <a:r>
              <a:rPr lang="es-CO" sz="2800" dirty="0" smtClean="0"/>
              <a:t>de </a:t>
            </a:r>
            <a:r>
              <a:rPr lang="es-CO" sz="2800" dirty="0" smtClean="0"/>
              <a:t>ser </a:t>
            </a:r>
            <a:r>
              <a:rPr lang="es-CO" sz="2800" b="1" dirty="0" smtClean="0"/>
              <a:t>Una Comunidad de Trabajadores y Trabajadoras</a:t>
            </a:r>
          </a:p>
          <a:p>
            <a:pPr marL="457200" indent="-457200"/>
            <a:r>
              <a:rPr lang="es-CO" sz="2800" dirty="0" smtClean="0"/>
              <a:t>Que compartimos espacios en cada jornada laboral.</a:t>
            </a:r>
          </a:p>
          <a:p>
            <a:pPr marL="457200" indent="-457200"/>
            <a:r>
              <a:rPr lang="es-CO" sz="2800" dirty="0" smtClean="0"/>
              <a:t>Este motivo es un aliciente para integrarnos de manera</a:t>
            </a:r>
          </a:p>
          <a:p>
            <a:pPr marL="457200" indent="-457200"/>
            <a:r>
              <a:rPr lang="es-CO" sz="2800" dirty="0" smtClean="0"/>
              <a:t>Armónica como lo que somos</a:t>
            </a:r>
            <a:r>
              <a:rPr lang="es-CO" sz="2800" dirty="0" smtClean="0"/>
              <a:t>: </a:t>
            </a:r>
            <a:r>
              <a:rPr lang="es-CO" sz="2800" b="1" dirty="0" smtClean="0"/>
              <a:t>Clase trabajadora</a:t>
            </a:r>
            <a:endParaRPr lang="es-CO" sz="2800" b="1" dirty="0" smtClean="0"/>
          </a:p>
          <a:p>
            <a:pPr marL="457200" indent="-457200" algn="just"/>
            <a:endParaRPr lang="es-CO" sz="2800" dirty="0" smtClean="0"/>
          </a:p>
          <a:p>
            <a:pPr marL="457200" indent="-457200"/>
            <a:endParaRPr lang="es-CO" sz="2800"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928662" y="428604"/>
            <a:ext cx="7358114" cy="830997"/>
          </a:xfrm>
          <a:prstGeom prst="rect">
            <a:avLst/>
          </a:prstGeom>
        </p:spPr>
        <p:txBody>
          <a:bodyPr wrap="square">
            <a:spAutoFit/>
          </a:bodyPr>
          <a:lstStyle/>
          <a:p>
            <a:pPr algn="ctr"/>
            <a:r>
              <a:rPr lang="es-CO" sz="2400" b="1" dirty="0" smtClean="0"/>
              <a:t>INTERPRETACIÓN :</a:t>
            </a:r>
          </a:p>
          <a:p>
            <a:pPr algn="ctr"/>
            <a:r>
              <a:rPr lang="es-CO" sz="2400" b="1" dirty="0" smtClean="0"/>
              <a:t>Somos Una Comunidad de Trabajadores y Trabajadoras</a:t>
            </a:r>
          </a:p>
        </p:txBody>
      </p:sp>
      <p:sp>
        <p:nvSpPr>
          <p:cNvPr id="8" name="7 Rectángulo"/>
          <p:cNvSpPr/>
          <p:nvPr/>
        </p:nvSpPr>
        <p:spPr>
          <a:xfrm>
            <a:off x="785786" y="1428736"/>
            <a:ext cx="8215370" cy="3785652"/>
          </a:xfrm>
          <a:prstGeom prst="rect">
            <a:avLst/>
          </a:prstGeom>
        </p:spPr>
        <p:txBody>
          <a:bodyPr wrap="square">
            <a:spAutoFit/>
          </a:bodyPr>
          <a:lstStyle/>
          <a:p>
            <a:pPr marL="457200" indent="-457200"/>
            <a:r>
              <a:rPr lang="es-CO" sz="2400" dirty="0" smtClean="0"/>
              <a:t>El contacto cotidiano con nuestros compañeras y</a:t>
            </a:r>
          </a:p>
          <a:p>
            <a:pPr marL="457200" indent="-457200"/>
            <a:r>
              <a:rPr lang="es-CO" sz="2400" dirty="0" smtClean="0"/>
              <a:t>Compañeros nos permite comunicarnos e interactuar</a:t>
            </a:r>
          </a:p>
          <a:p>
            <a:pPr marL="457200" indent="-457200"/>
            <a:r>
              <a:rPr lang="es-CO" sz="2400" dirty="0" smtClean="0"/>
              <a:t>de manera permanente, compartir nuestras realidades</a:t>
            </a:r>
          </a:p>
          <a:p>
            <a:pPr marL="457200" indent="-457200"/>
            <a:r>
              <a:rPr lang="es-CO" sz="2400" dirty="0" smtClean="0"/>
              <a:t>e inquietudes, proyectos e ideas que deseamos</a:t>
            </a:r>
          </a:p>
          <a:p>
            <a:pPr marL="457200" indent="-457200"/>
            <a:r>
              <a:rPr lang="es-CO" sz="2400" dirty="0" smtClean="0"/>
              <a:t>convertir en realidad, materializándolas.</a:t>
            </a:r>
          </a:p>
          <a:p>
            <a:pPr marL="457200" indent="-457200"/>
            <a:r>
              <a:rPr lang="es-CO" sz="2400" dirty="0" smtClean="0"/>
              <a:t>Estas iniciativas, podemos aportarlas como sugerencias</a:t>
            </a:r>
          </a:p>
          <a:p>
            <a:pPr marL="457200" indent="-457200"/>
            <a:r>
              <a:rPr lang="es-CO" sz="2400" dirty="0" smtClean="0"/>
              <a:t>a</a:t>
            </a:r>
            <a:r>
              <a:rPr lang="es-CO" sz="2400" dirty="0" smtClean="0"/>
              <a:t>nte </a:t>
            </a:r>
            <a:r>
              <a:rPr lang="es-CO" sz="2400" dirty="0" smtClean="0"/>
              <a:t>n</a:t>
            </a:r>
            <a:r>
              <a:rPr lang="es-CO" sz="2400" dirty="0" smtClean="0"/>
              <a:t>uestro </a:t>
            </a:r>
            <a:r>
              <a:rPr lang="es-CO" sz="2400" dirty="0" smtClean="0"/>
              <a:t>Sindicato, con el fin de </a:t>
            </a:r>
            <a:r>
              <a:rPr lang="es-CO" sz="2400" dirty="0" smtClean="0"/>
              <a:t>participar </a:t>
            </a:r>
            <a:r>
              <a:rPr lang="es-CO" sz="2400" dirty="0" smtClean="0"/>
              <a:t>a</a:t>
            </a:r>
            <a:r>
              <a:rPr lang="es-CO" sz="2400" dirty="0" smtClean="0"/>
              <a:t>ctivamente</a:t>
            </a:r>
            <a:endParaRPr lang="es-CO" sz="2400" dirty="0" smtClean="0"/>
          </a:p>
          <a:p>
            <a:pPr marL="457200" indent="-457200"/>
            <a:r>
              <a:rPr lang="es-CO" sz="2400" dirty="0" smtClean="0"/>
              <a:t>e</a:t>
            </a:r>
            <a:r>
              <a:rPr lang="es-CO" sz="2400" dirty="0" smtClean="0"/>
              <a:t>n </a:t>
            </a:r>
            <a:r>
              <a:rPr lang="es-CO" sz="2400" dirty="0" smtClean="0"/>
              <a:t>la realización de las mismas. </a:t>
            </a:r>
          </a:p>
          <a:p>
            <a:pPr marL="457200" indent="-457200"/>
            <a:r>
              <a:rPr lang="es-CO" sz="2400" dirty="0" smtClean="0"/>
              <a:t>Asumiendo de esta manera, el </a:t>
            </a:r>
            <a:r>
              <a:rPr lang="es-CO" sz="2400" dirty="0" smtClean="0"/>
              <a:t>r</a:t>
            </a:r>
            <a:r>
              <a:rPr lang="es-CO" sz="2400" dirty="0" smtClean="0"/>
              <a:t>ol protagónico</a:t>
            </a:r>
            <a:r>
              <a:rPr lang="es-CO" sz="2400" dirty="0" smtClean="0"/>
              <a:t>, como parte de</a:t>
            </a:r>
          </a:p>
          <a:p>
            <a:pPr marL="457200" indent="-457200"/>
            <a:r>
              <a:rPr lang="es-CO" sz="2400" b="1" dirty="0" smtClean="0"/>
              <a:t>Nuestra Comunidad de Trabajadores y Trabajadoras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pic>
        <p:nvPicPr>
          <p:cNvPr id="5121" name="Picture 1" descr="F:\FORMACIÓN SINDICAL SALUD\CALIDAD DEL TRABAJO EN COLOMBIA\Respuestas Encuesta Sinaltra\GRAFICOS ENCUESTA\TIENE ALGUNA CONDICIÓN DE SALUD.png"/>
          <p:cNvPicPr>
            <a:picLocks noChangeAspect="1" noChangeArrowheads="1"/>
          </p:cNvPicPr>
          <p:nvPr/>
        </p:nvPicPr>
        <p:blipFill>
          <a:blip r:embed="rId4" cstate="print"/>
          <a:srcRect/>
          <a:stretch>
            <a:fillRect/>
          </a:stretch>
        </p:blipFill>
        <p:spPr bwMode="auto">
          <a:xfrm>
            <a:off x="1670050" y="1928813"/>
            <a:ext cx="7045694" cy="3643327"/>
          </a:xfrm>
          <a:prstGeom prst="rect">
            <a:avLst/>
          </a:prstGeom>
          <a:noFill/>
        </p:spPr>
      </p:pic>
      <p:sp>
        <p:nvSpPr>
          <p:cNvPr id="8" name="7 Rectángulo"/>
          <p:cNvSpPr/>
          <p:nvPr/>
        </p:nvSpPr>
        <p:spPr>
          <a:xfrm>
            <a:off x="3071802" y="928670"/>
            <a:ext cx="3586238" cy="584775"/>
          </a:xfrm>
          <a:prstGeom prst="rect">
            <a:avLst/>
          </a:prstGeom>
        </p:spPr>
        <p:txBody>
          <a:bodyPr wrap="none">
            <a:spAutoFit/>
          </a:bodyPr>
          <a:lstStyle/>
          <a:p>
            <a:r>
              <a:rPr lang="es-CO" sz="3200" b="1" dirty="0" smtClean="0"/>
              <a:t>Condición de salud?</a:t>
            </a:r>
            <a:endParaRPr lang="es-CO" sz="3200"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643174" y="642918"/>
            <a:ext cx="3586238" cy="584775"/>
          </a:xfrm>
          <a:prstGeom prst="rect">
            <a:avLst/>
          </a:prstGeom>
        </p:spPr>
        <p:txBody>
          <a:bodyPr wrap="none">
            <a:spAutoFit/>
          </a:bodyPr>
          <a:lstStyle/>
          <a:p>
            <a:r>
              <a:rPr lang="es-CO" sz="3200" b="1" dirty="0" smtClean="0"/>
              <a:t>Condición de salud?</a:t>
            </a:r>
            <a:endParaRPr lang="es-CO" sz="3200" dirty="0"/>
          </a:p>
        </p:txBody>
      </p:sp>
      <p:pic>
        <p:nvPicPr>
          <p:cNvPr id="22529" name="Picture 1" descr="F:\FORMACIÓN SINDICAL SALUD\CALIDAD DEL TRABAJO EN COLOMBIA\Respuestas Encuesta Sinaltra\GRAFICOS ENCUESTA\CUALES ENFERMEDADES.png"/>
          <p:cNvPicPr>
            <a:picLocks noChangeAspect="1" noChangeArrowheads="1"/>
          </p:cNvPicPr>
          <p:nvPr/>
        </p:nvPicPr>
        <p:blipFill>
          <a:blip r:embed="rId4" cstate="print"/>
          <a:srcRect/>
          <a:stretch>
            <a:fillRect/>
          </a:stretch>
        </p:blipFill>
        <p:spPr bwMode="auto">
          <a:xfrm>
            <a:off x="2055843" y="1238268"/>
            <a:ext cx="6802437" cy="476250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714480" y="428604"/>
            <a:ext cx="6360844" cy="584775"/>
          </a:xfrm>
          <a:prstGeom prst="rect">
            <a:avLst/>
          </a:prstGeom>
        </p:spPr>
        <p:txBody>
          <a:bodyPr wrap="none">
            <a:spAutoFit/>
          </a:bodyPr>
          <a:lstStyle/>
          <a:p>
            <a:r>
              <a:rPr lang="es-CO" sz="3200" b="1" dirty="0" smtClean="0"/>
              <a:t>Restricciones de salud actualmente?</a:t>
            </a:r>
            <a:endParaRPr lang="es-CO" sz="3200" dirty="0"/>
          </a:p>
        </p:txBody>
      </p:sp>
      <p:pic>
        <p:nvPicPr>
          <p:cNvPr id="20481" name="Picture 1" descr="F:\FORMACIÓN SINDICAL SALUD\CALIDAD DEL TRABAJO EN COLOMBIA\Respuestas Encuesta Sinaltra\GRAFICOS ENCUESTA\PRESENTA RESTRICCIONES.png"/>
          <p:cNvPicPr>
            <a:picLocks noChangeAspect="1" noChangeArrowheads="1"/>
          </p:cNvPicPr>
          <p:nvPr/>
        </p:nvPicPr>
        <p:blipFill>
          <a:blip r:embed="rId4" cstate="print"/>
          <a:srcRect/>
          <a:stretch>
            <a:fillRect/>
          </a:stretch>
        </p:blipFill>
        <p:spPr bwMode="auto">
          <a:xfrm>
            <a:off x="928662" y="1089042"/>
            <a:ext cx="7847957" cy="4125908"/>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571736" y="285728"/>
            <a:ext cx="4785669" cy="584775"/>
          </a:xfrm>
          <a:prstGeom prst="rect">
            <a:avLst/>
          </a:prstGeom>
        </p:spPr>
        <p:txBody>
          <a:bodyPr wrap="none">
            <a:spAutoFit/>
          </a:bodyPr>
          <a:lstStyle/>
          <a:p>
            <a:r>
              <a:rPr lang="es-CO" sz="3200" b="1" dirty="0" smtClean="0"/>
              <a:t>Cuál o cuáles restricciones?</a:t>
            </a:r>
            <a:endParaRPr lang="es-CO" sz="3200" dirty="0"/>
          </a:p>
        </p:txBody>
      </p:sp>
      <p:pic>
        <p:nvPicPr>
          <p:cNvPr id="23554" name="Picture 2" descr="F:\FORMACIÓN SINDICAL SALUD\CALIDAD DEL TRABAJO EN COLOMBIA\Respuestas Encuesta Sinaltra\GRAFICOS ENCUESTA\CUALES RESTRICCIONES.png"/>
          <p:cNvPicPr>
            <a:picLocks noChangeAspect="1" noChangeArrowheads="1"/>
          </p:cNvPicPr>
          <p:nvPr/>
        </p:nvPicPr>
        <p:blipFill>
          <a:blip r:embed="rId4" cstate="print"/>
          <a:srcRect/>
          <a:stretch>
            <a:fillRect/>
          </a:stretch>
        </p:blipFill>
        <p:spPr bwMode="auto">
          <a:xfrm>
            <a:off x="1857356" y="785828"/>
            <a:ext cx="7394205" cy="5143502"/>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642910" y="-24"/>
            <a:ext cx="8501122" cy="5632311"/>
          </a:xfrm>
          <a:prstGeom prst="rect">
            <a:avLst/>
          </a:prstGeom>
        </p:spPr>
        <p:txBody>
          <a:bodyPr wrap="square">
            <a:spAutoFit/>
          </a:bodyPr>
          <a:lstStyle/>
          <a:p>
            <a:r>
              <a:rPr lang="es-CO" sz="2800" dirty="0" smtClean="0"/>
              <a:t>Según </a:t>
            </a:r>
            <a:r>
              <a:rPr lang="es-CO" sz="2800" dirty="0" smtClean="0"/>
              <a:t>la Organización Panamericana de la Salud</a:t>
            </a:r>
            <a:r>
              <a:rPr lang="es-CO" sz="2800" b="1" dirty="0" smtClean="0"/>
              <a:t> (OPS), el lugar de trabajo se considera un espacio prioritario para la promoción de la salud</a:t>
            </a:r>
            <a:r>
              <a:rPr lang="es-CO" sz="2800" dirty="0" smtClean="0"/>
              <a:t>, ya que influye directamente en la productividad, motivación y calidad de vida de los trabajadores. </a:t>
            </a:r>
          </a:p>
          <a:p>
            <a:r>
              <a:rPr lang="es-CO" sz="2800" dirty="0" smtClean="0"/>
              <a:t>En </a:t>
            </a:r>
            <a:r>
              <a:rPr lang="es-CO" sz="2800" dirty="0" smtClean="0"/>
              <a:t>Colombia, </a:t>
            </a:r>
            <a:r>
              <a:rPr lang="es-CO" sz="2800" b="1" dirty="0" smtClean="0"/>
              <a:t>la Ley 1122 de 2007 establece que la salud pública debe ser gestionada de manera integral, con acciones que beneficien tanto a nivel individual como colectivo, promoviendo la participación de todos los sectores de la comunidad</a:t>
            </a:r>
            <a:r>
              <a:rPr lang="es-CO" sz="2800" dirty="0" smtClean="0"/>
              <a:t>. </a:t>
            </a:r>
            <a:r>
              <a:rPr lang="es-CO" sz="2800" dirty="0" smtClean="0"/>
              <a:t>Esta </a:t>
            </a:r>
            <a:r>
              <a:rPr lang="es-CO" sz="2800" dirty="0" smtClean="0"/>
              <a:t>ley también subraya la importancia de crear </a:t>
            </a:r>
            <a:r>
              <a:rPr lang="es-CO" sz="2800" u="sng" dirty="0" smtClean="0"/>
              <a:t>ambientes saludables en las instituciones </a:t>
            </a:r>
          </a:p>
          <a:p>
            <a:endParaRPr lang="es-CO" sz="2400" dirty="0"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786050" y="500042"/>
            <a:ext cx="2778133" cy="584775"/>
          </a:xfrm>
          <a:prstGeom prst="rect">
            <a:avLst/>
          </a:prstGeom>
        </p:spPr>
        <p:txBody>
          <a:bodyPr wrap="none">
            <a:spAutoFit/>
          </a:bodyPr>
          <a:lstStyle/>
          <a:p>
            <a:r>
              <a:rPr lang="es-CO" sz="3200" b="1" dirty="0" smtClean="0"/>
              <a:t>grupo familiar?</a:t>
            </a:r>
            <a:endParaRPr lang="es-CO" sz="3200" dirty="0"/>
          </a:p>
        </p:txBody>
      </p:sp>
      <p:pic>
        <p:nvPicPr>
          <p:cNvPr id="24578" name="Picture 2" descr="F:\FORMACIÓN SINDICAL SALUD\CALIDAD DEL TRABAJO EN COLOMBIA\Respuestas Encuesta Sinaltra\GRAFICOS ENCUESTA\COMPOSICIÓN FAMILIAR.png"/>
          <p:cNvPicPr>
            <a:picLocks noChangeAspect="1" noChangeArrowheads="1"/>
          </p:cNvPicPr>
          <p:nvPr/>
        </p:nvPicPr>
        <p:blipFill>
          <a:blip r:embed="rId4" cstate="print"/>
          <a:srcRect/>
          <a:stretch>
            <a:fillRect/>
          </a:stretch>
        </p:blipFill>
        <p:spPr bwMode="auto">
          <a:xfrm>
            <a:off x="1571604" y="1357298"/>
            <a:ext cx="6451862" cy="4429156"/>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374615" y="343895"/>
            <a:ext cx="3983335" cy="584775"/>
          </a:xfrm>
          <a:prstGeom prst="rect">
            <a:avLst/>
          </a:prstGeom>
        </p:spPr>
        <p:txBody>
          <a:bodyPr wrap="none">
            <a:spAutoFit/>
          </a:bodyPr>
          <a:lstStyle/>
          <a:p>
            <a:r>
              <a:rPr lang="es-CO" sz="3200" b="1" dirty="0" smtClean="0"/>
              <a:t>ACTIVIDADES DE OCIO</a:t>
            </a:r>
            <a:endParaRPr lang="es-CO" sz="3200" b="1" dirty="0"/>
          </a:p>
        </p:txBody>
      </p:sp>
      <p:pic>
        <p:nvPicPr>
          <p:cNvPr id="3074" name="Picture 2" descr="F:\FORMACIÓN SINDICAL SALUD\CALIDAD DEL TRABAJO EN COLOMBIA\Respuestas Encuesta Sinaltra\GRAFICOS ENCUESTA\ACTIVIDADES DE OCIO.png"/>
          <p:cNvPicPr>
            <a:picLocks noChangeAspect="1" noChangeArrowheads="1"/>
          </p:cNvPicPr>
          <p:nvPr/>
        </p:nvPicPr>
        <p:blipFill>
          <a:blip r:embed="rId4" cstate="print"/>
          <a:srcRect/>
          <a:stretch>
            <a:fillRect/>
          </a:stretch>
        </p:blipFill>
        <p:spPr bwMode="auto">
          <a:xfrm>
            <a:off x="927100" y="1738313"/>
            <a:ext cx="7288213" cy="3381375"/>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14282" y="197346"/>
            <a:ext cx="8715436" cy="461665"/>
          </a:xfrm>
          <a:prstGeom prst="rect">
            <a:avLst/>
          </a:prstGeom>
        </p:spPr>
        <p:txBody>
          <a:bodyPr wrap="square">
            <a:spAutoFit/>
          </a:bodyPr>
          <a:lstStyle/>
          <a:p>
            <a:r>
              <a:rPr lang="es-CO" sz="2400" b="1" dirty="0" smtClean="0"/>
              <a:t>INTERPRETACIÓN  ACTIVIDADES DE OCIO</a:t>
            </a:r>
            <a:r>
              <a:rPr lang="es-CO" sz="2400" dirty="0" smtClean="0"/>
              <a:t>: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643042" y="785794"/>
            <a:ext cx="5756897" cy="584775"/>
          </a:xfrm>
          <a:prstGeom prst="rect">
            <a:avLst/>
          </a:prstGeom>
        </p:spPr>
        <p:txBody>
          <a:bodyPr wrap="none">
            <a:spAutoFit/>
          </a:bodyPr>
          <a:lstStyle/>
          <a:p>
            <a:r>
              <a:rPr lang="es-CO" sz="3200" b="1" dirty="0" smtClean="0"/>
              <a:t>familia con alguna discapacidad?</a:t>
            </a:r>
            <a:endParaRPr lang="es-CO" sz="3200" dirty="0"/>
          </a:p>
        </p:txBody>
      </p:sp>
      <p:pic>
        <p:nvPicPr>
          <p:cNvPr id="1026" name="Picture 2" descr="F:\FORMACIÓN SINDICAL SALUD\CALIDAD DEL TRABAJO EN COLOMBIA\Respuestas Encuesta Sinaltra\GRAFICOS ENCUESTA\TIENE FAMILIAR CON DISCAPACIDAD.png"/>
          <p:cNvPicPr>
            <a:picLocks noChangeAspect="1" noChangeArrowheads="1"/>
          </p:cNvPicPr>
          <p:nvPr/>
        </p:nvPicPr>
        <p:blipFill>
          <a:blip r:embed="rId4" cstate="print"/>
          <a:srcRect/>
          <a:stretch>
            <a:fillRect/>
          </a:stretch>
        </p:blipFill>
        <p:spPr bwMode="auto">
          <a:xfrm>
            <a:off x="912704" y="1357298"/>
            <a:ext cx="7659823" cy="4038392"/>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285852" y="428604"/>
            <a:ext cx="6872779" cy="584775"/>
          </a:xfrm>
          <a:prstGeom prst="rect">
            <a:avLst/>
          </a:prstGeom>
        </p:spPr>
        <p:txBody>
          <a:bodyPr wrap="none">
            <a:spAutoFit/>
          </a:bodyPr>
          <a:lstStyle/>
          <a:p>
            <a:r>
              <a:rPr lang="es-CO" sz="3200" b="1" dirty="0" smtClean="0"/>
              <a:t> indique cuál (puede seleccionar varias)</a:t>
            </a:r>
            <a:endParaRPr lang="es-CO" sz="3200" dirty="0"/>
          </a:p>
        </p:txBody>
      </p:sp>
      <p:pic>
        <p:nvPicPr>
          <p:cNvPr id="2" name="Picture 2" descr="F:\FORMACIÓN SINDICAL SALUD\CALIDAD DEL TRABAJO EN COLOMBIA\Respuestas Encuesta Sinaltra\GRAFICOS ENCUESTA\TIPO DE INCAPACIDAD EN FAMILIAR.png"/>
          <p:cNvPicPr>
            <a:picLocks noChangeAspect="1" noChangeArrowheads="1"/>
          </p:cNvPicPr>
          <p:nvPr/>
        </p:nvPicPr>
        <p:blipFill>
          <a:blip r:embed="rId4" cstate="print"/>
          <a:srcRect/>
          <a:stretch>
            <a:fillRect/>
          </a:stretch>
        </p:blipFill>
        <p:spPr bwMode="auto">
          <a:xfrm>
            <a:off x="785786" y="1214422"/>
            <a:ext cx="8294818" cy="3942201"/>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2409936" y="642918"/>
            <a:ext cx="3305072" cy="584775"/>
          </a:xfrm>
          <a:prstGeom prst="rect">
            <a:avLst/>
          </a:prstGeom>
        </p:spPr>
        <p:txBody>
          <a:bodyPr wrap="none">
            <a:spAutoFit/>
          </a:bodyPr>
          <a:lstStyle/>
          <a:p>
            <a:r>
              <a:rPr lang="es-CO" sz="3200" b="1" dirty="0" smtClean="0"/>
              <a:t>cabeza de familia?</a:t>
            </a:r>
            <a:endParaRPr lang="es-CO" sz="3200" dirty="0"/>
          </a:p>
        </p:txBody>
      </p:sp>
      <p:pic>
        <p:nvPicPr>
          <p:cNvPr id="3074" name="Picture 2" descr="F:\FORMACIÓN SINDICAL SALUD\CALIDAD DEL TRABAJO EN COLOMBIA\Respuestas Encuesta Sinaltra\GRAFICOS ENCUESTA\USTED ES CABEZA DE FAMILIA.png"/>
          <p:cNvPicPr>
            <a:picLocks noChangeAspect="1" noChangeArrowheads="1"/>
          </p:cNvPicPr>
          <p:nvPr/>
        </p:nvPicPr>
        <p:blipFill>
          <a:blip r:embed="rId4" cstate="print"/>
          <a:srcRect/>
          <a:stretch>
            <a:fillRect/>
          </a:stretch>
        </p:blipFill>
        <p:spPr bwMode="auto">
          <a:xfrm>
            <a:off x="928662" y="1142984"/>
            <a:ext cx="7764305" cy="4071966"/>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1571604" y="142852"/>
            <a:ext cx="6183809" cy="584775"/>
          </a:xfrm>
          <a:prstGeom prst="rect">
            <a:avLst/>
          </a:prstGeom>
        </p:spPr>
        <p:txBody>
          <a:bodyPr wrap="none">
            <a:spAutoFit/>
          </a:bodyPr>
          <a:lstStyle/>
          <a:p>
            <a:r>
              <a:rPr lang="es-CO" b="1" dirty="0" smtClean="0"/>
              <a:t> </a:t>
            </a:r>
            <a:r>
              <a:rPr lang="es-CO" sz="3200" b="1" dirty="0" smtClean="0"/>
              <a:t>capacitación te gustaría participar?</a:t>
            </a:r>
            <a:endParaRPr lang="es-CO" sz="3200" dirty="0"/>
          </a:p>
        </p:txBody>
      </p:sp>
      <p:pic>
        <p:nvPicPr>
          <p:cNvPr id="4098" name="Picture 2" descr="F:\FORMACIÓN SINDICAL SALUD\CALIDAD DEL TRABAJO EN COLOMBIA\Respuestas Encuesta Sinaltra\GRAFICOS ENCUESTA\TEMAS PARA CAPACITACIÓN.png"/>
          <p:cNvPicPr>
            <a:picLocks noChangeAspect="1" noChangeArrowheads="1"/>
          </p:cNvPicPr>
          <p:nvPr/>
        </p:nvPicPr>
        <p:blipFill>
          <a:blip r:embed="rId4" cstate="print"/>
          <a:srcRect/>
          <a:stretch>
            <a:fillRect/>
          </a:stretch>
        </p:blipFill>
        <p:spPr bwMode="auto">
          <a:xfrm>
            <a:off x="1500166" y="785794"/>
            <a:ext cx="6732272" cy="4839747"/>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751344"/>
            <a:ext cx="8501122" cy="3539430"/>
          </a:xfrm>
          <a:prstGeom prst="rect">
            <a:avLst/>
          </a:prstGeom>
        </p:spPr>
        <p:txBody>
          <a:bodyPr wrap="square">
            <a:spAutoFit/>
          </a:bodyPr>
          <a:lstStyle/>
          <a:p>
            <a:r>
              <a:rPr lang="es-CO" sz="2800" dirty="0" smtClean="0"/>
              <a:t>E</a:t>
            </a:r>
            <a:r>
              <a:rPr lang="es-CO" sz="2800" dirty="0" smtClean="0"/>
              <a:t>l </a:t>
            </a:r>
            <a:r>
              <a:rPr lang="es-CO" sz="2800" dirty="0" smtClean="0"/>
              <a:t>programa de entorno laboral saludable en Colombia cuenta con un </a:t>
            </a:r>
            <a:r>
              <a:rPr lang="es-CO" sz="2800" u="sng" dirty="0" smtClean="0"/>
              <a:t>respaldo normativo vinculante</a:t>
            </a:r>
            <a:r>
              <a:rPr lang="es-CO" sz="2800" dirty="0" smtClean="0"/>
              <a:t>, que involucra al </a:t>
            </a:r>
            <a:r>
              <a:rPr lang="es-CO" sz="2800" b="1" dirty="0" smtClean="0"/>
              <a:t>Ministerio de Salud y Protección Social, al Ministerio del Trabajo y otras entidades públicas y privadas, </a:t>
            </a:r>
            <a:r>
              <a:rPr lang="es-CO" sz="2800" dirty="0" smtClean="0"/>
              <a:t>con el objetivo de fomentar condiciones laborales que favorezcan el bienestar de los trabajadores y, en consecuencia, mejoren su desempeño y la calidad de vida en el trabajo. </a:t>
            </a:r>
            <a:endParaRPr lang="es-CO" sz="2800"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500034" y="179840"/>
            <a:ext cx="8501122" cy="3539430"/>
          </a:xfrm>
          <a:prstGeom prst="rect">
            <a:avLst/>
          </a:prstGeom>
        </p:spPr>
        <p:txBody>
          <a:bodyPr wrap="square">
            <a:spAutoFit/>
          </a:bodyPr>
          <a:lstStyle/>
          <a:p>
            <a:r>
              <a:rPr lang="es-CO" sz="2800" dirty="0" smtClean="0"/>
              <a:t>El </a:t>
            </a:r>
            <a:r>
              <a:rPr lang="es-CO" sz="2800" b="1" dirty="0" smtClean="0"/>
              <a:t>Programa de Entorno Laboral Saludable </a:t>
            </a:r>
            <a:r>
              <a:rPr lang="es-CO" sz="2800" b="1" dirty="0" smtClean="0"/>
              <a:t> </a:t>
            </a:r>
            <a:r>
              <a:rPr lang="es-CO" sz="2800" dirty="0" smtClean="0"/>
              <a:t>lo he diseñado con el propósito de que sea implementado en beneficio de la salud de la población trabajadora de las entidades donde los sindicatos hacen presencia. El cual se promoverá en las empresas donde se vende la fuerza de trabajo, para apoyar como líderes sindicales de la secretaría de salud, a la coordinación del SG-SST, con gestión humana, </a:t>
            </a:r>
            <a:r>
              <a:rPr lang="es-CO" sz="2800" dirty="0" err="1" smtClean="0"/>
              <a:t>copasst</a:t>
            </a:r>
            <a:r>
              <a:rPr lang="es-CO" sz="2800" dirty="0" smtClean="0"/>
              <a:t> y comité de convivencia laboral</a:t>
            </a:r>
            <a:endParaRPr lang="es-CO" sz="28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7 Imagen" descr="Pantalla 2.png"/>
          <p:cNvPicPr>
            <a:picLocks noChangeAspect="1"/>
          </p:cNvPicPr>
          <p:nvPr/>
        </p:nvPicPr>
        <p:blipFill>
          <a:blip r:embed="rId2" cstate="print"/>
          <a:srcRect/>
          <a:stretch>
            <a:fillRect/>
          </a:stretch>
        </p:blipFill>
        <p:spPr bwMode="auto">
          <a:xfrm>
            <a:off x="0" y="3429000"/>
            <a:ext cx="9148763" cy="3429000"/>
          </a:xfrm>
          <a:prstGeom prst="rect">
            <a:avLst/>
          </a:prstGeom>
          <a:noFill/>
          <a:ln w="9525">
            <a:noFill/>
            <a:miter lim="800000"/>
            <a:headEnd/>
            <a:tailEnd/>
          </a:ln>
        </p:spPr>
      </p:pic>
      <p:sp>
        <p:nvSpPr>
          <p:cNvPr id="3" name="2 Subtítulo"/>
          <p:cNvSpPr>
            <a:spLocks noGrp="1"/>
          </p:cNvSpPr>
          <p:nvPr>
            <p:ph type="subTitle" idx="1"/>
          </p:nvPr>
        </p:nvSpPr>
        <p:spPr>
          <a:xfrm>
            <a:off x="71438" y="6243638"/>
            <a:ext cx="1357312" cy="400050"/>
          </a:xfrm>
        </p:spPr>
        <p:txBody>
          <a:bodyPr rtlCol="0">
            <a:normAutofit fontScale="85000" lnSpcReduction="10000"/>
          </a:bodyPr>
          <a:lstStyle/>
          <a:p>
            <a:pPr fontAlgn="auto">
              <a:lnSpc>
                <a:spcPts val="1100"/>
              </a:lnSpc>
              <a:spcBef>
                <a:spcPts val="0"/>
              </a:spcBef>
              <a:spcAft>
                <a:spcPts val="0"/>
              </a:spcAft>
              <a:buFont typeface="Arial" pitchFamily="34" charset="0"/>
              <a:buNone/>
              <a:defRPr/>
            </a:pPr>
            <a:r>
              <a:rPr lang="es-CO" sz="1400" dirty="0" smtClean="0">
                <a:solidFill>
                  <a:srgbClr val="800080"/>
                </a:solidFill>
              </a:rPr>
              <a:t>ALBA LUCÍA</a:t>
            </a:r>
          </a:p>
          <a:p>
            <a:pPr fontAlgn="auto">
              <a:lnSpc>
                <a:spcPts val="1100"/>
              </a:lnSpc>
              <a:spcBef>
                <a:spcPts val="0"/>
              </a:spcBef>
              <a:spcAft>
                <a:spcPts val="0"/>
              </a:spcAft>
              <a:buFont typeface="Arial" pitchFamily="34" charset="0"/>
              <a:buNone/>
              <a:defRPr/>
            </a:pPr>
            <a:r>
              <a:rPr lang="es-CO" sz="1400" dirty="0" smtClean="0">
                <a:solidFill>
                  <a:srgbClr val="800080"/>
                </a:solidFill>
              </a:rPr>
              <a:t>GUERRERO RUEDA</a:t>
            </a:r>
          </a:p>
        </p:txBody>
      </p:sp>
      <p:pic>
        <p:nvPicPr>
          <p:cNvPr id="2053" name="6 Imagen" descr="LOGO LULU P.png"/>
          <p:cNvPicPr>
            <a:picLocks noChangeAspect="1"/>
          </p:cNvPicPr>
          <p:nvPr/>
        </p:nvPicPr>
        <p:blipFill>
          <a:blip r:embed="rId3" cstate="print"/>
          <a:srcRect/>
          <a:stretch>
            <a:fillRect/>
          </a:stretch>
        </p:blipFill>
        <p:spPr bwMode="auto">
          <a:xfrm>
            <a:off x="285750" y="5553075"/>
            <a:ext cx="928688" cy="684213"/>
          </a:xfrm>
          <a:prstGeom prst="rect">
            <a:avLst/>
          </a:prstGeom>
          <a:noFill/>
          <a:ln w="9525">
            <a:noFill/>
            <a:miter lim="800000"/>
            <a:headEnd/>
            <a:tailEnd/>
          </a:ln>
        </p:spPr>
      </p:pic>
      <p:sp>
        <p:nvSpPr>
          <p:cNvPr id="9" name="2 Subtítulo"/>
          <p:cNvSpPr txBox="1">
            <a:spLocks/>
          </p:cNvSpPr>
          <p:nvPr/>
        </p:nvSpPr>
        <p:spPr>
          <a:xfrm>
            <a:off x="-71438" y="6572250"/>
            <a:ext cx="1500188" cy="357188"/>
          </a:xfrm>
          <a:prstGeom prst="rect">
            <a:avLst/>
          </a:prstGeom>
        </p:spPr>
        <p:txBody>
          <a:bodyPr>
            <a:normAutofit fontScale="92500"/>
          </a:bodyPr>
          <a:lstStyle/>
          <a:p>
            <a:pPr marL="144000" algn="r" fontAlgn="auto">
              <a:lnSpc>
                <a:spcPts val="1100"/>
              </a:lnSpc>
              <a:spcBef>
                <a:spcPts val="0"/>
              </a:spcBef>
              <a:spcAft>
                <a:spcPts val="0"/>
              </a:spcAft>
              <a:buFont typeface="Arial" pitchFamily="34" charset="0"/>
              <a:buNone/>
              <a:defRPr/>
            </a:pPr>
            <a:r>
              <a:rPr lang="es-CO" sz="1400" b="1" dirty="0">
                <a:solidFill>
                  <a:srgbClr val="800080"/>
                </a:solidFill>
                <a:latin typeface="+mn-lt"/>
                <a:cs typeface="+mn-cs"/>
              </a:rPr>
              <a:t>FISIOTERAPEUTA</a:t>
            </a:r>
            <a:endParaRPr lang="es-ES" sz="1400" b="1" dirty="0">
              <a:solidFill>
                <a:srgbClr val="800080"/>
              </a:solidFill>
              <a:latin typeface="+mn-lt"/>
              <a:cs typeface="+mn-cs"/>
            </a:endParaRPr>
          </a:p>
        </p:txBody>
      </p:sp>
      <p:sp>
        <p:nvSpPr>
          <p:cNvPr id="2055" name="9 Rectángulo"/>
          <p:cNvSpPr>
            <a:spLocks noChangeArrowheads="1"/>
          </p:cNvSpPr>
          <p:nvPr/>
        </p:nvSpPr>
        <p:spPr bwMode="auto">
          <a:xfrm>
            <a:off x="1428750" y="6572250"/>
            <a:ext cx="3286125" cy="252413"/>
          </a:xfrm>
          <a:prstGeom prst="rect">
            <a:avLst/>
          </a:prstGeom>
          <a:noFill/>
          <a:ln w="9525">
            <a:noFill/>
            <a:miter lim="800000"/>
            <a:headEnd/>
            <a:tailEnd/>
          </a:ln>
        </p:spPr>
        <p:txBody>
          <a:bodyPr>
            <a:spAutoFit/>
          </a:bodyPr>
          <a:lstStyle/>
          <a:p>
            <a:pPr marL="142875" algn="r">
              <a:lnSpc>
                <a:spcPts val="1100"/>
              </a:lnSpc>
            </a:pPr>
            <a:r>
              <a:rPr lang="es-CO" sz="1600">
                <a:solidFill>
                  <a:srgbClr val="800080"/>
                </a:solidFill>
                <a:latin typeface="Calibri" pitchFamily="34" charset="0"/>
              </a:rPr>
              <a:t>fisioterapiaycuidados@gmail.com</a:t>
            </a:r>
            <a:endParaRPr lang="es-ES" sz="1600">
              <a:solidFill>
                <a:srgbClr val="800080"/>
              </a:solidFill>
              <a:latin typeface="Calibri" pitchFamily="34" charset="0"/>
            </a:endParaRPr>
          </a:p>
        </p:txBody>
      </p:sp>
      <p:sp>
        <p:nvSpPr>
          <p:cNvPr id="7" name="6 Rectángulo"/>
          <p:cNvSpPr/>
          <p:nvPr/>
        </p:nvSpPr>
        <p:spPr>
          <a:xfrm>
            <a:off x="428596" y="242241"/>
            <a:ext cx="8501122" cy="4832092"/>
          </a:xfrm>
          <a:prstGeom prst="rect">
            <a:avLst/>
          </a:prstGeom>
        </p:spPr>
        <p:txBody>
          <a:bodyPr wrap="square">
            <a:spAutoFit/>
          </a:bodyPr>
          <a:lstStyle/>
          <a:p>
            <a:r>
              <a:rPr lang="es-CO" sz="2800" dirty="0" smtClean="0"/>
              <a:t>Inicia con la </a:t>
            </a:r>
            <a:r>
              <a:rPr lang="es-CO" sz="2800" u="sng" dirty="0" smtClean="0"/>
              <a:t>aplicación de una encuesta </a:t>
            </a:r>
            <a:r>
              <a:rPr lang="es-CO" sz="2800" dirty="0" smtClean="0"/>
              <a:t>de </a:t>
            </a:r>
            <a:r>
              <a:rPr lang="es-CO" sz="2800" u="sng" dirty="0" smtClean="0"/>
              <a:t>perfil </a:t>
            </a:r>
            <a:r>
              <a:rPr lang="es-CO" sz="2800" u="sng" dirty="0" err="1" smtClean="0"/>
              <a:t>sociodemográfico</a:t>
            </a:r>
            <a:r>
              <a:rPr lang="es-CO" sz="2800" u="sng" dirty="0" smtClean="0"/>
              <a:t> y caracterización </a:t>
            </a:r>
            <a:r>
              <a:rPr lang="es-CO" sz="2800" u="sng" dirty="0" smtClean="0"/>
              <a:t>de las condiciones de salud de </a:t>
            </a:r>
            <a:r>
              <a:rPr lang="es-CO" sz="2800" u="sng" dirty="0" smtClean="0"/>
              <a:t>los trabajadores afiliados</a:t>
            </a:r>
            <a:r>
              <a:rPr lang="es-CO" sz="2800" dirty="0" smtClean="0"/>
              <a:t>, luego </a:t>
            </a:r>
            <a:r>
              <a:rPr lang="es-CO" sz="2800" dirty="0" smtClean="0"/>
              <a:t>análisis de los resultados </a:t>
            </a:r>
            <a:r>
              <a:rPr lang="es-CO" sz="2800" dirty="0" smtClean="0"/>
              <a:t>para hacer un </a:t>
            </a:r>
            <a:r>
              <a:rPr lang="es-CO" sz="2800" u="sng" dirty="0" smtClean="0"/>
              <a:t>diagnóstico</a:t>
            </a:r>
            <a:r>
              <a:rPr lang="es-CO" sz="2800" dirty="0" smtClean="0"/>
              <a:t> </a:t>
            </a:r>
            <a:r>
              <a:rPr lang="es-CO" sz="2800" dirty="0" smtClean="0"/>
              <a:t>de las </a:t>
            </a:r>
            <a:r>
              <a:rPr lang="es-CO" sz="2800" u="sng" dirty="0" smtClean="0"/>
              <a:t>condiciones de </a:t>
            </a:r>
            <a:r>
              <a:rPr lang="es-CO" sz="2800" u="sng" dirty="0" smtClean="0"/>
              <a:t>salud física y mental</a:t>
            </a:r>
            <a:r>
              <a:rPr lang="es-CO" sz="2800" dirty="0" smtClean="0"/>
              <a:t>, </a:t>
            </a:r>
            <a:r>
              <a:rPr lang="es-CO" sz="2800" dirty="0" smtClean="0"/>
              <a:t>entre otros instrumentos pertenecientes al Sistema de Gestión de Seguridad y Salud en el Trabajo. </a:t>
            </a:r>
            <a:endParaRPr lang="es-CO" sz="2800" dirty="0" smtClean="0"/>
          </a:p>
          <a:p>
            <a:r>
              <a:rPr lang="es-CO" sz="2800" dirty="0" smtClean="0"/>
              <a:t>El </a:t>
            </a:r>
            <a:r>
              <a:rPr lang="es-CO" sz="2800" dirty="0" smtClean="0"/>
              <a:t>proceso </a:t>
            </a:r>
            <a:r>
              <a:rPr lang="es-CO" sz="2800" dirty="0" smtClean="0"/>
              <a:t>será en mejora continua, buscando la implementación </a:t>
            </a:r>
            <a:r>
              <a:rPr lang="es-CO" sz="2800" dirty="0" smtClean="0"/>
              <a:t>de actividades de prevención y promoción de la salud, alineadas con los resultados obtenidos.</a:t>
            </a:r>
            <a:endParaRPr lang="es-CO" sz="28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e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860</TotalTime>
  <Words>4044</Words>
  <Application>Microsoft Office PowerPoint</Application>
  <PresentationFormat>Presentación en pantalla (4:3)</PresentationFormat>
  <Paragraphs>493</Paragraphs>
  <Slides>71</Slides>
  <Notes>0</Notes>
  <HiddenSlides>0</HiddenSlides>
  <MMClips>0</MMClips>
  <ScaleCrop>false</ScaleCrop>
  <HeadingPairs>
    <vt:vector size="4" baseType="variant">
      <vt:variant>
        <vt:lpstr>Tema</vt:lpstr>
      </vt:variant>
      <vt:variant>
        <vt:i4>1</vt:i4>
      </vt:variant>
      <vt:variant>
        <vt:lpstr>Títulos de diapositiva</vt:lpstr>
      </vt:variant>
      <vt:variant>
        <vt:i4>71</vt:i4>
      </vt:variant>
    </vt:vector>
  </HeadingPairs>
  <TitlesOfParts>
    <vt:vector size="72"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PLANTILLA Pantalla Alba Lucía Fisioterapeuta</dc:title>
  <dc:creator>Ricardo Novoa Pastrana</dc:creator>
  <cp:lastModifiedBy>Ricardo Novoa</cp:lastModifiedBy>
  <cp:revision>95</cp:revision>
  <dcterms:created xsi:type="dcterms:W3CDTF">2025-05-22T16:49:05Z</dcterms:created>
  <dcterms:modified xsi:type="dcterms:W3CDTF">2025-07-14T03:23:58Z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PLANTILLA Pantalla Alba Lucía Fisioterapeuta</vt:lpwstr>
  </property>
  <property fmtid="{D5CDD505-2E9C-101B-9397-08002B2CF9AE}" pid="3" name="SlideDescription">
    <vt:lpwstr/>
  </property>
</Properties>
</file>