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56" r:id="rId2"/>
    <p:sldId id="267" r:id="rId3"/>
    <p:sldId id="257" r:id="rId4"/>
    <p:sldId id="258" r:id="rId5"/>
    <p:sldId id="259" r:id="rId6"/>
    <p:sldId id="261" r:id="rId7"/>
    <p:sldId id="275" r:id="rId8"/>
    <p:sldId id="263" r:id="rId9"/>
    <p:sldId id="260" r:id="rId10"/>
    <p:sldId id="272" r:id="rId11"/>
    <p:sldId id="274" r:id="rId12"/>
    <p:sldId id="277" r:id="rId13"/>
    <p:sldId id="273" r:id="rId14"/>
    <p:sldId id="262" r:id="rId15"/>
    <p:sldId id="270" r:id="rId16"/>
    <p:sldId id="264" r:id="rId17"/>
    <p:sldId id="268" r:id="rId18"/>
    <p:sldId id="269" r:id="rId19"/>
    <p:sldId id="271" r:id="rId20"/>
    <p:sldId id="265" r:id="rId21"/>
    <p:sldId id="266" r:id="rId22"/>
    <p:sldId id="276" r:id="rId23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75" autoAdjust="0"/>
    <p:restoredTop sz="94660"/>
  </p:normalViewPr>
  <p:slideViewPr>
    <p:cSldViewPr snapToGrid="0">
      <p:cViewPr varScale="1">
        <p:scale>
          <a:sx n="66" d="100"/>
          <a:sy n="66" d="100"/>
        </p:scale>
        <p:origin x="592" y="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6_5">
  <dgm:title val=""/>
  <dgm:desc val=""/>
  <dgm:catLst>
    <dgm:cat type="accent6" pri="11500"/>
  </dgm:catLst>
  <dgm:styleLbl name="node0">
    <dgm:fillClrLst meth="cycle"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alpha val="90000"/>
      </a:schemeClr>
      <a:schemeClr val="accent6">
        <a:alpha val="5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/>
    <dgm:txEffectClrLst/>
  </dgm:styleLbl>
  <dgm:styleLbl name="node1">
    <dgm:fillClrLst>
      <a:schemeClr val="accent6">
        <a:alpha val="9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6">
        <a:shade val="9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  <a:alpha val="90000"/>
      </a:schemeClr>
      <a:schemeClr val="accent6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6">
        <a:alpha val="90000"/>
        <a:tint val="40000"/>
      </a:schemeClr>
      <a:schemeClr val="accent6">
        <a:alpha val="5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392EDAB-527F-421E-8085-B942E0A9802F}" type="doc">
      <dgm:prSet loTypeId="urn:microsoft.com/office/officeart/2005/8/layout/hProcess9" loCatId="process" qsTypeId="urn:microsoft.com/office/officeart/2005/8/quickstyle/simple5" qsCatId="simple" csTypeId="urn:microsoft.com/office/officeart/2005/8/colors/colorful5" csCatId="colorful" phldr="1"/>
      <dgm:spPr/>
      <dgm:t>
        <a:bodyPr/>
        <a:lstStyle/>
        <a:p>
          <a:endParaRPr lang="es-CO"/>
        </a:p>
      </dgm:t>
    </dgm:pt>
    <dgm:pt modelId="{DC50457D-FF5D-48BA-8D01-A71D4015A95C}">
      <dgm:prSet/>
      <dgm:spPr>
        <a:solidFill>
          <a:schemeClr val="accent6">
            <a:lumMod val="50000"/>
          </a:schemeClr>
        </a:solidFill>
      </dgm:spPr>
      <dgm:t>
        <a:bodyPr/>
        <a:lstStyle/>
        <a:p>
          <a:r>
            <a:rPr lang="es-MX" dirty="0"/>
            <a:t>Art. 95-9: Deber de contribuir</a:t>
          </a:r>
          <a:endParaRPr lang="es-CO" dirty="0"/>
        </a:p>
      </dgm:t>
    </dgm:pt>
    <dgm:pt modelId="{2183A1FD-1348-48FC-B2F2-7AA5C704120C}" type="parTrans" cxnId="{BC12D23E-C152-4177-ADC9-E0843F033BC2}">
      <dgm:prSet/>
      <dgm:spPr/>
      <dgm:t>
        <a:bodyPr/>
        <a:lstStyle/>
        <a:p>
          <a:endParaRPr lang="es-CO"/>
        </a:p>
      </dgm:t>
    </dgm:pt>
    <dgm:pt modelId="{37A0972C-6C3D-4A53-883F-1F594B0E6346}" type="sibTrans" cxnId="{BC12D23E-C152-4177-ADC9-E0843F033BC2}">
      <dgm:prSet/>
      <dgm:spPr/>
      <dgm:t>
        <a:bodyPr/>
        <a:lstStyle/>
        <a:p>
          <a:endParaRPr lang="es-CO"/>
        </a:p>
      </dgm:t>
    </dgm:pt>
    <dgm:pt modelId="{49F8E838-5C1F-40E7-8B04-CCB389B02F74}">
      <dgm:prSet/>
      <dgm:spPr>
        <a:solidFill>
          <a:schemeClr val="accent6">
            <a:lumMod val="75000"/>
          </a:schemeClr>
        </a:solidFill>
        <a:ln>
          <a:solidFill>
            <a:schemeClr val="accent6">
              <a:lumMod val="75000"/>
            </a:schemeClr>
          </a:solidFill>
        </a:ln>
      </dgm:spPr>
      <dgm:t>
        <a:bodyPr/>
        <a:lstStyle/>
        <a:p>
          <a:r>
            <a:rPr lang="es-MX" dirty="0"/>
            <a:t>Art. 363: Equidad, eficiencia y progresividad</a:t>
          </a:r>
          <a:endParaRPr lang="es-CO" dirty="0"/>
        </a:p>
      </dgm:t>
    </dgm:pt>
    <dgm:pt modelId="{A1869080-948E-4C9E-BE42-5D0898B8D725}" type="parTrans" cxnId="{CE8B303D-961E-4861-9ACF-379E43FC4A69}">
      <dgm:prSet/>
      <dgm:spPr/>
      <dgm:t>
        <a:bodyPr/>
        <a:lstStyle/>
        <a:p>
          <a:endParaRPr lang="es-CO"/>
        </a:p>
      </dgm:t>
    </dgm:pt>
    <dgm:pt modelId="{CF53C7EB-DA80-42FE-ADC4-815D4D4B2F9F}" type="sibTrans" cxnId="{CE8B303D-961E-4861-9ACF-379E43FC4A69}">
      <dgm:prSet/>
      <dgm:spPr/>
      <dgm:t>
        <a:bodyPr/>
        <a:lstStyle/>
        <a:p>
          <a:endParaRPr lang="es-CO"/>
        </a:p>
      </dgm:t>
    </dgm:pt>
    <dgm:pt modelId="{11087132-54DA-452E-9309-CA941D8B8CF7}">
      <dgm:prSet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r>
            <a:rPr lang="es-MX" dirty="0"/>
            <a:t>Art. 338: Principio de legalidad tributaria</a:t>
          </a:r>
          <a:endParaRPr lang="es-CO" dirty="0"/>
        </a:p>
      </dgm:t>
    </dgm:pt>
    <dgm:pt modelId="{C3B48EAE-D4A3-453B-862D-ADDDE15D6F76}" type="parTrans" cxnId="{27FC184D-541A-474F-AAD2-E77ED38181B8}">
      <dgm:prSet/>
      <dgm:spPr/>
      <dgm:t>
        <a:bodyPr/>
        <a:lstStyle/>
        <a:p>
          <a:endParaRPr lang="es-CO"/>
        </a:p>
      </dgm:t>
    </dgm:pt>
    <dgm:pt modelId="{E13480F2-7165-41B8-92EC-F0CD5D5A5785}" type="sibTrans" cxnId="{27FC184D-541A-474F-AAD2-E77ED38181B8}">
      <dgm:prSet/>
      <dgm:spPr/>
      <dgm:t>
        <a:bodyPr/>
        <a:lstStyle/>
        <a:p>
          <a:endParaRPr lang="es-CO"/>
        </a:p>
      </dgm:t>
    </dgm:pt>
    <dgm:pt modelId="{40B10B78-42CF-408F-A14F-39587AF410A4}" type="pres">
      <dgm:prSet presAssocID="{1392EDAB-527F-421E-8085-B942E0A9802F}" presName="CompostProcess" presStyleCnt="0">
        <dgm:presLayoutVars>
          <dgm:dir/>
          <dgm:resizeHandles val="exact"/>
        </dgm:presLayoutVars>
      </dgm:prSet>
      <dgm:spPr/>
    </dgm:pt>
    <dgm:pt modelId="{3A94B57A-5D59-46CA-B54F-3DA9D31D4D19}" type="pres">
      <dgm:prSet presAssocID="{1392EDAB-527F-421E-8085-B942E0A9802F}" presName="arrow" presStyleLbl="bgShp" presStyleIdx="0" presStyleCnt="1"/>
      <dgm:spPr/>
    </dgm:pt>
    <dgm:pt modelId="{0B1DA1DE-7242-4303-98CA-6184B7C0A9BD}" type="pres">
      <dgm:prSet presAssocID="{1392EDAB-527F-421E-8085-B942E0A9802F}" presName="linearProcess" presStyleCnt="0"/>
      <dgm:spPr/>
    </dgm:pt>
    <dgm:pt modelId="{44380C4E-76CD-4FF6-B642-27468A6A717D}" type="pres">
      <dgm:prSet presAssocID="{DC50457D-FF5D-48BA-8D01-A71D4015A95C}" presName="textNode" presStyleLbl="node1" presStyleIdx="0" presStyleCnt="3">
        <dgm:presLayoutVars>
          <dgm:bulletEnabled val="1"/>
        </dgm:presLayoutVars>
      </dgm:prSet>
      <dgm:spPr/>
    </dgm:pt>
    <dgm:pt modelId="{A8D38AD9-C951-4CBB-B663-70235AB99FAE}" type="pres">
      <dgm:prSet presAssocID="{37A0972C-6C3D-4A53-883F-1F594B0E6346}" presName="sibTrans" presStyleCnt="0"/>
      <dgm:spPr/>
    </dgm:pt>
    <dgm:pt modelId="{F741B50B-862D-425B-9C58-FF45197BDA25}" type="pres">
      <dgm:prSet presAssocID="{49F8E838-5C1F-40E7-8B04-CCB389B02F74}" presName="textNode" presStyleLbl="node1" presStyleIdx="1" presStyleCnt="3">
        <dgm:presLayoutVars>
          <dgm:bulletEnabled val="1"/>
        </dgm:presLayoutVars>
      </dgm:prSet>
      <dgm:spPr/>
    </dgm:pt>
    <dgm:pt modelId="{4B6ECF50-F373-474B-8307-5F6B7560303F}" type="pres">
      <dgm:prSet presAssocID="{CF53C7EB-DA80-42FE-ADC4-815D4D4B2F9F}" presName="sibTrans" presStyleCnt="0"/>
      <dgm:spPr/>
    </dgm:pt>
    <dgm:pt modelId="{A2F87F48-3943-4EEB-BBA2-286ED6F074F1}" type="pres">
      <dgm:prSet presAssocID="{11087132-54DA-452E-9309-CA941D8B8CF7}" presName="textNode" presStyleLbl="node1" presStyleIdx="2" presStyleCnt="3">
        <dgm:presLayoutVars>
          <dgm:bulletEnabled val="1"/>
        </dgm:presLayoutVars>
      </dgm:prSet>
      <dgm:spPr/>
    </dgm:pt>
  </dgm:ptLst>
  <dgm:cxnLst>
    <dgm:cxn modelId="{D5BD8A25-CA9A-4B1D-84D0-A0C73B981976}" type="presOf" srcId="{DC50457D-FF5D-48BA-8D01-A71D4015A95C}" destId="{44380C4E-76CD-4FF6-B642-27468A6A717D}" srcOrd="0" destOrd="0" presId="urn:microsoft.com/office/officeart/2005/8/layout/hProcess9"/>
    <dgm:cxn modelId="{CE8B303D-961E-4861-9ACF-379E43FC4A69}" srcId="{1392EDAB-527F-421E-8085-B942E0A9802F}" destId="{49F8E838-5C1F-40E7-8B04-CCB389B02F74}" srcOrd="1" destOrd="0" parTransId="{A1869080-948E-4C9E-BE42-5D0898B8D725}" sibTransId="{CF53C7EB-DA80-42FE-ADC4-815D4D4B2F9F}"/>
    <dgm:cxn modelId="{BC12D23E-C152-4177-ADC9-E0843F033BC2}" srcId="{1392EDAB-527F-421E-8085-B942E0A9802F}" destId="{DC50457D-FF5D-48BA-8D01-A71D4015A95C}" srcOrd="0" destOrd="0" parTransId="{2183A1FD-1348-48FC-B2F2-7AA5C704120C}" sibTransId="{37A0972C-6C3D-4A53-883F-1F594B0E6346}"/>
    <dgm:cxn modelId="{EE0DA55D-600B-4E82-9EBF-A342F13B5635}" type="presOf" srcId="{1392EDAB-527F-421E-8085-B942E0A9802F}" destId="{40B10B78-42CF-408F-A14F-39587AF410A4}" srcOrd="0" destOrd="0" presId="urn:microsoft.com/office/officeart/2005/8/layout/hProcess9"/>
    <dgm:cxn modelId="{27FC184D-541A-474F-AAD2-E77ED38181B8}" srcId="{1392EDAB-527F-421E-8085-B942E0A9802F}" destId="{11087132-54DA-452E-9309-CA941D8B8CF7}" srcOrd="2" destOrd="0" parTransId="{C3B48EAE-D4A3-453B-862D-ADDDE15D6F76}" sibTransId="{E13480F2-7165-41B8-92EC-F0CD5D5A5785}"/>
    <dgm:cxn modelId="{84BDD156-99B6-468A-84D7-57C0FB00FD83}" type="presOf" srcId="{49F8E838-5C1F-40E7-8B04-CCB389B02F74}" destId="{F741B50B-862D-425B-9C58-FF45197BDA25}" srcOrd="0" destOrd="0" presId="urn:microsoft.com/office/officeart/2005/8/layout/hProcess9"/>
    <dgm:cxn modelId="{AA337DCA-A20A-41D1-85F1-FA79AEDD34E4}" type="presOf" srcId="{11087132-54DA-452E-9309-CA941D8B8CF7}" destId="{A2F87F48-3943-4EEB-BBA2-286ED6F074F1}" srcOrd="0" destOrd="0" presId="urn:microsoft.com/office/officeart/2005/8/layout/hProcess9"/>
    <dgm:cxn modelId="{BAB54128-14EE-4B8B-AFD0-AE7F5AE1E656}" type="presParOf" srcId="{40B10B78-42CF-408F-A14F-39587AF410A4}" destId="{3A94B57A-5D59-46CA-B54F-3DA9D31D4D19}" srcOrd="0" destOrd="0" presId="urn:microsoft.com/office/officeart/2005/8/layout/hProcess9"/>
    <dgm:cxn modelId="{86F11A9B-61B3-41E7-9910-024BFAD67160}" type="presParOf" srcId="{40B10B78-42CF-408F-A14F-39587AF410A4}" destId="{0B1DA1DE-7242-4303-98CA-6184B7C0A9BD}" srcOrd="1" destOrd="0" presId="urn:microsoft.com/office/officeart/2005/8/layout/hProcess9"/>
    <dgm:cxn modelId="{1A27A9CB-43E8-456F-B513-DD9818137943}" type="presParOf" srcId="{0B1DA1DE-7242-4303-98CA-6184B7C0A9BD}" destId="{44380C4E-76CD-4FF6-B642-27468A6A717D}" srcOrd="0" destOrd="0" presId="urn:microsoft.com/office/officeart/2005/8/layout/hProcess9"/>
    <dgm:cxn modelId="{6F19EC04-1D88-40B6-ABA5-3EB8AA1AEE09}" type="presParOf" srcId="{0B1DA1DE-7242-4303-98CA-6184B7C0A9BD}" destId="{A8D38AD9-C951-4CBB-B663-70235AB99FAE}" srcOrd="1" destOrd="0" presId="urn:microsoft.com/office/officeart/2005/8/layout/hProcess9"/>
    <dgm:cxn modelId="{997BFC92-38BC-4B37-A4B4-B5456D4E8819}" type="presParOf" srcId="{0B1DA1DE-7242-4303-98CA-6184B7C0A9BD}" destId="{F741B50B-862D-425B-9C58-FF45197BDA25}" srcOrd="2" destOrd="0" presId="urn:microsoft.com/office/officeart/2005/8/layout/hProcess9"/>
    <dgm:cxn modelId="{48D687CE-E9AC-466E-90FE-C6D08B012846}" type="presParOf" srcId="{0B1DA1DE-7242-4303-98CA-6184B7C0A9BD}" destId="{4B6ECF50-F373-474B-8307-5F6B7560303F}" srcOrd="3" destOrd="0" presId="urn:microsoft.com/office/officeart/2005/8/layout/hProcess9"/>
    <dgm:cxn modelId="{BD0A170D-F619-490B-B7F5-3AD8813A43DA}" type="presParOf" srcId="{0B1DA1DE-7242-4303-98CA-6184B7C0A9BD}" destId="{A2F87F48-3943-4EEB-BBA2-286ED6F074F1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A042DBE-8DD3-40A2-B5D7-E83044A7E4CE}" type="doc">
      <dgm:prSet loTypeId="urn:microsoft.com/office/officeart/2005/8/layout/vList2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s-CO"/>
        </a:p>
      </dgm:t>
    </dgm:pt>
    <dgm:pt modelId="{EDB55611-7B49-46D8-A504-DE5F6B367E53}">
      <dgm:prSet/>
      <dgm:spPr>
        <a:solidFill>
          <a:schemeClr val="accent6">
            <a:lumMod val="50000"/>
          </a:schemeClr>
        </a:solidFill>
      </dgm:spPr>
      <dgm:t>
        <a:bodyPr/>
        <a:lstStyle/>
        <a:p>
          <a:pPr algn="ctr"/>
          <a:r>
            <a:rPr lang="es-MX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Arts. 6 a 21: Sujetos, residencia fiscal, territorialidad</a:t>
          </a:r>
          <a:endParaRPr lang="es-CO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9DDEC4A4-5FD8-4A3C-98F3-03228FA72D14}" type="parTrans" cxnId="{25FAD892-A5DC-4EF2-B86B-60CCBAC7E351}">
      <dgm:prSet/>
      <dgm:spPr/>
      <dgm:t>
        <a:bodyPr/>
        <a:lstStyle/>
        <a:p>
          <a:endParaRPr lang="es-CO"/>
        </a:p>
      </dgm:t>
    </dgm:pt>
    <dgm:pt modelId="{06B3EBDA-74BF-4172-AB6C-5A9CC665D859}" type="sibTrans" cxnId="{25FAD892-A5DC-4EF2-B86B-60CCBAC7E351}">
      <dgm:prSet/>
      <dgm:spPr/>
      <dgm:t>
        <a:bodyPr/>
        <a:lstStyle/>
        <a:p>
          <a:endParaRPr lang="es-CO"/>
        </a:p>
      </dgm:t>
    </dgm:pt>
    <dgm:pt modelId="{77733C0A-FE3A-437F-A972-AAF6E156BF8D}">
      <dgm:prSet/>
      <dgm:spPr>
        <a:solidFill>
          <a:schemeClr val="accent6">
            <a:lumMod val="75000"/>
          </a:schemeClr>
        </a:solidFill>
      </dgm:spPr>
      <dgm:t>
        <a:bodyPr/>
        <a:lstStyle/>
        <a:p>
          <a:pPr algn="ctr"/>
          <a:r>
            <a:rPr lang="es-MX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Arts. 592 a 594-3: Obligación de declarar</a:t>
          </a:r>
          <a:endParaRPr lang="es-CO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71254D3-6CB4-464F-B68A-28F5C2F5E2A8}" type="parTrans" cxnId="{3E7AE083-2034-4F53-9993-0E8B06FDE6B7}">
      <dgm:prSet/>
      <dgm:spPr/>
      <dgm:t>
        <a:bodyPr/>
        <a:lstStyle/>
        <a:p>
          <a:endParaRPr lang="es-CO"/>
        </a:p>
      </dgm:t>
    </dgm:pt>
    <dgm:pt modelId="{C30E6ED1-9F93-4633-B3C9-F92C8801B923}" type="sibTrans" cxnId="{3E7AE083-2034-4F53-9993-0E8B06FDE6B7}">
      <dgm:prSet/>
      <dgm:spPr/>
      <dgm:t>
        <a:bodyPr/>
        <a:lstStyle/>
        <a:p>
          <a:endParaRPr lang="es-CO"/>
        </a:p>
      </dgm:t>
    </dgm:pt>
    <dgm:pt modelId="{D1DEBC2A-C508-40EC-BE68-D3D43C5A4F15}">
      <dgm:prSet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pPr algn="ctr"/>
          <a:r>
            <a:rPr lang="es-MX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Arts. 329 a 341: Régimen cedular</a:t>
          </a:r>
          <a:endParaRPr lang="es-CO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19BEFA55-FAEA-4AF7-A04C-F963025FD479}" type="parTrans" cxnId="{F271491B-6752-4241-9390-0B5461FC892F}">
      <dgm:prSet/>
      <dgm:spPr/>
      <dgm:t>
        <a:bodyPr/>
        <a:lstStyle/>
        <a:p>
          <a:endParaRPr lang="es-CO"/>
        </a:p>
      </dgm:t>
    </dgm:pt>
    <dgm:pt modelId="{82444929-2367-427D-A37D-4F9AEEA2C260}" type="sibTrans" cxnId="{F271491B-6752-4241-9390-0B5461FC892F}">
      <dgm:prSet/>
      <dgm:spPr/>
      <dgm:t>
        <a:bodyPr/>
        <a:lstStyle/>
        <a:p>
          <a:endParaRPr lang="es-CO"/>
        </a:p>
      </dgm:t>
    </dgm:pt>
    <dgm:pt modelId="{27E88CF7-026A-4FED-B507-DADC24BF9FDA}">
      <dgm:prSet custT="1"/>
      <dgm:spPr>
        <a:solidFill>
          <a:schemeClr val="accent6">
            <a:lumMod val="40000"/>
            <a:lumOff val="60000"/>
          </a:schemeClr>
        </a:solidFill>
      </dgm:spPr>
      <dgm:t>
        <a:bodyPr/>
        <a:lstStyle/>
        <a:p>
          <a:pPr algn="ctr"/>
          <a:r>
            <a:rPr lang="es-MX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Arts. 336, 387, 388, 206: Deducciones y rentas exentas</a:t>
          </a:r>
          <a:endParaRPr lang="es-CO" sz="2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2D70019C-6E85-4640-B7BB-F2586C907D58}" type="parTrans" cxnId="{B2101985-4897-419C-AE7D-2D0001D47ADE}">
      <dgm:prSet/>
      <dgm:spPr/>
      <dgm:t>
        <a:bodyPr/>
        <a:lstStyle/>
        <a:p>
          <a:endParaRPr lang="es-CO"/>
        </a:p>
      </dgm:t>
    </dgm:pt>
    <dgm:pt modelId="{682FC85A-E48A-490B-9C69-364087E0437C}" type="sibTrans" cxnId="{B2101985-4897-419C-AE7D-2D0001D47ADE}">
      <dgm:prSet/>
      <dgm:spPr/>
      <dgm:t>
        <a:bodyPr/>
        <a:lstStyle/>
        <a:p>
          <a:endParaRPr lang="es-CO"/>
        </a:p>
      </dgm:t>
    </dgm:pt>
    <dgm:pt modelId="{E4A22B24-5C69-482C-ACC3-05802A78598D}" type="pres">
      <dgm:prSet presAssocID="{CA042DBE-8DD3-40A2-B5D7-E83044A7E4CE}" presName="linear" presStyleCnt="0">
        <dgm:presLayoutVars>
          <dgm:animLvl val="lvl"/>
          <dgm:resizeHandles val="exact"/>
        </dgm:presLayoutVars>
      </dgm:prSet>
      <dgm:spPr/>
    </dgm:pt>
    <dgm:pt modelId="{59ACE01A-F228-43D1-868A-6399F502C75C}" type="pres">
      <dgm:prSet presAssocID="{EDB55611-7B49-46D8-A504-DE5F6B367E53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BA90E0E7-E5E4-4958-A44F-778AA4DF5499}" type="pres">
      <dgm:prSet presAssocID="{06B3EBDA-74BF-4172-AB6C-5A9CC665D859}" presName="spacer" presStyleCnt="0"/>
      <dgm:spPr/>
    </dgm:pt>
    <dgm:pt modelId="{24ED30FF-7B7D-40CD-8C0B-9309E8B59949}" type="pres">
      <dgm:prSet presAssocID="{77733C0A-FE3A-437F-A972-AAF6E156BF8D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D437EBB0-DC09-41CB-B4B9-9E96B02D7BF3}" type="pres">
      <dgm:prSet presAssocID="{C30E6ED1-9F93-4633-B3C9-F92C8801B923}" presName="spacer" presStyleCnt="0"/>
      <dgm:spPr/>
    </dgm:pt>
    <dgm:pt modelId="{83FC726C-4AC8-4531-B991-B11B46F2A59F}" type="pres">
      <dgm:prSet presAssocID="{D1DEBC2A-C508-40EC-BE68-D3D43C5A4F15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F4D308C1-5C93-4FBA-A0B6-A7AFF81E551E}" type="pres">
      <dgm:prSet presAssocID="{82444929-2367-427D-A37D-4F9AEEA2C260}" presName="spacer" presStyleCnt="0"/>
      <dgm:spPr/>
    </dgm:pt>
    <dgm:pt modelId="{7FA13663-4549-42C8-A503-74A72D667670}" type="pres">
      <dgm:prSet presAssocID="{27E88CF7-026A-4FED-B507-DADC24BF9FDA}" presName="parentText" presStyleLbl="node1" presStyleIdx="3" presStyleCnt="4">
        <dgm:presLayoutVars>
          <dgm:chMax val="0"/>
          <dgm:bulletEnabled val="1"/>
        </dgm:presLayoutVars>
      </dgm:prSet>
      <dgm:spPr/>
    </dgm:pt>
  </dgm:ptLst>
  <dgm:cxnLst>
    <dgm:cxn modelId="{AEFC1618-658E-4BC0-B358-5DD9F06849C6}" type="presOf" srcId="{EDB55611-7B49-46D8-A504-DE5F6B367E53}" destId="{59ACE01A-F228-43D1-868A-6399F502C75C}" srcOrd="0" destOrd="0" presId="urn:microsoft.com/office/officeart/2005/8/layout/vList2"/>
    <dgm:cxn modelId="{F271491B-6752-4241-9390-0B5461FC892F}" srcId="{CA042DBE-8DD3-40A2-B5D7-E83044A7E4CE}" destId="{D1DEBC2A-C508-40EC-BE68-D3D43C5A4F15}" srcOrd="2" destOrd="0" parTransId="{19BEFA55-FAEA-4AF7-A04C-F963025FD479}" sibTransId="{82444929-2367-427D-A37D-4F9AEEA2C260}"/>
    <dgm:cxn modelId="{3461801C-EBBE-43C9-980B-7011D89B0351}" type="presOf" srcId="{27E88CF7-026A-4FED-B507-DADC24BF9FDA}" destId="{7FA13663-4549-42C8-A503-74A72D667670}" srcOrd="0" destOrd="0" presId="urn:microsoft.com/office/officeart/2005/8/layout/vList2"/>
    <dgm:cxn modelId="{23B75D2A-258F-4952-B42D-ACC9812AAF43}" type="presOf" srcId="{D1DEBC2A-C508-40EC-BE68-D3D43C5A4F15}" destId="{83FC726C-4AC8-4531-B991-B11B46F2A59F}" srcOrd="0" destOrd="0" presId="urn:microsoft.com/office/officeart/2005/8/layout/vList2"/>
    <dgm:cxn modelId="{18A9C383-8032-4969-A867-B0B99255A56F}" type="presOf" srcId="{CA042DBE-8DD3-40A2-B5D7-E83044A7E4CE}" destId="{E4A22B24-5C69-482C-ACC3-05802A78598D}" srcOrd="0" destOrd="0" presId="urn:microsoft.com/office/officeart/2005/8/layout/vList2"/>
    <dgm:cxn modelId="{3E7AE083-2034-4F53-9993-0E8B06FDE6B7}" srcId="{CA042DBE-8DD3-40A2-B5D7-E83044A7E4CE}" destId="{77733C0A-FE3A-437F-A972-AAF6E156BF8D}" srcOrd="1" destOrd="0" parTransId="{571254D3-6CB4-464F-B68A-28F5C2F5E2A8}" sibTransId="{C30E6ED1-9F93-4633-B3C9-F92C8801B923}"/>
    <dgm:cxn modelId="{B2101985-4897-419C-AE7D-2D0001D47ADE}" srcId="{CA042DBE-8DD3-40A2-B5D7-E83044A7E4CE}" destId="{27E88CF7-026A-4FED-B507-DADC24BF9FDA}" srcOrd="3" destOrd="0" parTransId="{2D70019C-6E85-4640-B7BB-F2586C907D58}" sibTransId="{682FC85A-E48A-490B-9C69-364087E0437C}"/>
    <dgm:cxn modelId="{25FAD892-A5DC-4EF2-B86B-60CCBAC7E351}" srcId="{CA042DBE-8DD3-40A2-B5D7-E83044A7E4CE}" destId="{EDB55611-7B49-46D8-A504-DE5F6B367E53}" srcOrd="0" destOrd="0" parTransId="{9DDEC4A4-5FD8-4A3C-98F3-03228FA72D14}" sibTransId="{06B3EBDA-74BF-4172-AB6C-5A9CC665D859}"/>
    <dgm:cxn modelId="{D5B6EBD2-9305-4135-B57E-E79A1036F451}" type="presOf" srcId="{77733C0A-FE3A-437F-A972-AAF6E156BF8D}" destId="{24ED30FF-7B7D-40CD-8C0B-9309E8B59949}" srcOrd="0" destOrd="0" presId="urn:microsoft.com/office/officeart/2005/8/layout/vList2"/>
    <dgm:cxn modelId="{2C59E425-C770-4E57-854D-FFA134341279}" type="presParOf" srcId="{E4A22B24-5C69-482C-ACC3-05802A78598D}" destId="{59ACE01A-F228-43D1-868A-6399F502C75C}" srcOrd="0" destOrd="0" presId="urn:microsoft.com/office/officeart/2005/8/layout/vList2"/>
    <dgm:cxn modelId="{47059009-3DB0-4257-8994-9FD6191C0963}" type="presParOf" srcId="{E4A22B24-5C69-482C-ACC3-05802A78598D}" destId="{BA90E0E7-E5E4-4958-A44F-778AA4DF5499}" srcOrd="1" destOrd="0" presId="urn:microsoft.com/office/officeart/2005/8/layout/vList2"/>
    <dgm:cxn modelId="{28E59752-39F1-4316-A4B7-42BE350E2285}" type="presParOf" srcId="{E4A22B24-5C69-482C-ACC3-05802A78598D}" destId="{24ED30FF-7B7D-40CD-8C0B-9309E8B59949}" srcOrd="2" destOrd="0" presId="urn:microsoft.com/office/officeart/2005/8/layout/vList2"/>
    <dgm:cxn modelId="{598B1C21-78D9-4FE6-8DA0-80B84981C318}" type="presParOf" srcId="{E4A22B24-5C69-482C-ACC3-05802A78598D}" destId="{D437EBB0-DC09-41CB-B4B9-9E96B02D7BF3}" srcOrd="3" destOrd="0" presId="urn:microsoft.com/office/officeart/2005/8/layout/vList2"/>
    <dgm:cxn modelId="{D57E5C76-36A4-4437-96C6-8825FB06B917}" type="presParOf" srcId="{E4A22B24-5C69-482C-ACC3-05802A78598D}" destId="{83FC726C-4AC8-4531-B991-B11B46F2A59F}" srcOrd="4" destOrd="0" presId="urn:microsoft.com/office/officeart/2005/8/layout/vList2"/>
    <dgm:cxn modelId="{63FA77F9-9EA5-44C0-B04A-F15DF1590519}" type="presParOf" srcId="{E4A22B24-5C69-482C-ACC3-05802A78598D}" destId="{F4D308C1-5C93-4FBA-A0B6-A7AFF81E551E}" srcOrd="5" destOrd="0" presId="urn:microsoft.com/office/officeart/2005/8/layout/vList2"/>
    <dgm:cxn modelId="{DDF9E301-7D2B-4E71-A0F7-700D415957BD}" type="presParOf" srcId="{E4A22B24-5C69-482C-ACC3-05802A78598D}" destId="{7FA13663-4549-42C8-A503-74A72D667670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4D61375-740F-4B66-8734-89EA9D61114F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CO"/>
        </a:p>
      </dgm:t>
    </dgm:pt>
    <dgm:pt modelId="{7285213A-142B-461F-A948-196BF52CEAE9}">
      <dgm:prSet custT="1"/>
      <dgm:spPr>
        <a:solidFill>
          <a:schemeClr val="accent6">
            <a:lumMod val="50000"/>
          </a:schemeClr>
        </a:solidFill>
        <a:ln>
          <a:solidFill>
            <a:schemeClr val="accent6">
              <a:lumMod val="50000"/>
            </a:schemeClr>
          </a:solidFill>
        </a:ln>
      </dgm:spPr>
      <dgm:t>
        <a:bodyPr/>
        <a:lstStyle/>
        <a:p>
          <a:r>
            <a:rPr lang="es-CO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Rentas de trabajo</a:t>
          </a:r>
        </a:p>
      </dgm:t>
    </dgm:pt>
    <dgm:pt modelId="{FC2CC1EF-A6B3-4C4F-96CF-9B196D87C085}" type="parTrans" cxnId="{CBDC1304-3E4F-4AA5-A36F-960E05712DD7}">
      <dgm:prSet/>
      <dgm:spPr/>
      <dgm:t>
        <a:bodyPr/>
        <a:lstStyle/>
        <a:p>
          <a:endParaRPr lang="es-CO"/>
        </a:p>
      </dgm:t>
    </dgm:pt>
    <dgm:pt modelId="{661B9D9C-5BC2-44CD-83FB-A3B11BDEB6F6}" type="sibTrans" cxnId="{CBDC1304-3E4F-4AA5-A36F-960E05712DD7}">
      <dgm:prSet/>
      <dgm:spPr/>
      <dgm:t>
        <a:bodyPr/>
        <a:lstStyle/>
        <a:p>
          <a:endParaRPr lang="es-CO"/>
        </a:p>
      </dgm:t>
    </dgm:pt>
    <dgm:pt modelId="{5D738F75-9DC6-48CA-B69A-D47C36B46220}">
      <dgm:prSet custT="1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es-CO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RENTAS DE TRABAJO QUE NO SON PODUCCTO DE UNA RELACIÓN LABORAL</a:t>
          </a:r>
        </a:p>
        <a:p>
          <a:r>
            <a:rPr lang="es-CO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Rentas de capital </a:t>
          </a:r>
        </a:p>
        <a:p>
          <a:endParaRPr lang="es-CO" sz="16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0A17FA1F-75FF-4850-B45C-8A7BE06833C1}" type="parTrans" cxnId="{E0169C98-44DC-4E5A-BB79-D753E413C46F}">
      <dgm:prSet/>
      <dgm:spPr/>
      <dgm:t>
        <a:bodyPr/>
        <a:lstStyle/>
        <a:p>
          <a:endParaRPr lang="es-CO"/>
        </a:p>
      </dgm:t>
    </dgm:pt>
    <dgm:pt modelId="{A8F018B7-73A1-4273-B25F-7A3E964E7787}" type="sibTrans" cxnId="{E0169C98-44DC-4E5A-BB79-D753E413C46F}">
      <dgm:prSet/>
      <dgm:spPr/>
      <dgm:t>
        <a:bodyPr/>
        <a:lstStyle/>
        <a:p>
          <a:endParaRPr lang="es-CO"/>
        </a:p>
      </dgm:t>
    </dgm:pt>
    <dgm:pt modelId="{964015EA-3C28-4071-B4B2-21115CAC3AA2}">
      <dgm:prSet custT="1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r>
            <a:rPr lang="es-CO" sz="1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Rentas no laborales</a:t>
          </a:r>
        </a:p>
      </dgm:t>
    </dgm:pt>
    <dgm:pt modelId="{7729C1BD-88BD-4754-A88D-58D05F4F82A9}" type="parTrans" cxnId="{8AE66814-B1B3-4506-B0A6-7A3074A527C5}">
      <dgm:prSet/>
      <dgm:spPr/>
      <dgm:t>
        <a:bodyPr/>
        <a:lstStyle/>
        <a:p>
          <a:endParaRPr lang="es-CO"/>
        </a:p>
      </dgm:t>
    </dgm:pt>
    <dgm:pt modelId="{7F87AFA8-C2FB-4E47-BC6E-AC687189B6AE}" type="sibTrans" cxnId="{8AE66814-B1B3-4506-B0A6-7A3074A527C5}">
      <dgm:prSet/>
      <dgm:spPr/>
      <dgm:t>
        <a:bodyPr/>
        <a:lstStyle/>
        <a:p>
          <a:endParaRPr lang="es-CO"/>
        </a:p>
      </dgm:t>
    </dgm:pt>
    <dgm:pt modelId="{7F290CEC-22F7-4B5A-896D-9870D7753CAD}">
      <dgm:prSet custT="1"/>
      <dgm:spPr>
        <a:solidFill>
          <a:schemeClr val="accent6"/>
        </a:solidFill>
      </dgm:spPr>
      <dgm:t>
        <a:bodyPr/>
        <a:lstStyle/>
        <a:p>
          <a:r>
            <a:rPr lang="es-CO" sz="1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Pensiones</a:t>
          </a:r>
        </a:p>
      </dgm:t>
    </dgm:pt>
    <dgm:pt modelId="{94C6CFDC-E218-46D0-B4D6-50CB9237C486}" type="parTrans" cxnId="{3C3C8206-CA86-4AB4-BA45-0AC549B64E70}">
      <dgm:prSet/>
      <dgm:spPr/>
      <dgm:t>
        <a:bodyPr/>
        <a:lstStyle/>
        <a:p>
          <a:endParaRPr lang="es-CO"/>
        </a:p>
      </dgm:t>
    </dgm:pt>
    <dgm:pt modelId="{E1CDDF59-B9AA-412F-A546-B5716901D932}" type="sibTrans" cxnId="{3C3C8206-CA86-4AB4-BA45-0AC549B64E70}">
      <dgm:prSet/>
      <dgm:spPr/>
      <dgm:t>
        <a:bodyPr/>
        <a:lstStyle/>
        <a:p>
          <a:endParaRPr lang="es-CO"/>
        </a:p>
      </dgm:t>
    </dgm:pt>
    <dgm:pt modelId="{8AE9F077-E1ED-456A-875A-9FBB3CAE6BAB}">
      <dgm:prSet custT="1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es-CO" sz="1500" dirty="0"/>
            <a:t>-</a:t>
          </a:r>
          <a:r>
            <a:rPr lang="es-CO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Dividendos y participaciones, </a:t>
          </a:r>
        </a:p>
        <a:p>
          <a:r>
            <a:rPr lang="es-CO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-Ganancias Ocasionales</a:t>
          </a:r>
        </a:p>
      </dgm:t>
    </dgm:pt>
    <dgm:pt modelId="{D11C261C-FD22-4652-8806-B151F44AD95B}" type="parTrans" cxnId="{76C2C5D7-394C-4FAB-BC64-A592D646B1AC}">
      <dgm:prSet/>
      <dgm:spPr/>
      <dgm:t>
        <a:bodyPr/>
        <a:lstStyle/>
        <a:p>
          <a:endParaRPr lang="es-CO"/>
        </a:p>
      </dgm:t>
    </dgm:pt>
    <dgm:pt modelId="{0EBA9EB8-CECC-40DB-A130-EE86FE4E8912}" type="sibTrans" cxnId="{76C2C5D7-394C-4FAB-BC64-A592D646B1AC}">
      <dgm:prSet/>
      <dgm:spPr/>
      <dgm:t>
        <a:bodyPr/>
        <a:lstStyle/>
        <a:p>
          <a:endParaRPr lang="es-CO"/>
        </a:p>
      </dgm:t>
    </dgm:pt>
    <dgm:pt modelId="{0B633995-ED58-40BB-878B-C47BEA547563}" type="pres">
      <dgm:prSet presAssocID="{64D61375-740F-4B66-8734-89EA9D61114F}" presName="linear" presStyleCnt="0">
        <dgm:presLayoutVars>
          <dgm:animLvl val="lvl"/>
          <dgm:resizeHandles val="exact"/>
        </dgm:presLayoutVars>
      </dgm:prSet>
      <dgm:spPr/>
    </dgm:pt>
    <dgm:pt modelId="{19237366-26F2-49D2-9469-BD3723D781D7}" type="pres">
      <dgm:prSet presAssocID="{7285213A-142B-461F-A948-196BF52CEAE9}" presName="parentText" presStyleLbl="node1" presStyleIdx="0" presStyleCnt="5">
        <dgm:presLayoutVars>
          <dgm:chMax val="0"/>
          <dgm:bulletEnabled val="1"/>
        </dgm:presLayoutVars>
      </dgm:prSet>
      <dgm:spPr/>
    </dgm:pt>
    <dgm:pt modelId="{C709E516-39B2-41EA-9AFF-8B5DCD6B9559}" type="pres">
      <dgm:prSet presAssocID="{661B9D9C-5BC2-44CD-83FB-A3B11BDEB6F6}" presName="spacer" presStyleCnt="0"/>
      <dgm:spPr/>
    </dgm:pt>
    <dgm:pt modelId="{57DDBD1C-9D9E-4059-829E-5C2D04BCCC05}" type="pres">
      <dgm:prSet presAssocID="{5D738F75-9DC6-48CA-B69A-D47C36B46220}" presName="parentText" presStyleLbl="node1" presStyleIdx="1" presStyleCnt="5">
        <dgm:presLayoutVars>
          <dgm:chMax val="0"/>
          <dgm:bulletEnabled val="1"/>
        </dgm:presLayoutVars>
      </dgm:prSet>
      <dgm:spPr/>
    </dgm:pt>
    <dgm:pt modelId="{0F1D6B38-E617-47AE-B2A0-DBD720EE2DD2}" type="pres">
      <dgm:prSet presAssocID="{A8F018B7-73A1-4273-B25F-7A3E964E7787}" presName="spacer" presStyleCnt="0"/>
      <dgm:spPr/>
    </dgm:pt>
    <dgm:pt modelId="{6DEE9C6C-07D1-4D48-B0E0-4ADC746331B6}" type="pres">
      <dgm:prSet presAssocID="{964015EA-3C28-4071-B4B2-21115CAC3AA2}" presName="parentText" presStyleLbl="node1" presStyleIdx="2" presStyleCnt="5">
        <dgm:presLayoutVars>
          <dgm:chMax val="0"/>
          <dgm:bulletEnabled val="1"/>
        </dgm:presLayoutVars>
      </dgm:prSet>
      <dgm:spPr/>
    </dgm:pt>
    <dgm:pt modelId="{4242530C-357F-4A85-89C0-DDCDCA2F3D1A}" type="pres">
      <dgm:prSet presAssocID="{7F87AFA8-C2FB-4E47-BC6E-AC687189B6AE}" presName="spacer" presStyleCnt="0"/>
      <dgm:spPr/>
    </dgm:pt>
    <dgm:pt modelId="{6A1A555A-64BA-4BFA-AF58-5507B2551FFD}" type="pres">
      <dgm:prSet presAssocID="{7F290CEC-22F7-4B5A-896D-9870D7753CAD}" presName="parentText" presStyleLbl="node1" presStyleIdx="3" presStyleCnt="5">
        <dgm:presLayoutVars>
          <dgm:chMax val="0"/>
          <dgm:bulletEnabled val="1"/>
        </dgm:presLayoutVars>
      </dgm:prSet>
      <dgm:spPr/>
    </dgm:pt>
    <dgm:pt modelId="{F925A4A2-61EA-42D0-ACA1-16C8B931A197}" type="pres">
      <dgm:prSet presAssocID="{E1CDDF59-B9AA-412F-A546-B5716901D932}" presName="spacer" presStyleCnt="0"/>
      <dgm:spPr/>
    </dgm:pt>
    <dgm:pt modelId="{6A0A482D-3212-4EF1-8FA6-5A497F661C8E}" type="pres">
      <dgm:prSet presAssocID="{8AE9F077-E1ED-456A-875A-9FBB3CAE6BAB}" presName="parentText" presStyleLbl="node1" presStyleIdx="4" presStyleCnt="5">
        <dgm:presLayoutVars>
          <dgm:chMax val="0"/>
          <dgm:bulletEnabled val="1"/>
        </dgm:presLayoutVars>
      </dgm:prSet>
      <dgm:spPr/>
    </dgm:pt>
  </dgm:ptLst>
  <dgm:cxnLst>
    <dgm:cxn modelId="{CBDC1304-3E4F-4AA5-A36F-960E05712DD7}" srcId="{64D61375-740F-4B66-8734-89EA9D61114F}" destId="{7285213A-142B-461F-A948-196BF52CEAE9}" srcOrd="0" destOrd="0" parTransId="{FC2CC1EF-A6B3-4C4F-96CF-9B196D87C085}" sibTransId="{661B9D9C-5BC2-44CD-83FB-A3B11BDEB6F6}"/>
    <dgm:cxn modelId="{3C3C8206-CA86-4AB4-BA45-0AC549B64E70}" srcId="{64D61375-740F-4B66-8734-89EA9D61114F}" destId="{7F290CEC-22F7-4B5A-896D-9870D7753CAD}" srcOrd="3" destOrd="0" parTransId="{94C6CFDC-E218-46D0-B4D6-50CB9237C486}" sibTransId="{E1CDDF59-B9AA-412F-A546-B5716901D932}"/>
    <dgm:cxn modelId="{8AE66814-B1B3-4506-B0A6-7A3074A527C5}" srcId="{64D61375-740F-4B66-8734-89EA9D61114F}" destId="{964015EA-3C28-4071-B4B2-21115CAC3AA2}" srcOrd="2" destOrd="0" parTransId="{7729C1BD-88BD-4754-A88D-58D05F4F82A9}" sibTransId="{7F87AFA8-C2FB-4E47-BC6E-AC687189B6AE}"/>
    <dgm:cxn modelId="{C37B8529-8D97-4022-9CCA-7E8268F1B72C}" type="presOf" srcId="{964015EA-3C28-4071-B4B2-21115CAC3AA2}" destId="{6DEE9C6C-07D1-4D48-B0E0-4ADC746331B6}" srcOrd="0" destOrd="0" presId="urn:microsoft.com/office/officeart/2005/8/layout/vList2"/>
    <dgm:cxn modelId="{0D894C39-A049-4F46-B3D0-B296F9F31CE2}" type="presOf" srcId="{7F290CEC-22F7-4B5A-896D-9870D7753CAD}" destId="{6A1A555A-64BA-4BFA-AF58-5507B2551FFD}" srcOrd="0" destOrd="0" presId="urn:microsoft.com/office/officeart/2005/8/layout/vList2"/>
    <dgm:cxn modelId="{5D385E48-0E08-4AEB-BE85-1C0EADDA2047}" type="presOf" srcId="{7285213A-142B-461F-A948-196BF52CEAE9}" destId="{19237366-26F2-49D2-9469-BD3723D781D7}" srcOrd="0" destOrd="0" presId="urn:microsoft.com/office/officeart/2005/8/layout/vList2"/>
    <dgm:cxn modelId="{DEB41B51-DD76-4CAB-AE2D-BDB829F54009}" type="presOf" srcId="{5D738F75-9DC6-48CA-B69A-D47C36B46220}" destId="{57DDBD1C-9D9E-4059-829E-5C2D04BCCC05}" srcOrd="0" destOrd="0" presId="urn:microsoft.com/office/officeart/2005/8/layout/vList2"/>
    <dgm:cxn modelId="{E0169C98-44DC-4E5A-BB79-D753E413C46F}" srcId="{64D61375-740F-4B66-8734-89EA9D61114F}" destId="{5D738F75-9DC6-48CA-B69A-D47C36B46220}" srcOrd="1" destOrd="0" parTransId="{0A17FA1F-75FF-4850-B45C-8A7BE06833C1}" sibTransId="{A8F018B7-73A1-4273-B25F-7A3E964E7787}"/>
    <dgm:cxn modelId="{D39119C7-A1B5-45C3-831D-FEBA74B7914D}" type="presOf" srcId="{64D61375-740F-4B66-8734-89EA9D61114F}" destId="{0B633995-ED58-40BB-878B-C47BEA547563}" srcOrd="0" destOrd="0" presId="urn:microsoft.com/office/officeart/2005/8/layout/vList2"/>
    <dgm:cxn modelId="{7406C9CC-E81B-4536-9358-088E337EB837}" type="presOf" srcId="{8AE9F077-E1ED-456A-875A-9FBB3CAE6BAB}" destId="{6A0A482D-3212-4EF1-8FA6-5A497F661C8E}" srcOrd="0" destOrd="0" presId="urn:microsoft.com/office/officeart/2005/8/layout/vList2"/>
    <dgm:cxn modelId="{76C2C5D7-394C-4FAB-BC64-A592D646B1AC}" srcId="{64D61375-740F-4B66-8734-89EA9D61114F}" destId="{8AE9F077-E1ED-456A-875A-9FBB3CAE6BAB}" srcOrd="4" destOrd="0" parTransId="{D11C261C-FD22-4652-8806-B151F44AD95B}" sibTransId="{0EBA9EB8-CECC-40DB-A130-EE86FE4E8912}"/>
    <dgm:cxn modelId="{48408B70-9EFE-4107-94B3-293427D46CD9}" type="presParOf" srcId="{0B633995-ED58-40BB-878B-C47BEA547563}" destId="{19237366-26F2-49D2-9469-BD3723D781D7}" srcOrd="0" destOrd="0" presId="urn:microsoft.com/office/officeart/2005/8/layout/vList2"/>
    <dgm:cxn modelId="{63FEF606-2EDD-47E3-A716-8C97B0B7348C}" type="presParOf" srcId="{0B633995-ED58-40BB-878B-C47BEA547563}" destId="{C709E516-39B2-41EA-9AFF-8B5DCD6B9559}" srcOrd="1" destOrd="0" presId="urn:microsoft.com/office/officeart/2005/8/layout/vList2"/>
    <dgm:cxn modelId="{9F3B3983-DBB8-48B9-A807-3DE847F85347}" type="presParOf" srcId="{0B633995-ED58-40BB-878B-C47BEA547563}" destId="{57DDBD1C-9D9E-4059-829E-5C2D04BCCC05}" srcOrd="2" destOrd="0" presId="urn:microsoft.com/office/officeart/2005/8/layout/vList2"/>
    <dgm:cxn modelId="{EA843DBE-4BEA-43E8-9784-FD3481B8479F}" type="presParOf" srcId="{0B633995-ED58-40BB-878B-C47BEA547563}" destId="{0F1D6B38-E617-47AE-B2A0-DBD720EE2DD2}" srcOrd="3" destOrd="0" presId="urn:microsoft.com/office/officeart/2005/8/layout/vList2"/>
    <dgm:cxn modelId="{99BBB671-EE92-45F5-9A52-2B265DEB3DBB}" type="presParOf" srcId="{0B633995-ED58-40BB-878B-C47BEA547563}" destId="{6DEE9C6C-07D1-4D48-B0E0-4ADC746331B6}" srcOrd="4" destOrd="0" presId="urn:microsoft.com/office/officeart/2005/8/layout/vList2"/>
    <dgm:cxn modelId="{8FF86C87-2ACB-447F-912F-301CF7F17C42}" type="presParOf" srcId="{0B633995-ED58-40BB-878B-C47BEA547563}" destId="{4242530C-357F-4A85-89C0-DDCDCA2F3D1A}" srcOrd="5" destOrd="0" presId="urn:microsoft.com/office/officeart/2005/8/layout/vList2"/>
    <dgm:cxn modelId="{BF6A87B8-6224-4D44-9C4F-B43245A05B57}" type="presParOf" srcId="{0B633995-ED58-40BB-878B-C47BEA547563}" destId="{6A1A555A-64BA-4BFA-AF58-5507B2551FFD}" srcOrd="6" destOrd="0" presId="urn:microsoft.com/office/officeart/2005/8/layout/vList2"/>
    <dgm:cxn modelId="{E558EB54-5D67-4A36-A7C3-98AECCF3C398}" type="presParOf" srcId="{0B633995-ED58-40BB-878B-C47BEA547563}" destId="{F925A4A2-61EA-42D0-ACA1-16C8B931A197}" srcOrd="7" destOrd="0" presId="urn:microsoft.com/office/officeart/2005/8/layout/vList2"/>
    <dgm:cxn modelId="{1F569C7B-D90E-426E-AF0C-380D191B3ED8}" type="presParOf" srcId="{0B633995-ED58-40BB-878B-C47BEA547563}" destId="{6A0A482D-3212-4EF1-8FA6-5A497F661C8E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8D6C4D7A-030E-4351-A541-3E62121B8250}" type="doc">
      <dgm:prSet loTypeId="urn:microsoft.com/office/officeart/2005/8/layout/pyramid2" loCatId="pyramid" qsTypeId="urn:microsoft.com/office/officeart/2005/8/quickstyle/simple1" qsCatId="simple" csTypeId="urn:microsoft.com/office/officeart/2005/8/colors/accent6_5" csCatId="accent6"/>
      <dgm:spPr/>
      <dgm:t>
        <a:bodyPr/>
        <a:lstStyle/>
        <a:p>
          <a:endParaRPr lang="es-CO"/>
        </a:p>
      </dgm:t>
    </dgm:pt>
    <dgm:pt modelId="{1537ABF9-B2F0-445A-8D9C-657318697DD8}">
      <dgm:prSet/>
      <dgm:spPr/>
      <dgm:t>
        <a:bodyPr/>
        <a:lstStyle/>
        <a:p>
          <a:r>
            <a:rPr lang="es-MX"/>
            <a:t>Devoluciones y Rebajas </a:t>
          </a:r>
          <a:endParaRPr lang="es-CO"/>
        </a:p>
      </dgm:t>
    </dgm:pt>
    <dgm:pt modelId="{CF025DE9-DA46-4280-A31E-C3D5D019B11D}" type="parTrans" cxnId="{48EC6BEE-CC39-4C6E-9E1D-FCD4C0C19298}">
      <dgm:prSet/>
      <dgm:spPr/>
      <dgm:t>
        <a:bodyPr/>
        <a:lstStyle/>
        <a:p>
          <a:endParaRPr lang="es-CO"/>
        </a:p>
      </dgm:t>
    </dgm:pt>
    <dgm:pt modelId="{6C48A2E5-919E-4E56-9069-7E579EFE39E4}" type="sibTrans" cxnId="{48EC6BEE-CC39-4C6E-9E1D-FCD4C0C19298}">
      <dgm:prSet/>
      <dgm:spPr/>
      <dgm:t>
        <a:bodyPr/>
        <a:lstStyle/>
        <a:p>
          <a:endParaRPr lang="es-CO"/>
        </a:p>
      </dgm:t>
    </dgm:pt>
    <dgm:pt modelId="{E42C5F25-1B72-414A-9FCE-60BC48A6DC3A}">
      <dgm:prSet/>
      <dgm:spPr/>
      <dgm:t>
        <a:bodyPr/>
        <a:lstStyle/>
        <a:p>
          <a:r>
            <a:rPr lang="es-MX"/>
            <a:t>Otras Rentas Exentas</a:t>
          </a:r>
          <a:endParaRPr lang="es-CO"/>
        </a:p>
      </dgm:t>
    </dgm:pt>
    <dgm:pt modelId="{8317524A-3960-43E2-B619-224E27287825}" type="parTrans" cxnId="{4C84DB2B-E66C-4BB3-AAB3-1A48137A60CE}">
      <dgm:prSet/>
      <dgm:spPr/>
      <dgm:t>
        <a:bodyPr/>
        <a:lstStyle/>
        <a:p>
          <a:endParaRPr lang="es-CO"/>
        </a:p>
      </dgm:t>
    </dgm:pt>
    <dgm:pt modelId="{EFAB4849-8D58-46B4-A28F-8B6CE3B4558D}" type="sibTrans" cxnId="{4C84DB2B-E66C-4BB3-AAB3-1A48137A60CE}">
      <dgm:prSet/>
      <dgm:spPr/>
      <dgm:t>
        <a:bodyPr/>
        <a:lstStyle/>
        <a:p>
          <a:endParaRPr lang="es-CO"/>
        </a:p>
      </dgm:t>
    </dgm:pt>
    <dgm:pt modelId="{C11B73FA-3313-43BE-9E97-08B40F9F2D9B}">
      <dgm:prSet/>
      <dgm:spPr/>
      <dgm:t>
        <a:bodyPr/>
        <a:lstStyle/>
        <a:p>
          <a:r>
            <a:rPr lang="es-MX"/>
            <a:t>Otras Deducciones</a:t>
          </a:r>
          <a:endParaRPr lang="es-CO"/>
        </a:p>
      </dgm:t>
    </dgm:pt>
    <dgm:pt modelId="{6AFAC307-1DD9-459F-BA3A-72EEBA917901}" type="parTrans" cxnId="{98524382-F596-4C79-A8D8-7E1BAC221C9C}">
      <dgm:prSet/>
      <dgm:spPr/>
      <dgm:t>
        <a:bodyPr/>
        <a:lstStyle/>
        <a:p>
          <a:endParaRPr lang="es-CO"/>
        </a:p>
      </dgm:t>
    </dgm:pt>
    <dgm:pt modelId="{BF2E1EA9-B793-4B7F-9728-06E08D0A1FAA}" type="sibTrans" cxnId="{98524382-F596-4C79-A8D8-7E1BAC221C9C}">
      <dgm:prSet/>
      <dgm:spPr/>
      <dgm:t>
        <a:bodyPr/>
        <a:lstStyle/>
        <a:p>
          <a:endParaRPr lang="es-CO"/>
        </a:p>
      </dgm:t>
    </dgm:pt>
    <dgm:pt modelId="{7A236E7B-9478-47F1-939C-216BB284CE67}" type="pres">
      <dgm:prSet presAssocID="{8D6C4D7A-030E-4351-A541-3E62121B8250}" presName="compositeShape" presStyleCnt="0">
        <dgm:presLayoutVars>
          <dgm:dir/>
          <dgm:resizeHandles/>
        </dgm:presLayoutVars>
      </dgm:prSet>
      <dgm:spPr/>
    </dgm:pt>
    <dgm:pt modelId="{B1A93390-B723-4888-B7A5-62B1E594A6EB}" type="pres">
      <dgm:prSet presAssocID="{8D6C4D7A-030E-4351-A541-3E62121B8250}" presName="pyramid" presStyleLbl="node1" presStyleIdx="0" presStyleCnt="1"/>
      <dgm:spPr/>
    </dgm:pt>
    <dgm:pt modelId="{3C73235D-7925-417E-8640-8592B251CE8F}" type="pres">
      <dgm:prSet presAssocID="{8D6C4D7A-030E-4351-A541-3E62121B8250}" presName="theList" presStyleCnt="0"/>
      <dgm:spPr/>
    </dgm:pt>
    <dgm:pt modelId="{6BB3A465-017F-4F95-86C2-B53492159D58}" type="pres">
      <dgm:prSet presAssocID="{1537ABF9-B2F0-445A-8D9C-657318697DD8}" presName="aNode" presStyleLbl="fgAcc1" presStyleIdx="0" presStyleCnt="3">
        <dgm:presLayoutVars>
          <dgm:bulletEnabled val="1"/>
        </dgm:presLayoutVars>
      </dgm:prSet>
      <dgm:spPr/>
    </dgm:pt>
    <dgm:pt modelId="{CFF9A8E4-6425-4131-8A46-FF02655D9E9B}" type="pres">
      <dgm:prSet presAssocID="{1537ABF9-B2F0-445A-8D9C-657318697DD8}" presName="aSpace" presStyleCnt="0"/>
      <dgm:spPr/>
    </dgm:pt>
    <dgm:pt modelId="{D6A9A9D5-74F3-42D5-A382-6AA1E634510F}" type="pres">
      <dgm:prSet presAssocID="{E42C5F25-1B72-414A-9FCE-60BC48A6DC3A}" presName="aNode" presStyleLbl="fgAcc1" presStyleIdx="1" presStyleCnt="3">
        <dgm:presLayoutVars>
          <dgm:bulletEnabled val="1"/>
        </dgm:presLayoutVars>
      </dgm:prSet>
      <dgm:spPr/>
    </dgm:pt>
    <dgm:pt modelId="{E71BAC86-175A-417E-B60C-19730719E2D6}" type="pres">
      <dgm:prSet presAssocID="{E42C5F25-1B72-414A-9FCE-60BC48A6DC3A}" presName="aSpace" presStyleCnt="0"/>
      <dgm:spPr/>
    </dgm:pt>
    <dgm:pt modelId="{4D759C0A-25AE-4D4E-A226-514B82812307}" type="pres">
      <dgm:prSet presAssocID="{C11B73FA-3313-43BE-9E97-08B40F9F2D9B}" presName="aNode" presStyleLbl="fgAcc1" presStyleIdx="2" presStyleCnt="3">
        <dgm:presLayoutVars>
          <dgm:bulletEnabled val="1"/>
        </dgm:presLayoutVars>
      </dgm:prSet>
      <dgm:spPr/>
    </dgm:pt>
    <dgm:pt modelId="{C14BCA7E-6F9B-4E69-B8DD-47F96F5FDE8F}" type="pres">
      <dgm:prSet presAssocID="{C11B73FA-3313-43BE-9E97-08B40F9F2D9B}" presName="aSpace" presStyleCnt="0"/>
      <dgm:spPr/>
    </dgm:pt>
  </dgm:ptLst>
  <dgm:cxnLst>
    <dgm:cxn modelId="{0548BD0D-CEF3-4E59-8C7E-DB616B58351A}" type="presOf" srcId="{8D6C4D7A-030E-4351-A541-3E62121B8250}" destId="{7A236E7B-9478-47F1-939C-216BB284CE67}" srcOrd="0" destOrd="0" presId="urn:microsoft.com/office/officeart/2005/8/layout/pyramid2"/>
    <dgm:cxn modelId="{4C84DB2B-E66C-4BB3-AAB3-1A48137A60CE}" srcId="{8D6C4D7A-030E-4351-A541-3E62121B8250}" destId="{E42C5F25-1B72-414A-9FCE-60BC48A6DC3A}" srcOrd="1" destOrd="0" parTransId="{8317524A-3960-43E2-B619-224E27287825}" sibTransId="{EFAB4849-8D58-46B4-A28F-8B6CE3B4558D}"/>
    <dgm:cxn modelId="{E4607843-0DB9-407E-998C-CE93312CC047}" type="presOf" srcId="{1537ABF9-B2F0-445A-8D9C-657318697DD8}" destId="{6BB3A465-017F-4F95-86C2-B53492159D58}" srcOrd="0" destOrd="0" presId="urn:microsoft.com/office/officeart/2005/8/layout/pyramid2"/>
    <dgm:cxn modelId="{98524382-F596-4C79-A8D8-7E1BAC221C9C}" srcId="{8D6C4D7A-030E-4351-A541-3E62121B8250}" destId="{C11B73FA-3313-43BE-9E97-08B40F9F2D9B}" srcOrd="2" destOrd="0" parTransId="{6AFAC307-1DD9-459F-BA3A-72EEBA917901}" sibTransId="{BF2E1EA9-B793-4B7F-9728-06E08D0A1FAA}"/>
    <dgm:cxn modelId="{A88F74A4-2943-4672-A627-A99D6A9E8153}" type="presOf" srcId="{E42C5F25-1B72-414A-9FCE-60BC48A6DC3A}" destId="{D6A9A9D5-74F3-42D5-A382-6AA1E634510F}" srcOrd="0" destOrd="0" presId="urn:microsoft.com/office/officeart/2005/8/layout/pyramid2"/>
    <dgm:cxn modelId="{468C74CA-2F03-4BBC-A7E4-B88BAEA7420C}" type="presOf" srcId="{C11B73FA-3313-43BE-9E97-08B40F9F2D9B}" destId="{4D759C0A-25AE-4D4E-A226-514B82812307}" srcOrd="0" destOrd="0" presId="urn:microsoft.com/office/officeart/2005/8/layout/pyramid2"/>
    <dgm:cxn modelId="{48EC6BEE-CC39-4C6E-9E1D-FCD4C0C19298}" srcId="{8D6C4D7A-030E-4351-A541-3E62121B8250}" destId="{1537ABF9-B2F0-445A-8D9C-657318697DD8}" srcOrd="0" destOrd="0" parTransId="{CF025DE9-DA46-4280-A31E-C3D5D019B11D}" sibTransId="{6C48A2E5-919E-4E56-9069-7E579EFE39E4}"/>
    <dgm:cxn modelId="{B029F5A5-9258-43BA-AD55-1127ED55BDED}" type="presParOf" srcId="{7A236E7B-9478-47F1-939C-216BB284CE67}" destId="{B1A93390-B723-4888-B7A5-62B1E594A6EB}" srcOrd="0" destOrd="0" presId="urn:microsoft.com/office/officeart/2005/8/layout/pyramid2"/>
    <dgm:cxn modelId="{075462A7-D76E-4E48-AD2D-0B4AAD6C8914}" type="presParOf" srcId="{7A236E7B-9478-47F1-939C-216BB284CE67}" destId="{3C73235D-7925-417E-8640-8592B251CE8F}" srcOrd="1" destOrd="0" presId="urn:microsoft.com/office/officeart/2005/8/layout/pyramid2"/>
    <dgm:cxn modelId="{8341A94C-2F0B-4836-B4B2-C01A6549FA44}" type="presParOf" srcId="{3C73235D-7925-417E-8640-8592B251CE8F}" destId="{6BB3A465-017F-4F95-86C2-B53492159D58}" srcOrd="0" destOrd="0" presId="urn:microsoft.com/office/officeart/2005/8/layout/pyramid2"/>
    <dgm:cxn modelId="{A5696B78-ECBA-4F29-B8F5-91F0EC80471E}" type="presParOf" srcId="{3C73235D-7925-417E-8640-8592B251CE8F}" destId="{CFF9A8E4-6425-4131-8A46-FF02655D9E9B}" srcOrd="1" destOrd="0" presId="urn:microsoft.com/office/officeart/2005/8/layout/pyramid2"/>
    <dgm:cxn modelId="{8B57D1CB-FF4D-4D91-8D03-5F493B6FDBEF}" type="presParOf" srcId="{3C73235D-7925-417E-8640-8592B251CE8F}" destId="{D6A9A9D5-74F3-42D5-A382-6AA1E634510F}" srcOrd="2" destOrd="0" presId="urn:microsoft.com/office/officeart/2005/8/layout/pyramid2"/>
    <dgm:cxn modelId="{C89728DE-0E5D-4406-BD7A-D670B5CD445E}" type="presParOf" srcId="{3C73235D-7925-417E-8640-8592B251CE8F}" destId="{E71BAC86-175A-417E-B60C-19730719E2D6}" srcOrd="3" destOrd="0" presId="urn:microsoft.com/office/officeart/2005/8/layout/pyramid2"/>
    <dgm:cxn modelId="{7335A831-1F34-4E87-96CF-1807113BC4FE}" type="presParOf" srcId="{3C73235D-7925-417E-8640-8592B251CE8F}" destId="{4D759C0A-25AE-4D4E-A226-514B82812307}" srcOrd="4" destOrd="0" presId="urn:microsoft.com/office/officeart/2005/8/layout/pyramid2"/>
    <dgm:cxn modelId="{F7F4DF51-BAE3-4D77-B34C-FF125CC5D8CD}" type="presParOf" srcId="{3C73235D-7925-417E-8640-8592B251CE8F}" destId="{C14BCA7E-6F9B-4E69-B8DD-47F96F5FDE8F}" srcOrd="5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1AA5C2E1-D9AA-4A63-AE09-522E8CF86F23}" type="doc">
      <dgm:prSet loTypeId="urn:microsoft.com/office/officeart/2005/8/layout/hList1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s-CO"/>
        </a:p>
      </dgm:t>
    </dgm:pt>
    <dgm:pt modelId="{F2D24505-20E1-436D-89BE-3EAAD900422F}">
      <dgm:prSet/>
      <dgm:spPr>
        <a:solidFill>
          <a:schemeClr val="accent6">
            <a:lumMod val="50000"/>
          </a:schemeClr>
        </a:solidFill>
      </dgm:spPr>
      <dgm:t>
        <a:bodyPr/>
        <a:lstStyle/>
        <a:p>
          <a:endParaRPr lang="es-CO"/>
        </a:p>
      </dgm:t>
    </dgm:pt>
    <dgm:pt modelId="{324D1869-2EA9-4E9F-91A3-73A01A6FEF9B}" type="parTrans" cxnId="{71FA0E0E-68BF-4E20-83E2-49DAFB714E7D}">
      <dgm:prSet/>
      <dgm:spPr/>
      <dgm:t>
        <a:bodyPr/>
        <a:lstStyle/>
        <a:p>
          <a:endParaRPr lang="es-CO"/>
        </a:p>
      </dgm:t>
    </dgm:pt>
    <dgm:pt modelId="{E1D28340-54E8-4797-8194-53C6844CD846}" type="sibTrans" cxnId="{71FA0E0E-68BF-4E20-83E2-49DAFB714E7D}">
      <dgm:prSet/>
      <dgm:spPr/>
      <dgm:t>
        <a:bodyPr/>
        <a:lstStyle/>
        <a:p>
          <a:endParaRPr lang="es-CO"/>
        </a:p>
      </dgm:t>
    </dgm:pt>
    <dgm:pt modelId="{2313DB96-3639-4A25-8EC5-0624F7BE5508}">
      <dgm:prSet/>
      <dgm:spPr>
        <a:solidFill>
          <a:schemeClr val="accent6">
            <a:lumMod val="20000"/>
            <a:lumOff val="80000"/>
            <a:alpha val="90000"/>
          </a:schemeClr>
        </a:solidFill>
      </dgm:spPr>
      <dgm:t>
        <a:bodyPr/>
        <a:lstStyle/>
        <a:p>
          <a:r>
            <a:rPr lang="es-CO" dirty="0"/>
            <a:t>25% renta exenta sobre rentas de trabajo (tope 790 UVT anuales)</a:t>
          </a:r>
        </a:p>
      </dgm:t>
    </dgm:pt>
    <dgm:pt modelId="{B2C42331-12F9-4409-B39F-B4EF1FAE52F6}" type="parTrans" cxnId="{5EE00FB9-F941-488C-9183-07D1CE43CADD}">
      <dgm:prSet/>
      <dgm:spPr/>
      <dgm:t>
        <a:bodyPr/>
        <a:lstStyle/>
        <a:p>
          <a:endParaRPr lang="es-CO"/>
        </a:p>
      </dgm:t>
    </dgm:pt>
    <dgm:pt modelId="{B7C0F477-0C49-42F3-A75B-C5D212D93E1A}" type="sibTrans" cxnId="{5EE00FB9-F941-488C-9183-07D1CE43CADD}">
      <dgm:prSet/>
      <dgm:spPr/>
      <dgm:t>
        <a:bodyPr/>
        <a:lstStyle/>
        <a:p>
          <a:endParaRPr lang="es-CO"/>
        </a:p>
      </dgm:t>
    </dgm:pt>
    <dgm:pt modelId="{ED0875A5-F58B-4A28-B50F-9C4F7C185FAE}">
      <dgm:prSet/>
      <dgm:spPr>
        <a:solidFill>
          <a:schemeClr val="accent6">
            <a:lumMod val="20000"/>
            <a:lumOff val="80000"/>
            <a:alpha val="90000"/>
          </a:schemeClr>
        </a:solidFill>
      </dgm:spPr>
      <dgm:t>
        <a:bodyPr/>
        <a:lstStyle/>
        <a:p>
          <a:r>
            <a:rPr lang="es-CO"/>
            <a:t>Intereses por crédito de vivienda</a:t>
          </a:r>
        </a:p>
      </dgm:t>
    </dgm:pt>
    <dgm:pt modelId="{9F249074-9BD7-4369-B43D-88B7037FF205}" type="parTrans" cxnId="{452CB56C-F01A-4709-81CC-3B3E27F75AA9}">
      <dgm:prSet/>
      <dgm:spPr/>
      <dgm:t>
        <a:bodyPr/>
        <a:lstStyle/>
        <a:p>
          <a:endParaRPr lang="es-CO"/>
        </a:p>
      </dgm:t>
    </dgm:pt>
    <dgm:pt modelId="{AA0B4526-F69E-467E-9523-24AA6A367D26}" type="sibTrans" cxnId="{452CB56C-F01A-4709-81CC-3B3E27F75AA9}">
      <dgm:prSet/>
      <dgm:spPr/>
      <dgm:t>
        <a:bodyPr/>
        <a:lstStyle/>
        <a:p>
          <a:endParaRPr lang="es-CO"/>
        </a:p>
      </dgm:t>
    </dgm:pt>
    <dgm:pt modelId="{8AD4718F-BA15-4A81-8C0C-7968EFAD8BC3}">
      <dgm:prSet/>
      <dgm:spPr>
        <a:solidFill>
          <a:schemeClr val="accent6">
            <a:lumMod val="20000"/>
            <a:lumOff val="80000"/>
            <a:alpha val="90000"/>
          </a:schemeClr>
        </a:solidFill>
      </dgm:spPr>
      <dgm:t>
        <a:bodyPr/>
        <a:lstStyle/>
        <a:p>
          <a:r>
            <a:rPr lang="es-CO" dirty="0"/>
            <a:t>Medicina prepagada (16 UVT mensuales)</a:t>
          </a:r>
        </a:p>
      </dgm:t>
    </dgm:pt>
    <dgm:pt modelId="{5CDBEF51-2CA9-4A9C-9BBD-AD1B9A0B55F0}" type="parTrans" cxnId="{D937F943-4CE9-49DF-8A0B-FCAF46449CD3}">
      <dgm:prSet/>
      <dgm:spPr/>
      <dgm:t>
        <a:bodyPr/>
        <a:lstStyle/>
        <a:p>
          <a:endParaRPr lang="es-CO"/>
        </a:p>
      </dgm:t>
    </dgm:pt>
    <dgm:pt modelId="{BC0F077E-7AF3-4223-8EAB-6BF73619100D}" type="sibTrans" cxnId="{D937F943-4CE9-49DF-8A0B-FCAF46449CD3}">
      <dgm:prSet/>
      <dgm:spPr/>
      <dgm:t>
        <a:bodyPr/>
        <a:lstStyle/>
        <a:p>
          <a:endParaRPr lang="es-CO"/>
        </a:p>
      </dgm:t>
    </dgm:pt>
    <dgm:pt modelId="{25E719A1-BC8F-451A-88A2-E444D56831E9}">
      <dgm:prSet/>
      <dgm:spPr>
        <a:solidFill>
          <a:schemeClr val="accent6">
            <a:lumMod val="20000"/>
            <a:lumOff val="80000"/>
            <a:alpha val="90000"/>
          </a:schemeClr>
        </a:solidFill>
      </dgm:spPr>
      <dgm:t>
        <a:bodyPr/>
        <a:lstStyle/>
        <a:p>
          <a:r>
            <a:rPr lang="es-CO" dirty="0"/>
            <a:t>Dependientes (10% ingreso bruto, máx. 32 UVT mensuales)</a:t>
          </a:r>
        </a:p>
      </dgm:t>
    </dgm:pt>
    <dgm:pt modelId="{CBCA99E6-9097-442B-8894-8338DF0D8C5D}" type="parTrans" cxnId="{B97B5DD4-B3E3-4BD7-92DF-A72FA5352085}">
      <dgm:prSet/>
      <dgm:spPr/>
      <dgm:t>
        <a:bodyPr/>
        <a:lstStyle/>
        <a:p>
          <a:endParaRPr lang="es-CO"/>
        </a:p>
      </dgm:t>
    </dgm:pt>
    <dgm:pt modelId="{AE9E35BA-F500-4291-A121-4F25542D35E2}" type="sibTrans" cxnId="{B97B5DD4-B3E3-4BD7-92DF-A72FA5352085}">
      <dgm:prSet/>
      <dgm:spPr/>
      <dgm:t>
        <a:bodyPr/>
        <a:lstStyle/>
        <a:p>
          <a:endParaRPr lang="es-CO"/>
        </a:p>
      </dgm:t>
    </dgm:pt>
    <dgm:pt modelId="{8FF256FE-4845-4A63-99B3-332EBB5530D2}">
      <dgm:prSet/>
      <dgm:spPr>
        <a:solidFill>
          <a:schemeClr val="accent6">
            <a:lumMod val="20000"/>
            <a:lumOff val="80000"/>
            <a:alpha val="90000"/>
          </a:schemeClr>
        </a:solidFill>
      </dgm:spPr>
      <dgm:t>
        <a:bodyPr/>
        <a:lstStyle/>
        <a:p>
          <a:r>
            <a:rPr lang="es-CO" dirty="0"/>
            <a:t>Aportes voluntarios a pensiones y cuentas AFC</a:t>
          </a:r>
        </a:p>
      </dgm:t>
    </dgm:pt>
    <dgm:pt modelId="{4AF47E9D-338D-4D18-81D1-07E96821A940}" type="parTrans" cxnId="{1D1390F2-9CE8-45CA-A593-6FCD7F288F57}">
      <dgm:prSet/>
      <dgm:spPr/>
      <dgm:t>
        <a:bodyPr/>
        <a:lstStyle/>
        <a:p>
          <a:endParaRPr lang="es-CO"/>
        </a:p>
      </dgm:t>
    </dgm:pt>
    <dgm:pt modelId="{7C769B97-B748-4573-8FDD-E464E542F01B}" type="sibTrans" cxnId="{1D1390F2-9CE8-45CA-A593-6FCD7F288F57}">
      <dgm:prSet/>
      <dgm:spPr/>
      <dgm:t>
        <a:bodyPr/>
        <a:lstStyle/>
        <a:p>
          <a:endParaRPr lang="es-CO"/>
        </a:p>
      </dgm:t>
    </dgm:pt>
    <dgm:pt modelId="{5D32A37A-68A5-469B-B9F7-2A73552824F8}">
      <dgm:prSet/>
      <dgm:spPr>
        <a:solidFill>
          <a:schemeClr val="accent6">
            <a:lumMod val="20000"/>
            <a:lumOff val="80000"/>
            <a:alpha val="90000"/>
          </a:schemeClr>
        </a:solidFill>
      </dgm:spPr>
      <dgm:t>
        <a:bodyPr/>
        <a:lstStyle/>
        <a:p>
          <a:endParaRPr lang="es-CO" dirty="0"/>
        </a:p>
      </dgm:t>
    </dgm:pt>
    <dgm:pt modelId="{DAEF0FEE-86A5-45FC-BED9-BF8033BE7CE0}" type="parTrans" cxnId="{14144866-5D42-4134-872B-17AFB505ABEF}">
      <dgm:prSet/>
      <dgm:spPr/>
    </dgm:pt>
    <dgm:pt modelId="{D32890C6-166F-47D6-AB2C-235EA7516A43}" type="sibTrans" cxnId="{14144866-5D42-4134-872B-17AFB505ABEF}">
      <dgm:prSet/>
      <dgm:spPr/>
    </dgm:pt>
    <dgm:pt modelId="{11FA2FA1-AB43-403F-9EB9-298F4FC6BC13}">
      <dgm:prSet/>
      <dgm:spPr>
        <a:solidFill>
          <a:schemeClr val="accent6">
            <a:lumMod val="20000"/>
            <a:lumOff val="80000"/>
            <a:alpha val="90000"/>
          </a:schemeClr>
        </a:solidFill>
      </dgm:spPr>
      <dgm:t>
        <a:bodyPr/>
        <a:lstStyle/>
        <a:p>
          <a:r>
            <a:rPr lang="es-MX" dirty="0"/>
            <a:t>Deducciones Costos y Gastos </a:t>
          </a:r>
          <a:endParaRPr lang="es-CO" dirty="0"/>
        </a:p>
      </dgm:t>
    </dgm:pt>
    <dgm:pt modelId="{9F0E9098-E8F1-40A9-8448-CE50DEFCDA1A}" type="parTrans" cxnId="{EE508172-C9F7-469A-AD65-9C655BCA849E}">
      <dgm:prSet/>
      <dgm:spPr/>
    </dgm:pt>
    <dgm:pt modelId="{3F7EC642-2C74-41CE-9F0D-E84892B015BC}" type="sibTrans" cxnId="{EE508172-C9F7-469A-AD65-9C655BCA849E}">
      <dgm:prSet/>
      <dgm:spPr/>
    </dgm:pt>
    <dgm:pt modelId="{031E3013-0179-47EA-83EA-D71038D87E93}" type="pres">
      <dgm:prSet presAssocID="{1AA5C2E1-D9AA-4A63-AE09-522E8CF86F23}" presName="Name0" presStyleCnt="0">
        <dgm:presLayoutVars>
          <dgm:dir/>
          <dgm:animLvl val="lvl"/>
          <dgm:resizeHandles val="exact"/>
        </dgm:presLayoutVars>
      </dgm:prSet>
      <dgm:spPr/>
    </dgm:pt>
    <dgm:pt modelId="{6903E4B0-9D57-4AA4-9E2C-4A51AD2AC2E3}" type="pres">
      <dgm:prSet presAssocID="{F2D24505-20E1-436D-89BE-3EAAD900422F}" presName="composite" presStyleCnt="0"/>
      <dgm:spPr/>
    </dgm:pt>
    <dgm:pt modelId="{A75C4AA4-B46C-45DE-B9ED-2219691803FF}" type="pres">
      <dgm:prSet presAssocID="{F2D24505-20E1-436D-89BE-3EAAD900422F}" presName="parTx" presStyleLbl="alignNode1" presStyleIdx="0" presStyleCnt="1">
        <dgm:presLayoutVars>
          <dgm:chMax val="0"/>
          <dgm:chPref val="0"/>
          <dgm:bulletEnabled val="1"/>
        </dgm:presLayoutVars>
      </dgm:prSet>
      <dgm:spPr/>
    </dgm:pt>
    <dgm:pt modelId="{49280F60-3C5A-4053-A428-B644E4E5404D}" type="pres">
      <dgm:prSet presAssocID="{F2D24505-20E1-436D-89BE-3EAAD900422F}" presName="desTx" presStyleLbl="alignAccFollowNode1" presStyleIdx="0" presStyleCnt="1">
        <dgm:presLayoutVars>
          <dgm:bulletEnabled val="1"/>
        </dgm:presLayoutVars>
      </dgm:prSet>
      <dgm:spPr/>
    </dgm:pt>
  </dgm:ptLst>
  <dgm:cxnLst>
    <dgm:cxn modelId="{25942204-9537-4086-A388-2778423F0943}" type="presOf" srcId="{8FF256FE-4845-4A63-99B3-332EBB5530D2}" destId="{49280F60-3C5A-4053-A428-B644E4E5404D}" srcOrd="0" destOrd="4" presId="urn:microsoft.com/office/officeart/2005/8/layout/hList1"/>
    <dgm:cxn modelId="{71FA0E0E-68BF-4E20-83E2-49DAFB714E7D}" srcId="{1AA5C2E1-D9AA-4A63-AE09-522E8CF86F23}" destId="{F2D24505-20E1-436D-89BE-3EAAD900422F}" srcOrd="0" destOrd="0" parTransId="{324D1869-2EA9-4E9F-91A3-73A01A6FEF9B}" sibTransId="{E1D28340-54E8-4797-8194-53C6844CD846}"/>
    <dgm:cxn modelId="{D937F943-4CE9-49DF-8A0B-FCAF46449CD3}" srcId="{F2D24505-20E1-436D-89BE-3EAAD900422F}" destId="{8AD4718F-BA15-4A81-8C0C-7968EFAD8BC3}" srcOrd="2" destOrd="0" parTransId="{5CDBEF51-2CA9-4A9C-9BBD-AD1B9A0B55F0}" sibTransId="{BC0F077E-7AF3-4223-8EAB-6BF73619100D}"/>
    <dgm:cxn modelId="{14144866-5D42-4134-872B-17AFB505ABEF}" srcId="{F2D24505-20E1-436D-89BE-3EAAD900422F}" destId="{5D32A37A-68A5-469B-B9F7-2A73552824F8}" srcOrd="6" destOrd="0" parTransId="{DAEF0FEE-86A5-45FC-BED9-BF8033BE7CE0}" sibTransId="{D32890C6-166F-47D6-AB2C-235EA7516A43}"/>
    <dgm:cxn modelId="{D2DC2648-5A58-444A-A5D4-A1BCA86C82E4}" type="presOf" srcId="{25E719A1-BC8F-451A-88A2-E444D56831E9}" destId="{49280F60-3C5A-4053-A428-B644E4E5404D}" srcOrd="0" destOrd="3" presId="urn:microsoft.com/office/officeart/2005/8/layout/hList1"/>
    <dgm:cxn modelId="{452CB56C-F01A-4709-81CC-3B3E27F75AA9}" srcId="{F2D24505-20E1-436D-89BE-3EAAD900422F}" destId="{ED0875A5-F58B-4A28-B50F-9C4F7C185FAE}" srcOrd="1" destOrd="0" parTransId="{9F249074-9BD7-4369-B43D-88B7037FF205}" sibTransId="{AA0B4526-F69E-467E-9523-24AA6A367D26}"/>
    <dgm:cxn modelId="{3D797E52-7F77-4C2C-89E5-9D58DE78C762}" type="presOf" srcId="{8AD4718F-BA15-4A81-8C0C-7968EFAD8BC3}" destId="{49280F60-3C5A-4053-A428-B644E4E5404D}" srcOrd="0" destOrd="2" presId="urn:microsoft.com/office/officeart/2005/8/layout/hList1"/>
    <dgm:cxn modelId="{EE508172-C9F7-469A-AD65-9C655BCA849E}" srcId="{F2D24505-20E1-436D-89BE-3EAAD900422F}" destId="{11FA2FA1-AB43-403F-9EB9-298F4FC6BC13}" srcOrd="5" destOrd="0" parTransId="{9F0E9098-E8F1-40A9-8448-CE50DEFCDA1A}" sibTransId="{3F7EC642-2C74-41CE-9F0D-E84892B015BC}"/>
    <dgm:cxn modelId="{E0AFD67A-D538-40EE-88CB-801E704EC5C8}" type="presOf" srcId="{1AA5C2E1-D9AA-4A63-AE09-522E8CF86F23}" destId="{031E3013-0179-47EA-83EA-D71038D87E93}" srcOrd="0" destOrd="0" presId="urn:microsoft.com/office/officeart/2005/8/layout/hList1"/>
    <dgm:cxn modelId="{57E4B480-DD5D-4ACB-A7E5-C7CFBC098F7C}" type="presOf" srcId="{5D32A37A-68A5-469B-B9F7-2A73552824F8}" destId="{49280F60-3C5A-4053-A428-B644E4E5404D}" srcOrd="0" destOrd="6" presId="urn:microsoft.com/office/officeart/2005/8/layout/hList1"/>
    <dgm:cxn modelId="{86D1E99A-0284-42DF-9728-EEA43C08FA0F}" type="presOf" srcId="{2313DB96-3639-4A25-8EC5-0624F7BE5508}" destId="{49280F60-3C5A-4053-A428-B644E4E5404D}" srcOrd="0" destOrd="0" presId="urn:microsoft.com/office/officeart/2005/8/layout/hList1"/>
    <dgm:cxn modelId="{1400DCA1-28C9-430F-91A9-0A80EEFD7F04}" type="presOf" srcId="{ED0875A5-F58B-4A28-B50F-9C4F7C185FAE}" destId="{49280F60-3C5A-4053-A428-B644E4E5404D}" srcOrd="0" destOrd="1" presId="urn:microsoft.com/office/officeart/2005/8/layout/hList1"/>
    <dgm:cxn modelId="{AB5DE3B3-BDE0-4C2C-A155-991AF1981868}" type="presOf" srcId="{11FA2FA1-AB43-403F-9EB9-298F4FC6BC13}" destId="{49280F60-3C5A-4053-A428-B644E4E5404D}" srcOrd="0" destOrd="5" presId="urn:microsoft.com/office/officeart/2005/8/layout/hList1"/>
    <dgm:cxn modelId="{5EE00FB9-F941-488C-9183-07D1CE43CADD}" srcId="{F2D24505-20E1-436D-89BE-3EAAD900422F}" destId="{2313DB96-3639-4A25-8EC5-0624F7BE5508}" srcOrd="0" destOrd="0" parTransId="{B2C42331-12F9-4409-B39F-B4EF1FAE52F6}" sibTransId="{B7C0F477-0C49-42F3-A75B-C5D212D93E1A}"/>
    <dgm:cxn modelId="{B97B5DD4-B3E3-4BD7-92DF-A72FA5352085}" srcId="{F2D24505-20E1-436D-89BE-3EAAD900422F}" destId="{25E719A1-BC8F-451A-88A2-E444D56831E9}" srcOrd="3" destOrd="0" parTransId="{CBCA99E6-9097-442B-8894-8338DF0D8C5D}" sibTransId="{AE9E35BA-F500-4291-A121-4F25542D35E2}"/>
    <dgm:cxn modelId="{75E2BEDA-D7E1-4B58-8F70-CEEEFEC19C10}" type="presOf" srcId="{F2D24505-20E1-436D-89BE-3EAAD900422F}" destId="{A75C4AA4-B46C-45DE-B9ED-2219691803FF}" srcOrd="0" destOrd="0" presId="urn:microsoft.com/office/officeart/2005/8/layout/hList1"/>
    <dgm:cxn modelId="{1D1390F2-9CE8-45CA-A593-6FCD7F288F57}" srcId="{F2D24505-20E1-436D-89BE-3EAAD900422F}" destId="{8FF256FE-4845-4A63-99B3-332EBB5530D2}" srcOrd="4" destOrd="0" parTransId="{4AF47E9D-338D-4D18-81D1-07E96821A940}" sibTransId="{7C769B97-B748-4573-8FDD-E464E542F01B}"/>
    <dgm:cxn modelId="{94304B00-7A76-4AA6-A1CB-A3A62C72BDF4}" type="presParOf" srcId="{031E3013-0179-47EA-83EA-D71038D87E93}" destId="{6903E4B0-9D57-4AA4-9E2C-4A51AD2AC2E3}" srcOrd="0" destOrd="0" presId="urn:microsoft.com/office/officeart/2005/8/layout/hList1"/>
    <dgm:cxn modelId="{D8DF80AB-F415-4886-8F03-1F13D1ADCD3C}" type="presParOf" srcId="{6903E4B0-9D57-4AA4-9E2C-4A51AD2AC2E3}" destId="{A75C4AA4-B46C-45DE-B9ED-2219691803FF}" srcOrd="0" destOrd="0" presId="urn:microsoft.com/office/officeart/2005/8/layout/hList1"/>
    <dgm:cxn modelId="{B6102F70-9F1A-4F81-9E86-979152C77456}" type="presParOf" srcId="{6903E4B0-9D57-4AA4-9E2C-4A51AD2AC2E3}" destId="{49280F60-3C5A-4053-A428-B644E4E5404D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C7D1D800-E4BC-46CB-A8B9-9A8FA1442A07}" type="doc">
      <dgm:prSet loTypeId="urn:microsoft.com/office/officeart/2005/8/layout/vList2" loCatId="list" qsTypeId="urn:microsoft.com/office/officeart/2005/8/quickstyle/simple5" qsCatId="simple" csTypeId="urn:microsoft.com/office/officeart/2005/8/colors/colorful5" csCatId="colorful"/>
      <dgm:spPr/>
      <dgm:t>
        <a:bodyPr/>
        <a:lstStyle/>
        <a:p>
          <a:endParaRPr lang="es-CO"/>
        </a:p>
      </dgm:t>
    </dgm:pt>
    <dgm:pt modelId="{6D01197A-75CC-47AB-AEF5-DED78F3D1C51}">
      <dgm:prSet/>
      <dgm:spPr/>
      <dgm:t>
        <a:bodyPr/>
        <a:lstStyle/>
        <a:p>
          <a:r>
            <a:rPr lang="es-MX" dirty="0"/>
            <a:t>Ingresos no constitutivos de Renta y Ganancia Ocasional</a:t>
          </a:r>
          <a:endParaRPr lang="es-CO" dirty="0"/>
        </a:p>
      </dgm:t>
    </dgm:pt>
    <dgm:pt modelId="{D4C539ED-55BE-4A9C-8E4F-0A263B431CB2}" type="parTrans" cxnId="{A95FE0B9-EF2E-4869-A933-F18C041EB4D9}">
      <dgm:prSet/>
      <dgm:spPr/>
      <dgm:t>
        <a:bodyPr/>
        <a:lstStyle/>
        <a:p>
          <a:endParaRPr lang="es-CO"/>
        </a:p>
      </dgm:t>
    </dgm:pt>
    <dgm:pt modelId="{AA50ED7D-1BD2-4EF4-BAAB-0CD04ACEA6ED}" type="sibTrans" cxnId="{A95FE0B9-EF2E-4869-A933-F18C041EB4D9}">
      <dgm:prSet/>
      <dgm:spPr/>
      <dgm:t>
        <a:bodyPr/>
        <a:lstStyle/>
        <a:p>
          <a:endParaRPr lang="es-CO"/>
        </a:p>
      </dgm:t>
    </dgm:pt>
    <dgm:pt modelId="{99AD17D1-6CE1-43B5-8B5A-5AEF323FD0F9}">
      <dgm:prSet/>
      <dgm:spPr/>
      <dgm:t>
        <a:bodyPr/>
        <a:lstStyle/>
        <a:p>
          <a:r>
            <a:rPr lang="es-CO"/>
            <a:t>Componente inflacionario de los Rendimientos Financieros </a:t>
          </a:r>
        </a:p>
      </dgm:t>
    </dgm:pt>
    <dgm:pt modelId="{52476227-FD02-40F1-A7D8-7862D65C9C1C}" type="parTrans" cxnId="{BDD4182B-27E0-409B-AED0-01AAED9E614C}">
      <dgm:prSet/>
      <dgm:spPr/>
      <dgm:t>
        <a:bodyPr/>
        <a:lstStyle/>
        <a:p>
          <a:endParaRPr lang="es-CO"/>
        </a:p>
      </dgm:t>
    </dgm:pt>
    <dgm:pt modelId="{8F240C21-D952-4674-B73B-278DB378C70C}" type="sibTrans" cxnId="{BDD4182B-27E0-409B-AED0-01AAED9E614C}">
      <dgm:prSet/>
      <dgm:spPr/>
      <dgm:t>
        <a:bodyPr/>
        <a:lstStyle/>
        <a:p>
          <a:endParaRPr lang="es-CO"/>
        </a:p>
      </dgm:t>
    </dgm:pt>
    <dgm:pt modelId="{23116DCE-C5E9-48E5-891D-3EEDBEDA4532}">
      <dgm:prSet/>
      <dgm:spPr/>
      <dgm:t>
        <a:bodyPr/>
        <a:lstStyle/>
        <a:p>
          <a:r>
            <a:rPr lang="es-CO"/>
            <a:t>Aporte a la Salud y a la Pensión </a:t>
          </a:r>
        </a:p>
      </dgm:t>
    </dgm:pt>
    <dgm:pt modelId="{59D3129F-3A43-4933-85A5-C7D99C844762}" type="parTrans" cxnId="{378D0C90-E6D9-4BFD-B383-4A737794FA0D}">
      <dgm:prSet/>
      <dgm:spPr/>
      <dgm:t>
        <a:bodyPr/>
        <a:lstStyle/>
        <a:p>
          <a:endParaRPr lang="es-CO"/>
        </a:p>
      </dgm:t>
    </dgm:pt>
    <dgm:pt modelId="{954CAB59-4124-4B18-859B-A7A229D7937C}" type="sibTrans" cxnId="{378D0C90-E6D9-4BFD-B383-4A737794FA0D}">
      <dgm:prSet/>
      <dgm:spPr/>
      <dgm:t>
        <a:bodyPr/>
        <a:lstStyle/>
        <a:p>
          <a:endParaRPr lang="es-CO"/>
        </a:p>
      </dgm:t>
    </dgm:pt>
    <dgm:pt modelId="{44B0C80E-AB21-462A-ABE1-FA859929AF32}">
      <dgm:prSet/>
      <dgm:spPr/>
      <dgm:t>
        <a:bodyPr/>
        <a:lstStyle/>
        <a:p>
          <a:r>
            <a:rPr lang="es-CO"/>
            <a:t>Indemnización por Daño Emergente </a:t>
          </a:r>
        </a:p>
      </dgm:t>
    </dgm:pt>
    <dgm:pt modelId="{B4E818B7-424F-4435-AED3-1BDB02653C3E}" type="parTrans" cxnId="{A7325777-4A53-4F7E-8BA8-FDF70974B3F8}">
      <dgm:prSet/>
      <dgm:spPr/>
      <dgm:t>
        <a:bodyPr/>
        <a:lstStyle/>
        <a:p>
          <a:endParaRPr lang="es-CO"/>
        </a:p>
      </dgm:t>
    </dgm:pt>
    <dgm:pt modelId="{1BF8D187-8B85-4477-B181-2FCE17A483CA}" type="sibTrans" cxnId="{A7325777-4A53-4F7E-8BA8-FDF70974B3F8}">
      <dgm:prSet/>
      <dgm:spPr/>
      <dgm:t>
        <a:bodyPr/>
        <a:lstStyle/>
        <a:p>
          <a:endParaRPr lang="es-CO"/>
        </a:p>
      </dgm:t>
    </dgm:pt>
    <dgm:pt modelId="{52D5995B-0960-49DA-9942-946DF1CB87D3}">
      <dgm:prSet/>
      <dgm:spPr/>
      <dgm:t>
        <a:bodyPr/>
        <a:lstStyle/>
        <a:p>
          <a:r>
            <a:rPr lang="es-CO"/>
            <a:t>Participación de Dividendos</a:t>
          </a:r>
        </a:p>
      </dgm:t>
    </dgm:pt>
    <dgm:pt modelId="{1FEEBF32-CC15-48C2-8719-2361F7DD29A1}" type="parTrans" cxnId="{8FEC4092-86E9-4D73-992B-DD7D7B5B86B5}">
      <dgm:prSet/>
      <dgm:spPr/>
      <dgm:t>
        <a:bodyPr/>
        <a:lstStyle/>
        <a:p>
          <a:endParaRPr lang="es-CO"/>
        </a:p>
      </dgm:t>
    </dgm:pt>
    <dgm:pt modelId="{C0621753-6C40-40F1-B3D7-8C87D71F9C7B}" type="sibTrans" cxnId="{8FEC4092-86E9-4D73-992B-DD7D7B5B86B5}">
      <dgm:prSet/>
      <dgm:spPr/>
      <dgm:t>
        <a:bodyPr/>
        <a:lstStyle/>
        <a:p>
          <a:endParaRPr lang="es-CO"/>
        </a:p>
      </dgm:t>
    </dgm:pt>
    <dgm:pt modelId="{FADE877B-A1EF-4BF1-9BBB-7A82B19E655C}">
      <dgm:prSet/>
      <dgm:spPr/>
      <dgm:t>
        <a:bodyPr/>
        <a:lstStyle/>
        <a:p>
          <a:r>
            <a:rPr lang="es-CO"/>
            <a:t>Recompensa recibidas del Estado </a:t>
          </a:r>
        </a:p>
      </dgm:t>
    </dgm:pt>
    <dgm:pt modelId="{3556336D-7978-4521-A7CD-DBF05C4E59A0}" type="parTrans" cxnId="{047989B3-4DE1-45EC-A2B1-E0606CA232E8}">
      <dgm:prSet/>
      <dgm:spPr/>
      <dgm:t>
        <a:bodyPr/>
        <a:lstStyle/>
        <a:p>
          <a:endParaRPr lang="es-CO"/>
        </a:p>
      </dgm:t>
    </dgm:pt>
    <dgm:pt modelId="{01D21106-463A-4870-A9F6-92DAB39F087D}" type="sibTrans" cxnId="{047989B3-4DE1-45EC-A2B1-E0606CA232E8}">
      <dgm:prSet/>
      <dgm:spPr/>
      <dgm:t>
        <a:bodyPr/>
        <a:lstStyle/>
        <a:p>
          <a:endParaRPr lang="es-CO"/>
        </a:p>
      </dgm:t>
    </dgm:pt>
    <dgm:pt modelId="{218472C8-6A7E-45EE-ACAB-C4A1A0D495A3}">
      <dgm:prSet/>
      <dgm:spPr/>
      <dgm:t>
        <a:bodyPr/>
        <a:lstStyle/>
        <a:p>
          <a:r>
            <a:rPr lang="es-CO"/>
            <a:t>Utilidad en venta de la casa </a:t>
          </a:r>
        </a:p>
      </dgm:t>
    </dgm:pt>
    <dgm:pt modelId="{BD97C359-4089-4B37-8F3E-F8CAF7924C8A}" type="parTrans" cxnId="{BA77175F-3151-4CE4-94CC-A33BF8611DFA}">
      <dgm:prSet/>
      <dgm:spPr/>
      <dgm:t>
        <a:bodyPr/>
        <a:lstStyle/>
        <a:p>
          <a:endParaRPr lang="es-CO"/>
        </a:p>
      </dgm:t>
    </dgm:pt>
    <dgm:pt modelId="{4C45E69B-E1BA-45C3-9B98-3F07AEBC064A}" type="sibTrans" cxnId="{BA77175F-3151-4CE4-94CC-A33BF8611DFA}">
      <dgm:prSet/>
      <dgm:spPr/>
      <dgm:t>
        <a:bodyPr/>
        <a:lstStyle/>
        <a:p>
          <a:endParaRPr lang="es-CO"/>
        </a:p>
      </dgm:t>
    </dgm:pt>
    <dgm:pt modelId="{53BE53DA-B29B-4483-BF93-FCB29C2C7B2D}" type="pres">
      <dgm:prSet presAssocID="{C7D1D800-E4BC-46CB-A8B9-9A8FA1442A07}" presName="linear" presStyleCnt="0">
        <dgm:presLayoutVars>
          <dgm:animLvl val="lvl"/>
          <dgm:resizeHandles val="exact"/>
        </dgm:presLayoutVars>
      </dgm:prSet>
      <dgm:spPr/>
    </dgm:pt>
    <dgm:pt modelId="{CDC50027-F9E6-46B2-BF56-4613DD09728D}" type="pres">
      <dgm:prSet presAssocID="{6D01197A-75CC-47AB-AEF5-DED78F3D1C51}" presName="parentText" presStyleLbl="node1" presStyleIdx="0" presStyleCnt="7">
        <dgm:presLayoutVars>
          <dgm:chMax val="0"/>
          <dgm:bulletEnabled val="1"/>
        </dgm:presLayoutVars>
      </dgm:prSet>
      <dgm:spPr/>
    </dgm:pt>
    <dgm:pt modelId="{7F028081-E2B5-47DC-BBA2-85BF17B2095A}" type="pres">
      <dgm:prSet presAssocID="{AA50ED7D-1BD2-4EF4-BAAB-0CD04ACEA6ED}" presName="spacer" presStyleCnt="0"/>
      <dgm:spPr/>
    </dgm:pt>
    <dgm:pt modelId="{A8EE792A-C962-48EB-86B1-84FA40B86CB0}" type="pres">
      <dgm:prSet presAssocID="{99AD17D1-6CE1-43B5-8B5A-5AEF323FD0F9}" presName="parentText" presStyleLbl="node1" presStyleIdx="1" presStyleCnt="7">
        <dgm:presLayoutVars>
          <dgm:chMax val="0"/>
          <dgm:bulletEnabled val="1"/>
        </dgm:presLayoutVars>
      </dgm:prSet>
      <dgm:spPr/>
    </dgm:pt>
    <dgm:pt modelId="{0C4034C9-2496-4C11-A4E3-54A2A8ADE7F0}" type="pres">
      <dgm:prSet presAssocID="{8F240C21-D952-4674-B73B-278DB378C70C}" presName="spacer" presStyleCnt="0"/>
      <dgm:spPr/>
    </dgm:pt>
    <dgm:pt modelId="{1183D1D1-9399-4904-99EB-0AAF808C8539}" type="pres">
      <dgm:prSet presAssocID="{23116DCE-C5E9-48E5-891D-3EEDBEDA4532}" presName="parentText" presStyleLbl="node1" presStyleIdx="2" presStyleCnt="7">
        <dgm:presLayoutVars>
          <dgm:chMax val="0"/>
          <dgm:bulletEnabled val="1"/>
        </dgm:presLayoutVars>
      </dgm:prSet>
      <dgm:spPr/>
    </dgm:pt>
    <dgm:pt modelId="{D10B7409-5D92-4F8B-A066-64EA1DC43B5E}" type="pres">
      <dgm:prSet presAssocID="{954CAB59-4124-4B18-859B-A7A229D7937C}" presName="spacer" presStyleCnt="0"/>
      <dgm:spPr/>
    </dgm:pt>
    <dgm:pt modelId="{C35CC490-E996-4CA2-B70E-FA1C23827175}" type="pres">
      <dgm:prSet presAssocID="{44B0C80E-AB21-462A-ABE1-FA859929AF32}" presName="parentText" presStyleLbl="node1" presStyleIdx="3" presStyleCnt="7">
        <dgm:presLayoutVars>
          <dgm:chMax val="0"/>
          <dgm:bulletEnabled val="1"/>
        </dgm:presLayoutVars>
      </dgm:prSet>
      <dgm:spPr/>
    </dgm:pt>
    <dgm:pt modelId="{E90D8A31-5440-420D-8C29-09DD68B376A5}" type="pres">
      <dgm:prSet presAssocID="{1BF8D187-8B85-4477-B181-2FCE17A483CA}" presName="spacer" presStyleCnt="0"/>
      <dgm:spPr/>
    </dgm:pt>
    <dgm:pt modelId="{98B4049F-92A4-400F-B757-8598D9C7A214}" type="pres">
      <dgm:prSet presAssocID="{52D5995B-0960-49DA-9942-946DF1CB87D3}" presName="parentText" presStyleLbl="node1" presStyleIdx="4" presStyleCnt="7">
        <dgm:presLayoutVars>
          <dgm:chMax val="0"/>
          <dgm:bulletEnabled val="1"/>
        </dgm:presLayoutVars>
      </dgm:prSet>
      <dgm:spPr/>
    </dgm:pt>
    <dgm:pt modelId="{548AC423-59E8-461E-93C1-0A52B9501D65}" type="pres">
      <dgm:prSet presAssocID="{C0621753-6C40-40F1-B3D7-8C87D71F9C7B}" presName="spacer" presStyleCnt="0"/>
      <dgm:spPr/>
    </dgm:pt>
    <dgm:pt modelId="{2788BDAD-49DC-4E58-8380-B1739BB40364}" type="pres">
      <dgm:prSet presAssocID="{FADE877B-A1EF-4BF1-9BBB-7A82B19E655C}" presName="parentText" presStyleLbl="node1" presStyleIdx="5" presStyleCnt="7">
        <dgm:presLayoutVars>
          <dgm:chMax val="0"/>
          <dgm:bulletEnabled val="1"/>
        </dgm:presLayoutVars>
      </dgm:prSet>
      <dgm:spPr/>
    </dgm:pt>
    <dgm:pt modelId="{DA4B2CCA-777B-470C-A460-1D3AD909B913}" type="pres">
      <dgm:prSet presAssocID="{01D21106-463A-4870-A9F6-92DAB39F087D}" presName="spacer" presStyleCnt="0"/>
      <dgm:spPr/>
    </dgm:pt>
    <dgm:pt modelId="{E1964491-4DB2-4A9F-B024-D438A63A29AF}" type="pres">
      <dgm:prSet presAssocID="{218472C8-6A7E-45EE-ACAB-C4A1A0D495A3}" presName="parentText" presStyleLbl="node1" presStyleIdx="6" presStyleCnt="7">
        <dgm:presLayoutVars>
          <dgm:chMax val="0"/>
          <dgm:bulletEnabled val="1"/>
        </dgm:presLayoutVars>
      </dgm:prSet>
      <dgm:spPr/>
    </dgm:pt>
  </dgm:ptLst>
  <dgm:cxnLst>
    <dgm:cxn modelId="{89A69B0D-87AF-40F2-AB81-96F6F47910BF}" type="presOf" srcId="{C7D1D800-E4BC-46CB-A8B9-9A8FA1442A07}" destId="{53BE53DA-B29B-4483-BF93-FCB29C2C7B2D}" srcOrd="0" destOrd="0" presId="urn:microsoft.com/office/officeart/2005/8/layout/vList2"/>
    <dgm:cxn modelId="{FD8BB80E-CFA5-4C41-A119-D8EA82A401CC}" type="presOf" srcId="{6D01197A-75CC-47AB-AEF5-DED78F3D1C51}" destId="{CDC50027-F9E6-46B2-BF56-4613DD09728D}" srcOrd="0" destOrd="0" presId="urn:microsoft.com/office/officeart/2005/8/layout/vList2"/>
    <dgm:cxn modelId="{69CA8923-B030-4903-A600-93A0B29BE1D7}" type="presOf" srcId="{23116DCE-C5E9-48E5-891D-3EEDBEDA4532}" destId="{1183D1D1-9399-4904-99EB-0AAF808C8539}" srcOrd="0" destOrd="0" presId="urn:microsoft.com/office/officeart/2005/8/layout/vList2"/>
    <dgm:cxn modelId="{BDD4182B-27E0-409B-AED0-01AAED9E614C}" srcId="{C7D1D800-E4BC-46CB-A8B9-9A8FA1442A07}" destId="{99AD17D1-6CE1-43B5-8B5A-5AEF323FD0F9}" srcOrd="1" destOrd="0" parTransId="{52476227-FD02-40F1-A7D8-7862D65C9C1C}" sibTransId="{8F240C21-D952-4674-B73B-278DB378C70C}"/>
    <dgm:cxn modelId="{BBE9055B-459E-461E-A08D-9B5272DF9EA9}" type="presOf" srcId="{99AD17D1-6CE1-43B5-8B5A-5AEF323FD0F9}" destId="{A8EE792A-C962-48EB-86B1-84FA40B86CB0}" srcOrd="0" destOrd="0" presId="urn:microsoft.com/office/officeart/2005/8/layout/vList2"/>
    <dgm:cxn modelId="{BA77175F-3151-4CE4-94CC-A33BF8611DFA}" srcId="{C7D1D800-E4BC-46CB-A8B9-9A8FA1442A07}" destId="{218472C8-6A7E-45EE-ACAB-C4A1A0D495A3}" srcOrd="6" destOrd="0" parTransId="{BD97C359-4089-4B37-8F3E-F8CAF7924C8A}" sibTransId="{4C45E69B-E1BA-45C3-9B98-3F07AEBC064A}"/>
    <dgm:cxn modelId="{9418E553-A652-4C50-93FC-01AE88C3513E}" type="presOf" srcId="{44B0C80E-AB21-462A-ABE1-FA859929AF32}" destId="{C35CC490-E996-4CA2-B70E-FA1C23827175}" srcOrd="0" destOrd="0" presId="urn:microsoft.com/office/officeart/2005/8/layout/vList2"/>
    <dgm:cxn modelId="{A7325777-4A53-4F7E-8BA8-FDF70974B3F8}" srcId="{C7D1D800-E4BC-46CB-A8B9-9A8FA1442A07}" destId="{44B0C80E-AB21-462A-ABE1-FA859929AF32}" srcOrd="3" destOrd="0" parTransId="{B4E818B7-424F-4435-AED3-1BDB02653C3E}" sibTransId="{1BF8D187-8B85-4477-B181-2FCE17A483CA}"/>
    <dgm:cxn modelId="{378D0C90-E6D9-4BFD-B383-4A737794FA0D}" srcId="{C7D1D800-E4BC-46CB-A8B9-9A8FA1442A07}" destId="{23116DCE-C5E9-48E5-891D-3EEDBEDA4532}" srcOrd="2" destOrd="0" parTransId="{59D3129F-3A43-4933-85A5-C7D99C844762}" sibTransId="{954CAB59-4124-4B18-859B-A7A229D7937C}"/>
    <dgm:cxn modelId="{8FEC4092-86E9-4D73-992B-DD7D7B5B86B5}" srcId="{C7D1D800-E4BC-46CB-A8B9-9A8FA1442A07}" destId="{52D5995B-0960-49DA-9942-946DF1CB87D3}" srcOrd="4" destOrd="0" parTransId="{1FEEBF32-CC15-48C2-8719-2361F7DD29A1}" sibTransId="{C0621753-6C40-40F1-B3D7-8C87D71F9C7B}"/>
    <dgm:cxn modelId="{2CBB949A-F6B0-4812-A779-321D29299413}" type="presOf" srcId="{52D5995B-0960-49DA-9942-946DF1CB87D3}" destId="{98B4049F-92A4-400F-B757-8598D9C7A214}" srcOrd="0" destOrd="0" presId="urn:microsoft.com/office/officeart/2005/8/layout/vList2"/>
    <dgm:cxn modelId="{047989B3-4DE1-45EC-A2B1-E0606CA232E8}" srcId="{C7D1D800-E4BC-46CB-A8B9-9A8FA1442A07}" destId="{FADE877B-A1EF-4BF1-9BBB-7A82B19E655C}" srcOrd="5" destOrd="0" parTransId="{3556336D-7978-4521-A7CD-DBF05C4E59A0}" sibTransId="{01D21106-463A-4870-A9F6-92DAB39F087D}"/>
    <dgm:cxn modelId="{3C60D3B5-89BB-4CB5-8EB8-18514C8A6A36}" type="presOf" srcId="{FADE877B-A1EF-4BF1-9BBB-7A82B19E655C}" destId="{2788BDAD-49DC-4E58-8380-B1739BB40364}" srcOrd="0" destOrd="0" presId="urn:microsoft.com/office/officeart/2005/8/layout/vList2"/>
    <dgm:cxn modelId="{A95FE0B9-EF2E-4869-A933-F18C041EB4D9}" srcId="{C7D1D800-E4BC-46CB-A8B9-9A8FA1442A07}" destId="{6D01197A-75CC-47AB-AEF5-DED78F3D1C51}" srcOrd="0" destOrd="0" parTransId="{D4C539ED-55BE-4A9C-8E4F-0A263B431CB2}" sibTransId="{AA50ED7D-1BD2-4EF4-BAAB-0CD04ACEA6ED}"/>
    <dgm:cxn modelId="{2DB8D4EA-93ED-4E39-ABCC-8B17664A7965}" type="presOf" srcId="{218472C8-6A7E-45EE-ACAB-C4A1A0D495A3}" destId="{E1964491-4DB2-4A9F-B024-D438A63A29AF}" srcOrd="0" destOrd="0" presId="urn:microsoft.com/office/officeart/2005/8/layout/vList2"/>
    <dgm:cxn modelId="{CE4DB270-FD96-4FED-872D-D7D776AAAAF5}" type="presParOf" srcId="{53BE53DA-B29B-4483-BF93-FCB29C2C7B2D}" destId="{CDC50027-F9E6-46B2-BF56-4613DD09728D}" srcOrd="0" destOrd="0" presId="urn:microsoft.com/office/officeart/2005/8/layout/vList2"/>
    <dgm:cxn modelId="{5A8E3A20-6D3F-4E28-8CF7-715E6222CD7B}" type="presParOf" srcId="{53BE53DA-B29B-4483-BF93-FCB29C2C7B2D}" destId="{7F028081-E2B5-47DC-BBA2-85BF17B2095A}" srcOrd="1" destOrd="0" presId="urn:microsoft.com/office/officeart/2005/8/layout/vList2"/>
    <dgm:cxn modelId="{17FC66D4-ECCD-4F02-89FC-23F59C242AFE}" type="presParOf" srcId="{53BE53DA-B29B-4483-BF93-FCB29C2C7B2D}" destId="{A8EE792A-C962-48EB-86B1-84FA40B86CB0}" srcOrd="2" destOrd="0" presId="urn:microsoft.com/office/officeart/2005/8/layout/vList2"/>
    <dgm:cxn modelId="{533A99B4-8227-4C03-B029-797BE9B24F09}" type="presParOf" srcId="{53BE53DA-B29B-4483-BF93-FCB29C2C7B2D}" destId="{0C4034C9-2496-4C11-A4E3-54A2A8ADE7F0}" srcOrd="3" destOrd="0" presId="urn:microsoft.com/office/officeart/2005/8/layout/vList2"/>
    <dgm:cxn modelId="{4EB111FF-0CB1-437E-B314-CA1CBB725752}" type="presParOf" srcId="{53BE53DA-B29B-4483-BF93-FCB29C2C7B2D}" destId="{1183D1D1-9399-4904-99EB-0AAF808C8539}" srcOrd="4" destOrd="0" presId="urn:microsoft.com/office/officeart/2005/8/layout/vList2"/>
    <dgm:cxn modelId="{218F7890-20E8-4C9D-826D-60B10FEAD672}" type="presParOf" srcId="{53BE53DA-B29B-4483-BF93-FCB29C2C7B2D}" destId="{D10B7409-5D92-4F8B-A066-64EA1DC43B5E}" srcOrd="5" destOrd="0" presId="urn:microsoft.com/office/officeart/2005/8/layout/vList2"/>
    <dgm:cxn modelId="{E91F65F6-078E-4A8A-8607-2C5A552E998D}" type="presParOf" srcId="{53BE53DA-B29B-4483-BF93-FCB29C2C7B2D}" destId="{C35CC490-E996-4CA2-B70E-FA1C23827175}" srcOrd="6" destOrd="0" presId="urn:microsoft.com/office/officeart/2005/8/layout/vList2"/>
    <dgm:cxn modelId="{B94D3EA2-5FE3-4A27-AF22-6C658C6356A0}" type="presParOf" srcId="{53BE53DA-B29B-4483-BF93-FCB29C2C7B2D}" destId="{E90D8A31-5440-420D-8C29-09DD68B376A5}" srcOrd="7" destOrd="0" presId="urn:microsoft.com/office/officeart/2005/8/layout/vList2"/>
    <dgm:cxn modelId="{8A784BD5-899C-44C4-8D12-26FF7432DA65}" type="presParOf" srcId="{53BE53DA-B29B-4483-BF93-FCB29C2C7B2D}" destId="{98B4049F-92A4-400F-B757-8598D9C7A214}" srcOrd="8" destOrd="0" presId="urn:microsoft.com/office/officeart/2005/8/layout/vList2"/>
    <dgm:cxn modelId="{0DC43D24-72E5-48F3-ABD0-52BB72E7DE98}" type="presParOf" srcId="{53BE53DA-B29B-4483-BF93-FCB29C2C7B2D}" destId="{548AC423-59E8-461E-93C1-0A52B9501D65}" srcOrd="9" destOrd="0" presId="urn:microsoft.com/office/officeart/2005/8/layout/vList2"/>
    <dgm:cxn modelId="{7F86D231-17C7-4EC7-A31B-7BD4FB88C6A1}" type="presParOf" srcId="{53BE53DA-B29B-4483-BF93-FCB29C2C7B2D}" destId="{2788BDAD-49DC-4E58-8380-B1739BB40364}" srcOrd="10" destOrd="0" presId="urn:microsoft.com/office/officeart/2005/8/layout/vList2"/>
    <dgm:cxn modelId="{AE94F786-05EB-49BC-8C40-C28466C6B886}" type="presParOf" srcId="{53BE53DA-B29B-4483-BF93-FCB29C2C7B2D}" destId="{DA4B2CCA-777B-470C-A460-1D3AD909B913}" srcOrd="11" destOrd="0" presId="urn:microsoft.com/office/officeart/2005/8/layout/vList2"/>
    <dgm:cxn modelId="{3C771F5A-E336-4AAF-9DF8-6924C8BB31E7}" type="presParOf" srcId="{53BE53DA-B29B-4483-BF93-FCB29C2C7B2D}" destId="{E1964491-4DB2-4A9F-B024-D438A63A29AF}" srcOrd="1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A94B57A-5D59-46CA-B54F-3DA9D31D4D19}">
      <dsp:nvSpPr>
        <dsp:cNvPr id="0" name=""/>
        <dsp:cNvSpPr/>
      </dsp:nvSpPr>
      <dsp:spPr>
        <a:xfrm>
          <a:off x="788669" y="0"/>
          <a:ext cx="8938260" cy="4351338"/>
        </a:xfrm>
        <a:prstGeom prst="rightArrow">
          <a:avLst/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4380C4E-76CD-4FF6-B642-27468A6A717D}">
      <dsp:nvSpPr>
        <dsp:cNvPr id="0" name=""/>
        <dsp:cNvSpPr/>
      </dsp:nvSpPr>
      <dsp:spPr>
        <a:xfrm>
          <a:off x="11296" y="1305401"/>
          <a:ext cx="3384708" cy="1740535"/>
        </a:xfrm>
        <a:prstGeom prst="roundRect">
          <a:avLst/>
        </a:prstGeom>
        <a:solidFill>
          <a:schemeClr val="accent6">
            <a:lumMod val="50000"/>
          </a:schemeClr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3100" kern="1200" dirty="0"/>
            <a:t>Art. 95-9: Deber de contribuir</a:t>
          </a:r>
          <a:endParaRPr lang="es-CO" sz="3100" kern="1200" dirty="0"/>
        </a:p>
      </dsp:txBody>
      <dsp:txXfrm>
        <a:off x="96262" y="1390367"/>
        <a:ext cx="3214776" cy="1570603"/>
      </dsp:txXfrm>
    </dsp:sp>
    <dsp:sp modelId="{F741B50B-862D-425B-9C58-FF45197BDA25}">
      <dsp:nvSpPr>
        <dsp:cNvPr id="0" name=""/>
        <dsp:cNvSpPr/>
      </dsp:nvSpPr>
      <dsp:spPr>
        <a:xfrm>
          <a:off x="3565445" y="1305401"/>
          <a:ext cx="3384708" cy="1740535"/>
        </a:xfrm>
        <a:prstGeom prst="roundRect">
          <a:avLst/>
        </a:prstGeom>
        <a:solidFill>
          <a:schemeClr val="accent6">
            <a:lumMod val="75000"/>
          </a:schemeClr>
        </a:solidFill>
        <a:ln>
          <a:solidFill>
            <a:schemeClr val="accent6">
              <a:lumMod val="75000"/>
            </a:schemeClr>
          </a:solidFill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3100" kern="1200" dirty="0"/>
            <a:t>Art. 363: Equidad, eficiencia y progresividad</a:t>
          </a:r>
          <a:endParaRPr lang="es-CO" sz="3100" kern="1200" dirty="0"/>
        </a:p>
      </dsp:txBody>
      <dsp:txXfrm>
        <a:off x="3650411" y="1390367"/>
        <a:ext cx="3214776" cy="1570603"/>
      </dsp:txXfrm>
    </dsp:sp>
    <dsp:sp modelId="{A2F87F48-3943-4EEB-BBA2-286ED6F074F1}">
      <dsp:nvSpPr>
        <dsp:cNvPr id="0" name=""/>
        <dsp:cNvSpPr/>
      </dsp:nvSpPr>
      <dsp:spPr>
        <a:xfrm>
          <a:off x="7119595" y="1305401"/>
          <a:ext cx="3384708" cy="1740535"/>
        </a:xfrm>
        <a:prstGeom prst="roundRect">
          <a:avLst/>
        </a:prstGeom>
        <a:solidFill>
          <a:schemeClr val="accent6">
            <a:lumMod val="60000"/>
            <a:lumOff val="40000"/>
          </a:schemeClr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3100" kern="1200" dirty="0"/>
            <a:t>Art. 338: Principio de legalidad tributaria</a:t>
          </a:r>
          <a:endParaRPr lang="es-CO" sz="3100" kern="1200" dirty="0"/>
        </a:p>
      </dsp:txBody>
      <dsp:txXfrm>
        <a:off x="7204561" y="1390367"/>
        <a:ext cx="3214776" cy="157060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9ACE01A-F228-43D1-868A-6399F502C75C}">
      <dsp:nvSpPr>
        <dsp:cNvPr id="0" name=""/>
        <dsp:cNvSpPr/>
      </dsp:nvSpPr>
      <dsp:spPr>
        <a:xfrm>
          <a:off x="0" y="240938"/>
          <a:ext cx="10515600" cy="887445"/>
        </a:xfrm>
        <a:prstGeom prst="roundRect">
          <a:avLst/>
        </a:prstGeom>
        <a:solidFill>
          <a:schemeClr val="accent6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marL="0" lvl="0" indent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3700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Arts. 6 a 21: Sujetos, residencia fiscal, territorialidad</a:t>
          </a:r>
          <a:endParaRPr lang="es-CO" sz="37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43321" y="284259"/>
        <a:ext cx="10428958" cy="800803"/>
      </dsp:txXfrm>
    </dsp:sp>
    <dsp:sp modelId="{24ED30FF-7B7D-40CD-8C0B-9309E8B59949}">
      <dsp:nvSpPr>
        <dsp:cNvPr id="0" name=""/>
        <dsp:cNvSpPr/>
      </dsp:nvSpPr>
      <dsp:spPr>
        <a:xfrm>
          <a:off x="0" y="1234944"/>
          <a:ext cx="10515600" cy="887445"/>
        </a:xfrm>
        <a:prstGeom prst="roundRect">
          <a:avLst/>
        </a:prstGeom>
        <a:solidFill>
          <a:schemeClr val="accent6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marL="0" lvl="0" indent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37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Arts. 592 a 594-3: Obligación de declarar</a:t>
          </a:r>
          <a:endParaRPr lang="es-CO" sz="37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43321" y="1278265"/>
        <a:ext cx="10428958" cy="800803"/>
      </dsp:txXfrm>
    </dsp:sp>
    <dsp:sp modelId="{83FC726C-4AC8-4531-B991-B11B46F2A59F}">
      <dsp:nvSpPr>
        <dsp:cNvPr id="0" name=""/>
        <dsp:cNvSpPr/>
      </dsp:nvSpPr>
      <dsp:spPr>
        <a:xfrm>
          <a:off x="0" y="2228949"/>
          <a:ext cx="10515600" cy="887445"/>
        </a:xfrm>
        <a:prstGeom prst="roundRect">
          <a:avLst/>
        </a:prstGeom>
        <a:solidFill>
          <a:schemeClr val="accent6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marL="0" lvl="0" indent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37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Arts. 329 a 341: Régimen cedular</a:t>
          </a:r>
          <a:endParaRPr lang="es-CO" sz="37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43321" y="2272270"/>
        <a:ext cx="10428958" cy="800803"/>
      </dsp:txXfrm>
    </dsp:sp>
    <dsp:sp modelId="{7FA13663-4549-42C8-A503-74A72D667670}">
      <dsp:nvSpPr>
        <dsp:cNvPr id="0" name=""/>
        <dsp:cNvSpPr/>
      </dsp:nvSpPr>
      <dsp:spPr>
        <a:xfrm>
          <a:off x="0" y="3222954"/>
          <a:ext cx="10515600" cy="887445"/>
        </a:xfrm>
        <a:prstGeom prst="roundRect">
          <a:avLst/>
        </a:prstGeom>
        <a:solidFill>
          <a:schemeClr val="accent6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8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Arts. 336, 387, 388, 206: Deducciones y rentas exentas</a:t>
          </a:r>
          <a:endParaRPr lang="es-CO" sz="2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43321" y="3266275"/>
        <a:ext cx="10428958" cy="80080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9237366-26F2-49D2-9469-BD3723D781D7}">
      <dsp:nvSpPr>
        <dsp:cNvPr id="0" name=""/>
        <dsp:cNvSpPr/>
      </dsp:nvSpPr>
      <dsp:spPr>
        <a:xfrm>
          <a:off x="0" y="844"/>
          <a:ext cx="10515600" cy="858544"/>
        </a:xfrm>
        <a:prstGeom prst="roundRect">
          <a:avLst/>
        </a:prstGeom>
        <a:solidFill>
          <a:schemeClr val="accent6">
            <a:lumMod val="50000"/>
          </a:schemeClr>
        </a:solidFill>
        <a:ln w="12700" cap="flat" cmpd="sng" algn="ctr">
          <a:solidFill>
            <a:schemeClr val="accent6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6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Rentas de trabajo</a:t>
          </a:r>
        </a:p>
      </dsp:txBody>
      <dsp:txXfrm>
        <a:off x="41911" y="42755"/>
        <a:ext cx="10431778" cy="774722"/>
      </dsp:txXfrm>
    </dsp:sp>
    <dsp:sp modelId="{57DDBD1C-9D9E-4059-829E-5C2D04BCCC05}">
      <dsp:nvSpPr>
        <dsp:cNvPr id="0" name=""/>
        <dsp:cNvSpPr/>
      </dsp:nvSpPr>
      <dsp:spPr>
        <a:xfrm>
          <a:off x="0" y="873620"/>
          <a:ext cx="10515600" cy="858544"/>
        </a:xfrm>
        <a:prstGeom prst="roundRect">
          <a:avLst/>
        </a:prstGeom>
        <a:solidFill>
          <a:schemeClr val="accent6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6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RENTAS DE TRABAJO QUE NO SON PODUCCTO DE UNA RELACIÓN LABORAL</a:t>
          </a: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6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Rentas de capital </a:t>
          </a: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CO" sz="16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41911" y="915531"/>
        <a:ext cx="10431778" cy="774722"/>
      </dsp:txXfrm>
    </dsp:sp>
    <dsp:sp modelId="{6DEE9C6C-07D1-4D48-B0E0-4ADC746331B6}">
      <dsp:nvSpPr>
        <dsp:cNvPr id="0" name=""/>
        <dsp:cNvSpPr/>
      </dsp:nvSpPr>
      <dsp:spPr>
        <a:xfrm>
          <a:off x="0" y="1746396"/>
          <a:ext cx="10515600" cy="858544"/>
        </a:xfrm>
        <a:prstGeom prst="roundRect">
          <a:avLst/>
        </a:prstGeom>
        <a:solidFill>
          <a:schemeClr val="accent6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8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Rentas no laborales</a:t>
          </a:r>
        </a:p>
      </dsp:txBody>
      <dsp:txXfrm>
        <a:off x="41911" y="1788307"/>
        <a:ext cx="10431778" cy="774722"/>
      </dsp:txXfrm>
    </dsp:sp>
    <dsp:sp modelId="{6A1A555A-64BA-4BFA-AF58-5507B2551FFD}">
      <dsp:nvSpPr>
        <dsp:cNvPr id="0" name=""/>
        <dsp:cNvSpPr/>
      </dsp:nvSpPr>
      <dsp:spPr>
        <a:xfrm>
          <a:off x="0" y="2619172"/>
          <a:ext cx="10515600" cy="858544"/>
        </a:xfrm>
        <a:prstGeom prst="roundRect">
          <a:avLst/>
        </a:prstGeom>
        <a:solidFill>
          <a:schemeClr val="accent6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8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Pensiones</a:t>
          </a:r>
        </a:p>
      </dsp:txBody>
      <dsp:txXfrm>
        <a:off x="41911" y="2661083"/>
        <a:ext cx="10431778" cy="774722"/>
      </dsp:txXfrm>
    </dsp:sp>
    <dsp:sp modelId="{6A0A482D-3212-4EF1-8FA6-5A497F661C8E}">
      <dsp:nvSpPr>
        <dsp:cNvPr id="0" name=""/>
        <dsp:cNvSpPr/>
      </dsp:nvSpPr>
      <dsp:spPr>
        <a:xfrm>
          <a:off x="0" y="3491948"/>
          <a:ext cx="10515600" cy="858544"/>
        </a:xfrm>
        <a:prstGeom prst="roundRect">
          <a:avLst/>
        </a:prstGeom>
        <a:solidFill>
          <a:schemeClr val="accent6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500" kern="1200" dirty="0"/>
            <a:t>-</a:t>
          </a:r>
          <a:r>
            <a:rPr lang="es-CO" sz="16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Dividendos y participaciones, </a:t>
          </a:r>
        </a:p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6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-Ganancias Ocasionales</a:t>
          </a:r>
        </a:p>
      </dsp:txBody>
      <dsp:txXfrm>
        <a:off x="41911" y="3533859"/>
        <a:ext cx="10431778" cy="774722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1A93390-B723-4888-B7A5-62B1E594A6EB}">
      <dsp:nvSpPr>
        <dsp:cNvPr id="0" name=""/>
        <dsp:cNvSpPr/>
      </dsp:nvSpPr>
      <dsp:spPr>
        <a:xfrm>
          <a:off x="2755780" y="0"/>
          <a:ext cx="4351338" cy="4351338"/>
        </a:xfrm>
        <a:prstGeom prst="triangle">
          <a:avLst/>
        </a:prstGeom>
        <a:solidFill>
          <a:schemeClr val="accent6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BB3A465-017F-4F95-86C2-B53492159D58}">
      <dsp:nvSpPr>
        <dsp:cNvPr id="0" name=""/>
        <dsp:cNvSpPr/>
      </dsp:nvSpPr>
      <dsp:spPr>
        <a:xfrm>
          <a:off x="4931449" y="437470"/>
          <a:ext cx="2828369" cy="1030043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600" kern="1200"/>
            <a:t>Devoluciones y Rebajas </a:t>
          </a:r>
          <a:endParaRPr lang="es-CO" sz="2600" kern="1200"/>
        </a:p>
      </dsp:txBody>
      <dsp:txXfrm>
        <a:off x="4981732" y="487753"/>
        <a:ext cx="2727803" cy="929477"/>
      </dsp:txXfrm>
    </dsp:sp>
    <dsp:sp modelId="{D6A9A9D5-74F3-42D5-A382-6AA1E634510F}">
      <dsp:nvSpPr>
        <dsp:cNvPr id="0" name=""/>
        <dsp:cNvSpPr/>
      </dsp:nvSpPr>
      <dsp:spPr>
        <a:xfrm>
          <a:off x="4931449" y="1596269"/>
          <a:ext cx="2828369" cy="1030043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alpha val="90000"/>
              <a:hueOff val="0"/>
              <a:satOff val="0"/>
              <a:lumOff val="0"/>
              <a:alphaOff val="-2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600" kern="1200"/>
            <a:t>Otras Rentas Exentas</a:t>
          </a:r>
          <a:endParaRPr lang="es-CO" sz="2600" kern="1200"/>
        </a:p>
      </dsp:txBody>
      <dsp:txXfrm>
        <a:off x="4981732" y="1646552"/>
        <a:ext cx="2727803" cy="929477"/>
      </dsp:txXfrm>
    </dsp:sp>
    <dsp:sp modelId="{4D759C0A-25AE-4D4E-A226-514B82812307}">
      <dsp:nvSpPr>
        <dsp:cNvPr id="0" name=""/>
        <dsp:cNvSpPr/>
      </dsp:nvSpPr>
      <dsp:spPr>
        <a:xfrm>
          <a:off x="4931449" y="2755068"/>
          <a:ext cx="2828369" cy="1030043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alpha val="90000"/>
              <a:hueOff val="0"/>
              <a:satOff val="0"/>
              <a:lumOff val="0"/>
              <a:alphaOff val="-4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600" kern="1200"/>
            <a:t>Otras Deducciones</a:t>
          </a:r>
          <a:endParaRPr lang="es-CO" sz="2600" kern="1200"/>
        </a:p>
      </dsp:txBody>
      <dsp:txXfrm>
        <a:off x="4981732" y="2805351"/>
        <a:ext cx="2727803" cy="929477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75C4AA4-B46C-45DE-B9ED-2219691803FF}">
      <dsp:nvSpPr>
        <dsp:cNvPr id="0" name=""/>
        <dsp:cNvSpPr/>
      </dsp:nvSpPr>
      <dsp:spPr>
        <a:xfrm>
          <a:off x="0" y="4689"/>
          <a:ext cx="10515600" cy="806400"/>
        </a:xfrm>
        <a:prstGeom prst="rect">
          <a:avLst/>
        </a:prstGeom>
        <a:solidFill>
          <a:schemeClr val="accent6">
            <a:lumMod val="5000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13792" rIns="199136" bIns="113792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CO" sz="2800" kern="1200"/>
        </a:p>
      </dsp:txBody>
      <dsp:txXfrm>
        <a:off x="0" y="4689"/>
        <a:ext cx="10515600" cy="806400"/>
      </dsp:txXfrm>
    </dsp:sp>
    <dsp:sp modelId="{49280F60-3C5A-4053-A428-B644E4E5404D}">
      <dsp:nvSpPr>
        <dsp:cNvPr id="0" name=""/>
        <dsp:cNvSpPr/>
      </dsp:nvSpPr>
      <dsp:spPr>
        <a:xfrm>
          <a:off x="0" y="811089"/>
          <a:ext cx="10515600" cy="3535560"/>
        </a:xfrm>
        <a:prstGeom prst="rect">
          <a:avLst/>
        </a:prstGeom>
        <a:solidFill>
          <a:schemeClr val="accent6">
            <a:lumMod val="20000"/>
            <a:lumOff val="80000"/>
            <a:alpha val="90000"/>
          </a:schemeClr>
        </a:solidFill>
        <a:ln w="127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49352" rIns="199136" bIns="224028" numCol="1" spcCol="1270" anchor="t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CO" sz="2800" kern="1200" dirty="0"/>
            <a:t>25% renta exenta sobre rentas de trabajo (tope 790 UVT anuales)</a:t>
          </a:r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CO" sz="2800" kern="1200"/>
            <a:t>Intereses por crédito de vivienda</a:t>
          </a:r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CO" sz="2800" kern="1200" dirty="0"/>
            <a:t>Medicina prepagada (16 UVT mensuales)</a:t>
          </a:r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CO" sz="2800" kern="1200" dirty="0"/>
            <a:t>Dependientes (10% ingreso bruto, máx. 32 UVT mensuales)</a:t>
          </a:r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CO" sz="2800" kern="1200" dirty="0"/>
            <a:t>Aportes voluntarios a pensiones y cuentas AFC</a:t>
          </a:r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MX" sz="2800" kern="1200" dirty="0"/>
            <a:t>Deducciones Costos y Gastos </a:t>
          </a:r>
          <a:endParaRPr lang="es-CO" sz="2800" kern="1200" dirty="0"/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s-CO" sz="2800" kern="1200" dirty="0"/>
        </a:p>
      </dsp:txBody>
      <dsp:txXfrm>
        <a:off x="0" y="811089"/>
        <a:ext cx="10515600" cy="3535560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DC50027-F9E6-46B2-BF56-4613DD09728D}">
      <dsp:nvSpPr>
        <dsp:cNvPr id="0" name=""/>
        <dsp:cNvSpPr/>
      </dsp:nvSpPr>
      <dsp:spPr>
        <a:xfrm>
          <a:off x="0" y="46156"/>
          <a:ext cx="10515600" cy="551655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300" kern="1200" dirty="0"/>
            <a:t>Ingresos no constitutivos de Renta y Ganancia Ocasional</a:t>
          </a:r>
          <a:endParaRPr lang="es-CO" sz="2300" kern="1200" dirty="0"/>
        </a:p>
      </dsp:txBody>
      <dsp:txXfrm>
        <a:off x="26930" y="73086"/>
        <a:ext cx="10461740" cy="497795"/>
      </dsp:txXfrm>
    </dsp:sp>
    <dsp:sp modelId="{A8EE792A-C962-48EB-86B1-84FA40B86CB0}">
      <dsp:nvSpPr>
        <dsp:cNvPr id="0" name=""/>
        <dsp:cNvSpPr/>
      </dsp:nvSpPr>
      <dsp:spPr>
        <a:xfrm>
          <a:off x="0" y="664051"/>
          <a:ext cx="10515600" cy="551655"/>
        </a:xfrm>
        <a:prstGeom prst="roundRect">
          <a:avLst/>
        </a:prstGeom>
        <a:gradFill rotWithShape="0">
          <a:gsLst>
            <a:gs pos="0">
              <a:schemeClr val="accent5">
                <a:hueOff val="-1126424"/>
                <a:satOff val="-2903"/>
                <a:lumOff val="-1961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1126424"/>
                <a:satOff val="-2903"/>
                <a:lumOff val="-1961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1126424"/>
                <a:satOff val="-2903"/>
                <a:lumOff val="-1961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2300" kern="1200"/>
            <a:t>Componente inflacionario de los Rendimientos Financieros </a:t>
          </a:r>
        </a:p>
      </dsp:txBody>
      <dsp:txXfrm>
        <a:off x="26930" y="690981"/>
        <a:ext cx="10461740" cy="497795"/>
      </dsp:txXfrm>
    </dsp:sp>
    <dsp:sp modelId="{1183D1D1-9399-4904-99EB-0AAF808C8539}">
      <dsp:nvSpPr>
        <dsp:cNvPr id="0" name=""/>
        <dsp:cNvSpPr/>
      </dsp:nvSpPr>
      <dsp:spPr>
        <a:xfrm>
          <a:off x="0" y="1281946"/>
          <a:ext cx="10515600" cy="551655"/>
        </a:xfrm>
        <a:prstGeom prst="roundRect">
          <a:avLst/>
        </a:prstGeom>
        <a:gradFill rotWithShape="0">
          <a:gsLst>
            <a:gs pos="0">
              <a:schemeClr val="accent5">
                <a:hueOff val="-2252848"/>
                <a:satOff val="-5806"/>
                <a:lumOff val="-3922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2252848"/>
                <a:satOff val="-5806"/>
                <a:lumOff val="-3922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2252848"/>
                <a:satOff val="-5806"/>
                <a:lumOff val="-3922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2300" kern="1200"/>
            <a:t>Aporte a la Salud y a la Pensión </a:t>
          </a:r>
        </a:p>
      </dsp:txBody>
      <dsp:txXfrm>
        <a:off x="26930" y="1308876"/>
        <a:ext cx="10461740" cy="497795"/>
      </dsp:txXfrm>
    </dsp:sp>
    <dsp:sp modelId="{C35CC490-E996-4CA2-B70E-FA1C23827175}">
      <dsp:nvSpPr>
        <dsp:cNvPr id="0" name=""/>
        <dsp:cNvSpPr/>
      </dsp:nvSpPr>
      <dsp:spPr>
        <a:xfrm>
          <a:off x="0" y="1899841"/>
          <a:ext cx="10515600" cy="551655"/>
        </a:xfrm>
        <a:prstGeom prst="roundRect">
          <a:avLst/>
        </a:prstGeom>
        <a:gradFill rotWithShape="0">
          <a:gsLst>
            <a:gs pos="0">
              <a:schemeClr val="accent5">
                <a:hueOff val="-3379271"/>
                <a:satOff val="-8710"/>
                <a:lumOff val="-5883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3379271"/>
                <a:satOff val="-8710"/>
                <a:lumOff val="-5883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3379271"/>
                <a:satOff val="-8710"/>
                <a:lumOff val="-5883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2300" kern="1200"/>
            <a:t>Indemnización por Daño Emergente </a:t>
          </a:r>
        </a:p>
      </dsp:txBody>
      <dsp:txXfrm>
        <a:off x="26930" y="1926771"/>
        <a:ext cx="10461740" cy="497795"/>
      </dsp:txXfrm>
    </dsp:sp>
    <dsp:sp modelId="{98B4049F-92A4-400F-B757-8598D9C7A214}">
      <dsp:nvSpPr>
        <dsp:cNvPr id="0" name=""/>
        <dsp:cNvSpPr/>
      </dsp:nvSpPr>
      <dsp:spPr>
        <a:xfrm>
          <a:off x="0" y="2517736"/>
          <a:ext cx="10515600" cy="551655"/>
        </a:xfrm>
        <a:prstGeom prst="roundRect">
          <a:avLst/>
        </a:prstGeom>
        <a:gradFill rotWithShape="0">
          <a:gsLst>
            <a:gs pos="0">
              <a:schemeClr val="accent5">
                <a:hueOff val="-4505695"/>
                <a:satOff val="-11613"/>
                <a:lumOff val="-7843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4505695"/>
                <a:satOff val="-11613"/>
                <a:lumOff val="-7843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4505695"/>
                <a:satOff val="-11613"/>
                <a:lumOff val="-7843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2300" kern="1200"/>
            <a:t>Participación de Dividendos</a:t>
          </a:r>
        </a:p>
      </dsp:txBody>
      <dsp:txXfrm>
        <a:off x="26930" y="2544666"/>
        <a:ext cx="10461740" cy="497795"/>
      </dsp:txXfrm>
    </dsp:sp>
    <dsp:sp modelId="{2788BDAD-49DC-4E58-8380-B1739BB40364}">
      <dsp:nvSpPr>
        <dsp:cNvPr id="0" name=""/>
        <dsp:cNvSpPr/>
      </dsp:nvSpPr>
      <dsp:spPr>
        <a:xfrm>
          <a:off x="0" y="3135631"/>
          <a:ext cx="10515600" cy="551655"/>
        </a:xfrm>
        <a:prstGeom prst="roundRect">
          <a:avLst/>
        </a:prstGeom>
        <a:gradFill rotWithShape="0">
          <a:gsLst>
            <a:gs pos="0">
              <a:schemeClr val="accent5">
                <a:hueOff val="-5632119"/>
                <a:satOff val="-14516"/>
                <a:lumOff val="-9804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5632119"/>
                <a:satOff val="-14516"/>
                <a:lumOff val="-9804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5632119"/>
                <a:satOff val="-14516"/>
                <a:lumOff val="-9804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2300" kern="1200"/>
            <a:t>Recompensa recibidas del Estado </a:t>
          </a:r>
        </a:p>
      </dsp:txBody>
      <dsp:txXfrm>
        <a:off x="26930" y="3162561"/>
        <a:ext cx="10461740" cy="497795"/>
      </dsp:txXfrm>
    </dsp:sp>
    <dsp:sp modelId="{E1964491-4DB2-4A9F-B024-D438A63A29AF}">
      <dsp:nvSpPr>
        <dsp:cNvPr id="0" name=""/>
        <dsp:cNvSpPr/>
      </dsp:nvSpPr>
      <dsp:spPr>
        <a:xfrm>
          <a:off x="0" y="3753526"/>
          <a:ext cx="10515600" cy="551655"/>
        </a:xfrm>
        <a:prstGeom prst="roundRect">
          <a:avLst/>
        </a:prstGeom>
        <a:gradFill rotWithShape="0">
          <a:gsLst>
            <a:gs pos="0">
              <a:schemeClr val="accent5">
                <a:hueOff val="-6758543"/>
                <a:satOff val="-17419"/>
                <a:lumOff val="-11765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6758543"/>
                <a:satOff val="-17419"/>
                <a:lumOff val="-11765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6758543"/>
                <a:satOff val="-17419"/>
                <a:lumOff val="-11765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2300" kern="1200"/>
            <a:t>Utilidad en venta de la casa </a:t>
          </a:r>
        </a:p>
      </dsp:txBody>
      <dsp:txXfrm>
        <a:off x="26930" y="3780456"/>
        <a:ext cx="10461740" cy="49779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C60EA2-796D-455C-AB95-2582CDB9D0DC}" type="datetimeFigureOut">
              <a:rPr lang="es-CO" smtClean="0"/>
              <a:t>11/08/2025</a:t>
            </a:fld>
            <a:endParaRPr lang="es-CO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O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F202A6-D548-49AF-AFA1-5E3204D7132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8947108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4DA2642-2AEE-47B0-B768-5003B2568A3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6286DBBE-ACC1-4619-B18D-1E723228E60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80EDD349-2007-4B48-86B2-FA27E41BA5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C01AA-3DC4-4DE0-BCD2-C596CB129489}" type="datetime1">
              <a:rPr lang="es-CO" smtClean="0"/>
              <a:t>11/08/2025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58622887-4368-4123-8E18-5B9C01BCF1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/>
              <a:t>Facilitador: Oscar Diego Acosta Aguilar 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2686314-E041-42FF-9421-5C535DCF6A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E1DB8-0CCE-4D94-A6C2-F6634ED1DF1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6182581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71A2C7B-FD54-453C-8124-BD11BB7030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F98B3505-468D-4A75-B655-5149F0C543C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8AF5A0CD-A946-4DA3-9E6C-454143B34A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CF83A-9F79-4D05-BA1B-039AEE8B6AE3}" type="datetime1">
              <a:rPr lang="es-CO" smtClean="0"/>
              <a:t>11/08/2025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5D38B7C2-69EE-41C8-AD50-588ECDC135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/>
              <a:t>Facilitador: Oscar Diego Acosta Aguilar 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FD9E5016-09FB-4540-A8AA-F1CA56368E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E1DB8-0CCE-4D94-A6C2-F6634ED1DF1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5413314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D6CDCFFB-ECB9-4EDF-B989-C99EFF11D7F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17594BCE-3A5F-4750-B6AB-DBBF7FB3BEC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264B182-9A18-4428-814C-DDFADB45E8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512EE-FA49-46CC-A22A-FFFAAB12CA42}" type="datetime1">
              <a:rPr lang="es-CO" smtClean="0"/>
              <a:t>11/08/2025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7232771-EE8A-487C-A924-C3D0CE3EB7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/>
              <a:t>Facilitador: Oscar Diego Acosta Aguilar 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14F3D31B-6AF3-402A-8A49-3A52F1F2A1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E1DB8-0CCE-4D94-A6C2-F6634ED1DF1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6895964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9198B75-34DF-4678-93ED-90427B4F5D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E1137E1-27F5-49C9-8CB2-50291073AB1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B6E8A647-B296-464E-BE77-CE65CF300F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0F97F-FCA6-4CD7-8F2C-6EE8677EF8D5}" type="datetime1">
              <a:rPr lang="es-CO" smtClean="0"/>
              <a:t>11/08/2025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DF51231-5B8E-46E1-BEBF-FDC745A38D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/>
              <a:t>Facilitador: Oscar Diego Acosta Aguilar 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B088311C-753D-48EA-AB16-60E93D4E31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E1DB8-0CCE-4D94-A6C2-F6634ED1DF1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5123914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3609664-BD83-4AAA-B1F3-F886787F1A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D02BCB2B-0890-4ABF-978D-4B0975D7C2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7BB791D-21FF-48B9-B741-4D602515E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33E7E-D768-45F1-8AD0-E4EE6EF9008E}" type="datetime1">
              <a:rPr lang="es-CO" smtClean="0"/>
              <a:t>11/08/2025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2741DBA-D152-400D-A203-DDD92F9095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/>
              <a:t>Facilitador: Oscar Diego Acosta Aguilar 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19687E5D-FC8A-4015-BB2C-F03E64C02E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E1DB8-0CCE-4D94-A6C2-F6634ED1DF1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8373501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A6EE9DD-4315-44FA-9363-076EFEFB93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453AFF62-3836-4EAC-90ED-D16BD7899E3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C51F566A-3927-4486-A5B2-00E8091B780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3F620B5D-C2E3-4389-B271-D6FEF34256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5C588-C0C9-40D0-8380-A3B6ABBEBF40}" type="datetime1">
              <a:rPr lang="es-CO" smtClean="0"/>
              <a:t>11/08/2025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D1EDC375-EF1B-4715-8048-A480DDD3B3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/>
              <a:t>Facilitador: Oscar Diego Acosta Aguilar </a:t>
            </a:r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66F3BC91-AB82-40D6-8888-E90F63CE53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E1DB8-0CCE-4D94-A6C2-F6634ED1DF1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1183501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A98A49F-71FE-4AAF-88CB-5359420D79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D2C72040-3BAD-437A-A239-3695338C210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BEACF650-56DB-477B-A136-9C82DC0EA39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F3521415-E11B-4427-B47D-CFA443AF91C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45F82D48-B6BB-4813-B3FC-F28F2A68744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F2EC7C4E-EAE3-4487-94C1-68DF8F30D2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28A00-1ACA-40B3-AE60-CD392BEBD33E}" type="datetime1">
              <a:rPr lang="es-CO" smtClean="0"/>
              <a:t>11/08/2025</a:t>
            </a:fld>
            <a:endParaRPr lang="es-CO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F015E6CC-0335-4207-BFA3-5090110C8B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/>
              <a:t>Facilitador: Oscar Diego Acosta Aguilar </a:t>
            </a:r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CD19171-5B5D-4974-AA31-40C9DE1D9E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E1DB8-0CCE-4D94-A6C2-F6634ED1DF1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2732566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162D166-4496-4DCD-9D1F-63BFA0E536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F357C2EB-5DDC-432F-981F-E1C81ED902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7F357-4679-4153-B2B4-7CE30BD27FD4}" type="datetime1">
              <a:rPr lang="es-CO" smtClean="0"/>
              <a:t>11/08/2025</a:t>
            </a:fld>
            <a:endParaRPr lang="es-CO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5D4F792-8F42-4736-A877-536150F5DE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/>
              <a:t>Facilitador: Oscar Diego Acosta Aguilar </a:t>
            </a: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B5B738F7-A8F7-465A-BA91-538F9450C5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E1DB8-0CCE-4D94-A6C2-F6634ED1DF1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9436471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C1A6C2B7-1703-4BB2-A266-83CCA44CD8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9945D-0A0C-43B1-9A1C-B53D51339A4B}" type="datetime1">
              <a:rPr lang="es-CO" smtClean="0"/>
              <a:t>11/08/2025</a:t>
            </a:fld>
            <a:endParaRPr lang="es-CO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197395BC-0F39-405A-9A37-C0E059013F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/>
              <a:t>Facilitador: Oscar Diego Acosta Aguilar </a:t>
            </a:r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2635BB27-DE8C-4AB4-B1EA-24D0DFB253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E1DB8-0CCE-4D94-A6C2-F6634ED1DF1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4827597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A9826AA-96BB-400A-8644-4E994ED4C6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48A1627-5708-49C4-A5B2-AA0F4A90D4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7659FA55-75FE-4A5E-B812-BF18BB33AFE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AA488468-3FA2-4A39-A293-7DCA8D521F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C3185-5FDE-454C-9619-89FEEF4CCF51}" type="datetime1">
              <a:rPr lang="es-CO" smtClean="0"/>
              <a:t>11/08/2025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4D2F4304-247B-4FAB-81E3-94EEB9CCA6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/>
              <a:t>Facilitador: Oscar Diego Acosta Aguilar </a:t>
            </a:r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6A3CCFBD-455B-4E66-9354-E0368AFBE3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E1DB8-0CCE-4D94-A6C2-F6634ED1DF1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7652529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E7FA840-487F-4820-B7E2-172F82EF88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D64265F4-9D0E-449D-864D-47979CBA7E9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67A9063E-29DA-46F1-92C3-1C4659E4571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200BFAD4-BDDB-4F53-A452-79C647C1D3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C1558-FA6E-4FD3-A47D-EEC65A2939A6}" type="datetime1">
              <a:rPr lang="es-CO" smtClean="0"/>
              <a:t>11/08/2025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B490DFD-AAA8-4DEE-B5CB-F106144195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/>
              <a:t>Facilitador: Oscar Diego Acosta Aguilar </a:t>
            </a:r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8C965ABB-ABAD-4AE8-961F-8CF81BC487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E1DB8-0CCE-4D94-A6C2-F6634ED1DF1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7758896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7D302371-EE60-4342-B04E-57DB01C811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143EC76-ED37-4941-B18E-9F77A3DF082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25028E70-1F1C-4159-AC52-89F21212AA0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42FAB9-E28F-4B49-9619-0F0E8D181CA0}" type="datetime1">
              <a:rPr lang="es-CO" smtClean="0"/>
              <a:t>11/08/2025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EE39A671-3432-45E2-9A81-549223A355E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CO"/>
              <a:t>Facilitador: Oscar Diego Acosta Aguilar 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D5E80F8-3081-47A2-914C-BDF8A88F2D1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6E1DB8-0CCE-4D94-A6C2-F6634ED1DF1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2031155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7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7" Type="http://schemas.openxmlformats.org/officeDocument/2006/relationships/image" Target="../media/image7.png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.jp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4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4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hyperlink" Target="https://actualicese.com/resolucion-162-del-31-10-2023/" TargetMode="External"/><Relationship Id="rId7" Type="http://schemas.openxmlformats.org/officeDocument/2006/relationships/hyperlink" Target="https://actualicese.com/rub/" TargetMode="External"/><Relationship Id="rId2" Type="http://schemas.openxmlformats.org/officeDocument/2006/relationships/hyperlink" Target="https://actualicese.com/decreto-2229-del-22-12-2023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actualicese.com/reporte-de-estados-financieros-a-supersociedades-para-entidades-en-liquidacion/" TargetMode="External"/><Relationship Id="rId5" Type="http://schemas.openxmlformats.org/officeDocument/2006/relationships/hyperlink" Target="https://actualicese.com/supersociedades-expidio-circular-unica-de-requerimiento-de-informacion-financiera/" TargetMode="External"/><Relationship Id="rId4" Type="http://schemas.openxmlformats.org/officeDocument/2006/relationships/hyperlink" Target="https://www.dian.gov.co/normatividad/Normatividad/Resoluci%C3%B3n%20000188%20de%2030-10-2024.pdf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n 10">
            <a:extLst>
              <a:ext uri="{FF2B5EF4-FFF2-40B4-BE49-F238E27FC236}">
                <a16:creationId xmlns:a16="http://schemas.microsoft.com/office/drawing/2014/main" id="{D35731C0-2A3E-4901-A625-77302CCB0D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120" y="0"/>
            <a:ext cx="12120880" cy="6858000"/>
          </a:xfrm>
          <a:prstGeom prst="rect">
            <a:avLst/>
          </a:prstGeom>
        </p:spPr>
      </p:pic>
      <p:sp>
        <p:nvSpPr>
          <p:cNvPr id="10" name="Título 9">
            <a:extLst>
              <a:ext uri="{FF2B5EF4-FFF2-40B4-BE49-F238E27FC236}">
                <a16:creationId xmlns:a16="http://schemas.microsoft.com/office/drawing/2014/main" id="{C77039EF-8B5C-4952-967F-9810414827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b">
            <a:normAutofit/>
          </a:bodyPr>
          <a:lstStyle/>
          <a:p>
            <a:pPr algn="ctr"/>
            <a:r>
              <a:rPr lang="es-MX" sz="4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Facilitador: </a:t>
            </a:r>
            <a:br>
              <a:rPr lang="es-MX" sz="4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s-CO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1" name="Marcador de contenido 20">
            <a:extLst>
              <a:ext uri="{FF2B5EF4-FFF2-40B4-BE49-F238E27FC236}">
                <a16:creationId xmlns:a16="http://schemas.microsoft.com/office/drawing/2014/main" id="{00142F5F-6B51-4E8E-9425-7CC1CA7F35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lnSpc>
                <a:spcPct val="200000"/>
              </a:lnSpc>
              <a:buNone/>
            </a:pPr>
            <a:r>
              <a:rPr lang="es-MX" dirty="0">
                <a:solidFill>
                  <a:schemeClr val="bg1"/>
                </a:solidFill>
              </a:rPr>
              <a:t>Oscar Diego Acosta Aguilar </a:t>
            </a:r>
          </a:p>
          <a:p>
            <a:pPr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es-MX" dirty="0">
                <a:solidFill>
                  <a:schemeClr val="bg1"/>
                </a:solidFill>
              </a:rPr>
              <a:t>Contador Público,   Especialista en Revisoría Fiscal  y  en Gerencia Tributaria</a:t>
            </a:r>
          </a:p>
          <a:p>
            <a:pPr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es-MX" dirty="0">
                <a:solidFill>
                  <a:schemeClr val="bg1"/>
                </a:solidFill>
              </a:rPr>
              <a:t>Experiencia en docencia universitaria: Institución Universitaria de Envigado </a:t>
            </a:r>
          </a:p>
          <a:p>
            <a:pPr>
              <a:buFont typeface="Wingdings" panose="05000000000000000000" pitchFamily="2" charset="2"/>
              <a:buChar char="Ø"/>
            </a:pPr>
            <a:endParaRPr lang="es-CO" dirty="0"/>
          </a:p>
        </p:txBody>
      </p:sp>
      <p:sp>
        <p:nvSpPr>
          <p:cNvPr id="17" name="Marcador de pie de página 16">
            <a:extLst>
              <a:ext uri="{FF2B5EF4-FFF2-40B4-BE49-F238E27FC236}">
                <a16:creationId xmlns:a16="http://schemas.microsoft.com/office/drawing/2014/main" id="{7A53BBFE-731D-455F-8D7F-291312004A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/>
              <a:t>Facilitador: Oscar Diego Acosta Aguilar </a:t>
            </a:r>
          </a:p>
        </p:txBody>
      </p:sp>
      <p:sp>
        <p:nvSpPr>
          <p:cNvPr id="18" name="Marcador de número de diapositiva 17">
            <a:extLst>
              <a:ext uri="{FF2B5EF4-FFF2-40B4-BE49-F238E27FC236}">
                <a16:creationId xmlns:a16="http://schemas.microsoft.com/office/drawing/2014/main" id="{104685CD-986B-4615-BA24-F47E4980DE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E1DB8-0CCE-4D94-A6C2-F6634ED1DF1D}" type="slidenum">
              <a:rPr lang="es-CO" smtClean="0"/>
              <a:t>1</a:t>
            </a:fld>
            <a:endParaRPr lang="es-CO"/>
          </a:p>
        </p:txBody>
      </p:sp>
      <p:pic>
        <p:nvPicPr>
          <p:cNvPr id="13" name="Imagen 12">
            <a:extLst>
              <a:ext uri="{FF2B5EF4-FFF2-40B4-BE49-F238E27FC236}">
                <a16:creationId xmlns:a16="http://schemas.microsoft.com/office/drawing/2014/main" id="{6AAF2227-7958-4893-8736-A8AE389CC97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1829" y="10796"/>
            <a:ext cx="969051" cy="859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600127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6F2A36B-0F8A-4523-A9B2-1A3658148E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¿Si estoy obligado a declarar por primera vez qué debo hacer?</a:t>
            </a:r>
            <a:endParaRPr lang="es-CO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485371D-FC52-4D93-A14C-F7F4543EE13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s-MX" dirty="0"/>
              <a:t>1. Tramitar el RUT</a:t>
            </a:r>
          </a:p>
          <a:p>
            <a:r>
              <a:rPr lang="es-MX" dirty="0"/>
              <a:t>2.Conseguir todos los certificados que generaron ingresos, gastos o costos </a:t>
            </a:r>
          </a:p>
          <a:p>
            <a:r>
              <a:rPr lang="es-MX" dirty="0"/>
              <a:t>3. Solicitar información a las entidades  financieras </a:t>
            </a:r>
          </a:p>
          <a:p>
            <a:r>
              <a:rPr lang="es-MX" dirty="0"/>
              <a:t>Certificado de ingresos y retenciones </a:t>
            </a:r>
          </a:p>
          <a:p>
            <a:r>
              <a:rPr lang="es-MX" dirty="0"/>
              <a:t>4. Prediales</a:t>
            </a:r>
          </a:p>
          <a:p>
            <a:r>
              <a:rPr lang="es-MX" dirty="0"/>
              <a:t>5.Dividendos</a:t>
            </a:r>
          </a:p>
          <a:p>
            <a:r>
              <a:rPr lang="es-MX" dirty="0"/>
              <a:t>6. Impuestos Vehiculares</a:t>
            </a:r>
          </a:p>
          <a:p>
            <a:r>
              <a:rPr lang="es-MX" dirty="0"/>
              <a:t>7. Créditos con terceros </a:t>
            </a:r>
          </a:p>
          <a:p>
            <a:r>
              <a:rPr lang="es-MX" dirty="0"/>
              <a:t>8. Notariales etc.</a:t>
            </a:r>
          </a:p>
          <a:p>
            <a:endParaRPr lang="es-MX" dirty="0"/>
          </a:p>
          <a:p>
            <a:endParaRPr lang="es-MX" dirty="0"/>
          </a:p>
          <a:p>
            <a:endParaRPr lang="es-CO" dirty="0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E5724855-3499-444B-93AC-61791B55E4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/>
              <a:t>Facilitador: Oscar Diego Acosta Aguilar </a:t>
            </a: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B0C5C71E-3E3D-4401-B1F9-224A1E2B3F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E1DB8-0CCE-4D94-A6C2-F6634ED1DF1D}" type="slidenum">
              <a:rPr lang="es-CO" smtClean="0"/>
              <a:t>10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45425434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A0882EF-306A-460F-A766-AE051AEB64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/>
              <a:t>Patrimonio </a:t>
            </a:r>
            <a:endParaRPr lang="es-CO" b="1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55A2353-465F-4893-A3E8-21D668B6BE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MX" b="1" dirty="0"/>
              <a:t>El patrimonio bruto</a:t>
            </a:r>
            <a:r>
              <a:rPr lang="es-MX" dirty="0"/>
              <a:t> de la persona natural está conformado por la suma de todos sus bienes, propiedades y derechos, como inmuebles (casas, apartamentos, locales, lotes, fincas, etc.), vehículos, maquinaria, acciones, </a:t>
            </a:r>
            <a:r>
              <a:rPr lang="es-MX" dirty="0" err="1"/>
              <a:t>cdt</a:t>
            </a:r>
            <a:r>
              <a:rPr lang="es-MX" dirty="0"/>
              <a:t>, saldos de cuenta bancarias, etc.</a:t>
            </a:r>
          </a:p>
          <a:p>
            <a:pPr algn="just"/>
            <a:r>
              <a:rPr lang="es-MX" b="1" dirty="0"/>
              <a:t>Deudas o pasivos: </a:t>
            </a:r>
            <a:r>
              <a:rPr lang="es-MX" dirty="0"/>
              <a:t>Son las obligaciones que contraigo con la banca o con terceros </a:t>
            </a:r>
          </a:p>
          <a:p>
            <a:pPr marL="0" indent="0" algn="just">
              <a:buNone/>
            </a:pPr>
            <a:r>
              <a:rPr lang="es-MX" b="1" dirty="0"/>
              <a:t>EL PATRIMONIO BRUTO </a:t>
            </a:r>
            <a:r>
              <a:rPr lang="es-MX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DEUDAS O PASIVOS=PATRIMONIO LÍQUIDO </a:t>
            </a:r>
          </a:p>
          <a:p>
            <a:pPr marL="0" indent="0" algn="just">
              <a:buNone/>
            </a:pPr>
            <a:endParaRPr lang="es-MX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/>
            <a:endParaRPr lang="es-MX" b="1" dirty="0"/>
          </a:p>
          <a:p>
            <a:pPr algn="just"/>
            <a:endParaRPr lang="es-CO" dirty="0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B2527168-17AB-48BE-AE3B-3D3D151FA6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/>
              <a:t>Facilitador: Oscar Diego Acosta Aguilar </a:t>
            </a: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0DB27F7C-EF02-4B9C-BC79-CA97826A8C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E1DB8-0CCE-4D94-A6C2-F6634ED1DF1D}" type="slidenum">
              <a:rPr lang="es-CO" smtClean="0"/>
              <a:t>11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36067669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ulo 6">
            <a:extLst>
              <a:ext uri="{FF2B5EF4-FFF2-40B4-BE49-F238E27FC236}">
                <a16:creationId xmlns:a16="http://schemas.microsoft.com/office/drawing/2014/main" id="{78094B6C-F5E5-44FE-B3D0-95182447A1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3256" y="457200"/>
            <a:ext cx="4598770" cy="1600200"/>
          </a:xfrm>
        </p:spPr>
        <p:txBody>
          <a:bodyPr/>
          <a:lstStyle/>
          <a:p>
            <a:pPr algn="ctr"/>
            <a:r>
              <a:rPr lang="es-MX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IMPUESTO AL PATRIMONIO</a:t>
            </a:r>
            <a:endParaRPr lang="es-CO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Marcador de contenido 5">
            <a:extLst>
              <a:ext uri="{FF2B5EF4-FFF2-40B4-BE49-F238E27FC236}">
                <a16:creationId xmlns:a16="http://schemas.microsoft.com/office/drawing/2014/main" id="{03162F47-2A58-4D2E-84AD-0ADEBBD2FA0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4451" b="5803"/>
          <a:stretch/>
        </p:blipFill>
        <p:spPr>
          <a:xfrm>
            <a:off x="5390147" y="317634"/>
            <a:ext cx="5962065" cy="6403841"/>
          </a:xfrm>
          <a:prstGeom prst="rect">
            <a:avLst/>
          </a:prstGeom>
        </p:spPr>
      </p:pic>
      <p:sp>
        <p:nvSpPr>
          <p:cNvPr id="8" name="Marcador de texto 7">
            <a:extLst>
              <a:ext uri="{FF2B5EF4-FFF2-40B4-BE49-F238E27FC236}">
                <a16:creationId xmlns:a16="http://schemas.microsoft.com/office/drawing/2014/main" id="{657532E2-709A-4D11-92CA-83AE2A6F559D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>
            <a:normAutofit lnSpcReduction="10000"/>
          </a:bodyPr>
          <a:lstStyle/>
          <a:p>
            <a:pPr algn="just"/>
            <a:endParaRPr lang="es-MX" sz="2400" dirty="0"/>
          </a:p>
          <a:p>
            <a:pPr algn="just"/>
            <a:r>
              <a:rPr lang="es-MX" sz="2400" dirty="0"/>
              <a:t>Están obligados a declarar el Impuesto al Patrimonio permanente todas las personas naturales, jurídicas, residentes o extranjeras que paguen renta en el país y las cuales posean un patrimonio líquido igual o superior a 72.000 UVT.</a:t>
            </a:r>
          </a:p>
          <a:p>
            <a:pPr algn="just"/>
            <a:r>
              <a:rPr lang="es-MX" sz="2400" b="1" dirty="0"/>
              <a:t>($3.585.528.000 en el 2025)</a:t>
            </a:r>
          </a:p>
          <a:p>
            <a:endParaRPr lang="es-MX" dirty="0"/>
          </a:p>
          <a:p>
            <a:endParaRPr lang="es-CO" dirty="0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B848D999-11B2-4598-BDF0-63F751ACA9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/>
              <a:t>Facilitador: Oscar Diego Acosta Aguilar </a:t>
            </a: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4C89361-B3F0-419F-84B5-A82F2B6E61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E1DB8-0CCE-4D94-A6C2-F6634ED1DF1D}" type="slidenum">
              <a:rPr lang="es-CO" smtClean="0"/>
              <a:t>12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39111502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5">
            <a:extLst>
              <a:ext uri="{FF2B5EF4-FFF2-40B4-BE49-F238E27FC236}">
                <a16:creationId xmlns:a16="http://schemas.microsoft.com/office/drawing/2014/main" id="{1C8BF00F-B1D2-4F88-88EA-75C8630991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es-MX" dirty="0"/>
            </a:br>
            <a:br>
              <a:rPr lang="es-CO" dirty="0"/>
            </a:br>
            <a:br>
              <a:rPr lang="es-CO" dirty="0"/>
            </a:br>
            <a:endParaRPr lang="es-CO" dirty="0"/>
          </a:p>
        </p:txBody>
      </p:sp>
      <p:pic>
        <p:nvPicPr>
          <p:cNvPr id="9" name="Marcador de contenido 8">
            <a:extLst>
              <a:ext uri="{FF2B5EF4-FFF2-40B4-BE49-F238E27FC236}">
                <a16:creationId xmlns:a16="http://schemas.microsoft.com/office/drawing/2014/main" id="{D38D939B-07AA-40BD-90B7-B246FEBBFB01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108808" y="2457311"/>
            <a:ext cx="4640383" cy="3087964"/>
          </a:xfrm>
          <a:prstGeom prst="rect">
            <a:avLst/>
          </a:prstGeom>
        </p:spPr>
      </p:pic>
      <p:sp>
        <p:nvSpPr>
          <p:cNvPr id="8" name="Marcador de contenido 7">
            <a:extLst>
              <a:ext uri="{FF2B5EF4-FFF2-40B4-BE49-F238E27FC236}">
                <a16:creationId xmlns:a16="http://schemas.microsoft.com/office/drawing/2014/main" id="{8AA96798-03A2-421A-B546-8C05349B07A6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s-MX" dirty="0"/>
              <a:t>1. ¿Qué pasa si soy reportado por terceros (INFORMACIÓN EXÓGENA), a pesar de no haber tenido operaciones comerciales?</a:t>
            </a:r>
          </a:p>
          <a:p>
            <a:r>
              <a:rPr lang="es-MX" dirty="0"/>
              <a:t>2.¿Qué  pasa si presto  mi cuenta bancaria   para que me consignen?</a:t>
            </a:r>
          </a:p>
          <a:p>
            <a:r>
              <a:rPr lang="es-MX" dirty="0"/>
              <a:t>3 ¿Qué sucede si mis ingresos, son inferiores a los reportador por los bancos en consignaciones? </a:t>
            </a:r>
          </a:p>
          <a:p>
            <a:endParaRPr lang="es-CO" dirty="0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5B5984A9-03B9-42DF-A654-CB89C57CC8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/>
              <a:t>Facilitador: Oscar Diego Acosta Aguilar </a:t>
            </a: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B89FFCB0-3ADB-4199-807D-8A19865D84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E1DB8-0CCE-4D94-A6C2-F6634ED1DF1D}" type="slidenum">
              <a:rPr lang="es-CO" smtClean="0"/>
              <a:t>13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28493342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C9B61C7-0149-4A02-8E49-5997913E17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/>
              <a:t>. </a:t>
            </a:r>
            <a:br>
              <a:rPr lang="es-MX" dirty="0"/>
            </a:br>
            <a:r>
              <a:rPr lang="es-MX" dirty="0"/>
              <a:t>Clasificación de Ingresos (Régimen Cedular)</a:t>
            </a:r>
            <a:br>
              <a:rPr lang="es-MX" dirty="0"/>
            </a:br>
            <a:r>
              <a:rPr lang="es-MX" dirty="0"/>
              <a:t> </a:t>
            </a:r>
            <a:br>
              <a:rPr lang="es-MX" dirty="0"/>
            </a:br>
            <a:endParaRPr lang="es-CO" dirty="0"/>
          </a:p>
        </p:txBody>
      </p:sp>
      <p:graphicFrame>
        <p:nvGraphicFramePr>
          <p:cNvPr id="14" name="Marcador de contenido 13">
            <a:extLst>
              <a:ext uri="{FF2B5EF4-FFF2-40B4-BE49-F238E27FC236}">
                <a16:creationId xmlns:a16="http://schemas.microsoft.com/office/drawing/2014/main" id="{C241A4C6-EF34-45D1-9C46-01B8DDC38E4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2471941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5" name="Imagen 14">
            <a:extLst>
              <a:ext uri="{FF2B5EF4-FFF2-40B4-BE49-F238E27FC236}">
                <a16:creationId xmlns:a16="http://schemas.microsoft.com/office/drawing/2014/main" id="{3000EEE2-7C6A-4193-90BE-8D869EEF792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789871" y="275908"/>
            <a:ext cx="1127858" cy="1127858"/>
          </a:xfrm>
          <a:prstGeom prst="rect">
            <a:avLst/>
          </a:prstGeom>
        </p:spPr>
      </p:pic>
      <p:sp>
        <p:nvSpPr>
          <p:cNvPr id="16" name="Marcador de pie de página 15">
            <a:extLst>
              <a:ext uri="{FF2B5EF4-FFF2-40B4-BE49-F238E27FC236}">
                <a16:creationId xmlns:a16="http://schemas.microsoft.com/office/drawing/2014/main" id="{3EF9AD2D-C93E-4388-80D8-4FDFF19A56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/>
              <a:t>Facilitador: Oscar Diego Acosta Aguilar </a:t>
            </a:r>
          </a:p>
        </p:txBody>
      </p:sp>
      <p:sp>
        <p:nvSpPr>
          <p:cNvPr id="17" name="Marcador de número de diapositiva 16">
            <a:extLst>
              <a:ext uri="{FF2B5EF4-FFF2-40B4-BE49-F238E27FC236}">
                <a16:creationId xmlns:a16="http://schemas.microsoft.com/office/drawing/2014/main" id="{AD8AC5AB-11B0-4C56-BB39-8200A278C4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E1DB8-0CCE-4D94-A6C2-F6634ED1DF1D}" type="slidenum">
              <a:rPr lang="es-CO" smtClean="0"/>
              <a:t>14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39508031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2F28408-0424-4AB4-83D8-F34BD34ED1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OTROS </a:t>
            </a:r>
            <a:endParaRPr lang="es-CO" dirty="0"/>
          </a:p>
        </p:txBody>
      </p:sp>
      <p:graphicFrame>
        <p:nvGraphicFramePr>
          <p:cNvPr id="6" name="Marcador de contenido 5">
            <a:extLst>
              <a:ext uri="{FF2B5EF4-FFF2-40B4-BE49-F238E27FC236}">
                <a16:creationId xmlns:a16="http://schemas.microsoft.com/office/drawing/2014/main" id="{E93CAEC0-3CC6-433D-B135-92E8A023530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41802481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17DFBCB9-A601-45F6-B9C4-6648F788C0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/>
              <a:t>Facilitador: Oscar Diego Acosta Aguilar </a:t>
            </a: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9697843C-AE1F-4781-8AAC-6ECDDA1209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E1DB8-0CCE-4D94-A6C2-F6634ED1DF1D}" type="slidenum">
              <a:rPr lang="es-CO" smtClean="0"/>
              <a:t>15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3704830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5BAC5D4-EB29-4F87-8E39-684B6B51F1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sz="4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Deducciones y Descuentos - Rentas Exentas- </a:t>
            </a:r>
            <a:br>
              <a:rPr lang="es-CO" sz="4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s-CO" dirty="0"/>
          </a:p>
        </p:txBody>
      </p:sp>
      <p:graphicFrame>
        <p:nvGraphicFramePr>
          <p:cNvPr id="4" name="Marcador de contenido 3">
            <a:extLst>
              <a:ext uri="{FF2B5EF4-FFF2-40B4-BE49-F238E27FC236}">
                <a16:creationId xmlns:a16="http://schemas.microsoft.com/office/drawing/2014/main" id="{768CA80C-6E92-4DD5-8F5B-C5CDFB56BB4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63208063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Imagen 4">
            <a:extLst>
              <a:ext uri="{FF2B5EF4-FFF2-40B4-BE49-F238E27FC236}">
                <a16:creationId xmlns:a16="http://schemas.microsoft.com/office/drawing/2014/main" id="{CC318789-840F-4E92-A5E9-555D6165BB4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789871" y="230188"/>
            <a:ext cx="1127858" cy="1127858"/>
          </a:xfrm>
          <a:prstGeom prst="rect">
            <a:avLst/>
          </a:prstGeom>
        </p:spPr>
      </p:pic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9C3AAF7-0B71-4AF5-9BA6-6FE0314A92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/>
              <a:t>Facilitador: Oscar Diego Acosta Aguilar </a:t>
            </a:r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9442C2A4-AFFD-4831-8E44-8E9DF3A314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E1DB8-0CCE-4D94-A6C2-F6634ED1DF1D}" type="slidenum">
              <a:rPr lang="es-CO" smtClean="0"/>
              <a:t>16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20376027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44CD023-4FC7-4ED9-99A0-FA0156A1A3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otros</a:t>
            </a:r>
            <a:endParaRPr lang="es-CO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9" name="Marcador de contenido 8">
            <a:extLst>
              <a:ext uri="{FF2B5EF4-FFF2-40B4-BE49-F238E27FC236}">
                <a16:creationId xmlns:a16="http://schemas.microsoft.com/office/drawing/2014/main" id="{10F38762-1C82-45A9-A221-46AF4FD43B9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55218810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D958FD66-537C-4F59-B084-24A853829E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/>
              <a:t>Facilitador: Oscar Diego Acosta Aguilar </a:t>
            </a: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E0A8ED88-219C-46F6-9832-88AC1DC93B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E1DB8-0CCE-4D94-A6C2-F6634ED1DF1D}" type="slidenum">
              <a:rPr lang="es-CO" smtClean="0"/>
              <a:t>17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62311043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5">
            <a:extLst>
              <a:ext uri="{FF2B5EF4-FFF2-40B4-BE49-F238E27FC236}">
                <a16:creationId xmlns:a16="http://schemas.microsoft.com/office/drawing/2014/main" id="{E9D983B6-7248-4568-9918-426E6A7ACE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115349" cy="135389"/>
          </a:xfrm>
        </p:spPr>
        <p:txBody>
          <a:bodyPr>
            <a:noAutofit/>
          </a:bodyPr>
          <a:lstStyle/>
          <a:p>
            <a:pPr algn="just"/>
            <a:br>
              <a:rPr lang="es-MX" sz="2800" b="1" dirty="0"/>
            </a:br>
            <a:br>
              <a:rPr lang="es-MX" sz="2800" b="1" dirty="0"/>
            </a:br>
            <a:br>
              <a:rPr lang="es-MX" sz="2800" b="1" dirty="0"/>
            </a:br>
            <a:br>
              <a:rPr lang="es-MX" sz="2800" b="1" dirty="0"/>
            </a:br>
            <a:br>
              <a:rPr lang="es-MX" sz="2800" b="1" dirty="0"/>
            </a:br>
            <a:br>
              <a:rPr lang="es-MX" sz="2800" b="1" dirty="0"/>
            </a:br>
            <a:br>
              <a:rPr lang="es-MX" sz="2800" b="1" dirty="0"/>
            </a:br>
            <a:br>
              <a:rPr lang="es-MX" sz="2800" b="1" dirty="0"/>
            </a:br>
            <a:br>
              <a:rPr lang="es-MX" sz="2800" b="1" dirty="0"/>
            </a:br>
            <a:br>
              <a:rPr lang="es-MX" sz="2800" b="1" dirty="0"/>
            </a:br>
            <a:br>
              <a:rPr lang="es-MX" sz="2800" b="1" dirty="0"/>
            </a:br>
            <a:r>
              <a:rPr lang="es-MX" sz="2800" b="1" dirty="0"/>
              <a:t>PREGUNTAS</a:t>
            </a:r>
            <a:br>
              <a:rPr lang="es-MX" sz="2800" b="1" dirty="0"/>
            </a:br>
            <a:br>
              <a:rPr lang="es-MX" sz="2800" b="1" dirty="0"/>
            </a:br>
            <a:br>
              <a:rPr lang="es-MX" sz="2800" b="1" dirty="0"/>
            </a:br>
            <a:br>
              <a:rPr lang="es-MX" sz="2800" b="1" dirty="0"/>
            </a:br>
            <a:r>
              <a:rPr lang="es-MX" sz="2800" b="1" i="1" dirty="0"/>
              <a:t>¿En caso de una sociedad conyugal cuyo patrimonio es de $450.000.000, tienen de que declarar, en cabeza de quién está la responsabilidad?</a:t>
            </a:r>
            <a:endParaRPr lang="es-CO" sz="2800" b="1" i="1" dirty="0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158812CF-854F-4F38-90DC-C83261D5CD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/>
              <a:t>Facilitador: Oscar Diego Acosta Aguilar </a:t>
            </a: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3D95CEA0-81C6-46A2-8BDF-7771C0AFC4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E1DB8-0CCE-4D94-A6C2-F6634ED1DF1D}" type="slidenum">
              <a:rPr lang="es-CO" smtClean="0"/>
              <a:t>18</a:t>
            </a:fld>
            <a:endParaRPr lang="es-CO"/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55516BA1-82F8-4E36-8576-762E9A3B199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25942" y="158182"/>
            <a:ext cx="1127858" cy="11278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689075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BFBAAB5-B6D7-46B7-94EA-56C85715908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MX" dirty="0"/>
              <a:t>RETENCIONES EN LA FUENTE</a:t>
            </a:r>
            <a:endParaRPr lang="es-CO" dirty="0"/>
          </a:p>
        </p:txBody>
      </p:sp>
      <p:sp>
        <p:nvSpPr>
          <p:cNvPr id="6" name="Subtítulo 5">
            <a:extLst>
              <a:ext uri="{FF2B5EF4-FFF2-40B4-BE49-F238E27FC236}">
                <a16:creationId xmlns:a16="http://schemas.microsoft.com/office/drawing/2014/main" id="{7C9FCEDC-20FD-4930-BB1C-9B7E09C95B7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s-MX" sz="3600" i="1" dirty="0"/>
              <a:t>¿Es la retención en la fuente un impuesto?</a:t>
            </a:r>
            <a:endParaRPr lang="es-CO" sz="3600" i="1" dirty="0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009B3059-8843-435A-B837-F334D498AF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/>
              <a:t>Facilitador: Oscar Diego Acosta Aguilar </a:t>
            </a:r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B03B38A8-12D2-41D4-B185-72C4017A23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E1DB8-0CCE-4D94-A6C2-F6634ED1DF1D}" type="slidenum">
              <a:rPr lang="es-CO" smtClean="0"/>
              <a:t>19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9451273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n 10">
            <a:extLst>
              <a:ext uri="{FF2B5EF4-FFF2-40B4-BE49-F238E27FC236}">
                <a16:creationId xmlns:a16="http://schemas.microsoft.com/office/drawing/2014/main" id="{D35731C0-2A3E-4901-A625-77302CCB0D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120" y="0"/>
            <a:ext cx="12120880" cy="6858000"/>
          </a:xfrm>
          <a:prstGeom prst="rect">
            <a:avLst/>
          </a:prstGeom>
        </p:spPr>
      </p:pic>
      <p:sp>
        <p:nvSpPr>
          <p:cNvPr id="10" name="Título 9">
            <a:extLst>
              <a:ext uri="{FF2B5EF4-FFF2-40B4-BE49-F238E27FC236}">
                <a16:creationId xmlns:a16="http://schemas.microsoft.com/office/drawing/2014/main" id="{C77039EF-8B5C-4952-967F-9810414827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b">
            <a:normAutofit/>
          </a:bodyPr>
          <a:lstStyle/>
          <a:p>
            <a:pPr algn="ctr"/>
            <a:r>
              <a:rPr lang="es-MX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RENTA  PERSONAS NATURALES </a:t>
            </a:r>
            <a:endParaRPr lang="es-CO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Marcador de contenido 13">
            <a:extLst>
              <a:ext uri="{FF2B5EF4-FFF2-40B4-BE49-F238E27FC236}">
                <a16:creationId xmlns:a16="http://schemas.microsoft.com/office/drawing/2014/main" id="{5060EF02-7F77-4BA0-8796-56DD1C596D5B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16" name="Marcador de contenido 15">
            <a:extLst>
              <a:ext uri="{FF2B5EF4-FFF2-40B4-BE49-F238E27FC236}">
                <a16:creationId xmlns:a16="http://schemas.microsoft.com/office/drawing/2014/main" id="{B647BE67-42D7-4498-9C93-34C9F36D57B8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6664325" y="3003244"/>
            <a:ext cx="5071110" cy="2890533"/>
          </a:xfrm>
          <a:prstGeom prst="rect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6AAF2227-7958-4893-8736-A8AE389CC97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1" y="1791800"/>
            <a:ext cx="5181600" cy="4593981"/>
          </a:xfrm>
          <a:prstGeom prst="rect">
            <a:avLst/>
          </a:prstGeom>
        </p:spPr>
      </p:pic>
      <p:sp>
        <p:nvSpPr>
          <p:cNvPr id="17" name="Marcador de pie de página 16">
            <a:extLst>
              <a:ext uri="{FF2B5EF4-FFF2-40B4-BE49-F238E27FC236}">
                <a16:creationId xmlns:a16="http://schemas.microsoft.com/office/drawing/2014/main" id="{7A53BBFE-731D-455F-8D7F-291312004A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/>
              <a:t>Facilitador: Oscar Diego Acosta Aguilar </a:t>
            </a:r>
          </a:p>
        </p:txBody>
      </p:sp>
      <p:sp>
        <p:nvSpPr>
          <p:cNvPr id="18" name="Marcador de número de diapositiva 17">
            <a:extLst>
              <a:ext uri="{FF2B5EF4-FFF2-40B4-BE49-F238E27FC236}">
                <a16:creationId xmlns:a16="http://schemas.microsoft.com/office/drawing/2014/main" id="{104685CD-986B-4615-BA24-F47E4980DE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E1DB8-0CCE-4D94-A6C2-F6634ED1DF1D}" type="slidenum">
              <a:rPr lang="es-CO" smtClean="0"/>
              <a:t>2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72239259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7C6D9C2-4AB1-4498-B081-3649D03537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Recomendaciones Generales </a:t>
            </a:r>
            <a:endParaRPr lang="es-CO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9EED895-90B3-4B28-8B92-4F79B5B91A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es-CO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ü"/>
            </a:pPr>
            <a:r>
              <a:rPr lang="es-CO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Verificar obligación de declarar</a:t>
            </a:r>
          </a:p>
          <a:p>
            <a:pPr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ü"/>
            </a:pPr>
            <a:r>
              <a:rPr lang="es-CO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Reunir certificados y soportes</a:t>
            </a:r>
          </a:p>
          <a:p>
            <a:pPr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ü"/>
            </a:pPr>
            <a:r>
              <a:rPr lang="es-CO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Clasificar ingresos por cédula </a:t>
            </a:r>
          </a:p>
          <a:p>
            <a:pPr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ü"/>
            </a:pPr>
            <a:r>
              <a:rPr lang="es-CO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Aplicar deducciones y exenciones</a:t>
            </a:r>
          </a:p>
          <a:p>
            <a:pPr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ü"/>
            </a:pPr>
            <a:r>
              <a:rPr lang="es-CO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Calcular impuesto y restar retenciones</a:t>
            </a:r>
          </a:p>
          <a:p>
            <a:pPr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ü"/>
            </a:pPr>
            <a:r>
              <a:rPr lang="es-CO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Presentar y pagar dentro de plazo</a:t>
            </a:r>
          </a:p>
          <a:p>
            <a:pPr>
              <a:buFont typeface="Wingdings" panose="05000000000000000000" pitchFamily="2" charset="2"/>
              <a:buChar char="ü"/>
            </a:pPr>
            <a:endParaRPr lang="es-CO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04FC5686-D5C7-415B-B27D-1AFEDB6C8E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89871" y="117108"/>
            <a:ext cx="1127858" cy="1127858"/>
          </a:xfrm>
          <a:prstGeom prst="rect">
            <a:avLst/>
          </a:prstGeom>
        </p:spPr>
      </p:pic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A9C4C3D-9970-4D05-BCF3-7A90256E3F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/>
              <a:t>Facilitador: Oscar Diego Acosta Aguilar 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AE15BEF-808D-40C8-83A9-9EDAE37F89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E1DB8-0CCE-4D94-A6C2-F6634ED1DF1D}" type="slidenum">
              <a:rPr lang="es-CO" smtClean="0"/>
              <a:t>20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35645328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007B634-AF48-4886-B179-5AC896DC7C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Recomendaciones Generales </a:t>
            </a:r>
            <a:endParaRPr lang="es-CO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09EFCE0-FBD9-485D-B4D1-0318638C8B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es-MX" sz="2400" dirty="0"/>
              <a:t>Control anual de ingresos y patrimonio</a:t>
            </a:r>
          </a:p>
          <a:p>
            <a:pPr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es-MX" sz="2400" dirty="0"/>
              <a:t>Planificación tributaria anticipada</a:t>
            </a:r>
          </a:p>
          <a:p>
            <a:pPr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es-MX" sz="2400" dirty="0"/>
              <a:t>Uso correcto de beneficios y deducciones</a:t>
            </a:r>
          </a:p>
          <a:p>
            <a:pPr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es-MX" sz="2400" dirty="0"/>
              <a:t>Evitar confiar ciegamente en declaración sugerida DIAN</a:t>
            </a:r>
          </a:p>
          <a:p>
            <a:pPr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es-CO" sz="2400" dirty="0"/>
              <a:t>Revisar años anteriores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3E75881E-1CB5-4A78-84DF-B05874C3B0A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66071" y="230188"/>
            <a:ext cx="1127858" cy="1127858"/>
          </a:xfrm>
          <a:prstGeom prst="rect">
            <a:avLst/>
          </a:prstGeom>
        </p:spPr>
      </p:pic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F6A40E2-4203-432F-B38F-8309A9E8C4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/>
              <a:t>Facilitador: Oscar Diego Acosta Aguilar 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8CBB390-8F54-475B-A0A8-D48CEAB95A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E1DB8-0CCE-4D94-A6C2-F6634ED1DF1D}" type="slidenum">
              <a:rPr lang="es-CO" smtClean="0"/>
              <a:t>21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06294919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5">
            <a:extLst>
              <a:ext uri="{FF2B5EF4-FFF2-40B4-BE49-F238E27FC236}">
                <a16:creationId xmlns:a16="http://schemas.microsoft.com/office/drawing/2014/main" id="{6B8F6FB3-AE7D-41A8-B2D4-5525863B0F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356350"/>
          </a:xfrm>
        </p:spPr>
        <p:txBody>
          <a:bodyPr/>
          <a:lstStyle/>
          <a:p>
            <a:r>
              <a:rPr lang="es-MX" sz="7200" b="1" dirty="0"/>
              <a:t>Gracias</a:t>
            </a:r>
            <a:br>
              <a:rPr lang="es-MX" sz="7200" b="1" dirty="0"/>
            </a:br>
            <a:br>
              <a:rPr lang="es-MX" b="1" dirty="0"/>
            </a:br>
            <a:endParaRPr lang="es-CO" b="1" dirty="0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6AE73825-0A5B-4316-8276-25E1ED8E9D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/>
              <a:t>Facilitador: Oscar Diego Acosta Aguilar </a:t>
            </a: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B8915A65-EED9-4FA1-96B9-656A69D769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E1DB8-0CCE-4D94-A6C2-F6634ED1DF1D}" type="slidenum">
              <a:rPr lang="es-CO" smtClean="0"/>
              <a:t>22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6024171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>
            <a:extLst>
              <a:ext uri="{FF2B5EF4-FFF2-40B4-BE49-F238E27FC236}">
                <a16:creationId xmlns:a16="http://schemas.microsoft.com/office/drawing/2014/main" id="{C99A61DC-EEE7-4BD6-BD29-A1706E866D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40" y="0"/>
            <a:ext cx="10852331" cy="6858000"/>
          </a:xfrm>
          <a:prstGeom prst="rect">
            <a:avLst/>
          </a:prstGeom>
        </p:spPr>
      </p:pic>
      <p:sp>
        <p:nvSpPr>
          <p:cNvPr id="7" name="Título 6">
            <a:extLst>
              <a:ext uri="{FF2B5EF4-FFF2-40B4-BE49-F238E27FC236}">
                <a16:creationId xmlns:a16="http://schemas.microsoft.com/office/drawing/2014/main" id="{65F265E9-D78A-453C-B66F-58D34466DF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5120" y="365125"/>
            <a:ext cx="11028680" cy="6320155"/>
          </a:xfrm>
        </p:spPr>
        <p:txBody>
          <a:bodyPr>
            <a:normAutofit/>
          </a:bodyPr>
          <a:lstStyle/>
          <a:p>
            <a:pPr algn="ctr"/>
            <a:r>
              <a:rPr lang="es-MX" sz="6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MARCO NORMATIVO </a:t>
            </a:r>
            <a:endParaRPr lang="es-CO" sz="6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1" name="Imagen 10">
            <a:extLst>
              <a:ext uri="{FF2B5EF4-FFF2-40B4-BE49-F238E27FC236}">
                <a16:creationId xmlns:a16="http://schemas.microsoft.com/office/drawing/2014/main" id="{434759F9-B21B-4E9C-A7FC-218CFF1CB85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49333" y="265484"/>
            <a:ext cx="1465732" cy="1461567"/>
          </a:xfrm>
          <a:prstGeom prst="rect">
            <a:avLst/>
          </a:prstGeom>
        </p:spPr>
      </p:pic>
      <p:sp>
        <p:nvSpPr>
          <p:cNvPr id="12" name="Marcador de pie de página 11">
            <a:extLst>
              <a:ext uri="{FF2B5EF4-FFF2-40B4-BE49-F238E27FC236}">
                <a16:creationId xmlns:a16="http://schemas.microsoft.com/office/drawing/2014/main" id="{6FCFDB68-2A33-494D-A0A4-78CFDB2584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/>
              <a:t>Facilitador: Oscar Diego Acosta Aguilar </a:t>
            </a:r>
          </a:p>
        </p:txBody>
      </p:sp>
      <p:sp>
        <p:nvSpPr>
          <p:cNvPr id="13" name="Marcador de número de diapositiva 12">
            <a:extLst>
              <a:ext uri="{FF2B5EF4-FFF2-40B4-BE49-F238E27FC236}">
                <a16:creationId xmlns:a16="http://schemas.microsoft.com/office/drawing/2014/main" id="{4DEEB726-960C-4C80-9C23-B9193E52BA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E1DB8-0CCE-4D94-A6C2-F6634ED1DF1D}" type="slidenum">
              <a:rPr lang="es-CO" smtClean="0"/>
              <a:t>3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9659702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>
            <a:extLst>
              <a:ext uri="{FF2B5EF4-FFF2-40B4-BE49-F238E27FC236}">
                <a16:creationId xmlns:a16="http://schemas.microsoft.com/office/drawing/2014/main" id="{7BBEF3DD-1687-45B0-A522-FAFF2B235A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b="1" dirty="0"/>
              <a:t>Constitucional:</a:t>
            </a:r>
          </a:p>
        </p:txBody>
      </p:sp>
      <p:graphicFrame>
        <p:nvGraphicFramePr>
          <p:cNvPr id="5" name="Marcador de contenido 4">
            <a:extLst>
              <a:ext uri="{FF2B5EF4-FFF2-40B4-BE49-F238E27FC236}">
                <a16:creationId xmlns:a16="http://schemas.microsoft.com/office/drawing/2014/main" id="{C7B84C92-529C-4AAA-A2B1-74D5709BC13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69980979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7" name="Imagen 6">
            <a:extLst>
              <a:ext uri="{FF2B5EF4-FFF2-40B4-BE49-F238E27FC236}">
                <a16:creationId xmlns:a16="http://schemas.microsoft.com/office/drawing/2014/main" id="{7AA96848-2B03-4C51-9A63-608E4745C12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084560" y="113699"/>
            <a:ext cx="1107440" cy="1104293"/>
          </a:xfrm>
          <a:prstGeom prst="rect">
            <a:avLst/>
          </a:prstGeom>
        </p:spPr>
      </p:pic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D4BBBA5E-D2C1-4BA3-A025-47E67FB49D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/>
              <a:t>Facilitador: Oscar Diego Acosta Aguilar </a:t>
            </a:r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DA082DC2-B23F-4901-9D23-4054A2B0CD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E1DB8-0CCE-4D94-A6C2-F6634ED1DF1D}" type="slidenum">
              <a:rPr lang="es-CO" smtClean="0"/>
              <a:t>4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8227696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D713413-7FA7-4699-8D25-6851873D11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/>
              <a:t>Legal (Estatuto Tributario):</a:t>
            </a:r>
          </a:p>
        </p:txBody>
      </p:sp>
      <p:graphicFrame>
        <p:nvGraphicFramePr>
          <p:cNvPr id="4" name="Marcador de contenido 3">
            <a:extLst>
              <a:ext uri="{FF2B5EF4-FFF2-40B4-BE49-F238E27FC236}">
                <a16:creationId xmlns:a16="http://schemas.microsoft.com/office/drawing/2014/main" id="{B8C0B031-D978-497A-91FD-D975811A560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3442689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Imagen 4">
            <a:extLst>
              <a:ext uri="{FF2B5EF4-FFF2-40B4-BE49-F238E27FC236}">
                <a16:creationId xmlns:a16="http://schemas.microsoft.com/office/drawing/2014/main" id="{C92FD770-F3B1-4BB0-9760-027269FF5D4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982960" y="69533"/>
            <a:ext cx="1127759" cy="1124555"/>
          </a:xfrm>
          <a:prstGeom prst="rect">
            <a:avLst/>
          </a:prstGeom>
        </p:spPr>
      </p:pic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32B92421-3852-455C-AF02-109324075C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/>
              <a:t>Facilitador: Oscar Diego Acosta Aguilar </a:t>
            </a:r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B3301A9F-4AE7-431A-9030-A944B73A7F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E1DB8-0CCE-4D94-A6C2-F6634ED1DF1D}" type="slidenum">
              <a:rPr lang="es-CO" smtClean="0"/>
              <a:t>5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9985147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:a16="http://schemas.microsoft.com/office/drawing/2014/main" id="{BBE55E9A-1F14-4A1D-A25A-736C59CE62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CO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Reglamentario:</a:t>
            </a:r>
            <a:r>
              <a:rPr lang="es-MX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Resolución DIAN </a:t>
            </a:r>
            <a:br>
              <a:rPr lang="es-MX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s-MX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(calendario tributario anual) cada año</a:t>
            </a:r>
            <a:endParaRPr lang="es-CO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50C03205-91DA-4E63-8832-403CF36B1A14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s-CO" dirty="0"/>
          </a:p>
        </p:txBody>
      </p:sp>
      <p:pic>
        <p:nvPicPr>
          <p:cNvPr id="14" name="Marcador de contenido 13">
            <a:extLst>
              <a:ext uri="{FF2B5EF4-FFF2-40B4-BE49-F238E27FC236}">
                <a16:creationId xmlns:a16="http://schemas.microsoft.com/office/drawing/2014/main" id="{E36D4405-780E-4A73-8A21-F339AFB8274C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 rotWithShape="1">
          <a:blip r:embed="rId2"/>
          <a:srcRect l="24272" t="41182" r="4513" b="13339"/>
          <a:stretch/>
        </p:blipFill>
        <p:spPr>
          <a:xfrm>
            <a:off x="101601" y="1825626"/>
            <a:ext cx="11065214" cy="4066662"/>
          </a:xfrm>
        </p:spPr>
      </p:pic>
      <p:pic>
        <p:nvPicPr>
          <p:cNvPr id="15" name="Imagen 14">
            <a:extLst>
              <a:ext uri="{FF2B5EF4-FFF2-40B4-BE49-F238E27FC236}">
                <a16:creationId xmlns:a16="http://schemas.microsoft.com/office/drawing/2014/main" id="{2AB1B17C-9825-4047-BA36-A616C45E0F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30561" y="101282"/>
            <a:ext cx="1219199" cy="1215735"/>
          </a:xfrm>
          <a:prstGeom prst="rect">
            <a:avLst/>
          </a:prstGeom>
        </p:spPr>
      </p:pic>
      <p:sp>
        <p:nvSpPr>
          <p:cNvPr id="16" name="Marcador de pie de página 15">
            <a:extLst>
              <a:ext uri="{FF2B5EF4-FFF2-40B4-BE49-F238E27FC236}">
                <a16:creationId xmlns:a16="http://schemas.microsoft.com/office/drawing/2014/main" id="{428CBA69-AA4F-4DD1-81E9-FE194F6035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/>
              <a:t>Facilitador: Oscar Diego Acosta Aguilar </a:t>
            </a:r>
          </a:p>
        </p:txBody>
      </p:sp>
      <p:sp>
        <p:nvSpPr>
          <p:cNvPr id="17" name="Marcador de número de diapositiva 16">
            <a:extLst>
              <a:ext uri="{FF2B5EF4-FFF2-40B4-BE49-F238E27FC236}">
                <a16:creationId xmlns:a16="http://schemas.microsoft.com/office/drawing/2014/main" id="{277CC476-6DC3-40BA-AAB5-11E748820E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E1DB8-0CCE-4D94-A6C2-F6634ED1DF1D}" type="slidenum">
              <a:rPr lang="es-CO" smtClean="0"/>
              <a:t>6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0199536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ítulo 10">
            <a:extLst>
              <a:ext uri="{FF2B5EF4-FFF2-40B4-BE49-F238E27FC236}">
                <a16:creationId xmlns:a16="http://schemas.microsoft.com/office/drawing/2014/main" id="{CCC1CF62-EBC1-4899-A595-95C4471ACA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lnSpc>
                <a:spcPct val="100000"/>
              </a:lnSpc>
            </a:pPr>
            <a:r>
              <a:rPr lang="es-MX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UVT</a:t>
            </a:r>
            <a:endParaRPr lang="es-CO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" name="Marcador de contenido 9">
            <a:extLst>
              <a:ext uri="{FF2B5EF4-FFF2-40B4-BE49-F238E27FC236}">
                <a16:creationId xmlns:a16="http://schemas.microsoft.com/office/drawing/2014/main" id="{236937BC-35C0-4F0B-A69D-D4EAEB5F49A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4789" t="17909" r="67953" b="8624"/>
          <a:stretch/>
        </p:blipFill>
        <p:spPr>
          <a:xfrm>
            <a:off x="8509259" y="695177"/>
            <a:ext cx="2283345" cy="5467646"/>
          </a:xfrm>
        </p:spPr>
      </p:pic>
      <p:sp>
        <p:nvSpPr>
          <p:cNvPr id="12" name="Marcador de texto 11">
            <a:extLst>
              <a:ext uri="{FF2B5EF4-FFF2-40B4-BE49-F238E27FC236}">
                <a16:creationId xmlns:a16="http://schemas.microsoft.com/office/drawing/2014/main" id="{FE838299-71AC-4939-B166-C94894BFD2F6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es-MX" sz="2400" dirty="0"/>
              <a:t>Luego de que el </a:t>
            </a:r>
            <a:r>
              <a:rPr lang="es-MX" sz="2400" dirty="0" err="1"/>
              <a:t>Dane</a:t>
            </a:r>
            <a:r>
              <a:rPr lang="es-MX" sz="2400" dirty="0"/>
              <a:t> expidiera la certificación mediante la cual definió el índice de precios al consumidor –IPC– con corte al 1 de octubre de 2024, la Dian publicó la Resolución 000193 de diciembre 4 de 2024, fijando el valor de la UVT para 2025 en $49.799, un 5,81 % más alta que la UVT del 2024 ($47.065).</a:t>
            </a:r>
            <a:endParaRPr lang="es-CO" sz="2400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451D2E9-1E68-4163-A272-B68405BFAD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/>
              <a:t>Facilitador: Oscar Diego Acosta Aguilar 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86DDED79-5DA5-43AB-A0D6-65211AFE2C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E1DB8-0CCE-4D94-A6C2-F6634ED1DF1D}" type="slidenum">
              <a:rPr lang="es-CO" smtClean="0"/>
              <a:t>7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5612324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>
            <a:extLst>
              <a:ext uri="{FF2B5EF4-FFF2-40B4-BE49-F238E27FC236}">
                <a16:creationId xmlns:a16="http://schemas.microsoft.com/office/drawing/2014/main" id="{8A804676-F1C0-4F2F-A710-A8121DC271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460500"/>
          </a:xfrm>
        </p:spPr>
        <p:txBody>
          <a:bodyPr>
            <a:noAutofit/>
          </a:bodyPr>
          <a:lstStyle/>
          <a:p>
            <a:pPr algn="ctr"/>
            <a:br>
              <a:rPr lang="es-MX" sz="3200" dirty="0"/>
            </a:br>
            <a:br>
              <a:rPr lang="es-MX" sz="3200" dirty="0"/>
            </a:br>
            <a:br>
              <a:rPr lang="es-MX" sz="3200" dirty="0"/>
            </a:br>
            <a:r>
              <a:rPr lang="es-MX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Plazos Declaración 2025Del 12 de agosto al 24 de octubre 2025Depende de los dos últimos dígitos del NIT (sin DV)5.</a:t>
            </a:r>
            <a:br>
              <a:rPr lang="es-MX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s-CO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FCD151E1-3371-4425-8A1B-BCED8B9447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/>
            <a:r>
              <a:rPr lang="es-MX" b="0" i="0" dirty="0">
                <a:solidFill>
                  <a:srgbClr val="212529"/>
                </a:solidFill>
                <a:effectLst/>
                <a:latin typeface="Open Sans" panose="020B0606030504020204" pitchFamily="34" charset="0"/>
              </a:rPr>
              <a:t>El </a:t>
            </a:r>
            <a:r>
              <a:rPr lang="es-MX" b="0" i="0" u="none" strike="noStrike" dirty="0">
                <a:solidFill>
                  <a:srgbClr val="5266FB"/>
                </a:solidFill>
                <a:effectLst/>
                <a:latin typeface="Open Sans" panose="020B0606030504020204" pitchFamily="34" charset="0"/>
                <a:hlinkClick r:id="rId2"/>
              </a:rPr>
              <a:t>Decreto 2229 de diciembre 22 de 2023</a:t>
            </a:r>
            <a:r>
              <a:rPr lang="es-MX" b="0" i="0" dirty="0">
                <a:solidFill>
                  <a:srgbClr val="212529"/>
                </a:solidFill>
                <a:effectLst/>
                <a:latin typeface="Open Sans" panose="020B0606030504020204" pitchFamily="34" charset="0"/>
              </a:rPr>
              <a:t>, la </a:t>
            </a:r>
            <a:r>
              <a:rPr lang="es-MX" b="0" i="0" u="none" strike="noStrike" dirty="0">
                <a:solidFill>
                  <a:srgbClr val="5266FB"/>
                </a:solidFill>
                <a:effectLst/>
                <a:latin typeface="Open Sans" panose="020B0606030504020204" pitchFamily="34" charset="0"/>
                <a:hlinkClick r:id="rId3"/>
              </a:rPr>
              <a:t>Resolución 000162 de octubre 31 de 2023</a:t>
            </a:r>
            <a:r>
              <a:rPr lang="es-MX" b="0" i="0" dirty="0">
                <a:solidFill>
                  <a:srgbClr val="212529"/>
                </a:solidFill>
                <a:effectLst/>
                <a:latin typeface="Open Sans" panose="020B0606030504020204" pitchFamily="34" charset="0"/>
              </a:rPr>
              <a:t> (modificada por la </a:t>
            </a:r>
            <a:r>
              <a:rPr lang="es-MX" b="0" i="0" u="none" strike="noStrike" dirty="0">
                <a:solidFill>
                  <a:srgbClr val="5266FB"/>
                </a:solidFill>
                <a:effectLst/>
                <a:latin typeface="Open Sans" panose="020B0606030504020204" pitchFamily="34" charset="0"/>
                <a:hlinkClick r:id="rId4"/>
              </a:rPr>
              <a:t>Resolución 000188 de octubre 30 de 2024</a:t>
            </a:r>
            <a:r>
              <a:rPr lang="es-MX" b="0" i="0" dirty="0">
                <a:solidFill>
                  <a:srgbClr val="212529"/>
                </a:solidFill>
                <a:effectLst/>
                <a:latin typeface="Open Sans" panose="020B0606030504020204" pitchFamily="34" charset="0"/>
              </a:rPr>
              <a:t>) y las circulares externas </a:t>
            </a:r>
            <a:r>
              <a:rPr lang="es-MX" b="0" i="0" u="none" strike="noStrike" dirty="0">
                <a:solidFill>
                  <a:srgbClr val="5266FB"/>
                </a:solidFill>
                <a:effectLst/>
                <a:latin typeface="Open Sans" panose="020B0606030504020204" pitchFamily="34" charset="0"/>
                <a:hlinkClick r:id="rId5"/>
              </a:rPr>
              <a:t>100-000009 de noviembre 2 de 2023 </a:t>
            </a:r>
            <a:r>
              <a:rPr lang="es-MX" b="0" i="0" dirty="0">
                <a:solidFill>
                  <a:srgbClr val="212529"/>
                </a:solidFill>
                <a:effectLst/>
                <a:latin typeface="Open Sans" panose="020B0606030504020204" pitchFamily="34" charset="0"/>
              </a:rPr>
              <a:t>y </a:t>
            </a:r>
            <a:r>
              <a:rPr lang="es-MX" b="0" i="0" u="none" strike="noStrike" dirty="0">
                <a:solidFill>
                  <a:srgbClr val="5266FB"/>
                </a:solidFill>
                <a:effectLst/>
                <a:latin typeface="Open Sans" panose="020B0606030504020204" pitchFamily="34" charset="0"/>
                <a:hlinkClick r:id="rId6"/>
              </a:rPr>
              <a:t>100-000006 de noviembre 9 de 2018</a:t>
            </a:r>
            <a:r>
              <a:rPr lang="es-MX" b="0" i="0" dirty="0">
                <a:solidFill>
                  <a:srgbClr val="212529"/>
                </a:solidFill>
                <a:effectLst/>
                <a:latin typeface="Open Sans" panose="020B0606030504020204" pitchFamily="34" charset="0"/>
              </a:rPr>
              <a:t> </a:t>
            </a:r>
            <a:r>
              <a:rPr lang="es-MX" b="1" i="0" dirty="0">
                <a:solidFill>
                  <a:srgbClr val="212529"/>
                </a:solidFill>
                <a:effectLst/>
                <a:latin typeface="Open Sans" panose="020B0606030504020204" pitchFamily="34" charset="0"/>
              </a:rPr>
              <a:t>establecen el calendario tributario con los plazos para la presentación y pago de las declaraciones en 2025</a:t>
            </a:r>
            <a:r>
              <a:rPr lang="es-MX" b="0" i="0" dirty="0">
                <a:solidFill>
                  <a:srgbClr val="212529"/>
                </a:solidFill>
                <a:effectLst/>
                <a:latin typeface="Open Sans" panose="020B0606030504020204" pitchFamily="34" charset="0"/>
              </a:rPr>
              <a:t>, el reporte de la información financiera o fiscal en Colombia, y la actualización del </a:t>
            </a:r>
            <a:r>
              <a:rPr lang="es-MX" b="0" i="0" u="none" strike="noStrike" dirty="0">
                <a:solidFill>
                  <a:srgbClr val="5266FB"/>
                </a:solidFill>
                <a:effectLst/>
                <a:latin typeface="Open Sans" panose="020B0606030504020204" pitchFamily="34" charset="0"/>
                <a:hlinkClick r:id="rId7"/>
              </a:rPr>
              <a:t>registro único de beneficiarios finales</a:t>
            </a:r>
            <a:r>
              <a:rPr lang="es-MX" b="0" i="0" dirty="0">
                <a:solidFill>
                  <a:srgbClr val="212529"/>
                </a:solidFill>
                <a:effectLst/>
                <a:latin typeface="Open Sans" panose="020B0606030504020204" pitchFamily="34" charset="0"/>
              </a:rPr>
              <a:t>, entre otras obligaciones.</a:t>
            </a:r>
          </a:p>
          <a:p>
            <a:pPr algn="l"/>
            <a:endParaRPr lang="es-MX" b="0" i="0" dirty="0">
              <a:solidFill>
                <a:srgbClr val="212529"/>
              </a:solidFill>
              <a:effectLst/>
              <a:latin typeface="Open Sans" panose="020B0606030504020204" pitchFamily="34" charset="0"/>
            </a:endParaRPr>
          </a:p>
          <a:p>
            <a:pPr marL="0" indent="0">
              <a:buNone/>
            </a:pPr>
            <a:endParaRPr lang="es-CO" dirty="0"/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17141D8A-BA63-4816-9340-06528AB7391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871200" y="118759"/>
            <a:ext cx="1127760" cy="1124556"/>
          </a:xfrm>
          <a:prstGeom prst="rect">
            <a:avLst/>
          </a:prstGeom>
        </p:spPr>
      </p:pic>
      <p:sp>
        <p:nvSpPr>
          <p:cNvPr id="9" name="Marcador de pie de página 8">
            <a:extLst>
              <a:ext uri="{FF2B5EF4-FFF2-40B4-BE49-F238E27FC236}">
                <a16:creationId xmlns:a16="http://schemas.microsoft.com/office/drawing/2014/main" id="{1448C456-5BD0-44C2-BBDC-2A406EC1B8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/>
              <a:t>Facilitador: Oscar Diego Acosta Aguilar </a:t>
            </a:r>
          </a:p>
        </p:txBody>
      </p:sp>
      <p:sp>
        <p:nvSpPr>
          <p:cNvPr id="10" name="Marcador de número de diapositiva 9">
            <a:extLst>
              <a:ext uri="{FF2B5EF4-FFF2-40B4-BE49-F238E27FC236}">
                <a16:creationId xmlns:a16="http://schemas.microsoft.com/office/drawing/2014/main" id="{358C1BD8-CE46-4628-AAD9-8C317F2DCC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E1DB8-0CCE-4D94-A6C2-F6634ED1DF1D}" type="slidenum">
              <a:rPr lang="es-CO" smtClean="0"/>
              <a:t>8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6866020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DC89822-CA06-4C5C-A80B-B6AD4688FB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</a:t>
            </a:r>
            <a:r>
              <a:rPr lang="es-CO" sz="36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onsideraciones</a:t>
            </a:r>
            <a:r>
              <a:rPr lang="es-CO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Generales para Obligados a Declarar</a:t>
            </a:r>
          </a:p>
        </p:txBody>
      </p:sp>
      <p:sp>
        <p:nvSpPr>
          <p:cNvPr id="8" name="Marcador de contenido 7">
            <a:extLst>
              <a:ext uri="{FF2B5EF4-FFF2-40B4-BE49-F238E27FC236}">
                <a16:creationId xmlns:a16="http://schemas.microsoft.com/office/drawing/2014/main" id="{A2C80D6C-12CB-4CD7-AE4C-C1663217F87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lnSpc>
                <a:spcPct val="150000"/>
              </a:lnSpc>
            </a:pPr>
            <a:r>
              <a:rPr lang="es-MX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 trabajaste y tuviste ingresos relevantes  o movimientos bancarios,  probadamente  tengas que declarar de acuerdo a:</a:t>
            </a:r>
          </a:p>
          <a:p>
            <a:pPr>
              <a:lnSpc>
                <a:spcPct val="150000"/>
              </a:lnSpc>
            </a:pPr>
            <a:r>
              <a:rPr lang="es-MX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UVT 2025 Valor:</a:t>
            </a:r>
            <a:r>
              <a:rPr lang="es-MX" dirty="0"/>
              <a:t> $49.799</a:t>
            </a:r>
          </a:p>
          <a:p>
            <a:pPr>
              <a:lnSpc>
                <a:spcPct val="150000"/>
              </a:lnSpc>
            </a:pPr>
            <a:r>
              <a:rPr lang="es-MX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Topes para declarar (año gravable 2024):</a:t>
            </a:r>
          </a:p>
          <a:p>
            <a:pPr>
              <a:lnSpc>
                <a:spcPct val="150000"/>
              </a:lnSpc>
            </a:pPr>
            <a:r>
              <a:rPr lang="es-MX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Ingresos, compras, consumos, consignaciones &gt; 1.400 UVT</a:t>
            </a:r>
            <a:r>
              <a:rPr lang="es-MX" sz="2400" dirty="0"/>
              <a:t> ($65.891.000)</a:t>
            </a:r>
          </a:p>
          <a:p>
            <a:pPr>
              <a:lnSpc>
                <a:spcPct val="150000"/>
              </a:lnSpc>
            </a:pPr>
            <a:r>
              <a:rPr lang="es-MX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Patrimonio bruto &gt; 4.500 UVT</a:t>
            </a:r>
            <a:r>
              <a:rPr lang="es-MX" dirty="0"/>
              <a:t> ($211.793.000)</a:t>
            </a:r>
          </a:p>
          <a:p>
            <a:pPr>
              <a:lnSpc>
                <a:spcPct val="150000"/>
              </a:lnSpc>
            </a:pPr>
            <a:r>
              <a:rPr lang="es-MX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Responsable del IVA al 31 de diciembre. </a:t>
            </a:r>
            <a:endParaRPr lang="es-CO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BE2A94AF-D755-4530-85B6-CF0CD87B90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57280" y="306497"/>
            <a:ext cx="721409" cy="721409"/>
          </a:xfrm>
          <a:prstGeom prst="rect">
            <a:avLst/>
          </a:prstGeom>
        </p:spPr>
      </p:pic>
      <p:sp>
        <p:nvSpPr>
          <p:cNvPr id="11" name="Marcador de pie de página 10">
            <a:extLst>
              <a:ext uri="{FF2B5EF4-FFF2-40B4-BE49-F238E27FC236}">
                <a16:creationId xmlns:a16="http://schemas.microsoft.com/office/drawing/2014/main" id="{2028A56F-9BCE-404D-9C8E-AC62DFE891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O"/>
              <a:t>Facilitador: Oscar Diego Acosta Aguilar </a:t>
            </a:r>
          </a:p>
        </p:txBody>
      </p:sp>
      <p:sp>
        <p:nvSpPr>
          <p:cNvPr id="12" name="Marcador de número de diapositiva 11">
            <a:extLst>
              <a:ext uri="{FF2B5EF4-FFF2-40B4-BE49-F238E27FC236}">
                <a16:creationId xmlns:a16="http://schemas.microsoft.com/office/drawing/2014/main" id="{B332C650-EFDF-4C36-8DD5-2BDF23DD4D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E1DB8-0CCE-4D94-A6C2-F6634ED1DF1D}" type="slidenum">
              <a:rPr lang="es-CO" smtClean="0"/>
              <a:t>9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5017640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253</TotalTime>
  <Words>1037</Words>
  <Application>Microsoft Office PowerPoint</Application>
  <PresentationFormat>Panorámica</PresentationFormat>
  <Paragraphs>140</Paragraphs>
  <Slides>22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22</vt:i4>
      </vt:variant>
    </vt:vector>
  </HeadingPairs>
  <TitlesOfParts>
    <vt:vector size="28" baseType="lpstr">
      <vt:lpstr>Arial</vt:lpstr>
      <vt:lpstr>Calibri</vt:lpstr>
      <vt:lpstr>Calibri Light</vt:lpstr>
      <vt:lpstr>Open Sans</vt:lpstr>
      <vt:lpstr>Wingdings</vt:lpstr>
      <vt:lpstr>Tema de Office</vt:lpstr>
      <vt:lpstr>Facilitador:  </vt:lpstr>
      <vt:lpstr>RENTA  PERSONAS NATURALES </vt:lpstr>
      <vt:lpstr>MARCO NORMATIVO </vt:lpstr>
      <vt:lpstr>Constitucional:</vt:lpstr>
      <vt:lpstr>Legal (Estatuto Tributario):</vt:lpstr>
      <vt:lpstr>Reglamentario:Resolución DIAN  (calendario tributario anual) cada año</vt:lpstr>
      <vt:lpstr>UVT</vt:lpstr>
      <vt:lpstr>   Plazos Declaración 2025Del 12 de agosto al 24 de octubre 2025Depende de los dos últimos dígitos del NIT (sin DV)5. </vt:lpstr>
      <vt:lpstr>Consideraciones Generales para Obligados a Declarar</vt:lpstr>
      <vt:lpstr>¿Si estoy obligado a declarar por primera vez qué debo hacer?</vt:lpstr>
      <vt:lpstr>Patrimonio </vt:lpstr>
      <vt:lpstr>IMPUESTO AL PATRIMONIO</vt:lpstr>
      <vt:lpstr>   </vt:lpstr>
      <vt:lpstr>.  Clasificación de Ingresos (Régimen Cedular)   </vt:lpstr>
      <vt:lpstr>OTROS </vt:lpstr>
      <vt:lpstr>Deducciones y Descuentos - Rentas Exentas-  </vt:lpstr>
      <vt:lpstr>otros</vt:lpstr>
      <vt:lpstr>           PREGUNTAS    ¿En caso de una sociedad conyugal cuyo patrimonio es de $450.000.000, tienen de que declarar, en cabeza de quién está la responsabilidad?</vt:lpstr>
      <vt:lpstr>RETENCIONES EN LA FUENTE</vt:lpstr>
      <vt:lpstr>Recomendaciones Generales </vt:lpstr>
      <vt:lpstr>Recomendaciones Generales </vt:lpstr>
      <vt:lpstr>Gracias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ASALARIADOS Y PERSONAS NATURALES</dc:title>
  <dc:creator>Lililiana</dc:creator>
  <cp:lastModifiedBy>Lililiana</cp:lastModifiedBy>
  <cp:revision>25</cp:revision>
  <dcterms:created xsi:type="dcterms:W3CDTF">2025-08-10T21:16:11Z</dcterms:created>
  <dcterms:modified xsi:type="dcterms:W3CDTF">2025-08-12T02:00:58Z</dcterms:modified>
</cp:coreProperties>
</file>