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1" r:id="rId5"/>
    <p:sldId id="260" r:id="rId6"/>
    <p:sldId id="258"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41" autoAdjust="0"/>
    <p:restoredTop sz="94660"/>
  </p:normalViewPr>
  <p:slideViewPr>
    <p:cSldViewPr snapToGrid="0">
      <p:cViewPr varScale="1">
        <p:scale>
          <a:sx n="113" d="100"/>
          <a:sy n="113" d="100"/>
        </p:scale>
        <p:origin x="594"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6B78163-3ECC-4DBA-89B4-2CA58B20B030}" type="datetimeFigureOut">
              <a:rPr lang="es-CO" smtClean="0"/>
              <a:t>15/08/2025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3523171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6B78163-3ECC-4DBA-89B4-2CA58B20B030}" type="datetimeFigureOut">
              <a:rPr lang="es-CO" smtClean="0"/>
              <a:t>15/08/2025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1955207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6B78163-3ECC-4DBA-89B4-2CA58B20B030}" type="datetimeFigureOut">
              <a:rPr lang="es-CO" smtClean="0"/>
              <a:t>15/08/2025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F3FAC8A-B959-4022-B9C5-F83630CD1989}" type="slidenum">
              <a:rPr lang="es-CO" smtClean="0"/>
              <a:t>‹Nº›</a:t>
            </a:fld>
            <a:endParaRPr lang="es-CO"/>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31277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6B78163-3ECC-4DBA-89B4-2CA58B20B030}" type="datetimeFigureOut">
              <a:rPr lang="es-CO" smtClean="0"/>
              <a:t>15/08/2025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1065285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6B78163-3ECC-4DBA-89B4-2CA58B20B030}" type="datetimeFigureOut">
              <a:rPr lang="es-CO" smtClean="0"/>
              <a:t>15/08/2025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F3FAC8A-B959-4022-B9C5-F83630CD1989}" type="slidenum">
              <a:rPr lang="es-CO" smtClean="0"/>
              <a:t>‹Nº›</a:t>
            </a:fld>
            <a:endParaRPr lang="es-CO"/>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39378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6B78163-3ECC-4DBA-89B4-2CA58B20B030}" type="datetimeFigureOut">
              <a:rPr lang="es-CO" smtClean="0"/>
              <a:t>15/08/2025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41625957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6B78163-3ECC-4DBA-89B4-2CA58B20B030}" type="datetimeFigureOut">
              <a:rPr lang="es-CO" smtClean="0"/>
              <a:t>15/08/2025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2430992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6B78163-3ECC-4DBA-89B4-2CA58B20B030}" type="datetimeFigureOut">
              <a:rPr lang="es-CO" smtClean="0"/>
              <a:t>15/08/2025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976383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6B78163-3ECC-4DBA-89B4-2CA58B20B030}" type="datetimeFigureOut">
              <a:rPr lang="es-CO" smtClean="0"/>
              <a:t>15/08/2025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2040487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6B78163-3ECC-4DBA-89B4-2CA58B20B030}" type="datetimeFigureOut">
              <a:rPr lang="es-CO" smtClean="0"/>
              <a:t>15/08/2025</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2279657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6B78163-3ECC-4DBA-89B4-2CA58B20B030}" type="datetimeFigureOut">
              <a:rPr lang="es-CO" smtClean="0"/>
              <a:t>15/08/2025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41422060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6B78163-3ECC-4DBA-89B4-2CA58B20B030}" type="datetimeFigureOut">
              <a:rPr lang="es-CO" smtClean="0"/>
              <a:t>15/08/2025</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7507112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6B78163-3ECC-4DBA-89B4-2CA58B20B030}" type="datetimeFigureOut">
              <a:rPr lang="es-CO" smtClean="0"/>
              <a:t>15/08/2025</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3731087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B78163-3ECC-4DBA-89B4-2CA58B20B030}" type="datetimeFigureOut">
              <a:rPr lang="es-CO" smtClean="0"/>
              <a:t>15/08/2025</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1946239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6B78163-3ECC-4DBA-89B4-2CA58B20B030}" type="datetimeFigureOut">
              <a:rPr lang="es-CO" smtClean="0"/>
              <a:t>15/08/2025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3712390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6B78163-3ECC-4DBA-89B4-2CA58B20B030}" type="datetimeFigureOut">
              <a:rPr lang="es-CO" smtClean="0"/>
              <a:t>15/08/2025</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5F3FAC8A-B959-4022-B9C5-F83630CD1989}" type="slidenum">
              <a:rPr lang="es-CO" smtClean="0"/>
              <a:t>‹Nº›</a:t>
            </a:fld>
            <a:endParaRPr lang="es-CO"/>
          </a:p>
        </p:txBody>
      </p:sp>
    </p:spTree>
    <p:extLst>
      <p:ext uri="{BB962C8B-B14F-4D97-AF65-F5344CB8AC3E}">
        <p14:creationId xmlns:p14="http://schemas.microsoft.com/office/powerpoint/2010/main" val="2879593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6B78163-3ECC-4DBA-89B4-2CA58B20B030}" type="datetimeFigureOut">
              <a:rPr lang="es-CO" smtClean="0"/>
              <a:t>15/08/2025</a:t>
            </a:fld>
            <a:endParaRPr lang="es-CO"/>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5F3FAC8A-B959-4022-B9C5-F83630CD1989}" type="slidenum">
              <a:rPr lang="es-CO" smtClean="0"/>
              <a:t>‹Nº›</a:t>
            </a:fld>
            <a:endParaRPr lang="es-CO"/>
          </a:p>
        </p:txBody>
      </p:sp>
    </p:spTree>
    <p:extLst>
      <p:ext uri="{BB962C8B-B14F-4D97-AF65-F5344CB8AC3E}">
        <p14:creationId xmlns:p14="http://schemas.microsoft.com/office/powerpoint/2010/main" val="4719277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753291" y="1893071"/>
            <a:ext cx="8952411" cy="3162255"/>
          </a:xfrm>
        </p:spPr>
        <p:txBody>
          <a:bodyPr>
            <a:normAutofit fontScale="90000"/>
          </a:bodyPr>
          <a:lstStyle/>
          <a:p>
            <a:pPr algn="ctr"/>
            <a:br>
              <a:rPr lang="es-ES" dirty="0"/>
            </a:br>
            <a:br>
              <a:rPr lang="es-ES" dirty="0"/>
            </a:br>
            <a:r>
              <a:rPr lang="es-ES" sz="3600" dirty="0"/>
              <a:t>.</a:t>
            </a:r>
            <a:br>
              <a:rPr lang="es-CO" sz="3600" dirty="0"/>
            </a:br>
            <a:br>
              <a:rPr lang="es-CO" sz="3600" dirty="0"/>
            </a:br>
            <a:br>
              <a:rPr lang="es-CO" sz="3600" dirty="0"/>
            </a:br>
            <a:br>
              <a:rPr lang="es-CO" sz="3600" dirty="0"/>
            </a:br>
            <a:br>
              <a:rPr lang="es-CO" sz="3600" dirty="0"/>
            </a:br>
            <a:r>
              <a:rPr lang="es-ES" sz="4400" b="1" dirty="0">
                <a:solidFill>
                  <a:srgbClr val="000099"/>
                </a:solidFill>
              </a:rPr>
              <a:t>LA TRIBUTACIÓN EN ORGANIZACIONES SINDICALES COMO PARTE DEL RÉGIMEN TRIBUTARIO ESPECIAL</a:t>
            </a:r>
            <a:br>
              <a:rPr lang="es-CO" sz="4400" b="1" dirty="0"/>
            </a:br>
            <a:endParaRPr lang="es-CO" sz="4400" b="1" dirty="0"/>
          </a:p>
        </p:txBody>
      </p:sp>
    </p:spTree>
    <p:extLst>
      <p:ext uri="{BB962C8B-B14F-4D97-AF65-F5344CB8AC3E}">
        <p14:creationId xmlns:p14="http://schemas.microsoft.com/office/powerpoint/2010/main" val="757842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 </a:t>
            </a:r>
            <a:r>
              <a:rPr lang="es-ES" b="1" dirty="0">
                <a:solidFill>
                  <a:srgbClr val="000099"/>
                </a:solidFill>
              </a:rPr>
              <a:t>RÉGIMEN TRIBUTARIO ESPECIAL</a:t>
            </a:r>
            <a:endParaRPr lang="es-CO" dirty="0"/>
          </a:p>
        </p:txBody>
      </p:sp>
      <p:pic>
        <p:nvPicPr>
          <p:cNvPr id="4" name="Marcador de contenido 3"/>
          <p:cNvPicPr>
            <a:picLocks noGrp="1" noChangeAspect="1"/>
          </p:cNvPicPr>
          <p:nvPr>
            <p:ph idx="1"/>
          </p:nvPr>
        </p:nvPicPr>
        <p:blipFill>
          <a:blip r:embed="rId2"/>
          <a:stretch>
            <a:fillRect/>
          </a:stretch>
        </p:blipFill>
        <p:spPr>
          <a:xfrm>
            <a:off x="677334" y="1270000"/>
            <a:ext cx="8739297" cy="4611187"/>
          </a:xfrm>
          <a:prstGeom prst="rect">
            <a:avLst/>
          </a:prstGeom>
        </p:spPr>
      </p:pic>
    </p:spTree>
    <p:extLst>
      <p:ext uri="{BB962C8B-B14F-4D97-AF65-F5344CB8AC3E}">
        <p14:creationId xmlns:p14="http://schemas.microsoft.com/office/powerpoint/2010/main" val="33406190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 </a:t>
            </a:r>
            <a:r>
              <a:rPr lang="es-ES" b="1" dirty="0">
                <a:solidFill>
                  <a:srgbClr val="000099"/>
                </a:solidFill>
              </a:rPr>
              <a:t>RÉGIMEN TRIBUTARIO ESPECIAL</a:t>
            </a:r>
            <a:endParaRPr lang="es-CO" dirty="0"/>
          </a:p>
        </p:txBody>
      </p:sp>
      <p:sp>
        <p:nvSpPr>
          <p:cNvPr id="3" name="Marcador de contenido 2"/>
          <p:cNvSpPr>
            <a:spLocks noGrp="1"/>
          </p:cNvSpPr>
          <p:nvPr>
            <p:ph idx="1"/>
          </p:nvPr>
        </p:nvSpPr>
        <p:spPr/>
        <p:txBody>
          <a:bodyPr>
            <a:normAutofit lnSpcReduction="10000"/>
          </a:bodyPr>
          <a:lstStyle/>
          <a:p>
            <a:pPr marL="0" indent="0">
              <a:buNone/>
            </a:pPr>
            <a:r>
              <a:rPr lang="es-ES" sz="3600" dirty="0">
                <a:solidFill>
                  <a:srgbClr val="000099"/>
                </a:solidFill>
              </a:rPr>
              <a:t>Los procesos ante la DIAN son:</a:t>
            </a:r>
          </a:p>
          <a:p>
            <a:pPr marL="0" indent="0">
              <a:buNone/>
            </a:pPr>
            <a:endParaRPr lang="es-ES" sz="3600" dirty="0">
              <a:solidFill>
                <a:srgbClr val="000099"/>
              </a:solidFill>
            </a:endParaRPr>
          </a:p>
          <a:p>
            <a:r>
              <a:rPr lang="es-ES" sz="3600" dirty="0">
                <a:solidFill>
                  <a:srgbClr val="000099"/>
                </a:solidFill>
              </a:rPr>
              <a:t>1.  Calificación.</a:t>
            </a:r>
          </a:p>
          <a:p>
            <a:r>
              <a:rPr lang="es-ES" sz="3600" dirty="0">
                <a:solidFill>
                  <a:srgbClr val="000099"/>
                </a:solidFill>
              </a:rPr>
              <a:t>2. Readmisión.</a:t>
            </a:r>
            <a:endParaRPr lang="es-CO" sz="3600" dirty="0">
              <a:solidFill>
                <a:srgbClr val="000099"/>
              </a:solidFill>
            </a:endParaRPr>
          </a:p>
          <a:p>
            <a:r>
              <a:rPr lang="es-ES" sz="3600" dirty="0">
                <a:solidFill>
                  <a:srgbClr val="000099"/>
                </a:solidFill>
              </a:rPr>
              <a:t>3. Actualización.</a:t>
            </a:r>
          </a:p>
          <a:p>
            <a:pPr marL="0" indent="0">
              <a:buNone/>
            </a:pPr>
            <a:r>
              <a:rPr lang="es-ES" sz="3600" dirty="0"/>
              <a:t> </a:t>
            </a:r>
            <a:endParaRPr lang="es-CO" sz="3600" dirty="0"/>
          </a:p>
        </p:txBody>
      </p:sp>
    </p:spTree>
    <p:extLst>
      <p:ext uri="{BB962C8B-B14F-4D97-AF65-F5344CB8AC3E}">
        <p14:creationId xmlns:p14="http://schemas.microsoft.com/office/powerpoint/2010/main" val="3337364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ES" b="1" dirty="0"/>
              <a:t>* </a:t>
            </a:r>
            <a:r>
              <a:rPr lang="es-ES" b="1" dirty="0">
                <a:solidFill>
                  <a:srgbClr val="000099"/>
                </a:solidFill>
              </a:rPr>
              <a:t>RÉGIMEN TRIBUTARIO ESPECIAL</a:t>
            </a:r>
            <a:endParaRPr lang="es-CO" dirty="0"/>
          </a:p>
        </p:txBody>
      </p:sp>
      <p:sp>
        <p:nvSpPr>
          <p:cNvPr id="3" name="Marcador de contenido 2"/>
          <p:cNvSpPr>
            <a:spLocks noGrp="1"/>
          </p:cNvSpPr>
          <p:nvPr>
            <p:ph idx="1"/>
          </p:nvPr>
        </p:nvSpPr>
        <p:spPr>
          <a:xfrm>
            <a:off x="860214" y="1489167"/>
            <a:ext cx="8596668" cy="4513008"/>
          </a:xfrm>
        </p:spPr>
        <p:txBody>
          <a:bodyPr>
            <a:normAutofit fontScale="92500" lnSpcReduction="10000"/>
          </a:bodyPr>
          <a:lstStyle/>
          <a:p>
            <a:r>
              <a:rPr lang="es-ES" sz="3600" dirty="0">
                <a:solidFill>
                  <a:srgbClr val="000099"/>
                </a:solidFill>
              </a:rPr>
              <a:t>1.  Calificación.</a:t>
            </a:r>
          </a:p>
          <a:p>
            <a:pPr marL="0" indent="0">
              <a:buNone/>
            </a:pPr>
            <a:r>
              <a:rPr lang="es-ES" sz="3600" dirty="0">
                <a:solidFill>
                  <a:srgbClr val="000099"/>
                </a:solidFill>
              </a:rPr>
              <a:t>La solicitan las entidades nuevas.</a:t>
            </a:r>
          </a:p>
          <a:p>
            <a:r>
              <a:rPr lang="es-ES" sz="3600" dirty="0">
                <a:solidFill>
                  <a:srgbClr val="000099"/>
                </a:solidFill>
              </a:rPr>
              <a:t>2. Readmisión:</a:t>
            </a:r>
          </a:p>
          <a:p>
            <a:pPr marL="0" indent="0">
              <a:buNone/>
            </a:pPr>
            <a:r>
              <a:rPr lang="es-ES" sz="3600" dirty="0">
                <a:solidFill>
                  <a:srgbClr val="000099"/>
                </a:solidFill>
              </a:rPr>
              <a:t>La organización pierde la calificación.</a:t>
            </a:r>
          </a:p>
          <a:p>
            <a:pPr marL="0" indent="0">
              <a:buNone/>
            </a:pPr>
            <a:r>
              <a:rPr lang="es-ES" sz="3600" dirty="0">
                <a:solidFill>
                  <a:srgbClr val="000099"/>
                </a:solidFill>
              </a:rPr>
              <a:t>Cooperativas 3 años y las otras 1 año.</a:t>
            </a:r>
          </a:p>
          <a:p>
            <a:r>
              <a:rPr lang="es-ES" sz="3600" dirty="0">
                <a:solidFill>
                  <a:srgbClr val="000099"/>
                </a:solidFill>
              </a:rPr>
              <a:t>3. Actualización del RTE.</a:t>
            </a:r>
          </a:p>
          <a:p>
            <a:pPr marL="0" indent="0">
              <a:buNone/>
            </a:pPr>
            <a:r>
              <a:rPr lang="es-ES" sz="3600" dirty="0">
                <a:solidFill>
                  <a:srgbClr val="000099"/>
                </a:solidFill>
              </a:rPr>
              <a:t>Lo solicitan todas las que pertenecen al régimen – anual.</a:t>
            </a:r>
          </a:p>
          <a:p>
            <a:pPr marL="742950" indent="-742950">
              <a:buAutoNum type="arabicPeriod" startAt="2"/>
            </a:pPr>
            <a:endParaRPr lang="es-CO" sz="3600" dirty="0"/>
          </a:p>
        </p:txBody>
      </p:sp>
    </p:spTree>
    <p:extLst>
      <p:ext uri="{BB962C8B-B14F-4D97-AF65-F5344CB8AC3E}">
        <p14:creationId xmlns:p14="http://schemas.microsoft.com/office/powerpoint/2010/main" val="2331828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905691"/>
          </a:xfrm>
        </p:spPr>
        <p:txBody>
          <a:bodyPr/>
          <a:lstStyle/>
          <a:p>
            <a:pPr algn="ctr"/>
            <a:r>
              <a:rPr lang="es-ES" b="1" dirty="0">
                <a:solidFill>
                  <a:srgbClr val="000099"/>
                </a:solidFill>
              </a:rPr>
              <a:t>RÉGIMEN TRIBUTARIO ESPECIAL</a:t>
            </a:r>
            <a:endParaRPr lang="es-CO" dirty="0"/>
          </a:p>
        </p:txBody>
      </p:sp>
      <p:pic>
        <p:nvPicPr>
          <p:cNvPr id="4" name="Marcador de contenido 3"/>
          <p:cNvPicPr>
            <a:picLocks noGrp="1" noChangeAspect="1"/>
          </p:cNvPicPr>
          <p:nvPr>
            <p:ph idx="1"/>
          </p:nvPr>
        </p:nvPicPr>
        <p:blipFill>
          <a:blip r:embed="rId2"/>
          <a:stretch>
            <a:fillRect/>
          </a:stretch>
        </p:blipFill>
        <p:spPr>
          <a:xfrm>
            <a:off x="504479" y="1267097"/>
            <a:ext cx="8942377" cy="4696552"/>
          </a:xfrm>
          <a:prstGeom prst="rect">
            <a:avLst/>
          </a:prstGeom>
        </p:spPr>
      </p:pic>
    </p:spTree>
    <p:extLst>
      <p:ext uri="{BB962C8B-B14F-4D97-AF65-F5344CB8AC3E}">
        <p14:creationId xmlns:p14="http://schemas.microsoft.com/office/powerpoint/2010/main" val="861772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7334" y="609600"/>
            <a:ext cx="8596668" cy="905691"/>
          </a:xfrm>
        </p:spPr>
        <p:txBody>
          <a:bodyPr/>
          <a:lstStyle/>
          <a:p>
            <a:pPr algn="ctr"/>
            <a:r>
              <a:rPr lang="es-ES" b="1" dirty="0">
                <a:solidFill>
                  <a:srgbClr val="000099"/>
                </a:solidFill>
              </a:rPr>
              <a:t>RÉGIMEN TRIBUTARIO ESPECIAL</a:t>
            </a:r>
            <a:endParaRPr lang="es-CO" dirty="0"/>
          </a:p>
        </p:txBody>
      </p:sp>
      <p:pic>
        <p:nvPicPr>
          <p:cNvPr id="5" name="Marcador de contenido 4"/>
          <p:cNvPicPr>
            <a:picLocks noGrp="1" noChangeAspect="1"/>
          </p:cNvPicPr>
          <p:nvPr>
            <p:ph idx="1"/>
          </p:nvPr>
        </p:nvPicPr>
        <p:blipFill>
          <a:blip r:embed="rId2"/>
          <a:stretch>
            <a:fillRect/>
          </a:stretch>
        </p:blipFill>
        <p:spPr>
          <a:xfrm>
            <a:off x="983303" y="1345476"/>
            <a:ext cx="9099612" cy="4683488"/>
          </a:xfrm>
          <a:prstGeom prst="rect">
            <a:avLst/>
          </a:prstGeom>
        </p:spPr>
      </p:pic>
    </p:spTree>
    <p:extLst>
      <p:ext uri="{BB962C8B-B14F-4D97-AF65-F5344CB8AC3E}">
        <p14:creationId xmlns:p14="http://schemas.microsoft.com/office/powerpoint/2010/main" val="37795154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68774" y="296093"/>
            <a:ext cx="8596668" cy="683622"/>
          </a:xfrm>
        </p:spPr>
        <p:txBody>
          <a:bodyPr/>
          <a:lstStyle/>
          <a:p>
            <a:pPr algn="ctr"/>
            <a:r>
              <a:rPr lang="es-ES" b="1" dirty="0">
                <a:solidFill>
                  <a:srgbClr val="000099"/>
                </a:solidFill>
              </a:rPr>
              <a:t>A TENER EN CUENTA EN EL DIA A DIA</a:t>
            </a:r>
            <a:endParaRPr lang="es-CO" dirty="0"/>
          </a:p>
        </p:txBody>
      </p:sp>
      <p:sp>
        <p:nvSpPr>
          <p:cNvPr id="3" name="Marcador de contenido 2"/>
          <p:cNvSpPr>
            <a:spLocks noGrp="1"/>
          </p:cNvSpPr>
          <p:nvPr>
            <p:ph idx="1"/>
          </p:nvPr>
        </p:nvSpPr>
        <p:spPr>
          <a:xfrm>
            <a:off x="768774" y="979714"/>
            <a:ext cx="9524757" cy="5878286"/>
          </a:xfrm>
        </p:spPr>
        <p:txBody>
          <a:bodyPr>
            <a:noAutofit/>
          </a:bodyPr>
          <a:lstStyle/>
          <a:p>
            <a:pPr marL="0" indent="0">
              <a:buNone/>
            </a:pPr>
            <a:r>
              <a:rPr lang="es-CO" sz="1400" b="1" dirty="0">
                <a:solidFill>
                  <a:srgbClr val="000099"/>
                </a:solidFill>
              </a:rPr>
              <a:t>En lo contable indiferente a la responsabilidad deben cumplir:</a:t>
            </a:r>
            <a:endParaRPr lang="es-CO" sz="1400" dirty="0">
              <a:solidFill>
                <a:srgbClr val="000099"/>
              </a:solidFill>
            </a:endParaRPr>
          </a:p>
          <a:p>
            <a:r>
              <a:rPr lang="es-CO" sz="1400" dirty="0"/>
              <a:t>Tener programa contable licenciado</a:t>
            </a:r>
          </a:p>
          <a:p>
            <a:r>
              <a:rPr lang="es-CO" sz="1400" dirty="0"/>
              <a:t>Soportar cada movimiento -  Bancarizado.</a:t>
            </a:r>
          </a:p>
          <a:p>
            <a:r>
              <a:rPr lang="es-CO" sz="1400" dirty="0"/>
              <a:t>Ingresos (Entradas):  El recibo de caja y el soporte de la consignación.</a:t>
            </a:r>
          </a:p>
          <a:p>
            <a:r>
              <a:rPr lang="es-CO" sz="1400" dirty="0"/>
              <a:t>Egresos (salidas):  El comprobante de egreso, la factura, cuenta de cobro y el soporte de la consignación</a:t>
            </a:r>
          </a:p>
          <a:p>
            <a:r>
              <a:rPr lang="es-CO" sz="1400" dirty="0"/>
              <a:t>En el tema de la factura </a:t>
            </a:r>
            <a:r>
              <a:rPr lang="es-CO" sz="1400" dirty="0" err="1"/>
              <a:t>ó</a:t>
            </a:r>
            <a:r>
              <a:rPr lang="es-CO" sz="1400" dirty="0"/>
              <a:t> cuenta de cobro:  Debe ser factura electrónica </a:t>
            </a:r>
            <a:r>
              <a:rPr lang="es-CO" sz="1400" dirty="0" err="1"/>
              <a:t>ó</a:t>
            </a:r>
            <a:r>
              <a:rPr lang="es-CO" sz="1400" dirty="0"/>
              <a:t> cuenta de cobro + RUT + cuenta bancaria</a:t>
            </a:r>
          </a:p>
          <a:p>
            <a:r>
              <a:rPr lang="es-CO" sz="1400" dirty="0"/>
              <a:t> Facturas de venta: La factura y hacer el seguimiento a la cancelación, dinero que debe ingresar a la cuenta de la Entidad.</a:t>
            </a:r>
          </a:p>
          <a:p>
            <a:r>
              <a:rPr lang="es-CO" sz="1400" dirty="0"/>
              <a:t> Estados Financieros anuales con corte a 31 de cada año: Activos, pasivo, patrimonio, ingresos, egresos y excedente. </a:t>
            </a:r>
          </a:p>
          <a:p>
            <a:pPr marL="0" indent="0">
              <a:buNone/>
            </a:pPr>
            <a:r>
              <a:rPr lang="es-CO" sz="1400" dirty="0"/>
              <a:t> </a:t>
            </a:r>
            <a:r>
              <a:rPr lang="es-CO" sz="1400" b="1" dirty="0">
                <a:solidFill>
                  <a:srgbClr val="000099"/>
                </a:solidFill>
              </a:rPr>
              <a:t>En lo tributario:</a:t>
            </a:r>
            <a:endParaRPr lang="es-CO" sz="1400" dirty="0">
              <a:solidFill>
                <a:srgbClr val="000099"/>
              </a:solidFill>
            </a:endParaRPr>
          </a:p>
          <a:p>
            <a:r>
              <a:rPr lang="es-CO" sz="1400" dirty="0"/>
              <a:t> </a:t>
            </a:r>
            <a:r>
              <a:rPr lang="es-CO" sz="1400" b="1" dirty="0"/>
              <a:t>Declaración de renta (DIAN):</a:t>
            </a:r>
            <a:r>
              <a:rPr lang="es-CO" sz="1400" dirty="0"/>
              <a:t>  Se presenta anualmente se genera el excedente o perdida fiscal que es diferente a lo contable</a:t>
            </a:r>
          </a:p>
          <a:p>
            <a:r>
              <a:rPr lang="es-CO" sz="1400" dirty="0"/>
              <a:t> </a:t>
            </a:r>
            <a:r>
              <a:rPr lang="es-CO" sz="1400" b="1" dirty="0"/>
              <a:t>Retención en la fuente (DIAN):</a:t>
            </a:r>
            <a:r>
              <a:rPr lang="es-CO" sz="1400" dirty="0"/>
              <a:t>  Se presenta mensualmente, si realizo retención en la fuente, algunos conceptos como:  Servicio de transporte, servicio de alimentación, compras, honorarios.</a:t>
            </a:r>
          </a:p>
          <a:p>
            <a:r>
              <a:rPr lang="es-CO" sz="1400" dirty="0"/>
              <a:t> </a:t>
            </a:r>
            <a:r>
              <a:rPr lang="es-CO" sz="1400" b="1" dirty="0"/>
              <a:t>IVA (DIAN):</a:t>
            </a:r>
            <a:r>
              <a:rPr lang="es-CO" sz="1400" dirty="0"/>
              <a:t>  Se presenta Bimestral </a:t>
            </a:r>
            <a:r>
              <a:rPr lang="es-CO" sz="1400" dirty="0" err="1"/>
              <a:t>ó</a:t>
            </a:r>
            <a:r>
              <a:rPr lang="es-CO" sz="1400" dirty="0"/>
              <a:t> cuatrimestral </a:t>
            </a:r>
          </a:p>
          <a:p>
            <a:r>
              <a:rPr lang="es-CO" sz="1400" dirty="0"/>
              <a:t> </a:t>
            </a:r>
            <a:r>
              <a:rPr lang="es-CO" sz="1400" b="1" dirty="0"/>
              <a:t>Información Exógena: </a:t>
            </a:r>
            <a:r>
              <a:rPr lang="es-CO" sz="1400" dirty="0"/>
              <a:t>Reporte anual del detalle de activos, pasivos, patrimonio, ingresos y gastos</a:t>
            </a:r>
          </a:p>
          <a:p>
            <a:r>
              <a:rPr lang="es-ES" sz="1400" b="1" dirty="0"/>
              <a:t>Industria y Comercio: </a:t>
            </a:r>
            <a:r>
              <a:rPr lang="es-ES" sz="1400" dirty="0"/>
              <a:t>(Impuesto municipal)</a:t>
            </a:r>
            <a:endParaRPr lang="es-CO" sz="1400" dirty="0"/>
          </a:p>
        </p:txBody>
      </p:sp>
    </p:spTree>
    <p:extLst>
      <p:ext uri="{BB962C8B-B14F-4D97-AF65-F5344CB8AC3E}">
        <p14:creationId xmlns:p14="http://schemas.microsoft.com/office/powerpoint/2010/main" val="34060927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757646" y="1045029"/>
            <a:ext cx="11338561" cy="4088674"/>
          </a:xfrm>
        </p:spPr>
        <p:txBody>
          <a:bodyPr/>
          <a:lstStyle/>
          <a:p>
            <a:pPr marL="685800" indent="-685800" algn="ctr">
              <a:buFont typeface="Wingdings" panose="05000000000000000000" pitchFamily="2" charset="2"/>
              <a:buChar char="Ø"/>
            </a:pPr>
            <a:br>
              <a:rPr lang="es-ES" dirty="0"/>
            </a:br>
            <a:br>
              <a:rPr lang="es-ES" dirty="0"/>
            </a:br>
            <a:br>
              <a:rPr lang="es-ES" dirty="0"/>
            </a:br>
            <a:br>
              <a:rPr lang="es-ES" dirty="0"/>
            </a:br>
            <a:br>
              <a:rPr lang="es-ES" dirty="0"/>
            </a:br>
            <a:br>
              <a:rPr lang="es-ES" dirty="0"/>
            </a:br>
            <a:br>
              <a:rPr lang="es-ES" dirty="0"/>
            </a:br>
            <a:br>
              <a:rPr lang="es-ES" dirty="0"/>
            </a:br>
            <a:br>
              <a:rPr lang="es-ES" dirty="0"/>
            </a:br>
            <a:r>
              <a:rPr lang="es-ES" b="1" dirty="0"/>
              <a:t>*</a:t>
            </a:r>
            <a:r>
              <a:rPr lang="es-ES" b="1" dirty="0">
                <a:solidFill>
                  <a:srgbClr val="000099"/>
                </a:solidFill>
              </a:rPr>
              <a:t> </a:t>
            </a:r>
            <a:r>
              <a:rPr lang="es-ES" sz="3800" b="1" dirty="0">
                <a:solidFill>
                  <a:srgbClr val="000099"/>
                </a:solidFill>
              </a:rPr>
              <a:t>RÉGIMEN CONTRIBUYENTE DE RENTA</a:t>
            </a:r>
            <a:br>
              <a:rPr lang="es-ES" sz="3800" b="1" dirty="0">
                <a:solidFill>
                  <a:srgbClr val="000099"/>
                </a:solidFill>
              </a:rPr>
            </a:br>
            <a:br>
              <a:rPr lang="es-ES" dirty="0"/>
            </a:br>
            <a:r>
              <a:rPr lang="es-ES" sz="3800" b="1" dirty="0"/>
              <a:t>* </a:t>
            </a:r>
            <a:r>
              <a:rPr lang="es-ES" sz="3800" b="1" dirty="0">
                <a:solidFill>
                  <a:srgbClr val="000099"/>
                </a:solidFill>
              </a:rPr>
              <a:t>RÉGIMEN NO CONTRIBUYENTE DE RENTA</a:t>
            </a:r>
            <a:br>
              <a:rPr lang="es-ES" sz="3800" b="1" dirty="0">
                <a:solidFill>
                  <a:srgbClr val="000099"/>
                </a:solidFill>
              </a:rPr>
            </a:br>
            <a:br>
              <a:rPr lang="es-ES" sz="3800" b="1" dirty="0">
                <a:solidFill>
                  <a:srgbClr val="000099"/>
                </a:solidFill>
              </a:rPr>
            </a:br>
            <a:br>
              <a:rPr lang="es-ES" sz="3800" b="1" dirty="0">
                <a:solidFill>
                  <a:srgbClr val="000099"/>
                </a:solidFill>
              </a:rPr>
            </a:br>
            <a:r>
              <a:rPr lang="es-ES" sz="3800" b="1" dirty="0"/>
              <a:t>*</a:t>
            </a:r>
            <a:r>
              <a:rPr lang="es-ES" sz="3800" b="1" dirty="0">
                <a:solidFill>
                  <a:srgbClr val="000099"/>
                </a:solidFill>
              </a:rPr>
              <a:t> REGIMEN TRIBUTARIO ESPECIAL</a:t>
            </a:r>
            <a:endParaRPr lang="es-CO" sz="3800" b="1" dirty="0">
              <a:solidFill>
                <a:srgbClr val="000099"/>
              </a:solidFill>
            </a:endParaRPr>
          </a:p>
        </p:txBody>
      </p:sp>
    </p:spTree>
    <p:extLst>
      <p:ext uri="{BB962C8B-B14F-4D97-AF65-F5344CB8AC3E}">
        <p14:creationId xmlns:p14="http://schemas.microsoft.com/office/powerpoint/2010/main" val="4182454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822960" y="953589"/>
            <a:ext cx="11573691" cy="5081452"/>
          </a:xfrm>
        </p:spPr>
        <p:txBody>
          <a:bodyPr/>
          <a:lstStyle/>
          <a:p>
            <a:pPr marL="685800" indent="-685800" algn="ctr">
              <a:buFont typeface="Wingdings" panose="05000000000000000000" pitchFamily="2" charset="2"/>
              <a:buChar char="Ø"/>
            </a:pPr>
            <a:br>
              <a:rPr lang="es-ES" dirty="0"/>
            </a:br>
            <a:br>
              <a:rPr lang="es-ES" dirty="0"/>
            </a:br>
            <a:br>
              <a:rPr lang="es-ES" dirty="0"/>
            </a:br>
            <a:br>
              <a:rPr lang="es-ES" dirty="0"/>
            </a:br>
            <a:br>
              <a:rPr lang="es-ES" dirty="0"/>
            </a:br>
            <a:br>
              <a:rPr lang="es-ES" sz="3800" b="1" dirty="0">
                <a:solidFill>
                  <a:srgbClr val="000099"/>
                </a:solidFill>
              </a:rPr>
            </a:br>
            <a:br>
              <a:rPr lang="es-ES" sz="3800" b="1" dirty="0">
                <a:solidFill>
                  <a:srgbClr val="000099"/>
                </a:solidFill>
              </a:rPr>
            </a:br>
            <a:r>
              <a:rPr lang="es-ES" sz="3800" b="1" dirty="0"/>
              <a:t>*</a:t>
            </a:r>
            <a:r>
              <a:rPr lang="es-ES" sz="3800" b="1" dirty="0">
                <a:solidFill>
                  <a:srgbClr val="000099"/>
                </a:solidFill>
              </a:rPr>
              <a:t> RÉGIMEN CONTRIBUYENTE DE RENTA</a:t>
            </a:r>
            <a:br>
              <a:rPr lang="es-ES" sz="3800" b="1" dirty="0">
                <a:solidFill>
                  <a:srgbClr val="000099"/>
                </a:solidFill>
              </a:rPr>
            </a:br>
            <a:br>
              <a:rPr lang="es-ES" sz="3800" b="1" dirty="0">
                <a:solidFill>
                  <a:srgbClr val="000099"/>
                </a:solidFill>
              </a:rPr>
            </a:br>
            <a:r>
              <a:rPr lang="es-ES" sz="3800" dirty="0">
                <a:solidFill>
                  <a:srgbClr val="000099"/>
                </a:solidFill>
              </a:rPr>
              <a:t>Los contribuyentes del impuesto sobre la renta en Colombia son todas las personas naturales y jurídicas que están obligadas a presentar la declaración de renta. Esto incluye tanto a los residentes como a los no residentes, así como las entidades previamente establecidas por la ley, entre ellas: </a:t>
            </a:r>
            <a:br>
              <a:rPr lang="es-ES" sz="3800" dirty="0">
                <a:solidFill>
                  <a:srgbClr val="000099"/>
                </a:solidFill>
              </a:rPr>
            </a:br>
            <a:endParaRPr lang="es-CO" sz="3800" dirty="0">
              <a:solidFill>
                <a:srgbClr val="000099"/>
              </a:solidFill>
            </a:endParaRPr>
          </a:p>
        </p:txBody>
      </p:sp>
    </p:spTree>
    <p:extLst>
      <p:ext uri="{BB962C8B-B14F-4D97-AF65-F5344CB8AC3E}">
        <p14:creationId xmlns:p14="http://schemas.microsoft.com/office/powerpoint/2010/main" val="4239912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822960" y="953589"/>
            <a:ext cx="11573691" cy="5081452"/>
          </a:xfrm>
        </p:spPr>
        <p:txBody>
          <a:bodyPr/>
          <a:lstStyle/>
          <a:p>
            <a:pPr marL="685800" indent="-685800" algn="ctr">
              <a:buFont typeface="Wingdings" panose="05000000000000000000" pitchFamily="2" charset="2"/>
              <a:buChar char="Ø"/>
            </a:pPr>
            <a:br>
              <a:rPr lang="es-ES" dirty="0"/>
            </a:br>
            <a:br>
              <a:rPr lang="es-ES" dirty="0"/>
            </a:br>
            <a:br>
              <a:rPr lang="es-ES" dirty="0"/>
            </a:br>
            <a:br>
              <a:rPr lang="es-ES" dirty="0"/>
            </a:br>
            <a:br>
              <a:rPr lang="es-ES" dirty="0"/>
            </a:br>
            <a:br>
              <a:rPr lang="es-ES" sz="3800" b="1" dirty="0">
                <a:solidFill>
                  <a:srgbClr val="000099"/>
                </a:solidFill>
              </a:rPr>
            </a:br>
            <a:br>
              <a:rPr lang="es-ES" sz="3800" b="1" dirty="0">
                <a:solidFill>
                  <a:srgbClr val="000099"/>
                </a:solidFill>
              </a:rPr>
            </a:br>
            <a:br>
              <a:rPr lang="es-ES" sz="3800" b="1" dirty="0">
                <a:solidFill>
                  <a:srgbClr val="000099"/>
                </a:solidFill>
              </a:rPr>
            </a:br>
            <a:br>
              <a:rPr lang="es-ES" sz="3800" b="1" dirty="0">
                <a:solidFill>
                  <a:srgbClr val="000099"/>
                </a:solidFill>
              </a:rPr>
            </a:br>
            <a:br>
              <a:rPr lang="es-ES" sz="3800" b="1" dirty="0">
                <a:solidFill>
                  <a:srgbClr val="000099"/>
                </a:solidFill>
              </a:rPr>
            </a:br>
            <a:endParaRPr lang="es-CO" sz="3800" b="1" dirty="0">
              <a:solidFill>
                <a:srgbClr val="000099"/>
              </a:solidFill>
            </a:endParaRPr>
          </a:p>
        </p:txBody>
      </p:sp>
      <p:pic>
        <p:nvPicPr>
          <p:cNvPr id="2" name="Imagen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5086" y="472473"/>
            <a:ext cx="5982788" cy="5973924"/>
          </a:xfrm>
          <a:prstGeom prst="rect">
            <a:avLst/>
          </a:prstGeom>
        </p:spPr>
      </p:pic>
    </p:spTree>
    <p:extLst>
      <p:ext uri="{BB962C8B-B14F-4D97-AF65-F5344CB8AC3E}">
        <p14:creationId xmlns:p14="http://schemas.microsoft.com/office/powerpoint/2010/main" val="760418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744583" y="1528355"/>
            <a:ext cx="11573691" cy="4754880"/>
          </a:xfrm>
        </p:spPr>
        <p:txBody>
          <a:bodyPr/>
          <a:lstStyle/>
          <a:p>
            <a:pPr marL="685800" indent="-685800" algn="ctr">
              <a:buFont typeface="Wingdings" panose="05000000000000000000" pitchFamily="2" charset="2"/>
              <a:buChar char="Ø"/>
            </a:pPr>
            <a:br>
              <a:rPr lang="es-ES" dirty="0"/>
            </a:br>
            <a:br>
              <a:rPr lang="es-ES" dirty="0"/>
            </a:br>
            <a:br>
              <a:rPr lang="es-ES" dirty="0"/>
            </a:br>
            <a:br>
              <a:rPr lang="es-ES" dirty="0"/>
            </a:br>
            <a:br>
              <a:rPr lang="es-ES" dirty="0"/>
            </a:br>
            <a:br>
              <a:rPr lang="es-ES" sz="3800" b="1" dirty="0">
                <a:solidFill>
                  <a:srgbClr val="000099"/>
                </a:solidFill>
              </a:rPr>
            </a:br>
            <a:br>
              <a:rPr lang="es-ES" sz="3800" b="1" dirty="0">
                <a:solidFill>
                  <a:srgbClr val="000099"/>
                </a:solidFill>
              </a:rPr>
            </a:br>
            <a:r>
              <a:rPr lang="es-ES" sz="3800" b="1" dirty="0"/>
              <a:t>*</a:t>
            </a:r>
            <a:r>
              <a:rPr lang="es-ES" sz="3800" b="1" dirty="0">
                <a:solidFill>
                  <a:srgbClr val="000099"/>
                </a:solidFill>
              </a:rPr>
              <a:t> RÉGIMEN CONTRIBUYENTE DE RENTA</a:t>
            </a:r>
            <a:br>
              <a:rPr lang="es-ES" sz="3800" b="1" dirty="0">
                <a:solidFill>
                  <a:srgbClr val="000099"/>
                </a:solidFill>
              </a:rPr>
            </a:br>
            <a:br>
              <a:rPr lang="es-ES" sz="3800" b="1" dirty="0">
                <a:solidFill>
                  <a:srgbClr val="000099"/>
                </a:solidFill>
              </a:rPr>
            </a:br>
            <a:r>
              <a:rPr lang="es-ES" sz="3800" dirty="0">
                <a:solidFill>
                  <a:srgbClr val="000099"/>
                </a:solidFill>
              </a:rPr>
              <a:t>Sin embargo, hay ciertos sujetos que están exonerados de la contribución a favor del impuesto de renta y complementarios, como las entidades sin ánimo de lucro que tramiten el Régimen Tributario Especial y que cumplan con los requerimientos exigidos por ley.</a:t>
            </a:r>
            <a:endParaRPr lang="es-CO" sz="3800" dirty="0">
              <a:solidFill>
                <a:srgbClr val="000099"/>
              </a:solidFill>
            </a:endParaRPr>
          </a:p>
        </p:txBody>
      </p:sp>
    </p:spTree>
    <p:extLst>
      <p:ext uri="{BB962C8B-B14F-4D97-AF65-F5344CB8AC3E}">
        <p14:creationId xmlns:p14="http://schemas.microsoft.com/office/powerpoint/2010/main" val="31174916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809896" y="3148149"/>
            <a:ext cx="11534503" cy="3409405"/>
          </a:xfrm>
        </p:spPr>
        <p:txBody>
          <a:bodyPr/>
          <a:lstStyle/>
          <a:p>
            <a:pPr marL="685800" indent="-685800" algn="ctr">
              <a:buFont typeface="Wingdings" panose="05000000000000000000" pitchFamily="2" charset="2"/>
              <a:buChar char="Ø"/>
            </a:pPr>
            <a:br>
              <a:rPr lang="es-ES" dirty="0"/>
            </a:br>
            <a:br>
              <a:rPr lang="es-ES" dirty="0"/>
            </a:br>
            <a:br>
              <a:rPr lang="es-ES" dirty="0"/>
            </a:br>
            <a:br>
              <a:rPr lang="es-ES" dirty="0"/>
            </a:br>
            <a:r>
              <a:rPr lang="es-ES" sz="3800" b="1" dirty="0"/>
              <a:t>* </a:t>
            </a:r>
            <a:r>
              <a:rPr lang="es-ES" sz="3800" b="1" dirty="0">
                <a:solidFill>
                  <a:srgbClr val="000099"/>
                </a:solidFill>
              </a:rPr>
              <a:t>RÉGIMEN NO CONTRIBUYENTE DE RENTA</a:t>
            </a:r>
            <a:br>
              <a:rPr lang="es-ES" sz="3800" b="1" dirty="0">
                <a:solidFill>
                  <a:srgbClr val="000099"/>
                </a:solidFill>
              </a:rPr>
            </a:br>
            <a:br>
              <a:rPr lang="es-ES" sz="3800" b="1" dirty="0">
                <a:solidFill>
                  <a:srgbClr val="000099"/>
                </a:solidFill>
              </a:rPr>
            </a:br>
            <a:r>
              <a:rPr lang="es-ES" sz="3800" dirty="0">
                <a:solidFill>
                  <a:srgbClr val="000099"/>
                </a:solidFill>
              </a:rPr>
              <a:t>E</a:t>
            </a:r>
            <a:r>
              <a:rPr lang="es-CO" sz="4000" dirty="0">
                <a:solidFill>
                  <a:srgbClr val="000099"/>
                </a:solidFill>
              </a:rPr>
              <a:t>l artículo 23 del estatuto tributario, modificado por la ley 1819 de 2016, señala que las entidades que no son contribuyentes, pero que sí son declarantes tales como:</a:t>
            </a:r>
            <a:br>
              <a:rPr lang="es-CO" sz="4000" dirty="0"/>
            </a:br>
            <a:br>
              <a:rPr lang="es-ES" sz="3800" b="1" dirty="0">
                <a:solidFill>
                  <a:srgbClr val="000099"/>
                </a:solidFill>
              </a:rPr>
            </a:br>
            <a:br>
              <a:rPr lang="es-ES" sz="3800" b="1" dirty="0">
                <a:solidFill>
                  <a:srgbClr val="000099"/>
                </a:solidFill>
              </a:rPr>
            </a:br>
            <a:br>
              <a:rPr lang="es-ES" sz="3800" b="1" dirty="0">
                <a:solidFill>
                  <a:srgbClr val="000099"/>
                </a:solidFill>
              </a:rPr>
            </a:br>
            <a:endParaRPr lang="es-CO" sz="3800" b="1" dirty="0">
              <a:solidFill>
                <a:srgbClr val="000099"/>
              </a:solidFill>
            </a:endParaRPr>
          </a:p>
        </p:txBody>
      </p:sp>
    </p:spTree>
    <p:extLst>
      <p:ext uri="{BB962C8B-B14F-4D97-AF65-F5344CB8AC3E}">
        <p14:creationId xmlns:p14="http://schemas.microsoft.com/office/powerpoint/2010/main" val="787248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992776" y="-119048"/>
            <a:ext cx="11534503" cy="3409405"/>
          </a:xfrm>
        </p:spPr>
        <p:txBody>
          <a:bodyPr/>
          <a:lstStyle/>
          <a:p>
            <a:pPr marL="685800" indent="-685800" algn="ctr">
              <a:buFont typeface="Wingdings" panose="05000000000000000000" pitchFamily="2" charset="2"/>
              <a:buChar char="Ø"/>
            </a:pPr>
            <a:br>
              <a:rPr lang="es-ES" dirty="0"/>
            </a:br>
            <a:br>
              <a:rPr lang="es-ES" dirty="0"/>
            </a:br>
            <a:br>
              <a:rPr lang="es-ES" dirty="0"/>
            </a:br>
            <a:br>
              <a:rPr lang="es-ES" dirty="0"/>
            </a:br>
            <a:r>
              <a:rPr lang="es-ES" sz="3800" b="1" dirty="0"/>
              <a:t>* </a:t>
            </a:r>
            <a:r>
              <a:rPr lang="es-ES" sz="3800" b="1" dirty="0">
                <a:solidFill>
                  <a:srgbClr val="000099"/>
                </a:solidFill>
              </a:rPr>
              <a:t>RÉGIMEN NO CONTRIBUYENTE DE RENTA</a:t>
            </a:r>
            <a:br>
              <a:rPr lang="es-ES" sz="3800" b="1" dirty="0">
                <a:solidFill>
                  <a:srgbClr val="000099"/>
                </a:solidFill>
              </a:rPr>
            </a:br>
            <a:br>
              <a:rPr lang="es-ES" sz="3800" b="1" dirty="0">
                <a:solidFill>
                  <a:srgbClr val="000099"/>
                </a:solidFill>
              </a:rPr>
            </a:br>
            <a:br>
              <a:rPr lang="es-ES" sz="3800" b="1" dirty="0">
                <a:solidFill>
                  <a:srgbClr val="000099"/>
                </a:solidFill>
              </a:rPr>
            </a:br>
            <a:endParaRPr lang="es-CO" sz="3800" b="1" dirty="0">
              <a:solidFill>
                <a:srgbClr val="000099"/>
              </a:solidFill>
            </a:endParaRPr>
          </a:p>
        </p:txBody>
      </p:sp>
      <p:pic>
        <p:nvPicPr>
          <p:cNvPr id="2" name="Imagen 1"/>
          <p:cNvPicPr>
            <a:picLocks noChangeAspect="1"/>
          </p:cNvPicPr>
          <p:nvPr/>
        </p:nvPicPr>
        <p:blipFill>
          <a:blip r:embed="rId2"/>
          <a:stretch>
            <a:fillRect/>
          </a:stretch>
        </p:blipFill>
        <p:spPr>
          <a:xfrm>
            <a:off x="1332411" y="1585655"/>
            <a:ext cx="8072846" cy="4990721"/>
          </a:xfrm>
          <a:prstGeom prst="rect">
            <a:avLst/>
          </a:prstGeom>
        </p:spPr>
      </p:pic>
    </p:spTree>
    <p:extLst>
      <p:ext uri="{BB962C8B-B14F-4D97-AF65-F5344CB8AC3E}">
        <p14:creationId xmlns:p14="http://schemas.microsoft.com/office/powerpoint/2010/main" val="1684277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ctrTitle"/>
          </p:nvPr>
        </p:nvSpPr>
        <p:spPr>
          <a:xfrm>
            <a:off x="418012" y="653142"/>
            <a:ext cx="10411097" cy="6830391"/>
          </a:xfrm>
        </p:spPr>
        <p:txBody>
          <a:bodyPr/>
          <a:lstStyle/>
          <a:p>
            <a:pPr algn="l"/>
            <a:br>
              <a:rPr lang="es-ES" dirty="0"/>
            </a:br>
            <a:r>
              <a:rPr lang="es-ES" dirty="0"/>
              <a:t>    </a:t>
            </a:r>
            <a:r>
              <a:rPr lang="es-ES" sz="3800" b="1" dirty="0"/>
              <a:t>* </a:t>
            </a:r>
            <a:r>
              <a:rPr lang="es-ES" sz="3800" b="1" dirty="0">
                <a:solidFill>
                  <a:srgbClr val="000099"/>
                </a:solidFill>
              </a:rPr>
              <a:t>RÉGIMEN TRIBUTARIO ESPECIAL</a:t>
            </a:r>
            <a:br>
              <a:rPr lang="es-ES" sz="3800" b="1" dirty="0">
                <a:solidFill>
                  <a:srgbClr val="000099"/>
                </a:solidFill>
              </a:rPr>
            </a:br>
            <a:br>
              <a:rPr lang="es-ES" sz="3800" b="1" dirty="0">
                <a:solidFill>
                  <a:srgbClr val="000099"/>
                </a:solidFill>
              </a:rPr>
            </a:br>
            <a:r>
              <a:rPr lang="es-CO" sz="2000" dirty="0">
                <a:solidFill>
                  <a:schemeClr val="tx1"/>
                </a:solidFill>
              </a:rPr>
              <a:t>Ley 1819 de 2016 Reforma Tributaria Estructural Artículos 140 a 164</a:t>
            </a:r>
            <a:br>
              <a:rPr lang="es-CO" sz="2000" dirty="0">
                <a:solidFill>
                  <a:schemeClr val="tx1"/>
                </a:solidFill>
              </a:rPr>
            </a:br>
            <a:r>
              <a:rPr lang="es-CO" sz="2000" dirty="0">
                <a:solidFill>
                  <a:schemeClr val="tx1"/>
                </a:solidFill>
              </a:rPr>
              <a:t>Decreto 2150 de 2017 Reglamenta el Régimen Tributario Especial del impuesto sobre la Renta y complementarios</a:t>
            </a:r>
            <a:br>
              <a:rPr lang="es-CO" sz="4000" dirty="0">
                <a:solidFill>
                  <a:srgbClr val="000099"/>
                </a:solidFill>
              </a:rPr>
            </a:br>
            <a:br>
              <a:rPr lang="es-CO" sz="4000" dirty="0">
                <a:solidFill>
                  <a:srgbClr val="000099"/>
                </a:solidFill>
              </a:rPr>
            </a:br>
            <a:r>
              <a:rPr lang="es-CO" sz="4000" b="1" dirty="0">
                <a:solidFill>
                  <a:srgbClr val="000099"/>
                </a:solidFill>
              </a:rPr>
              <a:t>Es un trámite que realizan las Entidades sin ánimo de lucro, con el fin de obtener beneficios tributarios: Pago de impuesto 0, pago de impuesto del 20% y no se les realiza la retención en la fuente.  </a:t>
            </a:r>
            <a:br>
              <a:rPr lang="es-ES" sz="3800" b="1" dirty="0">
                <a:solidFill>
                  <a:srgbClr val="000099"/>
                </a:solidFill>
              </a:rPr>
            </a:br>
            <a:br>
              <a:rPr lang="es-ES" sz="3800" b="1" dirty="0">
                <a:solidFill>
                  <a:srgbClr val="000099"/>
                </a:solidFill>
              </a:rPr>
            </a:br>
            <a:endParaRPr lang="es-CO" sz="3800" b="1" dirty="0">
              <a:solidFill>
                <a:srgbClr val="000099"/>
              </a:solidFill>
            </a:endParaRPr>
          </a:p>
        </p:txBody>
      </p:sp>
    </p:spTree>
    <p:extLst>
      <p:ext uri="{BB962C8B-B14F-4D97-AF65-F5344CB8AC3E}">
        <p14:creationId xmlns:p14="http://schemas.microsoft.com/office/powerpoint/2010/main" val="3257427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b="1" dirty="0"/>
              <a:t>* </a:t>
            </a:r>
            <a:r>
              <a:rPr lang="es-ES" b="1" dirty="0">
                <a:solidFill>
                  <a:srgbClr val="000099"/>
                </a:solidFill>
              </a:rPr>
              <a:t>RÉGIMEN TRIBUTARIO ESPECIAL</a:t>
            </a:r>
            <a:endParaRPr lang="es-CO" dirty="0"/>
          </a:p>
        </p:txBody>
      </p:sp>
      <p:sp>
        <p:nvSpPr>
          <p:cNvPr id="3" name="Marcador de contenido 2"/>
          <p:cNvSpPr>
            <a:spLocks noGrp="1"/>
          </p:cNvSpPr>
          <p:nvPr>
            <p:ph idx="1"/>
          </p:nvPr>
        </p:nvSpPr>
        <p:spPr/>
        <p:txBody>
          <a:bodyPr>
            <a:normAutofit fontScale="92500" lnSpcReduction="10000"/>
          </a:bodyPr>
          <a:lstStyle/>
          <a:p>
            <a:pPr marL="0" indent="0">
              <a:buNone/>
            </a:pPr>
            <a:r>
              <a:rPr lang="es-ES" sz="2800" dirty="0">
                <a:solidFill>
                  <a:srgbClr val="000099"/>
                </a:solidFill>
              </a:rPr>
              <a:t>A tener en cuenta: </a:t>
            </a:r>
          </a:p>
          <a:p>
            <a:pPr marL="0" indent="0">
              <a:buNone/>
            </a:pPr>
            <a:r>
              <a:rPr lang="es-ES" sz="2800" dirty="0">
                <a:solidFill>
                  <a:srgbClr val="000099"/>
                </a:solidFill>
              </a:rPr>
              <a:t>Las organizaciones que deseen pertenecer al RTE deben cumplir con dos requisitos principales:</a:t>
            </a:r>
          </a:p>
          <a:p>
            <a:endParaRPr lang="es-ES" sz="2800" dirty="0">
              <a:solidFill>
                <a:srgbClr val="000099"/>
              </a:solidFill>
            </a:endParaRPr>
          </a:p>
          <a:p>
            <a:pPr marL="514350" indent="-514350">
              <a:buAutoNum type="arabicPeriod"/>
            </a:pPr>
            <a:r>
              <a:rPr lang="es-ES" sz="2800" dirty="0">
                <a:solidFill>
                  <a:srgbClr val="000099"/>
                </a:solidFill>
              </a:rPr>
              <a:t>Que una de las actividades que tenga en RUT cumpla con el requerimiento de actividad meritoria.</a:t>
            </a:r>
          </a:p>
          <a:p>
            <a:pPr marL="514350" indent="-514350">
              <a:buFont typeface="Wingdings 3" charset="2"/>
              <a:buAutoNum type="arabicPeriod"/>
            </a:pPr>
            <a:r>
              <a:rPr lang="es-ES" sz="2800" dirty="0">
                <a:solidFill>
                  <a:srgbClr val="000099"/>
                </a:solidFill>
              </a:rPr>
              <a:t>2. Los excedentes deben ser reinvertidos en el objeto social y esto debe ser reglamentado en los Estatutos. </a:t>
            </a:r>
            <a:endParaRPr lang="es-CO" sz="2800" dirty="0">
              <a:solidFill>
                <a:srgbClr val="000099"/>
              </a:solidFill>
            </a:endParaRPr>
          </a:p>
          <a:p>
            <a:pPr marL="514350" indent="-514350">
              <a:buAutoNum type="arabicPeriod"/>
            </a:pPr>
            <a:endParaRPr lang="es-ES" sz="2800" dirty="0"/>
          </a:p>
        </p:txBody>
      </p:sp>
    </p:spTree>
    <p:extLst>
      <p:ext uri="{BB962C8B-B14F-4D97-AF65-F5344CB8AC3E}">
        <p14:creationId xmlns:p14="http://schemas.microsoft.com/office/powerpoint/2010/main" val="1943661368"/>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81</TotalTime>
  <Words>709</Words>
  <Application>Microsoft Office PowerPoint</Application>
  <PresentationFormat>Panorámica</PresentationFormat>
  <Paragraphs>47</Paragraphs>
  <Slides>15</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15</vt:i4>
      </vt:variant>
    </vt:vector>
  </HeadingPairs>
  <TitlesOfParts>
    <vt:vector size="20" baseType="lpstr">
      <vt:lpstr>Arial</vt:lpstr>
      <vt:lpstr>Trebuchet MS</vt:lpstr>
      <vt:lpstr>Wingdings</vt:lpstr>
      <vt:lpstr>Wingdings 3</vt:lpstr>
      <vt:lpstr>Faceta</vt:lpstr>
      <vt:lpstr>  .     LA TRIBUTACIÓN EN ORGANIZACIONES SINDICALES COMO PARTE DEL RÉGIMEN TRIBUTARIO ESPECIAL </vt:lpstr>
      <vt:lpstr>         * RÉGIMEN CONTRIBUYENTE DE RENTA  * RÉGIMEN NO CONTRIBUYENTE DE RENTA   * REGIMEN TRIBUTARIO ESPECIAL</vt:lpstr>
      <vt:lpstr>       * RÉGIMEN CONTRIBUYENTE DE RENTA  Los contribuyentes del impuesto sobre la renta en Colombia son todas las personas naturales y jurídicas que están obligadas a presentar la declaración de renta. Esto incluye tanto a los residentes como a los no residentes, así como las entidades previamente establecidas por la ley, entre ellas:  </vt:lpstr>
      <vt:lpstr>          </vt:lpstr>
      <vt:lpstr>       * RÉGIMEN CONTRIBUYENTE DE RENTA  Sin embargo, hay ciertos sujetos que están exonerados de la contribución a favor del impuesto de renta y complementarios, como las entidades sin ánimo de lucro que tramiten el Régimen Tributario Especial y que cumplan con los requerimientos exigidos por ley.</vt:lpstr>
      <vt:lpstr>    * RÉGIMEN NO CONTRIBUYENTE DE RENTA  El artículo 23 del estatuto tributario, modificado por la ley 1819 de 2016, señala que las entidades que no son contribuyentes, pero que sí son declarantes tales como:    </vt:lpstr>
      <vt:lpstr>    * RÉGIMEN NO CONTRIBUYENTE DE RENTA   </vt:lpstr>
      <vt:lpstr>     * RÉGIMEN TRIBUTARIO ESPECIAL  Ley 1819 de 2016 Reforma Tributaria Estructural Artículos 140 a 164 Decreto 2150 de 2017 Reglamenta el Régimen Tributario Especial del impuesto sobre la Renta y complementarios  Es un trámite que realizan las Entidades sin ánimo de lucro, con el fin de obtener beneficios tributarios: Pago de impuesto 0, pago de impuesto del 20% y no se les realiza la retención en la fuente.    </vt:lpstr>
      <vt:lpstr>* RÉGIMEN TRIBUTARIO ESPECIAL</vt:lpstr>
      <vt:lpstr>* RÉGIMEN TRIBUTARIO ESPECIAL</vt:lpstr>
      <vt:lpstr>* RÉGIMEN TRIBUTARIO ESPECIAL</vt:lpstr>
      <vt:lpstr>* RÉGIMEN TRIBUTARIO ESPECIAL</vt:lpstr>
      <vt:lpstr>RÉGIMEN TRIBUTARIO ESPECIAL</vt:lpstr>
      <vt:lpstr>RÉGIMEN TRIBUTARIO ESPECIAL</vt:lpstr>
      <vt:lpstr>A TENER EN CUENTA EN EL DIA A DIA</vt:lpstr>
    </vt:vector>
  </TitlesOfParts>
  <Company>eXit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REGIMEN NO DECLARANTE DE RENTA   REGIMEN TRIBUTARIO ESPECIAL</dc:title>
  <dc:creator>Cuenta Microsoft</dc:creator>
  <cp:lastModifiedBy>Administrador Nepo</cp:lastModifiedBy>
  <cp:revision>13</cp:revision>
  <dcterms:created xsi:type="dcterms:W3CDTF">2025-08-13T03:08:44Z</dcterms:created>
  <dcterms:modified xsi:type="dcterms:W3CDTF">2025-08-15T17:16:36Z</dcterms:modified>
</cp:coreProperties>
</file>