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 id="2147483668" r:id="rId2"/>
    <p:sldMasterId id="2147483680" r:id="rId3"/>
    <p:sldMasterId id="2147483692" r:id="rId4"/>
    <p:sldMasterId id="2147483704" r:id="rId5"/>
    <p:sldMasterId id="2147483716" r:id="rId6"/>
    <p:sldMasterId id="2147483728" r:id="rId7"/>
    <p:sldMasterId id="2147483740" r:id="rId8"/>
    <p:sldMasterId id="2147483752" r:id="rId9"/>
    <p:sldMasterId id="2147483764" r:id="rId10"/>
    <p:sldMasterId id="2147483776" r:id="rId11"/>
    <p:sldMasterId id="2147483788" r:id="rId12"/>
    <p:sldMasterId id="2147483800" r:id="rId13"/>
    <p:sldMasterId id="2147483812" r:id="rId14"/>
    <p:sldMasterId id="2147483824" r:id="rId15"/>
    <p:sldMasterId id="2147483836" r:id="rId16"/>
    <p:sldMasterId id="2147483848" r:id="rId17"/>
    <p:sldMasterId id="2147483860" r:id="rId18"/>
    <p:sldMasterId id="2147483872" r:id="rId19"/>
  </p:sldMasterIdLst>
  <p:sldIdLst>
    <p:sldId id="277" r:id="rId20"/>
    <p:sldId id="288" r:id="rId21"/>
    <p:sldId id="312" r:id="rId22"/>
    <p:sldId id="264"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3" r:id="rId36"/>
    <p:sldId id="302" r:id="rId37"/>
    <p:sldId id="304" r:id="rId38"/>
    <p:sldId id="289" r:id="rId39"/>
    <p:sldId id="305" r:id="rId40"/>
    <p:sldId id="306" r:id="rId41"/>
    <p:sldId id="307" r:id="rId42"/>
    <p:sldId id="308" r:id="rId43"/>
    <p:sldId id="309" r:id="rId44"/>
    <p:sldId id="310" r:id="rId45"/>
    <p:sldId id="265" r:id="rId46"/>
    <p:sldId id="266" r:id="rId47"/>
    <p:sldId id="267" r:id="rId48"/>
    <p:sldId id="268" r:id="rId49"/>
    <p:sldId id="269" r:id="rId50"/>
    <p:sldId id="270" r:id="rId51"/>
    <p:sldId id="272" r:id="rId52"/>
    <p:sldId id="279" r:id="rId53"/>
    <p:sldId id="273" r:id="rId54"/>
    <p:sldId id="280" r:id="rId55"/>
    <p:sldId id="271" r:id="rId56"/>
    <p:sldId id="274" r:id="rId57"/>
    <p:sldId id="275" r:id="rId58"/>
    <p:sldId id="276" r:id="rId59"/>
    <p:sldId id="282" r:id="rId60"/>
    <p:sldId id="283" r:id="rId61"/>
    <p:sldId id="281" r:id="rId62"/>
    <p:sldId id="311" r:id="rId63"/>
    <p:sldId id="284" r:id="rId64"/>
    <p:sldId id="313" r:id="rId65"/>
    <p:sldId id="314" r:id="rId66"/>
    <p:sldId id="285" r:id="rId67"/>
    <p:sldId id="286" r:id="rId68"/>
    <p:sldId id="287" r:id="rId6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10" d="100"/>
          <a:sy n="110" d="100"/>
        </p:scale>
        <p:origin x="12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slide" Target="slides/slide47.xml"/><Relationship Id="rId5" Type="http://schemas.openxmlformats.org/officeDocument/2006/relationships/slideMaster" Target="slideMasters/slideMaster5.xml"/><Relationship Id="rId61" Type="http://schemas.openxmlformats.org/officeDocument/2006/relationships/slide" Target="slides/slide4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 Type="http://schemas.openxmlformats.org/officeDocument/2006/relationships/slideMaster" Target="slideMasters/slideMaster7.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02658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2684845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775169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994118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085455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125925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65764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561098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9969222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684227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028001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13433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049640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976535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9201314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617702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9036941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752217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7782600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6836817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361162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3510330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023892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677854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8507266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9274934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11647435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6387111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35088475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9758026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206374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00134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6105419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17007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6453223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8245180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31916442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2088980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99714012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2010054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0259751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15786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8036003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38319974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14228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6359726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671121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775896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81020856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2969416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328733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8899581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091815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22383674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5394370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30639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082490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6374118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8200115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4860929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7582618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7077641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8979911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3211389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39753412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1645247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97949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4132891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4511052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2834224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8762746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0406004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0212308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2058691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5699443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3748131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1332946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08216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3875193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4348153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8558401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172145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8587682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4943464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8066092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98598012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2032389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9885936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762787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591305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5799723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7009036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4581390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6093209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0361484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8884958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7766533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109402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5162811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19664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953230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4272410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1168317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2829538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348597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6789151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2260626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0220980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8196267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974079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95887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188969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475774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0384962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4039344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0271884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4589010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48993085"/>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0667599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2300966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8869934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4519665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215403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0091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647170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62960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718700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132795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841973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38503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03419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602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908236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041890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61985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513102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729252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222832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66737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555782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88780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194580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30161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104061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6231108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687616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194056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3269973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152428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758644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1724907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47125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9865013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230096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986860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331561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493184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491300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885541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6402517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078334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315843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8651521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102986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59161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7476714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689164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700721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2584397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436103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452658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127962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395448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423085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54145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27819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4824532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077778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685475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7690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30291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399918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642347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250767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2284008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125846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568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4115250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8792835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7885422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750510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49461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769709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353668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87069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699498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335167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557796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596775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7107473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7010704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770978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009483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4272628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9821026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022208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8336055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8839584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11064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2597426"/>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2926973"/>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23086508"/>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81885699"/>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54652227"/>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17994622"/>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88840691"/>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56256042"/>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96430159"/>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2227092"/>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640389720"/>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7330681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94403286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6636790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58150315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47944600"/>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2481686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37794383"/>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solidFill>
                  <a:prstClr val="black">
                    <a:tint val="75000"/>
                  </a:prstClr>
                </a:solidFill>
              </a:rPr>
              <a:pPr/>
              <a:t>6/10/2025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9217324"/>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com/search?sca_esv=6665d6e4a6da3cac&amp;cs=1&amp;sxsrf=AE3TifNMOul_JHXvJfqhNDD99eyNuqGucg%3A1758126160364&amp;q=Uruguay&amp;sa=X&amp;ved=2ahUKEwijkNipmuCPAxXEQzABHaOoG5sQxccNegQIDhAB&amp;mstk=AUtExfAK3oZDmO-2Yu92ZmLFlBuYf5I-ngWrxZ108VRkRrHtUhJTlrOuwgJ6ElASGIC2xIPchajlLhSb7-egdyEMn2nkvWtOS5z91AYTpf6j9hl1YJxE_tctqKSWr3oC1lQpZ-mdNe05yoZU3AI81dOsBZVUsZYixh01AfChgxu2i2o9Sy4&amp;csui=3" TargetMode="External"/><Relationship Id="rId2" Type="http://schemas.openxmlformats.org/officeDocument/2006/relationships/image" Target="../media/image1.png"/><Relationship Id="rId1" Type="http://schemas.openxmlformats.org/officeDocument/2006/relationships/slideLayout" Target="../slideLayouts/slideLayout40.xml"/><Relationship Id="rId4" Type="http://schemas.openxmlformats.org/officeDocument/2006/relationships/hyperlink" Target="https://www.google.com/search?sca_esv=6665d6e4a6da3cac&amp;cs=1&amp;sxsrf=AE3TifNMOul_JHXvJfqhNDD99eyNuqGucg%3A1758126160364&amp;q=PIT-CNT&amp;sa=X&amp;ved=2ahUKEwijkNipmuCPAxXEQzABHaOoG5sQxccNegQIGRAB&amp;mstk=AUtExfAK3oZDmO-2Yu92ZmLFlBuYf5I-ngWrxZ108VRkRrHtUhJTlrOuwgJ6ElASGIC2xIPchajlLhSb7-egdyEMn2nkvWtOS5z91AYTpf6j9hl1YJxE_tctqKSWr3oC1lQpZ-mdNe05yoZU3AI81dOsBZVUsZYixh01AfChgxu2i2o9Sy4&amp;csui=3"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google.com/search?sca_esv=219388647f983b16&amp;cs=1&amp;sxsrf=AE3TifOblgLMeVpKfNOZIC934a2vXTgs4A%3A1759167534278&amp;q=Federaci%C3%B3n+Sindical+Mundial+%28FSM%29&amp;sa=X&amp;ved=2ahUKEwiTo4Tfwf6PAxWIg4QIHQciIFAQxccNegQIAhAB&amp;mstk=AUtExfB6_JKUMVeYh9H7wyynBUPBxaO5morqGIEp43TU7X8GPEqmnUXFYxTw3KlvWZgyCnWJy_LJ0oJD6fYaGVHUN8Jhd0eC-NF3HXoCaAMS1NSjVMAyxfOU1zZVF75Xddm44AXpl4WYKmQaM_mUvwKBQzwPs3TR5IvYhi3NtalJEy9YzHY&amp;csui=3"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3.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4.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6.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7.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7.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5.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8.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0.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1.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s://www.google.com/search?sca_esv=7f2825432b4f4578&amp;cs=1&amp;sxsrf=AE3TifNlH8IeElBLO8OO2ZV9AxqdlTLDmw%3A1759610484844&amp;q=Universidad+Externado&amp;sa=X&amp;ved=2ahUKEwiWnfHus4uQAxW6RzABHZJAA4wQxccNegQIAhAC&amp;mstk=AUtExfCPFpsi99TJD5fq7RnMUSWA_Jw-jmpiyIMV_BhlG5A1XD5ImImGywCC2WsilzWYvXCkSrC7boaaU4A_-dAwswbcUDdUcPYoFOFKjf-cHV4572owETH-esR-KbJxCl2lNC3yUhjQcz6p-usri3K_ouNiDfmt4XS5DOd_lpmeqj5AGx9lcw8S8UIugiTpB_zsBE63SmMa1YIaUXMubAjbLxXoPgtTbrYdAFGzHNeLG_keeOgLQYurv9dqhDHogduGR_vW7GF_sfeK4g_HHma8jgou&amp;csui=3" TargetMode="External"/><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3.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05.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71CA76F6-2233-4C47-A0CE-66199B385598}"/>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70856" y="0"/>
            <a:ext cx="11321143" cy="6858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ángulo 5"/>
          <p:cNvSpPr/>
          <p:nvPr/>
        </p:nvSpPr>
        <p:spPr>
          <a:xfrm flipH="1">
            <a:off x="2534447" y="1083733"/>
            <a:ext cx="9234220" cy="5016758"/>
          </a:xfrm>
          <a:prstGeom prst="rect">
            <a:avLst/>
          </a:prstGeom>
        </p:spPr>
        <p:txBody>
          <a:bodyPr wrap="square">
            <a:spAutoFit/>
          </a:bodyPr>
          <a:lstStyle/>
          <a:p>
            <a:pPr algn="ctr"/>
            <a:r>
              <a:rPr lang="en-US" altLang="es-CO" sz="3200" b="1" dirty="0">
                <a:solidFill>
                  <a:srgbClr val="FFFF00"/>
                </a:solidFill>
                <a:latin typeface="Arial" panose="020B0604020202020204" pitchFamily="34" charset="0"/>
                <a:cs typeface="Arial" panose="020B0604020202020204" pitchFamily="34" charset="0"/>
              </a:rPr>
              <a:t> </a:t>
            </a:r>
            <a:r>
              <a:rPr lang="en-US" altLang="es-CO" sz="3200" b="1" dirty="0">
                <a:solidFill>
                  <a:schemeClr val="bg1"/>
                </a:solidFill>
                <a:latin typeface="Arial" panose="020B0604020202020204" pitchFamily="34" charset="0"/>
                <a:cs typeface="Arial" panose="020B0604020202020204" pitchFamily="34" charset="0"/>
              </a:rPr>
              <a:t>LOS PROBLEMAS DE AFILIACION SINDICAL EN AMERICA LATINA</a:t>
            </a:r>
          </a:p>
          <a:p>
            <a:pPr algn="ctr"/>
            <a:r>
              <a:rPr lang="en-US" altLang="es-CO" sz="3200" b="1" dirty="0" err="1">
                <a:solidFill>
                  <a:schemeClr val="bg1"/>
                </a:solidFill>
                <a:latin typeface="Arial" panose="020B0604020202020204" pitchFamily="34" charset="0"/>
                <a:cs typeface="Arial" panose="020B0604020202020204" pitchFamily="34" charset="0"/>
              </a:rPr>
              <a:t>Negociación</a:t>
            </a:r>
            <a:r>
              <a:rPr lang="en-US" altLang="es-CO" sz="3200" b="1" dirty="0">
                <a:solidFill>
                  <a:schemeClr val="bg1"/>
                </a:solidFill>
                <a:latin typeface="Arial" panose="020B0604020202020204" pitchFamily="34" charset="0"/>
                <a:cs typeface="Arial" panose="020B0604020202020204" pitchFamily="34" charset="0"/>
              </a:rPr>
              <a:t> </a:t>
            </a:r>
            <a:r>
              <a:rPr lang="en-US" altLang="es-CO" sz="3200" b="1" dirty="0" err="1">
                <a:solidFill>
                  <a:schemeClr val="bg1"/>
                </a:solidFill>
                <a:latin typeface="Arial" panose="020B0604020202020204" pitchFamily="34" charset="0"/>
                <a:cs typeface="Arial" panose="020B0604020202020204" pitchFamily="34" charset="0"/>
              </a:rPr>
              <a:t>Colectiva</a:t>
            </a:r>
            <a:r>
              <a:rPr lang="en-US" altLang="es-CO" sz="3200" b="1" dirty="0">
                <a:solidFill>
                  <a:schemeClr val="bg1"/>
                </a:solidFill>
                <a:latin typeface="Arial" panose="020B0604020202020204" pitchFamily="34" charset="0"/>
                <a:cs typeface="Arial" panose="020B0604020202020204" pitchFamily="34" charset="0"/>
              </a:rPr>
              <a:t> </a:t>
            </a:r>
            <a:r>
              <a:rPr lang="en-US" altLang="es-CO" sz="3200" b="1" dirty="0" err="1">
                <a:solidFill>
                  <a:schemeClr val="bg1"/>
                </a:solidFill>
                <a:latin typeface="Arial" panose="020B0604020202020204" pitchFamily="34" charset="0"/>
                <a:cs typeface="Arial" panose="020B0604020202020204" pitchFamily="34" charset="0"/>
              </a:rPr>
              <a:t>en</a:t>
            </a:r>
            <a:r>
              <a:rPr lang="en-US" altLang="es-CO" sz="3200" b="1" dirty="0">
                <a:solidFill>
                  <a:schemeClr val="bg1"/>
                </a:solidFill>
                <a:latin typeface="Arial" panose="020B0604020202020204" pitchFamily="34" charset="0"/>
                <a:cs typeface="Arial" panose="020B0604020202020204" pitchFamily="34" charset="0"/>
              </a:rPr>
              <a:t> Colombia</a:t>
            </a:r>
          </a:p>
          <a:p>
            <a:pPr algn="ctr"/>
            <a:endParaRPr lang="en-US" altLang="es-CO" sz="3200" b="1" dirty="0">
              <a:solidFill>
                <a:schemeClr val="bg1"/>
              </a:solidFill>
              <a:latin typeface="Arial" panose="020B0604020202020204" pitchFamily="34" charset="0"/>
              <a:cs typeface="Arial" panose="020B0604020202020204" pitchFamily="34" charset="0"/>
            </a:endParaRPr>
          </a:p>
          <a:p>
            <a:pPr algn="ctr"/>
            <a:r>
              <a:rPr lang="en-US" altLang="es-CO" sz="3200" b="1" dirty="0">
                <a:solidFill>
                  <a:schemeClr val="bg1"/>
                </a:solidFill>
                <a:latin typeface="Arial" panose="020B0604020202020204" pitchFamily="34" charset="0"/>
                <a:cs typeface="Arial" panose="020B0604020202020204" pitchFamily="34" charset="0"/>
              </a:rPr>
              <a:t>NUEVA ESCUELA POLULAR Y OBRARA NEPO</a:t>
            </a:r>
          </a:p>
          <a:p>
            <a:pPr algn="ctr"/>
            <a:endParaRPr lang="en-US" altLang="es-CO" sz="3200" b="1" dirty="0">
              <a:solidFill>
                <a:schemeClr val="bg1"/>
              </a:solidFill>
              <a:latin typeface="Arial" panose="020B0604020202020204" pitchFamily="34" charset="0"/>
              <a:cs typeface="Arial" panose="020B0604020202020204" pitchFamily="34" charset="0"/>
            </a:endParaRPr>
          </a:p>
          <a:p>
            <a:pPr algn="ctr"/>
            <a:endParaRPr lang="en-US" altLang="es-CO" sz="3200" b="1" dirty="0">
              <a:solidFill>
                <a:schemeClr val="bg1"/>
              </a:solidFill>
              <a:latin typeface="Arial" panose="020B0604020202020204" pitchFamily="34" charset="0"/>
              <a:cs typeface="Arial" panose="020B0604020202020204" pitchFamily="34" charset="0"/>
            </a:endParaRPr>
          </a:p>
          <a:p>
            <a:pPr algn="ctr"/>
            <a:r>
              <a:rPr lang="en-US" altLang="es-CO" sz="3200" b="1" dirty="0">
                <a:solidFill>
                  <a:schemeClr val="bg1"/>
                </a:solidFill>
                <a:latin typeface="Arial" panose="020B0604020202020204" pitchFamily="34" charset="0"/>
                <a:cs typeface="Arial" panose="020B0604020202020204" pitchFamily="34" charset="0"/>
              </a:rPr>
              <a:t>Gloria Maria Restrepo Ramirez</a:t>
            </a:r>
          </a:p>
          <a:p>
            <a:pPr algn="ctr"/>
            <a:endParaRPr lang="en-US" altLang="es-CO" sz="3200" b="1" dirty="0">
              <a:solidFill>
                <a:schemeClr val="bg1"/>
              </a:solidFill>
              <a:latin typeface="Arial" panose="020B0604020202020204" pitchFamily="34" charset="0"/>
              <a:cs typeface="Arial" panose="020B0604020202020204" pitchFamily="34" charset="0"/>
            </a:endParaRPr>
          </a:p>
          <a:p>
            <a:pPr algn="ctr"/>
            <a:r>
              <a:rPr lang="en-US" altLang="es-CO" sz="3200" b="1" dirty="0">
                <a:solidFill>
                  <a:schemeClr val="bg1"/>
                </a:solidFill>
                <a:latin typeface="Arial" panose="020B0604020202020204" pitchFamily="34" charset="0"/>
                <a:cs typeface="Arial" panose="020B0604020202020204" pitchFamily="34" charset="0"/>
              </a:rPr>
              <a:t>Morelia </a:t>
            </a:r>
            <a:r>
              <a:rPr lang="en-US" altLang="es-CO" sz="3200" b="1">
                <a:solidFill>
                  <a:schemeClr val="bg1"/>
                </a:solidFill>
                <a:latin typeface="Arial" panose="020B0604020202020204" pitchFamily="34" charset="0"/>
                <a:cs typeface="Arial" panose="020B0604020202020204" pitchFamily="34" charset="0"/>
              </a:rPr>
              <a:t>Mexico, Octubre</a:t>
            </a:r>
            <a:r>
              <a:rPr lang="en-US" altLang="es-CO" sz="3200" b="1" dirty="0">
                <a:solidFill>
                  <a:schemeClr val="bg1"/>
                </a:solidFill>
                <a:latin typeface="Arial" panose="020B0604020202020204" pitchFamily="34" charset="0"/>
                <a:cs typeface="Arial" panose="020B0604020202020204" pitchFamily="34" charset="0"/>
              </a:rPr>
              <a:t> 6 al 10 2025</a:t>
            </a:r>
          </a:p>
        </p:txBody>
      </p:sp>
    </p:spTree>
    <p:extLst>
      <p:ext uri="{BB962C8B-B14F-4D97-AF65-F5344CB8AC3E}">
        <p14:creationId xmlns:p14="http://schemas.microsoft.com/office/powerpoint/2010/main" val="837052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693472" y="711199"/>
            <a:ext cx="8982060" cy="4832092"/>
          </a:xfrm>
          <a:prstGeom prst="rect">
            <a:avLst/>
          </a:prstGeom>
        </p:spPr>
        <p:txBody>
          <a:bodyPr wrap="square">
            <a:spAutoFit/>
          </a:bodyPr>
          <a:lstStyle/>
          <a:p>
            <a:pPr algn="l"/>
            <a:r>
              <a:rPr lang="es-ES" sz="4400" b="1" i="0" dirty="0">
                <a:solidFill>
                  <a:schemeClr val="bg1"/>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Uruguay</a:t>
            </a:r>
            <a:r>
              <a:rPr lang="es-ES" sz="4400" b="0" i="0" dirty="0">
                <a:solidFill>
                  <a:schemeClr val="bg1"/>
                </a:solidFill>
                <a:effectLst/>
                <a:latin typeface="Arial" panose="020B0604020202020204" pitchFamily="34" charset="0"/>
                <a:cs typeface="Arial" panose="020B0604020202020204" pitchFamily="34" charset="0"/>
              </a:rPr>
              <a:t>: </a:t>
            </a:r>
          </a:p>
          <a:p>
            <a:pPr algn="just"/>
            <a:r>
              <a:rPr lang="es-ES" sz="4400" b="0" i="0" dirty="0">
                <a:solidFill>
                  <a:schemeClr val="bg1"/>
                </a:solidFill>
                <a:effectLst/>
                <a:latin typeface="Arial" panose="020B0604020202020204" pitchFamily="34" charset="0"/>
                <a:cs typeface="Arial" panose="020B0604020202020204" pitchFamily="34" charset="0"/>
              </a:rPr>
              <a:t>Destaca por tener una central sindical única (la </a:t>
            </a:r>
            <a:r>
              <a:rPr lang="es-ES" sz="4400" b="0" i="0" dirty="0">
                <a:solidFill>
                  <a:schemeClr val="bg1"/>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PIT-CNT</a:t>
            </a:r>
            <a:r>
              <a:rPr lang="es-ES" sz="4400" b="0" i="0" dirty="0">
                <a:solidFill>
                  <a:schemeClr val="bg1"/>
                </a:solidFill>
                <a:effectLst/>
                <a:latin typeface="Arial" panose="020B0604020202020204" pitchFamily="34" charset="0"/>
                <a:cs typeface="Arial" panose="020B0604020202020204" pitchFamily="34" charset="0"/>
              </a:rPr>
              <a:t>) que coordina y lucha por los intereses de sus miembros, manteniendo una relación con el Estado pero conservando su independencia</a:t>
            </a:r>
          </a:p>
        </p:txBody>
      </p:sp>
    </p:spTree>
    <p:extLst>
      <p:ext uri="{BB962C8B-B14F-4D97-AF65-F5344CB8AC3E}">
        <p14:creationId xmlns:p14="http://schemas.microsoft.com/office/powerpoint/2010/main" val="3846162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929467" y="711199"/>
            <a:ext cx="8506972" cy="4524315"/>
          </a:xfrm>
          <a:prstGeom prst="rect">
            <a:avLst/>
          </a:prstGeom>
        </p:spPr>
        <p:txBody>
          <a:bodyPr wrap="square">
            <a:spAutoFit/>
          </a:bodyPr>
          <a:lstStyle/>
          <a:p>
            <a:pPr algn="just"/>
            <a:r>
              <a:rPr lang="es-ES" sz="4800" b="1" i="0" dirty="0">
                <a:solidFill>
                  <a:srgbClr val="EEF0FF"/>
                </a:solidFill>
                <a:effectLst/>
                <a:latin typeface="Arial" panose="020B0604020202020204" pitchFamily="34" charset="0"/>
                <a:cs typeface="Arial" panose="020B0604020202020204" pitchFamily="34" charset="0"/>
              </a:rPr>
              <a:t>Chile</a:t>
            </a:r>
            <a:r>
              <a:rPr lang="es-ES" sz="4800" b="0" i="0" dirty="0">
                <a:solidFill>
                  <a:srgbClr val="EEF0FF"/>
                </a:solidFill>
                <a:effectLst/>
                <a:latin typeface="Arial" panose="020B0604020202020204" pitchFamily="34" charset="0"/>
                <a:cs typeface="Arial" panose="020B0604020202020204" pitchFamily="34" charset="0"/>
              </a:rPr>
              <a:t>: </a:t>
            </a:r>
          </a:p>
          <a:p>
            <a:pPr algn="just"/>
            <a:r>
              <a:rPr lang="es-ES" sz="4800" b="0" i="0" dirty="0">
                <a:solidFill>
                  <a:srgbClr val="EEF0FF"/>
                </a:solidFill>
                <a:effectLst/>
                <a:latin typeface="Arial" panose="020B0604020202020204" pitchFamily="34" charset="0"/>
                <a:cs typeface="Arial" panose="020B0604020202020204" pitchFamily="34" charset="0"/>
              </a:rPr>
              <a:t>Cuenta con sindicatos sectoriales bien organizados, como el de los puertos, que tienen un historial de detener el comercio marítimo.</a:t>
            </a:r>
          </a:p>
        </p:txBody>
      </p:sp>
    </p:spTree>
    <p:extLst>
      <p:ext uri="{BB962C8B-B14F-4D97-AF65-F5344CB8AC3E}">
        <p14:creationId xmlns:p14="http://schemas.microsoft.com/office/powerpoint/2010/main" val="2614746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844800" y="1024467"/>
            <a:ext cx="8591639" cy="3785652"/>
          </a:xfrm>
          <a:prstGeom prst="rect">
            <a:avLst/>
          </a:prstGeom>
        </p:spPr>
        <p:txBody>
          <a:bodyPr wrap="square">
            <a:spAutoFit/>
          </a:bodyPr>
          <a:lstStyle/>
          <a:p>
            <a:pPr algn="just"/>
            <a:r>
              <a:rPr lang="es-ES" sz="4800" b="1" i="0" dirty="0">
                <a:solidFill>
                  <a:srgbClr val="EEF0FF"/>
                </a:solidFill>
                <a:effectLst/>
                <a:latin typeface="Arial" panose="020B0604020202020204" pitchFamily="34" charset="0"/>
                <a:cs typeface="Arial" panose="020B0604020202020204" pitchFamily="34" charset="0"/>
              </a:rPr>
              <a:t>Brasil</a:t>
            </a:r>
            <a:r>
              <a:rPr lang="es-ES" sz="4800" b="0" i="0" dirty="0">
                <a:solidFill>
                  <a:srgbClr val="EEF0FF"/>
                </a:solidFill>
                <a:effectLst/>
                <a:latin typeface="Arial" panose="020B0604020202020204" pitchFamily="34" charset="0"/>
                <a:cs typeface="Arial" panose="020B0604020202020204" pitchFamily="34" charset="0"/>
              </a:rPr>
              <a:t>: </a:t>
            </a:r>
          </a:p>
          <a:p>
            <a:pPr algn="just"/>
            <a:endParaRPr lang="es-ES" sz="4800" b="0" i="0" dirty="0">
              <a:solidFill>
                <a:srgbClr val="EEF0FF"/>
              </a:solidFill>
              <a:effectLst/>
              <a:latin typeface="Arial" panose="020B0604020202020204" pitchFamily="34" charset="0"/>
              <a:cs typeface="Arial" panose="020B0604020202020204" pitchFamily="34" charset="0"/>
            </a:endParaRPr>
          </a:p>
          <a:p>
            <a:pPr algn="just"/>
            <a:r>
              <a:rPr lang="es-ES" sz="4800" b="0" i="0" dirty="0">
                <a:solidFill>
                  <a:srgbClr val="EEF0FF"/>
                </a:solidFill>
                <a:effectLst/>
                <a:latin typeface="Arial" panose="020B0604020202020204" pitchFamily="34" charset="0"/>
                <a:cs typeface="Arial" panose="020B0604020202020204" pitchFamily="34" charset="0"/>
              </a:rPr>
              <a:t>Tiene sindicatos sectoriales fuertes y un papel protagónico en la economía y la sociedad.</a:t>
            </a:r>
          </a:p>
        </p:txBody>
      </p:sp>
    </p:spTree>
    <p:extLst>
      <p:ext uri="{BB962C8B-B14F-4D97-AF65-F5344CB8AC3E}">
        <p14:creationId xmlns:p14="http://schemas.microsoft.com/office/powerpoint/2010/main" val="3572605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760132" y="440267"/>
            <a:ext cx="9066727" cy="5509200"/>
          </a:xfrm>
          <a:prstGeom prst="rect">
            <a:avLst/>
          </a:prstGeom>
        </p:spPr>
        <p:txBody>
          <a:bodyPr wrap="square">
            <a:spAutoFit/>
          </a:bodyPr>
          <a:lstStyle/>
          <a:p>
            <a:pPr algn="just"/>
            <a:r>
              <a:rPr lang="es-ES" sz="4400" b="1" i="0" dirty="0">
                <a:solidFill>
                  <a:srgbClr val="EEF0FF"/>
                </a:solidFill>
                <a:effectLst/>
                <a:latin typeface="Arial" panose="020B0604020202020204" pitchFamily="34" charset="0"/>
                <a:cs typeface="Arial" panose="020B0604020202020204" pitchFamily="34" charset="0"/>
              </a:rPr>
              <a:t>México</a:t>
            </a:r>
            <a:r>
              <a:rPr lang="es-ES" sz="4400" b="0" i="0" dirty="0">
                <a:solidFill>
                  <a:srgbClr val="EEF0FF"/>
                </a:solidFill>
                <a:effectLst/>
                <a:latin typeface="Arial" panose="020B0604020202020204" pitchFamily="34" charset="0"/>
                <a:cs typeface="Arial" panose="020B0604020202020204" pitchFamily="34" charset="0"/>
              </a:rPr>
              <a:t>: </a:t>
            </a:r>
          </a:p>
          <a:p>
            <a:pPr algn="just"/>
            <a:r>
              <a:rPr lang="es-ES" sz="4400" b="0" i="0" dirty="0">
                <a:solidFill>
                  <a:srgbClr val="EEF0FF"/>
                </a:solidFill>
                <a:effectLst/>
                <a:latin typeface="Arial" panose="020B0604020202020204" pitchFamily="34" charset="0"/>
                <a:cs typeface="Arial" panose="020B0604020202020204" pitchFamily="34" charset="0"/>
              </a:rPr>
              <a:t>Aunque tiene sindicatos muy grandes, como el Sindicato Nacional de Trabajadores de la Educación (SNTE), que agrupa a más de un millón de personas, muchos de ellos son inefectivos por estar capturados por el Estado</a:t>
            </a:r>
            <a:r>
              <a:rPr lang="es-ES" sz="4400" dirty="0">
                <a:solidFill>
                  <a:srgbClr val="EEF0FF"/>
                </a:solidFill>
                <a:latin typeface="Arial" panose="020B0604020202020204" pitchFamily="34" charset="0"/>
                <a:cs typeface="Arial" panose="020B0604020202020204" pitchFamily="34" charset="0"/>
              </a:rPr>
              <a:t>.</a:t>
            </a:r>
            <a:endParaRPr lang="es-ES" sz="4400" b="0" i="0" dirty="0">
              <a:solidFill>
                <a:srgbClr val="EEF0FF"/>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4777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573867" y="440267"/>
            <a:ext cx="9252992" cy="4247317"/>
          </a:xfrm>
          <a:prstGeom prst="rect">
            <a:avLst/>
          </a:prstGeom>
        </p:spPr>
        <p:txBody>
          <a:bodyPr wrap="square">
            <a:spAutoFit/>
          </a:bodyPr>
          <a:lstStyle/>
          <a:p>
            <a:pPr algn="just">
              <a:buFont typeface="Arial" panose="020B0604020202020204" pitchFamily="34" charset="0"/>
              <a:buChar char="•"/>
            </a:pPr>
            <a:r>
              <a:rPr lang="es-ES" sz="5400" b="1" i="0" dirty="0">
                <a:solidFill>
                  <a:srgbClr val="EEF0FF"/>
                </a:solidFill>
                <a:effectLst/>
                <a:latin typeface="Arial" panose="020B0604020202020204" pitchFamily="34" charset="0"/>
                <a:cs typeface="Arial" panose="020B0604020202020204" pitchFamily="34" charset="0"/>
              </a:rPr>
              <a:t>Venezuela</a:t>
            </a:r>
            <a:r>
              <a:rPr lang="es-ES" sz="5400" b="0" i="0" dirty="0">
                <a:solidFill>
                  <a:srgbClr val="EEF0FF"/>
                </a:solidFill>
                <a:effectLst/>
                <a:latin typeface="Arial" panose="020B0604020202020204" pitchFamily="34" charset="0"/>
                <a:cs typeface="Arial" panose="020B0604020202020204" pitchFamily="34" charset="0"/>
              </a:rPr>
              <a:t>: </a:t>
            </a:r>
          </a:p>
          <a:p>
            <a:pPr algn="just">
              <a:buFont typeface="Arial" panose="020B0604020202020204" pitchFamily="34" charset="0"/>
              <a:buChar char="•"/>
            </a:pPr>
            <a:endParaRPr lang="es-ES" sz="5400" b="0" i="0" dirty="0">
              <a:solidFill>
                <a:srgbClr val="EEF0FF"/>
              </a:solidFill>
              <a:effectLst/>
              <a:latin typeface="Arial" panose="020B0604020202020204" pitchFamily="34" charset="0"/>
              <a:cs typeface="Arial" panose="020B0604020202020204" pitchFamily="34" charset="0"/>
            </a:endParaRPr>
          </a:p>
          <a:p>
            <a:pPr algn="just"/>
            <a:r>
              <a:rPr lang="es-ES" sz="5400" b="0" i="0" dirty="0">
                <a:solidFill>
                  <a:srgbClr val="EEF0FF"/>
                </a:solidFill>
                <a:effectLst/>
                <a:latin typeface="Arial" panose="020B0604020202020204" pitchFamily="34" charset="0"/>
                <a:cs typeface="Arial" panose="020B0604020202020204" pitchFamily="34" charset="0"/>
              </a:rPr>
              <a:t>Tuvo un gran movimiento sindical en los noventa, pero ha ido fragmentándose.</a:t>
            </a:r>
          </a:p>
        </p:txBody>
      </p:sp>
    </p:spTree>
    <p:extLst>
      <p:ext uri="{BB962C8B-B14F-4D97-AF65-F5344CB8AC3E}">
        <p14:creationId xmlns:p14="http://schemas.microsoft.com/office/powerpoint/2010/main" val="1120175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369711" y="965199"/>
            <a:ext cx="9636021" cy="4832092"/>
          </a:xfrm>
          <a:prstGeom prst="rect">
            <a:avLst/>
          </a:prstGeom>
        </p:spPr>
        <p:txBody>
          <a:bodyPr wrap="square">
            <a:spAutoFit/>
          </a:bodyPr>
          <a:lstStyle/>
          <a:p>
            <a:pPr algn="just">
              <a:buFont typeface="Arial" panose="020B0604020202020204" pitchFamily="34" charset="0"/>
              <a:buChar char="•"/>
            </a:pPr>
            <a:r>
              <a:rPr lang="es-ES" sz="4400" b="1" i="0" dirty="0">
                <a:solidFill>
                  <a:srgbClr val="EEF0FF"/>
                </a:solidFill>
                <a:effectLst/>
                <a:latin typeface="Arial" panose="020B0604020202020204" pitchFamily="34" charset="0"/>
                <a:cs typeface="Arial" panose="020B0604020202020204" pitchFamily="34" charset="0"/>
              </a:rPr>
              <a:t>Perú, Bolivia y Colombia</a:t>
            </a:r>
            <a:r>
              <a:rPr lang="es-ES" sz="4400" b="0" i="0" dirty="0">
                <a:solidFill>
                  <a:srgbClr val="EEF0FF"/>
                </a:solidFill>
                <a:effectLst/>
                <a:latin typeface="Arial" panose="020B0604020202020204" pitchFamily="34" charset="0"/>
                <a:cs typeface="Arial" panose="020B0604020202020204" pitchFamily="34" charset="0"/>
              </a:rPr>
              <a:t>: </a:t>
            </a:r>
          </a:p>
          <a:p>
            <a:pPr algn="just">
              <a:buFont typeface="Arial" panose="020B0604020202020204" pitchFamily="34" charset="0"/>
              <a:buChar char="•"/>
            </a:pPr>
            <a:endParaRPr lang="es-ES" sz="4400" b="0" i="0" dirty="0">
              <a:solidFill>
                <a:srgbClr val="EEF0FF"/>
              </a:solidFill>
              <a:effectLst/>
              <a:latin typeface="Arial" panose="020B0604020202020204" pitchFamily="34" charset="0"/>
              <a:cs typeface="Arial" panose="020B0604020202020204" pitchFamily="34" charset="0"/>
            </a:endParaRPr>
          </a:p>
          <a:p>
            <a:pPr algn="just"/>
            <a:r>
              <a:rPr lang="es-ES" sz="4400" b="0" i="0" dirty="0">
                <a:solidFill>
                  <a:srgbClr val="EEF0FF"/>
                </a:solidFill>
                <a:effectLst/>
                <a:latin typeface="Arial" panose="020B0604020202020204" pitchFamily="34" charset="0"/>
                <a:cs typeface="Arial" panose="020B0604020202020204" pitchFamily="34" charset="0"/>
              </a:rPr>
              <a:t>El sindicalismo en estos países tiende a ser más regionalizado y a depender de otras organizaciones, como grupos indígenas o campesinos, para ganar fuerza.</a:t>
            </a:r>
          </a:p>
        </p:txBody>
      </p:sp>
    </p:spTree>
    <p:extLst>
      <p:ext uri="{BB962C8B-B14F-4D97-AF65-F5344CB8AC3E}">
        <p14:creationId xmlns:p14="http://schemas.microsoft.com/office/powerpoint/2010/main" val="4098140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369711" y="965199"/>
            <a:ext cx="8916356" cy="4247317"/>
          </a:xfrm>
          <a:prstGeom prst="rect">
            <a:avLst/>
          </a:prstGeom>
        </p:spPr>
        <p:txBody>
          <a:bodyPr wrap="square">
            <a:spAutoFit/>
          </a:bodyPr>
          <a:lstStyle/>
          <a:p>
            <a:pPr algn="ctr"/>
            <a:r>
              <a:rPr lang="es-ES" sz="5400" b="1" i="0" dirty="0">
                <a:solidFill>
                  <a:srgbClr val="EEF0FF"/>
                </a:solidFill>
                <a:effectLst/>
                <a:latin typeface="Arial" panose="020B0604020202020204" pitchFamily="34" charset="0"/>
                <a:cs typeface="Arial" panose="020B0604020202020204" pitchFamily="34" charset="0"/>
              </a:rPr>
              <a:t>Centroamérica</a:t>
            </a:r>
            <a:r>
              <a:rPr lang="es-ES" sz="5400" b="0" i="0" dirty="0">
                <a:solidFill>
                  <a:srgbClr val="EEF0FF"/>
                </a:solidFill>
                <a:effectLst/>
                <a:latin typeface="Arial" panose="020B0604020202020204" pitchFamily="34" charset="0"/>
                <a:cs typeface="Arial" panose="020B0604020202020204" pitchFamily="34" charset="0"/>
              </a:rPr>
              <a:t>: </a:t>
            </a:r>
          </a:p>
          <a:p>
            <a:pPr algn="just"/>
            <a:r>
              <a:rPr lang="es-ES" sz="5400" b="0" i="0" dirty="0">
                <a:solidFill>
                  <a:srgbClr val="EEF0FF"/>
                </a:solidFill>
                <a:effectLst/>
                <a:latin typeface="Arial" panose="020B0604020202020204" pitchFamily="34" charset="0"/>
                <a:cs typeface="Arial" panose="020B0604020202020204" pitchFamily="34" charset="0"/>
              </a:rPr>
              <a:t>En general, es la región con el sindicalismo más débil, fragmentado y de menor impacto.</a:t>
            </a:r>
          </a:p>
        </p:txBody>
      </p:sp>
    </p:spTree>
    <p:extLst>
      <p:ext uri="{BB962C8B-B14F-4D97-AF65-F5344CB8AC3E}">
        <p14:creationId xmlns:p14="http://schemas.microsoft.com/office/powerpoint/2010/main" val="2334349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556933" y="397933"/>
            <a:ext cx="9558866" cy="5632311"/>
          </a:xfrm>
          <a:prstGeom prst="rect">
            <a:avLst/>
          </a:prstGeom>
        </p:spPr>
        <p:txBody>
          <a:bodyPr wrap="square">
            <a:spAutoFit/>
          </a:bodyPr>
          <a:lstStyle/>
          <a:p>
            <a:pPr algn="just"/>
            <a:r>
              <a:rPr lang="es-ES" sz="4000" b="0" i="0" dirty="0">
                <a:solidFill>
                  <a:schemeClr val="bg1"/>
                </a:solidFill>
                <a:effectLst/>
                <a:latin typeface="Arial" panose="020B0604020202020204" pitchFamily="34" charset="0"/>
                <a:cs typeface="Arial" panose="020B0604020202020204" pitchFamily="34" charset="0"/>
              </a:rPr>
              <a:t>Los factores que influyen en la </a:t>
            </a:r>
            <a:r>
              <a:rPr lang="es-ES" sz="4000" b="1" i="0" dirty="0">
                <a:solidFill>
                  <a:schemeClr val="bg1"/>
                </a:solidFill>
                <a:effectLst/>
                <a:latin typeface="Arial" panose="020B0604020202020204" pitchFamily="34" charset="0"/>
                <a:cs typeface="Arial" panose="020B0604020202020204" pitchFamily="34" charset="0"/>
              </a:rPr>
              <a:t>NO </a:t>
            </a:r>
            <a:r>
              <a:rPr lang="es-ES" sz="4000" b="0" i="0" dirty="0">
                <a:solidFill>
                  <a:schemeClr val="bg1"/>
                </a:solidFill>
                <a:effectLst/>
                <a:latin typeface="Arial" panose="020B0604020202020204" pitchFamily="34" charset="0"/>
                <a:cs typeface="Arial" panose="020B0604020202020204" pitchFamily="34" charset="0"/>
              </a:rPr>
              <a:t>afiliación sindical incluyen:</a:t>
            </a:r>
          </a:p>
          <a:p>
            <a:pPr algn="just"/>
            <a:endParaRPr lang="es-ES" sz="4000" b="0" i="0" dirty="0">
              <a:solidFill>
                <a:schemeClr val="bg1"/>
              </a:solidFill>
              <a:effectLst/>
              <a:latin typeface="Arial" panose="020B0604020202020204" pitchFamily="34" charset="0"/>
              <a:cs typeface="Arial" panose="020B0604020202020204" pitchFamily="34" charset="0"/>
            </a:endParaRPr>
          </a:p>
          <a:p>
            <a:pPr marL="514350" indent="-51435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El individualismo y las prioridades personales de los trabajadores</a:t>
            </a:r>
          </a:p>
          <a:p>
            <a:pPr marL="514350" indent="-51435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La desindustrialización y la prevalencia de empleos precarios o informales.</a:t>
            </a:r>
          </a:p>
          <a:p>
            <a:pPr marL="514350" indent="-51435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La fragmentación del movimiento obrero.</a:t>
            </a:r>
            <a:endParaRPr lang="es-ES"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0299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065867" y="506069"/>
            <a:ext cx="9370572"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768598" y="506069"/>
            <a:ext cx="9144001" cy="5509200"/>
          </a:xfrm>
          <a:prstGeom prst="rect">
            <a:avLst/>
          </a:prstGeom>
        </p:spPr>
        <p:txBody>
          <a:bodyPr wrap="square">
            <a:spAutoFit/>
          </a:bodyPr>
          <a:lstStyle/>
          <a:p>
            <a:pPr marL="914400" indent="-914400" algn="just">
              <a:buFont typeface="Wingdings" panose="05000000000000000000" pitchFamily="2" charset="2"/>
              <a:buChar char="Ø"/>
            </a:pPr>
            <a:r>
              <a:rPr lang="es-ES" sz="4400" dirty="0">
                <a:solidFill>
                  <a:schemeClr val="bg1"/>
                </a:solidFill>
                <a:latin typeface="Arial" panose="020B0604020202020204" pitchFamily="34" charset="0"/>
                <a:cs typeface="Arial" panose="020B0604020202020204" pitchFamily="34" charset="0"/>
              </a:rPr>
              <a:t>La intervención de empleadores en contra de la sindicalización.</a:t>
            </a:r>
          </a:p>
          <a:p>
            <a:pPr marL="914400" indent="-914400" algn="just">
              <a:buFont typeface="Wingdings" panose="05000000000000000000" pitchFamily="2" charset="2"/>
              <a:buChar char="Ø"/>
            </a:pPr>
            <a:r>
              <a:rPr lang="es-ES" sz="4400" dirty="0">
                <a:solidFill>
                  <a:schemeClr val="bg1"/>
                </a:solidFill>
                <a:latin typeface="Arial" panose="020B0604020202020204" pitchFamily="34" charset="0"/>
                <a:cs typeface="Arial" panose="020B0604020202020204" pitchFamily="34" charset="0"/>
              </a:rPr>
              <a:t>La falta de una cultura colectiva entre los trabajadores.</a:t>
            </a:r>
          </a:p>
          <a:p>
            <a:pPr marL="914400" indent="-914400" algn="just">
              <a:buFont typeface="Wingdings" panose="05000000000000000000" pitchFamily="2" charset="2"/>
              <a:buChar char="Ø"/>
            </a:pPr>
            <a:r>
              <a:rPr lang="es-ES" sz="4400" dirty="0">
                <a:solidFill>
                  <a:schemeClr val="bg1"/>
                </a:solidFill>
                <a:latin typeface="Arial" panose="020B0604020202020204" pitchFamily="34" charset="0"/>
                <a:cs typeface="Arial" panose="020B0604020202020204" pitchFamily="34" charset="0"/>
              </a:rPr>
              <a:t>La percepción de las cuotas sindicales y las reuniones como un obstáculo para la vida persona. Entre otras.</a:t>
            </a:r>
            <a:endParaRPr lang="es-ES" sz="4400" b="0" i="0" dirty="0">
              <a:solidFill>
                <a:srgbClr val="EEF0FF"/>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5403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70866" y="448734"/>
            <a:ext cx="7730067" cy="5139869"/>
          </a:xfrm>
          <a:prstGeom prst="rect">
            <a:avLst/>
          </a:prstGeom>
          <a:noFill/>
        </p:spPr>
        <p:txBody>
          <a:bodyPr wrap="square">
            <a:spAutoFit/>
          </a:bodyPr>
          <a:lstStyle/>
          <a:p>
            <a:pPr algn="ctr" fontAlgn="base"/>
            <a:r>
              <a:rPr lang="es-MX" sz="3600" b="1" dirty="0">
                <a:solidFill>
                  <a:prstClr val="white"/>
                </a:solidFill>
                <a:latin typeface="Arial" panose="020B0604020202020204" pitchFamily="34" charset="0"/>
                <a:cs typeface="Arial" panose="020B0604020202020204" pitchFamily="34" charset="0"/>
              </a:rPr>
              <a:t>NEGOCIACIÓN COLECTIVA</a:t>
            </a:r>
          </a:p>
          <a:p>
            <a:pPr algn="just" fontAlgn="base"/>
            <a:r>
              <a:rPr lang="es-MX" sz="3600" b="1" dirty="0">
                <a:solidFill>
                  <a:prstClr val="white"/>
                </a:solidFill>
                <a:latin typeface="Arial" panose="020B0604020202020204" pitchFamily="34" charset="0"/>
                <a:cs typeface="Arial" panose="020B0604020202020204" pitchFamily="34" charset="0"/>
              </a:rPr>
              <a:t> </a:t>
            </a:r>
            <a:br>
              <a:rPr lang="es-MX" sz="3600" dirty="0">
                <a:solidFill>
                  <a:prstClr val="black"/>
                </a:solidFill>
                <a:latin typeface="Arial" panose="020B0604020202020204" pitchFamily="34" charset="0"/>
                <a:cs typeface="Arial" panose="020B0604020202020204" pitchFamily="34" charset="0"/>
              </a:rPr>
            </a:br>
            <a:r>
              <a:rPr lang="es-ES" sz="3200" b="0" i="0" dirty="0">
                <a:solidFill>
                  <a:srgbClr val="EEF0FF"/>
                </a:solidFill>
                <a:effectLst/>
                <a:latin typeface="Arial" panose="020B0604020202020204" pitchFamily="34" charset="0"/>
                <a:cs typeface="Arial" panose="020B0604020202020204" pitchFamily="34" charset="0"/>
              </a:rPr>
              <a:t>La negociación colectiva en América Latina, un pilar del derecho laboral promovido por la OIT, permite a los sindicatos y empleadores negociar condiciones de trabajo justas, salarios y beneficios en el marco de marcos legales institucionales que promueven la libertad de asociación y la autonomía colectiva. </a:t>
            </a:r>
            <a:endParaRPr lang="es-CO" sz="3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0169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369712" y="506070"/>
            <a:ext cx="9066727" cy="3477875"/>
          </a:xfrm>
          <a:prstGeom prst="rect">
            <a:avLst/>
          </a:prstGeom>
        </p:spPr>
        <p:txBody>
          <a:bodyPr wrap="square">
            <a:spAutoFit/>
          </a:bodyPr>
          <a:lstStyle/>
          <a:p>
            <a:pPr algn="ctr"/>
            <a:r>
              <a:rPr lang="es-ES" sz="3600" dirty="0">
                <a:solidFill>
                  <a:schemeClr val="bg1"/>
                </a:solidFill>
                <a:latin typeface="Arial" panose="020B0604020202020204" pitchFamily="34" charset="0"/>
                <a:cs typeface="Arial" panose="020B0604020202020204" pitchFamily="34" charset="0"/>
              </a:rPr>
              <a:t>ESTRUCTURA DE LA LIBERTAD SINDICAL</a:t>
            </a: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r>
              <a:rPr lang="en-US" altLang="es-CO" sz="3200" dirty="0">
                <a:solidFill>
                  <a:srgbClr val="FFFF00"/>
                </a:solidFill>
                <a:latin typeface="Arial" panose="020B0604020202020204" pitchFamily="34" charset="0"/>
                <a:cs typeface="Arial" panose="020B0604020202020204" pitchFamily="34" charset="0"/>
              </a:rPr>
              <a:t>ASOCIACIÓN </a:t>
            </a:r>
          </a:p>
          <a:p>
            <a:pPr algn="ctr"/>
            <a:r>
              <a:rPr lang="en-US" altLang="es-CO" sz="3200" dirty="0">
                <a:solidFill>
                  <a:srgbClr val="FFFF00"/>
                </a:solidFill>
                <a:latin typeface="Arial" panose="020B0604020202020204" pitchFamily="34" charset="0"/>
                <a:cs typeface="Arial" panose="020B0604020202020204" pitchFamily="34" charset="0"/>
              </a:rPr>
              <a:t>SINDICAL</a:t>
            </a:r>
          </a:p>
          <a:p>
            <a:pPr algn="ctr"/>
            <a:endParaRPr lang="es-MX" sz="4400" dirty="0">
              <a:solidFill>
                <a:prstClr val="white"/>
              </a:solidFill>
              <a:latin typeface="Arial" panose="020B0604020202020204" pitchFamily="34" charset="0"/>
              <a:cs typeface="Arial" panose="020B0604020202020204" pitchFamily="34"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997" y="3318463"/>
            <a:ext cx="2876550" cy="2714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4"/>
          <p:cNvSpPr/>
          <p:nvPr/>
        </p:nvSpPr>
        <p:spPr>
          <a:xfrm>
            <a:off x="2817925" y="4875991"/>
            <a:ext cx="3116688" cy="923330"/>
          </a:xfrm>
          <a:prstGeom prst="rect">
            <a:avLst/>
          </a:prstGeom>
        </p:spPr>
        <p:txBody>
          <a:bodyPr wrap="square">
            <a:spAutoFit/>
          </a:bodyPr>
          <a:lstStyle/>
          <a:p>
            <a:pPr algn="ctr"/>
            <a:r>
              <a:rPr lang="en-US" altLang="es-CO" b="1" dirty="0">
                <a:solidFill>
                  <a:srgbClr val="FFFF00"/>
                </a:solidFill>
                <a:latin typeface="Arial" panose="020B0604020202020204" pitchFamily="34" charset="0"/>
                <a:cs typeface="Arial" panose="020B0604020202020204" pitchFamily="34" charset="0"/>
              </a:rPr>
              <a:t>DERECHO DE </a:t>
            </a:r>
          </a:p>
          <a:p>
            <a:pPr algn="ctr"/>
            <a:r>
              <a:rPr lang="en-US" altLang="es-CO" b="1" dirty="0">
                <a:solidFill>
                  <a:srgbClr val="FFFF00"/>
                </a:solidFill>
                <a:latin typeface="Arial" panose="020B0604020202020204" pitchFamily="34" charset="0"/>
                <a:cs typeface="Arial" panose="020B0604020202020204" pitchFamily="34" charset="0"/>
              </a:rPr>
              <a:t>NEGOCIACIÓN COLECTIVA</a:t>
            </a:r>
          </a:p>
        </p:txBody>
      </p:sp>
      <p:sp>
        <p:nvSpPr>
          <p:cNvPr id="6" name="Rectángulo 5"/>
          <p:cNvSpPr/>
          <p:nvPr/>
        </p:nvSpPr>
        <p:spPr>
          <a:xfrm rot="21437839" flipH="1">
            <a:off x="8572062" y="4748976"/>
            <a:ext cx="3124355" cy="830997"/>
          </a:xfrm>
          <a:prstGeom prst="rect">
            <a:avLst/>
          </a:prstGeom>
        </p:spPr>
        <p:txBody>
          <a:bodyPr wrap="square">
            <a:spAutoFit/>
          </a:bodyPr>
          <a:lstStyle/>
          <a:p>
            <a:pPr algn="ctr"/>
            <a:r>
              <a:rPr lang="en-US" altLang="es-CO" sz="2400" b="1" dirty="0">
                <a:solidFill>
                  <a:srgbClr val="FFFF00"/>
                </a:solidFill>
                <a:latin typeface="Arial" panose="020B0604020202020204" pitchFamily="34" charset="0"/>
                <a:cs typeface="Arial" panose="020B0604020202020204" pitchFamily="34" charset="0"/>
              </a:rPr>
              <a:t>DERECHO DE</a:t>
            </a:r>
          </a:p>
          <a:p>
            <a:pPr algn="ctr"/>
            <a:r>
              <a:rPr lang="en-US" altLang="es-CO" sz="2400" b="1" dirty="0">
                <a:solidFill>
                  <a:srgbClr val="FFFF00"/>
                </a:solidFill>
                <a:latin typeface="Arial" panose="020B0604020202020204" pitchFamily="34" charset="0"/>
                <a:cs typeface="Arial" panose="020B0604020202020204" pitchFamily="34" charset="0"/>
              </a:rPr>
              <a:t>HUELGA</a:t>
            </a:r>
          </a:p>
        </p:txBody>
      </p:sp>
    </p:spTree>
    <p:extLst>
      <p:ext uri="{BB962C8B-B14F-4D97-AF65-F5344CB8AC3E}">
        <p14:creationId xmlns:p14="http://schemas.microsoft.com/office/powerpoint/2010/main" val="30787702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292600" y="457200"/>
            <a:ext cx="7247467" cy="4832092"/>
          </a:xfrm>
          <a:prstGeom prst="rect">
            <a:avLst/>
          </a:prstGeom>
          <a:noFill/>
        </p:spPr>
        <p:txBody>
          <a:bodyPr wrap="square">
            <a:spAutoFit/>
          </a:bodyPr>
          <a:lstStyle/>
          <a:p>
            <a:pPr algn="just" fontAlgn="base"/>
            <a:r>
              <a:rPr lang="es-ES" sz="4400" b="0" i="0" dirty="0">
                <a:solidFill>
                  <a:srgbClr val="EEF0FF"/>
                </a:solidFill>
                <a:effectLst/>
                <a:latin typeface="Arial" panose="020B0604020202020204" pitchFamily="34" charset="0"/>
                <a:cs typeface="Arial" panose="020B0604020202020204" pitchFamily="34" charset="0"/>
              </a:rPr>
              <a:t>Aunque varían las estructuras y los niveles de negociación entre países, la tendencia global es hacia el fortalecimiento de este diálogo social, que no solo aborda temas laborales,</a:t>
            </a:r>
            <a:endParaRPr lang="es-CO" sz="5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6202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53934" y="660400"/>
            <a:ext cx="7238999" cy="5632311"/>
          </a:xfrm>
          <a:prstGeom prst="rect">
            <a:avLst/>
          </a:prstGeom>
          <a:noFill/>
        </p:spPr>
        <p:txBody>
          <a:bodyPr wrap="square">
            <a:spAutoFit/>
          </a:bodyPr>
          <a:lstStyle/>
          <a:p>
            <a:pPr algn="just" fontAlgn="base"/>
            <a:r>
              <a:rPr lang="es-ES" sz="4000" b="0" i="0" dirty="0">
                <a:solidFill>
                  <a:srgbClr val="EEF0FF"/>
                </a:solidFill>
                <a:effectLst/>
                <a:latin typeface="Arial" panose="020B0604020202020204" pitchFamily="34" charset="0"/>
                <a:cs typeface="Arial" panose="020B0604020202020204" pitchFamily="34" charset="0"/>
              </a:rPr>
              <a:t>sino que también se ha adaptado a contextos de mayor concertación social y política, como los acuerdos tripartitos nacionales, a pesar de la prevalencia de una densidad sindical a menudo menor que la cobertura de los acuerdos. </a:t>
            </a:r>
            <a:endParaRPr lang="es-CO" sz="4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167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53934" y="660400"/>
            <a:ext cx="7603066" cy="6309420"/>
          </a:xfrm>
          <a:prstGeom prst="rect">
            <a:avLst/>
          </a:prstGeom>
          <a:noFill/>
        </p:spPr>
        <p:txBody>
          <a:bodyPr wrap="square">
            <a:spAutoFit/>
          </a:bodyPr>
          <a:lstStyle/>
          <a:p>
            <a:pPr algn="just">
              <a:buFont typeface="Arial" panose="020B0604020202020204" pitchFamily="34" charset="0"/>
              <a:buChar char="•"/>
            </a:pPr>
            <a:r>
              <a:rPr lang="es-ES" sz="3600" b="1" i="0" dirty="0">
                <a:solidFill>
                  <a:srgbClr val="EEF0FF"/>
                </a:solidFill>
                <a:effectLst/>
                <a:latin typeface="Arial" panose="020B0604020202020204" pitchFamily="34" charset="0"/>
                <a:cs typeface="Arial" panose="020B0604020202020204" pitchFamily="34" charset="0"/>
              </a:rPr>
              <a:t>Derechos Fundamentales:</a:t>
            </a:r>
            <a:r>
              <a:rPr lang="es-ES" sz="3600" b="0" i="0" dirty="0">
                <a:solidFill>
                  <a:srgbClr val="EEF0FF"/>
                </a:solidFill>
                <a:effectLst/>
                <a:latin typeface="Arial" panose="020B0604020202020204" pitchFamily="34" charset="0"/>
                <a:cs typeface="Arial" panose="020B0604020202020204" pitchFamily="34" charset="0"/>
              </a:rPr>
              <a:t> </a:t>
            </a:r>
          </a:p>
          <a:p>
            <a:pPr algn="just">
              <a:buFont typeface="Arial" panose="020B0604020202020204" pitchFamily="34" charset="0"/>
              <a:buChar char="•"/>
            </a:pPr>
            <a:endParaRPr lang="es-ES" sz="3600" b="0" i="0" dirty="0">
              <a:solidFill>
                <a:srgbClr val="EEF0FF"/>
              </a:solidFill>
              <a:effectLst/>
              <a:latin typeface="Arial" panose="020B0604020202020204" pitchFamily="34" charset="0"/>
              <a:cs typeface="Arial" panose="020B0604020202020204" pitchFamily="34" charset="0"/>
            </a:endParaRPr>
          </a:p>
          <a:p>
            <a:pPr algn="just" fontAlgn="ctr"/>
            <a:r>
              <a:rPr lang="es-ES" sz="3600" b="0" i="0" dirty="0">
                <a:solidFill>
                  <a:srgbClr val="EEF0FF"/>
                </a:solidFill>
                <a:effectLst/>
                <a:latin typeface="Arial" panose="020B0604020202020204" pitchFamily="34" charset="0"/>
                <a:cs typeface="Arial" panose="020B0604020202020204" pitchFamily="34" charset="0"/>
              </a:rPr>
              <a:t>La negociación colectiva es un derecho fundamental, reconocido por la Organización Internacional del Trabajo (OIT) y que forma parte del "trípode" del derecho colectivo del trabajo junto con el derecho de huelga y el de asociación sindical. </a:t>
            </a:r>
            <a:endParaRPr lang="es-ES" sz="3600" b="0" i="0" dirty="0">
              <a:solidFill>
                <a:srgbClr val="A8C7FA"/>
              </a:solidFill>
              <a:effectLst/>
              <a:latin typeface="Arial" panose="020B0604020202020204" pitchFamily="34" charset="0"/>
              <a:cs typeface="Arial" panose="020B0604020202020204" pitchFamily="34" charset="0"/>
            </a:endParaRPr>
          </a:p>
          <a:p>
            <a:br>
              <a:rPr lang="es-ES" sz="3600" b="0" i="0" dirty="0">
                <a:solidFill>
                  <a:srgbClr val="EEF0FF"/>
                </a:solidFill>
                <a:effectLst/>
                <a:latin typeface="Google Sans"/>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1890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94667" y="423334"/>
            <a:ext cx="7992533" cy="6186309"/>
          </a:xfrm>
          <a:prstGeom prst="rect">
            <a:avLst/>
          </a:prstGeom>
          <a:noFill/>
        </p:spPr>
        <p:txBody>
          <a:bodyPr wrap="square">
            <a:spAutoFit/>
          </a:bodyPr>
          <a:lstStyle/>
          <a:p>
            <a:pPr algn="just"/>
            <a:r>
              <a:rPr lang="es-ES" sz="3600" b="1" i="0" dirty="0">
                <a:solidFill>
                  <a:srgbClr val="EEF0FF"/>
                </a:solidFill>
                <a:effectLst/>
                <a:latin typeface="Arial" panose="020B0604020202020204" pitchFamily="34" charset="0"/>
                <a:cs typeface="Arial" panose="020B0604020202020204" pitchFamily="34" charset="0"/>
              </a:rPr>
              <a:t>Marco jurídico:</a:t>
            </a:r>
            <a:r>
              <a:rPr lang="es-ES" sz="3600" b="0" i="0" dirty="0">
                <a:solidFill>
                  <a:srgbClr val="EEF0FF"/>
                </a:solidFill>
                <a:effectLst/>
                <a:latin typeface="Arial" panose="020B0604020202020204" pitchFamily="34" charset="0"/>
                <a:cs typeface="Arial" panose="020B0604020202020204" pitchFamily="34" charset="0"/>
              </a:rPr>
              <a:t> </a:t>
            </a:r>
          </a:p>
          <a:p>
            <a:pPr algn="just"/>
            <a:endParaRPr lang="es-ES" sz="3600" b="0" i="0" dirty="0">
              <a:solidFill>
                <a:srgbClr val="EEF0FF"/>
              </a:solidFill>
              <a:effectLst/>
              <a:latin typeface="Arial" panose="020B0604020202020204" pitchFamily="34" charset="0"/>
              <a:cs typeface="Arial" panose="020B0604020202020204" pitchFamily="34" charset="0"/>
            </a:endParaRPr>
          </a:p>
          <a:p>
            <a:pPr algn="just"/>
            <a:r>
              <a:rPr lang="es-ES" sz="3600" b="0" i="0" dirty="0">
                <a:solidFill>
                  <a:srgbClr val="EEF0FF"/>
                </a:solidFill>
                <a:effectLst/>
                <a:latin typeface="Arial" panose="020B0604020202020204" pitchFamily="34" charset="0"/>
                <a:cs typeface="Arial" panose="020B0604020202020204" pitchFamily="34" charset="0"/>
              </a:rPr>
              <a:t>Cada país de la región tiene un marco jurídico e institucional que debe promover y establecer las condiciones necesarias para el desarrollo de la negociación colectiva, permitiendo a las partes negociar de manera voluntaria, libre y de buena fe</a:t>
            </a:r>
            <a:r>
              <a:rPr lang="es-ES" sz="3600" b="0" i="0" dirty="0">
                <a:solidFill>
                  <a:srgbClr val="EEF0FF"/>
                </a:solidFill>
                <a:effectLst/>
                <a:latin typeface="Google Sans"/>
              </a:rPr>
              <a:t>.</a:t>
            </a:r>
          </a:p>
          <a:p>
            <a:pPr algn="just" fontAlgn="base"/>
            <a:br>
              <a:rPr lang="es-MX" sz="2800" dirty="0">
                <a:solidFill>
                  <a:prstClr val="black"/>
                </a:solidFill>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1508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60801" y="381000"/>
            <a:ext cx="7890932" cy="6186309"/>
          </a:xfrm>
          <a:prstGeom prst="rect">
            <a:avLst/>
          </a:prstGeom>
          <a:noFill/>
        </p:spPr>
        <p:txBody>
          <a:bodyPr wrap="square">
            <a:spAutoFit/>
          </a:bodyPr>
          <a:lstStyle/>
          <a:p>
            <a:pPr algn="just">
              <a:buFont typeface="Arial" panose="020B0604020202020204" pitchFamily="34" charset="0"/>
              <a:buChar char="•"/>
            </a:pPr>
            <a:r>
              <a:rPr lang="es-ES" sz="3600" b="1" i="0" dirty="0">
                <a:solidFill>
                  <a:srgbClr val="EEF0FF"/>
                </a:solidFill>
                <a:effectLst/>
                <a:latin typeface="Arial" panose="020B0604020202020204" pitchFamily="34" charset="0"/>
                <a:cs typeface="Arial" panose="020B0604020202020204" pitchFamily="34" charset="0"/>
              </a:rPr>
              <a:t>Autonomía colectiva:</a:t>
            </a:r>
            <a:r>
              <a:rPr lang="es-ES" sz="3600" b="0" i="0" dirty="0">
                <a:solidFill>
                  <a:srgbClr val="EEF0FF"/>
                </a:solidFill>
                <a:effectLst/>
                <a:latin typeface="Arial" panose="020B0604020202020204" pitchFamily="34" charset="0"/>
                <a:cs typeface="Arial" panose="020B0604020202020204" pitchFamily="34" charset="0"/>
              </a:rPr>
              <a:t> </a:t>
            </a:r>
          </a:p>
          <a:p>
            <a:pPr algn="just">
              <a:buFont typeface="Arial" panose="020B0604020202020204" pitchFamily="34" charset="0"/>
              <a:buChar char="•"/>
            </a:pPr>
            <a:endParaRPr lang="es-ES" sz="3600" b="0" i="0" dirty="0">
              <a:solidFill>
                <a:srgbClr val="EEF0FF"/>
              </a:solidFill>
              <a:effectLst/>
              <a:latin typeface="Arial" panose="020B0604020202020204" pitchFamily="34" charset="0"/>
              <a:cs typeface="Arial" panose="020B0604020202020204" pitchFamily="34" charset="0"/>
            </a:endParaRPr>
          </a:p>
          <a:p>
            <a:pPr algn="just"/>
            <a:r>
              <a:rPr lang="es-ES" sz="3600" b="0" i="0" dirty="0">
                <a:solidFill>
                  <a:srgbClr val="EEF0FF"/>
                </a:solidFill>
                <a:effectLst/>
                <a:latin typeface="Arial" panose="020B0604020202020204" pitchFamily="34" charset="0"/>
                <a:cs typeface="Arial" panose="020B0604020202020204" pitchFamily="34" charset="0"/>
              </a:rPr>
              <a:t>En América Latina, se reconoce la autonomía colectiva, es decir, la capacidad de las partes (trabajadores a través de sus sindicatos y empleadores) para darse normas a sí mismas, sin que estas contradigan la legislación laboral. </a:t>
            </a:r>
          </a:p>
          <a:p>
            <a:pPr algn="just" fontAlgn="base"/>
            <a:br>
              <a:rPr lang="es-MX" sz="2800" dirty="0">
                <a:solidFill>
                  <a:prstClr val="black"/>
                </a:solidFill>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5254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87800" y="499533"/>
            <a:ext cx="7349067" cy="5755422"/>
          </a:xfrm>
          <a:prstGeom prst="rect">
            <a:avLst/>
          </a:prstGeom>
          <a:noFill/>
        </p:spPr>
        <p:txBody>
          <a:bodyPr wrap="square">
            <a:spAutoFit/>
          </a:bodyPr>
          <a:lstStyle/>
          <a:p>
            <a:pPr algn="just" fontAlgn="base"/>
            <a:r>
              <a:rPr lang="es-ES" sz="3600" b="0" i="0" dirty="0">
                <a:solidFill>
                  <a:schemeClr val="bg1"/>
                </a:solidFill>
                <a:effectLst/>
                <a:latin typeface="Arial" panose="020B0604020202020204" pitchFamily="34" charset="0"/>
                <a:cs typeface="Arial" panose="020B0604020202020204" pitchFamily="34" charset="0"/>
              </a:rPr>
              <a:t>La negociación colectiva para la </a:t>
            </a:r>
            <a:r>
              <a:rPr lang="es-ES" sz="3600" b="0" i="0" dirty="0">
                <a:solidFill>
                  <a:schemeClr val="bg1"/>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Federación Sindical Mundial (FSM)</a:t>
            </a:r>
            <a:r>
              <a:rPr lang="es-ES" sz="3600" b="0" i="0" dirty="0">
                <a:solidFill>
                  <a:schemeClr val="bg1"/>
                </a:solidFill>
                <a:effectLst/>
                <a:latin typeface="Arial" panose="020B0604020202020204" pitchFamily="34" charset="0"/>
                <a:cs typeface="Arial" panose="020B0604020202020204" pitchFamily="34" charset="0"/>
              </a:rPr>
              <a:t> es un </a:t>
            </a:r>
            <a:r>
              <a:rPr lang="es-ES" sz="3600" dirty="0">
                <a:solidFill>
                  <a:schemeClr val="bg1"/>
                </a:solidFill>
                <a:latin typeface="Arial" panose="020B0604020202020204" pitchFamily="34" charset="0"/>
                <a:cs typeface="Arial" panose="020B0604020202020204" pitchFamily="34" charset="0"/>
              </a:rPr>
              <a:t>proceso mediante el cual los sindicatos y organizaciones sociales negocian con los empleadores para regular condiciones laborales y salariales, buscando proteger y mejorar los derechos de los trabajadores</a:t>
            </a:r>
            <a:r>
              <a:rPr lang="es-ES" sz="3600" b="0" i="0" dirty="0">
                <a:solidFill>
                  <a:srgbClr val="EEF0FF"/>
                </a:solidFill>
                <a:effectLst/>
                <a:latin typeface="Google Sans"/>
              </a:rPr>
              <a:t>.</a:t>
            </a:r>
            <a:br>
              <a:rPr lang="es-MX" sz="2800" dirty="0">
                <a:solidFill>
                  <a:prstClr val="black"/>
                </a:solidFill>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6337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69267" y="448733"/>
            <a:ext cx="7670799" cy="6309420"/>
          </a:xfrm>
          <a:prstGeom prst="rect">
            <a:avLst/>
          </a:prstGeom>
          <a:noFill/>
        </p:spPr>
        <p:txBody>
          <a:bodyPr wrap="square">
            <a:spAutoFit/>
          </a:bodyPr>
          <a:lstStyle/>
          <a:p>
            <a:pPr algn="just" fontAlgn="base"/>
            <a:r>
              <a:rPr lang="es-ES" sz="3600" b="0" i="0" dirty="0">
                <a:solidFill>
                  <a:srgbClr val="EEF0FF"/>
                </a:solidFill>
                <a:effectLst/>
                <a:latin typeface="Arial" panose="020B0604020202020204" pitchFamily="34" charset="0"/>
                <a:cs typeface="Arial" panose="020B0604020202020204" pitchFamily="34" charset="0"/>
              </a:rPr>
              <a:t>La FSM promueve estas negociaciones como un espacio de diálogo social para lograr acuerdos que beneficien a sus representados, aplicando tanto en el sector público como en el privado, con particular énfasis en los derechos de los empleados públicos, que incluyen la participación de representantes del Estado en las negociaciones. </a:t>
            </a:r>
            <a:br>
              <a:rPr lang="es-MX" sz="2800" dirty="0">
                <a:solidFill>
                  <a:prstClr val="black"/>
                </a:solidFill>
                <a:latin typeface="Arial" panose="020B0604020202020204" pitchFamily="34" charset="0"/>
                <a:cs typeface="Arial" panose="020B0604020202020204" pitchFamily="34" charset="0"/>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6920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3477296" y="360608"/>
            <a:ext cx="8487177" cy="5632311"/>
          </a:xfrm>
          <a:prstGeom prst="rect">
            <a:avLst/>
          </a:prstGeom>
          <a:noFill/>
        </p:spPr>
        <p:txBody>
          <a:bodyPr wrap="square">
            <a:spAutoFit/>
          </a:bodyPr>
          <a:lstStyle/>
          <a:p>
            <a:pPr algn="just"/>
            <a:r>
              <a:rPr lang="es-MX" sz="4000" dirty="0">
                <a:solidFill>
                  <a:prstClr val="white"/>
                </a:solidFill>
                <a:latin typeface="Arial" panose="020B0604020202020204" pitchFamily="34" charset="0"/>
                <a:cs typeface="Arial" panose="020B0604020202020204" pitchFamily="34" charset="0"/>
              </a:rPr>
              <a:t>El modelo colombiano de libertad sindical está soportado en tres bases: </a:t>
            </a:r>
          </a:p>
          <a:p>
            <a:pPr marL="742950" indent="-742950" algn="just">
              <a:buFont typeface="+mj-lt"/>
              <a:buAutoNum type="arabicPeriod"/>
            </a:pPr>
            <a:r>
              <a:rPr lang="es-MX" sz="4000" dirty="0">
                <a:solidFill>
                  <a:prstClr val="white"/>
                </a:solidFill>
                <a:latin typeface="Arial" panose="020B0604020202020204" pitchFamily="34" charset="0"/>
                <a:cs typeface="Arial" panose="020B0604020202020204" pitchFamily="34" charset="0"/>
              </a:rPr>
              <a:t>La Constitución Política de Colombia (1991), </a:t>
            </a:r>
          </a:p>
          <a:p>
            <a:pPr marL="742950" indent="-742950" algn="just">
              <a:buFont typeface="+mj-lt"/>
              <a:buAutoNum type="arabicPeriod"/>
            </a:pPr>
            <a:r>
              <a:rPr lang="es-MX" sz="4000" dirty="0">
                <a:solidFill>
                  <a:prstClr val="white"/>
                </a:solidFill>
                <a:latin typeface="Arial" panose="020B0604020202020204" pitchFamily="34" charset="0"/>
                <a:cs typeface="Arial" panose="020B0604020202020204" pitchFamily="34" charset="0"/>
              </a:rPr>
              <a:t>El Código Sustantivo de Trabajo (1950) con sus reformas legales.</a:t>
            </a:r>
          </a:p>
          <a:p>
            <a:pPr marL="742950" indent="-742950" algn="just">
              <a:buFont typeface="+mj-lt"/>
              <a:buAutoNum type="arabicPeriod"/>
            </a:pPr>
            <a:r>
              <a:rPr lang="es-MX" sz="4000" dirty="0">
                <a:solidFill>
                  <a:prstClr val="white"/>
                </a:solidFill>
                <a:latin typeface="Arial" panose="020B0604020202020204" pitchFamily="34" charset="0"/>
                <a:cs typeface="Arial" panose="020B0604020202020204" pitchFamily="34" charset="0"/>
              </a:rPr>
              <a:t>Sentencias de la Corte Constitucional.</a:t>
            </a:r>
            <a:endParaRPr lang="es-CO" sz="32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91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665927" y="412124"/>
            <a:ext cx="9066727" cy="5139869"/>
          </a:xfrm>
          <a:prstGeom prst="rect">
            <a:avLst/>
          </a:prstGeom>
        </p:spPr>
        <p:txBody>
          <a:bodyPr wrap="square">
            <a:spAutoFit/>
          </a:bodyPr>
          <a:lstStyle/>
          <a:p>
            <a:r>
              <a:rPr lang="es-MX" sz="4400" b="1" dirty="0">
                <a:solidFill>
                  <a:prstClr val="white"/>
                </a:solidFill>
                <a:latin typeface="Arial" panose="020B0604020202020204" pitchFamily="34" charset="0"/>
                <a:cs typeface="Arial" panose="020B0604020202020204" pitchFamily="34" charset="0"/>
              </a:rPr>
              <a:t>LA NEGOCIACIÓN COLECTIVA.</a:t>
            </a:r>
          </a:p>
          <a:p>
            <a:endParaRPr lang="es-MX" sz="4400" dirty="0">
              <a:solidFill>
                <a:prstClr val="white"/>
              </a:solidFill>
              <a:latin typeface="Arial" panose="020B0604020202020204" pitchFamily="34" charset="0"/>
              <a:cs typeface="Arial" panose="020B0604020202020204" pitchFamily="34" charset="0"/>
            </a:endParaRPr>
          </a:p>
          <a:p>
            <a:pPr algn="just"/>
            <a:r>
              <a:rPr lang="es-MX" sz="4400" dirty="0">
                <a:solidFill>
                  <a:prstClr val="white"/>
                </a:solidFill>
                <a:latin typeface="Arial" panose="020B0604020202020204" pitchFamily="34" charset="0"/>
                <a:cs typeface="Arial" panose="020B0604020202020204" pitchFamily="34" charset="0"/>
              </a:rPr>
              <a:t> </a:t>
            </a:r>
            <a:r>
              <a:rPr lang="es-MX" sz="4800" dirty="0">
                <a:solidFill>
                  <a:prstClr val="white"/>
                </a:solidFill>
                <a:latin typeface="Arial" panose="020B0604020202020204" pitchFamily="34" charset="0"/>
                <a:cs typeface="Arial" panose="020B0604020202020204" pitchFamily="34" charset="0"/>
              </a:rPr>
              <a:t>Ha sido un factor clave en la distribución del ingreso y en el fortalecimiento del Estado Social según lo muestra la evidencia empírica que se tiene. </a:t>
            </a:r>
            <a:endParaRPr lang="es-CO" sz="32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3207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3425781" y="0"/>
            <a:ext cx="8525814" cy="5509200"/>
          </a:xfrm>
          <a:prstGeom prst="rect">
            <a:avLst/>
          </a:prstGeom>
          <a:noFill/>
        </p:spPr>
        <p:txBody>
          <a:bodyPr wrap="square">
            <a:spAutoFit/>
          </a:bodyPr>
          <a:lstStyle/>
          <a:p>
            <a:pPr algn="just"/>
            <a:r>
              <a:rPr lang="es-MX" sz="4400" dirty="0">
                <a:solidFill>
                  <a:prstClr val="white"/>
                </a:solidFill>
                <a:latin typeface="Arial" panose="020B0604020202020204" pitchFamily="34" charset="0"/>
                <a:cs typeface="Arial" panose="020B0604020202020204" pitchFamily="34" charset="0"/>
              </a:rPr>
              <a:t>A mayor cobertura de la negociación colectiva se tienen sociedades más igualitarias y equitativas en la distribución del ingreso que se mide por el GINI (que el de Colombia, es el segundo mas desigual en américa latina).</a:t>
            </a:r>
            <a:r>
              <a:rPr lang="es-ES" sz="4400" dirty="0">
                <a:solidFill>
                  <a:prstClr val="white"/>
                </a:solidFill>
                <a:latin typeface="Arial" panose="020B0604020202020204" pitchFamily="34" charset="0"/>
                <a:cs typeface="Arial" panose="020B0604020202020204" pitchFamily="34" charset="0"/>
              </a:rPr>
              <a:t> </a:t>
            </a: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6172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53934" y="660400"/>
            <a:ext cx="7501466" cy="4647426"/>
          </a:xfrm>
          <a:prstGeom prst="rect">
            <a:avLst/>
          </a:prstGeom>
          <a:noFill/>
        </p:spPr>
        <p:txBody>
          <a:bodyPr wrap="square">
            <a:spAutoFit/>
          </a:bodyPr>
          <a:lstStyle/>
          <a:p>
            <a:pPr algn="just" fontAlgn="base"/>
            <a:r>
              <a:rPr lang="es-MX" sz="3600" dirty="0">
                <a:solidFill>
                  <a:prstClr val="white"/>
                </a:solidFill>
                <a:latin typeface="Arial" panose="020B0604020202020204" pitchFamily="34" charset="0"/>
                <a:cs typeface="Arial" panose="020B0604020202020204" pitchFamily="34" charset="0"/>
              </a:rPr>
              <a:t>Los sindicatos son la máxima expresión del ejercicio del derecho de asociación, y deben ser creados con vocación de continuidad o permanencia, con el fin de hacer valer una serie de derechos constitucionales e internacionales.</a:t>
            </a:r>
            <a:r>
              <a:rPr lang="es-MX" sz="3200" dirty="0">
                <a:solidFill>
                  <a:prstClr val="white"/>
                </a:solidFill>
                <a:latin typeface="Arial" panose="020B0604020202020204" pitchFamily="34" charset="0"/>
                <a:cs typeface="Arial" panose="020B0604020202020204" pitchFamily="34" charset="0"/>
              </a:rPr>
              <a:t> </a:t>
            </a:r>
            <a:br>
              <a:rPr lang="es-MX" sz="2800" dirty="0">
                <a:solidFill>
                  <a:prstClr val="black"/>
                </a:solidFill>
              </a:rPr>
            </a:br>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4435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5" y="658519"/>
            <a:ext cx="8708666" cy="4832092"/>
          </a:xfrm>
          <a:prstGeom prst="rect">
            <a:avLst/>
          </a:prstGeom>
        </p:spPr>
        <p:txBody>
          <a:bodyPr wrap="square">
            <a:spAutoFit/>
          </a:bodyPr>
          <a:lstStyle/>
          <a:p>
            <a:pPr algn="just"/>
            <a:r>
              <a:rPr lang="es-MX" sz="4400" dirty="0">
                <a:solidFill>
                  <a:prstClr val="white"/>
                </a:solidFill>
                <a:latin typeface="Arial" panose="020B0604020202020204" pitchFamily="34" charset="0"/>
                <a:cs typeface="Arial" panose="020B0604020202020204" pitchFamily="34" charset="0"/>
              </a:rPr>
              <a:t>Colombia es un país que tiene una baja cobertura de la negociación colectiva y por tanto altos niveles de desigualdad.</a:t>
            </a:r>
          </a:p>
          <a:p>
            <a:pPr algn="just"/>
            <a:endParaRPr lang="es-MX" sz="4400" dirty="0">
              <a:solidFill>
                <a:prstClr val="white"/>
              </a:solidFill>
              <a:latin typeface="Arial" panose="020B0604020202020204" pitchFamily="34" charset="0"/>
              <a:cs typeface="Arial" panose="020B0604020202020204" pitchFamily="34" charset="0"/>
            </a:endParaRPr>
          </a:p>
          <a:p>
            <a:pPr algn="just"/>
            <a:r>
              <a:rPr lang="es-MX" sz="4400" dirty="0">
                <a:solidFill>
                  <a:prstClr val="white"/>
                </a:solidFill>
                <a:latin typeface="Arial" panose="020B0604020202020204" pitchFamily="34" charset="0"/>
                <a:cs typeface="Arial" panose="020B0604020202020204" pitchFamily="34" charset="0"/>
              </a:rPr>
              <a:t> Este resultado es producto de varios factores:</a:t>
            </a:r>
          </a:p>
        </p:txBody>
      </p:sp>
    </p:spTree>
    <p:extLst>
      <p:ext uri="{BB962C8B-B14F-4D97-AF65-F5344CB8AC3E}">
        <p14:creationId xmlns:p14="http://schemas.microsoft.com/office/powerpoint/2010/main" val="2048962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3812146" y="360608"/>
            <a:ext cx="8152327" cy="7355860"/>
          </a:xfrm>
          <a:prstGeom prst="rect">
            <a:avLst/>
          </a:prstGeom>
          <a:noFill/>
        </p:spPr>
        <p:txBody>
          <a:bodyPr wrap="square">
            <a:spAutoFit/>
          </a:bodyPr>
          <a:lstStyle/>
          <a:p>
            <a:pPr marL="571500" indent="-571500">
              <a:buFont typeface="Arial" panose="020B0604020202020204" pitchFamily="34" charset="0"/>
              <a:buChar char="•"/>
            </a:pPr>
            <a:r>
              <a:rPr lang="es-MX" sz="4000" dirty="0">
                <a:solidFill>
                  <a:prstClr val="white"/>
                </a:solidFill>
                <a:latin typeface="Arial" panose="020B0604020202020204" pitchFamily="34" charset="0"/>
                <a:cs typeface="Arial" panose="020B0604020202020204" pitchFamily="34" charset="0"/>
              </a:rPr>
              <a:t>La cultura antisindical predominante entre las elites empresariales y gubernamentales.</a:t>
            </a:r>
          </a:p>
          <a:p>
            <a:pPr marL="571500" indent="-571500">
              <a:buFont typeface="Arial" panose="020B0604020202020204" pitchFamily="34" charset="0"/>
              <a:buChar char="•"/>
            </a:pPr>
            <a:r>
              <a:rPr lang="es-MX" sz="4000" dirty="0">
                <a:solidFill>
                  <a:prstClr val="white"/>
                </a:solidFill>
                <a:latin typeface="Arial" panose="020B0604020202020204" pitchFamily="34" charset="0"/>
                <a:cs typeface="Arial" panose="020B0604020202020204" pitchFamily="34" charset="0"/>
              </a:rPr>
              <a:t>El predominio de sindicatos de empresa que no favorecen procesos de articulación y de ampliación de la negociación colectiva.</a:t>
            </a:r>
          </a:p>
          <a:p>
            <a:endParaRPr lang="es-CO" sz="3600" dirty="0">
              <a:solidFill>
                <a:prstClr val="white"/>
              </a:solidFill>
              <a:latin typeface="Arial" panose="020B0604020202020204" pitchFamily="34" charset="0"/>
              <a:cs typeface="Arial" panose="020B0604020202020204" pitchFamily="34" charset="0"/>
            </a:endParaRPr>
          </a:p>
          <a:p>
            <a:endParaRPr lang="es-CO" sz="4400" dirty="0">
              <a:solidFill>
                <a:prstClr val="white"/>
              </a:solidFill>
              <a:latin typeface="Arial" panose="020B0604020202020204" pitchFamily="34" charset="0"/>
              <a:cs typeface="Arial" panose="020B0604020202020204" pitchFamily="34" charset="0"/>
            </a:endParaRPr>
          </a:p>
          <a:p>
            <a:r>
              <a:rPr lang="es-ES" sz="3200" dirty="0">
                <a:solidFill>
                  <a:prstClr val="black"/>
                </a:solidFill>
                <a:latin typeface="Arial" panose="020B0604020202020204" pitchFamily="34" charset="0"/>
                <a:cs typeface="Arial" panose="020B0604020202020204" pitchFamily="34" charset="0"/>
              </a:rPr>
              <a:t> </a:t>
            </a:r>
            <a:endParaRPr lang="es-CO" sz="3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77347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125013" y="1181739"/>
            <a:ext cx="9594761" cy="4401205"/>
          </a:xfrm>
          <a:prstGeom prst="rect">
            <a:avLst/>
          </a:prstGeom>
        </p:spPr>
        <p:txBody>
          <a:bodyPr wrap="square">
            <a:spAutoFit/>
          </a:bodyPr>
          <a:lstStyle/>
          <a:p>
            <a:pPr marL="571500" indent="-571500" algn="just">
              <a:buFont typeface="Arial" panose="020B0604020202020204" pitchFamily="34" charset="0"/>
              <a:buChar char="•"/>
            </a:pPr>
            <a:r>
              <a:rPr lang="es-MX" sz="4000" dirty="0">
                <a:solidFill>
                  <a:prstClr val="white"/>
                </a:solidFill>
                <a:latin typeface="Arial" panose="020B0604020202020204" pitchFamily="34" charset="0"/>
                <a:cs typeface="Arial" panose="020B0604020202020204" pitchFamily="34" charset="0"/>
              </a:rPr>
              <a:t>Por las restricciones legales que aún pesan sobre los sindicatos de segundo nivel, como las federaciones y confederaciones, que en el sector privado no tienen derecho a la negociación colectiva de los sindicatos.</a:t>
            </a:r>
          </a:p>
        </p:txBody>
      </p:sp>
    </p:spTree>
    <p:extLst>
      <p:ext uri="{BB962C8B-B14F-4D97-AF65-F5344CB8AC3E}">
        <p14:creationId xmlns:p14="http://schemas.microsoft.com/office/powerpoint/2010/main" val="32739563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347730" y="425004"/>
            <a:ext cx="8809149" cy="5632311"/>
          </a:xfrm>
          <a:prstGeom prst="rect">
            <a:avLst/>
          </a:prstGeom>
          <a:noFill/>
        </p:spPr>
        <p:txBody>
          <a:bodyPr wrap="square">
            <a:spAutoFit/>
          </a:bodyPr>
          <a:lstStyle/>
          <a:p>
            <a:pPr marL="571500" indent="-571500" algn="just">
              <a:buFont typeface="Arial" panose="020B0604020202020204" pitchFamily="34" charset="0"/>
              <a:buChar char="•"/>
            </a:pPr>
            <a:r>
              <a:rPr lang="es-MX" sz="4000" dirty="0">
                <a:solidFill>
                  <a:prstClr val="white"/>
                </a:solidFill>
                <a:latin typeface="Arial" panose="020B0604020202020204" pitchFamily="34" charset="0"/>
                <a:cs typeface="Arial" panose="020B0604020202020204" pitchFamily="34" charset="0"/>
              </a:rPr>
              <a:t>La ausencia de una cultura de preparación de la negociación colectiva, por los bajos procesos de formación y capacitación, y por el carácter espontáneo, improvisado y de falta de rigor en que se desarrollan usualmente las negociaciones por parte de los sindicatos</a:t>
            </a:r>
            <a:endParaRPr lang="es-CO" sz="40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55735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5" y="386366"/>
            <a:ext cx="8914729" cy="5570756"/>
          </a:xfrm>
          <a:prstGeom prst="rect">
            <a:avLst/>
          </a:prstGeom>
        </p:spPr>
        <p:txBody>
          <a:bodyPr wrap="square">
            <a:spAutoFit/>
          </a:bodyPr>
          <a:lstStyle/>
          <a:p>
            <a:r>
              <a:rPr lang="es-ES" sz="4000" dirty="0">
                <a:solidFill>
                  <a:schemeClr val="accent1">
                    <a:tint val="83000"/>
                    <a:satMod val="150000"/>
                  </a:schemeClr>
                </a:solidFill>
                <a:latin typeface="Arial" panose="020B0604020202020204" pitchFamily="34" charset="0"/>
                <a:cs typeface="Arial" panose="020B0604020202020204" pitchFamily="34" charset="0"/>
              </a:rPr>
              <a:t> </a:t>
            </a:r>
            <a:r>
              <a:rPr lang="es-ES" sz="4000" dirty="0">
                <a:solidFill>
                  <a:schemeClr val="bg1"/>
                </a:solidFill>
                <a:latin typeface="Arial" panose="020B0604020202020204" pitchFamily="34" charset="0"/>
                <a:cs typeface="Arial" panose="020B0604020202020204" pitchFamily="34" charset="0"/>
              </a:rPr>
              <a:t>EN LA NEGOCIACIÓN COLECTIVA SE TIENE VARIOS DE ASPECTOS:</a:t>
            </a:r>
          </a:p>
          <a:p>
            <a:endParaRPr lang="es-ES" sz="4000" dirty="0">
              <a:solidFill>
                <a:schemeClr val="bg1"/>
              </a:solidFill>
              <a:latin typeface="Arial" panose="020B0604020202020204" pitchFamily="34" charset="0"/>
              <a:cs typeface="Arial" panose="020B0604020202020204" pitchFamily="34" charset="0"/>
            </a:endParaRPr>
          </a:p>
          <a:p>
            <a:r>
              <a:rPr lang="es-ES" altLang="es-CO" sz="4800" b="1" dirty="0">
                <a:solidFill>
                  <a:schemeClr val="bg1"/>
                </a:solidFill>
                <a:latin typeface="Arial" panose="020B0604020202020204" pitchFamily="34" charset="0"/>
                <a:cs typeface="Arial" panose="020B0604020202020204" pitchFamily="34" charset="0"/>
              </a:rPr>
              <a:t>Político.</a:t>
            </a:r>
          </a:p>
          <a:p>
            <a:pPr lvl="1"/>
            <a:r>
              <a:rPr lang="es-ES" altLang="es-CO" sz="3200" dirty="0">
                <a:solidFill>
                  <a:schemeClr val="bg1"/>
                </a:solidFill>
                <a:latin typeface="Arial" panose="020B0604020202020204" pitchFamily="34" charset="0"/>
                <a:cs typeface="Arial" panose="020B0604020202020204" pitchFamily="34" charset="0"/>
              </a:rPr>
              <a:t>Expresión de la lucha de clases</a:t>
            </a:r>
          </a:p>
          <a:p>
            <a:pPr lvl="1"/>
            <a:r>
              <a:rPr lang="es-ES" altLang="es-CO" sz="3200" dirty="0">
                <a:solidFill>
                  <a:schemeClr val="bg1"/>
                </a:solidFill>
                <a:latin typeface="Arial" panose="020B0604020202020204" pitchFamily="34" charset="0"/>
                <a:cs typeface="Arial" panose="020B0604020202020204" pitchFamily="34" charset="0"/>
              </a:rPr>
              <a:t>Confronta el capital y el trabajo</a:t>
            </a:r>
          </a:p>
          <a:p>
            <a:pPr lvl="1"/>
            <a:r>
              <a:rPr lang="es-ES" altLang="es-CO" sz="3200" dirty="0">
                <a:solidFill>
                  <a:schemeClr val="bg1"/>
                </a:solidFill>
                <a:latin typeface="Arial" panose="020B0604020202020204" pitchFamily="34" charset="0"/>
                <a:cs typeface="Arial" panose="020B0604020202020204" pitchFamily="34" charset="0"/>
              </a:rPr>
              <a:t>Correlación de fuerzas</a:t>
            </a:r>
          </a:p>
          <a:p>
            <a:pPr lvl="1"/>
            <a:r>
              <a:rPr lang="es-ES" altLang="es-CO" sz="3200" dirty="0">
                <a:solidFill>
                  <a:schemeClr val="bg1"/>
                </a:solidFill>
                <a:latin typeface="Arial" panose="020B0604020202020204" pitchFamily="34" charset="0"/>
                <a:cs typeface="Arial" panose="020B0604020202020204" pitchFamily="34" charset="0"/>
              </a:rPr>
              <a:t>Expresión organizada de intereses</a:t>
            </a:r>
          </a:p>
          <a:p>
            <a:pPr lvl="1"/>
            <a:r>
              <a:rPr lang="es-ES" altLang="es-CO" sz="3200" dirty="0">
                <a:solidFill>
                  <a:schemeClr val="bg1"/>
                </a:solidFill>
                <a:latin typeface="Arial" panose="020B0604020202020204" pitchFamily="34" charset="0"/>
                <a:cs typeface="Arial" panose="020B0604020202020204" pitchFamily="34" charset="0"/>
              </a:rPr>
              <a:t>Dinamiza la movilización y la solidaridad</a:t>
            </a:r>
          </a:p>
          <a:p>
            <a:endParaRPr lang="es-CO" sz="2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09091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936383" y="658518"/>
            <a:ext cx="8796271" cy="5509200"/>
          </a:xfrm>
          <a:prstGeom prst="rect">
            <a:avLst/>
          </a:prstGeom>
        </p:spPr>
        <p:txBody>
          <a:bodyPr wrap="square">
            <a:spAutoFit/>
          </a:bodyPr>
          <a:lstStyle/>
          <a:p>
            <a:pPr marL="457200" indent="-457200">
              <a:buFont typeface="Wingdings" panose="05000000000000000000" pitchFamily="2" charset="2"/>
              <a:buChar char="v"/>
            </a:pPr>
            <a:r>
              <a:rPr lang="es-ES" altLang="es-CO" sz="3200" b="1" dirty="0">
                <a:solidFill>
                  <a:schemeClr val="bg1"/>
                </a:solidFill>
                <a:latin typeface="Arial" panose="020B0604020202020204" pitchFamily="34" charset="0"/>
                <a:cs typeface="Arial" panose="020B0604020202020204" pitchFamily="34" charset="0"/>
              </a:rPr>
              <a:t>	Económico.</a:t>
            </a:r>
          </a:p>
          <a:p>
            <a:pPr lvl="1"/>
            <a:r>
              <a:rPr lang="es-ES" altLang="es-CO" sz="3200" dirty="0">
                <a:solidFill>
                  <a:schemeClr val="bg1"/>
                </a:solidFill>
                <a:latin typeface="Arial" panose="020B0604020202020204" pitchFamily="34" charset="0"/>
                <a:cs typeface="Arial" panose="020B0604020202020204" pitchFamily="34" charset="0"/>
              </a:rPr>
              <a:t>	Proceso dialéctico de intereses</a:t>
            </a:r>
          </a:p>
          <a:p>
            <a:pPr lvl="1"/>
            <a:r>
              <a:rPr lang="es-ES" altLang="es-CO" sz="3200" dirty="0">
                <a:solidFill>
                  <a:schemeClr val="bg1"/>
                </a:solidFill>
                <a:latin typeface="Arial" panose="020B0604020202020204" pitchFamily="34" charset="0"/>
                <a:cs typeface="Arial" panose="020B0604020202020204" pitchFamily="34" charset="0"/>
              </a:rPr>
              <a:t>	Negocio colectivo</a:t>
            </a:r>
          </a:p>
          <a:p>
            <a:pPr marL="914400" lvl="1" indent="-457200">
              <a:buFont typeface="Wingdings" panose="05000000000000000000" pitchFamily="2" charset="2"/>
              <a:buChar char="v"/>
            </a:pPr>
            <a:endParaRPr lang="es-ES" altLang="es-CO" sz="3200" dirty="0">
              <a:solidFill>
                <a:schemeClr val="bg1"/>
              </a:solidFill>
              <a:latin typeface="Arial" panose="020B0604020202020204" pitchFamily="34" charset="0"/>
              <a:cs typeface="Arial" panose="020B0604020202020204" pitchFamily="34" charset="0"/>
            </a:endParaRPr>
          </a:p>
          <a:p>
            <a:pPr marL="1371600" lvl="2" indent="-457200">
              <a:buFont typeface="Wingdings" panose="05000000000000000000" pitchFamily="2" charset="2"/>
              <a:buChar char="v"/>
            </a:pPr>
            <a:r>
              <a:rPr lang="es-ES" altLang="es-CO" sz="3200" b="1" dirty="0">
                <a:solidFill>
                  <a:schemeClr val="bg1"/>
                </a:solidFill>
                <a:latin typeface="Arial" panose="020B0604020202020204" pitchFamily="34" charset="0"/>
                <a:cs typeface="Arial" panose="020B0604020202020204" pitchFamily="34" charset="0"/>
              </a:rPr>
              <a:t>	Ideológico.</a:t>
            </a:r>
          </a:p>
          <a:p>
            <a:pPr lvl="3"/>
            <a:r>
              <a:rPr lang="es-ES" altLang="es-CO" sz="3200" dirty="0">
                <a:solidFill>
                  <a:schemeClr val="bg1"/>
                </a:solidFill>
                <a:latin typeface="Arial" panose="020B0604020202020204" pitchFamily="34" charset="0"/>
                <a:cs typeface="Arial" panose="020B0604020202020204" pitchFamily="34" charset="0"/>
              </a:rPr>
              <a:t>	Escenario de debate</a:t>
            </a:r>
          </a:p>
          <a:p>
            <a:pPr lvl="3"/>
            <a:r>
              <a:rPr lang="es-ES" altLang="es-CO" sz="3200" dirty="0">
                <a:solidFill>
                  <a:schemeClr val="bg1"/>
                </a:solidFill>
                <a:latin typeface="Arial" panose="020B0604020202020204" pitchFamily="34" charset="0"/>
                <a:cs typeface="Arial" panose="020B0604020202020204" pitchFamily="34" charset="0"/>
              </a:rPr>
              <a:t>	Confrontación de clase</a:t>
            </a:r>
          </a:p>
          <a:p>
            <a:pPr marL="1828800" lvl="3" indent="-457200">
              <a:buFont typeface="Wingdings" panose="05000000000000000000" pitchFamily="2" charset="2"/>
              <a:buChar char="v"/>
            </a:pPr>
            <a:endParaRPr lang="es-ES" altLang="es-CO" sz="3200" dirty="0">
              <a:solidFill>
                <a:schemeClr val="bg1"/>
              </a:solidFill>
              <a:latin typeface="Arial" panose="020B0604020202020204" pitchFamily="34" charset="0"/>
              <a:cs typeface="Arial" panose="020B0604020202020204" pitchFamily="34" charset="0"/>
            </a:endParaRPr>
          </a:p>
          <a:p>
            <a:pPr marL="2286000" lvl="4" indent="-457200">
              <a:buFont typeface="Wingdings" panose="05000000000000000000" pitchFamily="2" charset="2"/>
              <a:buChar char="v"/>
            </a:pPr>
            <a:r>
              <a:rPr lang="es-ES" altLang="es-CO" sz="3200" b="1" dirty="0">
                <a:solidFill>
                  <a:schemeClr val="bg1"/>
                </a:solidFill>
                <a:latin typeface="Arial" panose="020B0604020202020204" pitchFamily="34" charset="0"/>
                <a:cs typeface="Arial" panose="020B0604020202020204" pitchFamily="34" charset="0"/>
              </a:rPr>
              <a:t>	Jurídico.</a:t>
            </a:r>
          </a:p>
          <a:p>
            <a:pPr lvl="5"/>
            <a:r>
              <a:rPr lang="es-ES" altLang="es-CO" sz="3200" dirty="0">
                <a:solidFill>
                  <a:schemeClr val="bg1"/>
                </a:solidFill>
                <a:latin typeface="Arial" panose="020B0604020202020204" pitchFamily="34" charset="0"/>
                <a:cs typeface="Arial" panose="020B0604020202020204" pitchFamily="34" charset="0"/>
              </a:rPr>
              <a:t>	Conflicto</a:t>
            </a:r>
          </a:p>
          <a:p>
            <a:pPr lvl="5"/>
            <a:r>
              <a:rPr lang="es-ES" altLang="es-CO" sz="3200" dirty="0">
                <a:solidFill>
                  <a:schemeClr val="bg1"/>
                </a:solidFill>
                <a:latin typeface="Arial" panose="020B0604020202020204" pitchFamily="34" charset="0"/>
                <a:cs typeface="Arial" panose="020B0604020202020204" pitchFamily="34" charset="0"/>
              </a:rPr>
              <a:t>	términos</a:t>
            </a:r>
          </a:p>
        </p:txBody>
      </p:sp>
    </p:spTree>
    <p:extLst>
      <p:ext uri="{BB962C8B-B14F-4D97-AF65-F5344CB8AC3E}">
        <p14:creationId xmlns:p14="http://schemas.microsoft.com/office/powerpoint/2010/main" val="4224491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691685" y="658518"/>
            <a:ext cx="9040969" cy="5016758"/>
          </a:xfrm>
          <a:prstGeom prst="rect">
            <a:avLst/>
          </a:prstGeom>
        </p:spPr>
        <p:txBody>
          <a:bodyPr wrap="square">
            <a:spAutoFit/>
          </a:bodyPr>
          <a:lstStyle/>
          <a:p>
            <a:r>
              <a:rPr lang="es-MX" sz="4000" dirty="0">
                <a:solidFill>
                  <a:prstClr val="white"/>
                </a:solidFill>
                <a:latin typeface="Arial" panose="020B0604020202020204" pitchFamily="34" charset="0"/>
                <a:cs typeface="Arial" panose="020B0604020202020204" pitchFamily="34" charset="0"/>
              </a:rPr>
              <a:t>A los temas que empiezan a hacer parte de las agendas de negociación como la paz, la discriminación de las mujeres y jóvenes, la inflación y la contienda electoral, hay que sumar los impactos de la crisis global de salud pública en el campo laboral con medidas como:</a:t>
            </a:r>
            <a:endParaRPr lang="es-CO" sz="2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469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627291" y="363917"/>
            <a:ext cx="9564710" cy="5946732"/>
          </a:xfrm>
          <a:prstGeom prst="rect">
            <a:avLst/>
          </a:prstGeom>
        </p:spPr>
        <p:txBody>
          <a:bodyPr wrap="square">
            <a:spAutoFit/>
          </a:bodyPr>
          <a:lstStyle/>
          <a:p>
            <a:pPr marL="571500" indent="-571500">
              <a:buFont typeface="Arial" panose="020B0604020202020204" pitchFamily="34" charset="0"/>
              <a:buChar char="•"/>
            </a:pPr>
            <a:r>
              <a:rPr lang="es-MX" sz="3600" dirty="0">
                <a:solidFill>
                  <a:prstClr val="white"/>
                </a:solidFill>
                <a:latin typeface="Arial" panose="020B0604020202020204" pitchFamily="34" charset="0"/>
                <a:cs typeface="Arial" panose="020B0604020202020204" pitchFamily="34" charset="0"/>
              </a:rPr>
              <a:t>el teletrabajo.</a:t>
            </a:r>
          </a:p>
          <a:p>
            <a:pPr marL="571500" indent="-571500">
              <a:buFont typeface="Arial" panose="020B0604020202020204" pitchFamily="34" charset="0"/>
              <a:buChar char="•"/>
            </a:pPr>
            <a:r>
              <a:rPr lang="es-MX" sz="3600" dirty="0">
                <a:solidFill>
                  <a:prstClr val="white"/>
                </a:solidFill>
                <a:latin typeface="Arial" panose="020B0604020202020204" pitchFamily="34" charset="0"/>
                <a:cs typeface="Arial" panose="020B0604020202020204" pitchFamily="34" charset="0"/>
              </a:rPr>
              <a:t> el trabajo en casa.</a:t>
            </a:r>
          </a:p>
          <a:p>
            <a:pPr marL="571500" indent="-571500">
              <a:buFont typeface="Arial" panose="020B0604020202020204" pitchFamily="34" charset="0"/>
              <a:buChar char="•"/>
            </a:pPr>
            <a:r>
              <a:rPr lang="es-MX" sz="3600" dirty="0">
                <a:solidFill>
                  <a:prstClr val="white"/>
                </a:solidFill>
                <a:latin typeface="Arial" panose="020B0604020202020204" pitchFamily="34" charset="0"/>
                <a:cs typeface="Arial" panose="020B0604020202020204" pitchFamily="34" charset="0"/>
              </a:rPr>
              <a:t>una serie de reformas regresivas impuestas en el marco de las políticas sanitarias de contención del COVID 19. </a:t>
            </a:r>
          </a:p>
          <a:p>
            <a:endParaRPr lang="es-MX" sz="3600" dirty="0">
              <a:solidFill>
                <a:prstClr val="white"/>
              </a:solidFill>
              <a:latin typeface="Arial" panose="020B0604020202020204" pitchFamily="34" charset="0"/>
              <a:cs typeface="Arial" panose="020B0604020202020204" pitchFamily="34" charset="0"/>
            </a:endParaRPr>
          </a:p>
          <a:p>
            <a:r>
              <a:rPr lang="es-MX" sz="3600" dirty="0">
                <a:solidFill>
                  <a:prstClr val="white"/>
                </a:solidFill>
                <a:latin typeface="Arial" panose="020B0604020202020204" pitchFamily="34" charset="0"/>
                <a:cs typeface="Arial" panose="020B0604020202020204" pitchFamily="34" charset="0"/>
              </a:rPr>
              <a:t>Hoy por ejemplo cobra alto nivel de relevancia una política sindical para la negociación colectiva en el tema de salud y trabajo. </a:t>
            </a:r>
            <a:r>
              <a:rPr lang="es-ES" sz="4000" dirty="0">
                <a:solidFill>
                  <a:prstClr val="white"/>
                </a:solidFill>
                <a:latin typeface="Arial" panose="020B0604020202020204" pitchFamily="34" charset="0"/>
                <a:cs typeface="Arial" panose="020B0604020202020204" pitchFamily="34" charset="0"/>
              </a:rPr>
              <a:t> </a:t>
            </a:r>
            <a:endParaRPr lang="es-CO" sz="4000" dirty="0">
              <a:solidFill>
                <a:prstClr val="white"/>
              </a:solidFill>
              <a:latin typeface="Arial" panose="020B0604020202020204" pitchFamily="34" charset="0"/>
              <a:cs typeface="Arial" panose="020B0604020202020204" pitchFamily="34" charset="0"/>
            </a:endParaRPr>
          </a:p>
          <a:p>
            <a:endParaRPr lang="es-CO" sz="2400" dirty="0">
              <a:solidFill>
                <a:prstClr val="white"/>
              </a:solidFill>
              <a:latin typeface="Arial" panose="020B0604020202020204" pitchFamily="34" charset="0"/>
              <a:cs typeface="Arial" panose="020B0604020202020204" pitchFamily="34" charset="0"/>
            </a:endParaRPr>
          </a:p>
          <a:p>
            <a:endParaRPr lang="es-CO" sz="2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3920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4" y="540913"/>
            <a:ext cx="8940487" cy="6063198"/>
          </a:xfrm>
          <a:prstGeom prst="rect">
            <a:avLst/>
          </a:prstGeom>
        </p:spPr>
        <p:txBody>
          <a:bodyPr wrap="square">
            <a:spAutoFit/>
          </a:bodyPr>
          <a:lstStyle/>
          <a:p>
            <a:pPr algn="ctr"/>
            <a:r>
              <a:rPr lang="es-ES" sz="3600" b="1" dirty="0">
                <a:solidFill>
                  <a:prstClr val="white"/>
                </a:solidFill>
              </a:rPr>
              <a:t>ANALISIS INTERNO DEL SINDICATO</a:t>
            </a:r>
          </a:p>
          <a:p>
            <a:pPr algn="ctr"/>
            <a:r>
              <a:rPr lang="es-ES" altLang="es-ES" sz="3600" dirty="0">
                <a:solidFill>
                  <a:prstClr val="white"/>
                </a:solidFill>
              </a:rPr>
              <a:t>¿CÓMO ESTAMOS?</a:t>
            </a:r>
          </a:p>
          <a:p>
            <a:pPr algn="ctr"/>
            <a:endParaRPr lang="es-ES" altLang="es-ES" sz="3600" dirty="0">
              <a:solidFill>
                <a:prstClr val="white"/>
              </a:solidFill>
            </a:endParaRPr>
          </a:p>
          <a:p>
            <a:pPr>
              <a:buFont typeface="Wingdings" pitchFamily="2" charset="2"/>
              <a:buChar char="Ø"/>
            </a:pPr>
            <a:r>
              <a:rPr lang="es-ES" altLang="es-ES" sz="3600" dirty="0">
                <a:solidFill>
                  <a:prstClr val="white"/>
                </a:solidFill>
              </a:rPr>
              <a:t>Correlación de fuerzas. </a:t>
            </a:r>
          </a:p>
          <a:p>
            <a:pPr>
              <a:buFont typeface="Wingdings" pitchFamily="2" charset="2"/>
              <a:buChar char="Ø"/>
            </a:pPr>
            <a:r>
              <a:rPr lang="es-ES" altLang="es-ES" sz="3600" dirty="0">
                <a:solidFill>
                  <a:prstClr val="white"/>
                </a:solidFill>
              </a:rPr>
              <a:t>Estado de la base.</a:t>
            </a:r>
          </a:p>
          <a:p>
            <a:pPr>
              <a:buFont typeface="Wingdings" pitchFamily="2" charset="2"/>
              <a:buChar char="Ø"/>
            </a:pPr>
            <a:r>
              <a:rPr lang="es-ES" altLang="es-ES" sz="3600" dirty="0">
                <a:solidFill>
                  <a:prstClr val="white"/>
                </a:solidFill>
              </a:rPr>
              <a:t>Compromiso de la dirección. </a:t>
            </a:r>
          </a:p>
          <a:p>
            <a:pPr>
              <a:buFont typeface="Wingdings" pitchFamily="2" charset="2"/>
              <a:buChar char="Ø"/>
            </a:pPr>
            <a:r>
              <a:rPr lang="es-ES" altLang="es-ES" sz="3600" dirty="0">
                <a:solidFill>
                  <a:prstClr val="white"/>
                </a:solidFill>
              </a:rPr>
              <a:t>Experiencias en negociación.</a:t>
            </a:r>
          </a:p>
          <a:p>
            <a:pPr>
              <a:buFont typeface="Wingdings" pitchFamily="2" charset="2"/>
              <a:buChar char="Ø"/>
            </a:pPr>
            <a:r>
              <a:rPr lang="es-ES" altLang="es-ES" sz="3600" dirty="0">
                <a:solidFill>
                  <a:prstClr val="white"/>
                </a:solidFill>
              </a:rPr>
              <a:t>Últimas consecuencias. </a:t>
            </a:r>
          </a:p>
          <a:p>
            <a:pPr>
              <a:buFont typeface="Wingdings" pitchFamily="2" charset="2"/>
              <a:buChar char="Ø"/>
            </a:pPr>
            <a:r>
              <a:rPr lang="es-ES" altLang="es-ES" sz="3600" dirty="0">
                <a:solidFill>
                  <a:prstClr val="white"/>
                </a:solidFill>
              </a:rPr>
              <a:t>Recursos disponibles. </a:t>
            </a:r>
          </a:p>
          <a:p>
            <a:pPr>
              <a:buFont typeface="Wingdings" pitchFamily="2" charset="2"/>
              <a:buChar char="Ø"/>
            </a:pPr>
            <a:r>
              <a:rPr lang="es-ES" altLang="es-ES" sz="3600" dirty="0">
                <a:solidFill>
                  <a:prstClr val="white"/>
                </a:solidFill>
              </a:rPr>
              <a:t>Respaldo y solidaridad sindical. </a:t>
            </a:r>
          </a:p>
          <a:p>
            <a:pPr algn="just"/>
            <a:endParaRPr lang="es-CO" sz="2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81634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4" y="540913"/>
            <a:ext cx="9133670" cy="4684359"/>
          </a:xfrm>
          <a:prstGeom prst="rect">
            <a:avLst/>
          </a:prstGeom>
        </p:spPr>
        <p:txBody>
          <a:bodyPr wrap="square">
            <a:spAutoFit/>
          </a:bodyPr>
          <a:lstStyle/>
          <a:p>
            <a:pPr algn="ctr"/>
            <a:endParaRPr lang="es-ES" altLang="es-ES" sz="4000" b="1" dirty="0">
              <a:solidFill>
                <a:prstClr val="white"/>
              </a:solidFill>
              <a:latin typeface="Arial" panose="020B0604020202020204" pitchFamily="34" charset="0"/>
              <a:cs typeface="Arial" panose="020B0604020202020204" pitchFamily="34" charset="0"/>
            </a:endParaRPr>
          </a:p>
          <a:p>
            <a:pPr marL="457200" indent="-457200" algn="just">
              <a:lnSpc>
                <a:spcPct val="80000"/>
              </a:lnSpc>
              <a:buFont typeface="Arial" panose="020B0604020202020204" pitchFamily="34" charset="0"/>
              <a:buChar char="•"/>
            </a:pPr>
            <a:r>
              <a:rPr lang="es-ES" altLang="es-ES" sz="3200" dirty="0">
                <a:solidFill>
                  <a:prstClr val="white"/>
                </a:solidFill>
                <a:latin typeface="Arial" panose="020B0604020202020204" pitchFamily="34" charset="0"/>
                <a:cs typeface="Arial" panose="020B0604020202020204" pitchFamily="34" charset="0"/>
              </a:rPr>
              <a:t>Negociación directa o prolongar el conflicto.</a:t>
            </a:r>
          </a:p>
          <a:p>
            <a:pPr algn="just">
              <a:lnSpc>
                <a:spcPct val="80000"/>
              </a:lnSpc>
            </a:pPr>
            <a:r>
              <a:rPr lang="es-ES" altLang="es-ES" sz="3200" dirty="0">
                <a:solidFill>
                  <a:prstClr val="white"/>
                </a:solidFill>
                <a:latin typeface="Arial" panose="020B0604020202020204" pitchFamily="34" charset="0"/>
                <a:cs typeface="Arial" panose="020B0604020202020204" pitchFamily="34" charset="0"/>
              </a:rPr>
              <a:t> </a:t>
            </a:r>
          </a:p>
          <a:p>
            <a:pPr marL="457200" indent="-457200" algn="just">
              <a:lnSpc>
                <a:spcPct val="80000"/>
              </a:lnSpc>
              <a:buFont typeface="Arial" panose="020B0604020202020204" pitchFamily="34" charset="0"/>
              <a:buChar char="•"/>
            </a:pPr>
            <a:r>
              <a:rPr lang="es-ES" altLang="es-ES" sz="3200" dirty="0">
                <a:solidFill>
                  <a:prstClr val="white"/>
                </a:solidFill>
                <a:latin typeface="Arial" panose="020B0604020202020204" pitchFamily="34" charset="0"/>
                <a:cs typeface="Arial" panose="020B0604020202020204" pitchFamily="34" charset="0"/>
              </a:rPr>
              <a:t>No desmejora de los derechos adquiridos.</a:t>
            </a:r>
          </a:p>
          <a:p>
            <a:pPr marL="457200" indent="-457200" algn="just">
              <a:lnSpc>
                <a:spcPct val="80000"/>
              </a:lnSpc>
              <a:buFont typeface="Arial" panose="020B0604020202020204" pitchFamily="34" charset="0"/>
              <a:buChar char="•"/>
            </a:pPr>
            <a:endParaRPr lang="es-ES" altLang="es-ES" sz="3200" dirty="0">
              <a:solidFill>
                <a:prstClr val="white"/>
              </a:solidFill>
              <a:latin typeface="Arial" panose="020B0604020202020204" pitchFamily="34" charset="0"/>
              <a:cs typeface="Arial" panose="020B0604020202020204" pitchFamily="34" charset="0"/>
            </a:endParaRPr>
          </a:p>
          <a:p>
            <a:pPr marL="457200" indent="-457200" algn="just">
              <a:lnSpc>
                <a:spcPct val="80000"/>
              </a:lnSpc>
              <a:buFont typeface="Arial" panose="020B0604020202020204" pitchFamily="34" charset="0"/>
              <a:buChar char="•"/>
            </a:pPr>
            <a:r>
              <a:rPr lang="es-ES" altLang="es-ES" sz="3200" dirty="0">
                <a:solidFill>
                  <a:prstClr val="white"/>
                </a:solidFill>
                <a:latin typeface="Arial" panose="020B0604020202020204" pitchFamily="34" charset="0"/>
                <a:cs typeface="Arial" panose="020B0604020202020204" pitchFamily="34" charset="0"/>
              </a:rPr>
              <a:t>Incrementos económicos por encima de los indicadores del    gobierno, del        medio o históricos.</a:t>
            </a:r>
          </a:p>
          <a:p>
            <a:pPr marL="457200" indent="-457200" algn="just">
              <a:lnSpc>
                <a:spcPct val="80000"/>
              </a:lnSpc>
              <a:buFont typeface="Arial" panose="020B0604020202020204" pitchFamily="34" charset="0"/>
              <a:buChar char="•"/>
            </a:pPr>
            <a:endParaRPr lang="es-ES" altLang="es-ES" sz="3200" dirty="0">
              <a:solidFill>
                <a:prstClr val="white"/>
              </a:solidFill>
              <a:latin typeface="Arial" panose="020B0604020202020204" pitchFamily="34" charset="0"/>
              <a:cs typeface="Arial" panose="020B0604020202020204" pitchFamily="34" charset="0"/>
            </a:endParaRPr>
          </a:p>
          <a:p>
            <a:pPr marL="457200" indent="-457200" algn="just">
              <a:lnSpc>
                <a:spcPct val="80000"/>
              </a:lnSpc>
              <a:buFont typeface="Arial" panose="020B0604020202020204" pitchFamily="34" charset="0"/>
              <a:buChar char="•"/>
            </a:pPr>
            <a:r>
              <a:rPr lang="es-ES" altLang="es-ES" sz="3200" dirty="0">
                <a:solidFill>
                  <a:prstClr val="white"/>
                </a:solidFill>
                <a:latin typeface="Arial" panose="020B0604020202020204" pitchFamily="34" charset="0"/>
                <a:cs typeface="Arial" panose="020B0604020202020204" pitchFamily="34" charset="0"/>
              </a:rPr>
              <a:t>Vigencia corta,  no superior  a dos años u otra.</a:t>
            </a:r>
          </a:p>
          <a:p>
            <a:pPr algn="ctr"/>
            <a:endParaRPr lang="es-CO" sz="2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448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86201" y="728134"/>
            <a:ext cx="8157754" cy="5262979"/>
          </a:xfrm>
          <a:prstGeom prst="rect">
            <a:avLst/>
          </a:prstGeom>
          <a:noFill/>
        </p:spPr>
        <p:txBody>
          <a:bodyPr wrap="square">
            <a:spAutoFit/>
          </a:bodyPr>
          <a:lstStyle/>
          <a:p>
            <a:pPr algn="just" fontAlgn="base"/>
            <a:r>
              <a:rPr lang="es-MX" sz="4800" dirty="0">
                <a:solidFill>
                  <a:prstClr val="white"/>
                </a:solidFill>
                <a:latin typeface="Arial" panose="020B0604020202020204" pitchFamily="34" charset="0"/>
                <a:cs typeface="Arial" panose="020B0604020202020204" pitchFamily="34" charset="0"/>
              </a:rPr>
              <a:t>Estos derechos posibilitan su existencia y el cumplimiento de sus finalidades, pero pueden verse debilitados debido a la dispersión de los empleados y la poca afiliación sindical.</a:t>
            </a:r>
          </a:p>
        </p:txBody>
      </p:sp>
    </p:spTree>
    <p:extLst>
      <p:ext uri="{BB962C8B-B14F-4D97-AF65-F5344CB8AC3E}">
        <p14:creationId xmlns:p14="http://schemas.microsoft.com/office/powerpoint/2010/main" val="38911258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347730" y="669701"/>
            <a:ext cx="8731875" cy="5016758"/>
          </a:xfrm>
          <a:prstGeom prst="rect">
            <a:avLst/>
          </a:prstGeom>
          <a:noFill/>
        </p:spPr>
        <p:txBody>
          <a:bodyPr wrap="square">
            <a:spAutoFit/>
          </a:bodyPr>
          <a:lstStyle/>
          <a:p>
            <a:pPr marL="457200" indent="-457200" algn="just">
              <a:lnSpc>
                <a:spcPct val="80000"/>
              </a:lnSpc>
              <a:buFont typeface="Arial" panose="020B0604020202020204" pitchFamily="34" charset="0"/>
              <a:buChar char="•"/>
            </a:pPr>
            <a:endParaRPr lang="es-ES" altLang="es-ES" sz="4000" dirty="0">
              <a:solidFill>
                <a:prstClr val="white"/>
              </a:solidFill>
              <a:latin typeface="Arial" panose="020B0604020202020204" pitchFamily="34" charset="0"/>
              <a:cs typeface="Arial" panose="020B0604020202020204" pitchFamily="34" charset="0"/>
            </a:endParaRPr>
          </a:p>
          <a:p>
            <a:pPr marL="457200" indent="-457200" algn="just">
              <a:lnSpc>
                <a:spcPct val="80000"/>
              </a:lnSpc>
              <a:buFont typeface="Arial" panose="020B0604020202020204" pitchFamily="34" charset="0"/>
              <a:buChar char="•"/>
            </a:pPr>
            <a:r>
              <a:rPr lang="es-ES" altLang="es-ES" sz="4000" dirty="0">
                <a:solidFill>
                  <a:prstClr val="white"/>
                </a:solidFill>
                <a:latin typeface="Arial" panose="020B0604020202020204" pitchFamily="34" charset="0"/>
                <a:cs typeface="Arial" panose="020B0604020202020204" pitchFamily="34" charset="0"/>
              </a:rPr>
              <a:t>Posibilidades de puntos nuevos. normativos, otros.</a:t>
            </a:r>
          </a:p>
          <a:p>
            <a:pPr marL="457200" indent="-457200" algn="just">
              <a:lnSpc>
                <a:spcPct val="80000"/>
              </a:lnSpc>
              <a:buFont typeface="Arial" panose="020B0604020202020204" pitchFamily="34" charset="0"/>
              <a:buChar char="•"/>
            </a:pPr>
            <a:r>
              <a:rPr lang="es-ES" altLang="es-ES" sz="4000" dirty="0">
                <a:solidFill>
                  <a:prstClr val="white"/>
                </a:solidFill>
                <a:latin typeface="Arial" panose="020B0604020202020204" pitchFamily="34" charset="0"/>
                <a:cs typeface="Arial" panose="020B0604020202020204" pitchFamily="34" charset="0"/>
              </a:rPr>
              <a:t>Crecimiento cualitativo y cuantitativo de la organización  sindical. </a:t>
            </a:r>
          </a:p>
          <a:p>
            <a:pPr marL="457200" indent="-457200" algn="just">
              <a:lnSpc>
                <a:spcPct val="80000"/>
              </a:lnSpc>
              <a:buFont typeface="Arial" panose="020B0604020202020204" pitchFamily="34" charset="0"/>
              <a:buChar char="•"/>
            </a:pPr>
            <a:r>
              <a:rPr lang="es-ES" altLang="es-ES" sz="4000" dirty="0">
                <a:solidFill>
                  <a:prstClr val="white"/>
                </a:solidFill>
                <a:latin typeface="Arial" panose="020B0604020202020204" pitchFamily="34" charset="0"/>
                <a:cs typeface="Arial" panose="020B0604020202020204" pitchFamily="34" charset="0"/>
              </a:rPr>
              <a:t>Unidad, movilización y solidaridad. </a:t>
            </a:r>
          </a:p>
          <a:p>
            <a:pPr marL="457200" indent="-457200" algn="just">
              <a:lnSpc>
                <a:spcPct val="80000"/>
              </a:lnSpc>
              <a:buFont typeface="Arial" panose="020B0604020202020204" pitchFamily="34" charset="0"/>
              <a:buChar char="•"/>
            </a:pPr>
            <a:r>
              <a:rPr lang="es-ES" altLang="es-ES" sz="4000" dirty="0">
                <a:solidFill>
                  <a:prstClr val="white"/>
                </a:solidFill>
                <a:latin typeface="Arial" panose="020B0604020202020204" pitchFamily="34" charset="0"/>
                <a:cs typeface="Arial" panose="020B0604020202020204" pitchFamily="34" charset="0"/>
              </a:rPr>
              <a:t>Educación y comunicación con la base y el  movimiento sindical, relaciones internacionales.</a:t>
            </a:r>
          </a:p>
        </p:txBody>
      </p:sp>
    </p:spTree>
    <p:extLst>
      <p:ext uri="{BB962C8B-B14F-4D97-AF65-F5344CB8AC3E}">
        <p14:creationId xmlns:p14="http://schemas.microsoft.com/office/powerpoint/2010/main" val="14489166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334851" y="940157"/>
            <a:ext cx="8293993" cy="4524315"/>
          </a:xfrm>
          <a:prstGeom prst="rect">
            <a:avLst/>
          </a:prstGeom>
          <a:noFill/>
        </p:spPr>
        <p:txBody>
          <a:bodyPr wrap="square">
            <a:spAutoFit/>
          </a:bodyPr>
          <a:lstStyle/>
          <a:p>
            <a:pPr algn="just"/>
            <a:r>
              <a:rPr lang="es-MX" sz="3600" dirty="0">
                <a:solidFill>
                  <a:prstClr val="white"/>
                </a:solidFill>
                <a:latin typeface="Arial" panose="020B0604020202020204" pitchFamily="34" charset="0"/>
                <a:cs typeface="Arial" panose="020B0604020202020204" pitchFamily="34" charset="0"/>
              </a:rPr>
              <a:t>La violencia antisindical es una de las causas que hacen de</a:t>
            </a:r>
            <a:r>
              <a:rPr lang="es-MX" sz="3600" b="1" dirty="0">
                <a:solidFill>
                  <a:prstClr val="white"/>
                </a:solidFill>
                <a:latin typeface="Arial" panose="020B0604020202020204" pitchFamily="34" charset="0"/>
                <a:cs typeface="Arial" panose="020B0604020202020204" pitchFamily="34" charset="0"/>
              </a:rPr>
              <a:t> Colombia uno de los países más peligrosos del mundo para ser sindicalista, así como uno de los que menos sindicatos tiene en América Latina</a:t>
            </a:r>
            <a:r>
              <a:rPr lang="es-MX" sz="3600" dirty="0">
                <a:solidFill>
                  <a:prstClr val="white"/>
                </a:solidFill>
                <a:latin typeface="Arial" panose="020B0604020202020204" pitchFamily="34" charset="0"/>
                <a:cs typeface="Arial" panose="020B0604020202020204" pitchFamily="34" charset="0"/>
              </a:rPr>
              <a:t>, según la Organización Internacional del Trabajo.</a:t>
            </a:r>
          </a:p>
        </p:txBody>
      </p:sp>
    </p:spTree>
    <p:extLst>
      <p:ext uri="{BB962C8B-B14F-4D97-AF65-F5344CB8AC3E}">
        <p14:creationId xmlns:p14="http://schemas.microsoft.com/office/powerpoint/2010/main" val="18855450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5" y="658519"/>
            <a:ext cx="9133670" cy="5632311"/>
          </a:xfrm>
          <a:prstGeom prst="rect">
            <a:avLst/>
          </a:prstGeom>
        </p:spPr>
        <p:txBody>
          <a:bodyPr wrap="square">
            <a:spAutoFit/>
          </a:bodyPr>
          <a:lstStyle/>
          <a:p>
            <a:pPr algn="just"/>
            <a:r>
              <a:rPr lang="es-MX" sz="3600" dirty="0">
                <a:solidFill>
                  <a:prstClr val="white"/>
                </a:solidFill>
                <a:latin typeface="Arial" panose="020B0604020202020204" pitchFamily="34" charset="0"/>
                <a:cs typeface="Arial" panose="020B0604020202020204" pitchFamily="34" charset="0"/>
              </a:rPr>
              <a:t>Esa escasez de organizaciones de trabajadores se mantiene hoy, pero ver cómo se llegó a ella permite entender las causas de los asesinatos selectivos a personas que, aun hoy, intentan llenar el hueco que deja la ausencia del Estado en ciertas comunidades y es disputado por bandas narcotraficantes, paramilitares y guerrilleros.</a:t>
            </a:r>
          </a:p>
          <a:p>
            <a:pPr algn="just"/>
            <a:endParaRPr lang="es-CO" sz="3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22184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4" y="540913"/>
            <a:ext cx="8705209" cy="4819781"/>
          </a:xfrm>
          <a:prstGeom prst="rect">
            <a:avLst/>
          </a:prstGeom>
        </p:spPr>
        <p:txBody>
          <a:bodyPr wrap="square">
            <a:spAutoFit/>
          </a:bodyPr>
          <a:lstStyle/>
          <a:p>
            <a:pPr algn="just">
              <a:lnSpc>
                <a:spcPct val="80000"/>
              </a:lnSpc>
            </a:pPr>
            <a:r>
              <a:rPr lang="es-MX" sz="4800" dirty="0">
                <a:solidFill>
                  <a:schemeClr val="bg1"/>
                </a:solidFill>
                <a:latin typeface="Arial" panose="020B0604020202020204" pitchFamily="34" charset="0"/>
                <a:cs typeface="Arial" panose="020B0604020202020204" pitchFamily="34" charset="0"/>
              </a:rPr>
              <a:t>Según cifras publicadas por las centrales obreras CUT, CTC y CGT y la Federación de Trabajadores de la Educación, </a:t>
            </a:r>
            <a:r>
              <a:rPr lang="es-MX" sz="4800" dirty="0" err="1">
                <a:solidFill>
                  <a:schemeClr val="bg1"/>
                </a:solidFill>
                <a:latin typeface="Arial" panose="020B0604020202020204" pitchFamily="34" charset="0"/>
                <a:cs typeface="Arial" panose="020B0604020202020204" pitchFamily="34" charset="0"/>
              </a:rPr>
              <a:t>Fecode</a:t>
            </a:r>
            <a:r>
              <a:rPr lang="es-MX" sz="4800" dirty="0">
                <a:solidFill>
                  <a:schemeClr val="bg1"/>
                </a:solidFill>
                <a:latin typeface="Arial" panose="020B0604020202020204" pitchFamily="34" charset="0"/>
                <a:cs typeface="Arial" panose="020B0604020202020204" pitchFamily="34" charset="0"/>
              </a:rPr>
              <a:t>, 3.323 sindicalistas fueron asesinados entre 1971 y 2023  a nivel mundial.</a:t>
            </a:r>
          </a:p>
          <a:p>
            <a:pPr algn="just">
              <a:lnSpc>
                <a:spcPct val="80000"/>
              </a:lnSpc>
            </a:pPr>
            <a:r>
              <a:rPr lang="es-ES" sz="4800" dirty="0">
                <a:solidFill>
                  <a:schemeClr val="bg1"/>
                </a:solidFill>
                <a:latin typeface="Arial" panose="020B0604020202020204" pitchFamily="34" charset="0"/>
                <a:cs typeface="Arial" panose="020B0604020202020204" pitchFamily="34" charset="0"/>
              </a:rPr>
              <a:t> </a:t>
            </a:r>
            <a:endParaRPr lang="es-ES"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76752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28533" y="431800"/>
            <a:ext cx="8009467" cy="6309420"/>
          </a:xfrm>
          <a:prstGeom prst="rect">
            <a:avLst/>
          </a:prstGeom>
          <a:noFill/>
        </p:spPr>
        <p:txBody>
          <a:bodyPr wrap="square">
            <a:spAutoFit/>
          </a:bodyPr>
          <a:lstStyle/>
          <a:p>
            <a:pPr algn="just" fontAlgn="base"/>
            <a:r>
              <a:rPr lang="es-MX" sz="4000" dirty="0">
                <a:solidFill>
                  <a:schemeClr val="bg1"/>
                </a:solidFill>
                <a:latin typeface="Arial" panose="020B0604020202020204" pitchFamily="34" charset="0"/>
                <a:cs typeface="Arial" panose="020B0604020202020204" pitchFamily="34" charset="0"/>
              </a:rPr>
              <a:t> </a:t>
            </a:r>
            <a:r>
              <a:rPr lang="es-ES" sz="4000" b="0" i="0" dirty="0">
                <a:solidFill>
                  <a:schemeClr val="bg1"/>
                </a:solidFill>
                <a:effectLst/>
                <a:latin typeface="Arial" panose="020B0604020202020204" pitchFamily="34" charset="0"/>
                <a:cs typeface="Arial" panose="020B0604020202020204" pitchFamily="34" charset="0"/>
              </a:rPr>
              <a:t>Colombia está entre los seis países en los que se registraron asesinatos de sindicalistas durante el 2024, además, presenta violencia, hostigamiento y criminalización de la actividad sindical.</a:t>
            </a:r>
          </a:p>
          <a:p>
            <a:pPr algn="just" fontAlgn="base"/>
            <a:r>
              <a:rPr lang="es-ES" sz="4000" b="0" i="0" dirty="0">
                <a:solidFill>
                  <a:schemeClr val="bg1"/>
                </a:solidFill>
                <a:effectLst/>
                <a:latin typeface="Arial" panose="020B0604020202020204" pitchFamily="34" charset="0"/>
                <a:cs typeface="Arial" panose="020B0604020202020204" pitchFamily="34" charset="0"/>
              </a:rPr>
              <a:t>Entre 2023 y 2024 fueron asesinados 11 sindicalistas.</a:t>
            </a:r>
            <a:endParaRPr lang="es-CO" sz="3600" dirty="0">
              <a:solidFill>
                <a:schemeClr val="bg1"/>
              </a:solidFill>
              <a:latin typeface="Arial" panose="020B0604020202020204" pitchFamily="34" charset="0"/>
              <a:cs typeface="Arial" panose="020B0604020202020204" pitchFamily="34" charset="0"/>
            </a:endParaRPr>
          </a:p>
          <a:p>
            <a:pPr algn="just" fontAlgn="base"/>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05151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17925" y="658519"/>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5" y="440267"/>
            <a:ext cx="8442743" cy="6281450"/>
          </a:xfrm>
          <a:prstGeom prst="rect">
            <a:avLst/>
          </a:prstGeom>
        </p:spPr>
        <p:txBody>
          <a:bodyPr wrap="square">
            <a:spAutoFit/>
          </a:bodyPr>
          <a:lstStyle/>
          <a:p>
            <a:pPr algn="just"/>
            <a:r>
              <a:rPr lang="es-MX" sz="4000" dirty="0">
                <a:solidFill>
                  <a:schemeClr val="bg1"/>
                </a:solidFill>
                <a:latin typeface="Arial" panose="020B0604020202020204" pitchFamily="34" charset="0"/>
                <a:cs typeface="Arial" panose="020B0604020202020204" pitchFamily="34" charset="0"/>
              </a:rPr>
              <a:t>Es por esto,  que el presidente de la República Gustavo Petro expresó: “En Colombia no se ha permitido la organización obrera, no se ha permitido la organización de quien trabaja. </a:t>
            </a:r>
          </a:p>
          <a:p>
            <a:pPr algn="just"/>
            <a:r>
              <a:rPr lang="es-MX" sz="4000" dirty="0">
                <a:solidFill>
                  <a:schemeClr val="bg1"/>
                </a:solidFill>
                <a:latin typeface="Arial" panose="020B0604020202020204" pitchFamily="34" charset="0"/>
                <a:cs typeface="Arial" panose="020B0604020202020204" pitchFamily="34" charset="0"/>
              </a:rPr>
              <a:t>Han asesinado a la organización, lo que han querido es la barbarie”. </a:t>
            </a:r>
          </a:p>
          <a:p>
            <a:br>
              <a:rPr lang="es-MX" sz="3600" dirty="0"/>
            </a:b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21565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140200" y="431800"/>
            <a:ext cx="7620000" cy="5078313"/>
          </a:xfrm>
          <a:prstGeom prst="rect">
            <a:avLst/>
          </a:prstGeom>
          <a:noFill/>
        </p:spPr>
        <p:txBody>
          <a:bodyPr wrap="square">
            <a:spAutoFit/>
          </a:bodyPr>
          <a:lstStyle/>
          <a:p>
            <a:pPr algn="just"/>
            <a:endParaRPr lang="es-MX" sz="4000" dirty="0">
              <a:solidFill>
                <a:schemeClr val="bg1"/>
              </a:solidFill>
              <a:latin typeface="Arial" panose="020B0604020202020204" pitchFamily="34" charset="0"/>
              <a:cs typeface="Arial" panose="020B0604020202020204" pitchFamily="34" charset="0"/>
            </a:endParaRPr>
          </a:p>
          <a:p>
            <a:pPr algn="just"/>
            <a:r>
              <a:rPr lang="es-MX" sz="4000" dirty="0">
                <a:solidFill>
                  <a:schemeClr val="bg1"/>
                </a:solidFill>
                <a:latin typeface="Arial" panose="020B0604020202020204" pitchFamily="34" charset="0"/>
                <a:cs typeface="Arial" panose="020B0604020202020204" pitchFamily="34" charset="0"/>
              </a:rPr>
              <a:t>El pronunciamiento lo hizo en el acto de reconocimiento público del sindicalismo como colectivo víctima del conflicto armado, que se realizó en Bogotá el pasado 14 de septiembre 2024.</a:t>
            </a:r>
          </a:p>
          <a:p>
            <a:pPr algn="just" fontAlgn="base"/>
            <a:endParaRPr lang="es-CO" sz="4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4654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642154" y="440267"/>
            <a:ext cx="8618514" cy="523220"/>
          </a:xfrm>
          <a:prstGeom prst="rect">
            <a:avLst/>
          </a:prstGeom>
          <a:noFill/>
        </p:spPr>
        <p:txBody>
          <a:bodyPr wrap="square">
            <a:spAutoFit/>
          </a:bodyPr>
          <a:lstStyle/>
          <a:p>
            <a:r>
              <a:rPr lang="es-ES" sz="2800" dirty="0">
                <a:solidFill>
                  <a:prstClr val="black"/>
                </a:solidFill>
              </a:rPr>
              <a:t>. </a:t>
            </a:r>
            <a:endParaRPr lang="es-CO" sz="4000" dirty="0">
              <a:solidFill>
                <a:prstClr val="white"/>
              </a:solidFill>
              <a:latin typeface="Arial" panose="020B0604020202020204" pitchFamily="34" charset="0"/>
              <a:cs typeface="Arial" panose="020B0604020202020204" pitchFamily="34" charset="0"/>
            </a:endParaRPr>
          </a:p>
        </p:txBody>
      </p:sp>
      <p:sp>
        <p:nvSpPr>
          <p:cNvPr id="3" name="Rectángulo 2"/>
          <p:cNvSpPr/>
          <p:nvPr/>
        </p:nvSpPr>
        <p:spPr>
          <a:xfrm>
            <a:off x="2817925" y="457201"/>
            <a:ext cx="8442743" cy="5509200"/>
          </a:xfrm>
          <a:prstGeom prst="rect">
            <a:avLst/>
          </a:prstGeom>
        </p:spPr>
        <p:txBody>
          <a:bodyPr wrap="square">
            <a:spAutoFit/>
          </a:bodyPr>
          <a:lstStyle/>
          <a:p>
            <a:pPr algn="just"/>
            <a:r>
              <a:rPr lang="es-ES" sz="3200" b="0" i="0" dirty="0">
                <a:solidFill>
                  <a:schemeClr val="bg1"/>
                </a:solidFill>
                <a:effectLst/>
                <a:latin typeface="Arial" panose="020B0604020202020204" pitchFamily="34" charset="0"/>
                <a:cs typeface="Arial" panose="020B0604020202020204" pitchFamily="34" charset="0"/>
              </a:rPr>
              <a:t>El porcentaje de sindicalización en Colombia es bajo, estimándose alrededor del 4,6% de la población ocupada asalariada, según datos recientes de 2025 de la </a:t>
            </a:r>
            <a:r>
              <a:rPr lang="es-ES" sz="3200" b="0" i="0" dirty="0">
                <a:solidFill>
                  <a:schemeClr val="bg1"/>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Universidad Externado</a:t>
            </a:r>
            <a:r>
              <a:rPr lang="es-ES" sz="3200" b="0" i="0" dirty="0">
                <a:solidFill>
                  <a:schemeClr val="bg1"/>
                </a:solidFill>
                <a:effectLst/>
                <a:latin typeface="Arial" panose="020B0604020202020204" pitchFamily="34" charset="0"/>
                <a:cs typeface="Arial" panose="020B0604020202020204" pitchFamily="34" charset="0"/>
              </a:rPr>
              <a:t>, citados en varios informes. </a:t>
            </a:r>
          </a:p>
          <a:p>
            <a:pPr algn="just"/>
            <a:r>
              <a:rPr lang="es-ES" sz="3200" b="0" i="0" dirty="0">
                <a:solidFill>
                  <a:schemeClr val="bg1"/>
                </a:solidFill>
                <a:effectLst/>
                <a:latin typeface="Arial" panose="020B0604020202020204" pitchFamily="34" charset="0"/>
                <a:cs typeface="Arial" panose="020B0604020202020204" pitchFamily="34" charset="0"/>
              </a:rPr>
              <a:t>Este bajo porcentaje se relaciona con factores como una alta tasa de informalidad laboral, que alcanza el 57,7% en marzo de 2025, y una fuerte cultura antisindical promovida por élites políticas y económicas</a:t>
            </a:r>
            <a:br>
              <a:rPr lang="es-MX" sz="3600" dirty="0">
                <a:solidFill>
                  <a:schemeClr val="bg1"/>
                </a:solidFill>
              </a:rPr>
            </a:b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41985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347730" y="669701"/>
            <a:ext cx="8731875" cy="5509200"/>
          </a:xfrm>
          <a:prstGeom prst="rect">
            <a:avLst/>
          </a:prstGeom>
          <a:noFill/>
        </p:spPr>
        <p:txBody>
          <a:bodyPr wrap="square">
            <a:spAutoFit/>
          </a:bodyPr>
          <a:lstStyle/>
          <a:p>
            <a:pPr marL="457200" indent="-457200" algn="just">
              <a:lnSpc>
                <a:spcPct val="80000"/>
              </a:lnSpc>
              <a:buFont typeface="Arial" panose="020B0604020202020204" pitchFamily="34" charset="0"/>
              <a:buChar char="•"/>
            </a:pPr>
            <a:endParaRPr lang="es-ES" altLang="es-ES" sz="4000" dirty="0">
              <a:solidFill>
                <a:prstClr val="white"/>
              </a:solidFill>
              <a:latin typeface="Arial" panose="020B0604020202020204" pitchFamily="34" charset="0"/>
              <a:cs typeface="Arial" panose="020B0604020202020204" pitchFamily="34" charset="0"/>
            </a:endParaRPr>
          </a:p>
          <a:p>
            <a:pPr marL="457200" indent="-457200" algn="just">
              <a:lnSpc>
                <a:spcPct val="80000"/>
              </a:lnSpc>
              <a:buFont typeface="Arial" panose="020B0604020202020204" pitchFamily="34" charset="0"/>
              <a:buChar char="•"/>
            </a:pPr>
            <a:r>
              <a:rPr lang="es-ES" altLang="es-ES" sz="4000" dirty="0">
                <a:solidFill>
                  <a:prstClr val="white"/>
                </a:solidFill>
                <a:latin typeface="Arial" panose="020B0604020202020204" pitchFamily="34" charset="0"/>
                <a:cs typeface="Arial" panose="020B0604020202020204" pitchFamily="34" charset="0"/>
              </a:rPr>
              <a:t>Por ello concluimos que las garantías laborales, sociales y sindicales en Colombia, son mínimas y que la negociación colectiva que es la que ha permitido mejorarlas, no es respetada como se debería y la baja sindicalización anteriormente vista, no ha permitido que haya correlación de fuerza para ello. </a:t>
            </a:r>
          </a:p>
        </p:txBody>
      </p:sp>
    </p:spTree>
    <p:extLst>
      <p:ext uri="{BB962C8B-B14F-4D97-AF65-F5344CB8AC3E}">
        <p14:creationId xmlns:p14="http://schemas.microsoft.com/office/powerpoint/2010/main" val="16411368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334851" y="940157"/>
            <a:ext cx="8293993" cy="5078313"/>
          </a:xfrm>
          <a:prstGeom prst="rect">
            <a:avLst/>
          </a:prstGeom>
          <a:noFill/>
        </p:spPr>
        <p:txBody>
          <a:bodyPr wrap="square">
            <a:spAutoFit/>
          </a:bodyPr>
          <a:lstStyle/>
          <a:p>
            <a:pPr algn="just"/>
            <a:r>
              <a:rPr lang="es-MX" sz="3600" dirty="0">
                <a:solidFill>
                  <a:prstClr val="white"/>
                </a:solidFill>
                <a:latin typeface="Arial" panose="020B0604020202020204" pitchFamily="34" charset="0"/>
                <a:cs typeface="Arial" panose="020B0604020202020204" pitchFamily="34" charset="0"/>
              </a:rPr>
              <a:t>Pero los sindicalistas colombianos, tenemos puesta nuestra esperanza en el actual gobierno, para que desde allí y con la presencia de los sindicatos se cambie la normatividad, que permita la contratación directa, el respeto a la libre asociación , negociación y huelga y así mejorar el nivel de vida de todos los colombianos.</a:t>
            </a:r>
          </a:p>
        </p:txBody>
      </p:sp>
    </p:spTree>
    <p:extLst>
      <p:ext uri="{BB962C8B-B14F-4D97-AF65-F5344CB8AC3E}">
        <p14:creationId xmlns:p14="http://schemas.microsoft.com/office/powerpoint/2010/main" val="1325332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726267" y="440268"/>
            <a:ext cx="8874908" cy="5016758"/>
          </a:xfrm>
          <a:prstGeom prst="rect">
            <a:avLst/>
          </a:prstGeom>
        </p:spPr>
        <p:txBody>
          <a:bodyPr wrap="square">
            <a:spAutoFit/>
          </a:bodyPr>
          <a:lstStyle/>
          <a:p>
            <a:pPr algn="just"/>
            <a:r>
              <a:rPr lang="en-US" altLang="es-CO" sz="4000" b="1" dirty="0">
                <a:solidFill>
                  <a:schemeClr val="bg1"/>
                </a:solidFill>
                <a:latin typeface="Arial" panose="020B0604020202020204" pitchFamily="34" charset="0"/>
                <a:cs typeface="Arial" panose="020B0604020202020204" pitchFamily="34" charset="0"/>
              </a:rPr>
              <a:t> </a:t>
            </a:r>
            <a:r>
              <a:rPr lang="es-ES" sz="4000" b="0" i="0" dirty="0">
                <a:solidFill>
                  <a:schemeClr val="bg1"/>
                </a:solidFill>
                <a:effectLst/>
                <a:latin typeface="Arial" panose="020B0604020202020204" pitchFamily="34" charset="0"/>
                <a:cs typeface="Arial" panose="020B0604020202020204" pitchFamily="34" charset="0"/>
              </a:rPr>
              <a:t>La afiliación sindical en Latinoamérica es el </a:t>
            </a:r>
            <a:r>
              <a:rPr lang="es-ES" sz="4000" dirty="0">
                <a:solidFill>
                  <a:schemeClr val="bg1"/>
                </a:solidFill>
                <a:latin typeface="Arial" panose="020B0604020202020204" pitchFamily="34" charset="0"/>
                <a:cs typeface="Arial" panose="020B0604020202020204" pitchFamily="34" charset="0"/>
              </a:rPr>
              <a:t>derecho voluntario de los trabajadores a unirse o formar sindicatos para defender sus intereses laborales colectivos</a:t>
            </a:r>
            <a:r>
              <a:rPr lang="es-ES" sz="4000" b="0" i="0" dirty="0">
                <a:solidFill>
                  <a:schemeClr val="bg1"/>
                </a:solidFill>
                <a:effectLst/>
                <a:latin typeface="Arial" panose="020B0604020202020204" pitchFamily="34" charset="0"/>
                <a:cs typeface="Arial" panose="020B0604020202020204" pitchFamily="34" charset="0"/>
              </a:rPr>
              <a:t>, protegido por la normativa nacional e internacional, especialmente el Convenio 87 de la OIT.</a:t>
            </a:r>
            <a:endParaRPr lang="en-US" altLang="es-CO"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577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6ECB154-FED4-46F7-8047-1CEB029E5A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CuadroTexto 1">
            <a:extLst>
              <a:ext uri="{FF2B5EF4-FFF2-40B4-BE49-F238E27FC236}">
                <a16:creationId xmlns:a16="http://schemas.microsoft.com/office/drawing/2014/main" id="{B1BDD7A5-B32C-4EB6-A993-10AA51A65299}"/>
              </a:ext>
            </a:extLst>
          </p:cNvPr>
          <p:cNvSpPr txBox="1"/>
          <p:nvPr/>
        </p:nvSpPr>
        <p:spPr>
          <a:xfrm>
            <a:off x="731520" y="3544389"/>
            <a:ext cx="9790520" cy="2985433"/>
          </a:xfrm>
          <a:prstGeom prst="rect">
            <a:avLst/>
          </a:prstGeom>
          <a:noFill/>
        </p:spPr>
        <p:txBody>
          <a:bodyPr wrap="square">
            <a:spAutoFit/>
          </a:bodyPr>
          <a:lstStyle/>
          <a:p>
            <a:endParaRPr lang="es-MX" sz="2000" b="1" dirty="0">
              <a:latin typeface="Arial" panose="020B0604020202020204" pitchFamily="34" charset="0"/>
              <a:cs typeface="Arial" panose="020B0604020202020204" pitchFamily="34" charset="0"/>
            </a:endParaRPr>
          </a:p>
          <a:p>
            <a:endParaRPr lang="es-MX" sz="2000" b="1" dirty="0">
              <a:latin typeface="Arial" panose="020B0604020202020204" pitchFamily="34" charset="0"/>
              <a:cs typeface="Arial" panose="020B0604020202020204" pitchFamily="34" charset="0"/>
            </a:endParaRPr>
          </a:p>
          <a:p>
            <a:pPr algn="ctr"/>
            <a:r>
              <a:rPr lang="es-ES" sz="36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rPr>
              <a:t>Gracias.</a:t>
            </a:r>
          </a:p>
          <a:p>
            <a:pPr algn="ctr"/>
            <a:endParaRPr lang="es-ES" sz="16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endParaRPr>
          </a:p>
          <a:p>
            <a:pPr algn="ctr"/>
            <a:endParaRPr lang="es-ES" sz="32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endParaRPr>
          </a:p>
          <a:p>
            <a:pPr algn="ctr"/>
            <a:r>
              <a:rPr lang="es-ES" sz="24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rPr>
              <a:t>NUEVA ESCUELA POPULAR Y OBRERA</a:t>
            </a:r>
          </a:p>
          <a:p>
            <a:pPr algn="ctr"/>
            <a:r>
              <a:rPr lang="es-ES" sz="40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rPr>
              <a:t>NEPO</a:t>
            </a:r>
            <a:r>
              <a:rPr lang="es-ES" sz="2000" b="1" spc="300" dirty="0">
                <a:ln w="11430" cmpd="sng">
                  <a:solidFill>
                    <a:srgbClr val="4472C4">
                      <a:tint val="10000"/>
                    </a:srgbClr>
                  </a:solidFill>
                  <a:prstDash val="solid"/>
                  <a:miter lim="800000"/>
                </a:ln>
                <a:solidFill>
                  <a:schemeClr val="bg1"/>
                </a:solidFill>
                <a:effectLst>
                  <a:glow rad="45500">
                    <a:srgbClr val="4472C4">
                      <a:satMod val="220000"/>
                      <a:alpha val="35000"/>
                    </a:srgbClr>
                  </a:glo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150244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836332" y="440268"/>
            <a:ext cx="8517467" cy="5509200"/>
          </a:xfrm>
          <a:prstGeom prst="rect">
            <a:avLst/>
          </a:prstGeom>
        </p:spPr>
        <p:txBody>
          <a:bodyPr wrap="square">
            <a:spAutoFit/>
          </a:bodyPr>
          <a:lstStyle/>
          <a:p>
            <a:pPr algn="just"/>
            <a:r>
              <a:rPr lang="en-US" altLang="es-CO" sz="4400" b="1" dirty="0">
                <a:solidFill>
                  <a:schemeClr val="bg1"/>
                </a:solidFill>
                <a:latin typeface="Arial" panose="020B0604020202020204" pitchFamily="34" charset="0"/>
                <a:cs typeface="Arial" panose="020B0604020202020204" pitchFamily="34" charset="0"/>
              </a:rPr>
              <a:t> </a:t>
            </a:r>
            <a:r>
              <a:rPr lang="es-ES" sz="4400" b="0" i="0" dirty="0">
                <a:solidFill>
                  <a:srgbClr val="EEF0FF"/>
                </a:solidFill>
                <a:effectLst/>
                <a:latin typeface="Arial" panose="020B0604020202020204" pitchFamily="34" charset="0"/>
                <a:cs typeface="Arial" panose="020B0604020202020204" pitchFamily="34" charset="0"/>
              </a:rPr>
              <a:t>Si bien varía la tasa de afiliación por país, esta acción busca mejorar las condiciones de trabajo, negociación y desarrollo profesional, aunque enfrenta desafíos como la sindicalización en el sector rural y la debilidad institucional en algunos casos. </a:t>
            </a:r>
            <a:endParaRPr lang="en-US" altLang="es-CO" sz="4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9068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617272" y="364068"/>
            <a:ext cx="9066727" cy="5509200"/>
          </a:xfrm>
          <a:prstGeom prst="rect">
            <a:avLst/>
          </a:prstGeom>
        </p:spPr>
        <p:txBody>
          <a:bodyPr wrap="square">
            <a:spAutoFit/>
          </a:bodyPr>
          <a:lstStyle/>
          <a:p>
            <a:pPr algn="just"/>
            <a:r>
              <a:rPr lang="en-US" altLang="es-CO" sz="4400" b="1" dirty="0">
                <a:solidFill>
                  <a:schemeClr val="bg1"/>
                </a:solidFill>
                <a:latin typeface="Arial" panose="020B0604020202020204" pitchFamily="34" charset="0"/>
                <a:cs typeface="Arial" panose="020B0604020202020204" pitchFamily="34" charset="0"/>
              </a:rPr>
              <a:t> </a:t>
            </a:r>
            <a:r>
              <a:rPr lang="es-ES" sz="4400" b="0" i="0" dirty="0">
                <a:solidFill>
                  <a:srgbClr val="EEF0FF"/>
                </a:solidFill>
                <a:effectLst/>
                <a:latin typeface="Google Sans"/>
              </a:rPr>
              <a:t>Los países latinoamericanos con mayor actividad y fuerza sindical son Argentina y Uruguay, seguidos por Chile y Brasil, según un análisis. Si bien la afiliación sindical en México es baja (alrededor del 12%), existen sindicatos grandes y cohesionados, aunque a menudo capturados por el Estado.</a:t>
            </a:r>
            <a:endParaRPr lang="en-US" altLang="es-CO" sz="4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9311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3234266" y="1532466"/>
            <a:ext cx="8525933" cy="3416320"/>
          </a:xfrm>
          <a:prstGeom prst="rect">
            <a:avLst/>
          </a:prstGeom>
        </p:spPr>
        <p:txBody>
          <a:bodyPr wrap="square">
            <a:spAutoFit/>
          </a:bodyPr>
          <a:lstStyle/>
          <a:p>
            <a:pPr algn="just"/>
            <a:r>
              <a:rPr lang="es-ES" sz="5400" b="0" i="0" dirty="0">
                <a:solidFill>
                  <a:srgbClr val="EEF0FF"/>
                </a:solidFill>
                <a:effectLst/>
                <a:latin typeface="Google Sans"/>
              </a:rPr>
              <a:t>En países como Colombia, Perú y Bolivia, el sindicalismo está más fragmentado y regionalizado. </a:t>
            </a:r>
            <a:endParaRPr lang="en-US" altLang="es-CO"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7131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369712" y="506070"/>
            <a:ext cx="9066727" cy="1938992"/>
          </a:xfrm>
          <a:prstGeom prst="rect">
            <a:avLst/>
          </a:prstGeom>
        </p:spPr>
        <p:txBody>
          <a:bodyPr wrap="square">
            <a:spAutoFit/>
          </a:bodyPr>
          <a:lstStyle/>
          <a:p>
            <a:pPr algn="ctr"/>
            <a:endParaRPr lang="es-ES" sz="3600" dirty="0">
              <a:solidFill>
                <a:schemeClr val="bg1"/>
              </a:solidFill>
              <a:latin typeface="Arial" panose="020B0604020202020204" pitchFamily="34" charset="0"/>
              <a:cs typeface="Arial" panose="020B0604020202020204" pitchFamily="34" charset="0"/>
            </a:endParaRPr>
          </a:p>
          <a:p>
            <a:pPr algn="ctr"/>
            <a:br>
              <a:rPr lang="es-CO" sz="4000" dirty="0">
                <a:solidFill>
                  <a:schemeClr val="accent1">
                    <a:tint val="83000"/>
                    <a:satMod val="150000"/>
                  </a:schemeClr>
                </a:solidFill>
                <a:latin typeface="Arial" panose="020B0604020202020204" pitchFamily="34" charset="0"/>
                <a:cs typeface="Arial" panose="020B0604020202020204" pitchFamily="34" charset="0"/>
              </a:rPr>
            </a:br>
            <a:endParaRPr lang="es-MX" sz="4400" dirty="0">
              <a:solidFill>
                <a:prstClr val="white"/>
              </a:solidFill>
              <a:latin typeface="Arial" panose="020B0604020202020204" pitchFamily="34" charset="0"/>
              <a:cs typeface="Arial" panose="020B0604020202020204" pitchFamily="34" charset="0"/>
            </a:endParaRPr>
          </a:p>
        </p:txBody>
      </p:sp>
      <p:sp>
        <p:nvSpPr>
          <p:cNvPr id="6" name="Rectángulo 5"/>
          <p:cNvSpPr/>
          <p:nvPr/>
        </p:nvSpPr>
        <p:spPr>
          <a:xfrm flipH="1">
            <a:off x="2693473" y="711199"/>
            <a:ext cx="8838127" cy="4832092"/>
          </a:xfrm>
          <a:prstGeom prst="rect">
            <a:avLst/>
          </a:prstGeom>
        </p:spPr>
        <p:txBody>
          <a:bodyPr wrap="square">
            <a:spAutoFit/>
          </a:bodyPr>
          <a:lstStyle/>
          <a:p>
            <a:pPr algn="l"/>
            <a:r>
              <a:rPr lang="es-ES" sz="4400" b="0" i="0" dirty="0">
                <a:solidFill>
                  <a:srgbClr val="EEF0FF"/>
                </a:solidFill>
                <a:effectLst/>
                <a:latin typeface="Arial" panose="020B0604020202020204" pitchFamily="34" charset="0"/>
                <a:cs typeface="Arial" panose="020B0604020202020204" pitchFamily="34" charset="0"/>
              </a:rPr>
              <a:t>Países con fuerte tradición sindical</a:t>
            </a:r>
          </a:p>
          <a:p>
            <a:pPr algn="l"/>
            <a:endParaRPr lang="es-ES" sz="4400" b="0" i="0" dirty="0">
              <a:solidFill>
                <a:srgbClr val="EEF0FF"/>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s-ES" sz="4400" b="1" i="0" dirty="0">
                <a:solidFill>
                  <a:srgbClr val="EEF0FF"/>
                </a:solidFill>
                <a:effectLst/>
                <a:latin typeface="Arial" panose="020B0604020202020204" pitchFamily="34" charset="0"/>
                <a:cs typeface="Arial" panose="020B0604020202020204" pitchFamily="34" charset="0"/>
              </a:rPr>
              <a:t>Argentina</a:t>
            </a:r>
            <a:r>
              <a:rPr lang="es-ES" sz="4400" b="0" i="0" dirty="0">
                <a:solidFill>
                  <a:srgbClr val="EEF0FF"/>
                </a:solidFill>
                <a:effectLst/>
                <a:latin typeface="Arial" panose="020B0604020202020204" pitchFamily="34" charset="0"/>
                <a:cs typeface="Arial" panose="020B0604020202020204" pitchFamily="34" charset="0"/>
              </a:rPr>
              <a:t>: </a:t>
            </a:r>
          </a:p>
          <a:p>
            <a:pPr algn="just"/>
            <a:r>
              <a:rPr lang="es-ES" sz="4400" b="0" i="0" dirty="0">
                <a:solidFill>
                  <a:srgbClr val="EEF0FF"/>
                </a:solidFill>
                <a:effectLst/>
                <a:latin typeface="Arial" panose="020B0604020202020204" pitchFamily="34" charset="0"/>
                <a:cs typeface="Arial" panose="020B0604020202020204" pitchFamily="34" charset="0"/>
              </a:rPr>
              <a:t>Es considerada líder regional por su fuerte tradición sindical, con sindicatos muy visibles y autónomos. </a:t>
            </a:r>
          </a:p>
        </p:txBody>
      </p:sp>
    </p:spTree>
    <p:extLst>
      <p:ext uri="{BB962C8B-B14F-4D97-AF65-F5344CB8AC3E}">
        <p14:creationId xmlns:p14="http://schemas.microsoft.com/office/powerpoint/2010/main" val="33192750"/>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9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Nepo (2)</Template>
  <TotalTime>773</TotalTime>
  <Words>1939</Words>
  <Application>Microsoft Office PowerPoint</Application>
  <PresentationFormat>Panorámica</PresentationFormat>
  <Paragraphs>202</Paragraphs>
  <Slides>50</Slides>
  <Notes>0</Notes>
  <HiddenSlides>0</HiddenSlides>
  <MMClips>0</MMClips>
  <ScaleCrop>false</ScaleCrop>
  <HeadingPairs>
    <vt:vector size="6" baseType="variant">
      <vt:variant>
        <vt:lpstr>Fuentes usadas</vt:lpstr>
      </vt:variant>
      <vt:variant>
        <vt:i4>5</vt:i4>
      </vt:variant>
      <vt:variant>
        <vt:lpstr>Tema</vt:lpstr>
      </vt:variant>
      <vt:variant>
        <vt:i4>19</vt:i4>
      </vt:variant>
      <vt:variant>
        <vt:lpstr>Títulos de diapositiva</vt:lpstr>
      </vt:variant>
      <vt:variant>
        <vt:i4>50</vt:i4>
      </vt:variant>
    </vt:vector>
  </HeadingPairs>
  <TitlesOfParts>
    <vt:vector size="74" baseType="lpstr">
      <vt:lpstr>Arial</vt:lpstr>
      <vt:lpstr>Calibri</vt:lpstr>
      <vt:lpstr>Calibri Light</vt:lpstr>
      <vt:lpstr>Google Sans</vt:lpstr>
      <vt:lpstr>Wingdings</vt:lpstr>
      <vt:lpstr>1_Tema de Office</vt:lpstr>
      <vt:lpstr>2_Tema de Office</vt:lpstr>
      <vt:lpstr>3_Tema de Office</vt:lpstr>
      <vt:lpstr>4_Tema de Office</vt:lpstr>
      <vt:lpstr>5_Tema de Office</vt:lpstr>
      <vt:lpstr>6_Tema de Office</vt:lpstr>
      <vt:lpstr>7_Tema de Office</vt:lpstr>
      <vt:lpstr>8_Tema de Office</vt:lpstr>
      <vt:lpstr>9_Tema de Office</vt:lpstr>
      <vt:lpstr>10_Tema de Office</vt:lpstr>
      <vt:lpstr>11_Tema de Office</vt:lpstr>
      <vt:lpstr>12_Tema de Office</vt:lpstr>
      <vt:lpstr>13_Tema de Office</vt:lpstr>
      <vt:lpstr>14_Tema de Office</vt:lpstr>
      <vt:lpstr>15_Tema de Office</vt:lpstr>
      <vt:lpstr>16_Tema de Office</vt:lpstr>
      <vt:lpstr>17_Tema de Office</vt:lpstr>
      <vt:lpstr>18_Tema de Office</vt:lpstr>
      <vt:lpstr>19_Tema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Administrador Nepo</cp:lastModifiedBy>
  <cp:revision>59</cp:revision>
  <dcterms:created xsi:type="dcterms:W3CDTF">2018-12-04T00:01:00Z</dcterms:created>
  <dcterms:modified xsi:type="dcterms:W3CDTF">2025-10-06T21:45:31Z</dcterms:modified>
</cp:coreProperties>
</file>