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66" r:id="rId3"/>
    <p:sldId id="288" r:id="rId4"/>
    <p:sldId id="293" r:id="rId5"/>
    <p:sldId id="286" r:id="rId6"/>
    <p:sldId id="289" r:id="rId7"/>
    <p:sldId id="287" r:id="rId8"/>
    <p:sldId id="291" r:id="rId9"/>
    <p:sldId id="282" r:id="rId10"/>
    <p:sldId id="294" r:id="rId11"/>
    <p:sldId id="272" r:id="rId12"/>
    <p:sldId id="295" r:id="rId13"/>
    <p:sldId id="273" r:id="rId14"/>
    <p:sldId id="296" r:id="rId15"/>
    <p:sldId id="260" r:id="rId16"/>
    <p:sldId id="297" r:id="rId17"/>
    <p:sldId id="259" r:id="rId18"/>
    <p:sldId id="298" r:id="rId19"/>
    <p:sldId id="275" r:id="rId20"/>
    <p:sldId id="299" r:id="rId21"/>
    <p:sldId id="292" r:id="rId22"/>
    <p:sldId id="290" r:id="rId23"/>
    <p:sldId id="300" r:id="rId24"/>
    <p:sldId id="267" r:id="rId25"/>
    <p:sldId id="281" r:id="rId26"/>
    <p:sldId id="283" r:id="rId27"/>
    <p:sldId id="284" r:id="rId28"/>
    <p:sldId id="301" r:id="rId29"/>
    <p:sldId id="302" r:id="rId30"/>
    <p:sldId id="303" r:id="rId31"/>
    <p:sldId id="304" r:id="rId32"/>
    <p:sldId id="269" r:id="rId33"/>
    <p:sldId id="305" r:id="rId34"/>
    <p:sldId id="285" r:id="rId35"/>
    <p:sldId id="280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279" r:id="rId4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438214-B380-4CC9-A995-6E55BA14E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F3D11-276B-4292-A0D9-08FB6F8E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8806F-44FF-4547-8341-DDD1660D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17F62A-2D3A-4DCB-A01C-91EF5B88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3F243B-B648-4F21-BB55-0A1ECEF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120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5655C-B5B5-45BE-833A-59CAF1555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F22A9E-BAB0-42EA-9BA5-4E0806024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6B94C9-48E9-406C-88C3-981D8548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CCB027-9E13-4E64-B13A-B2EA0CAD8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1DF4D-2C0E-4CFB-BC18-D221A9A9E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180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564DCE0-0E69-49BF-B362-2E7A9A87F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52F61CF-7895-4AB2-A263-F6BEDA8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9C37D7-E277-4769-9CEF-09B1511A2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8CD62E-A3B8-43C5-A043-C19082E5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A9AE2-E45A-4A76-8116-951F1535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668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E159BE-8955-4655-A3B8-40D7A0B0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5BEC10-88F5-4327-BC31-D8BBF639E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11ECD0-76EA-430D-B937-5FAD57C7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908DF-E134-47A5-A5E0-4044B6B8E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2F34A0-B18C-4831-B445-BD34DE76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42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73033F-7BCE-4D5E-8E9F-CBBFDEC4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BB457A-7AEC-4E72-9DBA-59E99788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03C0A-9095-48EE-8E82-A456CE346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E921-46B2-4F6B-9091-3556A00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B02CCB-4CE8-4A82-8F1E-766F8064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70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637BD-3C3D-47A1-9B93-5509C3CE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078E57-EE56-4857-80A1-F95F57D09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C3A61B-69EA-4B1F-BA21-2DE1B353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CC4969-C9EE-4D03-896F-37B7F49CD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D8C16F-E2E9-4352-8F4A-656F5F11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9075A3-A05D-44C9-BF85-75ABAD78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40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D3555-387D-4522-844E-091CE8D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AB5DAB-1552-4DA5-9160-25828EA36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B8CE66-AF24-4D93-9456-21B44037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E0348D-0AE4-4359-BD6E-D322243C3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7AEAB6-386D-4CF8-A55C-A59CCEAA1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DA8D63-6EB8-4A0B-BFAD-A1904D5A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0F8B805-EFAB-4CBC-ACB1-9BB9A2A6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DC435E9-1C38-4203-83B7-D5CBEA33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05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BD94F-8B85-4635-AA64-5C22C89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4CF86B8-2E53-4DED-BB50-84F8E11C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8D6F5D-4647-48A7-B6A2-DEA77C65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9A2DF42-54AF-41D6-8E8E-0DC36E73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5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93EC47-C2FD-4970-9C56-FB776843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7D7A51-EBC6-4AF7-A8F8-B1F64AA3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4F88E2-60F1-482C-B528-E1AF66A7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56EF2-C3AA-4C1C-B880-531AB789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102B30-306A-4E01-8A1D-6CDEF2C34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B43C04-7C05-43FD-BE43-B2022B3C4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F28A41-3F46-47AA-AC48-96E098F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ABBF53-56E0-40E3-A157-0DBB9A96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802579-4F2C-4923-B563-558A0C71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58E291-603A-450A-9FE2-51DEE001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2EF5B3-7031-4ECA-81DE-86834AEE7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977C0F-B2A3-43B9-8C29-E821A78B7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9E7A6A-ED84-4E88-8566-EE66654B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51E1006-B84F-4078-B227-138D381B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7F8782-173F-4F34-852D-11B4CC94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50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B2EC09-5DAF-4C64-9FA4-290113A7F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86BE0B-C3BB-4529-8138-10511BAD3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359A9B-43F0-4197-A3B8-889FDC3C0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20/09/2025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ABA859-7055-440A-BD6C-0150C412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3A4585-3009-4D5D-A9E0-6496DCA5D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42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993FEE-78A4-4038-84D7-F0012EC87B4B}"/>
              </a:ext>
            </a:extLst>
          </p:cNvPr>
          <p:cNvSpPr txBox="1"/>
          <p:nvPr/>
        </p:nvSpPr>
        <p:spPr>
          <a:xfrm>
            <a:off x="2667000" y="2228850"/>
            <a:ext cx="6756399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</a:t>
            </a:r>
            <a:endParaRPr lang="es-ES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ES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0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z="20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NEPO.</a:t>
            </a:r>
          </a:p>
          <a:p>
            <a:pPr algn="ctr"/>
            <a:endParaRPr lang="es-ES" sz="20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0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Gloria María Restrepo Ramírez</a:t>
            </a:r>
          </a:p>
        </p:txBody>
      </p:sp>
    </p:spTree>
    <p:extLst>
      <p:ext uri="{BB962C8B-B14F-4D97-AF65-F5344CB8AC3E}">
        <p14:creationId xmlns:p14="http://schemas.microsoft.com/office/powerpoint/2010/main" val="1872097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00199" y="428625"/>
            <a:ext cx="10109201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4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2.Teoría de los Rasgos </a:t>
            </a:r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44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 Teoría de los Rasgos se enfoca en identificar características o rasgos específicos que están asociados con el liderazgo efectivo, como la inteligencia, la autoconfianza y la integridad.</a:t>
            </a:r>
          </a:p>
          <a:p>
            <a:pPr algn="just">
              <a:buFont typeface="+mj-lt"/>
              <a:buAutoNum type="arabicPeriod"/>
            </a:pPr>
            <a:endParaRPr lang="es-ES" sz="3600" b="0" i="0" dirty="0">
              <a:solidFill>
                <a:srgbClr val="2D2D2D"/>
              </a:solidFill>
              <a:effectLst/>
              <a:latin typeface="IBM Plex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332019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0E218C-165D-4F11-A860-F28B1C9B4FF9}"/>
              </a:ext>
            </a:extLst>
          </p:cNvPr>
          <p:cNvSpPr txBox="1"/>
          <p:nvPr/>
        </p:nvSpPr>
        <p:spPr>
          <a:xfrm>
            <a:off x="200025" y="497265"/>
            <a:ext cx="11382375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3.Teoría del Comportamiento</a:t>
            </a:r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endParaRPr lang="es-ES" sz="4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 teoría se centra en el estudio de los comportamientos y acciones de los líderes en lugar de sus rasgos personales. Explora cómo diferentes estilos de liderazgo pueden influir en el desempeño de un equipo.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3356601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0E218C-165D-4F11-A860-F28B1C9B4FF9}"/>
              </a:ext>
            </a:extLst>
          </p:cNvPr>
          <p:cNvSpPr txBox="1"/>
          <p:nvPr/>
        </p:nvSpPr>
        <p:spPr>
          <a:xfrm>
            <a:off x="200025" y="497265"/>
            <a:ext cx="10671175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4.Teoría de Contingencia</a:t>
            </a:r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endParaRPr lang="es-ES" sz="32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 Teoría de Contingencia argumenta que la eficacia del liderazgo depende del contexto y que no existe un enfoque de liderazgo único que sea efectivo en todas las situaciones.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640187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575774" y="452458"/>
            <a:ext cx="928602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5.Teoría de Liderazgo Transaccional y Transformacional</a:t>
            </a:r>
            <a:r>
              <a:rPr lang="es-ES" sz="36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 teoría diferencia entre liderazgo transaccional, basado en recompensas y castigos y liderazgo transformacional, que se enfoca en inspirar y motivar a través de una visión compartida.</a:t>
            </a:r>
          </a:p>
        </p:txBody>
      </p:sp>
    </p:spTree>
    <p:extLst>
      <p:ext uri="{BB962C8B-B14F-4D97-AF65-F5344CB8AC3E}">
        <p14:creationId xmlns:p14="http://schemas.microsoft.com/office/powerpoint/2010/main" val="669677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751667" y="1007532"/>
            <a:ext cx="88646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6.Teoría de Liderazgo Situacional</a:t>
            </a:r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 teoría sugiere que el estilo de liderazgo debe adaptarse a la madurez y las necesidades de los seguidores en una situación dada.</a:t>
            </a:r>
          </a:p>
        </p:txBody>
      </p:sp>
    </p:spTree>
    <p:extLst>
      <p:ext uri="{BB962C8B-B14F-4D97-AF65-F5344CB8AC3E}">
        <p14:creationId xmlns:p14="http://schemas.microsoft.com/office/powerpoint/2010/main" val="1553357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169333" y="276225"/>
            <a:ext cx="9211734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7.Teoría de Liderazgo Carismático</a:t>
            </a:r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 liderazgo carismático se basa en la influencia carismática del líder y su capacidad para inspirar a otros.</a:t>
            </a:r>
          </a:p>
          <a:p>
            <a:pPr algn="just"/>
            <a:endParaRPr lang="es-ES" sz="32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175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219074" y="276225"/>
            <a:ext cx="9128125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ES" sz="32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8.Teoría de Liderazgo Democrático</a:t>
            </a:r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El liderazgo democrático implica la participación de los miembros del equipo en la toma de decisiones y la colaboración en la dirección de un grupo.</a:t>
            </a:r>
          </a:p>
          <a:p>
            <a:pPr algn="just"/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622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51B4170-4F8D-49BB-8146-95A2C37846B9}"/>
              </a:ext>
            </a:extLst>
          </p:cNvPr>
          <p:cNvSpPr txBox="1"/>
          <p:nvPr/>
        </p:nvSpPr>
        <p:spPr>
          <a:xfrm>
            <a:off x="1257300" y="425004"/>
            <a:ext cx="10206567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9.Teoría del Intercambio Líder-Miembro</a:t>
            </a:r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 teoría se centra en las relaciones individuales entre el líder y cada miembro del equipo, argumentando que estas relaciones pueden influir en el desempeño y la satisfacción de los empleados.</a:t>
            </a:r>
          </a:p>
          <a:p>
            <a:pPr algn="just"/>
            <a:endParaRPr lang="es-ES" sz="28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s-CO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565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51B4170-4F8D-49BB-8146-95A2C37846B9}"/>
              </a:ext>
            </a:extLst>
          </p:cNvPr>
          <p:cNvSpPr txBox="1"/>
          <p:nvPr/>
        </p:nvSpPr>
        <p:spPr>
          <a:xfrm>
            <a:off x="1257300" y="425004"/>
            <a:ext cx="994410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ES" sz="28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36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10.Teoría del Liderazgo Transaccional-Transformacional </a:t>
            </a:r>
            <a:r>
              <a:rPr lang="es-ES" sz="3600" b="1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Multifactor</a:t>
            </a:r>
            <a:r>
              <a:rPr lang="es-ES" sz="36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endParaRPr lang="es-E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36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 teoría propone que los líderes pueden utilizar múltiples estilos de liderazgo, incluyendo el liderazgo transformacional y el liderazgo transaccional, según las circunstancias y los objetivos.</a:t>
            </a:r>
          </a:p>
          <a:p>
            <a:pPr algn="just">
              <a:buNone/>
            </a:pPr>
            <a:endParaRPr lang="es-CO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302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6E84733-B252-4368-82A7-C4AA6ACB5781}"/>
              </a:ext>
            </a:extLst>
          </p:cNvPr>
          <p:cNvSpPr txBox="1"/>
          <p:nvPr/>
        </p:nvSpPr>
        <p:spPr>
          <a:xfrm>
            <a:off x="285750" y="2637367"/>
            <a:ext cx="1015365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Estas son algunas de las teorías de liderazgo más conocidas y estudiadas, pero existen muchas otras teorías y enfoques que han surgido a lo largo del tiempo. Los líderes y los académicos a menudo utilizan estas teorías como marcos de referencia para comprender y mejorar el liderazgo en diferentes contextos organizacionales. </a:t>
            </a:r>
            <a:endParaRPr lang="es-CO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434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3886200" y="450761"/>
            <a:ext cx="785812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¿Qué son las teorías de liderazgo?</a:t>
            </a: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Las teorías de liderazgo son un conjunto de enfoques, conceptos y modelos desarrollados para comprender y explicar cómo funciona el liderazgo en diferentes contextos. </a:t>
            </a:r>
            <a:endParaRPr lang="es-CO" sz="6600" dirty="0"/>
          </a:p>
        </p:txBody>
      </p:sp>
    </p:spTree>
    <p:extLst>
      <p:ext uri="{BB962C8B-B14F-4D97-AF65-F5344CB8AC3E}">
        <p14:creationId xmlns:p14="http://schemas.microsoft.com/office/powerpoint/2010/main" val="3643209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6E84733-B252-4368-82A7-C4AA6ACB5781}"/>
              </a:ext>
            </a:extLst>
          </p:cNvPr>
          <p:cNvSpPr txBox="1"/>
          <p:nvPr/>
        </p:nvSpPr>
        <p:spPr>
          <a:xfrm>
            <a:off x="285750" y="2628900"/>
            <a:ext cx="1028065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 elección de la teoría o enfoque adecuado depende de las necesidades y circunstancias específicas de cada situación.</a:t>
            </a:r>
            <a:endParaRPr lang="es-CO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3869268" y="166255"/>
            <a:ext cx="8142624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 liderazgo sindical.</a:t>
            </a:r>
          </a:p>
          <a:p>
            <a:pPr algn="just">
              <a:buNone/>
            </a:pPr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es-ES" sz="4000" dirty="0">
                <a:solidFill>
                  <a:srgbClr val="EEF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ES" sz="40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 refiere a la capacidad de los líderes para gestionar y representar a los trabajadores, defendiendo sus derechos laborales, sociales y económicos, y buscando su mejora profesional y calidad de vida. </a:t>
            </a:r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1314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905934" y="1938867"/>
            <a:ext cx="1090399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 liderazgo sindical es la 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 de dirigir, asesorar y negociar en nombre de un grupo de trabajadores para mejorar sus condiciones laborales, sociales y económicas</a:t>
            </a:r>
            <a:r>
              <a:rPr lang="es-ES" sz="3200" b="0" i="0" dirty="0">
                <a:solidFill>
                  <a:srgbClr val="EEF0FF"/>
                </a:solidFill>
                <a:effectLst/>
                <a:latin typeface="Google Sans"/>
              </a:rPr>
              <a:t>.</a:t>
            </a: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0545794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160867" y="1761067"/>
            <a:ext cx="11649061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Los líderes sindicales son un puente entre los trabajadores y los empleadores, utilizando habilidades como la comunicación, la motivación y la resolución de problemas para defender los derechos laborales y promover la dignidad y el bienestar de sus representados. </a:t>
            </a:r>
            <a:endParaRPr lang="es-CO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3547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154547" y="3503945"/>
            <a:ext cx="1008415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Requiere habilidades como la comunicación, la confianza, la cooperación, la visión estratégica y la motivación de los trabajadores para alcanzar los objetivos del sindicato y lograr un cambio positivo en su entorno laboral. </a:t>
            </a:r>
            <a:endParaRPr lang="es-CO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4015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3812146" y="708338"/>
            <a:ext cx="7973454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Características y habilidades de un líder sindical:</a:t>
            </a:r>
          </a:p>
          <a:p>
            <a:pPr algn="ctr"/>
            <a:endParaRPr lang="es-ES" sz="3600" b="1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32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Comunicación y persuasión:</a:t>
            </a:r>
          </a:p>
          <a:p>
            <a:pPr algn="just"/>
            <a:endParaRPr lang="es-ES" sz="32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s-E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Saber cómo dirigirse a diferentes audiencias, generando confianza y un sentido de "nosotros" para convencer y motivar a los trabajadores. </a:t>
            </a:r>
          </a:p>
          <a:p>
            <a:endParaRPr lang="es-E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193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0E218C-165D-4F11-A860-F28B1C9B4FF9}"/>
              </a:ext>
            </a:extLst>
          </p:cNvPr>
          <p:cNvSpPr txBox="1"/>
          <p:nvPr/>
        </p:nvSpPr>
        <p:spPr>
          <a:xfrm>
            <a:off x="169332" y="508000"/>
            <a:ext cx="981286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Visión estratégica:</a:t>
            </a:r>
          </a:p>
          <a:p>
            <a:pPr algn="just"/>
            <a:endParaRPr lang="es-ES" sz="400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s-ES" sz="400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 capaz de identificar tendencias del mundo laboral (como la automatización, el teletrabajo o la precarización) y diseñar acciones para preparar al sindicato ante nuevos escenarios laborales. </a:t>
            </a:r>
          </a:p>
          <a:p>
            <a:pPr marL="571500" lvl="0" indent="-571500">
              <a:buFont typeface="Wingdings" panose="05000000000000000000" pitchFamily="2" charset="2"/>
              <a:buChar char="v"/>
            </a:pPr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36475473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423333" y="1778000"/>
            <a:ext cx="1142576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Motivación y empoderamiento:</a:t>
            </a:r>
          </a:p>
          <a:p>
            <a:pPr algn="just"/>
            <a:endParaRPr lang="es-ES" sz="4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Busca motivar a los trabajadores, dándoles sentido a su trabajo y promoviendo el crecimiento y desarrollo individual, actuando a veces como mentor. </a:t>
            </a:r>
          </a:p>
        </p:txBody>
      </p:sp>
    </p:spTree>
    <p:extLst>
      <p:ext uri="{BB962C8B-B14F-4D97-AF65-F5344CB8AC3E}">
        <p14:creationId xmlns:p14="http://schemas.microsoft.com/office/powerpoint/2010/main" val="17702215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1955800" y="397934"/>
            <a:ext cx="9652000" cy="551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4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Otras Características del liderazgo sindical.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O" sz="40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4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Representación: Los líderes sindicales representan a los trabajadores en negociaciones con empleadores sobre salarios, condiciones laborales y beneficios.</a:t>
            </a:r>
          </a:p>
        </p:txBody>
      </p:sp>
    </p:spTree>
    <p:extLst>
      <p:ext uri="{BB962C8B-B14F-4D97-AF65-F5344CB8AC3E}">
        <p14:creationId xmlns:p14="http://schemas.microsoft.com/office/powerpoint/2010/main" val="2109845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846667" y="889000"/>
            <a:ext cx="10998199" cy="5179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5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Negociación colectiva: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O" sz="5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4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Un aspecto crucial es la negociación de </a:t>
            </a:r>
            <a:r>
              <a:rPr lang="es-CO" sz="4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convenciones o acuerdos </a:t>
            </a:r>
            <a:r>
              <a:rPr lang="es-CO" sz="4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colectivos que establecen términos y condiciones de trabajo.</a:t>
            </a:r>
          </a:p>
        </p:txBody>
      </p:sp>
    </p:spTree>
    <p:extLst>
      <p:ext uri="{BB962C8B-B14F-4D97-AF65-F5344CB8AC3E}">
        <p14:creationId xmlns:p14="http://schemas.microsoft.com/office/powerpoint/2010/main" val="1499479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3857626" y="590550"/>
            <a:ext cx="815426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Estas teorías buscan identificar las características, cualidades y comportamientos que hacen que una persona sea un líder efectivo, así como los factores que influyen en la relación entre líderes y seguidores. </a:t>
            </a:r>
          </a:p>
        </p:txBody>
      </p:sp>
    </p:spTree>
    <p:extLst>
      <p:ext uri="{BB962C8B-B14F-4D97-AF65-F5344CB8AC3E}">
        <p14:creationId xmlns:p14="http://schemas.microsoft.com/office/powerpoint/2010/main" val="2494350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1591733" y="1092200"/>
            <a:ext cx="10253133" cy="3867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4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Defensa de derechos: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CO" sz="4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4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Los sindicatos y sus líderes trabajan para proteger los derechos laborales y promover la justicia en el trabajo.</a:t>
            </a:r>
          </a:p>
        </p:txBody>
      </p:sp>
    </p:spTree>
    <p:extLst>
      <p:ext uri="{BB962C8B-B14F-4D97-AF65-F5344CB8AC3E}">
        <p14:creationId xmlns:p14="http://schemas.microsoft.com/office/powerpoint/2010/main" val="12635090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999067" y="1515534"/>
            <a:ext cx="10845799" cy="329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4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Movilización: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4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Pueden organizar acciones como huelgas o protestas para presionar por cambios o mejoras laborales.</a:t>
            </a:r>
          </a:p>
        </p:txBody>
      </p:sp>
    </p:spTree>
    <p:extLst>
      <p:ext uri="{BB962C8B-B14F-4D97-AF65-F5344CB8AC3E}">
        <p14:creationId xmlns:p14="http://schemas.microsoft.com/office/powerpoint/2010/main" val="25090208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009649" y="809625"/>
            <a:ext cx="982027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Liderazgo transformacional: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s-ES" sz="4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caracteriza por la influencia idealizada (carisma), la motivación inspiracional, la estimulación intelectual y una profunda atención a las necesidades individuales de los trabajadores. </a:t>
            </a:r>
          </a:p>
        </p:txBody>
      </p:sp>
    </p:spTree>
    <p:extLst>
      <p:ext uri="{BB962C8B-B14F-4D97-AF65-F5344CB8AC3E}">
        <p14:creationId xmlns:p14="http://schemas.microsoft.com/office/powerpoint/2010/main" val="6899094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499533" y="440267"/>
            <a:ext cx="10828867" cy="5794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Tipos de liderazgo sindical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CO" sz="3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CO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Líderes electos: Generalmente son elegidos por los miembros del sindicato para representar sus intereses.</a:t>
            </a: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es-CO" sz="3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CO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Dirigentes gremiales: Se enfocan en sectores específicos como la industria, servicios o profesiones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47531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6E84733-B252-4368-82A7-C4AA6ACB5781}"/>
              </a:ext>
            </a:extLst>
          </p:cNvPr>
          <p:cNvSpPr txBox="1"/>
          <p:nvPr/>
        </p:nvSpPr>
        <p:spPr>
          <a:xfrm>
            <a:off x="67733" y="2672919"/>
            <a:ext cx="1055793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Importancia del liderazgo sindical:</a:t>
            </a:r>
          </a:p>
          <a:p>
            <a:pPr algn="just"/>
            <a:endParaRPr lang="es-ES" sz="4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 liderazgo sindical efectivo es crucial para la satisfacción de los miembros y la efectividad del sindicato como organización. </a:t>
            </a:r>
            <a:endParaRPr lang="es-CO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8892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220133" y="3589867"/>
            <a:ext cx="1012613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Permite mejorar la calidad de vida de los trabajadores, promover lugares de trabajo armoniosos y defender la dignidad de los miembros en el día a día. </a:t>
            </a:r>
          </a:p>
        </p:txBody>
      </p:sp>
    </p:spTree>
    <p:extLst>
      <p:ext uri="{BB962C8B-B14F-4D97-AF65-F5344CB8AC3E}">
        <p14:creationId xmlns:p14="http://schemas.microsoft.com/office/powerpoint/2010/main" val="32162954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25600" y="482601"/>
            <a:ext cx="883073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ctr"/>
            <a:r>
              <a:rPr lang="es-ES" sz="40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Para fortalecer el liderazgo sindical, es esencial la formación continua del dirigente en áreas como tecnología y competencias, la comunicación transparente y constante con las bases y la sociedad, y la inclusión de voces diversas, especialmente de jóvenes y mujeres, en los órganos de representación. </a:t>
            </a:r>
            <a:endParaRPr lang="es-CO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715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17133" y="541867"/>
            <a:ext cx="8475134" cy="634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ctr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También es importante adaptarse a los tiempos con nuevas formas de organización, expandir la negociación colectiva a nuevos colectivos, y crear alianzas estratégicas con otras organizaciones sociales para aumentar el poder de acción. </a:t>
            </a:r>
            <a:endParaRPr lang="es-ES" sz="4400" b="0" i="0" dirty="0">
              <a:solidFill>
                <a:srgbClr val="A8C7FA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s-ES" sz="3600" b="0" i="0" dirty="0">
                <a:solidFill>
                  <a:srgbClr val="EEF0FF"/>
                </a:solidFill>
                <a:effectLst/>
                <a:latin typeface="Google Sans"/>
              </a:rPr>
            </a:br>
            <a:endParaRPr lang="es-CO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5193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523999" y="651933"/>
            <a:ext cx="982133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Formación continua: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Los dirigentes deben mantener su conocimiento actualizado sobre los avances tecnológicos y las nuevas realidades del mundo laboral para poder representarlos adecuadamente. </a:t>
            </a:r>
          </a:p>
        </p:txBody>
      </p:sp>
    </p:spTree>
    <p:extLst>
      <p:ext uri="{BB962C8B-B14F-4D97-AF65-F5344CB8AC3E}">
        <p14:creationId xmlns:p14="http://schemas.microsoft.com/office/powerpoint/2010/main" val="28668740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10507133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Desarrollo de competencias: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 crucial mejorar las habilidades individuales y adquirir conocimientos para gestionar eficazmente los desafíos sindicales, como los relacionados con la tecnología y la defensa de los derechos laborales. </a:t>
            </a:r>
          </a:p>
        </p:txBody>
      </p:sp>
    </p:spTree>
    <p:extLst>
      <p:ext uri="{BB962C8B-B14F-4D97-AF65-F5344CB8AC3E}">
        <p14:creationId xmlns:p14="http://schemas.microsoft.com/office/powerpoint/2010/main" val="2343988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0E218C-165D-4F11-A860-F28B1C9B4FF9}"/>
              </a:ext>
            </a:extLst>
          </p:cNvPr>
          <p:cNvSpPr txBox="1"/>
          <p:nvPr/>
        </p:nvSpPr>
        <p:spPr>
          <a:xfrm>
            <a:off x="344805" y="809893"/>
            <a:ext cx="909447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Estas proporcionan marcos de referencia que ayudan a los académicos, gerentes y profesionales a comprender mejor el liderazgo y a tomar decisiones informadas en el ámbito de la gestión y la toma de decisiones organizacionales.</a:t>
            </a:r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39601040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944033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Comunicación efectiva: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Establecer canales de comunicación abiertos, claros y transparentes con las bases para difundir información, escuchar sus preocupaciones y construir confianza.</a:t>
            </a:r>
          </a:p>
        </p:txBody>
      </p:sp>
    </p:spTree>
    <p:extLst>
      <p:ext uri="{BB962C8B-B14F-4D97-AF65-F5344CB8AC3E}">
        <p14:creationId xmlns:p14="http://schemas.microsoft.com/office/powerpoint/2010/main" val="14584551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1024466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Participación de jóvenes y mujeres: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Ampliar las formas de organización y representación para incluir y empoderar a las trabajadoras y trabajadores jóvenes y mujeres, asegurando su mayor participación en el movimiento sindical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Google Sans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4532160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936413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Educación y empoderamiento: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Educar a los trabajadores sobre los beneficios y roles del sindicato para fomentar una toma de decisiones informada y fortalecer la voz colectiva. </a:t>
            </a:r>
          </a:p>
        </p:txBody>
      </p:sp>
    </p:spTree>
    <p:extLst>
      <p:ext uri="{BB962C8B-B14F-4D97-AF65-F5344CB8AC3E}">
        <p14:creationId xmlns:p14="http://schemas.microsoft.com/office/powerpoint/2010/main" val="21518621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8652933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Adaptación tecnológica: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Utilizar la tecnología y las redes sociales para hacer campañas de </a:t>
            </a:r>
            <a:r>
              <a:rPr lang="es-ES" sz="4400" b="0" i="0" dirty="0" err="1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sindicalizacion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comunicarse con los trabajadores y acceder a servicios de asesoramiento laboral. </a:t>
            </a:r>
          </a:p>
        </p:txBody>
      </p:sp>
    </p:spTree>
    <p:extLst>
      <p:ext uri="{BB962C8B-B14F-4D97-AF65-F5344CB8AC3E}">
        <p14:creationId xmlns:p14="http://schemas.microsoft.com/office/powerpoint/2010/main" val="40658861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405467" y="651933"/>
            <a:ext cx="861906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Ampliación de la negociación: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Promover formas novedosas de diálogo social y expandir la negociación colectiva para incluir a colectivos actualmente no representados. </a:t>
            </a:r>
          </a:p>
        </p:txBody>
      </p:sp>
    </p:spTree>
    <p:extLst>
      <p:ext uri="{BB962C8B-B14F-4D97-AF65-F5344CB8AC3E}">
        <p14:creationId xmlns:p14="http://schemas.microsoft.com/office/powerpoint/2010/main" val="4433745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405467" y="651933"/>
            <a:ext cx="912706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Alianzas estratégicas: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Formar alianzas con </a:t>
            </a:r>
            <a:r>
              <a:rPr lang="es-ES" sz="4400" b="0" i="0" dirty="0" err="1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ONGs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grupos de derechos humanos y otras asociaciones comunitarias para ganar poder social y vincular sus demandas con preocupaciones públicas. </a:t>
            </a:r>
          </a:p>
        </p:txBody>
      </p:sp>
    </p:spTree>
    <p:extLst>
      <p:ext uri="{BB962C8B-B14F-4D97-AF65-F5344CB8AC3E}">
        <p14:creationId xmlns:p14="http://schemas.microsoft.com/office/powerpoint/2010/main" val="34318675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1BDD7A5-B32C-4EB6-A993-10AA51A65299}"/>
              </a:ext>
            </a:extLst>
          </p:cNvPr>
          <p:cNvSpPr txBox="1"/>
          <p:nvPr/>
        </p:nvSpPr>
        <p:spPr>
          <a:xfrm>
            <a:off x="1146220" y="1004552"/>
            <a:ext cx="10303098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s-ES" sz="4000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¿Qué es liderazgo en 3 palabras?</a:t>
            </a:r>
          </a:p>
          <a:p>
            <a:pPr algn="l"/>
            <a:endParaRPr lang="es-ES" sz="4000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Liderazgo significa que puedes guiar, influir e inspirar a otros.</a:t>
            </a:r>
          </a:p>
          <a:p>
            <a:endParaRPr lang="es-E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NEPO</a:t>
            </a:r>
            <a:r>
              <a:rPr lang="es-ES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5060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295276" y="371475"/>
            <a:ext cx="883584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Las teorías del liderazgo son enfoques que buscan explicar los factores, rasgos y comportamientos que hacen a una persona un líder efectivo, así como la relación entre líderes y seguidores. </a:t>
            </a:r>
            <a:endParaRPr lang="es-CO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62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3850782" y="432105"/>
            <a:ext cx="801066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Han evolucionado desde la idea de que solo unos pocos "nacen" líderes, a considerar que un líder se "hace" a través de la experiencia y el desarrollo de habilidades. </a:t>
            </a:r>
            <a:endParaRPr lang="es-CO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844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51B4170-4F8D-49BB-8146-95A2C37846B9}"/>
              </a:ext>
            </a:extLst>
          </p:cNvPr>
          <p:cNvSpPr txBox="1"/>
          <p:nvPr/>
        </p:nvSpPr>
        <p:spPr>
          <a:xfrm>
            <a:off x="1416676" y="463639"/>
            <a:ext cx="956900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8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Algunas teorías notables incluyen la teoría de los rasgos, la teoría situacional (que adapta el estilo al contexto) y la teoría transformacional (que busca inspirar el cambio). </a:t>
            </a:r>
            <a:endParaRPr lang="es-CO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230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3580326" y="450761"/>
            <a:ext cx="8116374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¿Cuáles son las principales teorías de liderazgo?</a:t>
            </a:r>
          </a:p>
          <a:p>
            <a:pPr algn="just"/>
            <a:endParaRPr lang="es-ES" sz="36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36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Las principales teorías de liderazgo incluyen una variedad de enfoques que han sido ampliamente estudiados y discutidos en la literatura sobre liderazgo. A continuación, se presentan algunas de las teorías de liderazgo más influyentes:</a:t>
            </a:r>
          </a:p>
          <a:p>
            <a:endParaRPr lang="es-CO" sz="6000" dirty="0"/>
          </a:p>
        </p:txBody>
      </p:sp>
    </p:spTree>
    <p:extLst>
      <p:ext uri="{BB962C8B-B14F-4D97-AF65-F5344CB8AC3E}">
        <p14:creationId xmlns:p14="http://schemas.microsoft.com/office/powerpoint/2010/main" val="2285383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00199" y="437092"/>
            <a:ext cx="10151534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+mj-lt"/>
              <a:buAutoNum type="arabicPeriod"/>
            </a:pPr>
            <a:r>
              <a:rPr lang="es-ES" sz="36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Teoría del Gran Hombre </a:t>
            </a:r>
            <a:r>
              <a:rPr lang="es-ES" sz="36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s-ES" sz="44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 teoría sostiene que los líderes nacen, no se hacen, y que los líderes efectivos poseen características innatas que los distinguen del resto.</a:t>
            </a:r>
          </a:p>
          <a:p>
            <a:pPr algn="just"/>
            <a:endParaRPr lang="es-ES" sz="3600" b="0" i="0" dirty="0">
              <a:solidFill>
                <a:srgbClr val="2D2D2D"/>
              </a:solidFill>
              <a:effectLst/>
              <a:latin typeface="IBM Plex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4934547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8206</TotalTime>
  <Words>1505</Words>
  <Application>Microsoft Office PowerPoint</Application>
  <PresentationFormat>Panorámica</PresentationFormat>
  <Paragraphs>124</Paragraphs>
  <Slides>46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53" baseType="lpstr">
      <vt:lpstr>Arial</vt:lpstr>
      <vt:lpstr>Calibri</vt:lpstr>
      <vt:lpstr>Calibri Light</vt:lpstr>
      <vt:lpstr>Google Sans</vt:lpstr>
      <vt:lpstr>IBM Plex Sans Regular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Administrador Nepo</cp:lastModifiedBy>
  <cp:revision>75</cp:revision>
  <dcterms:created xsi:type="dcterms:W3CDTF">2022-02-17T20:10:11Z</dcterms:created>
  <dcterms:modified xsi:type="dcterms:W3CDTF">2025-09-20T16:33:27Z</dcterms:modified>
</cp:coreProperties>
</file>