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2025" y="1514475"/>
            <a:ext cx="11273730" cy="135731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5344"/>
              </a:lnSpc>
              <a:buNone/>
            </a:pPr>
            <a:r>
              <a:rPr lang="en-US" sz="4275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HERRAMIENTAS PARA FORMARSE</a:t>
            </a:r>
            <a:pPr algn="ctr" indent="0" marL="0">
              <a:lnSpc>
                <a:spcPts val="5344"/>
              </a:lnSpc>
              <a:buNone/>
            </a:pPr>
            <a:r>
              <a:rPr lang="en-US" sz="4275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
</a:t>
            </a:r>
            <a:pPr algn="ctr" indent="0" marL="0">
              <a:lnSpc>
                <a:spcPts val="5344"/>
              </a:lnSpc>
              <a:buNone/>
            </a:pPr>
            <a:r>
              <a:rPr lang="en-US" sz="4275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ANTES DE LAS TÉCNICAS</a:t>
            </a:r>
            <a:endParaRPr lang="en-US" sz="4275" dirty="0"/>
          </a:p>
        </p:txBody>
      </p:sp>
      <p:sp>
        <p:nvSpPr>
          <p:cNvPr id="4" name="Text 1"/>
          <p:cNvSpPr/>
          <p:nvPr/>
        </p:nvSpPr>
        <p:spPr>
          <a:xfrm>
            <a:off x="-1457325" y="3228975"/>
            <a:ext cx="15716250" cy="41493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67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Taller Sindical - Antioquia, Marzo 2026</a:t>
            </a:r>
            <a:endParaRPr lang="en-US" sz="2475" dirty="0"/>
          </a:p>
        </p:txBody>
      </p:sp>
      <p:sp>
        <p:nvSpPr>
          <p:cNvPr id="5" name="Text 2"/>
          <p:cNvSpPr/>
          <p:nvPr/>
        </p:nvSpPr>
        <p:spPr>
          <a:xfrm>
            <a:off x="3276600" y="4410075"/>
            <a:ext cx="6171158" cy="959941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Construir conocimiento crítico</a:t>
            </a:r>
            <a:pPr algn="ctr"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
</a:t>
            </a:r>
            <a:pPr algn="ctr"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desde nuestra experiencia para leer</a:t>
            </a:r>
            <a:pPr algn="ctr"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
</a:t>
            </a:r>
            <a:pPr algn="ctr"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S-Core Dream 2 ExtraLight" pitchFamily="34" charset="0"/>
                <a:ea typeface="S-Core Dream 2 ExtraLight" pitchFamily="34" charset="-122"/>
                <a:cs typeface="S-Core Dream 2 ExtraLight" pitchFamily="34" charset="-120"/>
              </a:rPr>
              <a:t>la realidad con ojos de trabajador</a:t>
            </a:r>
            <a:endParaRPr lang="en-US" sz="2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075" y="2311003"/>
            <a:ext cx="2340769" cy="221500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90550" y="581025"/>
            <a:ext cx="19888200" cy="66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522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LEER FUENTES CON OJOS CRÍTICOS</a:t>
            </a:r>
            <a:endParaRPr lang="en-US" sz="4350" dirty="0"/>
          </a:p>
        </p:txBody>
      </p:sp>
      <p:sp>
        <p:nvSpPr>
          <p:cNvPr id="5" name="Text 1"/>
          <p:cNvSpPr/>
          <p:nvPr/>
        </p:nvSpPr>
        <p:spPr>
          <a:xfrm>
            <a:off x="1200150" y="1895475"/>
            <a:ext cx="19213830" cy="51152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028"/>
              </a:lnSpc>
              <a:buNone/>
            </a:pPr>
            <a:r>
              <a:rPr lang="en-US" sz="3075" dirty="0">
                <a:solidFill>
                  <a:srgbClr val="FFFFFF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Pregúntate siempre: ¿Quién escribió esto?</a:t>
            </a:r>
            <a:endParaRPr lang="en-US" sz="3075" dirty="0"/>
          </a:p>
        </p:txBody>
      </p:sp>
      <p:sp>
        <p:nvSpPr>
          <p:cNvPr id="6" name="Text 2"/>
          <p:cNvSpPr/>
          <p:nvPr/>
        </p:nvSpPr>
        <p:spPr>
          <a:xfrm>
            <a:off x="1200150" y="3038475"/>
            <a:ext cx="15464790" cy="51152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028"/>
              </a:lnSpc>
              <a:buNone/>
            </a:pPr>
            <a:r>
              <a:rPr lang="en-US" sz="3075" dirty="0">
                <a:solidFill>
                  <a:srgbClr val="FFFFFF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¿Qué intereses defiende el autor?</a:t>
            </a:r>
            <a:endParaRPr lang="en-US" sz="3075" dirty="0"/>
          </a:p>
        </p:txBody>
      </p:sp>
      <p:sp>
        <p:nvSpPr>
          <p:cNvPr id="7" name="Text 3"/>
          <p:cNvSpPr/>
          <p:nvPr/>
        </p:nvSpPr>
        <p:spPr>
          <a:xfrm>
            <a:off x="1200150" y="4143375"/>
            <a:ext cx="14527530" cy="511522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028"/>
              </a:lnSpc>
              <a:buNone/>
            </a:pPr>
            <a:r>
              <a:rPr lang="en-US" sz="3075" dirty="0">
                <a:solidFill>
                  <a:srgbClr val="FFFFFF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¿Qué dice y qué está ocultando?</a:t>
            </a:r>
            <a:endParaRPr lang="en-US" sz="3075" dirty="0"/>
          </a:p>
        </p:txBody>
      </p:sp>
      <p:sp>
        <p:nvSpPr>
          <p:cNvPr id="8" name="Text 4"/>
          <p:cNvSpPr/>
          <p:nvPr/>
        </p:nvSpPr>
        <p:spPr>
          <a:xfrm>
            <a:off x="1019175" y="5362575"/>
            <a:ext cx="999544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6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Ejemplo: Artículo sobre ‘inflación por salarios altos’</a:t>
            </a:r>
            <a:pPr indent="0" marL="0">
              <a:lnSpc>
                <a:spcPts val="36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
</a:t>
            </a:r>
            <a:pPr indent="0" marL="0">
              <a:lnSpc>
                <a:spcPts val="36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Roboto Condensed" pitchFamily="34" charset="0"/>
                <a:ea typeface="Roboto Condensed" pitchFamily="34" charset="-122"/>
                <a:cs typeface="Roboto Condensed" pitchFamily="34" charset="-120"/>
              </a:rPr>
              <a:t>¿Culpa a los trabajadores o revela desigualdad?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8494" y="2900809"/>
            <a:ext cx="3084463" cy="3353544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-2765152" y="400050"/>
            <a:ext cx="18802350" cy="53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4195"/>
              </a:lnSpc>
              <a:buNone/>
            </a:pPr>
            <a:r>
              <a:rPr lang="en-US" sz="35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DATOS: CONTRÁSTALOS CON TU REALIDAD</a:t>
            </a:r>
            <a:endParaRPr lang="en-US" sz="3525" dirty="0"/>
          </a:p>
        </p:txBody>
      </p:sp>
      <p:sp>
        <p:nvSpPr>
          <p:cNvPr id="5" name="Text 1"/>
          <p:cNvSpPr/>
          <p:nvPr/>
        </p:nvSpPr>
        <p:spPr>
          <a:xfrm>
            <a:off x="714375" y="2247900"/>
            <a:ext cx="8182868" cy="95845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773"/>
              </a:lnSpc>
              <a:buNone/>
            </a:pPr>
            <a:r>
              <a:rPr lang="en-US" sz="2925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• Buscar datos históricos de inflación y</a:t>
            </a:r>
            <a:pPr indent="0" marL="0">
              <a:lnSpc>
                <a:spcPts val="3773"/>
              </a:lnSpc>
              <a:buNone/>
            </a:pPr>
            <a:r>
              <a:rPr lang="en-US" sz="2925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773"/>
              </a:lnSpc>
              <a:buNone/>
            </a:pPr>
            <a:r>
              <a:rPr lang="en-US" sz="2925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empleo en Colombia</a:t>
            </a:r>
            <a:endParaRPr lang="en-US" sz="2925" dirty="0"/>
          </a:p>
        </p:txBody>
      </p:sp>
      <p:sp>
        <p:nvSpPr>
          <p:cNvPr id="6" name="Text 2"/>
          <p:cNvSpPr/>
          <p:nvPr/>
        </p:nvSpPr>
        <p:spPr>
          <a:xfrm>
            <a:off x="714375" y="3829050"/>
            <a:ext cx="8182868" cy="88463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483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¿Qué explica mejor lo que vivimos: las</a:t>
            </a:r>
            <a:pPr indent="0" marL="0">
              <a:lnSpc>
                <a:spcPts val="3483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483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cifras oficiales o nuestra experiencia?</a:t>
            </a:r>
            <a:endParaRPr lang="en-US" sz="2700" dirty="0"/>
          </a:p>
        </p:txBody>
      </p:sp>
      <p:sp>
        <p:nvSpPr>
          <p:cNvPr id="7" name="Text 3"/>
          <p:cNvSpPr/>
          <p:nvPr/>
        </p:nvSpPr>
        <p:spPr>
          <a:xfrm>
            <a:off x="714375" y="5267325"/>
            <a:ext cx="8182868" cy="933748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677"/>
              </a:lnSpc>
              <a:buNone/>
            </a:pPr>
            <a:r>
              <a:rPr lang="en-US" sz="2850" i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Ejemplo: Si suben los salarios, ¿siempre</a:t>
            </a:r>
            <a:pPr indent="0" marL="0">
              <a:lnSpc>
                <a:spcPts val="3677"/>
              </a:lnSpc>
              <a:buNone/>
            </a:pPr>
            <a:r>
              <a:rPr lang="en-US" sz="2850" i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677"/>
              </a:lnSpc>
              <a:buNone/>
            </a:pPr>
            <a:r>
              <a:rPr lang="en-US" sz="2850" i="1" dirty="0">
                <a:solidFill>
                  <a:srgbClr val="000000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sube el desempleo?</a:t>
            </a:r>
            <a:endParaRPr lang="en-US" sz="2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225653"/>
            <a:ext cx="3182094" cy="143321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-2965177" y="533400"/>
            <a:ext cx="19202400" cy="793403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6247"/>
              </a:lnSpc>
              <a:buNone/>
            </a:pPr>
            <a:r>
              <a:rPr lang="en-US" sz="5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MIRAR DESDE VARIOS LADOS</a:t>
            </a:r>
            <a:endParaRPr lang="en-US" sz="5250" dirty="0"/>
          </a:p>
        </p:txBody>
      </p:sp>
      <p:sp>
        <p:nvSpPr>
          <p:cNvPr id="5" name="Text 1"/>
          <p:cNvSpPr/>
          <p:nvPr/>
        </p:nvSpPr>
        <p:spPr>
          <a:xfrm>
            <a:off x="838200" y="2524125"/>
            <a:ext cx="3300413" cy="62299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45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GOBIERNO Y</a:t>
            </a:r>
            <a:pPr algn="ctr" indent="0" marL="0">
              <a:lnSpc>
                <a:spcPts val="245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algn="ctr" indent="0" marL="0">
              <a:lnSpc>
                <a:spcPts val="245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MEDIOS GRANDES</a:t>
            </a:r>
            <a:endParaRPr lang="en-US" sz="2250" dirty="0"/>
          </a:p>
        </p:txBody>
      </p:sp>
      <p:sp>
        <p:nvSpPr>
          <p:cNvPr id="6" name="Text 2"/>
          <p:cNvSpPr/>
          <p:nvPr/>
        </p:nvSpPr>
        <p:spPr>
          <a:xfrm>
            <a:off x="4857750" y="2524125"/>
            <a:ext cx="2703165" cy="664369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616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SECTOR</a:t>
            </a:r>
            <a:pPr algn="ctr" indent="0" marL="0">
              <a:lnSpc>
                <a:spcPts val="2616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algn="ctr" indent="0" marL="0">
              <a:lnSpc>
                <a:spcPts val="2616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EMPRESARIAL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8391525" y="2524125"/>
            <a:ext cx="3227040" cy="64383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534"/>
              </a:lnSpc>
              <a:buNone/>
            </a:pPr>
            <a:r>
              <a:rPr lang="en-US" sz="23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VOCES</a:t>
            </a:r>
            <a:pPr algn="ctr" indent="0" marL="0">
              <a:lnSpc>
                <a:spcPts val="2534"/>
              </a:lnSpc>
              <a:buNone/>
            </a:pPr>
            <a:r>
              <a:rPr lang="en-US" sz="23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algn="ctr" indent="0" marL="0">
              <a:lnSpc>
                <a:spcPts val="2534"/>
              </a:lnSpc>
              <a:buNone/>
            </a:pPr>
            <a:r>
              <a:rPr lang="en-US" sz="23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INDEPENDIENTES</a:t>
            </a:r>
            <a:endParaRPr lang="en-US" sz="2325" dirty="0"/>
          </a:p>
        </p:txBody>
      </p:sp>
      <p:sp>
        <p:nvSpPr>
          <p:cNvPr id="8" name="Text 4"/>
          <p:cNvSpPr/>
          <p:nvPr/>
        </p:nvSpPr>
        <p:spPr>
          <a:xfrm>
            <a:off x="-529158" y="4514850"/>
            <a:ext cx="14001750" cy="396776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124"/>
              </a:lnSpc>
              <a:buNone/>
            </a:pPr>
            <a:r>
              <a:rPr lang="en-US" sz="2625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¿CUÁL SE ACERCA MÁS A NUESTRA VIDA?</a:t>
            </a:r>
            <a:endParaRPr lang="en-US" sz="2625" dirty="0"/>
          </a:p>
        </p:txBody>
      </p:sp>
      <p:sp>
        <p:nvSpPr>
          <p:cNvPr id="9" name="Text 5"/>
          <p:cNvSpPr/>
          <p:nvPr/>
        </p:nvSpPr>
        <p:spPr>
          <a:xfrm>
            <a:off x="-267667" y="1905000"/>
            <a:ext cx="5429250" cy="283369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231"/>
              </a:lnSpc>
              <a:buNone/>
            </a:pPr>
            <a:r>
              <a:rPr lang="en-US" sz="18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Perspectiva Oficial</a:t>
            </a:r>
            <a:endParaRPr lang="en-US" sz="1875" dirty="0"/>
          </a:p>
        </p:txBody>
      </p:sp>
      <p:sp>
        <p:nvSpPr>
          <p:cNvPr id="10" name="Text 6"/>
          <p:cNvSpPr/>
          <p:nvPr/>
        </p:nvSpPr>
        <p:spPr>
          <a:xfrm>
            <a:off x="2852261" y="1905000"/>
            <a:ext cx="6835140" cy="2946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321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Perspectiva Empresarial</a:t>
            </a:r>
            <a:endParaRPr lang="en-US" sz="1950" dirty="0"/>
          </a:p>
        </p:txBody>
      </p:sp>
      <p:sp>
        <p:nvSpPr>
          <p:cNvPr id="11" name="Text 7"/>
          <p:cNvSpPr/>
          <p:nvPr/>
        </p:nvSpPr>
        <p:spPr>
          <a:xfrm>
            <a:off x="6748463" y="1905000"/>
            <a:ext cx="6572250" cy="283369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2231"/>
              </a:lnSpc>
              <a:buNone/>
            </a:pPr>
            <a:r>
              <a:rPr lang="en-US" sz="18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Perspectiva Alternativa</a:t>
            </a:r>
            <a:endParaRPr lang="en-US" sz="1875" dirty="0"/>
          </a:p>
        </p:txBody>
      </p:sp>
      <p:sp>
        <p:nvSpPr>
          <p:cNvPr id="12" name="Text 8"/>
          <p:cNvSpPr/>
          <p:nvPr/>
        </p:nvSpPr>
        <p:spPr>
          <a:xfrm>
            <a:off x="-951086" y="3552825"/>
            <a:ext cx="6858000" cy="22666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785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¿Qué dicen sobre la inflación?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3013204" y="3552825"/>
            <a:ext cx="6480810" cy="237976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874"/>
              </a:lnSpc>
              <a:buNone/>
            </a:pPr>
            <a:r>
              <a:rPr lang="en-US" sz="15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¿Cómo explican los precios?</a:t>
            </a:r>
            <a:endParaRPr lang="en-US" sz="1575" dirty="0"/>
          </a:p>
        </p:txBody>
      </p:sp>
      <p:sp>
        <p:nvSpPr>
          <p:cNvPr id="14" name="Text 10"/>
          <p:cNvSpPr/>
          <p:nvPr/>
        </p:nvSpPr>
        <p:spPr>
          <a:xfrm>
            <a:off x="6794153" y="3552825"/>
            <a:ext cx="6400800" cy="22666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785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¿Qué dicen los trabajadores?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675" y="2653903"/>
            <a:ext cx="3303984" cy="273620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90550" y="581025"/>
            <a:ext cx="21396960" cy="619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875"/>
              </a:lnSpc>
              <a:buNone/>
            </a:pPr>
            <a:r>
              <a:rPr lang="en-US" sz="3900" b="1" dirty="0">
                <a:solidFill>
                  <a:srgbClr val="FBF9F1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CONCEPTOS BÁSICOS SIN COMPLICACIONES</a:t>
            </a:r>
            <a:endParaRPr lang="en-US" sz="3900" dirty="0"/>
          </a:p>
        </p:txBody>
      </p:sp>
      <p:sp>
        <p:nvSpPr>
          <p:cNvPr id="5" name="Text 1"/>
          <p:cNvSpPr/>
          <p:nvPr/>
        </p:nvSpPr>
        <p:spPr>
          <a:xfrm>
            <a:off x="657225" y="1438275"/>
            <a:ext cx="18531840" cy="41151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240"/>
              </a:lnSpc>
              <a:buNone/>
            </a:pPr>
            <a:r>
              <a:rPr lang="en-US" sz="2400" b="1" dirty="0">
                <a:solidFill>
                  <a:srgbClr val="E54C4C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Herramienta 4: Teoría que explica nuestra realidad</a:t>
            </a:r>
            <a:endParaRPr lang="en-US" sz="2400" dirty="0"/>
          </a:p>
        </p:txBody>
      </p:sp>
      <p:sp>
        <p:nvSpPr>
          <p:cNvPr id="6" name="Text 2"/>
          <p:cNvSpPr/>
          <p:nvPr/>
        </p:nvSpPr>
        <p:spPr>
          <a:xfrm>
            <a:off x="590550" y="5438775"/>
            <a:ext cx="6831211" cy="826889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255"/>
              </a:lnSpc>
              <a:buNone/>
            </a:pPr>
            <a:r>
              <a:rPr lang="en-US" sz="2325" i="1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Propósito: Contextualizar sin doctorado -</a:t>
            </a:r>
            <a:pPr indent="0" marL="0">
              <a:lnSpc>
                <a:spcPts val="3255"/>
              </a:lnSpc>
              <a:buNone/>
            </a:pPr>
            <a:r>
              <a:rPr lang="en-US" sz="2325" i="1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
</a:t>
            </a:r>
            <a:pPr indent="0" marL="0">
              <a:lnSpc>
                <a:spcPts val="3255"/>
              </a:lnSpc>
              <a:buNone/>
            </a:pPr>
            <a:r>
              <a:rPr lang="en-US" sz="2325" i="1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conectar teoría con nuestra vida</a:t>
            </a:r>
            <a:endParaRPr lang="en-US" sz="2325" dirty="0"/>
          </a:p>
        </p:txBody>
      </p:sp>
      <p:sp>
        <p:nvSpPr>
          <p:cNvPr id="7" name="Text 3"/>
          <p:cNvSpPr/>
          <p:nvPr/>
        </p:nvSpPr>
        <p:spPr>
          <a:xfrm>
            <a:off x="838200" y="2343150"/>
            <a:ext cx="1543050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20"/>
              </a:lnSpc>
              <a:buNone/>
            </a:pPr>
            <a:r>
              <a:rPr lang="en-US" sz="2250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• Buscar explicaciones simples de temas clave</a:t>
            </a:r>
            <a:endParaRPr lang="en-US" sz="2250" dirty="0"/>
          </a:p>
        </p:txBody>
      </p:sp>
      <p:sp>
        <p:nvSpPr>
          <p:cNvPr id="8" name="Text 4"/>
          <p:cNvSpPr/>
          <p:nvPr/>
        </p:nvSpPr>
        <p:spPr>
          <a:xfrm>
            <a:off x="838200" y="2876550"/>
            <a:ext cx="1440180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20"/>
              </a:lnSpc>
              <a:buNone/>
            </a:pPr>
            <a:r>
              <a:rPr lang="en-US" sz="2250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• Ejemplo: ¿Por qué no alcanza el salario?</a:t>
            </a:r>
            <a:endParaRPr lang="en-US" sz="2250" dirty="0"/>
          </a:p>
        </p:txBody>
      </p:sp>
      <p:sp>
        <p:nvSpPr>
          <p:cNvPr id="9" name="Text 5"/>
          <p:cNvSpPr/>
          <p:nvPr/>
        </p:nvSpPr>
        <p:spPr>
          <a:xfrm>
            <a:off x="838200" y="3429000"/>
            <a:ext cx="1543050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20"/>
              </a:lnSpc>
              <a:buNone/>
            </a:pPr>
            <a:r>
              <a:rPr lang="en-US" sz="2250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• Una visión: inflación por dinero circulante</a:t>
            </a:r>
            <a:endParaRPr lang="en-US" sz="2250" dirty="0"/>
          </a:p>
        </p:txBody>
      </p:sp>
      <p:sp>
        <p:nvSpPr>
          <p:cNvPr id="10" name="Text 6"/>
          <p:cNvSpPr/>
          <p:nvPr/>
        </p:nvSpPr>
        <p:spPr>
          <a:xfrm>
            <a:off x="838200" y="3952875"/>
            <a:ext cx="1611630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20"/>
              </a:lnSpc>
              <a:buNone/>
            </a:pPr>
            <a:r>
              <a:rPr lang="en-US" sz="2250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• Otra visión: desigualdad profunda del sistema</a:t>
            </a:r>
            <a:endParaRPr lang="en-US" sz="2250" dirty="0"/>
          </a:p>
        </p:txBody>
      </p:sp>
      <p:sp>
        <p:nvSpPr>
          <p:cNvPr id="11" name="Text 7"/>
          <p:cNvSpPr/>
          <p:nvPr/>
        </p:nvSpPr>
        <p:spPr>
          <a:xfrm>
            <a:off x="838200" y="4476750"/>
            <a:ext cx="11658600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520"/>
              </a:lnSpc>
              <a:buNone/>
            </a:pPr>
            <a:r>
              <a:rPr lang="en-US" sz="2250" dirty="0">
                <a:solidFill>
                  <a:srgbClr val="E5E1DA"/>
                </a:solidFill>
                <a:latin typeface="OpenSans-Regular" pitchFamily="34" charset="0"/>
                <a:ea typeface="OpenSans-Regular" pitchFamily="34" charset="-122"/>
                <a:cs typeface="OpenSans-Regular" pitchFamily="34" charset="-120"/>
              </a:rPr>
              <a:t>• ¿Cuál explica mejor tu realidad?</a:t>
            </a:r>
            <a:endParaRPr lang="en-US" sz="22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773" y="3278088"/>
            <a:ext cx="3060055" cy="3223171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09625" y="647700"/>
            <a:ext cx="11305133" cy="1269504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4998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 ESTAS HERRAMIENTAS, LAS</a:t>
            </a:r>
            <a:pPr indent="0" marL="0">
              <a:lnSpc>
                <a:spcPts val="4998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4998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TÉCNICAS SE VUELVEN NUESTRAS</a:t>
            </a:r>
            <a:endParaRPr lang="en-US" sz="4200" dirty="0"/>
          </a:p>
        </p:txBody>
      </p:sp>
      <p:sp>
        <p:nvSpPr>
          <p:cNvPr id="5" name="Text 1"/>
          <p:cNvSpPr/>
          <p:nvPr/>
        </p:nvSpPr>
        <p:spPr>
          <a:xfrm>
            <a:off x="1352550" y="2638425"/>
            <a:ext cx="6569273" cy="810816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19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No necesitamos creer ciegamente en</a:t>
            </a:r>
            <a:pPr indent="0" marL="0">
              <a:lnSpc>
                <a:spcPts val="319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193"/>
              </a:lnSpc>
              <a:buNone/>
            </a:pPr>
            <a:r>
              <a:rPr lang="en-US" sz="2475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expertos o instituciones lejanas.</a:t>
            </a:r>
            <a:endParaRPr lang="en-US" sz="2475" dirty="0"/>
          </a:p>
        </p:txBody>
      </p:sp>
      <p:sp>
        <p:nvSpPr>
          <p:cNvPr id="6" name="Text 2"/>
          <p:cNvSpPr/>
          <p:nvPr/>
        </p:nvSpPr>
        <p:spPr>
          <a:xfrm>
            <a:off x="1352550" y="3771900"/>
            <a:ext cx="7470428" cy="786408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3096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Construimos conocimiento crítico juntos,</a:t>
            </a:r>
            <a:pPr indent="0" marL="0">
              <a:lnSpc>
                <a:spcPts val="3096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3096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partiendo de lo que vivimos y contrastando.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1352550" y="4933950"/>
            <a:ext cx="6810375" cy="73729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indent="0" marL="0">
              <a:lnSpc>
                <a:spcPts val="290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¡Ahora sí podemos asumir las técnicas</a:t>
            </a:r>
            <a:pPr indent="0" marL="0">
              <a:lnSpc>
                <a:spcPts val="290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
</a:t>
            </a:r>
            <a:pPr indent="0" marL="0">
              <a:lnSpc>
                <a:spcPts val="2903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Poppins" pitchFamily="34" charset="0"/>
                <a:ea typeface="Poppins" pitchFamily="34" charset="-122"/>
                <a:cs typeface="Poppins" pitchFamily="34" charset="-120"/>
              </a:rPr>
              <a:t>con confianza!</a:t>
            </a:r>
            <a:endParaRPr lang="en-US" sz="2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2026-03-07T06:39:28Z</dcterms:created>
  <dcterms:modified xsi:type="dcterms:W3CDTF">2026-03-07T06:39:28Z</dcterms:modified>
</cp:coreProperties>
</file>