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7"/>
  </p:notesMasterIdLst>
  <p:handoutMasterIdLst>
    <p:handoutMasterId r:id="rId78"/>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2" r:id="rId30"/>
    <p:sldId id="281"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Lst>
  <p:sldSz cx="12188825"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p:cViewPr varScale="1">
        <p:scale>
          <a:sx n="107" d="100"/>
          <a:sy n="107" d="100"/>
        </p:scale>
        <p:origin x="750" y="102"/>
      </p:cViewPr>
      <p:guideLst>
        <p:guide pos="3839"/>
        <p:guide orient="horz" pos="2160"/>
      </p:guideLst>
    </p:cSldViewPr>
  </p:slideViewPr>
  <p:notesTextViewPr>
    <p:cViewPr>
      <p:scale>
        <a:sx n="1" d="1"/>
        <a:sy n="1" d="1"/>
      </p:scale>
      <p:origin x="0" y="0"/>
    </p:cViewPr>
  </p:notesTextViewPr>
  <p:notesViewPr>
    <p:cSldViewPr showGuides="1">
      <p:cViewPr varScale="1">
        <p:scale>
          <a:sx n="90" d="100"/>
          <a:sy n="90"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es-ES" dirty="0"/>
          </a:p>
        </p:txBody>
      </p:sp>
      <p:sp>
        <p:nvSpPr>
          <p:cNvPr id="3" name="Marcador de posición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F11FD187-339A-4169-A405-3634A2E4767A}" type="datetime1">
              <a:rPr lang="es-ES" smtClean="0"/>
              <a:t>10/03/2026</a:t>
            </a:fld>
            <a:endParaRPr lang="es-ES" dirty="0"/>
          </a:p>
        </p:txBody>
      </p:sp>
      <p:sp>
        <p:nvSpPr>
          <p:cNvPr id="4" name="Marcador de posición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es-ES" dirty="0"/>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A98ED8CD-4E4C-49AC-BDC6-2963BA49E54F}" type="slidenum">
              <a:rPr lang="es-ES"/>
              <a:t>‹Nº›</a:t>
            </a:fld>
            <a:endParaRPr lang="es-ES" dirty="0"/>
          </a:p>
        </p:txBody>
      </p:sp>
    </p:spTree>
    <p:extLst>
      <p:ext uri="{BB962C8B-B14F-4D97-AF65-F5344CB8AC3E}">
        <p14:creationId xmlns:p14="http://schemas.microsoft.com/office/powerpoint/2010/main" val="3434179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es-ES" noProof="0" dirty="0"/>
          </a:p>
        </p:txBody>
      </p:sp>
      <p:sp>
        <p:nvSpPr>
          <p:cNvPr id="3" name="Marcador de posición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rtl="0"/>
            <a:fld id="{B38686FD-4075-4AD9-B8F9-29CA1BFB4603}" type="datetime1">
              <a:rPr lang="es-ES" noProof="0" smtClean="0"/>
              <a:t>10/03/2026</a:t>
            </a:fld>
            <a:endParaRPr lang="es-ES" noProof="0" dirty="0"/>
          </a:p>
        </p:txBody>
      </p:sp>
      <p:sp>
        <p:nvSpPr>
          <p:cNvPr id="4" name="Marcador de imagen de diapositiva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es-ES" noProof="0" dirty="0"/>
              <a:t>Editar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es-ES" noProof="0" dirty="0"/>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5FB91549-43BF-425A-AF25-75262019208C}" type="slidenum">
              <a:rPr lang="es-ES" noProof="0"/>
              <a:t>‹Nº›</a:t>
            </a:fld>
            <a:endParaRPr lang="es-ES" noProof="0" dirty="0"/>
          </a:p>
        </p:txBody>
      </p:sp>
    </p:spTree>
    <p:extLst>
      <p:ext uri="{BB962C8B-B14F-4D97-AF65-F5344CB8AC3E}">
        <p14:creationId xmlns:p14="http://schemas.microsoft.com/office/powerpoint/2010/main" val="423928641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rtl="0"/>
            <a:fld id="{5FB91549-43BF-425A-AF25-75262019208C}" type="slidenum">
              <a:rPr lang="es-ES" smtClean="0"/>
              <a:t>1</a:t>
            </a:fld>
            <a:endParaRPr lang="es-ES" dirty="0"/>
          </a:p>
        </p:txBody>
      </p:sp>
    </p:spTree>
    <p:extLst>
      <p:ext uri="{BB962C8B-B14F-4D97-AF65-F5344CB8AC3E}">
        <p14:creationId xmlns:p14="http://schemas.microsoft.com/office/powerpoint/2010/main" val="3962716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pic>
        <p:nvPicPr>
          <p:cNvPr id="5" name="Imagen 4" descr="Vista desde abajo a las nubes y al cielo azul rodeada de edificios con paredes de cristal"/>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73625" y="0"/>
            <a:ext cx="7315200" cy="6858001"/>
          </a:xfrm>
          <a:prstGeom prst="rect">
            <a:avLst/>
          </a:prstGeom>
        </p:spPr>
      </p:pic>
      <p:sp>
        <p:nvSpPr>
          <p:cNvPr id="2" name="Título 1"/>
          <p:cNvSpPr>
            <a:spLocks noGrp="1"/>
          </p:cNvSpPr>
          <p:nvPr>
            <p:ph type="ctrTitle"/>
          </p:nvPr>
        </p:nvSpPr>
        <p:spPr>
          <a:xfrm>
            <a:off x="608013" y="685801"/>
            <a:ext cx="3962400" cy="4724399"/>
          </a:xfrm>
        </p:spPr>
        <p:txBody>
          <a:bodyPr rtlCol="0">
            <a:normAutofit/>
          </a:bodyPr>
          <a:lstStyle>
            <a:lvl1pPr rtl="0">
              <a:defRPr sz="4800"/>
            </a:lvl1pPr>
          </a:lstStyle>
          <a:p>
            <a:pPr rtl="0"/>
            <a:r>
              <a:rPr lang="es-ES" noProof="0"/>
              <a:t>Haga clic para modificar el estilo de título del patrón</a:t>
            </a:r>
            <a:endParaRPr lang="es-ES" noProof="0" dirty="0"/>
          </a:p>
        </p:txBody>
      </p:sp>
      <p:sp>
        <p:nvSpPr>
          <p:cNvPr id="3" name="Subtítulo 2"/>
          <p:cNvSpPr>
            <a:spLocks noGrp="1"/>
          </p:cNvSpPr>
          <p:nvPr>
            <p:ph type="subTitle" idx="1"/>
          </p:nvPr>
        </p:nvSpPr>
        <p:spPr>
          <a:xfrm>
            <a:off x="608013" y="5410200"/>
            <a:ext cx="3962400" cy="762000"/>
          </a:xfrm>
        </p:spPr>
        <p:txBody>
          <a:bodyPr rtlCol="0">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es-ES" noProof="0"/>
              <a:t>Haga clic para modificar el estilo de subtítulo del patrón</a:t>
            </a:r>
            <a:endParaRPr lang="es-ES" noProof="0" dirty="0"/>
          </a:p>
        </p:txBody>
      </p:sp>
      <p:sp>
        <p:nvSpPr>
          <p:cNvPr id="8" name="Marcador de posición de fecha 7"/>
          <p:cNvSpPr>
            <a:spLocks noGrp="1"/>
          </p:cNvSpPr>
          <p:nvPr>
            <p:ph type="dt" sz="half" idx="10"/>
          </p:nvPr>
        </p:nvSpPr>
        <p:spPr/>
        <p:txBody>
          <a:bodyPr rtlCol="0"/>
          <a:lstStyle/>
          <a:p>
            <a:pPr rtl="0"/>
            <a:fld id="{1C2413DC-7E09-4B22-92E4-DD7EBB58F33E}" type="datetime1">
              <a:rPr lang="es-ES" noProof="0" smtClean="0"/>
              <a:t>10/03/2026</a:t>
            </a:fld>
            <a:endParaRPr lang="es-ES" noProof="0" dirty="0"/>
          </a:p>
        </p:txBody>
      </p:sp>
      <p:sp>
        <p:nvSpPr>
          <p:cNvPr id="9" name="Marcador de posición de pie de página 8"/>
          <p:cNvSpPr>
            <a:spLocks noGrp="1"/>
          </p:cNvSpPr>
          <p:nvPr>
            <p:ph type="ftr" sz="quarter" idx="11"/>
          </p:nvPr>
        </p:nvSpPr>
        <p:spPr/>
        <p:txBody>
          <a:bodyPr rtlCol="0"/>
          <a:lstStyle/>
          <a:p>
            <a:pPr rtl="0"/>
            <a:r>
              <a:rPr lang="es-ES" noProof="0" dirty="0"/>
              <a:t>Agregar un pie de página</a:t>
            </a:r>
          </a:p>
        </p:txBody>
      </p:sp>
      <p:sp>
        <p:nvSpPr>
          <p:cNvPr id="10" name="Marcador de número de diapositiva 9"/>
          <p:cNvSpPr>
            <a:spLocks noGrp="1"/>
          </p:cNvSpPr>
          <p:nvPr>
            <p:ph type="sldNum" sz="quarter" idx="12"/>
          </p:nvPr>
        </p:nvSpPr>
        <p:spPr/>
        <p:txBody>
          <a:bodyPr rtlCol="0"/>
          <a:lstStyle/>
          <a:p>
            <a:pPr rtl="0"/>
            <a:fld id="{A3F31473-23EB-4724-8B59-FE6D21D89FA4}" type="slidenum">
              <a:rPr lang="es-ES" noProof="0"/>
              <a:pPr rtl="0"/>
              <a:t>‹Nº›</a:t>
            </a:fld>
            <a:endParaRPr lang="es-ES" noProof="0" dirty="0"/>
          </a:p>
        </p:txBody>
      </p:sp>
    </p:spTree>
    <p:extLst>
      <p:ext uri="{BB962C8B-B14F-4D97-AF65-F5344CB8AC3E}">
        <p14:creationId xmlns:p14="http://schemas.microsoft.com/office/powerpoint/2010/main" val="27348395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p:txBody>
          <a:bodyPr vert="eaVert" rtlCol="0"/>
          <a:lstStyle>
            <a:lvl1pPr rtl="0">
              <a:defRPr/>
            </a:lvl1pPr>
            <a:lvl5pPr>
              <a:defRPr/>
            </a:lvl5pPr>
            <a:lvl6pPr>
              <a:defRPr/>
            </a:lvl6pPr>
            <a:lvl7pPr>
              <a:defRPr/>
            </a:lvl7pPr>
            <a:lvl8pPr>
              <a:defRPr baseline="0"/>
            </a:lvl8pPr>
            <a:lvl9pPr>
              <a:defRPr baseline="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p>
            <a:pPr rtl="0"/>
            <a:fld id="{D3E7752E-D606-4F8B-9E9F-D982F1478DBD}" type="datetime1">
              <a:rPr lang="es-ES" noProof="0" smtClean="0"/>
              <a:t>10/03/2026</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Agregar un pie de página</a:t>
            </a:r>
          </a:p>
        </p:txBody>
      </p:sp>
      <p:sp>
        <p:nvSpPr>
          <p:cNvPr id="6" name="Marcador de número de diapositiva 5"/>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217629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10285412" y="685800"/>
            <a:ext cx="1295401" cy="5486400"/>
          </a:xfrm>
        </p:spPr>
        <p:txBody>
          <a:bodyPr vert="eaVert" rtlCol="0"/>
          <a:lstStyle>
            <a:lvl1pPr rtl="0">
              <a:defRPr/>
            </a:lvl1pPr>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a:xfrm>
            <a:off x="608012" y="685800"/>
            <a:ext cx="9474253" cy="5486400"/>
          </a:xfrm>
        </p:spPr>
        <p:txBody>
          <a:bodyPr vert="eaVert" rtlCol="0"/>
          <a:lstStyle>
            <a:lvl1pPr rtl="0">
              <a:defRPr/>
            </a:lvl1pPr>
            <a:lvl5pPr>
              <a:defRPr/>
            </a:lvl5pPr>
            <a:lvl6pPr>
              <a:defRPr/>
            </a:lvl6pPr>
            <a:lvl7pPr>
              <a:defRPr/>
            </a:lvl7pPr>
            <a:lvl8pPr>
              <a:defRPr baseline="0"/>
            </a:lvl8pPr>
            <a:lvl9pPr>
              <a:defRPr baseline="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p>
            <a:pPr rtl="0"/>
            <a:fld id="{491AA74D-3B0C-480E-8EE8-D6B4F06534F8}" type="datetime1">
              <a:rPr lang="es-ES" noProof="0" smtClean="0"/>
              <a:t>10/03/2026</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Agregar un pie de página</a:t>
            </a:r>
          </a:p>
        </p:txBody>
      </p:sp>
      <p:sp>
        <p:nvSpPr>
          <p:cNvPr id="6" name="Marcador de número de diapositiva 5"/>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385005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contenido 2"/>
          <p:cNvSpPr>
            <a:spLocks noGrp="1"/>
          </p:cNvSpPr>
          <p:nvPr>
            <p:ph idx="1"/>
          </p:nvPr>
        </p:nvSpPr>
        <p:spPr/>
        <p:txBody>
          <a:bodyPr rtlCol="0"/>
          <a:lstStyle>
            <a:lvl1pPr rtl="0">
              <a:defRPr/>
            </a:lvl1pPr>
            <a:lvl5pPr>
              <a:defRPr/>
            </a:lvl5pPr>
            <a:lvl6pPr>
              <a:defRPr/>
            </a:lvl6pPr>
            <a:lvl7pPr>
              <a:defRPr/>
            </a:lvl7pPr>
            <a:lvl8pPr>
              <a:defRPr/>
            </a:lvl8pPr>
            <a:lvl9pPr>
              <a:defRPr/>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p>
            <a:pPr rtl="0"/>
            <a:fld id="{52D2D38E-35D9-40B0-9B3D-3E8E9EDFA407}" type="datetime1">
              <a:rPr lang="es-ES" noProof="0" smtClean="0"/>
              <a:t>10/03/2026</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Agregar un pie de página</a:t>
            </a:r>
          </a:p>
        </p:txBody>
      </p:sp>
      <p:sp>
        <p:nvSpPr>
          <p:cNvPr id="6" name="Marcador de número de diapositiva 5"/>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3137862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08013" y="2590800"/>
            <a:ext cx="8229599" cy="2819400"/>
          </a:xfrm>
        </p:spPr>
        <p:txBody>
          <a:bodyPr rtlCol="0" anchor="b">
            <a:normAutofit/>
          </a:bodyPr>
          <a:lstStyle>
            <a:lvl1pPr algn="l" rtl="0">
              <a:defRPr sz="4800" b="0" cap="none" baseline="0"/>
            </a:lvl1pPr>
          </a:lstStyle>
          <a:p>
            <a:pPr rtl="0"/>
            <a:r>
              <a:rPr lang="es-ES" noProof="0"/>
              <a:t>Haga clic para modificar el estilo de título del patrón</a:t>
            </a:r>
            <a:endParaRPr lang="es-ES" noProof="0" dirty="0"/>
          </a:p>
        </p:txBody>
      </p:sp>
      <p:sp>
        <p:nvSpPr>
          <p:cNvPr id="3" name="Marcador de texto 2"/>
          <p:cNvSpPr>
            <a:spLocks noGrp="1"/>
          </p:cNvSpPr>
          <p:nvPr>
            <p:ph type="body" idx="1"/>
          </p:nvPr>
        </p:nvSpPr>
        <p:spPr>
          <a:xfrm>
            <a:off x="606425" y="5410200"/>
            <a:ext cx="8231187" cy="762000"/>
          </a:xfrm>
        </p:spPr>
        <p:txBody>
          <a:bodyPr rtlCol="0" anchor="t">
            <a:normAutofit/>
          </a:bodyPr>
          <a:lstStyle>
            <a:lvl1pPr marL="0" indent="0" rtl="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es-ES" noProof="0"/>
              <a:t>Haga clic para modificar los estilos de texto del patrón</a:t>
            </a:r>
          </a:p>
        </p:txBody>
      </p:sp>
      <p:sp>
        <p:nvSpPr>
          <p:cNvPr id="7" name="Marcador de posición de fecha 6"/>
          <p:cNvSpPr>
            <a:spLocks noGrp="1"/>
          </p:cNvSpPr>
          <p:nvPr>
            <p:ph type="dt" sz="half" idx="10"/>
          </p:nvPr>
        </p:nvSpPr>
        <p:spPr/>
        <p:txBody>
          <a:bodyPr rtlCol="0"/>
          <a:lstStyle/>
          <a:p>
            <a:pPr rtl="0"/>
            <a:fld id="{0BA0DFDB-B788-425E-826A-9981788BFC84}" type="datetime1">
              <a:rPr lang="es-ES" noProof="0" smtClean="0"/>
              <a:t>10/03/2026</a:t>
            </a:fld>
            <a:endParaRPr lang="es-ES" noProof="0" dirty="0"/>
          </a:p>
        </p:txBody>
      </p:sp>
      <p:sp>
        <p:nvSpPr>
          <p:cNvPr id="8" name="Marcador de posición de pie de página 7"/>
          <p:cNvSpPr>
            <a:spLocks noGrp="1"/>
          </p:cNvSpPr>
          <p:nvPr>
            <p:ph type="ftr" sz="quarter" idx="11"/>
          </p:nvPr>
        </p:nvSpPr>
        <p:spPr/>
        <p:txBody>
          <a:bodyPr rtlCol="0"/>
          <a:lstStyle/>
          <a:p>
            <a:pPr rtl="0"/>
            <a:r>
              <a:rPr lang="es-ES" noProof="0" dirty="0"/>
              <a:t>Agregar un pie de página</a:t>
            </a:r>
          </a:p>
        </p:txBody>
      </p:sp>
      <p:sp>
        <p:nvSpPr>
          <p:cNvPr id="9" name="Marcador de número de diapositiva 8"/>
          <p:cNvSpPr>
            <a:spLocks noGrp="1"/>
          </p:cNvSpPr>
          <p:nvPr>
            <p:ph type="sldNum" sz="quarter" idx="12"/>
          </p:nvPr>
        </p:nvSpPr>
        <p:spPr/>
        <p:txBody>
          <a:bodyPr rtlCol="0"/>
          <a:lstStyle/>
          <a:p>
            <a:pPr rtl="0"/>
            <a:fld id="{A3F31473-23EB-4724-8B59-FE6D21D89FA4}" type="slidenum">
              <a:rPr lang="es-ES" noProof="0"/>
              <a:pPr rtl="0"/>
              <a:t>‹Nº›</a:t>
            </a:fld>
            <a:endParaRPr lang="es-ES" noProof="0" dirty="0"/>
          </a:p>
        </p:txBody>
      </p:sp>
    </p:spTree>
    <p:extLst>
      <p:ext uri="{BB962C8B-B14F-4D97-AF65-F5344CB8AC3E}">
        <p14:creationId xmlns:p14="http://schemas.microsoft.com/office/powerpoint/2010/main" val="32251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sz="half" idx="1"/>
          </p:nvPr>
        </p:nvSpPr>
        <p:spPr>
          <a:xfrm>
            <a:off x="1293813" y="685800"/>
            <a:ext cx="5029200" cy="4191000"/>
          </a:xfrm>
        </p:spPr>
        <p:txBody>
          <a:bodyPr rtlCol="0"/>
          <a:lstStyle>
            <a:lvl1pPr rtl="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contenido 3"/>
          <p:cNvSpPr>
            <a:spLocks noGrp="1"/>
          </p:cNvSpPr>
          <p:nvPr>
            <p:ph sz="half" idx="2"/>
          </p:nvPr>
        </p:nvSpPr>
        <p:spPr>
          <a:xfrm>
            <a:off x="6551614" y="685800"/>
            <a:ext cx="5029199" cy="4191000"/>
          </a:xfrm>
        </p:spPr>
        <p:txBody>
          <a:bodyPr rtlCol="0"/>
          <a:lstStyle>
            <a:lvl1pPr rtl="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fecha 4"/>
          <p:cNvSpPr>
            <a:spLocks noGrp="1"/>
          </p:cNvSpPr>
          <p:nvPr>
            <p:ph type="dt" sz="half" idx="10"/>
          </p:nvPr>
        </p:nvSpPr>
        <p:spPr/>
        <p:txBody>
          <a:bodyPr rtlCol="0"/>
          <a:lstStyle/>
          <a:p>
            <a:pPr rtl="0"/>
            <a:fld id="{9B8D21EB-7BA9-4596-8433-3F9378506832}" type="datetime1">
              <a:rPr lang="es-ES" noProof="0" smtClean="0"/>
              <a:t>10/03/2026</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Agregar un pie de página</a:t>
            </a:r>
          </a:p>
        </p:txBody>
      </p:sp>
      <p:sp>
        <p:nvSpPr>
          <p:cNvPr id="7" name="Marcador de número de diapositiva 6"/>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389701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293664" y="685800"/>
            <a:ext cx="5029200" cy="990600"/>
          </a:xfrm>
        </p:spPr>
        <p:txBody>
          <a:bodyPr rtlCol="0" anchor="ctr">
            <a:normAutofit/>
          </a:bodyPr>
          <a:lstStyle>
            <a:lvl1pPr marL="0" indent="0" rtl="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1293664" y="1676400"/>
            <a:ext cx="5029200" cy="3200400"/>
          </a:xfrm>
        </p:spPr>
        <p:txBody>
          <a:bodyPr rtlCol="0"/>
          <a:lstStyle>
            <a:lvl1pPr rtl="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texto 4"/>
          <p:cNvSpPr>
            <a:spLocks noGrp="1"/>
          </p:cNvSpPr>
          <p:nvPr>
            <p:ph type="body" sz="quarter" idx="3"/>
          </p:nvPr>
        </p:nvSpPr>
        <p:spPr>
          <a:xfrm>
            <a:off x="6551613" y="685800"/>
            <a:ext cx="5029200" cy="990600"/>
          </a:xfrm>
        </p:spPr>
        <p:txBody>
          <a:bodyPr rtlCol="0" anchor="ctr">
            <a:normAutofit/>
          </a:bodyPr>
          <a:lstStyle>
            <a:lvl1pPr marL="0" indent="0" rtl="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6550025" y="1676400"/>
            <a:ext cx="5029200" cy="3200400"/>
          </a:xfrm>
        </p:spPr>
        <p:txBody>
          <a:bodyPr rtlCol="0"/>
          <a:lstStyle>
            <a:lvl1pPr rtl="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7" name="Marcador de posición de fecha 6"/>
          <p:cNvSpPr>
            <a:spLocks noGrp="1"/>
          </p:cNvSpPr>
          <p:nvPr>
            <p:ph type="dt" sz="half" idx="10"/>
          </p:nvPr>
        </p:nvSpPr>
        <p:spPr/>
        <p:txBody>
          <a:bodyPr rtlCol="0"/>
          <a:lstStyle/>
          <a:p>
            <a:pPr rtl="0"/>
            <a:fld id="{426722B8-33DA-4E19-8244-813AF4BB1387}" type="datetime1">
              <a:rPr lang="es-ES" noProof="0" smtClean="0"/>
              <a:t>10/03/2026</a:t>
            </a:fld>
            <a:endParaRPr lang="es-ES" noProof="0" dirty="0"/>
          </a:p>
        </p:txBody>
      </p:sp>
      <p:sp>
        <p:nvSpPr>
          <p:cNvPr id="8" name="Marcador de posición de pie de página 7"/>
          <p:cNvSpPr>
            <a:spLocks noGrp="1"/>
          </p:cNvSpPr>
          <p:nvPr>
            <p:ph type="ftr" sz="quarter" idx="11"/>
          </p:nvPr>
        </p:nvSpPr>
        <p:spPr/>
        <p:txBody>
          <a:bodyPr rtlCol="0"/>
          <a:lstStyle/>
          <a:p>
            <a:pPr rtl="0"/>
            <a:r>
              <a:rPr lang="es-ES" noProof="0" dirty="0"/>
              <a:t>Agregar un pie de página</a:t>
            </a:r>
          </a:p>
        </p:txBody>
      </p:sp>
      <p:sp>
        <p:nvSpPr>
          <p:cNvPr id="9" name="Marcador de número de diapositiva 8"/>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51309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fecha 2"/>
          <p:cNvSpPr>
            <a:spLocks noGrp="1"/>
          </p:cNvSpPr>
          <p:nvPr>
            <p:ph type="dt" sz="half" idx="10"/>
          </p:nvPr>
        </p:nvSpPr>
        <p:spPr/>
        <p:txBody>
          <a:bodyPr rtlCol="0"/>
          <a:lstStyle/>
          <a:p>
            <a:pPr rtl="0"/>
            <a:fld id="{3AA39E48-CC81-4F3E-B38E-78AF9E3DDD19}" type="datetime1">
              <a:rPr lang="es-ES" noProof="0" smtClean="0"/>
              <a:t>10/03/2026</a:t>
            </a:fld>
            <a:endParaRPr lang="es-ES" noProof="0" dirty="0"/>
          </a:p>
        </p:txBody>
      </p:sp>
      <p:sp>
        <p:nvSpPr>
          <p:cNvPr id="4" name="Marcador de posición de pie de página 3"/>
          <p:cNvSpPr>
            <a:spLocks noGrp="1"/>
          </p:cNvSpPr>
          <p:nvPr>
            <p:ph type="ftr" sz="quarter" idx="11"/>
          </p:nvPr>
        </p:nvSpPr>
        <p:spPr/>
        <p:txBody>
          <a:bodyPr rtlCol="0"/>
          <a:lstStyle/>
          <a:p>
            <a:pPr rtl="0"/>
            <a:r>
              <a:rPr lang="es-ES" noProof="0" dirty="0"/>
              <a:t>Agregar un pie de página</a:t>
            </a:r>
          </a:p>
        </p:txBody>
      </p:sp>
      <p:sp>
        <p:nvSpPr>
          <p:cNvPr id="5" name="Marcador de número de diapositiva 4"/>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313442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posición de fecha 1"/>
          <p:cNvSpPr>
            <a:spLocks noGrp="1"/>
          </p:cNvSpPr>
          <p:nvPr>
            <p:ph type="dt" sz="half" idx="10"/>
          </p:nvPr>
        </p:nvSpPr>
        <p:spPr/>
        <p:txBody>
          <a:bodyPr rtlCol="0"/>
          <a:lstStyle/>
          <a:p>
            <a:pPr rtl="0"/>
            <a:fld id="{168C03EA-07B4-4B74-A9E4-45DEB2C989AA}" type="datetime1">
              <a:rPr lang="es-ES" noProof="0" smtClean="0"/>
              <a:t>10/03/2026</a:t>
            </a:fld>
            <a:endParaRPr lang="es-ES" noProof="0" dirty="0"/>
          </a:p>
        </p:txBody>
      </p:sp>
      <p:sp>
        <p:nvSpPr>
          <p:cNvPr id="3" name="Marcador de posición de pie de página 2"/>
          <p:cNvSpPr>
            <a:spLocks noGrp="1"/>
          </p:cNvSpPr>
          <p:nvPr>
            <p:ph type="ftr" sz="quarter" idx="11"/>
          </p:nvPr>
        </p:nvSpPr>
        <p:spPr/>
        <p:txBody>
          <a:bodyPr rtlCol="0"/>
          <a:lstStyle/>
          <a:p>
            <a:pPr rtl="0"/>
            <a:r>
              <a:rPr lang="es-ES" noProof="0" dirty="0"/>
              <a:t>Agregar un pie de página</a:t>
            </a:r>
          </a:p>
        </p:txBody>
      </p:sp>
      <p:sp>
        <p:nvSpPr>
          <p:cNvPr id="4" name="Marcador de número de diapositiva 3"/>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191031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8014" y="685800"/>
            <a:ext cx="3962400" cy="4724400"/>
          </a:xfrm>
        </p:spPr>
        <p:txBody>
          <a:bodyPr rtlCol="0" anchor="b">
            <a:noAutofit/>
          </a:bodyPr>
          <a:lstStyle>
            <a:lvl1pPr algn="l" rtl="0">
              <a:defRPr sz="3600" b="0"/>
            </a:lvl1pPr>
          </a:lstStyle>
          <a:p>
            <a:pPr rtl="0"/>
            <a:r>
              <a:rPr lang="es-ES" noProof="0"/>
              <a:t>Haga clic para modificar el estilo de título del patrón</a:t>
            </a:r>
            <a:endParaRPr lang="es-ES" noProof="0" dirty="0"/>
          </a:p>
        </p:txBody>
      </p:sp>
      <p:sp>
        <p:nvSpPr>
          <p:cNvPr id="3" name="Marcador de contenido 2"/>
          <p:cNvSpPr>
            <a:spLocks noGrp="1"/>
          </p:cNvSpPr>
          <p:nvPr>
            <p:ph idx="1"/>
          </p:nvPr>
        </p:nvSpPr>
        <p:spPr>
          <a:xfrm>
            <a:off x="4875212" y="685800"/>
            <a:ext cx="6704171" cy="5486400"/>
          </a:xfrm>
        </p:spPr>
        <p:txBody>
          <a:bodyPr rtlCol="0">
            <a:normAutofit/>
          </a:bodyPr>
          <a:lstStyle>
            <a:lvl1pPr rtl="0">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texto 3"/>
          <p:cNvSpPr>
            <a:spLocks noGrp="1"/>
          </p:cNvSpPr>
          <p:nvPr>
            <p:ph type="body" sz="half" idx="2"/>
          </p:nvPr>
        </p:nvSpPr>
        <p:spPr>
          <a:xfrm>
            <a:off x="608013" y="5410200"/>
            <a:ext cx="3962400" cy="762000"/>
          </a:xfrm>
        </p:spPr>
        <p:txBody>
          <a:bodyPr rtlCol="0">
            <a:normAutofit/>
          </a:bodyPr>
          <a:lstStyle>
            <a:lvl1pPr marL="0" indent="0" rtl="0">
              <a:spcBef>
                <a:spcPts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ES" noProof="0"/>
              <a:t>Haga clic para modificar los estilos de texto del patrón</a:t>
            </a:r>
          </a:p>
        </p:txBody>
      </p:sp>
      <p:sp>
        <p:nvSpPr>
          <p:cNvPr id="5" name="Marcador de posición de fecha 4"/>
          <p:cNvSpPr>
            <a:spLocks noGrp="1"/>
          </p:cNvSpPr>
          <p:nvPr>
            <p:ph type="dt" sz="half" idx="10"/>
          </p:nvPr>
        </p:nvSpPr>
        <p:spPr/>
        <p:txBody>
          <a:bodyPr rtlCol="0"/>
          <a:lstStyle/>
          <a:p>
            <a:pPr rtl="0"/>
            <a:fld id="{E9FCFBDD-C212-4F07-A9A8-52A49C6B398D}" type="datetime1">
              <a:rPr lang="es-ES" noProof="0" smtClean="0"/>
              <a:t>10/03/2026</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Agregar un pie de página</a:t>
            </a:r>
          </a:p>
        </p:txBody>
      </p:sp>
      <p:sp>
        <p:nvSpPr>
          <p:cNvPr id="7" name="Marcador de número de diapositiva 6"/>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223472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08014" y="685800"/>
            <a:ext cx="3962400" cy="4724400"/>
          </a:xfrm>
        </p:spPr>
        <p:txBody>
          <a:bodyPr rtlCol="0" anchor="b">
            <a:normAutofit/>
          </a:bodyPr>
          <a:lstStyle>
            <a:lvl1pPr algn="l" rtl="0">
              <a:defRPr sz="3600" b="0"/>
            </a:lvl1pPr>
          </a:lstStyle>
          <a:p>
            <a:pPr rtl="0"/>
            <a:r>
              <a:rPr lang="es-ES" noProof="0"/>
              <a:t>Haga clic para modificar el estilo de título del patrón</a:t>
            </a:r>
            <a:endParaRPr lang="es-ES" noProof="0" dirty="0"/>
          </a:p>
        </p:txBody>
      </p:sp>
      <p:sp>
        <p:nvSpPr>
          <p:cNvPr id="3" name="Marcador de posición de imagen 2" descr="Marcador de posición vacío para agregar una imagen. Haga clic en el marcador de posición y seleccione la imagen que desee agregar"/>
          <p:cNvSpPr>
            <a:spLocks noGrp="1"/>
          </p:cNvSpPr>
          <p:nvPr>
            <p:ph type="pic" idx="1"/>
          </p:nvPr>
        </p:nvSpPr>
        <p:spPr>
          <a:xfrm>
            <a:off x="4875213" y="685800"/>
            <a:ext cx="6705600" cy="5486400"/>
          </a:xfrm>
          <a:ln w="63500">
            <a:solidFill>
              <a:schemeClr val="bg1"/>
            </a:solidFill>
            <a:miter lim="800000"/>
          </a:ln>
        </p:spPr>
        <p:txBody>
          <a:bodyPr rtlCol="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s-ES" noProof="0"/>
              <a:t>Haga clic en el icono para agregar una imagen</a:t>
            </a:r>
            <a:endParaRPr lang="es-ES" noProof="0" dirty="0"/>
          </a:p>
        </p:txBody>
      </p:sp>
      <p:sp>
        <p:nvSpPr>
          <p:cNvPr id="4" name="Marcador de posición de texto 3"/>
          <p:cNvSpPr>
            <a:spLocks noGrp="1"/>
          </p:cNvSpPr>
          <p:nvPr>
            <p:ph type="body" sz="half" idx="2"/>
          </p:nvPr>
        </p:nvSpPr>
        <p:spPr>
          <a:xfrm>
            <a:off x="608013" y="5410200"/>
            <a:ext cx="3962400" cy="762000"/>
          </a:xfrm>
        </p:spPr>
        <p:txBody>
          <a:bodyPr rtlCol="0">
            <a:normAutofit/>
          </a:bodyPr>
          <a:lstStyle>
            <a:lvl1pPr marL="0" indent="0" rtl="0">
              <a:spcBef>
                <a:spcPts val="0"/>
              </a:spcBef>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ES" noProof="0"/>
              <a:t>Haga clic para modificar los estilos de texto del patrón</a:t>
            </a:r>
          </a:p>
        </p:txBody>
      </p:sp>
      <p:sp>
        <p:nvSpPr>
          <p:cNvPr id="5" name="Marcador de posición de fecha 4"/>
          <p:cNvSpPr>
            <a:spLocks noGrp="1"/>
          </p:cNvSpPr>
          <p:nvPr>
            <p:ph type="dt" sz="half" idx="10"/>
          </p:nvPr>
        </p:nvSpPr>
        <p:spPr/>
        <p:txBody>
          <a:bodyPr rtlCol="0"/>
          <a:lstStyle/>
          <a:p>
            <a:pPr rtl="0"/>
            <a:fld id="{CCAA5B00-09C7-4B7A-8CDF-9B991296B47C}" type="datetime1">
              <a:rPr lang="es-ES" noProof="0" smtClean="0"/>
              <a:t>10/03/2026</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Agregar un pie de página</a:t>
            </a:r>
          </a:p>
        </p:txBody>
      </p:sp>
      <p:sp>
        <p:nvSpPr>
          <p:cNvPr id="7" name="Marcador de número de diapositiva 6"/>
          <p:cNvSpPr>
            <a:spLocks noGrp="1"/>
          </p:cNvSpPr>
          <p:nvPr>
            <p:ph type="sldNum" sz="quarter" idx="12"/>
          </p:nvPr>
        </p:nvSpPr>
        <p:spPr/>
        <p:txBody>
          <a:bodyPr rtlCol="0"/>
          <a:lstStyle/>
          <a:p>
            <a:pPr rtl="0"/>
            <a:fld id="{A3F31473-23EB-4724-8B59-FE6D21D89FA4}" type="slidenum">
              <a:rPr lang="es-ES" noProof="0"/>
              <a:t>‹Nº›</a:t>
            </a:fld>
            <a:endParaRPr lang="es-ES" noProof="0" dirty="0"/>
          </a:p>
        </p:txBody>
      </p:sp>
    </p:spTree>
    <p:extLst>
      <p:ext uri="{BB962C8B-B14F-4D97-AF65-F5344CB8AC3E}">
        <p14:creationId xmlns:p14="http://schemas.microsoft.com/office/powerpoint/2010/main" val="335204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Marcador de posición de título 1"/>
          <p:cNvSpPr>
            <a:spLocks noGrp="1"/>
          </p:cNvSpPr>
          <p:nvPr>
            <p:ph type="title"/>
          </p:nvPr>
        </p:nvSpPr>
        <p:spPr>
          <a:xfrm>
            <a:off x="609441" y="5105400"/>
            <a:ext cx="10971372" cy="1066800"/>
          </a:xfrm>
          <a:prstGeom prst="rect">
            <a:avLst/>
          </a:prstGeom>
        </p:spPr>
        <p:txBody>
          <a:bodyPr vert="horz" lIns="91440" tIns="45720" rIns="91440" bIns="45720" rtlCol="0" anchor="b">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1293813" y="685800"/>
            <a:ext cx="10287000" cy="4190999"/>
          </a:xfrm>
          <a:prstGeom prst="rect">
            <a:avLst/>
          </a:prstGeom>
        </p:spPr>
        <p:txBody>
          <a:bodyPr vert="horz" lIns="91440" tIns="45720" rIns="91440" bIns="45720" rtlCol="0">
            <a:normAutofit/>
          </a:bodyPr>
          <a:lstStyle/>
          <a:p>
            <a:pPr lvl="0" rtl="0"/>
            <a:r>
              <a:rPr lang="es-ES" noProof="0" dirty="0"/>
              <a:t>Editar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4" name="Marcador de posición de fecha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chemeClr val="tx2">
                    <a:lumMod val="65000"/>
                    <a:lumOff val="35000"/>
                  </a:schemeClr>
                </a:solidFill>
              </a:defRPr>
            </a:lvl1pPr>
          </a:lstStyle>
          <a:p>
            <a:pPr rtl="0"/>
            <a:fld id="{6635EF74-302A-4764-BD96-22C7FA77AF5B}" type="datetime1">
              <a:rPr lang="es-ES" noProof="0" smtClean="0"/>
              <a:t>10/03/2026</a:t>
            </a:fld>
            <a:endParaRPr lang="es-ES" noProof="0" dirty="0"/>
          </a:p>
        </p:txBody>
      </p:sp>
      <p:sp>
        <p:nvSpPr>
          <p:cNvPr id="5" name="Marcador de posición de pie de página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chemeClr val="tx2">
                    <a:lumMod val="65000"/>
                    <a:lumOff val="35000"/>
                  </a:schemeClr>
                </a:solidFill>
              </a:defRPr>
            </a:lvl1pPr>
          </a:lstStyle>
          <a:p>
            <a:pPr rtl="0"/>
            <a:r>
              <a:rPr lang="es-ES" noProof="0" dirty="0"/>
              <a:t>Agregar un pie de página</a:t>
            </a:r>
          </a:p>
        </p:txBody>
      </p:sp>
      <p:sp>
        <p:nvSpPr>
          <p:cNvPr id="6" name="Marcador de número de diapositiva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chemeClr val="tx2">
                    <a:lumMod val="65000"/>
                    <a:lumOff val="35000"/>
                  </a:schemeClr>
                </a:solidFill>
              </a:defRPr>
            </a:lvl1pPr>
          </a:lstStyle>
          <a:p>
            <a:pPr rtl="0"/>
            <a:fld id="{A3F31473-23EB-4724-8B59-FE6D21D89FA4}" type="slidenum">
              <a:rPr lang="es-ES" noProof="0" smtClean="0"/>
              <a:pPr rtl="0"/>
              <a:t>‹Nº›</a:t>
            </a:fld>
            <a:endParaRPr lang="es-ES" noProof="0" dirty="0"/>
          </a:p>
        </p:txBody>
      </p:sp>
    </p:spTree>
    <p:extLst>
      <p:ext uri="{BB962C8B-B14F-4D97-AF65-F5344CB8AC3E}">
        <p14:creationId xmlns:p14="http://schemas.microsoft.com/office/powerpoint/2010/main" val="344928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tx1"/>
        </a:buClr>
        <a:buSzPct val="80000"/>
        <a:buFont typeface="Arial" pitchFamily="34" charset="0"/>
        <a:buChar char="•"/>
        <a:defRPr sz="2800" kern="1200">
          <a:solidFill>
            <a:schemeClr val="tx1"/>
          </a:solidFill>
          <a:latin typeface="+mn-lt"/>
          <a:ea typeface="+mn-ea"/>
          <a:cs typeface="+mn-cs"/>
        </a:defRPr>
      </a:lvl1pPr>
      <a:lvl2pPr marL="615950" indent="-285750" algn="l" defTabSz="914400" rtl="0" eaLnBrk="1" latinLnBrk="0" hangingPunct="1">
        <a:lnSpc>
          <a:spcPct val="90000"/>
        </a:lnSpc>
        <a:spcBef>
          <a:spcPts val="600"/>
        </a:spcBef>
        <a:buSzPct val="80000"/>
        <a:buFont typeface="Corbel" pitchFamily="34" charset="0"/>
        <a:buChar char="–"/>
        <a:defRPr sz="2400" kern="1200">
          <a:solidFill>
            <a:schemeClr val="tx1"/>
          </a:solidFill>
          <a:latin typeface="+mn-lt"/>
          <a:ea typeface="+mn-ea"/>
          <a:cs typeface="+mn-cs"/>
        </a:defRPr>
      </a:lvl2pPr>
      <a:lvl3pPr marL="996696"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3pPr>
      <a:lvl4pPr marL="1380744" indent="-283464" algn="l" defTabSz="914400" rtl="0" eaLnBrk="1" latinLnBrk="0" hangingPunct="1">
        <a:lnSpc>
          <a:spcPct val="90000"/>
        </a:lnSpc>
        <a:spcBef>
          <a:spcPts val="600"/>
        </a:spcBef>
        <a:buFont typeface="Corbel" pitchFamily="34" charset="0"/>
        <a:buChar char="–"/>
        <a:defRPr sz="1800" kern="1200">
          <a:solidFill>
            <a:schemeClr val="tx1"/>
          </a:solidFill>
          <a:latin typeface="+mn-lt"/>
          <a:ea typeface="+mn-ea"/>
          <a:cs typeface="+mn-cs"/>
        </a:defRPr>
      </a:lvl4pPr>
      <a:lvl5pPr marL="1764792"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5pPr>
      <a:lvl6pPr marL="2148840"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6pPr>
      <a:lvl7pPr marL="2532888"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7pPr>
      <a:lvl8pPr marL="2916936"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8pPr>
      <a:lvl9pPr marL="3300984"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49796" y="685801"/>
            <a:ext cx="4020617" cy="4724399"/>
          </a:xfrm>
        </p:spPr>
        <p:txBody>
          <a:bodyPr rtlCol="0">
            <a:normAutofit/>
          </a:bodyPr>
          <a:lstStyle/>
          <a:p>
            <a:pPr algn="ctr"/>
            <a:r>
              <a:rPr lang="es-ES" sz="4400" b="1" dirty="0"/>
              <a:t>Modelos de Relaciones Laborales en las Multinacionales y Procesos Productivos.</a:t>
            </a:r>
            <a:endParaRPr lang="es-ES" sz="4400" dirty="0"/>
          </a:p>
        </p:txBody>
      </p:sp>
      <p:sp>
        <p:nvSpPr>
          <p:cNvPr id="3" name="Subtítulo 2"/>
          <p:cNvSpPr>
            <a:spLocks noGrp="1"/>
          </p:cNvSpPr>
          <p:nvPr>
            <p:ph type="subTitle" idx="1"/>
          </p:nvPr>
        </p:nvSpPr>
        <p:spPr/>
        <p:txBody>
          <a:bodyPr rtlCol="0">
            <a:normAutofit/>
          </a:bodyPr>
          <a:lstStyle/>
          <a:p>
            <a:pPr rtl="0"/>
            <a:r>
              <a:rPr lang="es-ES" b="1" dirty="0"/>
              <a:t>Dr. Juan Felipe Restrepo G.</a:t>
            </a:r>
          </a:p>
          <a:p>
            <a:pPr rtl="0"/>
            <a:r>
              <a:rPr lang="es-ES" b="1" dirty="0"/>
              <a:t>NEPO.</a:t>
            </a:r>
          </a:p>
        </p:txBody>
      </p:sp>
    </p:spTree>
    <p:extLst>
      <p:ext uri="{BB962C8B-B14F-4D97-AF65-F5344CB8AC3E}">
        <p14:creationId xmlns:p14="http://schemas.microsoft.com/office/powerpoint/2010/main" val="34408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3C42F0C-1194-A703-7C7A-22A16E451E99}"/>
              </a:ext>
            </a:extLst>
          </p:cNvPr>
          <p:cNvSpPr txBox="1"/>
          <p:nvPr/>
        </p:nvSpPr>
        <p:spPr>
          <a:xfrm>
            <a:off x="693812" y="332656"/>
            <a:ext cx="10513168" cy="3539430"/>
          </a:xfrm>
          <a:prstGeom prst="rect">
            <a:avLst/>
          </a:prstGeom>
          <a:noFill/>
        </p:spPr>
        <p:txBody>
          <a:bodyPr wrap="square" rtlCol="0">
            <a:spAutoFit/>
          </a:bodyPr>
          <a:lstStyle/>
          <a:p>
            <a:r>
              <a:rPr lang="es-ES" sz="2800" b="1" dirty="0"/>
              <a:t>Cambios y Presiones</a:t>
            </a:r>
          </a:p>
          <a:p>
            <a:endParaRPr lang="es-ES" sz="2800" b="1" dirty="0"/>
          </a:p>
          <a:p>
            <a:r>
              <a:rPr lang="es-ES" sz="2800" b="1" dirty="0"/>
              <a:t>No se convierten en acciones inmediatas.</a:t>
            </a:r>
          </a:p>
          <a:p>
            <a:r>
              <a:rPr lang="es-ES" sz="2800" b="1" dirty="0"/>
              <a:t>Sino que cada sujeto involucrado le </a:t>
            </a:r>
            <a:r>
              <a:rPr lang="es-ES" sz="2800" b="1" dirty="0" err="1"/>
              <a:t>dá</a:t>
            </a:r>
            <a:r>
              <a:rPr lang="es-ES" sz="2800" b="1" dirty="0"/>
              <a:t> un significado.</a:t>
            </a:r>
          </a:p>
          <a:p>
            <a:endParaRPr lang="es-ES" sz="2800" b="1" dirty="0"/>
          </a:p>
          <a:p>
            <a:r>
              <a:rPr lang="es-ES" sz="2800" b="1" dirty="0"/>
              <a:t>En esta misma medida, una misma presión estructural o institucional, no se traduce necesariamente en el mismo tipo de acción.</a:t>
            </a:r>
            <a:endParaRPr lang="es-CO" sz="2800" b="1" dirty="0"/>
          </a:p>
        </p:txBody>
      </p:sp>
      <p:sp>
        <p:nvSpPr>
          <p:cNvPr id="3" name="Flecha: hacia abajo 2">
            <a:extLst>
              <a:ext uri="{FF2B5EF4-FFF2-40B4-BE49-F238E27FC236}">
                <a16:creationId xmlns:a16="http://schemas.microsoft.com/office/drawing/2014/main" id="{DEDF71F8-85FA-EE53-F2E2-0CC1FFAD7619}"/>
              </a:ext>
            </a:extLst>
          </p:cNvPr>
          <p:cNvSpPr/>
          <p:nvPr/>
        </p:nvSpPr>
        <p:spPr>
          <a:xfrm>
            <a:off x="1845940" y="908720"/>
            <a:ext cx="720080"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20846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1D1DE35-9262-02AB-3536-B7E78FD5D72C}"/>
              </a:ext>
            </a:extLst>
          </p:cNvPr>
          <p:cNvSpPr txBox="1"/>
          <p:nvPr/>
        </p:nvSpPr>
        <p:spPr>
          <a:xfrm>
            <a:off x="405780" y="332656"/>
            <a:ext cx="10585176" cy="3416320"/>
          </a:xfrm>
          <a:prstGeom prst="rect">
            <a:avLst/>
          </a:prstGeom>
          <a:noFill/>
        </p:spPr>
        <p:txBody>
          <a:bodyPr wrap="square" rtlCol="0">
            <a:spAutoFit/>
          </a:bodyPr>
          <a:lstStyle/>
          <a:p>
            <a:r>
              <a:rPr lang="es-ES" sz="3600" b="1" dirty="0"/>
              <a:t>En las Empresas Multinacionales</a:t>
            </a:r>
          </a:p>
          <a:p>
            <a:endParaRPr lang="es-ES" sz="3600" b="1" dirty="0"/>
          </a:p>
          <a:p>
            <a:pPr algn="ctr"/>
            <a:endParaRPr lang="es-ES" sz="3600" b="1" dirty="0"/>
          </a:p>
          <a:p>
            <a:pPr algn="ctr"/>
            <a:endParaRPr lang="es-ES" sz="3600" b="1" dirty="0"/>
          </a:p>
          <a:p>
            <a:pPr algn="ctr"/>
            <a:r>
              <a:rPr lang="es-ES" sz="3600" b="1" dirty="0"/>
              <a:t>Sus estrategias son diseñadas en las matrices que sufren múltiples mediaciones.</a:t>
            </a:r>
            <a:endParaRPr lang="es-CO" sz="3600" b="1" dirty="0"/>
          </a:p>
        </p:txBody>
      </p:sp>
      <p:sp>
        <p:nvSpPr>
          <p:cNvPr id="3" name="Flecha: hacia abajo 2">
            <a:extLst>
              <a:ext uri="{FF2B5EF4-FFF2-40B4-BE49-F238E27FC236}">
                <a16:creationId xmlns:a16="http://schemas.microsoft.com/office/drawing/2014/main" id="{9A5F7D5E-57F7-AD6C-A0FD-D10DB2E99D2D}"/>
              </a:ext>
            </a:extLst>
          </p:cNvPr>
          <p:cNvSpPr/>
          <p:nvPr/>
        </p:nvSpPr>
        <p:spPr>
          <a:xfrm>
            <a:off x="4510236" y="1360653"/>
            <a:ext cx="1368152"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Imagen 3">
            <a:extLst>
              <a:ext uri="{FF2B5EF4-FFF2-40B4-BE49-F238E27FC236}">
                <a16:creationId xmlns:a16="http://schemas.microsoft.com/office/drawing/2014/main" id="{11624CE6-B5E3-E83B-E908-A4331566CD2C}"/>
              </a:ext>
            </a:extLst>
          </p:cNvPr>
          <p:cNvPicPr>
            <a:picLocks noChangeAspect="1"/>
          </p:cNvPicPr>
          <p:nvPr/>
        </p:nvPicPr>
        <p:blipFill>
          <a:blip r:embed="rId2"/>
          <a:stretch>
            <a:fillRect/>
          </a:stretch>
        </p:blipFill>
        <p:spPr>
          <a:xfrm>
            <a:off x="3142084" y="3748976"/>
            <a:ext cx="5328592" cy="2920384"/>
          </a:xfrm>
          <a:prstGeom prst="rect">
            <a:avLst/>
          </a:prstGeom>
        </p:spPr>
      </p:pic>
    </p:spTree>
    <p:extLst>
      <p:ext uri="{BB962C8B-B14F-4D97-AF65-F5344CB8AC3E}">
        <p14:creationId xmlns:p14="http://schemas.microsoft.com/office/powerpoint/2010/main" val="3359295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5C1A79-371F-3558-726A-2E43DBCAE868}"/>
              </a:ext>
            </a:extLst>
          </p:cNvPr>
          <p:cNvSpPr>
            <a:spLocks noGrp="1"/>
          </p:cNvSpPr>
          <p:nvPr>
            <p:ph type="title"/>
          </p:nvPr>
        </p:nvSpPr>
        <p:spPr/>
        <p:txBody>
          <a:bodyPr/>
          <a:lstStyle/>
          <a:p>
            <a:r>
              <a:rPr lang="es-ES" b="1" dirty="0"/>
              <a:t>Comportamientos Organizacionales – Laborales  de las Multinacionales.</a:t>
            </a:r>
            <a:endParaRPr lang="es-CO" b="1" dirty="0"/>
          </a:p>
        </p:txBody>
      </p:sp>
      <p:sp>
        <p:nvSpPr>
          <p:cNvPr id="3" name="Marcador de posición de imagen 2">
            <a:extLst>
              <a:ext uri="{FF2B5EF4-FFF2-40B4-BE49-F238E27FC236}">
                <a16:creationId xmlns:a16="http://schemas.microsoft.com/office/drawing/2014/main" id="{06EC6978-D1EA-8F32-1C86-B99872A18D67}"/>
              </a:ext>
            </a:extLst>
          </p:cNvPr>
          <p:cNvSpPr>
            <a:spLocks noGrp="1"/>
          </p:cNvSpPr>
          <p:nvPr>
            <p:ph type="pic" idx="1"/>
          </p:nvPr>
        </p:nvSpPr>
        <p:spPr/>
      </p:sp>
      <p:sp>
        <p:nvSpPr>
          <p:cNvPr id="4" name="Marcador de texto 3">
            <a:extLst>
              <a:ext uri="{FF2B5EF4-FFF2-40B4-BE49-F238E27FC236}">
                <a16:creationId xmlns:a16="http://schemas.microsoft.com/office/drawing/2014/main" id="{C66BF3CA-A505-1851-9D56-85C43292967C}"/>
              </a:ext>
            </a:extLst>
          </p:cNvPr>
          <p:cNvSpPr>
            <a:spLocks noGrp="1"/>
          </p:cNvSpPr>
          <p:nvPr>
            <p:ph type="body" sz="half" idx="2"/>
          </p:nvPr>
        </p:nvSpPr>
        <p:spPr/>
        <p:txBody>
          <a:bodyPr/>
          <a:lstStyle/>
          <a:p>
            <a:r>
              <a:rPr lang="es-ES" b="1" dirty="0"/>
              <a:t>Orígenes de los modelos.</a:t>
            </a:r>
            <a:endParaRPr lang="es-CO" b="1" dirty="0"/>
          </a:p>
        </p:txBody>
      </p:sp>
      <p:pic>
        <p:nvPicPr>
          <p:cNvPr id="2050" name="Picture 2" descr="6 claves de crecimiento en Relaciones Laborales y Recursos Humanos">
            <a:extLst>
              <a:ext uri="{FF2B5EF4-FFF2-40B4-BE49-F238E27FC236}">
                <a16:creationId xmlns:a16="http://schemas.microsoft.com/office/drawing/2014/main" id="{CE2ED001-576F-C8E4-34EB-528363C76A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5212" y="685800"/>
            <a:ext cx="6403775" cy="605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59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9B5C07C-3107-9C75-41B8-A6425C691CFA}"/>
              </a:ext>
            </a:extLst>
          </p:cNvPr>
          <p:cNvSpPr txBox="1"/>
          <p:nvPr/>
        </p:nvSpPr>
        <p:spPr>
          <a:xfrm>
            <a:off x="333772" y="332656"/>
            <a:ext cx="11737304" cy="5262979"/>
          </a:xfrm>
          <a:prstGeom prst="rect">
            <a:avLst/>
          </a:prstGeom>
          <a:noFill/>
        </p:spPr>
        <p:txBody>
          <a:bodyPr wrap="square" rtlCol="0">
            <a:spAutoFit/>
          </a:bodyPr>
          <a:lstStyle/>
          <a:p>
            <a:r>
              <a:rPr lang="es-ES" sz="2400" b="1" dirty="0"/>
              <a:t>Crisis capitalista de los 70:</a:t>
            </a:r>
          </a:p>
          <a:p>
            <a:endParaRPr lang="es-ES" sz="2400" b="1" dirty="0"/>
          </a:p>
          <a:p>
            <a:r>
              <a:rPr lang="es-ES" sz="2400" b="1" dirty="0"/>
              <a:t>		Originaron las reestructuraciones productivas actuales y el neoliberalismo.</a:t>
            </a:r>
          </a:p>
          <a:p>
            <a:endParaRPr lang="es-ES" sz="2400" b="1" dirty="0"/>
          </a:p>
          <a:p>
            <a:endParaRPr lang="es-ES" sz="2400" b="1" dirty="0"/>
          </a:p>
          <a:p>
            <a:r>
              <a:rPr lang="es-ES" sz="2400" b="1" dirty="0"/>
              <a:t>Permiten indagar sobre las nuevas teorías de procesos productivos, empresas y trabajadores.</a:t>
            </a:r>
          </a:p>
          <a:p>
            <a:endParaRPr lang="es-ES" sz="2400" b="1" dirty="0"/>
          </a:p>
          <a:p>
            <a:endParaRPr lang="es-ES" sz="2400" b="1" dirty="0"/>
          </a:p>
          <a:p>
            <a:r>
              <a:rPr lang="es-ES" sz="2400" b="1" dirty="0"/>
              <a:t>Inicialmente la crisis fue pensada como la crisis del Estado Social</a:t>
            </a:r>
          </a:p>
          <a:p>
            <a:endParaRPr lang="es-ES" sz="2400" b="1" dirty="0"/>
          </a:p>
          <a:p>
            <a:pPr marL="342900" indent="-342900">
              <a:buFont typeface="Arial" panose="020B0604020202020204" pitchFamily="34" charset="0"/>
              <a:buChar char="•"/>
            </a:pPr>
            <a:r>
              <a:rPr lang="es-ES" sz="2400" b="1" dirty="0"/>
              <a:t>Crisis Fiscal de éste.</a:t>
            </a:r>
          </a:p>
          <a:p>
            <a:pPr marL="342900" indent="-342900">
              <a:buFont typeface="Arial" panose="020B0604020202020204" pitchFamily="34" charset="0"/>
              <a:buChar char="•"/>
            </a:pPr>
            <a:r>
              <a:rPr lang="es-ES" sz="2400" b="1" dirty="0"/>
              <a:t>O de acumulación de capital</a:t>
            </a:r>
            <a:endParaRPr lang="es-CO" sz="2400" b="1" dirty="0"/>
          </a:p>
        </p:txBody>
      </p:sp>
      <p:sp>
        <p:nvSpPr>
          <p:cNvPr id="6" name="Flecha: hacia abajo 5">
            <a:extLst>
              <a:ext uri="{FF2B5EF4-FFF2-40B4-BE49-F238E27FC236}">
                <a16:creationId xmlns:a16="http://schemas.microsoft.com/office/drawing/2014/main" id="{89A56E9E-C83C-2B14-4368-D8A53A4F2F73}"/>
              </a:ext>
            </a:extLst>
          </p:cNvPr>
          <p:cNvSpPr/>
          <p:nvPr/>
        </p:nvSpPr>
        <p:spPr>
          <a:xfrm rot="18711533">
            <a:off x="1372143" y="908720"/>
            <a:ext cx="648072" cy="3536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Flecha: hacia abajo 6">
            <a:extLst>
              <a:ext uri="{FF2B5EF4-FFF2-40B4-BE49-F238E27FC236}">
                <a16:creationId xmlns:a16="http://schemas.microsoft.com/office/drawing/2014/main" id="{6CF1D1D7-E3EB-2D02-614C-3392868974FB}"/>
              </a:ext>
            </a:extLst>
          </p:cNvPr>
          <p:cNvSpPr/>
          <p:nvPr/>
        </p:nvSpPr>
        <p:spPr>
          <a:xfrm>
            <a:off x="4582244" y="1916832"/>
            <a:ext cx="792088"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7152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056A4B0-32C7-8C8C-9240-6D31CE475669}"/>
              </a:ext>
            </a:extLst>
          </p:cNvPr>
          <p:cNvSpPr txBox="1"/>
          <p:nvPr/>
        </p:nvSpPr>
        <p:spPr>
          <a:xfrm>
            <a:off x="477788" y="476672"/>
            <a:ext cx="11449272" cy="6001643"/>
          </a:xfrm>
          <a:prstGeom prst="rect">
            <a:avLst/>
          </a:prstGeom>
          <a:noFill/>
        </p:spPr>
        <p:txBody>
          <a:bodyPr wrap="square" rtlCol="0">
            <a:spAutoFit/>
          </a:bodyPr>
          <a:lstStyle/>
          <a:p>
            <a:r>
              <a:rPr lang="es-ES" sz="2400" b="1" dirty="0"/>
              <a:t>Fondo de la crisis:</a:t>
            </a:r>
          </a:p>
          <a:p>
            <a:endParaRPr lang="es-ES" sz="2400" b="1" dirty="0"/>
          </a:p>
          <a:p>
            <a:r>
              <a:rPr lang="es-ES" sz="2400" b="1" dirty="0"/>
              <a:t>			Crisis del 29</a:t>
            </a:r>
          </a:p>
          <a:p>
            <a:endParaRPr lang="es-ES" sz="2400" b="1" dirty="0"/>
          </a:p>
          <a:p>
            <a:r>
              <a:rPr lang="es-ES" sz="2400" b="1" dirty="0"/>
              <a:t>			Los sindicatos habrían intervenido en la oferta y demanda  de 				mano de obra, politizando el precio de la fuerza de trabajo.</a:t>
            </a:r>
          </a:p>
          <a:p>
            <a:endParaRPr lang="es-ES" sz="2400" b="1" dirty="0"/>
          </a:p>
          <a:p>
            <a:r>
              <a:rPr lang="es-ES" sz="2400" b="1" dirty="0"/>
              <a:t>Ocasionó una legitimidad por parte del Estado:</a:t>
            </a:r>
          </a:p>
          <a:p>
            <a:endParaRPr lang="es-ES" sz="2400" b="1" dirty="0"/>
          </a:p>
          <a:p>
            <a:r>
              <a:rPr lang="es-ES" sz="2400" b="1" dirty="0"/>
              <a:t>		Reconoció el nivel de elevación de niveles de vida de los trabajadores 			(mínimo vital???)</a:t>
            </a:r>
          </a:p>
          <a:p>
            <a:endParaRPr lang="es-ES" sz="2400" b="1" dirty="0"/>
          </a:p>
          <a:p>
            <a:r>
              <a:rPr lang="es-ES" sz="2400" b="1" dirty="0"/>
              <a:t>		Extendió la seguridad social.</a:t>
            </a:r>
          </a:p>
          <a:p>
            <a:endParaRPr lang="es-ES" sz="2400" b="1" dirty="0"/>
          </a:p>
          <a:p>
            <a:r>
              <a:rPr lang="es-ES" sz="2400" b="1" dirty="0"/>
              <a:t>		El poder sindical para firmar pactos corporativos de gobernabilidad.</a:t>
            </a:r>
          </a:p>
          <a:p>
            <a:endParaRPr lang="es-CO" sz="2400" b="1" dirty="0"/>
          </a:p>
        </p:txBody>
      </p:sp>
      <p:sp>
        <p:nvSpPr>
          <p:cNvPr id="3" name="Flecha: hacia abajo 2">
            <a:extLst>
              <a:ext uri="{FF2B5EF4-FFF2-40B4-BE49-F238E27FC236}">
                <a16:creationId xmlns:a16="http://schemas.microsoft.com/office/drawing/2014/main" id="{54FBCEF5-9DFB-3651-7A3F-5563F2F3BC0B}"/>
              </a:ext>
            </a:extLst>
          </p:cNvPr>
          <p:cNvSpPr/>
          <p:nvPr/>
        </p:nvSpPr>
        <p:spPr>
          <a:xfrm rot="18653391">
            <a:off x="2474751" y="991112"/>
            <a:ext cx="576064" cy="783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Abrir llave 3">
            <a:extLst>
              <a:ext uri="{FF2B5EF4-FFF2-40B4-BE49-F238E27FC236}">
                <a16:creationId xmlns:a16="http://schemas.microsoft.com/office/drawing/2014/main" id="{D3F9CEC5-A882-D74A-DE88-5A1CA8DA9329}"/>
              </a:ext>
            </a:extLst>
          </p:cNvPr>
          <p:cNvSpPr/>
          <p:nvPr/>
        </p:nvSpPr>
        <p:spPr>
          <a:xfrm>
            <a:off x="1629916" y="3717032"/>
            <a:ext cx="360040" cy="2232248"/>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52240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5B12520-354C-2647-B92B-095996434A41}"/>
              </a:ext>
            </a:extLst>
          </p:cNvPr>
          <p:cNvSpPr txBox="1"/>
          <p:nvPr/>
        </p:nvSpPr>
        <p:spPr>
          <a:xfrm>
            <a:off x="837828" y="404664"/>
            <a:ext cx="10657184" cy="4893647"/>
          </a:xfrm>
          <a:prstGeom prst="rect">
            <a:avLst/>
          </a:prstGeom>
          <a:noFill/>
        </p:spPr>
        <p:txBody>
          <a:bodyPr wrap="square" rtlCol="0">
            <a:spAutoFit/>
          </a:bodyPr>
          <a:lstStyle/>
          <a:p>
            <a:r>
              <a:rPr lang="es-ES" sz="2400" b="1" dirty="0"/>
              <a:t>Panorama:</a:t>
            </a:r>
          </a:p>
          <a:p>
            <a:endParaRPr lang="es-ES" sz="2400" b="1" dirty="0"/>
          </a:p>
          <a:p>
            <a:r>
              <a:rPr lang="es-ES" sz="2400" b="1" dirty="0"/>
              <a:t>		Un Estado Social que reconoció:</a:t>
            </a:r>
          </a:p>
          <a:p>
            <a:endParaRPr lang="es-ES" sz="2400" b="1" dirty="0"/>
          </a:p>
          <a:p>
            <a:pPr marL="342900" indent="-342900">
              <a:buFont typeface="Wingdings" panose="05000000000000000000" pitchFamily="2" charset="2"/>
              <a:buChar char="§"/>
            </a:pPr>
            <a:r>
              <a:rPr lang="es-ES" sz="2400" b="1" dirty="0"/>
              <a:t>La Sociedad estaba dividida en clases.</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A la clase obrera no se le podía considerar como ilegal.</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Había que emitir leyes protectoras del trabajo.</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Reconocer los sindicatos y el derecho de huelga.</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Y que había que pensar en la contratación colectiva.</a:t>
            </a:r>
            <a:endParaRPr lang="es-CO" sz="2400" b="1" dirty="0"/>
          </a:p>
        </p:txBody>
      </p:sp>
    </p:spTree>
    <p:extLst>
      <p:ext uri="{BB962C8B-B14F-4D97-AF65-F5344CB8AC3E}">
        <p14:creationId xmlns:p14="http://schemas.microsoft.com/office/powerpoint/2010/main" val="3722058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FA2FA26-4E87-59A7-2317-FBB373B0D076}"/>
              </a:ext>
            </a:extLst>
          </p:cNvPr>
          <p:cNvSpPr txBox="1"/>
          <p:nvPr/>
        </p:nvSpPr>
        <p:spPr>
          <a:xfrm>
            <a:off x="3790156" y="476672"/>
            <a:ext cx="7560840" cy="1938992"/>
          </a:xfrm>
          <a:prstGeom prst="rect">
            <a:avLst/>
          </a:prstGeom>
          <a:noFill/>
        </p:spPr>
        <p:txBody>
          <a:bodyPr wrap="square" rtlCol="0">
            <a:spAutoFit/>
          </a:bodyPr>
          <a:lstStyle/>
          <a:p>
            <a:r>
              <a:rPr lang="es-ES" sz="4000" b="1" dirty="0"/>
              <a:t>Estado Liberal se convirtió  en un interventor de la economía , articulándola con la política.</a:t>
            </a:r>
            <a:endParaRPr lang="es-CO" sz="2400" b="1" dirty="0"/>
          </a:p>
        </p:txBody>
      </p:sp>
      <p:pic>
        <p:nvPicPr>
          <p:cNvPr id="3" name="Imagen 2">
            <a:extLst>
              <a:ext uri="{FF2B5EF4-FFF2-40B4-BE49-F238E27FC236}">
                <a16:creationId xmlns:a16="http://schemas.microsoft.com/office/drawing/2014/main" id="{D4CC3D31-9F87-76A4-396A-BD1625F2BA66}"/>
              </a:ext>
            </a:extLst>
          </p:cNvPr>
          <p:cNvPicPr>
            <a:picLocks noChangeAspect="1"/>
          </p:cNvPicPr>
          <p:nvPr/>
        </p:nvPicPr>
        <p:blipFill>
          <a:blip r:embed="rId2"/>
          <a:stretch>
            <a:fillRect/>
          </a:stretch>
        </p:blipFill>
        <p:spPr>
          <a:xfrm>
            <a:off x="405780" y="2492896"/>
            <a:ext cx="7848872" cy="4129153"/>
          </a:xfrm>
          <a:prstGeom prst="rect">
            <a:avLst/>
          </a:prstGeom>
        </p:spPr>
      </p:pic>
    </p:spTree>
    <p:extLst>
      <p:ext uri="{BB962C8B-B14F-4D97-AF65-F5344CB8AC3E}">
        <p14:creationId xmlns:p14="http://schemas.microsoft.com/office/powerpoint/2010/main" val="417004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8575836-71B3-CF29-0081-604659B61575}"/>
              </a:ext>
            </a:extLst>
          </p:cNvPr>
          <p:cNvSpPr txBox="1"/>
          <p:nvPr/>
        </p:nvSpPr>
        <p:spPr>
          <a:xfrm>
            <a:off x="477788" y="332656"/>
            <a:ext cx="11305256" cy="4524315"/>
          </a:xfrm>
          <a:prstGeom prst="rect">
            <a:avLst/>
          </a:prstGeom>
          <a:noFill/>
        </p:spPr>
        <p:txBody>
          <a:bodyPr wrap="square" rtlCol="0">
            <a:spAutoFit/>
          </a:bodyPr>
          <a:lstStyle/>
          <a:p>
            <a:r>
              <a:rPr lang="es-ES" sz="2400" b="1" dirty="0"/>
              <a:t>¿ Cuál era ahora el objetivo de los gobiernos?</a:t>
            </a:r>
          </a:p>
          <a:p>
            <a:endParaRPr lang="es-ES" sz="2400" b="1" dirty="0"/>
          </a:p>
          <a:p>
            <a:r>
              <a:rPr lang="es-ES" sz="2400" b="1" dirty="0"/>
              <a:t>Articular modelo productivo  y el régimen de acumulación</a:t>
            </a:r>
          </a:p>
          <a:p>
            <a:r>
              <a:rPr lang="es-ES" sz="2400" b="1" dirty="0"/>
              <a:t>(producción y consumo)</a:t>
            </a:r>
          </a:p>
          <a:p>
            <a:endParaRPr lang="es-ES" sz="2400" b="1" dirty="0"/>
          </a:p>
          <a:p>
            <a:endParaRPr lang="es-ES" sz="2400" b="1" dirty="0"/>
          </a:p>
          <a:p>
            <a:r>
              <a:rPr lang="es-ES" sz="2400" b="1" dirty="0"/>
              <a:t>AMERICA LATINA:</a:t>
            </a:r>
          </a:p>
          <a:p>
            <a:endParaRPr lang="es-ES" sz="2400" b="1" dirty="0"/>
          </a:p>
          <a:p>
            <a:r>
              <a:rPr lang="es-ES" sz="2400" b="1" dirty="0"/>
              <a:t>No se dio dicha articulación en nada.</a:t>
            </a:r>
          </a:p>
          <a:p>
            <a:endParaRPr lang="es-ES" sz="2400" b="1" dirty="0"/>
          </a:p>
          <a:p>
            <a:r>
              <a:rPr lang="es-ES" sz="2400" b="1" dirty="0"/>
              <a:t>		Sino que se dio en el mismo nivel de los procesos productivos 				(concentración accionaria, familias propietarias ).</a:t>
            </a:r>
            <a:endParaRPr lang="es-CO" sz="2400" b="1" dirty="0"/>
          </a:p>
        </p:txBody>
      </p:sp>
      <p:pic>
        <p:nvPicPr>
          <p:cNvPr id="3" name="Imagen 2">
            <a:extLst>
              <a:ext uri="{FF2B5EF4-FFF2-40B4-BE49-F238E27FC236}">
                <a16:creationId xmlns:a16="http://schemas.microsoft.com/office/drawing/2014/main" id="{F738D88D-E03D-8124-DA4C-F76455BAF327}"/>
              </a:ext>
            </a:extLst>
          </p:cNvPr>
          <p:cNvPicPr>
            <a:picLocks noChangeAspect="1"/>
          </p:cNvPicPr>
          <p:nvPr/>
        </p:nvPicPr>
        <p:blipFill>
          <a:blip r:embed="rId2"/>
          <a:stretch>
            <a:fillRect/>
          </a:stretch>
        </p:blipFill>
        <p:spPr>
          <a:xfrm>
            <a:off x="7750596" y="1844824"/>
            <a:ext cx="2343150" cy="1952625"/>
          </a:xfrm>
          <a:prstGeom prst="rect">
            <a:avLst/>
          </a:prstGeom>
        </p:spPr>
      </p:pic>
    </p:spTree>
    <p:extLst>
      <p:ext uri="{BB962C8B-B14F-4D97-AF65-F5344CB8AC3E}">
        <p14:creationId xmlns:p14="http://schemas.microsoft.com/office/powerpoint/2010/main" val="27258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C9861AC-64EC-5200-28C6-CB06E81D9C8D}"/>
              </a:ext>
            </a:extLst>
          </p:cNvPr>
          <p:cNvSpPr txBox="1"/>
          <p:nvPr/>
        </p:nvSpPr>
        <p:spPr>
          <a:xfrm>
            <a:off x="333772" y="476672"/>
            <a:ext cx="11449272" cy="5570756"/>
          </a:xfrm>
          <a:prstGeom prst="rect">
            <a:avLst/>
          </a:prstGeom>
          <a:noFill/>
        </p:spPr>
        <p:txBody>
          <a:bodyPr wrap="square" rtlCol="0">
            <a:spAutoFit/>
          </a:bodyPr>
          <a:lstStyle/>
          <a:p>
            <a:r>
              <a:rPr lang="es-ES" sz="2400" b="1" dirty="0"/>
              <a:t>En la concepción tradicional de producción (</a:t>
            </a:r>
            <a:r>
              <a:rPr lang="es-ES" sz="2400" b="1" dirty="0" err="1"/>
              <a:t>taylordista</a:t>
            </a:r>
            <a:r>
              <a:rPr lang="es-ES" sz="2400" b="1" dirty="0"/>
              <a:t>-fordista) se presentaron dos crisis:</a:t>
            </a:r>
          </a:p>
          <a:p>
            <a:endParaRPr lang="es-ES" sz="2400" b="1" dirty="0"/>
          </a:p>
          <a:p>
            <a:r>
              <a:rPr lang="es-ES" sz="2400" b="1" dirty="0"/>
              <a:t>Principio de Segmentación ( continuar segmentando el proceso productivo no daba mayores ganancias de productividad, pues la segmentación provocaba  el aumento del tiempo improductivo o de traslado entre los puestos de trabajo)</a:t>
            </a:r>
          </a:p>
          <a:p>
            <a:r>
              <a:rPr lang="es-ES" sz="2400" b="1" dirty="0"/>
              <a:t>			</a:t>
            </a:r>
          </a:p>
          <a:p>
            <a:r>
              <a:rPr lang="es-ES" sz="2400" b="1" dirty="0"/>
              <a:t>					y</a:t>
            </a:r>
          </a:p>
          <a:p>
            <a:endParaRPr lang="es-ES" sz="2400" b="1" dirty="0"/>
          </a:p>
          <a:p>
            <a:pPr algn="r"/>
            <a:r>
              <a:rPr lang="es-ES" sz="2400" b="1" dirty="0"/>
              <a:t>Y del límite entre estandarización y rutinización que no recuperaba el saber – hacer del obrero, sino que segmentaba concepción y ejecución.</a:t>
            </a:r>
          </a:p>
          <a:p>
            <a:pPr algn="r"/>
            <a:endParaRPr lang="es-ES" sz="2400" b="1" dirty="0"/>
          </a:p>
          <a:p>
            <a:pPr algn="r"/>
            <a:endParaRPr lang="es-ES" sz="2400" b="1" dirty="0"/>
          </a:p>
          <a:p>
            <a:pPr algn="ctr"/>
            <a:r>
              <a:rPr lang="es-ES" sz="4400" b="1" dirty="0"/>
              <a:t>OCASIONABA:</a:t>
            </a:r>
            <a:endParaRPr lang="es-CO" sz="4400" b="1" dirty="0"/>
          </a:p>
        </p:txBody>
      </p:sp>
    </p:spTree>
    <p:extLst>
      <p:ext uri="{BB962C8B-B14F-4D97-AF65-F5344CB8AC3E}">
        <p14:creationId xmlns:p14="http://schemas.microsoft.com/office/powerpoint/2010/main" val="1613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24A1E99-A269-D7F7-A581-5D04634C9A3C}"/>
              </a:ext>
            </a:extLst>
          </p:cNvPr>
          <p:cNvSpPr txBox="1"/>
          <p:nvPr/>
        </p:nvSpPr>
        <p:spPr>
          <a:xfrm>
            <a:off x="549796" y="332656"/>
            <a:ext cx="11089232" cy="4154984"/>
          </a:xfrm>
          <a:prstGeom prst="rect">
            <a:avLst/>
          </a:prstGeom>
          <a:noFill/>
        </p:spPr>
        <p:txBody>
          <a:bodyPr wrap="square" rtlCol="0">
            <a:spAutoFit/>
          </a:bodyPr>
          <a:lstStyle/>
          <a:p>
            <a:pPr marL="342900" indent="-342900">
              <a:buFont typeface="Wingdings" panose="05000000000000000000" pitchFamily="2" charset="2"/>
              <a:buChar char="§"/>
            </a:pPr>
            <a:r>
              <a:rPr lang="es-ES" sz="2400" b="1" dirty="0"/>
              <a:t>Límites individuales de trabajadores no motivados  frente al trabajo interno y aburrido</a:t>
            </a:r>
          </a:p>
          <a:p>
            <a:r>
              <a:rPr lang="es-ES" sz="2400" b="1" dirty="0"/>
              <a:t>	( alcoholismo, ausentismo, llegadas tarde, renuncias voluntarias, sabotajes 	a la producción).</a:t>
            </a:r>
          </a:p>
          <a:p>
            <a:endParaRPr lang="es-ES" sz="2400" b="1" dirty="0"/>
          </a:p>
          <a:p>
            <a:pPr marL="342900" indent="-342900">
              <a:buFont typeface="Wingdings" panose="05000000000000000000" pitchFamily="2" charset="2"/>
              <a:buChar char="§"/>
            </a:pPr>
            <a:r>
              <a:rPr lang="es-ES" sz="2400" b="1" dirty="0"/>
              <a:t>Límites sociales</a:t>
            </a:r>
          </a:p>
          <a:p>
            <a:r>
              <a:rPr lang="es-ES" sz="2400" b="1" dirty="0"/>
              <a:t>	(huelgas locales, contratos colectivos que imponían límites  a la velocidad de 	las cadenas de montaje) y</a:t>
            </a:r>
          </a:p>
          <a:p>
            <a:endParaRPr lang="es-ES" sz="2400" b="1" dirty="0"/>
          </a:p>
          <a:p>
            <a:pPr marL="342900" indent="-342900">
              <a:buFont typeface="Wingdings" panose="05000000000000000000" pitchFamily="2" charset="2"/>
              <a:buChar char="§"/>
            </a:pPr>
            <a:r>
              <a:rPr lang="es-ES" sz="2400" b="1" dirty="0"/>
              <a:t>La resistencia física del trabajador  a la intensificación  de los tiempos y los movimientos.</a:t>
            </a:r>
            <a:endParaRPr lang="es-CO" sz="2400" b="1" dirty="0"/>
          </a:p>
        </p:txBody>
      </p:sp>
      <p:pic>
        <p:nvPicPr>
          <p:cNvPr id="3" name="Imagen 2">
            <a:extLst>
              <a:ext uri="{FF2B5EF4-FFF2-40B4-BE49-F238E27FC236}">
                <a16:creationId xmlns:a16="http://schemas.microsoft.com/office/drawing/2014/main" id="{742D870C-14F7-CC4D-14FE-E3969C2F1FE2}"/>
              </a:ext>
            </a:extLst>
          </p:cNvPr>
          <p:cNvPicPr>
            <a:picLocks noChangeAspect="1"/>
          </p:cNvPicPr>
          <p:nvPr/>
        </p:nvPicPr>
        <p:blipFill>
          <a:blip r:embed="rId2"/>
          <a:stretch>
            <a:fillRect/>
          </a:stretch>
        </p:blipFill>
        <p:spPr>
          <a:xfrm>
            <a:off x="4860923" y="4352924"/>
            <a:ext cx="4761881" cy="2316435"/>
          </a:xfrm>
          <a:prstGeom prst="rect">
            <a:avLst/>
          </a:prstGeom>
        </p:spPr>
      </p:pic>
    </p:spTree>
    <p:extLst>
      <p:ext uri="{BB962C8B-B14F-4D97-AF65-F5344CB8AC3E}">
        <p14:creationId xmlns:p14="http://schemas.microsoft.com/office/powerpoint/2010/main" val="146365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95039EB-585B-6B4B-9FCB-FCC5DB838804}"/>
              </a:ext>
            </a:extLst>
          </p:cNvPr>
          <p:cNvSpPr>
            <a:spLocks noGrp="1"/>
          </p:cNvSpPr>
          <p:nvPr>
            <p:ph idx="1"/>
          </p:nvPr>
        </p:nvSpPr>
        <p:spPr/>
        <p:txBody>
          <a:bodyPr/>
          <a:lstStyle/>
          <a:p>
            <a:r>
              <a:rPr lang="es-ES" b="1" dirty="0"/>
              <a:t>Ejes problemáticos en el estudio de las Multinacionales.</a:t>
            </a:r>
            <a:endParaRPr lang="es-CO" b="1" dirty="0"/>
          </a:p>
        </p:txBody>
      </p:sp>
      <p:pic>
        <p:nvPicPr>
          <p:cNvPr id="4" name="Imagen 3">
            <a:extLst>
              <a:ext uri="{FF2B5EF4-FFF2-40B4-BE49-F238E27FC236}">
                <a16:creationId xmlns:a16="http://schemas.microsoft.com/office/drawing/2014/main" id="{AEC2BC4D-9F05-2F6C-1056-4E8E7E45FD8B}"/>
              </a:ext>
            </a:extLst>
          </p:cNvPr>
          <p:cNvPicPr>
            <a:picLocks noChangeAspect="1"/>
          </p:cNvPicPr>
          <p:nvPr/>
        </p:nvPicPr>
        <p:blipFill>
          <a:blip r:embed="rId2"/>
          <a:stretch>
            <a:fillRect/>
          </a:stretch>
        </p:blipFill>
        <p:spPr>
          <a:xfrm>
            <a:off x="1917948" y="1253479"/>
            <a:ext cx="7992888" cy="3623320"/>
          </a:xfrm>
          <a:prstGeom prst="rect">
            <a:avLst/>
          </a:prstGeom>
        </p:spPr>
      </p:pic>
    </p:spTree>
    <p:extLst>
      <p:ext uri="{BB962C8B-B14F-4D97-AF65-F5344CB8AC3E}">
        <p14:creationId xmlns:p14="http://schemas.microsoft.com/office/powerpoint/2010/main" val="2016575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6FD154E-B594-83DB-C71B-77126D1DFA73}"/>
              </a:ext>
            </a:extLst>
          </p:cNvPr>
          <p:cNvPicPr>
            <a:picLocks noChangeAspect="1"/>
          </p:cNvPicPr>
          <p:nvPr/>
        </p:nvPicPr>
        <p:blipFill rotWithShape="1">
          <a:blip r:embed="rId2"/>
          <a:srcRect l="15120"/>
          <a:stretch/>
        </p:blipFill>
        <p:spPr>
          <a:xfrm>
            <a:off x="189756" y="620688"/>
            <a:ext cx="2425452" cy="5400600"/>
          </a:xfrm>
          <a:prstGeom prst="rect">
            <a:avLst/>
          </a:prstGeom>
        </p:spPr>
      </p:pic>
      <p:sp>
        <p:nvSpPr>
          <p:cNvPr id="3" name="CuadroTexto 2">
            <a:extLst>
              <a:ext uri="{FF2B5EF4-FFF2-40B4-BE49-F238E27FC236}">
                <a16:creationId xmlns:a16="http://schemas.microsoft.com/office/drawing/2014/main" id="{8949E55B-86F4-4769-8616-ED3C28243E83}"/>
              </a:ext>
            </a:extLst>
          </p:cNvPr>
          <p:cNvSpPr txBox="1"/>
          <p:nvPr/>
        </p:nvSpPr>
        <p:spPr>
          <a:xfrm>
            <a:off x="3187600" y="116632"/>
            <a:ext cx="8712968" cy="7109639"/>
          </a:xfrm>
          <a:prstGeom prst="rect">
            <a:avLst/>
          </a:prstGeom>
          <a:noFill/>
        </p:spPr>
        <p:txBody>
          <a:bodyPr wrap="square" rtlCol="0">
            <a:spAutoFit/>
          </a:bodyPr>
          <a:lstStyle/>
          <a:p>
            <a:r>
              <a:rPr lang="es-ES" sz="2400" b="1" dirty="0"/>
              <a:t>En América Latina  se generan tres movimientos de relaciones productivas:</a:t>
            </a:r>
          </a:p>
          <a:p>
            <a:endParaRPr lang="es-ES" sz="2400" b="1" dirty="0"/>
          </a:p>
          <a:p>
            <a:pPr marL="342900" indent="-342900">
              <a:buFont typeface="Wingdings" panose="05000000000000000000" pitchFamily="2" charset="2"/>
              <a:buChar char="Ø"/>
            </a:pPr>
            <a:r>
              <a:rPr lang="es-ES" sz="2400" b="1" dirty="0"/>
              <a:t>Especialización flexible (distritos industriales); se evidencia en la naturaleza de las denominadas zonas francas.</a:t>
            </a:r>
          </a:p>
          <a:p>
            <a:pPr marL="342900" indent="-342900">
              <a:buFont typeface="Wingdings" panose="05000000000000000000" pitchFamily="2" charset="2"/>
              <a:buChar char="Ø"/>
            </a:pPr>
            <a:endParaRPr lang="es-ES" sz="2400" b="1" dirty="0"/>
          </a:p>
          <a:p>
            <a:pPr marL="342900" indent="-342900">
              <a:buFont typeface="Wingdings" panose="05000000000000000000" pitchFamily="2" charset="2"/>
              <a:buChar char="Ø"/>
            </a:pPr>
            <a:endParaRPr lang="es-ES" sz="2400" b="1" dirty="0"/>
          </a:p>
          <a:p>
            <a:pPr marL="342900" indent="-342900">
              <a:buFont typeface="Wingdings" panose="05000000000000000000" pitchFamily="2" charset="2"/>
              <a:buChar char="Ø"/>
            </a:pPr>
            <a:r>
              <a:rPr lang="es-ES" sz="2400" b="1" dirty="0"/>
              <a:t>Toyotismo ( polivalencia, rotación interna, trabajo en equipo, cero errores, justo a tiempo –cero inventarios-, transferencia de responsabilidades a trabajadores).</a:t>
            </a:r>
          </a:p>
          <a:p>
            <a:pPr marL="342900" indent="-342900">
              <a:buFont typeface="Wingdings" panose="05000000000000000000" pitchFamily="2" charset="2"/>
              <a:buChar char="Ø"/>
            </a:pPr>
            <a:endParaRPr lang="es-ES" sz="2400" b="1" dirty="0"/>
          </a:p>
          <a:p>
            <a:pPr marL="342900" indent="-342900">
              <a:buFont typeface="Wingdings" panose="05000000000000000000" pitchFamily="2" charset="2"/>
              <a:buChar char="Ø"/>
            </a:pPr>
            <a:r>
              <a:rPr lang="es-ES" sz="2400" b="1" dirty="0"/>
              <a:t>Lean </a:t>
            </a:r>
            <a:r>
              <a:rPr lang="es-ES" sz="2400" b="1" dirty="0" err="1"/>
              <a:t>Production</a:t>
            </a:r>
            <a:r>
              <a:rPr lang="es-ES" sz="2400" b="1" dirty="0"/>
              <a:t> ( gestión centrada en maximizar el valor para el cliente, minimizando desperdicios y optimizando recursos).</a:t>
            </a:r>
          </a:p>
          <a:p>
            <a:r>
              <a:rPr lang="es-ES" sz="2400" b="1" dirty="0"/>
              <a:t>	Viene del toyotismo.</a:t>
            </a:r>
          </a:p>
          <a:p>
            <a:r>
              <a:rPr lang="es-ES" sz="2400" b="1" dirty="0"/>
              <a:t>		Incluye aspectos culturales como identidad con la 		empresa.</a:t>
            </a:r>
          </a:p>
          <a:p>
            <a:r>
              <a:rPr lang="es-ES" sz="2400" b="1" dirty="0"/>
              <a:t>		Lealtad hacia la misma.</a:t>
            </a:r>
          </a:p>
          <a:p>
            <a:r>
              <a:rPr lang="es-ES" sz="2400" b="1" dirty="0"/>
              <a:t>		Compromiso con la productividad y la calidad.</a:t>
            </a:r>
          </a:p>
          <a:p>
            <a:pPr marL="342900" indent="-342900">
              <a:buFont typeface="Wingdings" panose="05000000000000000000" pitchFamily="2" charset="2"/>
              <a:buChar char="Ø"/>
            </a:pPr>
            <a:endParaRPr lang="es-CO" sz="2400" b="1" dirty="0"/>
          </a:p>
        </p:txBody>
      </p:sp>
    </p:spTree>
    <p:extLst>
      <p:ext uri="{BB962C8B-B14F-4D97-AF65-F5344CB8AC3E}">
        <p14:creationId xmlns:p14="http://schemas.microsoft.com/office/powerpoint/2010/main" val="259222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37494A7-EC47-51FA-06AC-11B6856D81D0}"/>
              </a:ext>
            </a:extLst>
          </p:cNvPr>
          <p:cNvSpPr txBox="1"/>
          <p:nvPr/>
        </p:nvSpPr>
        <p:spPr>
          <a:xfrm>
            <a:off x="333772" y="260648"/>
            <a:ext cx="11665296" cy="5262979"/>
          </a:xfrm>
          <a:prstGeom prst="rect">
            <a:avLst/>
          </a:prstGeom>
          <a:noFill/>
        </p:spPr>
        <p:txBody>
          <a:bodyPr wrap="square" rtlCol="0">
            <a:spAutoFit/>
          </a:bodyPr>
          <a:lstStyle/>
          <a:p>
            <a:r>
              <a:rPr lang="es-ES" sz="2400" b="1" dirty="0"/>
              <a:t>Para el siglo XXI se transformaron:</a:t>
            </a:r>
          </a:p>
          <a:p>
            <a:endParaRPr lang="es-ES" sz="2400" b="1" dirty="0"/>
          </a:p>
          <a:p>
            <a:r>
              <a:rPr lang="es-ES" sz="2400" b="1" dirty="0"/>
              <a:t>Toyotismo:</a:t>
            </a:r>
          </a:p>
          <a:p>
            <a:r>
              <a:rPr lang="es-ES" sz="2400" b="1" dirty="0"/>
              <a:t>		Apuesta a nuevas formas de la organización del trabajo por encima del 		cambio tecnológico material con una</a:t>
            </a:r>
          </a:p>
          <a:p>
            <a:endParaRPr lang="es-ES" sz="2400" b="1" dirty="0"/>
          </a:p>
          <a:p>
            <a:r>
              <a:rPr lang="es-ES" sz="2400" b="1" dirty="0"/>
              <a:t>		NUEVA CULTURA LABORAL</a:t>
            </a:r>
          </a:p>
          <a:p>
            <a:endParaRPr lang="es-ES" sz="2400" b="1" dirty="0"/>
          </a:p>
          <a:p>
            <a:r>
              <a:rPr lang="es-ES" sz="2400" b="1" dirty="0"/>
              <a:t>			Gran aumento de la intensificación y desgaste del trabajo en el 			proceso laboral</a:t>
            </a:r>
          </a:p>
          <a:p>
            <a:endParaRPr lang="es-ES" sz="2400" b="1" dirty="0"/>
          </a:p>
          <a:p>
            <a:r>
              <a:rPr lang="es-ES" sz="2400" b="1" dirty="0"/>
              <a:t>			Aumentar la productividad sin cambio técnico, simplemente 				intensificando el trabajo, a través del convencimiento de los 				trabajadores y de las nuevas formas de organización.</a:t>
            </a:r>
            <a:endParaRPr lang="es-CO" sz="2400" b="1" dirty="0"/>
          </a:p>
        </p:txBody>
      </p:sp>
      <p:sp>
        <p:nvSpPr>
          <p:cNvPr id="3" name="Flecha: hacia abajo 2">
            <a:extLst>
              <a:ext uri="{FF2B5EF4-FFF2-40B4-BE49-F238E27FC236}">
                <a16:creationId xmlns:a16="http://schemas.microsoft.com/office/drawing/2014/main" id="{D97EA4E3-6D28-DE12-B224-1458F0D9E14D}"/>
              </a:ext>
            </a:extLst>
          </p:cNvPr>
          <p:cNvSpPr/>
          <p:nvPr/>
        </p:nvSpPr>
        <p:spPr>
          <a:xfrm rot="17991465">
            <a:off x="1237484" y="1467400"/>
            <a:ext cx="504056" cy="7115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074" name="Picture 2" descr="Sabe qué significa el logotipo de Toyota?">
            <a:extLst>
              <a:ext uri="{FF2B5EF4-FFF2-40B4-BE49-F238E27FC236}">
                <a16:creationId xmlns:a16="http://schemas.microsoft.com/office/drawing/2014/main" id="{671AEBFE-66BD-1B4B-597E-4B65AB4C71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780" y="3677135"/>
            <a:ext cx="2371725" cy="1924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949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6D0C037-5EDC-C910-E9E1-5ACC16906D0B}"/>
              </a:ext>
            </a:extLst>
          </p:cNvPr>
          <p:cNvSpPr txBox="1"/>
          <p:nvPr/>
        </p:nvSpPr>
        <p:spPr>
          <a:xfrm>
            <a:off x="189756" y="476672"/>
            <a:ext cx="11593288" cy="4154984"/>
          </a:xfrm>
          <a:prstGeom prst="rect">
            <a:avLst/>
          </a:prstGeom>
          <a:noFill/>
        </p:spPr>
        <p:txBody>
          <a:bodyPr wrap="square" rtlCol="0">
            <a:spAutoFit/>
          </a:bodyPr>
          <a:lstStyle/>
          <a:p>
            <a:r>
              <a:rPr lang="es-ES" sz="2400" b="1" dirty="0"/>
              <a:t>CRISIS:</a:t>
            </a:r>
          </a:p>
          <a:p>
            <a:endParaRPr lang="es-ES" sz="2400" b="1" dirty="0"/>
          </a:p>
          <a:p>
            <a:pPr marL="342900" indent="-342900" algn="ctr">
              <a:buFont typeface="Wingdings" panose="05000000000000000000" pitchFamily="2" charset="2"/>
              <a:buChar char="Ø"/>
            </a:pPr>
            <a:r>
              <a:rPr lang="es-ES" sz="2400" b="1" dirty="0"/>
              <a:t>Imposibilidad de seguir aumentando el ritmo de trabajo del trabajador por nuevas formas de organización.</a:t>
            </a:r>
          </a:p>
          <a:p>
            <a:pPr marL="342900" indent="-342900" algn="ctr">
              <a:buFont typeface="Wingdings" panose="05000000000000000000" pitchFamily="2" charset="2"/>
              <a:buChar char="Ø"/>
            </a:pPr>
            <a:endParaRPr lang="es-ES" sz="2400" b="1" dirty="0"/>
          </a:p>
          <a:p>
            <a:pPr marL="342900" indent="-342900" algn="ctr">
              <a:buFont typeface="Wingdings" panose="05000000000000000000" pitchFamily="2" charset="2"/>
              <a:buChar char="Ø"/>
            </a:pPr>
            <a:r>
              <a:rPr lang="es-ES" sz="2400" b="1" dirty="0"/>
              <a:t>Crisis de las relaciones personales (familiares, de amistad, tiempo libre) de los trabajadores sujetos a muy largas jornadas, a la falta de suficiente descanso semanal, a cortas o nulas vacaciones.</a:t>
            </a:r>
          </a:p>
          <a:p>
            <a:pPr algn="ctr"/>
            <a:endParaRPr lang="es-ES" sz="2400" b="1" dirty="0"/>
          </a:p>
          <a:p>
            <a:pPr algn="ctr"/>
            <a:endParaRPr lang="es-ES" sz="2400" b="1" dirty="0"/>
          </a:p>
          <a:p>
            <a:pPr algn="ctr"/>
            <a:r>
              <a:rPr lang="es-ES" sz="2400" b="1" dirty="0"/>
              <a:t>LO QUE SE HA SUBSANADO EN PLANTAS CON TRABAJADORES EXTRANJEROS.</a:t>
            </a:r>
            <a:endParaRPr lang="es-CO" sz="2400" b="1" dirty="0"/>
          </a:p>
        </p:txBody>
      </p:sp>
    </p:spTree>
    <p:extLst>
      <p:ext uri="{BB962C8B-B14F-4D97-AF65-F5344CB8AC3E}">
        <p14:creationId xmlns:p14="http://schemas.microsoft.com/office/powerpoint/2010/main" val="418157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26A9DCF-371E-7D42-B3C9-BCE5B295DA9C}"/>
              </a:ext>
            </a:extLst>
          </p:cNvPr>
          <p:cNvSpPr txBox="1"/>
          <p:nvPr/>
        </p:nvSpPr>
        <p:spPr>
          <a:xfrm>
            <a:off x="405780" y="476672"/>
            <a:ext cx="11305256" cy="3046988"/>
          </a:xfrm>
          <a:prstGeom prst="rect">
            <a:avLst/>
          </a:prstGeom>
          <a:noFill/>
        </p:spPr>
        <p:txBody>
          <a:bodyPr wrap="square" rtlCol="0">
            <a:spAutoFit/>
          </a:bodyPr>
          <a:lstStyle/>
          <a:p>
            <a:r>
              <a:rPr lang="es-ES" sz="2400" b="1" dirty="0"/>
              <a:t>Modelos de relaciones productivas en desuso porque en la actualidad  no se apunta a soluciones amables, sino que se tiende </a:t>
            </a:r>
          </a:p>
          <a:p>
            <a:endParaRPr lang="es-ES" sz="2400" b="1" dirty="0"/>
          </a:p>
          <a:p>
            <a:r>
              <a:rPr lang="es-ES" sz="2400" b="1" dirty="0"/>
              <a:t>			a la subcontratación y a la precarización del trabajo</a:t>
            </a:r>
          </a:p>
          <a:p>
            <a:endParaRPr lang="es-ES" sz="2400" b="1" dirty="0"/>
          </a:p>
          <a:p>
            <a:r>
              <a:rPr lang="es-ES" sz="2400" b="1" dirty="0"/>
              <a:t>Abonado</a:t>
            </a:r>
          </a:p>
          <a:p>
            <a:endParaRPr lang="es-ES" sz="2400" b="1" dirty="0"/>
          </a:p>
          <a:p>
            <a:r>
              <a:rPr lang="es-ES" sz="2400" b="1" dirty="0"/>
              <a:t>			por la debilidad sindical.</a:t>
            </a:r>
            <a:endParaRPr lang="es-CO" sz="2400" b="1" dirty="0"/>
          </a:p>
        </p:txBody>
      </p:sp>
      <p:pic>
        <p:nvPicPr>
          <p:cNvPr id="3" name="Imagen 2">
            <a:extLst>
              <a:ext uri="{FF2B5EF4-FFF2-40B4-BE49-F238E27FC236}">
                <a16:creationId xmlns:a16="http://schemas.microsoft.com/office/drawing/2014/main" id="{90CE7436-6F92-DFBB-010E-053F10C0F812}"/>
              </a:ext>
            </a:extLst>
          </p:cNvPr>
          <p:cNvPicPr>
            <a:picLocks noChangeAspect="1"/>
          </p:cNvPicPr>
          <p:nvPr/>
        </p:nvPicPr>
        <p:blipFill>
          <a:blip r:embed="rId2"/>
          <a:stretch>
            <a:fillRect/>
          </a:stretch>
        </p:blipFill>
        <p:spPr>
          <a:xfrm>
            <a:off x="505791" y="3789040"/>
            <a:ext cx="2924325" cy="2736304"/>
          </a:xfrm>
          <a:prstGeom prst="rect">
            <a:avLst/>
          </a:prstGeom>
        </p:spPr>
      </p:pic>
      <p:pic>
        <p:nvPicPr>
          <p:cNvPr id="4" name="Imagen 3">
            <a:extLst>
              <a:ext uri="{FF2B5EF4-FFF2-40B4-BE49-F238E27FC236}">
                <a16:creationId xmlns:a16="http://schemas.microsoft.com/office/drawing/2014/main" id="{A11106B9-FF7F-2FA9-717E-0D3368709D2E}"/>
              </a:ext>
            </a:extLst>
          </p:cNvPr>
          <p:cNvPicPr>
            <a:picLocks noChangeAspect="1"/>
          </p:cNvPicPr>
          <p:nvPr/>
        </p:nvPicPr>
        <p:blipFill>
          <a:blip r:embed="rId3"/>
          <a:stretch>
            <a:fillRect/>
          </a:stretch>
        </p:blipFill>
        <p:spPr>
          <a:xfrm>
            <a:off x="4438228" y="3789040"/>
            <a:ext cx="4824536" cy="2592288"/>
          </a:xfrm>
          <a:prstGeom prst="rect">
            <a:avLst/>
          </a:prstGeom>
        </p:spPr>
      </p:pic>
    </p:spTree>
    <p:extLst>
      <p:ext uri="{BB962C8B-B14F-4D97-AF65-F5344CB8AC3E}">
        <p14:creationId xmlns:p14="http://schemas.microsoft.com/office/powerpoint/2010/main" val="278821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6CAD3C8-E78F-917A-1148-9FB7302FA49E}"/>
              </a:ext>
            </a:extLst>
          </p:cNvPr>
          <p:cNvPicPr>
            <a:picLocks noChangeAspect="1"/>
          </p:cNvPicPr>
          <p:nvPr/>
        </p:nvPicPr>
        <p:blipFill>
          <a:blip r:embed="rId2"/>
          <a:stretch>
            <a:fillRect/>
          </a:stretch>
        </p:blipFill>
        <p:spPr>
          <a:xfrm>
            <a:off x="23729" y="620688"/>
            <a:ext cx="2426418" cy="5401524"/>
          </a:xfrm>
          <a:prstGeom prst="rect">
            <a:avLst/>
          </a:prstGeom>
        </p:spPr>
      </p:pic>
      <p:sp>
        <p:nvSpPr>
          <p:cNvPr id="3" name="CuadroTexto 2">
            <a:extLst>
              <a:ext uri="{FF2B5EF4-FFF2-40B4-BE49-F238E27FC236}">
                <a16:creationId xmlns:a16="http://schemas.microsoft.com/office/drawing/2014/main" id="{FF5EDBCB-1CFB-1DFE-1042-00F9C04F834F}"/>
              </a:ext>
            </a:extLst>
          </p:cNvPr>
          <p:cNvSpPr txBox="1"/>
          <p:nvPr/>
        </p:nvSpPr>
        <p:spPr>
          <a:xfrm>
            <a:off x="3214092" y="188640"/>
            <a:ext cx="8640960" cy="5386090"/>
          </a:xfrm>
          <a:prstGeom prst="rect">
            <a:avLst/>
          </a:prstGeom>
          <a:noFill/>
        </p:spPr>
        <p:txBody>
          <a:bodyPr wrap="square" rtlCol="0">
            <a:spAutoFit/>
          </a:bodyPr>
          <a:lstStyle/>
          <a:p>
            <a:r>
              <a:rPr lang="es-ES" sz="2800" b="1" dirty="0"/>
              <a:t>AMERICA LATINA:</a:t>
            </a:r>
          </a:p>
          <a:p>
            <a:endParaRPr lang="es-ES" sz="2800" b="1" dirty="0"/>
          </a:p>
          <a:p>
            <a:r>
              <a:rPr lang="es-ES" sz="2400" b="1" dirty="0"/>
              <a:t>Resurgimiento de la teoría del Lean </a:t>
            </a:r>
            <a:r>
              <a:rPr lang="es-ES" sz="2400" b="1" dirty="0" err="1"/>
              <a:t>Productión</a:t>
            </a:r>
            <a:r>
              <a:rPr lang="es-ES" sz="2400" b="1" dirty="0"/>
              <a:t>.</a:t>
            </a:r>
          </a:p>
          <a:p>
            <a:endParaRPr lang="es-ES" sz="2400" b="1" dirty="0"/>
          </a:p>
          <a:p>
            <a:r>
              <a:rPr lang="es-ES" sz="2400" b="1" dirty="0"/>
              <a:t>con un nuevo </a:t>
            </a:r>
            <a:r>
              <a:rPr lang="es-ES" sz="2400" b="1" dirty="0" err="1"/>
              <a:t>enfásis</a:t>
            </a:r>
            <a:r>
              <a:rPr lang="es-ES" sz="2400" b="1" dirty="0"/>
              <a:t>: “Sistema Socio-Técnico”.</a:t>
            </a:r>
          </a:p>
          <a:p>
            <a:endParaRPr lang="es-ES" sz="2400" b="1" dirty="0"/>
          </a:p>
          <a:p>
            <a:pPr algn="ctr"/>
            <a:r>
              <a:rPr lang="es-ES" sz="2400" b="1" dirty="0"/>
              <a:t>Las empresas debían poner énfasis en los factores blandos del proceso productivo:</a:t>
            </a:r>
          </a:p>
          <a:p>
            <a:pPr algn="ctr"/>
            <a:endParaRPr lang="es-ES" sz="2400" b="1" dirty="0"/>
          </a:p>
          <a:p>
            <a:pPr algn="ctr"/>
            <a:r>
              <a:rPr lang="es-ES" sz="2400" b="1" dirty="0"/>
              <a:t>Relaciones sociales.</a:t>
            </a:r>
          </a:p>
          <a:p>
            <a:pPr algn="ctr"/>
            <a:r>
              <a:rPr lang="es-ES" sz="2400" b="1" dirty="0"/>
              <a:t>Cultura.</a:t>
            </a:r>
          </a:p>
          <a:p>
            <a:pPr algn="ctr"/>
            <a:r>
              <a:rPr lang="es-ES" sz="2400" b="1" dirty="0"/>
              <a:t>Toma de Decisiones.</a:t>
            </a:r>
          </a:p>
          <a:p>
            <a:pPr algn="ctr"/>
            <a:endParaRPr lang="es-ES" sz="2400" b="1" dirty="0"/>
          </a:p>
          <a:p>
            <a:pPr algn="ctr"/>
            <a:r>
              <a:rPr lang="es-ES" sz="2400" b="1" dirty="0"/>
              <a:t>Pero domina la esencia de la Lean </a:t>
            </a:r>
            <a:r>
              <a:rPr lang="es-ES" sz="2400" b="1" dirty="0" err="1"/>
              <a:t>Production</a:t>
            </a:r>
            <a:r>
              <a:rPr lang="es-ES" sz="2400" b="1" dirty="0"/>
              <a:t>.</a:t>
            </a:r>
            <a:endParaRPr lang="es-CO" sz="2400" b="1" dirty="0"/>
          </a:p>
        </p:txBody>
      </p:sp>
    </p:spTree>
    <p:extLst>
      <p:ext uri="{BB962C8B-B14F-4D97-AF65-F5344CB8AC3E}">
        <p14:creationId xmlns:p14="http://schemas.microsoft.com/office/powerpoint/2010/main" val="418701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0B9014-4B77-FB49-FD70-D4282638A0EF}"/>
              </a:ext>
            </a:extLst>
          </p:cNvPr>
          <p:cNvSpPr>
            <a:spLocks noGrp="1"/>
          </p:cNvSpPr>
          <p:nvPr>
            <p:ph type="title"/>
          </p:nvPr>
        </p:nvSpPr>
        <p:spPr/>
        <p:txBody>
          <a:bodyPr/>
          <a:lstStyle/>
          <a:p>
            <a:r>
              <a:rPr lang="es-ES" b="1" dirty="0"/>
              <a:t>SURGEN NUEVOS MODELOS PRODUCTIVOS:</a:t>
            </a:r>
            <a:endParaRPr lang="es-CO" b="1" dirty="0"/>
          </a:p>
        </p:txBody>
      </p:sp>
      <p:pic>
        <p:nvPicPr>
          <p:cNvPr id="3" name="Imagen 2">
            <a:extLst>
              <a:ext uri="{FF2B5EF4-FFF2-40B4-BE49-F238E27FC236}">
                <a16:creationId xmlns:a16="http://schemas.microsoft.com/office/drawing/2014/main" id="{12F3AA24-508C-3C2D-9992-23B63FC22DBE}"/>
              </a:ext>
            </a:extLst>
          </p:cNvPr>
          <p:cNvPicPr>
            <a:picLocks noChangeAspect="1"/>
          </p:cNvPicPr>
          <p:nvPr/>
        </p:nvPicPr>
        <p:blipFill>
          <a:blip r:embed="rId2"/>
          <a:stretch>
            <a:fillRect/>
          </a:stretch>
        </p:blipFill>
        <p:spPr>
          <a:xfrm>
            <a:off x="261764" y="332656"/>
            <a:ext cx="2162175" cy="4536504"/>
          </a:xfrm>
          <a:prstGeom prst="rect">
            <a:avLst/>
          </a:prstGeom>
        </p:spPr>
      </p:pic>
      <p:sp>
        <p:nvSpPr>
          <p:cNvPr id="4" name="CuadroTexto 3">
            <a:extLst>
              <a:ext uri="{FF2B5EF4-FFF2-40B4-BE49-F238E27FC236}">
                <a16:creationId xmlns:a16="http://schemas.microsoft.com/office/drawing/2014/main" id="{2EFF128B-3EEC-20B1-363C-52F8DA0EB1C8}"/>
              </a:ext>
            </a:extLst>
          </p:cNvPr>
          <p:cNvSpPr txBox="1"/>
          <p:nvPr/>
        </p:nvSpPr>
        <p:spPr>
          <a:xfrm>
            <a:off x="3142084" y="260648"/>
            <a:ext cx="8784977" cy="3046988"/>
          </a:xfrm>
          <a:prstGeom prst="rect">
            <a:avLst/>
          </a:prstGeom>
          <a:noFill/>
        </p:spPr>
        <p:txBody>
          <a:bodyPr wrap="square" rtlCol="0">
            <a:spAutoFit/>
          </a:bodyPr>
          <a:lstStyle/>
          <a:p>
            <a:r>
              <a:rPr lang="es-ES" sz="2400" b="1" dirty="0"/>
              <a:t>Mc </a:t>
            </a:r>
            <a:r>
              <a:rPr lang="es-ES" sz="2400" b="1" dirty="0" err="1"/>
              <a:t>Donalización</a:t>
            </a:r>
            <a:r>
              <a:rPr lang="es-ES" sz="2400" b="1" dirty="0"/>
              <a:t>:</a:t>
            </a:r>
          </a:p>
          <a:p>
            <a:endParaRPr lang="es-ES" sz="2800" b="1" dirty="0"/>
          </a:p>
          <a:p>
            <a:r>
              <a:rPr lang="es-ES" sz="2800" b="1" dirty="0"/>
              <a:t>Venta al menudeo de un número limitado de productos estandarizados, a bajo costo, proveedores que funcionan con justo a tiempo, generados en operaciones simplificadas y estandarizadas, pero con control informático.</a:t>
            </a:r>
            <a:endParaRPr lang="es-CO" sz="2800" b="1" dirty="0"/>
          </a:p>
        </p:txBody>
      </p:sp>
    </p:spTree>
    <p:extLst>
      <p:ext uri="{BB962C8B-B14F-4D97-AF65-F5344CB8AC3E}">
        <p14:creationId xmlns:p14="http://schemas.microsoft.com/office/powerpoint/2010/main" val="3459845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2F3AA24-508C-3C2D-9992-23B63FC22DBE}"/>
              </a:ext>
            </a:extLst>
          </p:cNvPr>
          <p:cNvPicPr>
            <a:picLocks noChangeAspect="1"/>
          </p:cNvPicPr>
          <p:nvPr/>
        </p:nvPicPr>
        <p:blipFill>
          <a:blip r:embed="rId2"/>
          <a:stretch>
            <a:fillRect/>
          </a:stretch>
        </p:blipFill>
        <p:spPr>
          <a:xfrm>
            <a:off x="261764" y="332656"/>
            <a:ext cx="2162175" cy="4536504"/>
          </a:xfrm>
          <a:prstGeom prst="rect">
            <a:avLst/>
          </a:prstGeom>
        </p:spPr>
      </p:pic>
      <p:sp>
        <p:nvSpPr>
          <p:cNvPr id="4" name="CuadroTexto 3">
            <a:extLst>
              <a:ext uri="{FF2B5EF4-FFF2-40B4-BE49-F238E27FC236}">
                <a16:creationId xmlns:a16="http://schemas.microsoft.com/office/drawing/2014/main" id="{2EFF128B-3EEC-20B1-363C-52F8DA0EB1C8}"/>
              </a:ext>
            </a:extLst>
          </p:cNvPr>
          <p:cNvSpPr txBox="1"/>
          <p:nvPr/>
        </p:nvSpPr>
        <p:spPr>
          <a:xfrm>
            <a:off x="3142084" y="260648"/>
            <a:ext cx="8784977" cy="5078313"/>
          </a:xfrm>
          <a:prstGeom prst="rect">
            <a:avLst/>
          </a:prstGeom>
          <a:noFill/>
        </p:spPr>
        <p:txBody>
          <a:bodyPr wrap="square" rtlCol="0">
            <a:spAutoFit/>
          </a:bodyPr>
          <a:lstStyle/>
          <a:p>
            <a:r>
              <a:rPr lang="es-ES" sz="2400" b="1" dirty="0"/>
              <a:t>Mc </a:t>
            </a:r>
            <a:r>
              <a:rPr lang="es-ES" sz="2400" b="1" dirty="0" err="1"/>
              <a:t>Donalización</a:t>
            </a:r>
            <a:r>
              <a:rPr lang="es-ES" sz="2400" b="1" dirty="0"/>
              <a:t>:</a:t>
            </a:r>
          </a:p>
          <a:p>
            <a:endParaRPr lang="es-ES" sz="2400" b="1" dirty="0"/>
          </a:p>
          <a:p>
            <a:r>
              <a:rPr lang="es-ES" sz="2400" b="1" dirty="0"/>
              <a:t>En términos de trabajo:</a:t>
            </a:r>
          </a:p>
          <a:p>
            <a:endParaRPr lang="es-ES" sz="2800" b="1" dirty="0"/>
          </a:p>
          <a:p>
            <a:r>
              <a:rPr lang="es-ES" sz="2800" b="1" dirty="0"/>
              <a:t>Estandarización con flexibilidad y rutinización.</a:t>
            </a:r>
          </a:p>
          <a:p>
            <a:endParaRPr lang="es-ES" sz="2800" b="1" dirty="0"/>
          </a:p>
          <a:p>
            <a:r>
              <a:rPr lang="es-ES" sz="2800" b="1" dirty="0" err="1"/>
              <a:t>Calculabilidad</a:t>
            </a:r>
            <a:r>
              <a:rPr lang="es-ES" sz="2800" b="1" dirty="0"/>
              <a:t> del tiempo, con trabajadores descalificados, junto a una minoría en logística informatizada.</a:t>
            </a:r>
          </a:p>
          <a:p>
            <a:endParaRPr lang="es-ES" sz="2800" b="1" dirty="0"/>
          </a:p>
          <a:p>
            <a:r>
              <a:rPr lang="es-ES" sz="2800" b="1" dirty="0"/>
              <a:t>“Fábrica de Sonrisas” (manejo estandarizado de sentimientos) y con trabajo al cliente-</a:t>
            </a:r>
            <a:endParaRPr lang="es-CO" sz="2800" b="1" dirty="0"/>
          </a:p>
        </p:txBody>
      </p:sp>
    </p:spTree>
    <p:extLst>
      <p:ext uri="{BB962C8B-B14F-4D97-AF65-F5344CB8AC3E}">
        <p14:creationId xmlns:p14="http://schemas.microsoft.com/office/powerpoint/2010/main" val="228738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2390A21-23A5-71CB-D238-38592A08236B}"/>
              </a:ext>
            </a:extLst>
          </p:cNvPr>
          <p:cNvPicPr>
            <a:picLocks noChangeAspect="1"/>
          </p:cNvPicPr>
          <p:nvPr/>
        </p:nvPicPr>
        <p:blipFill>
          <a:blip r:embed="rId2"/>
          <a:stretch>
            <a:fillRect/>
          </a:stretch>
        </p:blipFill>
        <p:spPr>
          <a:xfrm>
            <a:off x="189756" y="1196752"/>
            <a:ext cx="2857500" cy="4896544"/>
          </a:xfrm>
          <a:prstGeom prst="rect">
            <a:avLst/>
          </a:prstGeom>
        </p:spPr>
      </p:pic>
      <p:sp>
        <p:nvSpPr>
          <p:cNvPr id="4" name="CuadroTexto 3">
            <a:extLst>
              <a:ext uri="{FF2B5EF4-FFF2-40B4-BE49-F238E27FC236}">
                <a16:creationId xmlns:a16="http://schemas.microsoft.com/office/drawing/2014/main" id="{E45DBC62-D5D2-0C61-E0A9-DD54E10CCED8}"/>
              </a:ext>
            </a:extLst>
          </p:cNvPr>
          <p:cNvSpPr txBox="1"/>
          <p:nvPr/>
        </p:nvSpPr>
        <p:spPr>
          <a:xfrm>
            <a:off x="3790156" y="404664"/>
            <a:ext cx="8136904" cy="2431435"/>
          </a:xfrm>
          <a:prstGeom prst="rect">
            <a:avLst/>
          </a:prstGeom>
          <a:noFill/>
        </p:spPr>
        <p:txBody>
          <a:bodyPr wrap="square" rtlCol="0">
            <a:spAutoFit/>
          </a:bodyPr>
          <a:lstStyle/>
          <a:p>
            <a:r>
              <a:rPr lang="es-ES" sz="2800" b="1" dirty="0" err="1"/>
              <a:t>Siliconismo</a:t>
            </a:r>
            <a:r>
              <a:rPr lang="es-ES" sz="2800" b="1" dirty="0"/>
              <a:t>:</a:t>
            </a:r>
          </a:p>
          <a:p>
            <a:endParaRPr lang="es-ES" sz="2800" b="1" dirty="0"/>
          </a:p>
          <a:p>
            <a:r>
              <a:rPr lang="es-ES" sz="2400" b="1" dirty="0"/>
              <a:t>Producción no física en oficinas, no en talleres, poco formalizada, con distracciones en el trabajo, jornadas muy largas, con bonos y prestaciones altas, con poca seguridad en el trabajo y sin SINDICATOS.</a:t>
            </a:r>
            <a:endParaRPr lang="es-CO" sz="2400" b="1" dirty="0"/>
          </a:p>
        </p:txBody>
      </p:sp>
    </p:spTree>
    <p:extLst>
      <p:ext uri="{BB962C8B-B14F-4D97-AF65-F5344CB8AC3E}">
        <p14:creationId xmlns:p14="http://schemas.microsoft.com/office/powerpoint/2010/main" val="24005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67EFBFD-B473-D52F-7217-6976C6F7FAD4}"/>
              </a:ext>
            </a:extLst>
          </p:cNvPr>
          <p:cNvPicPr>
            <a:picLocks noChangeAspect="1"/>
          </p:cNvPicPr>
          <p:nvPr/>
        </p:nvPicPr>
        <p:blipFill>
          <a:blip r:embed="rId2"/>
          <a:stretch>
            <a:fillRect/>
          </a:stretch>
        </p:blipFill>
        <p:spPr>
          <a:xfrm>
            <a:off x="405780" y="881336"/>
            <a:ext cx="2448272" cy="5976664"/>
          </a:xfrm>
          <a:prstGeom prst="rect">
            <a:avLst/>
          </a:prstGeom>
        </p:spPr>
      </p:pic>
      <p:sp>
        <p:nvSpPr>
          <p:cNvPr id="3" name="CuadroTexto 2">
            <a:extLst>
              <a:ext uri="{FF2B5EF4-FFF2-40B4-BE49-F238E27FC236}">
                <a16:creationId xmlns:a16="http://schemas.microsoft.com/office/drawing/2014/main" id="{AD6DCA3E-230C-3741-3E90-2AA66CE1DB15}"/>
              </a:ext>
            </a:extLst>
          </p:cNvPr>
          <p:cNvSpPr txBox="1"/>
          <p:nvPr/>
        </p:nvSpPr>
        <p:spPr>
          <a:xfrm>
            <a:off x="3646140" y="260648"/>
            <a:ext cx="8136905" cy="3170099"/>
          </a:xfrm>
          <a:prstGeom prst="rect">
            <a:avLst/>
          </a:prstGeom>
          <a:noFill/>
        </p:spPr>
        <p:txBody>
          <a:bodyPr wrap="square" rtlCol="0">
            <a:spAutoFit/>
          </a:bodyPr>
          <a:lstStyle/>
          <a:p>
            <a:r>
              <a:rPr lang="es-ES" sz="2800" b="1" dirty="0" err="1"/>
              <a:t>Waltonismo</a:t>
            </a:r>
            <a:r>
              <a:rPr lang="es-ES" sz="2800" b="1" dirty="0"/>
              <a:t>:</a:t>
            </a:r>
          </a:p>
          <a:p>
            <a:endParaRPr lang="es-ES" sz="2800" b="1" dirty="0"/>
          </a:p>
          <a:p>
            <a:r>
              <a:rPr lang="es-ES" sz="2400" b="1" dirty="0"/>
              <a:t>Nuevamente productos vendidos al menudeo, de bajo costo, diseño del espacio para facilitar  el trabajo del cliente, mínimo contacto de éste con los trabajadores (salvo en carnes, panes y cajas); con justo a tiempo en suministros que son jalados por agotamiento en anaqueles; PROVEEDORES PRESIONADOS A BAJAR COSTOS.</a:t>
            </a:r>
            <a:endParaRPr lang="es-CO" sz="2400" b="1" dirty="0"/>
          </a:p>
        </p:txBody>
      </p:sp>
    </p:spTree>
    <p:extLst>
      <p:ext uri="{BB962C8B-B14F-4D97-AF65-F5344CB8AC3E}">
        <p14:creationId xmlns:p14="http://schemas.microsoft.com/office/powerpoint/2010/main" val="20527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1561C62-111F-F5E7-B391-40FA5C8CE287}"/>
              </a:ext>
            </a:extLst>
          </p:cNvPr>
          <p:cNvPicPr>
            <a:picLocks noChangeAspect="1"/>
          </p:cNvPicPr>
          <p:nvPr/>
        </p:nvPicPr>
        <p:blipFill>
          <a:blip r:embed="rId2"/>
          <a:stretch>
            <a:fillRect/>
          </a:stretch>
        </p:blipFill>
        <p:spPr>
          <a:xfrm>
            <a:off x="261764" y="1772816"/>
            <a:ext cx="2857500" cy="4104456"/>
          </a:xfrm>
          <a:prstGeom prst="rect">
            <a:avLst/>
          </a:prstGeom>
        </p:spPr>
      </p:pic>
      <p:sp>
        <p:nvSpPr>
          <p:cNvPr id="3" name="CuadroTexto 2">
            <a:extLst>
              <a:ext uri="{FF2B5EF4-FFF2-40B4-BE49-F238E27FC236}">
                <a16:creationId xmlns:a16="http://schemas.microsoft.com/office/drawing/2014/main" id="{D0866606-FA3F-F80D-9A15-71867D66E1EB}"/>
              </a:ext>
            </a:extLst>
          </p:cNvPr>
          <p:cNvSpPr txBox="1"/>
          <p:nvPr/>
        </p:nvSpPr>
        <p:spPr>
          <a:xfrm>
            <a:off x="3646140" y="332656"/>
            <a:ext cx="8352928" cy="1692771"/>
          </a:xfrm>
          <a:prstGeom prst="rect">
            <a:avLst/>
          </a:prstGeom>
          <a:noFill/>
        </p:spPr>
        <p:txBody>
          <a:bodyPr wrap="square" rtlCol="0">
            <a:spAutoFit/>
          </a:bodyPr>
          <a:lstStyle/>
          <a:p>
            <a:r>
              <a:rPr lang="es-ES" sz="2800" b="1" dirty="0" err="1"/>
              <a:t>Nikeificación</a:t>
            </a:r>
            <a:r>
              <a:rPr lang="es-ES" sz="2800" b="1" dirty="0"/>
              <a:t>:</a:t>
            </a:r>
          </a:p>
          <a:p>
            <a:endParaRPr lang="es-ES" sz="2800" b="1" dirty="0"/>
          </a:p>
          <a:p>
            <a:r>
              <a:rPr lang="es-ES" sz="2400" b="1" dirty="0"/>
              <a:t>La producción jalada y controlada por la empresa vendedora al público; presión hacia los productores para bajar costos.</a:t>
            </a:r>
            <a:endParaRPr lang="es-CO" sz="2400" b="1" dirty="0"/>
          </a:p>
        </p:txBody>
      </p:sp>
    </p:spTree>
    <p:extLst>
      <p:ext uri="{BB962C8B-B14F-4D97-AF65-F5344CB8AC3E}">
        <p14:creationId xmlns:p14="http://schemas.microsoft.com/office/powerpoint/2010/main" val="316266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76AD0F5-4137-B9E1-212C-E969E583668A}"/>
              </a:ext>
            </a:extLst>
          </p:cNvPr>
          <p:cNvSpPr txBox="1"/>
          <p:nvPr/>
        </p:nvSpPr>
        <p:spPr>
          <a:xfrm>
            <a:off x="549796" y="404664"/>
            <a:ext cx="10441160" cy="5632311"/>
          </a:xfrm>
          <a:prstGeom prst="rect">
            <a:avLst/>
          </a:prstGeom>
          <a:noFill/>
        </p:spPr>
        <p:txBody>
          <a:bodyPr wrap="square" rtlCol="0">
            <a:spAutoFit/>
          </a:bodyPr>
          <a:lstStyle/>
          <a:p>
            <a:pPr algn="ctr"/>
            <a:r>
              <a:rPr lang="es-ES" sz="4000" b="1" dirty="0"/>
              <a:t>Cambios en las relaciones laborales  frente a modelos productivos,</a:t>
            </a:r>
          </a:p>
          <a:p>
            <a:pPr algn="ctr"/>
            <a:r>
              <a:rPr lang="es-ES" sz="4000" b="1" dirty="0"/>
              <a:t>a la estrategia general de las matrices,</a:t>
            </a:r>
          </a:p>
          <a:p>
            <a:pPr algn="ctr"/>
            <a:r>
              <a:rPr lang="es-ES" sz="4000" b="1" dirty="0"/>
              <a:t>al contexto económico, político y laboral de cada país</a:t>
            </a:r>
          </a:p>
          <a:p>
            <a:pPr algn="ctr"/>
            <a:r>
              <a:rPr lang="es-ES" sz="4000" b="1" dirty="0"/>
              <a:t>y</a:t>
            </a:r>
          </a:p>
          <a:p>
            <a:pPr algn="ctr"/>
            <a:r>
              <a:rPr lang="es-ES" sz="4000" b="1" dirty="0"/>
              <a:t>a los comportamientos de los actores clásicos de las relaciones de trabajo: Gerencias, Estado, Trabajadores y Sindicatos.</a:t>
            </a:r>
            <a:endParaRPr lang="es-CO" sz="4000" b="1" dirty="0"/>
          </a:p>
        </p:txBody>
      </p:sp>
    </p:spTree>
    <p:extLst>
      <p:ext uri="{BB962C8B-B14F-4D97-AF65-F5344CB8AC3E}">
        <p14:creationId xmlns:p14="http://schemas.microsoft.com/office/powerpoint/2010/main" val="3717976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E75A31E-A58E-050E-9FD1-6FA69A4E2D87}"/>
              </a:ext>
            </a:extLst>
          </p:cNvPr>
          <p:cNvSpPr txBox="1"/>
          <p:nvPr/>
        </p:nvSpPr>
        <p:spPr>
          <a:xfrm>
            <a:off x="405780" y="548680"/>
            <a:ext cx="11521280" cy="4893647"/>
          </a:xfrm>
          <a:prstGeom prst="rect">
            <a:avLst/>
          </a:prstGeom>
          <a:noFill/>
        </p:spPr>
        <p:txBody>
          <a:bodyPr wrap="square" rtlCol="0">
            <a:spAutoFit/>
          </a:bodyPr>
          <a:lstStyle/>
          <a:p>
            <a:r>
              <a:rPr lang="es-ES" sz="2400" b="1" dirty="0"/>
              <a:t>El primer concepto de modelo de producción sólo comprendía tres dimensiones:</a:t>
            </a:r>
          </a:p>
          <a:p>
            <a:endParaRPr lang="es-ES" sz="2400" b="1" dirty="0"/>
          </a:p>
          <a:p>
            <a:pPr marL="457200" indent="-457200">
              <a:buFont typeface="+mj-lt"/>
              <a:buAutoNum type="arabicPeriod"/>
            </a:pPr>
            <a:r>
              <a:rPr lang="es-ES" sz="2400" b="1" dirty="0"/>
              <a:t>Estrategia de negocios.</a:t>
            </a:r>
          </a:p>
          <a:p>
            <a:pPr marL="457200" indent="-457200">
              <a:buFont typeface="+mj-lt"/>
              <a:buAutoNum type="arabicPeriod"/>
            </a:pPr>
            <a:r>
              <a:rPr lang="es-ES" sz="2400" b="1" dirty="0"/>
              <a:t>Organización Laboral.</a:t>
            </a:r>
          </a:p>
          <a:p>
            <a:pPr marL="457200" indent="-457200">
              <a:buFont typeface="+mj-lt"/>
              <a:buAutoNum type="arabicPeriod"/>
            </a:pPr>
            <a:r>
              <a:rPr lang="es-ES" sz="2400" b="1" dirty="0"/>
              <a:t>Relación Salarial.</a:t>
            </a:r>
          </a:p>
          <a:p>
            <a:endParaRPr lang="es-ES" sz="2400" b="1" dirty="0"/>
          </a:p>
          <a:p>
            <a:r>
              <a:rPr lang="es-ES" sz="2400" b="1" dirty="0"/>
              <a:t>SE AMPLIA A:</a:t>
            </a:r>
          </a:p>
          <a:p>
            <a:endParaRPr lang="es-ES" sz="2400" b="1" dirty="0"/>
          </a:p>
          <a:p>
            <a:pPr marL="342900" indent="-342900">
              <a:buFont typeface="Wingdings" panose="05000000000000000000" pitchFamily="2" charset="2"/>
              <a:buChar char="§"/>
            </a:pPr>
            <a:r>
              <a:rPr lang="es-ES" sz="2400" b="1" dirty="0"/>
              <a:t>Nivel Tecnológico.</a:t>
            </a:r>
          </a:p>
          <a:p>
            <a:pPr marL="342900" indent="-342900">
              <a:buFont typeface="Wingdings" panose="05000000000000000000" pitchFamily="2" charset="2"/>
              <a:buChar char="§"/>
            </a:pPr>
            <a:r>
              <a:rPr lang="es-ES" sz="2400" b="1" dirty="0"/>
              <a:t>Organización del Trabajo.</a:t>
            </a:r>
          </a:p>
          <a:p>
            <a:pPr marL="342900" indent="-342900">
              <a:buFont typeface="Wingdings" panose="05000000000000000000" pitchFamily="2" charset="2"/>
              <a:buChar char="§"/>
            </a:pPr>
            <a:r>
              <a:rPr lang="es-ES" sz="2400" b="1" dirty="0"/>
              <a:t>Relación Laboral.</a:t>
            </a:r>
          </a:p>
          <a:p>
            <a:pPr marL="342900" indent="-342900">
              <a:buFont typeface="Wingdings" panose="05000000000000000000" pitchFamily="2" charset="2"/>
              <a:buChar char="§"/>
            </a:pPr>
            <a:r>
              <a:rPr lang="es-ES" sz="2400" b="1" dirty="0"/>
              <a:t>Perfil de la mano de obra.</a:t>
            </a:r>
          </a:p>
          <a:p>
            <a:pPr marL="342900" indent="-342900">
              <a:buFont typeface="Wingdings" panose="05000000000000000000" pitchFamily="2" charset="2"/>
              <a:buChar char="§"/>
            </a:pPr>
            <a:r>
              <a:rPr lang="es-ES" sz="2400" b="1" dirty="0"/>
              <a:t>Culturas Laborales y gerenciales.</a:t>
            </a:r>
            <a:endParaRPr lang="es-CO" sz="2400" b="1" dirty="0"/>
          </a:p>
        </p:txBody>
      </p:sp>
    </p:spTree>
    <p:extLst>
      <p:ext uri="{BB962C8B-B14F-4D97-AF65-F5344CB8AC3E}">
        <p14:creationId xmlns:p14="http://schemas.microsoft.com/office/powerpoint/2010/main" val="2076965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CC0ABA1-10E7-77A4-4814-C6A42DFCF8C8}"/>
              </a:ext>
            </a:extLst>
          </p:cNvPr>
          <p:cNvSpPr txBox="1"/>
          <p:nvPr/>
        </p:nvSpPr>
        <p:spPr>
          <a:xfrm>
            <a:off x="477788" y="404664"/>
            <a:ext cx="11233248" cy="1938992"/>
          </a:xfrm>
          <a:prstGeom prst="rect">
            <a:avLst/>
          </a:prstGeom>
          <a:noFill/>
        </p:spPr>
        <p:txBody>
          <a:bodyPr wrap="square" rtlCol="0">
            <a:spAutoFit/>
          </a:bodyPr>
          <a:lstStyle/>
          <a:p>
            <a:r>
              <a:rPr lang="es-ES" sz="2400" b="1" dirty="0"/>
              <a:t>En los servicios, se incluye:</a:t>
            </a:r>
          </a:p>
          <a:p>
            <a:endParaRPr lang="es-ES" sz="2400" b="1" dirty="0"/>
          </a:p>
          <a:p>
            <a:pPr marL="342900" indent="-342900">
              <a:buFont typeface="Wingdings" panose="05000000000000000000" pitchFamily="2" charset="2"/>
              <a:buChar char="Ø"/>
            </a:pPr>
            <a:r>
              <a:rPr lang="es-ES" sz="2400" b="1" dirty="0"/>
              <a:t>Dimensión de intervención del cliente en la producción del mismo.</a:t>
            </a:r>
          </a:p>
          <a:p>
            <a:pPr marL="342900" indent="-342900">
              <a:buFont typeface="Wingdings" panose="05000000000000000000" pitchFamily="2" charset="2"/>
              <a:buChar char="Ø"/>
            </a:pPr>
            <a:endParaRPr lang="es-ES" sz="2400" b="1" dirty="0"/>
          </a:p>
          <a:p>
            <a:pPr marL="342900" indent="-342900">
              <a:buFont typeface="Wingdings" panose="05000000000000000000" pitchFamily="2" charset="2"/>
              <a:buChar char="Ø"/>
            </a:pPr>
            <a:r>
              <a:rPr lang="es-ES" sz="2400" b="1" dirty="0"/>
              <a:t>Sus relaciones con los empleados de la empresa.</a:t>
            </a:r>
            <a:endParaRPr lang="es-CO" sz="2400" b="1" dirty="0"/>
          </a:p>
        </p:txBody>
      </p:sp>
      <p:pic>
        <p:nvPicPr>
          <p:cNvPr id="3" name="Imagen 2">
            <a:extLst>
              <a:ext uri="{FF2B5EF4-FFF2-40B4-BE49-F238E27FC236}">
                <a16:creationId xmlns:a16="http://schemas.microsoft.com/office/drawing/2014/main" id="{9F9EB1C6-7051-6686-1FD6-71DB27C62C0B}"/>
              </a:ext>
            </a:extLst>
          </p:cNvPr>
          <p:cNvPicPr>
            <a:picLocks noChangeAspect="1"/>
          </p:cNvPicPr>
          <p:nvPr/>
        </p:nvPicPr>
        <p:blipFill>
          <a:blip r:embed="rId2"/>
          <a:stretch>
            <a:fillRect/>
          </a:stretch>
        </p:blipFill>
        <p:spPr>
          <a:xfrm>
            <a:off x="837828" y="2564904"/>
            <a:ext cx="6048672" cy="3024336"/>
          </a:xfrm>
          <a:prstGeom prst="rect">
            <a:avLst/>
          </a:prstGeom>
        </p:spPr>
      </p:pic>
    </p:spTree>
    <p:extLst>
      <p:ext uri="{BB962C8B-B14F-4D97-AF65-F5344CB8AC3E}">
        <p14:creationId xmlns:p14="http://schemas.microsoft.com/office/powerpoint/2010/main" val="1189506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B6F43AE-520F-A13E-2B69-AA821E4C4B31}"/>
              </a:ext>
            </a:extLst>
          </p:cNvPr>
          <p:cNvSpPr txBox="1"/>
          <p:nvPr/>
        </p:nvSpPr>
        <p:spPr>
          <a:xfrm>
            <a:off x="477788" y="620688"/>
            <a:ext cx="11377264" cy="5201424"/>
          </a:xfrm>
          <a:prstGeom prst="rect">
            <a:avLst/>
          </a:prstGeom>
          <a:noFill/>
        </p:spPr>
        <p:txBody>
          <a:bodyPr wrap="square" rtlCol="0">
            <a:spAutoFit/>
          </a:bodyPr>
          <a:lstStyle/>
          <a:p>
            <a:r>
              <a:rPr lang="es-ES" sz="2400" b="1" dirty="0"/>
              <a:t>Configuración Socio-Técnica es la</a:t>
            </a:r>
          </a:p>
          <a:p>
            <a:endParaRPr lang="es-ES" sz="2400" b="1" dirty="0"/>
          </a:p>
          <a:p>
            <a:r>
              <a:rPr lang="es-ES" sz="2400" b="1" dirty="0"/>
              <a:t>PLATAFORMA ESTRUCTURAL – dentro de la empresa-</a:t>
            </a:r>
          </a:p>
          <a:p>
            <a:r>
              <a:rPr lang="es-ES" sz="2400" b="1" dirty="0"/>
              <a:t>Sobre la cual los sujetos ( mandos-trabajadores-sindicatos)  interactúan, se ponen de acuerdo o se confrontan.</a:t>
            </a:r>
          </a:p>
          <a:p>
            <a:endParaRPr lang="es-ES" sz="2400" b="1" dirty="0"/>
          </a:p>
          <a:p>
            <a:r>
              <a:rPr lang="es-ES" sz="2400" b="1" dirty="0"/>
              <a:t>En este proceso la configuración no determina a dichos sujetos,</a:t>
            </a:r>
          </a:p>
          <a:p>
            <a:endParaRPr lang="es-ES" sz="2400" b="1" dirty="0"/>
          </a:p>
          <a:p>
            <a:r>
              <a:rPr lang="es-ES" sz="2400" b="1" dirty="0"/>
              <a:t>			sino que las presiona, y las decisiones de éstas pasan por su 				visión de mando, su cultura y subjetividad.</a:t>
            </a:r>
          </a:p>
          <a:p>
            <a:endParaRPr lang="es-ES" sz="2400" b="1" dirty="0"/>
          </a:p>
          <a:p>
            <a:endParaRPr lang="es-ES" sz="2400" b="1" dirty="0"/>
          </a:p>
          <a:p>
            <a:r>
              <a:rPr lang="es-ES" sz="4400" b="1" dirty="0"/>
              <a:t>Pero…</a:t>
            </a:r>
            <a:endParaRPr lang="es-CO" sz="4400" b="1" dirty="0"/>
          </a:p>
        </p:txBody>
      </p:sp>
    </p:spTree>
    <p:extLst>
      <p:ext uri="{BB962C8B-B14F-4D97-AF65-F5344CB8AC3E}">
        <p14:creationId xmlns:p14="http://schemas.microsoft.com/office/powerpoint/2010/main" val="712104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F323118-3D12-E499-1B7F-B451021E9BB1}"/>
              </a:ext>
            </a:extLst>
          </p:cNvPr>
          <p:cNvSpPr txBox="1"/>
          <p:nvPr/>
        </p:nvSpPr>
        <p:spPr>
          <a:xfrm>
            <a:off x="477788" y="476672"/>
            <a:ext cx="11305256" cy="4401205"/>
          </a:xfrm>
          <a:prstGeom prst="rect">
            <a:avLst/>
          </a:prstGeom>
          <a:noFill/>
        </p:spPr>
        <p:txBody>
          <a:bodyPr wrap="square" rtlCol="0">
            <a:spAutoFit/>
          </a:bodyPr>
          <a:lstStyle/>
          <a:p>
            <a:r>
              <a:rPr lang="es-ES" sz="2800" b="1" dirty="0"/>
              <a:t>La empresa no es una isla, se encuentra ubicada en niveles de realidad</a:t>
            </a:r>
          </a:p>
          <a:p>
            <a:endParaRPr lang="es-ES" sz="2800" b="1" dirty="0"/>
          </a:p>
          <a:p>
            <a:r>
              <a:rPr lang="es-ES" sz="2800" b="1" dirty="0"/>
              <a:t>(local, nacional, internacional, global)</a:t>
            </a:r>
          </a:p>
          <a:p>
            <a:endParaRPr lang="es-ES" sz="2800" b="1" dirty="0"/>
          </a:p>
          <a:p>
            <a:r>
              <a:rPr lang="es-ES" sz="2800" b="1" dirty="0"/>
              <a:t>donde intervienen otras estructuras, actores y maneras de ser, que influyen en la desembocadura de los acontecimientos, que son en últimas,</a:t>
            </a:r>
          </a:p>
          <a:p>
            <a:endParaRPr lang="es-ES" sz="2800" b="1" dirty="0"/>
          </a:p>
          <a:p>
            <a:r>
              <a:rPr lang="es-ES" sz="2800" b="1" dirty="0"/>
              <a:t>la forma de poner en operación las estrategias de relaciones laborales en las grandes empresas multinacionales.</a:t>
            </a:r>
          </a:p>
        </p:txBody>
      </p:sp>
    </p:spTree>
    <p:extLst>
      <p:ext uri="{BB962C8B-B14F-4D97-AF65-F5344CB8AC3E}">
        <p14:creationId xmlns:p14="http://schemas.microsoft.com/office/powerpoint/2010/main" val="116226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CA9E83-74C4-BC02-AB1D-AE89C3D7A78E}"/>
              </a:ext>
            </a:extLst>
          </p:cNvPr>
          <p:cNvSpPr>
            <a:spLocks noGrp="1"/>
          </p:cNvSpPr>
          <p:nvPr>
            <p:ph type="title"/>
          </p:nvPr>
        </p:nvSpPr>
        <p:spPr>
          <a:xfrm>
            <a:off x="477789" y="685800"/>
            <a:ext cx="4397424" cy="4724400"/>
          </a:xfrm>
        </p:spPr>
        <p:txBody>
          <a:bodyPr/>
          <a:lstStyle/>
          <a:p>
            <a:r>
              <a:rPr lang="es-ES" b="1" dirty="0"/>
              <a:t>EMPRESAS MULTINACIONALES.</a:t>
            </a:r>
            <a:endParaRPr lang="es-CO" b="1" dirty="0"/>
          </a:p>
        </p:txBody>
      </p:sp>
      <p:sp>
        <p:nvSpPr>
          <p:cNvPr id="3" name="Marcador de posición de imagen 2">
            <a:extLst>
              <a:ext uri="{FF2B5EF4-FFF2-40B4-BE49-F238E27FC236}">
                <a16:creationId xmlns:a16="http://schemas.microsoft.com/office/drawing/2014/main" id="{317A2245-6033-5915-B596-A116D473AF39}"/>
              </a:ext>
            </a:extLst>
          </p:cNvPr>
          <p:cNvSpPr>
            <a:spLocks noGrp="1"/>
          </p:cNvSpPr>
          <p:nvPr>
            <p:ph type="pic" idx="1"/>
          </p:nvPr>
        </p:nvSpPr>
        <p:spPr/>
      </p:sp>
      <p:sp>
        <p:nvSpPr>
          <p:cNvPr id="4" name="Marcador de texto 3">
            <a:extLst>
              <a:ext uri="{FF2B5EF4-FFF2-40B4-BE49-F238E27FC236}">
                <a16:creationId xmlns:a16="http://schemas.microsoft.com/office/drawing/2014/main" id="{A781C637-C933-735D-A669-B0BB28DB31E2}"/>
              </a:ext>
            </a:extLst>
          </p:cNvPr>
          <p:cNvSpPr>
            <a:spLocks noGrp="1"/>
          </p:cNvSpPr>
          <p:nvPr>
            <p:ph type="body" sz="half" idx="2"/>
          </p:nvPr>
        </p:nvSpPr>
        <p:spPr/>
        <p:txBody>
          <a:bodyPr/>
          <a:lstStyle/>
          <a:p>
            <a:r>
              <a:rPr lang="es-ES" b="1" dirty="0"/>
              <a:t>CONSIDERACIONES GENERALES.</a:t>
            </a:r>
            <a:endParaRPr lang="es-CO" b="1" dirty="0"/>
          </a:p>
        </p:txBody>
      </p:sp>
      <p:pic>
        <p:nvPicPr>
          <p:cNvPr id="5" name="Imagen 4">
            <a:extLst>
              <a:ext uri="{FF2B5EF4-FFF2-40B4-BE49-F238E27FC236}">
                <a16:creationId xmlns:a16="http://schemas.microsoft.com/office/drawing/2014/main" id="{966D37D0-DC29-67FA-A7D8-67546B41646B}"/>
              </a:ext>
            </a:extLst>
          </p:cNvPr>
          <p:cNvPicPr>
            <a:picLocks noChangeAspect="1"/>
          </p:cNvPicPr>
          <p:nvPr/>
        </p:nvPicPr>
        <p:blipFill>
          <a:blip r:embed="rId2"/>
          <a:stretch>
            <a:fillRect/>
          </a:stretch>
        </p:blipFill>
        <p:spPr>
          <a:xfrm>
            <a:off x="4875212" y="711282"/>
            <a:ext cx="6705599" cy="6102093"/>
          </a:xfrm>
          <a:prstGeom prst="rect">
            <a:avLst/>
          </a:prstGeom>
        </p:spPr>
      </p:pic>
    </p:spTree>
    <p:extLst>
      <p:ext uri="{BB962C8B-B14F-4D97-AF65-F5344CB8AC3E}">
        <p14:creationId xmlns:p14="http://schemas.microsoft.com/office/powerpoint/2010/main" val="23147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5C45DCA-FBD0-9B71-C07B-A2FC2291116C}"/>
              </a:ext>
            </a:extLst>
          </p:cNvPr>
          <p:cNvSpPr txBox="1"/>
          <p:nvPr/>
        </p:nvSpPr>
        <p:spPr>
          <a:xfrm>
            <a:off x="405780" y="404664"/>
            <a:ext cx="11305256" cy="2677656"/>
          </a:xfrm>
          <a:prstGeom prst="rect">
            <a:avLst/>
          </a:prstGeom>
          <a:noFill/>
        </p:spPr>
        <p:txBody>
          <a:bodyPr wrap="square" rtlCol="0">
            <a:spAutoFit/>
          </a:bodyPr>
          <a:lstStyle/>
          <a:p>
            <a:r>
              <a:rPr lang="es-ES" sz="2400" b="1" dirty="0"/>
              <a:t>Aparecieron en forma capitalista hacia 1867.</a:t>
            </a:r>
          </a:p>
          <a:p>
            <a:endParaRPr lang="es-ES" sz="2400" b="1" dirty="0"/>
          </a:p>
          <a:p>
            <a:r>
              <a:rPr lang="es-ES" sz="2400" b="1" dirty="0"/>
              <a:t>		Concepto se utilizó hacia la década de los 70 en el siglo XX.</a:t>
            </a:r>
          </a:p>
          <a:p>
            <a:endParaRPr lang="es-ES" sz="2400" b="1" dirty="0"/>
          </a:p>
          <a:p>
            <a:r>
              <a:rPr lang="es-ES" sz="2400" b="1" dirty="0"/>
              <a:t>Iniciaron en sus operaciones de Petróleo, Manufactura y </a:t>
            </a:r>
            <a:r>
              <a:rPr lang="es-ES" sz="2400" b="1" dirty="0" err="1"/>
              <a:t>Mineria</a:t>
            </a:r>
            <a:r>
              <a:rPr lang="es-ES" sz="2400" b="1" dirty="0"/>
              <a:t>.</a:t>
            </a:r>
          </a:p>
          <a:p>
            <a:endParaRPr lang="es-ES" sz="2400" b="1" dirty="0"/>
          </a:p>
          <a:p>
            <a:r>
              <a:rPr lang="es-ES" sz="2400" b="1" dirty="0"/>
              <a:t>Se extendieron luego hacia los servicios y hacia la tecnología.</a:t>
            </a:r>
            <a:endParaRPr lang="es-CO" sz="2400" b="1" dirty="0"/>
          </a:p>
        </p:txBody>
      </p:sp>
      <p:pic>
        <p:nvPicPr>
          <p:cNvPr id="6" name="Imagen 5">
            <a:extLst>
              <a:ext uri="{FF2B5EF4-FFF2-40B4-BE49-F238E27FC236}">
                <a16:creationId xmlns:a16="http://schemas.microsoft.com/office/drawing/2014/main" id="{3C00B1D2-DEB8-E535-713B-0BACE6396D6B}"/>
              </a:ext>
            </a:extLst>
          </p:cNvPr>
          <p:cNvPicPr>
            <a:picLocks noChangeAspect="1"/>
          </p:cNvPicPr>
          <p:nvPr/>
        </p:nvPicPr>
        <p:blipFill>
          <a:blip r:embed="rId2"/>
          <a:stretch>
            <a:fillRect/>
          </a:stretch>
        </p:blipFill>
        <p:spPr>
          <a:xfrm>
            <a:off x="2180166" y="3428999"/>
            <a:ext cx="5210390" cy="3024337"/>
          </a:xfrm>
          <a:prstGeom prst="rect">
            <a:avLst/>
          </a:prstGeom>
        </p:spPr>
      </p:pic>
    </p:spTree>
    <p:extLst>
      <p:ext uri="{BB962C8B-B14F-4D97-AF65-F5344CB8AC3E}">
        <p14:creationId xmlns:p14="http://schemas.microsoft.com/office/powerpoint/2010/main" val="171064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B01C21A-E339-D4D4-1B2F-27D40444E727}"/>
              </a:ext>
            </a:extLst>
          </p:cNvPr>
          <p:cNvSpPr txBox="1"/>
          <p:nvPr/>
        </p:nvSpPr>
        <p:spPr>
          <a:xfrm>
            <a:off x="549796" y="620688"/>
            <a:ext cx="11233248" cy="4401205"/>
          </a:xfrm>
          <a:prstGeom prst="rect">
            <a:avLst/>
          </a:prstGeom>
          <a:noFill/>
        </p:spPr>
        <p:txBody>
          <a:bodyPr wrap="square" rtlCol="0">
            <a:spAutoFit/>
          </a:bodyPr>
          <a:lstStyle/>
          <a:p>
            <a:r>
              <a:rPr lang="es-ES" sz="2400" b="1" dirty="0"/>
              <a:t>1990: 37.000 multinacionales.</a:t>
            </a:r>
          </a:p>
          <a:p>
            <a:r>
              <a:rPr lang="es-ES" sz="2400" b="1" dirty="0"/>
              <a:t>		170.000 empleados.</a:t>
            </a:r>
          </a:p>
          <a:p>
            <a:endParaRPr lang="es-ES" sz="2400" b="1" dirty="0"/>
          </a:p>
          <a:p>
            <a:r>
              <a:rPr lang="es-ES" sz="2800" b="1" dirty="0"/>
              <a:t>2017: 	70.00 multinacionales con 70.000 filiales </a:t>
            </a:r>
            <a:r>
              <a:rPr lang="es-ES" sz="2800" b="1" dirty="0" err="1"/>
              <a:t>enn</a:t>
            </a:r>
            <a:r>
              <a:rPr lang="es-ES" sz="2800" b="1" dirty="0"/>
              <a:t> el mundo.</a:t>
            </a:r>
          </a:p>
          <a:p>
            <a:r>
              <a:rPr lang="es-ES" sz="2800" b="1" dirty="0"/>
              <a:t>	70 millones de empleados.</a:t>
            </a:r>
          </a:p>
          <a:p>
            <a:r>
              <a:rPr lang="es-ES" sz="2800" b="1" dirty="0"/>
              <a:t>	2% lo hace en I&amp;D.</a:t>
            </a:r>
          </a:p>
          <a:p>
            <a:endParaRPr lang="es-ES" sz="2800" b="1" dirty="0"/>
          </a:p>
          <a:p>
            <a:r>
              <a:rPr lang="es-ES" sz="3200" b="1" dirty="0"/>
              <a:t>2025: 105.000 multinacionales.</a:t>
            </a:r>
          </a:p>
          <a:p>
            <a:r>
              <a:rPr lang="es-ES" sz="3200" b="1" dirty="0"/>
              <a:t>	90.ooo filiales</a:t>
            </a:r>
          </a:p>
          <a:p>
            <a:r>
              <a:rPr lang="es-ES" sz="3200" b="1" dirty="0"/>
              <a:t>	30.8 millones de personas con contrato directo.</a:t>
            </a:r>
            <a:endParaRPr lang="es-CO" sz="3200" b="1" dirty="0"/>
          </a:p>
        </p:txBody>
      </p:sp>
    </p:spTree>
    <p:extLst>
      <p:ext uri="{BB962C8B-B14F-4D97-AF65-F5344CB8AC3E}">
        <p14:creationId xmlns:p14="http://schemas.microsoft.com/office/powerpoint/2010/main" val="1508110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CF12F1A-206E-846C-F7F0-1A4818C3BEB7}"/>
              </a:ext>
            </a:extLst>
          </p:cNvPr>
          <p:cNvSpPr txBox="1"/>
          <p:nvPr/>
        </p:nvSpPr>
        <p:spPr>
          <a:xfrm>
            <a:off x="621804" y="548680"/>
            <a:ext cx="10873208" cy="461665"/>
          </a:xfrm>
          <a:prstGeom prst="rect">
            <a:avLst/>
          </a:prstGeom>
          <a:noFill/>
        </p:spPr>
        <p:txBody>
          <a:bodyPr wrap="square" rtlCol="0">
            <a:spAutoFit/>
          </a:bodyPr>
          <a:lstStyle/>
          <a:p>
            <a:r>
              <a:rPr lang="es-ES" sz="2400" b="1" dirty="0"/>
              <a:t>Empresas multinacionales con mayor capitalización bursátil:</a:t>
            </a:r>
            <a:endParaRPr lang="es-CO" sz="2400" b="1" dirty="0"/>
          </a:p>
        </p:txBody>
      </p:sp>
      <p:graphicFrame>
        <p:nvGraphicFramePr>
          <p:cNvPr id="3" name="Tabla 3">
            <a:extLst>
              <a:ext uri="{FF2B5EF4-FFF2-40B4-BE49-F238E27FC236}">
                <a16:creationId xmlns:a16="http://schemas.microsoft.com/office/drawing/2014/main" id="{8F065B23-1F6A-D8DA-DF26-2CAF577F5329}"/>
              </a:ext>
            </a:extLst>
          </p:cNvPr>
          <p:cNvGraphicFramePr>
            <a:graphicFrameLocks noGrp="1"/>
          </p:cNvGraphicFramePr>
          <p:nvPr>
            <p:extLst>
              <p:ext uri="{D42A27DB-BD31-4B8C-83A1-F6EECF244321}">
                <p14:modId xmlns:p14="http://schemas.microsoft.com/office/powerpoint/2010/main" val="2387393670"/>
              </p:ext>
            </p:extLst>
          </p:nvPr>
        </p:nvGraphicFramePr>
        <p:xfrm>
          <a:off x="981844" y="2060848"/>
          <a:ext cx="10513168" cy="4176464"/>
        </p:xfrm>
        <a:graphic>
          <a:graphicData uri="http://schemas.openxmlformats.org/drawingml/2006/table">
            <a:tbl>
              <a:tblPr firstRow="1" bandRow="1">
                <a:tableStyleId>{5C22544A-7EE6-4342-B048-85BDC9FD1C3A}</a:tableStyleId>
              </a:tblPr>
              <a:tblGrid>
                <a:gridCol w="2628292">
                  <a:extLst>
                    <a:ext uri="{9D8B030D-6E8A-4147-A177-3AD203B41FA5}">
                      <a16:colId xmlns:a16="http://schemas.microsoft.com/office/drawing/2014/main" val="3772962783"/>
                    </a:ext>
                  </a:extLst>
                </a:gridCol>
                <a:gridCol w="2628292">
                  <a:extLst>
                    <a:ext uri="{9D8B030D-6E8A-4147-A177-3AD203B41FA5}">
                      <a16:colId xmlns:a16="http://schemas.microsoft.com/office/drawing/2014/main" val="4147881636"/>
                    </a:ext>
                  </a:extLst>
                </a:gridCol>
                <a:gridCol w="2628292">
                  <a:extLst>
                    <a:ext uri="{9D8B030D-6E8A-4147-A177-3AD203B41FA5}">
                      <a16:colId xmlns:a16="http://schemas.microsoft.com/office/drawing/2014/main" val="1004075133"/>
                    </a:ext>
                  </a:extLst>
                </a:gridCol>
                <a:gridCol w="2628292">
                  <a:extLst>
                    <a:ext uri="{9D8B030D-6E8A-4147-A177-3AD203B41FA5}">
                      <a16:colId xmlns:a16="http://schemas.microsoft.com/office/drawing/2014/main" val="4015621533"/>
                    </a:ext>
                  </a:extLst>
                </a:gridCol>
              </a:tblGrid>
              <a:tr h="887499">
                <a:tc>
                  <a:txBody>
                    <a:bodyPr/>
                    <a:lstStyle/>
                    <a:p>
                      <a:pPr algn="ctr"/>
                      <a:r>
                        <a:rPr lang="es-ES" sz="2400" b="1" dirty="0"/>
                        <a:t>1.</a:t>
                      </a:r>
                      <a:endParaRPr lang="es-CO" sz="2400" b="1" dirty="0"/>
                    </a:p>
                  </a:txBody>
                  <a:tcPr/>
                </a:tc>
                <a:tc>
                  <a:txBody>
                    <a:bodyPr/>
                    <a:lstStyle/>
                    <a:p>
                      <a:pPr algn="ctr"/>
                      <a:r>
                        <a:rPr lang="es-ES" sz="2400" b="1" dirty="0"/>
                        <a:t>NVIDIA</a:t>
                      </a:r>
                      <a:endParaRPr lang="es-CO" sz="2400" b="1" dirty="0"/>
                    </a:p>
                  </a:txBody>
                  <a:tcPr/>
                </a:tc>
                <a:tc>
                  <a:txBody>
                    <a:bodyPr/>
                    <a:lstStyle/>
                    <a:p>
                      <a:pPr algn="ctr"/>
                      <a:r>
                        <a:rPr lang="es-ES" sz="2400" b="1" dirty="0"/>
                        <a:t>EE.UU.</a:t>
                      </a:r>
                      <a:endParaRPr lang="es-CO" sz="2400" b="1" dirty="0"/>
                    </a:p>
                  </a:txBody>
                  <a:tcPr/>
                </a:tc>
                <a:tc>
                  <a:txBody>
                    <a:bodyPr/>
                    <a:lstStyle/>
                    <a:p>
                      <a:pPr algn="ctr"/>
                      <a:r>
                        <a:rPr lang="es-ES" sz="2400" b="1" dirty="0"/>
                        <a:t>TECNOLOGIA</a:t>
                      </a:r>
                      <a:endParaRPr lang="es-CO" sz="2400" b="1" dirty="0"/>
                    </a:p>
                  </a:txBody>
                  <a:tcPr/>
                </a:tc>
                <a:extLst>
                  <a:ext uri="{0D108BD9-81ED-4DB2-BD59-A6C34878D82A}">
                    <a16:rowId xmlns:a16="http://schemas.microsoft.com/office/drawing/2014/main" val="629141027"/>
                  </a:ext>
                </a:extLst>
              </a:tr>
              <a:tr h="887499">
                <a:tc>
                  <a:txBody>
                    <a:bodyPr/>
                    <a:lstStyle/>
                    <a:p>
                      <a:pPr algn="ctr"/>
                      <a:r>
                        <a:rPr lang="es-ES" sz="2400" b="1" dirty="0"/>
                        <a:t>2.</a:t>
                      </a:r>
                      <a:endParaRPr lang="es-CO" sz="2400" b="1" dirty="0"/>
                    </a:p>
                  </a:txBody>
                  <a:tcPr/>
                </a:tc>
                <a:tc>
                  <a:txBody>
                    <a:bodyPr/>
                    <a:lstStyle/>
                    <a:p>
                      <a:pPr algn="ctr"/>
                      <a:r>
                        <a:rPr lang="es-ES" sz="2400" b="1" dirty="0"/>
                        <a:t>APPLE</a:t>
                      </a:r>
                      <a:endParaRPr lang="es-CO" sz="2400" b="1" dirty="0"/>
                    </a:p>
                  </a:txBody>
                  <a:tcPr/>
                </a:tc>
                <a:tc>
                  <a:txBody>
                    <a:bodyPr/>
                    <a:lstStyle/>
                    <a:p>
                      <a:pPr algn="ctr"/>
                      <a:r>
                        <a:rPr lang="es-ES" sz="2400" b="1" dirty="0"/>
                        <a:t>EE.UU.</a:t>
                      </a:r>
                      <a:endParaRPr lang="es-CO" sz="2400" b="1" dirty="0"/>
                    </a:p>
                  </a:txBody>
                  <a:tcPr/>
                </a:tc>
                <a:tc>
                  <a:txBody>
                    <a:bodyPr/>
                    <a:lstStyle/>
                    <a:p>
                      <a:pPr algn="ctr"/>
                      <a:r>
                        <a:rPr lang="es-ES" sz="2400" b="1" dirty="0"/>
                        <a:t>TECNOLOGÍA</a:t>
                      </a:r>
                      <a:endParaRPr lang="es-CO" sz="2400" b="1" dirty="0"/>
                    </a:p>
                  </a:txBody>
                  <a:tcPr/>
                </a:tc>
                <a:extLst>
                  <a:ext uri="{0D108BD9-81ED-4DB2-BD59-A6C34878D82A}">
                    <a16:rowId xmlns:a16="http://schemas.microsoft.com/office/drawing/2014/main" val="1845632326"/>
                  </a:ext>
                </a:extLst>
              </a:tr>
              <a:tr h="887499">
                <a:tc>
                  <a:txBody>
                    <a:bodyPr/>
                    <a:lstStyle/>
                    <a:p>
                      <a:pPr algn="ctr"/>
                      <a:r>
                        <a:rPr lang="es-ES" sz="2400" b="1" dirty="0"/>
                        <a:t>3.</a:t>
                      </a:r>
                      <a:endParaRPr lang="es-CO" sz="2400" b="1" dirty="0"/>
                    </a:p>
                  </a:txBody>
                  <a:tcPr/>
                </a:tc>
                <a:tc>
                  <a:txBody>
                    <a:bodyPr/>
                    <a:lstStyle/>
                    <a:p>
                      <a:pPr algn="ctr"/>
                      <a:r>
                        <a:rPr lang="es-ES" sz="2400" b="1" dirty="0"/>
                        <a:t>ALPHABET</a:t>
                      </a:r>
                      <a:endParaRPr lang="es-CO" sz="2400" b="1" dirty="0"/>
                    </a:p>
                  </a:txBody>
                  <a:tcPr/>
                </a:tc>
                <a:tc>
                  <a:txBody>
                    <a:bodyPr/>
                    <a:lstStyle/>
                    <a:p>
                      <a:pPr algn="ctr"/>
                      <a:r>
                        <a:rPr lang="es-ES" sz="2400" b="1" dirty="0"/>
                        <a:t>EE.UU</a:t>
                      </a:r>
                      <a:endParaRPr lang="es-CO" sz="2400" b="1" dirty="0"/>
                    </a:p>
                  </a:txBody>
                  <a:tcPr/>
                </a:tc>
                <a:tc>
                  <a:txBody>
                    <a:bodyPr/>
                    <a:lstStyle/>
                    <a:p>
                      <a:pPr algn="ctr"/>
                      <a:r>
                        <a:rPr lang="es-ES" sz="2400" b="1" dirty="0"/>
                        <a:t>TECNOLOGÍA</a:t>
                      </a:r>
                      <a:endParaRPr lang="es-CO" sz="2400" b="1" dirty="0"/>
                    </a:p>
                  </a:txBody>
                  <a:tcPr/>
                </a:tc>
                <a:extLst>
                  <a:ext uri="{0D108BD9-81ED-4DB2-BD59-A6C34878D82A}">
                    <a16:rowId xmlns:a16="http://schemas.microsoft.com/office/drawing/2014/main" val="2727333352"/>
                  </a:ext>
                </a:extLst>
              </a:tr>
              <a:tr h="887499">
                <a:tc>
                  <a:txBody>
                    <a:bodyPr/>
                    <a:lstStyle/>
                    <a:p>
                      <a:pPr algn="ctr"/>
                      <a:r>
                        <a:rPr lang="es-ES" sz="2400" b="1" dirty="0"/>
                        <a:t>4.</a:t>
                      </a:r>
                      <a:endParaRPr lang="es-CO" sz="2400" b="1" dirty="0"/>
                    </a:p>
                  </a:txBody>
                  <a:tcPr/>
                </a:tc>
                <a:tc>
                  <a:txBody>
                    <a:bodyPr/>
                    <a:lstStyle/>
                    <a:p>
                      <a:pPr algn="ctr"/>
                      <a:r>
                        <a:rPr lang="es-ES" sz="2400" b="1" dirty="0"/>
                        <a:t>MICROSOFT</a:t>
                      </a:r>
                      <a:endParaRPr lang="es-CO" sz="2400" b="1" dirty="0"/>
                    </a:p>
                  </a:txBody>
                  <a:tcPr/>
                </a:tc>
                <a:tc>
                  <a:txBody>
                    <a:bodyPr/>
                    <a:lstStyle/>
                    <a:p>
                      <a:pPr algn="ctr"/>
                      <a:r>
                        <a:rPr lang="es-ES" sz="2400" b="1" dirty="0"/>
                        <a:t>EE.UU.</a:t>
                      </a:r>
                      <a:endParaRPr lang="es-CO" sz="2400" b="1" dirty="0"/>
                    </a:p>
                  </a:txBody>
                  <a:tcPr/>
                </a:tc>
                <a:tc>
                  <a:txBody>
                    <a:bodyPr/>
                    <a:lstStyle/>
                    <a:p>
                      <a:pPr algn="ctr"/>
                      <a:r>
                        <a:rPr lang="es-ES" sz="2400" b="1" dirty="0"/>
                        <a:t>TECNOLOGÍA</a:t>
                      </a:r>
                      <a:endParaRPr lang="es-CO" sz="2400" b="1" dirty="0"/>
                    </a:p>
                  </a:txBody>
                  <a:tcPr/>
                </a:tc>
                <a:extLst>
                  <a:ext uri="{0D108BD9-81ED-4DB2-BD59-A6C34878D82A}">
                    <a16:rowId xmlns:a16="http://schemas.microsoft.com/office/drawing/2014/main" val="409035774"/>
                  </a:ext>
                </a:extLst>
              </a:tr>
              <a:tr h="626468">
                <a:tc>
                  <a:txBody>
                    <a:bodyPr/>
                    <a:lstStyle/>
                    <a:p>
                      <a:pPr algn="ctr"/>
                      <a:r>
                        <a:rPr lang="es-ES" sz="2400" b="1" dirty="0"/>
                        <a:t>5.</a:t>
                      </a:r>
                      <a:endParaRPr lang="es-CO" sz="2400" b="1" dirty="0"/>
                    </a:p>
                  </a:txBody>
                  <a:tcPr/>
                </a:tc>
                <a:tc>
                  <a:txBody>
                    <a:bodyPr/>
                    <a:lstStyle/>
                    <a:p>
                      <a:pPr algn="ctr"/>
                      <a:r>
                        <a:rPr lang="es-ES" sz="2400" b="1" dirty="0"/>
                        <a:t>AMAZON </a:t>
                      </a:r>
                      <a:endParaRPr lang="es-CO" sz="2400" b="1" dirty="0"/>
                    </a:p>
                  </a:txBody>
                  <a:tcPr/>
                </a:tc>
                <a:tc>
                  <a:txBody>
                    <a:bodyPr/>
                    <a:lstStyle/>
                    <a:p>
                      <a:pPr algn="ctr"/>
                      <a:r>
                        <a:rPr lang="es-ES" sz="2400" b="1" dirty="0"/>
                        <a:t>EE.UU.</a:t>
                      </a:r>
                      <a:endParaRPr lang="es-CO" sz="2400" b="1" dirty="0"/>
                    </a:p>
                  </a:txBody>
                  <a:tcPr/>
                </a:tc>
                <a:tc>
                  <a:txBody>
                    <a:bodyPr/>
                    <a:lstStyle/>
                    <a:p>
                      <a:pPr algn="ctr"/>
                      <a:r>
                        <a:rPr lang="es-ES" sz="2400" b="1" dirty="0"/>
                        <a:t>SERVICIOS</a:t>
                      </a:r>
                      <a:endParaRPr lang="es-CO" sz="2400" b="1" dirty="0"/>
                    </a:p>
                  </a:txBody>
                  <a:tcPr/>
                </a:tc>
                <a:extLst>
                  <a:ext uri="{0D108BD9-81ED-4DB2-BD59-A6C34878D82A}">
                    <a16:rowId xmlns:a16="http://schemas.microsoft.com/office/drawing/2014/main" val="767343340"/>
                  </a:ext>
                </a:extLst>
              </a:tr>
            </a:tbl>
          </a:graphicData>
        </a:graphic>
      </p:graphicFrame>
    </p:spTree>
    <p:extLst>
      <p:ext uri="{BB962C8B-B14F-4D97-AF65-F5344CB8AC3E}">
        <p14:creationId xmlns:p14="http://schemas.microsoft.com/office/powerpoint/2010/main" val="2081904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D3AB82-1C31-BF01-5DD1-7B0BB0728D3B}"/>
              </a:ext>
            </a:extLst>
          </p:cNvPr>
          <p:cNvSpPr txBox="1"/>
          <p:nvPr/>
        </p:nvSpPr>
        <p:spPr>
          <a:xfrm>
            <a:off x="333772" y="332656"/>
            <a:ext cx="11593288" cy="4893647"/>
          </a:xfrm>
          <a:prstGeom prst="rect">
            <a:avLst/>
          </a:prstGeom>
          <a:noFill/>
        </p:spPr>
        <p:txBody>
          <a:bodyPr wrap="square" rtlCol="0">
            <a:spAutoFit/>
          </a:bodyPr>
          <a:lstStyle/>
          <a:p>
            <a:r>
              <a:rPr lang="es-ES" sz="2400" b="1" dirty="0"/>
              <a:t>El inicio del estudio sistemático de las multinacionales se da con:</a:t>
            </a:r>
          </a:p>
          <a:p>
            <a:endParaRPr lang="es-ES" sz="2400" b="1" dirty="0"/>
          </a:p>
          <a:p>
            <a:r>
              <a:rPr lang="es-ES" sz="2400" b="1" dirty="0"/>
              <a:t>ECONOMIA: Mercado e Inversión Extranjera.</a:t>
            </a:r>
          </a:p>
          <a:p>
            <a:r>
              <a:rPr lang="es-ES" sz="2400" b="1" dirty="0"/>
              <a:t>		Nivel Macroeconómico.</a:t>
            </a:r>
          </a:p>
          <a:p>
            <a:r>
              <a:rPr lang="es-ES" sz="2400" b="1" dirty="0"/>
              <a:t>No se enfocaba en la “empresa”.</a:t>
            </a:r>
          </a:p>
          <a:p>
            <a:endParaRPr lang="es-ES" sz="2400" b="1" dirty="0"/>
          </a:p>
          <a:p>
            <a:r>
              <a:rPr lang="es-ES" sz="2400" b="1" dirty="0"/>
              <a:t>Unidad de análisis era el país.</a:t>
            </a:r>
          </a:p>
          <a:p>
            <a:endParaRPr lang="es-ES" sz="2400" b="1" dirty="0"/>
          </a:p>
          <a:p>
            <a:r>
              <a:rPr lang="es-ES" sz="2400" b="1" dirty="0"/>
              <a:t>Otro Enfoque: New </a:t>
            </a:r>
            <a:r>
              <a:rPr lang="es-ES" sz="2400" b="1" dirty="0" err="1"/>
              <a:t>Trade</a:t>
            </a:r>
            <a:r>
              <a:rPr lang="es-ES" sz="2400" b="1" dirty="0"/>
              <a:t> </a:t>
            </a:r>
            <a:r>
              <a:rPr lang="es-ES" sz="2400" b="1" dirty="0" err="1"/>
              <a:t>Theory</a:t>
            </a:r>
            <a:r>
              <a:rPr lang="es-ES" sz="2400" b="1" dirty="0"/>
              <a:t>.</a:t>
            </a:r>
          </a:p>
          <a:p>
            <a:endParaRPr lang="es-ES" sz="2400" b="1" dirty="0"/>
          </a:p>
          <a:p>
            <a:r>
              <a:rPr lang="es-ES" sz="2400" b="1" dirty="0"/>
              <a:t>	Introduce en el análisis las relaciones entre el tamaño de la multinacional con la 	exportación, la productividad, el empleo, el valor agregado y los salarios, el 	impacto de la política económica nacional.</a:t>
            </a:r>
            <a:endParaRPr lang="es-CO" sz="2400" b="1" dirty="0"/>
          </a:p>
        </p:txBody>
      </p:sp>
      <p:pic>
        <p:nvPicPr>
          <p:cNvPr id="3" name="Imagen 2">
            <a:extLst>
              <a:ext uri="{FF2B5EF4-FFF2-40B4-BE49-F238E27FC236}">
                <a16:creationId xmlns:a16="http://schemas.microsoft.com/office/drawing/2014/main" id="{CB40901B-067E-D3EE-811F-953C830C425D}"/>
              </a:ext>
            </a:extLst>
          </p:cNvPr>
          <p:cNvPicPr>
            <a:picLocks noChangeAspect="1"/>
          </p:cNvPicPr>
          <p:nvPr/>
        </p:nvPicPr>
        <p:blipFill>
          <a:blip r:embed="rId2"/>
          <a:stretch>
            <a:fillRect/>
          </a:stretch>
        </p:blipFill>
        <p:spPr>
          <a:xfrm>
            <a:off x="7246540" y="1340768"/>
            <a:ext cx="2791197" cy="2448272"/>
          </a:xfrm>
          <a:prstGeom prst="rect">
            <a:avLst/>
          </a:prstGeom>
        </p:spPr>
      </p:pic>
    </p:spTree>
    <p:extLst>
      <p:ext uri="{BB962C8B-B14F-4D97-AF65-F5344CB8AC3E}">
        <p14:creationId xmlns:p14="http://schemas.microsoft.com/office/powerpoint/2010/main" val="384361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85F0CE3-65EA-E789-3336-23D53CF757F8}"/>
              </a:ext>
            </a:extLst>
          </p:cNvPr>
          <p:cNvSpPr txBox="1"/>
          <p:nvPr/>
        </p:nvSpPr>
        <p:spPr>
          <a:xfrm>
            <a:off x="261764" y="620688"/>
            <a:ext cx="11377264" cy="3970318"/>
          </a:xfrm>
          <a:prstGeom prst="rect">
            <a:avLst/>
          </a:prstGeom>
          <a:noFill/>
        </p:spPr>
        <p:txBody>
          <a:bodyPr wrap="square" rtlCol="0">
            <a:spAutoFit/>
          </a:bodyPr>
          <a:lstStyle/>
          <a:p>
            <a:r>
              <a:rPr lang="es-ES" sz="2800" b="1" dirty="0"/>
              <a:t>Otros enfoques:</a:t>
            </a:r>
          </a:p>
          <a:p>
            <a:endParaRPr lang="es-ES" sz="2800" b="1" dirty="0"/>
          </a:p>
          <a:p>
            <a:r>
              <a:rPr lang="es-ES" sz="2800" b="1" dirty="0"/>
              <a:t>Ciclo de vida del producto. (obsolescencia: Samsung).</a:t>
            </a:r>
          </a:p>
          <a:p>
            <a:endParaRPr lang="es-ES" sz="2800" b="1" dirty="0"/>
          </a:p>
          <a:p>
            <a:r>
              <a:rPr lang="es-ES" sz="2800" b="1" dirty="0"/>
              <a:t>Curva de Aprendizaje (H&amp;P)</a:t>
            </a:r>
          </a:p>
          <a:p>
            <a:endParaRPr lang="es-ES" sz="2800" b="1" dirty="0"/>
          </a:p>
          <a:p>
            <a:r>
              <a:rPr lang="es-ES" sz="2800" b="1" dirty="0"/>
              <a:t>Recursos controlados por la firma (transferencia de tecnología a las subsidiarias): Farmacéuticas. </a:t>
            </a:r>
          </a:p>
          <a:p>
            <a:r>
              <a:rPr lang="es-ES" sz="2800" b="1" dirty="0"/>
              <a:t>			Coca-Cola</a:t>
            </a:r>
            <a:endParaRPr lang="es-CO" sz="2800" b="1" dirty="0"/>
          </a:p>
        </p:txBody>
      </p:sp>
    </p:spTree>
    <p:extLst>
      <p:ext uri="{BB962C8B-B14F-4D97-AF65-F5344CB8AC3E}">
        <p14:creationId xmlns:p14="http://schemas.microsoft.com/office/powerpoint/2010/main" val="355651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1FDDED-FBAA-C329-6E97-F4C642336A1F}"/>
              </a:ext>
            </a:extLst>
          </p:cNvPr>
          <p:cNvSpPr>
            <a:spLocks noGrp="1"/>
          </p:cNvSpPr>
          <p:nvPr>
            <p:ph type="title"/>
          </p:nvPr>
        </p:nvSpPr>
        <p:spPr/>
        <p:txBody>
          <a:bodyPr/>
          <a:lstStyle/>
          <a:p>
            <a:r>
              <a:rPr lang="es-ES" b="1" dirty="0"/>
              <a:t>Concepto de Configuración Sociotécnica.</a:t>
            </a:r>
            <a:endParaRPr lang="es-CO" b="1" dirty="0"/>
          </a:p>
        </p:txBody>
      </p:sp>
      <p:sp>
        <p:nvSpPr>
          <p:cNvPr id="3" name="CuadroTexto 2">
            <a:extLst>
              <a:ext uri="{FF2B5EF4-FFF2-40B4-BE49-F238E27FC236}">
                <a16:creationId xmlns:a16="http://schemas.microsoft.com/office/drawing/2014/main" id="{DAAF752F-4982-E986-6895-EC1A01A6D2FE}"/>
              </a:ext>
            </a:extLst>
          </p:cNvPr>
          <p:cNvSpPr txBox="1"/>
          <p:nvPr/>
        </p:nvSpPr>
        <p:spPr>
          <a:xfrm>
            <a:off x="1197868" y="260648"/>
            <a:ext cx="8712968" cy="2062103"/>
          </a:xfrm>
          <a:prstGeom prst="rect">
            <a:avLst/>
          </a:prstGeom>
          <a:noFill/>
        </p:spPr>
        <p:txBody>
          <a:bodyPr wrap="square" rtlCol="0">
            <a:spAutoFit/>
          </a:bodyPr>
          <a:lstStyle/>
          <a:p>
            <a:pPr algn="ctr"/>
            <a:r>
              <a:rPr lang="es-ES" sz="3200" b="1" dirty="0"/>
              <a:t>Red formada por cierto nivel de tecnología, cierta forma de organización del trabajo, ciertas relaciones laborales, un perfil de la mano de obre y las culturas laborales y gerenciales.</a:t>
            </a:r>
            <a:endParaRPr lang="es-CO" sz="3200" b="1" dirty="0"/>
          </a:p>
        </p:txBody>
      </p:sp>
      <p:pic>
        <p:nvPicPr>
          <p:cNvPr id="4" name="Imagen 3">
            <a:extLst>
              <a:ext uri="{FF2B5EF4-FFF2-40B4-BE49-F238E27FC236}">
                <a16:creationId xmlns:a16="http://schemas.microsoft.com/office/drawing/2014/main" id="{9B3C5ADF-60BB-C7A7-1A91-4E4E61332773}"/>
              </a:ext>
            </a:extLst>
          </p:cNvPr>
          <p:cNvPicPr>
            <a:picLocks noChangeAspect="1"/>
          </p:cNvPicPr>
          <p:nvPr/>
        </p:nvPicPr>
        <p:blipFill>
          <a:blip r:embed="rId2"/>
          <a:stretch>
            <a:fillRect/>
          </a:stretch>
        </p:blipFill>
        <p:spPr>
          <a:xfrm>
            <a:off x="3718148" y="2405062"/>
            <a:ext cx="3490689" cy="3207257"/>
          </a:xfrm>
          <a:prstGeom prst="rect">
            <a:avLst/>
          </a:prstGeom>
        </p:spPr>
      </p:pic>
    </p:spTree>
    <p:extLst>
      <p:ext uri="{BB962C8B-B14F-4D97-AF65-F5344CB8AC3E}">
        <p14:creationId xmlns:p14="http://schemas.microsoft.com/office/powerpoint/2010/main" val="399738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7C1312-5AF8-671F-AF0F-B39DB88F5ADA}"/>
              </a:ext>
            </a:extLst>
          </p:cNvPr>
          <p:cNvSpPr>
            <a:spLocks noGrp="1"/>
          </p:cNvSpPr>
          <p:nvPr>
            <p:ph type="title"/>
          </p:nvPr>
        </p:nvSpPr>
        <p:spPr/>
        <p:txBody>
          <a:bodyPr/>
          <a:lstStyle/>
          <a:p>
            <a:r>
              <a:rPr lang="es-ES" b="1" dirty="0"/>
              <a:t>SU DESARROLLO HACIA EL EXTERIOR:</a:t>
            </a:r>
            <a:endParaRPr lang="es-CO" b="1" dirty="0"/>
          </a:p>
        </p:txBody>
      </p:sp>
      <p:sp>
        <p:nvSpPr>
          <p:cNvPr id="3" name="CuadroTexto 2">
            <a:extLst>
              <a:ext uri="{FF2B5EF4-FFF2-40B4-BE49-F238E27FC236}">
                <a16:creationId xmlns:a16="http://schemas.microsoft.com/office/drawing/2014/main" id="{4A600F36-EB17-DF58-8DC6-DABD05FD3B2E}"/>
              </a:ext>
            </a:extLst>
          </p:cNvPr>
          <p:cNvSpPr txBox="1"/>
          <p:nvPr/>
        </p:nvSpPr>
        <p:spPr>
          <a:xfrm>
            <a:off x="405780" y="404664"/>
            <a:ext cx="11521280" cy="4154984"/>
          </a:xfrm>
          <a:prstGeom prst="rect">
            <a:avLst/>
          </a:prstGeom>
          <a:noFill/>
        </p:spPr>
        <p:txBody>
          <a:bodyPr wrap="square" rtlCol="0">
            <a:spAutoFit/>
          </a:bodyPr>
          <a:lstStyle/>
          <a:p>
            <a:r>
              <a:rPr lang="es-ES" sz="2400" b="1" dirty="0"/>
              <a:t>Parten del mercado interno de sus países de origen y se expanden a otros.</a:t>
            </a:r>
          </a:p>
          <a:p>
            <a:endParaRPr lang="es-ES" sz="2400" b="1" dirty="0"/>
          </a:p>
          <a:p>
            <a:r>
              <a:rPr lang="es-ES" sz="2400" b="1" dirty="0"/>
              <a:t>Decisión:	Cálculo nacional; o bien se hace para reducir costos de transacción y por 		información incompleta.	</a:t>
            </a:r>
          </a:p>
          <a:p>
            <a:endParaRPr lang="es-ES" sz="2400" b="1" dirty="0"/>
          </a:p>
          <a:p>
            <a:r>
              <a:rPr lang="es-ES" sz="2400" b="1" dirty="0"/>
              <a:t>La externalización depende de cuatro factores:</a:t>
            </a:r>
          </a:p>
          <a:p>
            <a:endParaRPr lang="es-ES" sz="2400" b="1" dirty="0"/>
          </a:p>
          <a:p>
            <a:pPr marL="457200" indent="-457200">
              <a:buFont typeface="+mj-lt"/>
              <a:buAutoNum type="arabicPeriod"/>
            </a:pPr>
            <a:r>
              <a:rPr lang="es-ES" sz="2400" b="1" dirty="0"/>
              <a:t>Trayectoria de la Empresa.</a:t>
            </a:r>
            <a:endParaRPr lang="es-CO" sz="2400" b="1" dirty="0"/>
          </a:p>
          <a:p>
            <a:pPr marL="457200" indent="-457200">
              <a:buFont typeface="+mj-lt"/>
              <a:buAutoNum type="arabicPeriod"/>
            </a:pPr>
            <a:r>
              <a:rPr lang="es-CO" sz="2400" b="1" dirty="0"/>
              <a:t>Estrategias y conflictos entre actores diversos.</a:t>
            </a:r>
            <a:endParaRPr lang="es-ES" sz="2400" b="1" dirty="0"/>
          </a:p>
          <a:p>
            <a:pPr marL="457200" indent="-457200">
              <a:buFont typeface="+mj-lt"/>
              <a:buAutoNum type="arabicPeriod"/>
            </a:pPr>
            <a:r>
              <a:rPr lang="es-ES" sz="2400" b="1" dirty="0"/>
              <a:t>Contexto de relaciones de poder preexistentes.</a:t>
            </a:r>
          </a:p>
          <a:p>
            <a:pPr marL="457200" indent="-457200">
              <a:buFont typeface="+mj-lt"/>
              <a:buAutoNum type="arabicPeriod"/>
            </a:pPr>
            <a:r>
              <a:rPr lang="es-ES" sz="2400" b="1" dirty="0"/>
              <a:t>Instituciones en el país donde deciden instalarse.</a:t>
            </a:r>
            <a:endParaRPr lang="es-CO" sz="2400" b="1" dirty="0"/>
          </a:p>
        </p:txBody>
      </p:sp>
      <p:sp>
        <p:nvSpPr>
          <p:cNvPr id="4" name="Cerrar llave 3">
            <a:extLst>
              <a:ext uri="{FF2B5EF4-FFF2-40B4-BE49-F238E27FC236}">
                <a16:creationId xmlns:a16="http://schemas.microsoft.com/office/drawing/2014/main" id="{CBB1B2C8-66FA-E8B1-1A6D-308275A4B514}"/>
              </a:ext>
            </a:extLst>
          </p:cNvPr>
          <p:cNvSpPr/>
          <p:nvPr/>
        </p:nvSpPr>
        <p:spPr>
          <a:xfrm>
            <a:off x="7822604" y="2924944"/>
            <a:ext cx="288032" cy="1634704"/>
          </a:xfrm>
          <a:prstGeom prst="righ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208750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6D429A8-1EC3-53B6-EFE4-E2F1FA5EF1AA}"/>
              </a:ext>
            </a:extLst>
          </p:cNvPr>
          <p:cNvSpPr txBox="1"/>
          <p:nvPr/>
        </p:nvSpPr>
        <p:spPr>
          <a:xfrm>
            <a:off x="477788" y="548680"/>
            <a:ext cx="11017224" cy="3970318"/>
          </a:xfrm>
          <a:prstGeom prst="rect">
            <a:avLst/>
          </a:prstGeom>
          <a:noFill/>
        </p:spPr>
        <p:txBody>
          <a:bodyPr wrap="square" rtlCol="0">
            <a:spAutoFit/>
          </a:bodyPr>
          <a:lstStyle/>
          <a:p>
            <a:r>
              <a:rPr lang="es-ES" sz="2800" b="1" dirty="0"/>
              <a:t>La decisión de ubicarse en otro país, en general, no es un tema de negociación con los trabajadores.</a:t>
            </a:r>
          </a:p>
          <a:p>
            <a:endParaRPr lang="es-ES" sz="2800" b="1" dirty="0"/>
          </a:p>
          <a:p>
            <a:r>
              <a:rPr lang="es-ES" sz="2800" b="1" dirty="0"/>
              <a:t>Mecanismos de externalización de las multinacionales, generalmente serían:</a:t>
            </a:r>
          </a:p>
          <a:p>
            <a:r>
              <a:rPr lang="es-ES" sz="2800" b="1" dirty="0"/>
              <a:t>Las compras de empresas (adquisiciones).</a:t>
            </a:r>
          </a:p>
          <a:p>
            <a:r>
              <a:rPr lang="es-ES" sz="2800" b="1" dirty="0"/>
              <a:t>Fusiones con empresas locales (beneficio desde la competencia).</a:t>
            </a:r>
          </a:p>
          <a:p>
            <a:r>
              <a:rPr lang="es-ES" sz="2800" b="1" dirty="0"/>
              <a:t>Formación de redes que implicarían transferencias de recursos, pero no de mercado entre matrices y filiales: FEMSA.</a:t>
            </a:r>
          </a:p>
        </p:txBody>
      </p:sp>
    </p:spTree>
    <p:extLst>
      <p:ext uri="{BB962C8B-B14F-4D97-AF65-F5344CB8AC3E}">
        <p14:creationId xmlns:p14="http://schemas.microsoft.com/office/powerpoint/2010/main" val="300257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E05CC4-A6B8-9CC5-C232-6028A1DB2685}"/>
              </a:ext>
            </a:extLst>
          </p:cNvPr>
          <p:cNvSpPr>
            <a:spLocks noGrp="1"/>
          </p:cNvSpPr>
          <p:nvPr>
            <p:ph type="title"/>
          </p:nvPr>
        </p:nvSpPr>
        <p:spPr/>
        <p:txBody>
          <a:bodyPr/>
          <a:lstStyle/>
          <a:p>
            <a:r>
              <a:rPr lang="es-ES" b="1" dirty="0"/>
              <a:t>QUÉ SE BUSCA CON DICHA EXPANSIÓN:</a:t>
            </a:r>
            <a:endParaRPr lang="es-CO" b="1" dirty="0"/>
          </a:p>
        </p:txBody>
      </p:sp>
      <p:sp>
        <p:nvSpPr>
          <p:cNvPr id="3" name="CuadroTexto 2">
            <a:extLst>
              <a:ext uri="{FF2B5EF4-FFF2-40B4-BE49-F238E27FC236}">
                <a16:creationId xmlns:a16="http://schemas.microsoft.com/office/drawing/2014/main" id="{AA4BBFF3-94E9-6EC9-BEF1-95E56813BDBE}"/>
              </a:ext>
            </a:extLst>
          </p:cNvPr>
          <p:cNvSpPr txBox="1"/>
          <p:nvPr/>
        </p:nvSpPr>
        <p:spPr>
          <a:xfrm>
            <a:off x="405780" y="404664"/>
            <a:ext cx="11377264" cy="3785652"/>
          </a:xfrm>
          <a:prstGeom prst="rect">
            <a:avLst/>
          </a:prstGeom>
          <a:noFill/>
        </p:spPr>
        <p:txBody>
          <a:bodyPr wrap="square" rtlCol="0">
            <a:spAutoFit/>
          </a:bodyPr>
          <a:lstStyle/>
          <a:p>
            <a:r>
              <a:rPr lang="es-ES" sz="2400" b="1" dirty="0"/>
              <a:t>Mano de obra barata.</a:t>
            </a:r>
          </a:p>
          <a:p>
            <a:r>
              <a:rPr lang="es-ES" sz="2400" b="1" dirty="0"/>
              <a:t>Países con bajas prestaciones laborales y del medio ambiente.</a:t>
            </a:r>
          </a:p>
          <a:p>
            <a:r>
              <a:rPr lang="es-ES" sz="2400" b="1" dirty="0"/>
              <a:t>Materias primas baratas.</a:t>
            </a:r>
          </a:p>
          <a:p>
            <a:r>
              <a:rPr lang="es-ES" sz="2400" b="1" dirty="0"/>
              <a:t>Ventas en el mercado local.</a:t>
            </a:r>
          </a:p>
          <a:p>
            <a:endParaRPr lang="es-ES" sz="2400" b="1" dirty="0"/>
          </a:p>
          <a:p>
            <a:r>
              <a:rPr lang="es-ES" sz="2400" b="1" dirty="0"/>
              <a:t>En síntesis, tales ventajas serían:</a:t>
            </a:r>
          </a:p>
          <a:p>
            <a:endParaRPr lang="es-ES" sz="2400" b="1" dirty="0"/>
          </a:p>
          <a:p>
            <a:pPr algn="r"/>
            <a:r>
              <a:rPr lang="es-ES" sz="2400" b="1" dirty="0"/>
              <a:t>Las específicas del país de origen.</a:t>
            </a:r>
          </a:p>
          <a:p>
            <a:pPr algn="r"/>
            <a:r>
              <a:rPr lang="es-ES" sz="2400" b="1" dirty="0"/>
              <a:t>Las de la empresa multinacional.</a:t>
            </a:r>
          </a:p>
          <a:p>
            <a:pPr algn="r"/>
            <a:r>
              <a:rPr lang="es-ES" sz="2400" b="1" dirty="0"/>
              <a:t>Las oportunidades del mercado interno del país de localización.</a:t>
            </a:r>
            <a:endParaRPr lang="es-CO" sz="2400" b="1" dirty="0"/>
          </a:p>
        </p:txBody>
      </p:sp>
    </p:spTree>
    <p:extLst>
      <p:ext uri="{BB962C8B-B14F-4D97-AF65-F5344CB8AC3E}">
        <p14:creationId xmlns:p14="http://schemas.microsoft.com/office/powerpoint/2010/main" val="9126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47B17C-AA09-36E0-6301-9851896332B7}"/>
              </a:ext>
            </a:extLst>
          </p:cNvPr>
          <p:cNvSpPr>
            <a:spLocks noGrp="1"/>
          </p:cNvSpPr>
          <p:nvPr>
            <p:ph type="title"/>
          </p:nvPr>
        </p:nvSpPr>
        <p:spPr/>
        <p:txBody>
          <a:bodyPr/>
          <a:lstStyle/>
          <a:p>
            <a:r>
              <a:rPr lang="es-ES" b="1" dirty="0"/>
              <a:t>CONSECUENCIAS PARA LOS PAÍSES RECEPTORES.</a:t>
            </a:r>
            <a:endParaRPr lang="es-CO" b="1" dirty="0"/>
          </a:p>
        </p:txBody>
      </p:sp>
      <p:sp>
        <p:nvSpPr>
          <p:cNvPr id="3" name="CuadroTexto 2">
            <a:extLst>
              <a:ext uri="{FF2B5EF4-FFF2-40B4-BE49-F238E27FC236}">
                <a16:creationId xmlns:a16="http://schemas.microsoft.com/office/drawing/2014/main" id="{3B7605AE-26AF-6F54-CFB8-CE998DB8FA77}"/>
              </a:ext>
            </a:extLst>
          </p:cNvPr>
          <p:cNvSpPr txBox="1"/>
          <p:nvPr/>
        </p:nvSpPr>
        <p:spPr>
          <a:xfrm>
            <a:off x="477788" y="404664"/>
            <a:ext cx="11377264" cy="4401205"/>
          </a:xfrm>
          <a:prstGeom prst="rect">
            <a:avLst/>
          </a:prstGeom>
          <a:noFill/>
        </p:spPr>
        <p:txBody>
          <a:bodyPr wrap="square" rtlCol="0">
            <a:spAutoFit/>
          </a:bodyPr>
          <a:lstStyle/>
          <a:p>
            <a:r>
              <a:rPr lang="es-ES" sz="2800" b="1" dirty="0"/>
              <a:t>Dos grandes posiciones:</a:t>
            </a:r>
          </a:p>
          <a:p>
            <a:endParaRPr lang="es-ES" sz="2800" b="1" dirty="0"/>
          </a:p>
          <a:p>
            <a:pPr algn="ctr"/>
            <a:r>
              <a:rPr lang="es-ES" sz="2800" b="1" dirty="0"/>
              <a:t>OPTIMISTAS.</a:t>
            </a:r>
          </a:p>
          <a:p>
            <a:pPr algn="ctr"/>
            <a:endParaRPr lang="es-ES" sz="2800" b="1" dirty="0"/>
          </a:p>
          <a:p>
            <a:pPr algn="ctr"/>
            <a:r>
              <a:rPr lang="es-ES" sz="2400" b="1" dirty="0"/>
              <a:t>Implantación de una multinacional implica la producción compartida entre esta y empresas locales, que funcionarían como proveedores, que como parte de la cadena de valor  de la multinacional, el segmento correspondiente al país de implante supondría aprendizaje tecnológico y organizacional para el país receptor.</a:t>
            </a:r>
          </a:p>
          <a:p>
            <a:pPr algn="ctr"/>
            <a:endParaRPr lang="es-CO" sz="2400" b="1" dirty="0"/>
          </a:p>
          <a:p>
            <a:pPr algn="ctr"/>
            <a:r>
              <a:rPr lang="es-CO" sz="2400" b="1" dirty="0"/>
              <a:t>La línea teórica optimista sigue el camino de la cadena de valor, aprendizaje, escalamiento e innovación.</a:t>
            </a:r>
            <a:endParaRPr lang="es-ES" sz="2400" b="1" dirty="0"/>
          </a:p>
        </p:txBody>
      </p:sp>
    </p:spTree>
    <p:extLst>
      <p:ext uri="{BB962C8B-B14F-4D97-AF65-F5344CB8AC3E}">
        <p14:creationId xmlns:p14="http://schemas.microsoft.com/office/powerpoint/2010/main" val="1075854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2B6E26-A830-D2BB-D491-04AB2F8E03F7}"/>
              </a:ext>
            </a:extLst>
          </p:cNvPr>
          <p:cNvPicPr>
            <a:picLocks noChangeAspect="1"/>
          </p:cNvPicPr>
          <p:nvPr/>
        </p:nvPicPr>
        <p:blipFill>
          <a:blip r:embed="rId2"/>
          <a:stretch>
            <a:fillRect/>
          </a:stretch>
        </p:blipFill>
        <p:spPr>
          <a:xfrm>
            <a:off x="549796" y="1628800"/>
            <a:ext cx="3888432" cy="4896544"/>
          </a:xfrm>
          <a:prstGeom prst="rect">
            <a:avLst/>
          </a:prstGeom>
        </p:spPr>
      </p:pic>
      <p:sp>
        <p:nvSpPr>
          <p:cNvPr id="4" name="CuadroTexto 3">
            <a:extLst>
              <a:ext uri="{FF2B5EF4-FFF2-40B4-BE49-F238E27FC236}">
                <a16:creationId xmlns:a16="http://schemas.microsoft.com/office/drawing/2014/main" id="{A6F753B8-AE1F-0716-4690-D1BA31903727}"/>
              </a:ext>
            </a:extLst>
          </p:cNvPr>
          <p:cNvSpPr txBox="1"/>
          <p:nvPr/>
        </p:nvSpPr>
        <p:spPr>
          <a:xfrm>
            <a:off x="5158308" y="764704"/>
            <a:ext cx="6768752" cy="1938992"/>
          </a:xfrm>
          <a:prstGeom prst="rect">
            <a:avLst/>
          </a:prstGeom>
          <a:noFill/>
        </p:spPr>
        <p:txBody>
          <a:bodyPr wrap="square" rtlCol="0">
            <a:spAutoFit/>
          </a:bodyPr>
          <a:lstStyle/>
          <a:p>
            <a:r>
              <a:rPr lang="es-ES" sz="6000" b="1" dirty="0"/>
              <a:t>¿ Y las prácticas laborales qué?</a:t>
            </a:r>
            <a:endParaRPr lang="es-CO" sz="2800" b="1" dirty="0"/>
          </a:p>
        </p:txBody>
      </p:sp>
    </p:spTree>
    <p:extLst>
      <p:ext uri="{BB962C8B-B14F-4D97-AF65-F5344CB8AC3E}">
        <p14:creationId xmlns:p14="http://schemas.microsoft.com/office/powerpoint/2010/main" val="264623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8F30623-344C-31BE-353D-9FFAB7AF83E6}"/>
              </a:ext>
            </a:extLst>
          </p:cNvPr>
          <p:cNvSpPr txBox="1"/>
          <p:nvPr/>
        </p:nvSpPr>
        <p:spPr>
          <a:xfrm>
            <a:off x="693812" y="404664"/>
            <a:ext cx="11161240" cy="4278094"/>
          </a:xfrm>
          <a:prstGeom prst="rect">
            <a:avLst/>
          </a:prstGeom>
          <a:noFill/>
        </p:spPr>
        <p:txBody>
          <a:bodyPr wrap="square" rtlCol="0">
            <a:spAutoFit/>
          </a:bodyPr>
          <a:lstStyle/>
          <a:p>
            <a:pPr algn="ctr"/>
            <a:r>
              <a:rPr lang="es-ES" sz="2800" b="1" dirty="0"/>
              <a:t>Pesimistas:</a:t>
            </a:r>
          </a:p>
          <a:p>
            <a:pPr algn="ctr"/>
            <a:endParaRPr lang="es-ES" sz="2800" b="1" dirty="0"/>
          </a:p>
          <a:p>
            <a:pPr marL="342900" indent="-342900" algn="ctr">
              <a:buFont typeface="Wingdings" panose="05000000000000000000" pitchFamily="2" charset="2"/>
              <a:buChar char="Ø"/>
            </a:pPr>
            <a:r>
              <a:rPr lang="es-ES" sz="2400" b="1" dirty="0"/>
              <a:t>Drenaje de Recursos:</a:t>
            </a:r>
          </a:p>
          <a:p>
            <a:pPr algn="ctr"/>
            <a:endParaRPr lang="es-ES" sz="2400" b="1" dirty="0"/>
          </a:p>
          <a:p>
            <a:pPr algn="ctr"/>
            <a:r>
              <a:rPr lang="es-ES" sz="2400" b="1" dirty="0"/>
              <a:t>No transferencia real de conocimiento.</a:t>
            </a:r>
          </a:p>
          <a:p>
            <a:pPr algn="ctr"/>
            <a:endParaRPr lang="es-ES" sz="2400" b="1" dirty="0"/>
          </a:p>
          <a:p>
            <a:pPr algn="ctr"/>
            <a:r>
              <a:rPr lang="es-ES" sz="2400" b="1" dirty="0"/>
              <a:t>Tienden a moldear las relaciones laborales a nivel global, exigiendo desregulaciones económicas y flexibilizaciones unilaterales del trabajo, con lo que debilitan a los Estados y los sindicatos, creando una “clase capitalista transnacional” que impone en el mundo sus intereses, y que incluye a la alta gerencia de las multinacionales y sus filiales, a funcionarios del país de origen de las mismas.</a:t>
            </a:r>
            <a:endParaRPr lang="es-CO" sz="2400" b="1" dirty="0"/>
          </a:p>
        </p:txBody>
      </p:sp>
    </p:spTree>
    <p:extLst>
      <p:ext uri="{BB962C8B-B14F-4D97-AF65-F5344CB8AC3E}">
        <p14:creationId xmlns:p14="http://schemas.microsoft.com/office/powerpoint/2010/main" val="326101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B941EB8-4DEF-EC0B-00B0-0E3299FE18FD}"/>
              </a:ext>
            </a:extLst>
          </p:cNvPr>
          <p:cNvSpPr txBox="1"/>
          <p:nvPr/>
        </p:nvSpPr>
        <p:spPr>
          <a:xfrm>
            <a:off x="549796" y="476672"/>
            <a:ext cx="11161240" cy="3970318"/>
          </a:xfrm>
          <a:prstGeom prst="rect">
            <a:avLst/>
          </a:prstGeom>
          <a:noFill/>
        </p:spPr>
        <p:txBody>
          <a:bodyPr wrap="square" rtlCol="0">
            <a:spAutoFit/>
          </a:bodyPr>
          <a:lstStyle/>
          <a:p>
            <a:r>
              <a:rPr lang="es-ES" sz="2800" b="1" dirty="0"/>
              <a:t>Nueva División Internacional del Trabajo:</a:t>
            </a:r>
          </a:p>
          <a:p>
            <a:endParaRPr lang="es-ES" sz="2800" b="1" dirty="0"/>
          </a:p>
          <a:p>
            <a:r>
              <a:rPr lang="es-ES" sz="2800" b="1" dirty="0" err="1"/>
              <a:t>Relocaliización</a:t>
            </a:r>
            <a:r>
              <a:rPr lang="es-ES" sz="2800" b="1" dirty="0"/>
              <a:t> hacia los países en vía de desarrollo de segmentos del proceso productivo o manufacturero por parte de las multinacionales para generar bienes competitivos en el mercado internacional.</a:t>
            </a:r>
          </a:p>
          <a:p>
            <a:endParaRPr lang="es-ES" sz="2800" b="1" dirty="0"/>
          </a:p>
          <a:p>
            <a:r>
              <a:rPr lang="es-ES" sz="2800" b="1" dirty="0"/>
              <a:t>Multinacionales:	No sólo se </a:t>
            </a:r>
            <a:r>
              <a:rPr lang="es-ES" sz="2800" b="1" dirty="0" err="1"/>
              <a:t>interesabn</a:t>
            </a:r>
            <a:r>
              <a:rPr lang="es-ES" sz="2800" b="1" dirty="0"/>
              <a:t> en localizarse en países emergentes para copar su mercado interno y remitir utilidades, sino también, para la exportación.</a:t>
            </a:r>
            <a:endParaRPr lang="es-CO" sz="2800" b="1" dirty="0"/>
          </a:p>
        </p:txBody>
      </p:sp>
    </p:spTree>
    <p:extLst>
      <p:ext uri="{BB962C8B-B14F-4D97-AF65-F5344CB8AC3E}">
        <p14:creationId xmlns:p14="http://schemas.microsoft.com/office/powerpoint/2010/main" val="51624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2BF6BCD-BE58-E75B-80C0-D25BB23D85F5}"/>
              </a:ext>
            </a:extLst>
          </p:cNvPr>
          <p:cNvSpPr txBox="1"/>
          <p:nvPr/>
        </p:nvSpPr>
        <p:spPr>
          <a:xfrm>
            <a:off x="405780" y="476672"/>
            <a:ext cx="11377264" cy="4154984"/>
          </a:xfrm>
          <a:prstGeom prst="rect">
            <a:avLst/>
          </a:prstGeom>
          <a:noFill/>
        </p:spPr>
        <p:txBody>
          <a:bodyPr wrap="square" rtlCol="0">
            <a:spAutoFit/>
          </a:bodyPr>
          <a:lstStyle/>
          <a:p>
            <a:r>
              <a:rPr lang="es-ES" sz="2400" b="1" dirty="0"/>
              <a:t>Relaciones de las multinacionales con los países de abundante y muy barata mano de obra, combinando segmentos  más sofisticados relocalizados por las multinacionales y las de más bajo valor agregado.</a:t>
            </a:r>
          </a:p>
          <a:p>
            <a:endParaRPr lang="es-ES" sz="2400" b="1" dirty="0"/>
          </a:p>
          <a:p>
            <a:r>
              <a:rPr lang="es-ES" sz="2400" b="1" dirty="0"/>
              <a:t>Otra consecuencia:</a:t>
            </a:r>
          </a:p>
          <a:p>
            <a:endParaRPr lang="es-ES" sz="2400" b="1" dirty="0"/>
          </a:p>
          <a:p>
            <a:r>
              <a:rPr lang="es-ES" sz="2400" b="1" dirty="0"/>
              <a:t>			Implica intercambios desiguales con diversas formas de 					producción, además de que en estos países emergentes 				encuentran gran reserva de mano de obra no calificada, salarios 			bajos, jornadas elevadas de trabajo que las llevaría a fragmentar 			internacionalmente el proceso de trabajo.</a:t>
            </a:r>
            <a:endParaRPr lang="es-CO" sz="2400" b="1" dirty="0"/>
          </a:p>
        </p:txBody>
      </p:sp>
    </p:spTree>
    <p:extLst>
      <p:ext uri="{BB962C8B-B14F-4D97-AF65-F5344CB8AC3E}">
        <p14:creationId xmlns:p14="http://schemas.microsoft.com/office/powerpoint/2010/main" val="149544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987C61C-ABA3-5DFE-66FC-C4E7146D5D2E}"/>
              </a:ext>
            </a:extLst>
          </p:cNvPr>
          <p:cNvSpPr txBox="1"/>
          <p:nvPr/>
        </p:nvSpPr>
        <p:spPr>
          <a:xfrm>
            <a:off x="477788" y="548680"/>
            <a:ext cx="11089232" cy="1200329"/>
          </a:xfrm>
          <a:prstGeom prst="rect">
            <a:avLst/>
          </a:prstGeom>
          <a:noFill/>
        </p:spPr>
        <p:txBody>
          <a:bodyPr wrap="square" rtlCol="0">
            <a:spAutoFit/>
          </a:bodyPr>
          <a:lstStyle/>
          <a:p>
            <a:r>
              <a:rPr lang="es-ES" sz="2400" b="1" dirty="0"/>
              <a:t>La parte correspondiente a los países en vía de desarrollo o emergentes sería intensiva en fuerza de trabajo, alto consumo de energía y materias primas o de alta contaminación.</a:t>
            </a:r>
            <a:endParaRPr lang="es-CO" sz="2400" b="1" dirty="0"/>
          </a:p>
        </p:txBody>
      </p:sp>
      <p:pic>
        <p:nvPicPr>
          <p:cNvPr id="3" name="Imagen 2">
            <a:extLst>
              <a:ext uri="{FF2B5EF4-FFF2-40B4-BE49-F238E27FC236}">
                <a16:creationId xmlns:a16="http://schemas.microsoft.com/office/drawing/2014/main" id="{3ADEA7A3-392C-9584-1641-BF7650E9FC8D}"/>
              </a:ext>
            </a:extLst>
          </p:cNvPr>
          <p:cNvPicPr>
            <a:picLocks noChangeAspect="1"/>
          </p:cNvPicPr>
          <p:nvPr/>
        </p:nvPicPr>
        <p:blipFill>
          <a:blip r:embed="rId2"/>
          <a:stretch>
            <a:fillRect/>
          </a:stretch>
        </p:blipFill>
        <p:spPr>
          <a:xfrm>
            <a:off x="765819" y="2132856"/>
            <a:ext cx="4431855" cy="2976136"/>
          </a:xfrm>
          <a:prstGeom prst="rect">
            <a:avLst/>
          </a:prstGeom>
        </p:spPr>
      </p:pic>
    </p:spTree>
    <p:extLst>
      <p:ext uri="{BB962C8B-B14F-4D97-AF65-F5344CB8AC3E}">
        <p14:creationId xmlns:p14="http://schemas.microsoft.com/office/powerpoint/2010/main" val="149101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A90B01-687E-D544-FFFF-D2F9416635FD}"/>
              </a:ext>
            </a:extLst>
          </p:cNvPr>
          <p:cNvSpPr>
            <a:spLocks noGrp="1"/>
          </p:cNvSpPr>
          <p:nvPr>
            <p:ph type="title"/>
          </p:nvPr>
        </p:nvSpPr>
        <p:spPr/>
        <p:txBody>
          <a:bodyPr/>
          <a:lstStyle/>
          <a:p>
            <a:r>
              <a:rPr lang="es-ES" b="1" dirty="0"/>
              <a:t>ESTRATEGIAS PRODUCTIIVAS GLOBALES DE FORD, BIMBO, CITYBANK Y AMÉRICA MÓVIIL.</a:t>
            </a:r>
            <a:endParaRPr lang="es-CO" b="1" dirty="0"/>
          </a:p>
        </p:txBody>
      </p:sp>
      <p:sp>
        <p:nvSpPr>
          <p:cNvPr id="4" name="Marcador de texto 3">
            <a:extLst>
              <a:ext uri="{FF2B5EF4-FFF2-40B4-BE49-F238E27FC236}">
                <a16:creationId xmlns:a16="http://schemas.microsoft.com/office/drawing/2014/main" id="{90085E44-A72B-56F1-8CD5-177A0198721D}"/>
              </a:ext>
            </a:extLst>
          </p:cNvPr>
          <p:cNvSpPr>
            <a:spLocks noGrp="1"/>
          </p:cNvSpPr>
          <p:nvPr>
            <p:ph type="body" sz="half" idx="2"/>
          </p:nvPr>
        </p:nvSpPr>
        <p:spPr/>
        <p:txBody>
          <a:bodyPr/>
          <a:lstStyle/>
          <a:p>
            <a:r>
              <a:rPr lang="es-ES" sz="3200" b="1" dirty="0"/>
              <a:t>CASOS TIPO.</a:t>
            </a:r>
            <a:endParaRPr lang="es-CO" b="1" dirty="0"/>
          </a:p>
        </p:txBody>
      </p:sp>
      <p:pic>
        <p:nvPicPr>
          <p:cNvPr id="4098" name="Picture 2" descr="BIMBO">
            <a:extLst>
              <a:ext uri="{FF2B5EF4-FFF2-40B4-BE49-F238E27FC236}">
                <a16:creationId xmlns:a16="http://schemas.microsoft.com/office/drawing/2014/main" id="{6E7C94E9-F2A4-71AE-7775-252F1462C77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3662" b="3662"/>
          <a:stretch>
            <a:fillRect/>
          </a:stretch>
        </p:blipFill>
        <p:spPr bwMode="auto">
          <a:xfrm>
            <a:off x="5302324" y="685800"/>
            <a:ext cx="2587351" cy="2116924"/>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54479E82-10DA-8C34-48A3-2F488342FE85}"/>
              </a:ext>
            </a:extLst>
          </p:cNvPr>
          <p:cNvPicPr>
            <a:picLocks noChangeAspect="1"/>
          </p:cNvPicPr>
          <p:nvPr/>
        </p:nvPicPr>
        <p:blipFill>
          <a:blip r:embed="rId3"/>
          <a:stretch>
            <a:fillRect/>
          </a:stretch>
        </p:blipFill>
        <p:spPr>
          <a:xfrm>
            <a:off x="7900911" y="620688"/>
            <a:ext cx="2800350" cy="2304256"/>
          </a:xfrm>
          <a:prstGeom prst="rect">
            <a:avLst/>
          </a:prstGeom>
        </p:spPr>
      </p:pic>
      <p:pic>
        <p:nvPicPr>
          <p:cNvPr id="6" name="Imagen 5">
            <a:extLst>
              <a:ext uri="{FF2B5EF4-FFF2-40B4-BE49-F238E27FC236}">
                <a16:creationId xmlns:a16="http://schemas.microsoft.com/office/drawing/2014/main" id="{40A61649-38A7-FE40-5F7C-E5EC7B2BC52C}"/>
              </a:ext>
            </a:extLst>
          </p:cNvPr>
          <p:cNvPicPr>
            <a:picLocks noChangeAspect="1"/>
          </p:cNvPicPr>
          <p:nvPr/>
        </p:nvPicPr>
        <p:blipFill>
          <a:blip r:embed="rId4"/>
          <a:stretch>
            <a:fillRect/>
          </a:stretch>
        </p:blipFill>
        <p:spPr>
          <a:xfrm>
            <a:off x="5302324" y="2802724"/>
            <a:ext cx="3143250" cy="2116924"/>
          </a:xfrm>
          <a:prstGeom prst="rect">
            <a:avLst/>
          </a:prstGeom>
        </p:spPr>
      </p:pic>
      <p:pic>
        <p:nvPicPr>
          <p:cNvPr id="7" name="Imagen 6">
            <a:extLst>
              <a:ext uri="{FF2B5EF4-FFF2-40B4-BE49-F238E27FC236}">
                <a16:creationId xmlns:a16="http://schemas.microsoft.com/office/drawing/2014/main" id="{4ED080FC-114A-204D-5EFA-D544184406CC}"/>
              </a:ext>
            </a:extLst>
          </p:cNvPr>
          <p:cNvPicPr>
            <a:picLocks noChangeAspect="1"/>
          </p:cNvPicPr>
          <p:nvPr/>
        </p:nvPicPr>
        <p:blipFill>
          <a:blip r:embed="rId5"/>
          <a:stretch>
            <a:fillRect/>
          </a:stretch>
        </p:blipFill>
        <p:spPr>
          <a:xfrm>
            <a:off x="7634088" y="4653136"/>
            <a:ext cx="3788916" cy="2116924"/>
          </a:xfrm>
          <a:prstGeom prst="rect">
            <a:avLst/>
          </a:prstGeom>
        </p:spPr>
      </p:pic>
    </p:spTree>
    <p:extLst>
      <p:ext uri="{BB962C8B-B14F-4D97-AF65-F5344CB8AC3E}">
        <p14:creationId xmlns:p14="http://schemas.microsoft.com/office/powerpoint/2010/main" val="51944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FBAA72F-B593-D5D5-D510-A2F0C50BB397}"/>
              </a:ext>
            </a:extLst>
          </p:cNvPr>
          <p:cNvSpPr txBox="1"/>
          <p:nvPr/>
        </p:nvSpPr>
        <p:spPr>
          <a:xfrm>
            <a:off x="477788" y="260648"/>
            <a:ext cx="11089232" cy="3139321"/>
          </a:xfrm>
          <a:prstGeom prst="rect">
            <a:avLst/>
          </a:prstGeom>
          <a:noFill/>
        </p:spPr>
        <p:txBody>
          <a:bodyPr wrap="square" rtlCol="0">
            <a:spAutoFit/>
          </a:bodyPr>
          <a:lstStyle/>
          <a:p>
            <a:r>
              <a:rPr lang="es-ES" b="1" dirty="0"/>
              <a:t>Esta configuración puede estar articulada con</a:t>
            </a:r>
          </a:p>
          <a:p>
            <a:endParaRPr lang="es-ES" b="1" dirty="0"/>
          </a:p>
          <a:p>
            <a:r>
              <a:rPr lang="es-ES" b="1" dirty="0"/>
              <a:t>Configuraciones del Entorno:</a:t>
            </a:r>
          </a:p>
          <a:p>
            <a:endParaRPr lang="es-ES" b="1" dirty="0"/>
          </a:p>
          <a:p>
            <a:r>
              <a:rPr lang="es-ES" b="1" dirty="0"/>
              <a:t>				Mercado de Trabajo</a:t>
            </a:r>
          </a:p>
          <a:p>
            <a:r>
              <a:rPr lang="es-ES" b="1" dirty="0"/>
              <a:t>				Mercado de la Tecnología</a:t>
            </a:r>
          </a:p>
          <a:p>
            <a:r>
              <a:rPr lang="es-ES" b="1" dirty="0"/>
              <a:t>				Mercado de Capitales (el del dinero)</a:t>
            </a:r>
          </a:p>
          <a:p>
            <a:r>
              <a:rPr lang="es-ES" b="1" dirty="0"/>
              <a:t>				Las culturas nacionales y regionales</a:t>
            </a:r>
          </a:p>
          <a:p>
            <a:r>
              <a:rPr lang="es-ES" b="1" dirty="0"/>
              <a:t>				Los clientes y proveedores</a:t>
            </a:r>
          </a:p>
          <a:p>
            <a:endParaRPr lang="es-ES" b="1" dirty="0"/>
          </a:p>
          <a:p>
            <a:r>
              <a:rPr lang="es-ES" b="1" dirty="0"/>
              <a:t>						</a:t>
            </a:r>
            <a:endParaRPr lang="es-CO" b="1" dirty="0"/>
          </a:p>
        </p:txBody>
      </p:sp>
      <p:sp>
        <p:nvSpPr>
          <p:cNvPr id="4" name="Flecha: hacia abajo 3">
            <a:extLst>
              <a:ext uri="{FF2B5EF4-FFF2-40B4-BE49-F238E27FC236}">
                <a16:creationId xmlns:a16="http://schemas.microsoft.com/office/drawing/2014/main" id="{CC00438A-3927-C0B8-9E84-0CD13F47CA23}"/>
              </a:ext>
            </a:extLst>
          </p:cNvPr>
          <p:cNvSpPr/>
          <p:nvPr/>
        </p:nvSpPr>
        <p:spPr>
          <a:xfrm>
            <a:off x="5446340" y="3458032"/>
            <a:ext cx="936104" cy="691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9FC1529E-EC00-8E0A-E8EA-082751070844}"/>
              </a:ext>
            </a:extLst>
          </p:cNvPr>
          <p:cNvSpPr txBox="1"/>
          <p:nvPr/>
        </p:nvSpPr>
        <p:spPr>
          <a:xfrm>
            <a:off x="1125860" y="4509120"/>
            <a:ext cx="10513168" cy="369332"/>
          </a:xfrm>
          <a:prstGeom prst="rect">
            <a:avLst/>
          </a:prstGeom>
          <a:noFill/>
        </p:spPr>
        <p:txBody>
          <a:bodyPr wrap="square" rtlCol="0">
            <a:spAutoFit/>
          </a:bodyPr>
          <a:lstStyle/>
          <a:p>
            <a:r>
              <a:rPr lang="es-ES" b="1" dirty="0"/>
              <a:t>Origina la conformación de la configuración del entorno inmediato de la empresa</a:t>
            </a:r>
            <a:endParaRPr lang="es-CO" b="1" dirty="0"/>
          </a:p>
        </p:txBody>
      </p:sp>
    </p:spTree>
    <p:extLst>
      <p:ext uri="{BB962C8B-B14F-4D97-AF65-F5344CB8AC3E}">
        <p14:creationId xmlns:p14="http://schemas.microsoft.com/office/powerpoint/2010/main" val="416704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7E7E639-9821-2D55-FAAF-353EB9E041E4}"/>
              </a:ext>
            </a:extLst>
          </p:cNvPr>
          <p:cNvSpPr txBox="1"/>
          <p:nvPr/>
        </p:nvSpPr>
        <p:spPr>
          <a:xfrm>
            <a:off x="189756" y="404664"/>
            <a:ext cx="11665296" cy="5262979"/>
          </a:xfrm>
          <a:prstGeom prst="rect">
            <a:avLst/>
          </a:prstGeom>
          <a:noFill/>
        </p:spPr>
        <p:txBody>
          <a:bodyPr wrap="square" rtlCol="0">
            <a:spAutoFit/>
          </a:bodyPr>
          <a:lstStyle/>
          <a:p>
            <a:r>
              <a:rPr lang="es-ES" sz="2400" b="1" dirty="0"/>
              <a:t>Las grandes corporaciones planean y ponen en juego estrategias globales o locales,</a:t>
            </a:r>
          </a:p>
          <a:p>
            <a:endParaRPr lang="es-ES" sz="2400" b="1" dirty="0"/>
          </a:p>
          <a:p>
            <a:r>
              <a:rPr lang="es-ES" sz="2400" b="1" dirty="0"/>
              <a:t>“buscan la mejor manera de ser” </a:t>
            </a:r>
          </a:p>
          <a:p>
            <a:endParaRPr lang="es-ES" sz="2400" b="1" dirty="0"/>
          </a:p>
          <a:p>
            <a:r>
              <a:rPr lang="es-ES" sz="2400" b="1" dirty="0"/>
              <a:t>y tratan de mantenerse competitivas, para enfrentar o disminuir las crisis por las que atraviesan.</a:t>
            </a:r>
          </a:p>
          <a:p>
            <a:endParaRPr lang="es-ES" sz="2400" b="1" dirty="0"/>
          </a:p>
          <a:p>
            <a:r>
              <a:rPr lang="es-ES" sz="2400" b="1" dirty="0"/>
              <a:t>es decir,</a:t>
            </a:r>
          </a:p>
          <a:p>
            <a:r>
              <a:rPr lang="es-ES" sz="2400" b="1" dirty="0"/>
              <a:t>toman decisiones e implementan estrategias para lograr una mejor eficiencia, costo y calidad, considerando también que dichas decisiones (estrategias) les permiten –desde la matriz- el control y seguir ostentando el poder de decisión.</a:t>
            </a:r>
          </a:p>
          <a:p>
            <a:endParaRPr lang="es-ES" sz="2400" b="1" dirty="0"/>
          </a:p>
          <a:p>
            <a:pPr algn="ctr"/>
            <a:r>
              <a:rPr lang="es-ES" sz="2400" b="1" dirty="0"/>
              <a:t>El interés principal, es sin lugar a dudas,</a:t>
            </a:r>
          </a:p>
          <a:p>
            <a:pPr algn="ctr"/>
            <a:r>
              <a:rPr lang="es-ES" sz="2400" b="1" dirty="0"/>
              <a:t>obtener mayor rentabilidad.</a:t>
            </a:r>
            <a:endParaRPr lang="es-CO" sz="2400" b="1" dirty="0"/>
          </a:p>
        </p:txBody>
      </p:sp>
    </p:spTree>
    <p:extLst>
      <p:ext uri="{BB962C8B-B14F-4D97-AF65-F5344CB8AC3E}">
        <p14:creationId xmlns:p14="http://schemas.microsoft.com/office/powerpoint/2010/main" val="152327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88AEFB3-CC75-F569-29FB-E470E35C5F06}"/>
              </a:ext>
            </a:extLst>
          </p:cNvPr>
          <p:cNvSpPr txBox="1"/>
          <p:nvPr/>
        </p:nvSpPr>
        <p:spPr>
          <a:xfrm>
            <a:off x="261764" y="476672"/>
            <a:ext cx="11593288" cy="3046988"/>
          </a:xfrm>
          <a:prstGeom prst="rect">
            <a:avLst/>
          </a:prstGeom>
          <a:noFill/>
        </p:spPr>
        <p:txBody>
          <a:bodyPr wrap="square" rtlCol="0">
            <a:spAutoFit/>
          </a:bodyPr>
          <a:lstStyle/>
          <a:p>
            <a:r>
              <a:rPr lang="es-ES" sz="2400" b="1" dirty="0"/>
              <a:t>Estos procesos estratégicos</a:t>
            </a:r>
          </a:p>
          <a:p>
            <a:r>
              <a:rPr lang="es-ES" sz="2400" b="1" dirty="0"/>
              <a:t>		constante cambio</a:t>
            </a:r>
          </a:p>
          <a:p>
            <a:r>
              <a:rPr lang="es-ES" sz="2400" b="1" dirty="0"/>
              <a:t>			(combinan lo global con lo local)</a:t>
            </a:r>
          </a:p>
          <a:p>
            <a:endParaRPr lang="es-ES" sz="2400" b="1" dirty="0"/>
          </a:p>
          <a:p>
            <a:r>
              <a:rPr lang="es-ES" sz="2400" b="1" dirty="0"/>
              <a:t>En interacción con una colectividad de sujetos y de estructuras en diferentes niveles,</a:t>
            </a:r>
          </a:p>
          <a:p>
            <a:r>
              <a:rPr lang="es-ES" sz="2400" b="1" dirty="0"/>
              <a:t>con diferentes subjetividades y permeadas por culturas (nacionales, locales, regionales, del trabajo, gerenciales, empresariales, etc.) conjugando las funciones de producción, distribución, comercialización y servicios.</a:t>
            </a:r>
            <a:endParaRPr lang="es-CO" sz="2400" b="1" dirty="0"/>
          </a:p>
        </p:txBody>
      </p:sp>
      <p:pic>
        <p:nvPicPr>
          <p:cNvPr id="3" name="Imagen 2">
            <a:extLst>
              <a:ext uri="{FF2B5EF4-FFF2-40B4-BE49-F238E27FC236}">
                <a16:creationId xmlns:a16="http://schemas.microsoft.com/office/drawing/2014/main" id="{9506CB6E-CEAC-9B3D-BC3D-43467701A23F}"/>
              </a:ext>
            </a:extLst>
          </p:cNvPr>
          <p:cNvPicPr>
            <a:picLocks noChangeAspect="1"/>
          </p:cNvPicPr>
          <p:nvPr/>
        </p:nvPicPr>
        <p:blipFill>
          <a:blip r:embed="rId2"/>
          <a:stretch>
            <a:fillRect/>
          </a:stretch>
        </p:blipFill>
        <p:spPr>
          <a:xfrm>
            <a:off x="2494012" y="3573016"/>
            <a:ext cx="4392488" cy="2664296"/>
          </a:xfrm>
          <a:prstGeom prst="rect">
            <a:avLst/>
          </a:prstGeom>
        </p:spPr>
      </p:pic>
    </p:spTree>
    <p:extLst>
      <p:ext uri="{BB962C8B-B14F-4D97-AF65-F5344CB8AC3E}">
        <p14:creationId xmlns:p14="http://schemas.microsoft.com/office/powerpoint/2010/main" val="156534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334A1C1-12AB-6E42-4465-237FF52A9B95}"/>
              </a:ext>
            </a:extLst>
          </p:cNvPr>
          <p:cNvSpPr txBox="1"/>
          <p:nvPr/>
        </p:nvSpPr>
        <p:spPr>
          <a:xfrm>
            <a:off x="405780" y="476672"/>
            <a:ext cx="11593288" cy="3046988"/>
          </a:xfrm>
          <a:prstGeom prst="rect">
            <a:avLst/>
          </a:prstGeom>
          <a:noFill/>
        </p:spPr>
        <p:txBody>
          <a:bodyPr wrap="square" rtlCol="0">
            <a:spAutoFit/>
          </a:bodyPr>
          <a:lstStyle/>
          <a:p>
            <a:r>
              <a:rPr lang="es-ES" sz="2400" b="1" dirty="0"/>
              <a:t>Es una articulación  de negocios en interacción con relaciones de poder asimétricas</a:t>
            </a:r>
          </a:p>
          <a:p>
            <a:endParaRPr lang="es-ES" sz="2400" b="1" dirty="0"/>
          </a:p>
          <a:p>
            <a:r>
              <a:rPr lang="es-ES" sz="2400" b="1" dirty="0"/>
              <a:t>(entran en juego las estructuras que las presionan, los gobiernos y sus instituciones, las leyes de los diferentes países o regiones donde se instalan, culturas)</a:t>
            </a:r>
          </a:p>
          <a:p>
            <a:endParaRPr lang="es-ES" sz="2400" b="1" dirty="0"/>
          </a:p>
          <a:p>
            <a:r>
              <a:rPr lang="es-ES" sz="2400" b="1" dirty="0"/>
              <a:t>configurando nuevas articulaciones y significaciones de las relaciones  entre empresas (al interior de las mismas) y nuevas formas de control donde el resultado puede ser diferente al planeado. </a:t>
            </a:r>
            <a:endParaRPr lang="es-CO" sz="2400" b="1" dirty="0"/>
          </a:p>
        </p:txBody>
      </p:sp>
      <p:pic>
        <p:nvPicPr>
          <p:cNvPr id="3" name="Imagen 2">
            <a:extLst>
              <a:ext uri="{FF2B5EF4-FFF2-40B4-BE49-F238E27FC236}">
                <a16:creationId xmlns:a16="http://schemas.microsoft.com/office/drawing/2014/main" id="{F550A9FC-67D5-E4D2-F5B0-4CC34202EE45}"/>
              </a:ext>
            </a:extLst>
          </p:cNvPr>
          <p:cNvPicPr>
            <a:picLocks noChangeAspect="1"/>
          </p:cNvPicPr>
          <p:nvPr/>
        </p:nvPicPr>
        <p:blipFill>
          <a:blip r:embed="rId2"/>
          <a:stretch>
            <a:fillRect/>
          </a:stretch>
        </p:blipFill>
        <p:spPr>
          <a:xfrm>
            <a:off x="2738072" y="3789040"/>
            <a:ext cx="5012523" cy="2232248"/>
          </a:xfrm>
          <a:prstGeom prst="rect">
            <a:avLst/>
          </a:prstGeom>
        </p:spPr>
      </p:pic>
    </p:spTree>
    <p:extLst>
      <p:ext uri="{BB962C8B-B14F-4D97-AF65-F5344CB8AC3E}">
        <p14:creationId xmlns:p14="http://schemas.microsoft.com/office/powerpoint/2010/main" val="280554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03FBE93-01BC-70D6-5D70-6711424765BD}"/>
              </a:ext>
            </a:extLst>
          </p:cNvPr>
          <p:cNvPicPr>
            <a:picLocks noChangeAspect="1"/>
          </p:cNvPicPr>
          <p:nvPr/>
        </p:nvPicPr>
        <p:blipFill>
          <a:blip r:embed="rId2"/>
          <a:stretch>
            <a:fillRect/>
          </a:stretch>
        </p:blipFill>
        <p:spPr>
          <a:xfrm>
            <a:off x="261764" y="620688"/>
            <a:ext cx="2466975" cy="5472608"/>
          </a:xfrm>
          <a:prstGeom prst="rect">
            <a:avLst/>
          </a:prstGeom>
        </p:spPr>
      </p:pic>
      <p:sp>
        <p:nvSpPr>
          <p:cNvPr id="3" name="CuadroTexto 2">
            <a:extLst>
              <a:ext uri="{FF2B5EF4-FFF2-40B4-BE49-F238E27FC236}">
                <a16:creationId xmlns:a16="http://schemas.microsoft.com/office/drawing/2014/main" id="{6C7F9EAD-4F79-BF2A-72CF-44BCE21A607E}"/>
              </a:ext>
            </a:extLst>
          </p:cNvPr>
          <p:cNvSpPr txBox="1"/>
          <p:nvPr/>
        </p:nvSpPr>
        <p:spPr>
          <a:xfrm>
            <a:off x="3286100" y="332656"/>
            <a:ext cx="8640961" cy="3416320"/>
          </a:xfrm>
          <a:prstGeom prst="rect">
            <a:avLst/>
          </a:prstGeom>
          <a:noFill/>
        </p:spPr>
        <p:txBody>
          <a:bodyPr wrap="square" rtlCol="0">
            <a:spAutoFit/>
          </a:bodyPr>
          <a:lstStyle/>
          <a:p>
            <a:r>
              <a:rPr lang="es-ES" sz="2400" b="1" dirty="0"/>
              <a:t>Las estrategias de estas interacciones se analizan desde dos perspectivas:</a:t>
            </a:r>
          </a:p>
          <a:p>
            <a:endParaRPr lang="es-ES" sz="2400" b="1" dirty="0"/>
          </a:p>
          <a:p>
            <a:pPr marL="457200" indent="-457200">
              <a:buFont typeface="+mj-lt"/>
              <a:buAutoNum type="arabicPeriod"/>
            </a:pPr>
            <a:r>
              <a:rPr lang="es-ES" sz="2400" b="1" dirty="0"/>
              <a:t>La que hace referencia al proceso interno de la empresa</a:t>
            </a:r>
          </a:p>
          <a:p>
            <a:r>
              <a:rPr lang="es-ES" sz="2400" b="1" dirty="0"/>
              <a:t>	</a:t>
            </a:r>
          </a:p>
          <a:p>
            <a:r>
              <a:rPr lang="es-ES" sz="2400" b="1" dirty="0"/>
              <a:t>	(la que se refiere a la configuración productiva y de 	servicios).</a:t>
            </a:r>
          </a:p>
          <a:p>
            <a:endParaRPr lang="es-ES" sz="2400" b="1" dirty="0"/>
          </a:p>
          <a:p>
            <a:r>
              <a:rPr lang="es-ES" sz="2400" b="1" dirty="0"/>
              <a:t>2.   La planeada hacia el exterior.</a:t>
            </a:r>
            <a:endParaRPr lang="es-CO" sz="2400" b="1" dirty="0"/>
          </a:p>
        </p:txBody>
      </p:sp>
    </p:spTree>
    <p:extLst>
      <p:ext uri="{BB962C8B-B14F-4D97-AF65-F5344CB8AC3E}">
        <p14:creationId xmlns:p14="http://schemas.microsoft.com/office/powerpoint/2010/main" val="402389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5FDA7EE9-8674-1718-04B1-FF46A264C666}"/>
              </a:ext>
            </a:extLst>
          </p:cNvPr>
          <p:cNvPicPr>
            <a:picLocks noChangeAspect="1"/>
          </p:cNvPicPr>
          <p:nvPr/>
        </p:nvPicPr>
        <p:blipFill>
          <a:blip r:embed="rId2"/>
          <a:stretch>
            <a:fillRect/>
          </a:stretch>
        </p:blipFill>
        <p:spPr>
          <a:xfrm>
            <a:off x="9406780" y="476672"/>
            <a:ext cx="2466975" cy="5904656"/>
          </a:xfrm>
          <a:prstGeom prst="rect">
            <a:avLst/>
          </a:prstGeom>
        </p:spPr>
      </p:pic>
      <p:sp>
        <p:nvSpPr>
          <p:cNvPr id="3" name="CuadroTexto 2">
            <a:extLst>
              <a:ext uri="{FF2B5EF4-FFF2-40B4-BE49-F238E27FC236}">
                <a16:creationId xmlns:a16="http://schemas.microsoft.com/office/drawing/2014/main" id="{2062D909-AFA3-9EE6-DACE-9CE86AAEC2E5}"/>
              </a:ext>
            </a:extLst>
          </p:cNvPr>
          <p:cNvSpPr txBox="1"/>
          <p:nvPr/>
        </p:nvSpPr>
        <p:spPr>
          <a:xfrm>
            <a:off x="261764" y="476672"/>
            <a:ext cx="8784976" cy="4154984"/>
          </a:xfrm>
          <a:prstGeom prst="rect">
            <a:avLst/>
          </a:prstGeom>
          <a:noFill/>
        </p:spPr>
        <p:txBody>
          <a:bodyPr wrap="square" rtlCol="0">
            <a:spAutoFit/>
          </a:bodyPr>
          <a:lstStyle/>
          <a:p>
            <a:pPr marL="457200" indent="-457200">
              <a:buAutoNum type="arabicPeriod"/>
            </a:pPr>
            <a:r>
              <a:rPr lang="es-ES" sz="2400" b="1" dirty="0"/>
              <a:t>La que se refiere al proceso interno de la empresa.</a:t>
            </a:r>
          </a:p>
          <a:p>
            <a:endParaRPr lang="es-ES" sz="2400" b="1" dirty="0"/>
          </a:p>
          <a:p>
            <a:endParaRPr lang="es-ES" sz="2400" b="1" dirty="0"/>
          </a:p>
          <a:p>
            <a:r>
              <a:rPr lang="es-ES" sz="2400" b="1" dirty="0"/>
              <a:t>	</a:t>
            </a:r>
            <a:r>
              <a:rPr lang="es-ES" sz="3200" b="1" dirty="0"/>
              <a:t>Implica el diseño de cambios tecnológicos, organizativos, 	culturales, de gestión de los recursos humanos, de relaciones laborales y de sindicales, tendientes a aumentar la productividad o de calidad de procesos o de productos.</a:t>
            </a:r>
            <a:endParaRPr lang="es-CO" sz="3200" b="1" dirty="0"/>
          </a:p>
        </p:txBody>
      </p:sp>
    </p:spTree>
    <p:extLst>
      <p:ext uri="{BB962C8B-B14F-4D97-AF65-F5344CB8AC3E}">
        <p14:creationId xmlns:p14="http://schemas.microsoft.com/office/powerpoint/2010/main" val="237044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5FDA7EE9-8674-1718-04B1-FF46A264C666}"/>
              </a:ext>
            </a:extLst>
          </p:cNvPr>
          <p:cNvPicPr>
            <a:picLocks noChangeAspect="1"/>
          </p:cNvPicPr>
          <p:nvPr/>
        </p:nvPicPr>
        <p:blipFill>
          <a:blip r:embed="rId2"/>
          <a:stretch>
            <a:fillRect/>
          </a:stretch>
        </p:blipFill>
        <p:spPr>
          <a:xfrm>
            <a:off x="9406780" y="476672"/>
            <a:ext cx="2466975" cy="5904656"/>
          </a:xfrm>
          <a:prstGeom prst="rect">
            <a:avLst/>
          </a:prstGeom>
        </p:spPr>
      </p:pic>
      <p:sp>
        <p:nvSpPr>
          <p:cNvPr id="3" name="CuadroTexto 2">
            <a:extLst>
              <a:ext uri="{FF2B5EF4-FFF2-40B4-BE49-F238E27FC236}">
                <a16:creationId xmlns:a16="http://schemas.microsoft.com/office/drawing/2014/main" id="{2062D909-AFA3-9EE6-DACE-9CE86AAEC2E5}"/>
              </a:ext>
            </a:extLst>
          </p:cNvPr>
          <p:cNvSpPr txBox="1"/>
          <p:nvPr/>
        </p:nvSpPr>
        <p:spPr>
          <a:xfrm>
            <a:off x="261764" y="476672"/>
            <a:ext cx="8784976" cy="4893647"/>
          </a:xfrm>
          <a:prstGeom prst="rect">
            <a:avLst/>
          </a:prstGeom>
          <a:noFill/>
        </p:spPr>
        <p:txBody>
          <a:bodyPr wrap="square" rtlCol="0">
            <a:spAutoFit/>
          </a:bodyPr>
          <a:lstStyle/>
          <a:p>
            <a:r>
              <a:rPr lang="es-ES" sz="2400" b="1" dirty="0"/>
              <a:t>2.	La planeada hacia el exterior.</a:t>
            </a:r>
          </a:p>
          <a:p>
            <a:endParaRPr lang="es-ES" sz="2400" b="1" dirty="0"/>
          </a:p>
          <a:p>
            <a:endParaRPr lang="es-ES" sz="2400" b="1" dirty="0"/>
          </a:p>
          <a:p>
            <a:r>
              <a:rPr lang="es-ES" sz="2400" b="1" dirty="0"/>
              <a:t>	Si bien referente al interior de la empresa, implica</a:t>
            </a:r>
          </a:p>
          <a:p>
            <a:endParaRPr lang="es-ES" sz="2400" b="1" dirty="0"/>
          </a:p>
          <a:p>
            <a:r>
              <a:rPr lang="es-ES" sz="2400" b="1" dirty="0"/>
              <a:t>Otros procesos de decisión y de implementación, tales como los procesos de descentralización, la incursión dentro de la cadena global de producción, que supone contar con ventajas competitivas de primer orden, como el dónde adquirir y desarrollar la tecnología, lograr la participación de socios e inversores extranjeros, el establecimiento de redes de proveedores y de clientes, el desarrollo o adquisición de marcas de prestigio.</a:t>
            </a:r>
            <a:endParaRPr lang="es-CO" sz="3200" b="1" dirty="0"/>
          </a:p>
        </p:txBody>
      </p:sp>
    </p:spTree>
    <p:extLst>
      <p:ext uri="{BB962C8B-B14F-4D97-AF65-F5344CB8AC3E}">
        <p14:creationId xmlns:p14="http://schemas.microsoft.com/office/powerpoint/2010/main" val="5173898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92F09DF-715E-51DE-825A-782FB5E0CDBB}"/>
              </a:ext>
            </a:extLst>
          </p:cNvPr>
          <p:cNvPicPr>
            <a:picLocks noChangeAspect="1"/>
          </p:cNvPicPr>
          <p:nvPr/>
        </p:nvPicPr>
        <p:blipFill>
          <a:blip r:embed="rId2"/>
          <a:stretch>
            <a:fillRect/>
          </a:stretch>
        </p:blipFill>
        <p:spPr>
          <a:xfrm>
            <a:off x="909836" y="908720"/>
            <a:ext cx="3384376" cy="4104456"/>
          </a:xfrm>
          <a:prstGeom prst="rect">
            <a:avLst/>
          </a:prstGeom>
        </p:spPr>
      </p:pic>
      <p:pic>
        <p:nvPicPr>
          <p:cNvPr id="3" name="Imagen 2">
            <a:extLst>
              <a:ext uri="{FF2B5EF4-FFF2-40B4-BE49-F238E27FC236}">
                <a16:creationId xmlns:a16="http://schemas.microsoft.com/office/drawing/2014/main" id="{15CA1246-D4E1-55BD-0FE1-3EBBFDB8640A}"/>
              </a:ext>
            </a:extLst>
          </p:cNvPr>
          <p:cNvPicPr>
            <a:picLocks noChangeAspect="1"/>
          </p:cNvPicPr>
          <p:nvPr/>
        </p:nvPicPr>
        <p:blipFill>
          <a:blip r:embed="rId3"/>
          <a:stretch>
            <a:fillRect/>
          </a:stretch>
        </p:blipFill>
        <p:spPr>
          <a:xfrm>
            <a:off x="5950396" y="2357436"/>
            <a:ext cx="3223245" cy="3591843"/>
          </a:xfrm>
          <a:prstGeom prst="rect">
            <a:avLst/>
          </a:prstGeom>
        </p:spPr>
      </p:pic>
    </p:spTree>
    <p:extLst>
      <p:ext uri="{BB962C8B-B14F-4D97-AF65-F5344CB8AC3E}">
        <p14:creationId xmlns:p14="http://schemas.microsoft.com/office/powerpoint/2010/main" val="48807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A5E2A9-FFBD-6B36-2E6D-996552ED1AEC}"/>
              </a:ext>
            </a:extLst>
          </p:cNvPr>
          <p:cNvSpPr>
            <a:spLocks noGrp="1"/>
          </p:cNvSpPr>
          <p:nvPr>
            <p:ph type="title"/>
          </p:nvPr>
        </p:nvSpPr>
        <p:spPr>
          <a:xfrm>
            <a:off x="405780" y="685800"/>
            <a:ext cx="4320480" cy="4724400"/>
          </a:xfrm>
        </p:spPr>
        <p:txBody>
          <a:bodyPr/>
          <a:lstStyle/>
          <a:p>
            <a:r>
              <a:rPr lang="es-ES" b="1" dirty="0"/>
              <a:t>ESTRATEGIAS DE RELACIONES LABORALES Y PRODUCTIVAS DE MULTINACIONALES EN COLOMBIA.</a:t>
            </a:r>
            <a:endParaRPr lang="es-CO" b="1" dirty="0"/>
          </a:p>
        </p:txBody>
      </p:sp>
      <p:sp>
        <p:nvSpPr>
          <p:cNvPr id="4" name="Marcador de texto 3">
            <a:extLst>
              <a:ext uri="{FF2B5EF4-FFF2-40B4-BE49-F238E27FC236}">
                <a16:creationId xmlns:a16="http://schemas.microsoft.com/office/drawing/2014/main" id="{3DC6E6DB-9759-03ED-AE9B-F739DC184B5B}"/>
              </a:ext>
            </a:extLst>
          </p:cNvPr>
          <p:cNvSpPr>
            <a:spLocks noGrp="1"/>
          </p:cNvSpPr>
          <p:nvPr>
            <p:ph type="body" sz="half" idx="2"/>
          </p:nvPr>
        </p:nvSpPr>
        <p:spPr/>
        <p:txBody>
          <a:bodyPr>
            <a:normAutofit/>
          </a:bodyPr>
          <a:lstStyle/>
          <a:p>
            <a:r>
              <a:rPr lang="es-ES" sz="2800" b="1" dirty="0"/>
              <a:t>CASOS TIPO.</a:t>
            </a:r>
            <a:endParaRPr lang="es-CO" sz="2800" b="1" dirty="0"/>
          </a:p>
        </p:txBody>
      </p:sp>
      <p:pic>
        <p:nvPicPr>
          <p:cNvPr id="1026" name="Picture 2" descr="Mapa de las mayores empresas colombianas por departamento de origen : r/ Colombia">
            <a:extLst>
              <a:ext uri="{FF2B5EF4-FFF2-40B4-BE49-F238E27FC236}">
                <a16:creationId xmlns:a16="http://schemas.microsoft.com/office/drawing/2014/main" id="{0F23A615-C58E-6535-2EE2-4CBA502AE204}"/>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9038" b="903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45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E545FD9-0A82-494C-094F-9A9DED448FCC}"/>
              </a:ext>
            </a:extLst>
          </p:cNvPr>
          <p:cNvSpPr>
            <a:spLocks noGrp="1"/>
          </p:cNvSpPr>
          <p:nvPr>
            <p:ph type="title"/>
          </p:nvPr>
        </p:nvSpPr>
        <p:spPr/>
        <p:txBody>
          <a:bodyPr/>
          <a:lstStyle/>
          <a:p>
            <a:r>
              <a:rPr lang="es-ES" b="1" dirty="0"/>
              <a:t>NOCIONES INTRODUCTORIAS.</a:t>
            </a:r>
            <a:endParaRPr lang="es-CO" b="1" dirty="0"/>
          </a:p>
        </p:txBody>
      </p:sp>
      <p:sp>
        <p:nvSpPr>
          <p:cNvPr id="6" name="CuadroTexto 5">
            <a:extLst>
              <a:ext uri="{FF2B5EF4-FFF2-40B4-BE49-F238E27FC236}">
                <a16:creationId xmlns:a16="http://schemas.microsoft.com/office/drawing/2014/main" id="{86EAB6EA-FC6E-777F-4904-8012DF568540}"/>
              </a:ext>
            </a:extLst>
          </p:cNvPr>
          <p:cNvSpPr txBox="1"/>
          <p:nvPr/>
        </p:nvSpPr>
        <p:spPr>
          <a:xfrm>
            <a:off x="609441" y="404664"/>
            <a:ext cx="11029587" cy="2246769"/>
          </a:xfrm>
          <a:prstGeom prst="rect">
            <a:avLst/>
          </a:prstGeom>
          <a:noFill/>
        </p:spPr>
        <p:txBody>
          <a:bodyPr wrap="square" rtlCol="0">
            <a:spAutoFit/>
          </a:bodyPr>
          <a:lstStyle/>
          <a:p>
            <a:r>
              <a:rPr lang="es-ES" sz="2800" b="1" dirty="0"/>
              <a:t>¿ Cómo se construyen las estrategias de negocios, de producción y de RELACIONES LABORALES en las Multinacionales en Colombia?</a:t>
            </a:r>
          </a:p>
          <a:p>
            <a:endParaRPr lang="es-ES" sz="2800" b="1" dirty="0"/>
          </a:p>
          <a:p>
            <a:r>
              <a:rPr lang="es-ES" sz="2800" b="1" dirty="0"/>
              <a:t>Crisis financiera del 2008 y 2009.</a:t>
            </a:r>
          </a:p>
          <a:p>
            <a:r>
              <a:rPr lang="es-ES" sz="2800" b="1" dirty="0"/>
              <a:t>Cambios entre el 2000 y 2015 que repercuten en la actualidad.</a:t>
            </a:r>
            <a:endParaRPr lang="es-CO" sz="2800" b="1" dirty="0"/>
          </a:p>
        </p:txBody>
      </p:sp>
    </p:spTree>
    <p:extLst>
      <p:ext uri="{BB962C8B-B14F-4D97-AF65-F5344CB8AC3E}">
        <p14:creationId xmlns:p14="http://schemas.microsoft.com/office/powerpoint/2010/main" val="44188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AC1C8B21-48D5-EC51-1034-9C7700809F9C}"/>
              </a:ext>
            </a:extLst>
          </p:cNvPr>
          <p:cNvSpPr txBox="1"/>
          <p:nvPr/>
        </p:nvSpPr>
        <p:spPr>
          <a:xfrm>
            <a:off x="405780" y="332656"/>
            <a:ext cx="11449272" cy="4770537"/>
          </a:xfrm>
          <a:prstGeom prst="rect">
            <a:avLst/>
          </a:prstGeom>
          <a:noFill/>
        </p:spPr>
        <p:txBody>
          <a:bodyPr wrap="square" rtlCol="0">
            <a:spAutoFit/>
          </a:bodyPr>
          <a:lstStyle/>
          <a:p>
            <a:r>
              <a:rPr lang="es-ES" sz="2400" b="1" dirty="0"/>
              <a:t>Qué consideran las estrategias:</a:t>
            </a:r>
          </a:p>
          <a:p>
            <a:endParaRPr lang="es-ES" sz="2400" b="1" dirty="0"/>
          </a:p>
          <a:p>
            <a:pPr marL="342900" indent="-342900">
              <a:buFont typeface="Wingdings" panose="05000000000000000000" pitchFamily="2" charset="2"/>
              <a:buChar char="§"/>
            </a:pPr>
            <a:r>
              <a:rPr lang="es-ES" sz="2400" b="1" dirty="0"/>
              <a:t>La forma en que las empresas deben cambiar o no su tecnología.</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El papel de la mano de obra de acuerdo al mercado laboral colombiano.</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La manera en que deben de adoptar sus estrategias de gestión.</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La mano de obra vinculada a transformaciones de cultura corporativa y de las relaciones laborales</a:t>
            </a:r>
          </a:p>
          <a:p>
            <a:pPr marL="342900" indent="-342900">
              <a:buFont typeface="Wingdings" panose="05000000000000000000" pitchFamily="2" charset="2"/>
              <a:buChar char="§"/>
            </a:pPr>
            <a:endParaRPr lang="es-ES" sz="2400" b="1" dirty="0"/>
          </a:p>
          <a:p>
            <a:pPr algn="ctr"/>
            <a:r>
              <a:rPr lang="es-ES" sz="4000" b="1" dirty="0"/>
              <a:t>Así como…</a:t>
            </a:r>
            <a:endParaRPr lang="es-CO" sz="4000" b="1" dirty="0"/>
          </a:p>
        </p:txBody>
      </p:sp>
    </p:spTree>
    <p:extLst>
      <p:ext uri="{BB962C8B-B14F-4D97-AF65-F5344CB8AC3E}">
        <p14:creationId xmlns:p14="http://schemas.microsoft.com/office/powerpoint/2010/main" val="133863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FD7F5E8-2AE8-94C3-56B7-3DCE5A59AD81}"/>
              </a:ext>
            </a:extLst>
          </p:cNvPr>
          <p:cNvSpPr txBox="1"/>
          <p:nvPr/>
        </p:nvSpPr>
        <p:spPr>
          <a:xfrm>
            <a:off x="1197868" y="332656"/>
            <a:ext cx="10009112" cy="4524315"/>
          </a:xfrm>
          <a:prstGeom prst="rect">
            <a:avLst/>
          </a:prstGeom>
          <a:noFill/>
        </p:spPr>
        <p:txBody>
          <a:bodyPr wrap="square" rtlCol="0">
            <a:spAutoFit/>
          </a:bodyPr>
          <a:lstStyle/>
          <a:p>
            <a:pPr algn="ctr"/>
            <a:r>
              <a:rPr lang="es-ES" sz="2800" b="1" dirty="0"/>
              <a:t>Configuración Sociotécnica</a:t>
            </a:r>
          </a:p>
          <a:p>
            <a:pPr algn="ctr"/>
            <a:r>
              <a:rPr lang="es-ES" sz="2800" b="1" dirty="0"/>
              <a:t>Configuración Entorno</a:t>
            </a:r>
          </a:p>
          <a:p>
            <a:pPr algn="ctr"/>
            <a:endParaRPr lang="es-ES" sz="2800" b="1" dirty="0"/>
          </a:p>
          <a:p>
            <a:pPr algn="ctr"/>
            <a:endParaRPr lang="es-ES" sz="2800" b="1" dirty="0"/>
          </a:p>
          <a:p>
            <a:pPr algn="ctr"/>
            <a:r>
              <a:rPr lang="es-ES" sz="2800" b="1" dirty="0"/>
              <a:t>Insertas en las configuraciones de la Macroeconomía Nacional e Internacional</a:t>
            </a:r>
          </a:p>
          <a:p>
            <a:pPr algn="ctr"/>
            <a:endParaRPr lang="es-ES" sz="2800" b="1" dirty="0"/>
          </a:p>
          <a:p>
            <a:pPr algn="ctr"/>
            <a:endParaRPr lang="es-ES" sz="2800" b="1" dirty="0"/>
          </a:p>
          <a:p>
            <a:pPr algn="ctr"/>
            <a:endParaRPr lang="es-ES" sz="2800" b="1" dirty="0"/>
          </a:p>
          <a:p>
            <a:pPr algn="ctr"/>
            <a:r>
              <a:rPr lang="es-ES" sz="3600" b="1" dirty="0"/>
              <a:t>Configuración de Configuraciones.</a:t>
            </a:r>
            <a:endParaRPr lang="es-CO" sz="3600" b="1" dirty="0"/>
          </a:p>
        </p:txBody>
      </p:sp>
      <p:sp>
        <p:nvSpPr>
          <p:cNvPr id="3" name="Flecha: hacia abajo 2">
            <a:extLst>
              <a:ext uri="{FF2B5EF4-FFF2-40B4-BE49-F238E27FC236}">
                <a16:creationId xmlns:a16="http://schemas.microsoft.com/office/drawing/2014/main" id="{70C57451-C82C-5304-8227-A3ABA00F5774}"/>
              </a:ext>
            </a:extLst>
          </p:cNvPr>
          <p:cNvSpPr/>
          <p:nvPr/>
        </p:nvSpPr>
        <p:spPr>
          <a:xfrm>
            <a:off x="5950396" y="3140968"/>
            <a:ext cx="1080120"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50762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DC92A81-568E-A7AE-A0CD-7EBCF035BD30}"/>
              </a:ext>
            </a:extLst>
          </p:cNvPr>
          <p:cNvSpPr txBox="1"/>
          <p:nvPr/>
        </p:nvSpPr>
        <p:spPr>
          <a:xfrm>
            <a:off x="477788" y="260648"/>
            <a:ext cx="11233248" cy="1384995"/>
          </a:xfrm>
          <a:prstGeom prst="rect">
            <a:avLst/>
          </a:prstGeom>
          <a:noFill/>
        </p:spPr>
        <p:txBody>
          <a:bodyPr wrap="square" rtlCol="0">
            <a:spAutoFit/>
          </a:bodyPr>
          <a:lstStyle/>
          <a:p>
            <a:pPr marL="457200" indent="-457200">
              <a:buFont typeface="Arial" panose="020B0604020202020204" pitchFamily="34" charset="0"/>
              <a:buChar char="•"/>
            </a:pPr>
            <a:r>
              <a:rPr lang="es-ES" sz="2800" b="1" dirty="0"/>
              <a:t>Establecer las respuestas sindicales a los cambios productivos.</a:t>
            </a:r>
          </a:p>
          <a:p>
            <a:endParaRPr lang="es-ES" sz="2800" b="1" dirty="0"/>
          </a:p>
          <a:p>
            <a:r>
              <a:rPr lang="es-ES" sz="2800" b="1" dirty="0"/>
              <a:t>Todo lo anterior en el marco de las posibilidades institucionales del país.</a:t>
            </a:r>
            <a:endParaRPr lang="es-CO" sz="2800" b="1" dirty="0"/>
          </a:p>
        </p:txBody>
      </p:sp>
      <p:pic>
        <p:nvPicPr>
          <p:cNvPr id="3" name="Imagen 2">
            <a:extLst>
              <a:ext uri="{FF2B5EF4-FFF2-40B4-BE49-F238E27FC236}">
                <a16:creationId xmlns:a16="http://schemas.microsoft.com/office/drawing/2014/main" id="{70346ED5-BE83-44F3-1010-D3ED40EF0F39}"/>
              </a:ext>
            </a:extLst>
          </p:cNvPr>
          <p:cNvPicPr>
            <a:picLocks noChangeAspect="1"/>
          </p:cNvPicPr>
          <p:nvPr/>
        </p:nvPicPr>
        <p:blipFill>
          <a:blip r:embed="rId2"/>
          <a:stretch>
            <a:fillRect/>
          </a:stretch>
        </p:blipFill>
        <p:spPr>
          <a:xfrm>
            <a:off x="3214092" y="2505074"/>
            <a:ext cx="4113807" cy="3804245"/>
          </a:xfrm>
          <a:prstGeom prst="rect">
            <a:avLst/>
          </a:prstGeom>
        </p:spPr>
      </p:pic>
    </p:spTree>
    <p:extLst>
      <p:ext uri="{BB962C8B-B14F-4D97-AF65-F5344CB8AC3E}">
        <p14:creationId xmlns:p14="http://schemas.microsoft.com/office/powerpoint/2010/main" val="18429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912984D-3552-37F5-D793-62A82CA50FB4}"/>
              </a:ext>
            </a:extLst>
          </p:cNvPr>
          <p:cNvSpPr txBox="1"/>
          <p:nvPr/>
        </p:nvSpPr>
        <p:spPr>
          <a:xfrm>
            <a:off x="405780" y="476672"/>
            <a:ext cx="11305256" cy="5816977"/>
          </a:xfrm>
          <a:prstGeom prst="rect">
            <a:avLst/>
          </a:prstGeom>
          <a:noFill/>
        </p:spPr>
        <p:txBody>
          <a:bodyPr wrap="square" rtlCol="0">
            <a:spAutoFit/>
          </a:bodyPr>
          <a:lstStyle/>
          <a:p>
            <a:r>
              <a:rPr lang="es-ES" sz="2800" b="1" dirty="0"/>
              <a:t>Breve contexto del desenvolvimiento de las multinacionales en Colombia:</a:t>
            </a:r>
          </a:p>
          <a:p>
            <a:endParaRPr lang="es-ES" sz="2800" b="1" dirty="0"/>
          </a:p>
          <a:p>
            <a:r>
              <a:rPr lang="es-ES" sz="2400" b="1" dirty="0"/>
              <a:t>1990: Transformación Neoliberal.</a:t>
            </a:r>
          </a:p>
          <a:p>
            <a:endParaRPr lang="es-ES" sz="2400" b="1" dirty="0"/>
          </a:p>
          <a:p>
            <a:r>
              <a:rPr lang="es-CO" sz="2400" b="1" dirty="0"/>
              <a:t>Crisis de la deuda en América Latina en la década de los 80.</a:t>
            </a:r>
          </a:p>
          <a:p>
            <a:r>
              <a:rPr lang="es-CO" sz="2400" b="1" dirty="0"/>
              <a:t>		Organismos multilaterales de crédito condicionan los créditos al 			acogimiento de radicales programas de ajuste estructural</a:t>
            </a:r>
          </a:p>
          <a:p>
            <a:endParaRPr lang="es-CO" sz="2400" b="1" dirty="0"/>
          </a:p>
          <a:p>
            <a:r>
              <a:rPr lang="es-CO" sz="2400" b="1" dirty="0"/>
              <a:t>Fines de los 80: 	Restablecimiento de los flujos de capitales e inversión hacia 				América Latina.</a:t>
            </a:r>
          </a:p>
          <a:p>
            <a:endParaRPr lang="es-CO" sz="2400" b="1" dirty="0"/>
          </a:p>
          <a:p>
            <a:r>
              <a:rPr lang="es-CO" sz="2400" b="1" dirty="0"/>
              <a:t>Escenario:		1986-1990 (Barco): proceso de apertura económica.</a:t>
            </a:r>
          </a:p>
          <a:p>
            <a:endParaRPr lang="es-CO" sz="2400" b="1" dirty="0"/>
          </a:p>
          <a:p>
            <a:r>
              <a:rPr lang="es-CO" sz="2400" b="1" dirty="0"/>
              <a:t>			1990-1994 (Gaviria): lo aceleró.</a:t>
            </a:r>
            <a:endParaRPr lang="es-ES" sz="2400" b="1" dirty="0"/>
          </a:p>
        </p:txBody>
      </p:sp>
    </p:spTree>
    <p:extLst>
      <p:ext uri="{BB962C8B-B14F-4D97-AF65-F5344CB8AC3E}">
        <p14:creationId xmlns:p14="http://schemas.microsoft.com/office/powerpoint/2010/main" val="3305744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09568E4-2282-1283-E219-017A1E697EE7}"/>
              </a:ext>
            </a:extLst>
          </p:cNvPr>
          <p:cNvSpPr txBox="1"/>
          <p:nvPr/>
        </p:nvSpPr>
        <p:spPr>
          <a:xfrm>
            <a:off x="261764" y="404664"/>
            <a:ext cx="11521280" cy="5386090"/>
          </a:xfrm>
          <a:prstGeom prst="rect">
            <a:avLst/>
          </a:prstGeom>
          <a:noFill/>
        </p:spPr>
        <p:txBody>
          <a:bodyPr wrap="square" rtlCol="0">
            <a:spAutoFit/>
          </a:bodyPr>
          <a:lstStyle/>
          <a:p>
            <a:r>
              <a:rPr lang="es-ES" sz="2800" b="1" dirty="0"/>
              <a:t>Se preparó el escenario legislativo:</a:t>
            </a:r>
          </a:p>
          <a:p>
            <a:endParaRPr lang="es-ES" sz="2800" b="1" dirty="0"/>
          </a:p>
          <a:p>
            <a:pPr marL="457200" indent="-457200">
              <a:buFont typeface="Arial" panose="020B0604020202020204" pitchFamily="34" charset="0"/>
              <a:buChar char="•"/>
            </a:pPr>
            <a:r>
              <a:rPr lang="es-ES" sz="3200" b="1" dirty="0"/>
              <a:t>Ley 50/90 (Reforma Laboral)</a:t>
            </a:r>
          </a:p>
          <a:p>
            <a:pPr marL="457200" indent="-457200">
              <a:buFont typeface="Arial" panose="020B0604020202020204" pitchFamily="34" charset="0"/>
              <a:buChar char="•"/>
            </a:pPr>
            <a:r>
              <a:rPr lang="es-ES" sz="3200" b="1" dirty="0"/>
              <a:t>Ley 45/90  (Reforma Financiera)</a:t>
            </a:r>
          </a:p>
          <a:p>
            <a:pPr marL="457200" indent="-457200">
              <a:buFont typeface="Arial" panose="020B0604020202020204" pitchFamily="34" charset="0"/>
              <a:buChar char="•"/>
            </a:pPr>
            <a:r>
              <a:rPr lang="es-ES" sz="3200" b="1" dirty="0"/>
              <a:t>Ley 1/90  (Reforma Portuaria)</a:t>
            </a:r>
          </a:p>
          <a:p>
            <a:pPr marL="457200" indent="-457200">
              <a:buFont typeface="Arial" panose="020B0604020202020204" pitchFamily="34" charset="0"/>
              <a:buChar char="•"/>
            </a:pPr>
            <a:r>
              <a:rPr lang="es-ES" sz="3200" b="1" dirty="0"/>
              <a:t>Ley 7/90 (Liberalización del comercio exterior).</a:t>
            </a:r>
          </a:p>
          <a:p>
            <a:pPr marL="457200" indent="-457200">
              <a:buFont typeface="Arial" panose="020B0604020202020204" pitchFamily="34" charset="0"/>
              <a:buChar char="•"/>
            </a:pPr>
            <a:r>
              <a:rPr lang="es-ES" sz="3200" b="1" dirty="0"/>
              <a:t>Ley 9/91 (Reforma manejo cambiario).</a:t>
            </a:r>
          </a:p>
          <a:p>
            <a:pPr marL="457200" indent="-457200">
              <a:buFont typeface="Arial" panose="020B0604020202020204" pitchFamily="34" charset="0"/>
              <a:buChar char="•"/>
            </a:pPr>
            <a:r>
              <a:rPr lang="es-ES" sz="3200" b="1" dirty="0"/>
              <a:t>Ley 100/93 (Reforma de seguridad social).</a:t>
            </a:r>
          </a:p>
          <a:p>
            <a:endParaRPr lang="es-ES" sz="3200" b="1" dirty="0"/>
          </a:p>
          <a:p>
            <a:r>
              <a:rPr lang="es-ES" sz="3200" b="1" dirty="0"/>
              <a:t>			REFORMA CONSTITUCION 1991</a:t>
            </a:r>
          </a:p>
          <a:p>
            <a:r>
              <a:rPr lang="es-ES" sz="3200" b="1" dirty="0"/>
              <a:t>Papel de la Economía al Banco de la República.</a:t>
            </a:r>
            <a:endParaRPr lang="es-CO" sz="3200" b="1" dirty="0"/>
          </a:p>
        </p:txBody>
      </p:sp>
    </p:spTree>
    <p:extLst>
      <p:ext uri="{BB962C8B-B14F-4D97-AF65-F5344CB8AC3E}">
        <p14:creationId xmlns:p14="http://schemas.microsoft.com/office/powerpoint/2010/main" val="28641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6B79E10-3C05-6321-62CA-61545754CACF}"/>
              </a:ext>
            </a:extLst>
          </p:cNvPr>
          <p:cNvSpPr txBox="1"/>
          <p:nvPr/>
        </p:nvSpPr>
        <p:spPr>
          <a:xfrm>
            <a:off x="549796" y="548680"/>
            <a:ext cx="10873208" cy="3539430"/>
          </a:xfrm>
          <a:prstGeom prst="rect">
            <a:avLst/>
          </a:prstGeom>
          <a:noFill/>
        </p:spPr>
        <p:txBody>
          <a:bodyPr wrap="square" rtlCol="0">
            <a:spAutoFit/>
          </a:bodyPr>
          <a:lstStyle/>
          <a:p>
            <a:r>
              <a:rPr lang="es-ES" sz="2800" b="1" dirty="0"/>
              <a:t>Todo lo anterior genera la institucionalidad para que el centro de la política macroeconómica sea la política monetaria y la financiarización de la economía.</a:t>
            </a:r>
          </a:p>
          <a:p>
            <a:endParaRPr lang="es-ES" sz="2800" b="1" dirty="0"/>
          </a:p>
          <a:p>
            <a:r>
              <a:rPr lang="es-ES" sz="2800" b="1" dirty="0"/>
              <a:t>Mercado interno se enfoca hacia la competitividad internacional.</a:t>
            </a:r>
          </a:p>
          <a:p>
            <a:endParaRPr lang="es-ES" sz="2800" b="1" dirty="0"/>
          </a:p>
          <a:p>
            <a:r>
              <a:rPr lang="es-ES" sz="2800" b="1" dirty="0"/>
              <a:t>			EXTRACTIVISMO.</a:t>
            </a:r>
          </a:p>
          <a:p>
            <a:r>
              <a:rPr lang="es-ES" sz="2800" b="1" dirty="0"/>
              <a:t>			SERVICIOS.</a:t>
            </a:r>
            <a:endParaRPr lang="es-CO" sz="2800" b="1" dirty="0"/>
          </a:p>
        </p:txBody>
      </p:sp>
      <p:pic>
        <p:nvPicPr>
          <p:cNvPr id="3" name="Imagen 2">
            <a:extLst>
              <a:ext uri="{FF2B5EF4-FFF2-40B4-BE49-F238E27FC236}">
                <a16:creationId xmlns:a16="http://schemas.microsoft.com/office/drawing/2014/main" id="{9E0ABE54-6C85-9EA4-1610-6C0F32F31B57}"/>
              </a:ext>
            </a:extLst>
          </p:cNvPr>
          <p:cNvPicPr>
            <a:picLocks noChangeAspect="1"/>
          </p:cNvPicPr>
          <p:nvPr/>
        </p:nvPicPr>
        <p:blipFill>
          <a:blip r:embed="rId2"/>
          <a:stretch>
            <a:fillRect/>
          </a:stretch>
        </p:blipFill>
        <p:spPr>
          <a:xfrm>
            <a:off x="6598468" y="3068960"/>
            <a:ext cx="4176464" cy="3789040"/>
          </a:xfrm>
          <a:prstGeom prst="rect">
            <a:avLst/>
          </a:prstGeom>
        </p:spPr>
      </p:pic>
    </p:spTree>
    <p:extLst>
      <p:ext uri="{BB962C8B-B14F-4D97-AF65-F5344CB8AC3E}">
        <p14:creationId xmlns:p14="http://schemas.microsoft.com/office/powerpoint/2010/main" val="505195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9A7AB4-7663-13F0-7409-D6AFC5958F78}"/>
              </a:ext>
            </a:extLst>
          </p:cNvPr>
          <p:cNvSpPr>
            <a:spLocks noGrp="1"/>
          </p:cNvSpPr>
          <p:nvPr>
            <p:ph type="title"/>
          </p:nvPr>
        </p:nvSpPr>
        <p:spPr/>
        <p:txBody>
          <a:bodyPr/>
          <a:lstStyle/>
          <a:p>
            <a:r>
              <a:rPr lang="es-ES" b="1" dirty="0"/>
              <a:t>BIMBO COLOMBIA.</a:t>
            </a:r>
            <a:endParaRPr lang="es-CO" b="1" dirty="0"/>
          </a:p>
        </p:txBody>
      </p:sp>
      <p:pic>
        <p:nvPicPr>
          <p:cNvPr id="3" name="Imagen 2">
            <a:extLst>
              <a:ext uri="{FF2B5EF4-FFF2-40B4-BE49-F238E27FC236}">
                <a16:creationId xmlns:a16="http://schemas.microsoft.com/office/drawing/2014/main" id="{D22F7FA0-1E87-4035-7094-A7C5C3FD10B6}"/>
              </a:ext>
            </a:extLst>
          </p:cNvPr>
          <p:cNvPicPr>
            <a:picLocks noChangeAspect="1"/>
          </p:cNvPicPr>
          <p:nvPr/>
        </p:nvPicPr>
        <p:blipFill>
          <a:blip r:embed="rId2"/>
          <a:stretch>
            <a:fillRect/>
          </a:stretch>
        </p:blipFill>
        <p:spPr>
          <a:xfrm>
            <a:off x="0" y="0"/>
            <a:ext cx="2566020" cy="5105400"/>
          </a:xfrm>
          <a:prstGeom prst="rect">
            <a:avLst/>
          </a:prstGeom>
        </p:spPr>
      </p:pic>
      <p:sp>
        <p:nvSpPr>
          <p:cNvPr id="4" name="CuadroTexto 3">
            <a:extLst>
              <a:ext uri="{FF2B5EF4-FFF2-40B4-BE49-F238E27FC236}">
                <a16:creationId xmlns:a16="http://schemas.microsoft.com/office/drawing/2014/main" id="{984007BE-1C53-11B6-35C0-766640B603FC}"/>
              </a:ext>
            </a:extLst>
          </p:cNvPr>
          <p:cNvSpPr txBox="1"/>
          <p:nvPr/>
        </p:nvSpPr>
        <p:spPr>
          <a:xfrm>
            <a:off x="3070076" y="260648"/>
            <a:ext cx="8712968" cy="5262979"/>
          </a:xfrm>
          <a:prstGeom prst="rect">
            <a:avLst/>
          </a:prstGeom>
          <a:noFill/>
        </p:spPr>
        <p:txBody>
          <a:bodyPr wrap="square" rtlCol="0">
            <a:spAutoFit/>
          </a:bodyPr>
          <a:lstStyle/>
          <a:p>
            <a:r>
              <a:rPr lang="es-ES" sz="2400" b="1" dirty="0"/>
              <a:t>Ingresa a Colombia en 1994.</a:t>
            </a:r>
          </a:p>
          <a:p>
            <a:r>
              <a:rPr lang="es-ES" sz="2400" b="1" dirty="0"/>
              <a:t>En alianza con otras empresas de capital colombiano.</a:t>
            </a:r>
          </a:p>
          <a:p>
            <a:endParaRPr lang="es-ES" sz="2400" b="1" dirty="0"/>
          </a:p>
          <a:p>
            <a:r>
              <a:rPr lang="es-ES" sz="2400" b="1" dirty="0"/>
              <a:t>BIMBO COLOMBIA S.A.</a:t>
            </a:r>
          </a:p>
          <a:p>
            <a:endParaRPr lang="es-ES" sz="2400" b="1" dirty="0"/>
          </a:p>
          <a:p>
            <a:r>
              <a:rPr lang="es-ES" sz="2400" b="1" dirty="0"/>
              <a:t>NOEL: Proporción accionaria del 40%.</a:t>
            </a:r>
          </a:p>
          <a:p>
            <a:endParaRPr lang="es-ES" sz="2400" b="1" dirty="0"/>
          </a:p>
          <a:p>
            <a:r>
              <a:rPr lang="es-ES" sz="2400" b="1" dirty="0"/>
              <a:t>Ingresa al Grupo Nutresa en 2005.</a:t>
            </a:r>
          </a:p>
          <a:p>
            <a:endParaRPr lang="es-ES" sz="2400" b="1" dirty="0"/>
          </a:p>
          <a:p>
            <a:r>
              <a:rPr lang="es-ES" sz="2400" b="1" dirty="0"/>
              <a:t>Marzo 2026: 150.000 trabajadores a nivel mundial.</a:t>
            </a:r>
          </a:p>
          <a:p>
            <a:r>
              <a:rPr lang="es-ES" sz="2400" b="1" dirty="0"/>
              <a:t>Opera en 35 países.</a:t>
            </a:r>
          </a:p>
          <a:p>
            <a:endParaRPr lang="es-ES" sz="2400" b="1" dirty="0"/>
          </a:p>
          <a:p>
            <a:r>
              <a:rPr lang="es-ES" sz="2400" b="1" dirty="0"/>
              <a:t>Colombia: Aproximadamente 3.500 trabajadores.</a:t>
            </a:r>
          </a:p>
          <a:p>
            <a:endParaRPr lang="es-CO" sz="2400" b="1" dirty="0"/>
          </a:p>
        </p:txBody>
      </p:sp>
    </p:spTree>
    <p:extLst>
      <p:ext uri="{BB962C8B-B14F-4D97-AF65-F5344CB8AC3E}">
        <p14:creationId xmlns:p14="http://schemas.microsoft.com/office/powerpoint/2010/main" val="107712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67425FB-EA7B-C88E-471B-2DDD47B59A15}"/>
              </a:ext>
            </a:extLst>
          </p:cNvPr>
          <p:cNvPicPr>
            <a:picLocks noChangeAspect="1"/>
          </p:cNvPicPr>
          <p:nvPr/>
        </p:nvPicPr>
        <p:blipFill>
          <a:blip r:embed="rId2"/>
          <a:stretch>
            <a:fillRect/>
          </a:stretch>
        </p:blipFill>
        <p:spPr>
          <a:xfrm>
            <a:off x="9478788" y="692696"/>
            <a:ext cx="2566638" cy="5108891"/>
          </a:xfrm>
          <a:prstGeom prst="rect">
            <a:avLst/>
          </a:prstGeom>
        </p:spPr>
      </p:pic>
      <p:sp>
        <p:nvSpPr>
          <p:cNvPr id="5" name="CuadroTexto 4">
            <a:extLst>
              <a:ext uri="{FF2B5EF4-FFF2-40B4-BE49-F238E27FC236}">
                <a16:creationId xmlns:a16="http://schemas.microsoft.com/office/drawing/2014/main" id="{25B8C5F0-0007-249A-174A-711198D25513}"/>
              </a:ext>
            </a:extLst>
          </p:cNvPr>
          <p:cNvSpPr txBox="1"/>
          <p:nvPr/>
        </p:nvSpPr>
        <p:spPr>
          <a:xfrm>
            <a:off x="333772" y="260648"/>
            <a:ext cx="8568952" cy="3416320"/>
          </a:xfrm>
          <a:prstGeom prst="rect">
            <a:avLst/>
          </a:prstGeom>
          <a:noFill/>
        </p:spPr>
        <p:txBody>
          <a:bodyPr wrap="square" rtlCol="0">
            <a:spAutoFit/>
          </a:bodyPr>
          <a:lstStyle/>
          <a:p>
            <a:r>
              <a:rPr lang="es-ES" sz="2400" b="1" dirty="0"/>
              <a:t>Genera: intensificación del trabajo para cumplir con el presupuesto.</a:t>
            </a:r>
          </a:p>
          <a:p>
            <a:r>
              <a:rPr lang="es-ES" sz="2400" b="1" dirty="0"/>
              <a:t>(comisiones se supeditan a esto.</a:t>
            </a:r>
          </a:p>
          <a:p>
            <a:r>
              <a:rPr lang="es-ES" sz="2400" b="1" dirty="0"/>
              <a:t>No cumplimiento de presupuesto mensual origina el despido.</a:t>
            </a:r>
          </a:p>
          <a:p>
            <a:endParaRPr lang="es-ES" sz="2400" b="1" dirty="0"/>
          </a:p>
          <a:p>
            <a:pPr algn="ctr"/>
            <a:r>
              <a:rPr lang="es-ES" sz="2400" b="1" dirty="0"/>
              <a:t>CULTURA CORPORATIVA:</a:t>
            </a:r>
          </a:p>
          <a:p>
            <a:pPr algn="ctr"/>
            <a:endParaRPr lang="es-ES" sz="2400" b="1" dirty="0"/>
          </a:p>
          <a:p>
            <a:pPr algn="ctr"/>
            <a:r>
              <a:rPr lang="es-ES" sz="2400" b="1" dirty="0"/>
              <a:t>Genera tensiones que alejan la posibilidad de una entidad proactiva de los trabajadores hacia la empresa.</a:t>
            </a:r>
            <a:endParaRPr lang="es-CO" sz="2400" b="1" dirty="0"/>
          </a:p>
        </p:txBody>
      </p:sp>
      <p:pic>
        <p:nvPicPr>
          <p:cNvPr id="2050" name="Picture 2" descr="Pensamiento Administrativo: Las 4 actitudes ante la incertidumbre y el mito  de la proactividad.">
            <a:extLst>
              <a:ext uri="{FF2B5EF4-FFF2-40B4-BE49-F238E27FC236}">
                <a16:creationId xmlns:a16="http://schemas.microsoft.com/office/drawing/2014/main" id="{DCC553DC-F821-E7E6-1824-733F442EE2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3333"/>
          <a:stretch/>
        </p:blipFill>
        <p:spPr bwMode="auto">
          <a:xfrm>
            <a:off x="3430116" y="4077072"/>
            <a:ext cx="2304256"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88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B0F69D9-BE73-4379-ED69-317EE86F5527}"/>
              </a:ext>
            </a:extLst>
          </p:cNvPr>
          <p:cNvSpPr txBox="1"/>
          <p:nvPr/>
        </p:nvSpPr>
        <p:spPr>
          <a:xfrm>
            <a:off x="3286100" y="404664"/>
            <a:ext cx="8568952" cy="4278094"/>
          </a:xfrm>
          <a:prstGeom prst="rect">
            <a:avLst/>
          </a:prstGeom>
          <a:noFill/>
        </p:spPr>
        <p:txBody>
          <a:bodyPr wrap="square" rtlCol="0">
            <a:spAutoFit/>
          </a:bodyPr>
          <a:lstStyle/>
          <a:p>
            <a:r>
              <a:rPr lang="es-ES" sz="2800" b="1" dirty="0"/>
              <a:t>RELACIONES LABORALES:</a:t>
            </a:r>
          </a:p>
          <a:p>
            <a:endParaRPr lang="es-ES" sz="2800" b="1" dirty="0"/>
          </a:p>
          <a:p>
            <a:r>
              <a:rPr lang="es-ES" sz="2400" b="1" dirty="0"/>
              <a:t>Control de la empresa se ve cuestionado desde el 2004 hasta la fecha, por la</a:t>
            </a:r>
          </a:p>
          <a:p>
            <a:endParaRPr lang="es-ES" sz="2400" b="1" dirty="0"/>
          </a:p>
          <a:p>
            <a:r>
              <a:rPr lang="es-ES" sz="2400" b="1" dirty="0"/>
              <a:t>Canalización de inconformismos, tanto en ventas como en manufactura, que realiza un pequeño sindicato que llega a plantearle a la empresa retos de ajuste de las estrategias laborales dentro del marco de la cultura corporativa tensa y de las estrategias laborales ajustadas al contexto local, especialmente en términos de contratación colectiva a adoptar.</a:t>
            </a:r>
          </a:p>
        </p:txBody>
      </p:sp>
      <p:pic>
        <p:nvPicPr>
          <p:cNvPr id="4" name="Imagen 3">
            <a:extLst>
              <a:ext uri="{FF2B5EF4-FFF2-40B4-BE49-F238E27FC236}">
                <a16:creationId xmlns:a16="http://schemas.microsoft.com/office/drawing/2014/main" id="{FC78A0E9-1C41-A1FB-18DB-EDF3333E9E9C}"/>
              </a:ext>
            </a:extLst>
          </p:cNvPr>
          <p:cNvPicPr>
            <a:picLocks noChangeAspect="1"/>
          </p:cNvPicPr>
          <p:nvPr/>
        </p:nvPicPr>
        <p:blipFill>
          <a:blip r:embed="rId2"/>
          <a:stretch>
            <a:fillRect/>
          </a:stretch>
        </p:blipFill>
        <p:spPr>
          <a:xfrm>
            <a:off x="189756" y="620688"/>
            <a:ext cx="2566638" cy="5108891"/>
          </a:xfrm>
          <a:prstGeom prst="rect">
            <a:avLst/>
          </a:prstGeom>
        </p:spPr>
      </p:pic>
    </p:spTree>
    <p:extLst>
      <p:ext uri="{BB962C8B-B14F-4D97-AF65-F5344CB8AC3E}">
        <p14:creationId xmlns:p14="http://schemas.microsoft.com/office/powerpoint/2010/main" val="3388126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551D731-2D29-22C9-320A-09F6D26F0F0C}"/>
              </a:ext>
            </a:extLst>
          </p:cNvPr>
          <p:cNvPicPr>
            <a:picLocks noChangeAspect="1"/>
          </p:cNvPicPr>
          <p:nvPr/>
        </p:nvPicPr>
        <p:blipFill>
          <a:blip r:embed="rId2"/>
          <a:stretch>
            <a:fillRect/>
          </a:stretch>
        </p:blipFill>
        <p:spPr>
          <a:xfrm>
            <a:off x="9478788" y="692696"/>
            <a:ext cx="2566638" cy="5108891"/>
          </a:xfrm>
          <a:prstGeom prst="rect">
            <a:avLst/>
          </a:prstGeom>
        </p:spPr>
      </p:pic>
      <p:sp>
        <p:nvSpPr>
          <p:cNvPr id="3" name="CuadroTexto 2">
            <a:extLst>
              <a:ext uri="{FF2B5EF4-FFF2-40B4-BE49-F238E27FC236}">
                <a16:creationId xmlns:a16="http://schemas.microsoft.com/office/drawing/2014/main" id="{B26CC313-3B38-E96A-C773-E638E5FFF365}"/>
              </a:ext>
            </a:extLst>
          </p:cNvPr>
          <p:cNvSpPr txBox="1"/>
          <p:nvPr/>
        </p:nvSpPr>
        <p:spPr>
          <a:xfrm>
            <a:off x="333772" y="404664"/>
            <a:ext cx="8928992" cy="4647426"/>
          </a:xfrm>
          <a:prstGeom prst="rect">
            <a:avLst/>
          </a:prstGeom>
          <a:noFill/>
        </p:spPr>
        <p:txBody>
          <a:bodyPr wrap="square" rtlCol="0">
            <a:spAutoFit/>
          </a:bodyPr>
          <a:lstStyle/>
          <a:p>
            <a:r>
              <a:rPr lang="es-ES" sz="2400" b="1" dirty="0"/>
              <a:t>Relaciones Laborales Homogeneizadas por la empresa a través de una política de</a:t>
            </a:r>
          </a:p>
          <a:p>
            <a:endParaRPr lang="es-ES" sz="2400" b="1" dirty="0"/>
          </a:p>
          <a:p>
            <a:r>
              <a:rPr lang="es-ES" sz="2400" b="1" dirty="0"/>
              <a:t>Gestión de Recursos Humanos (GRH) que individualiza los conflictos y desestima que éstos tengan raíces  en intereses contrapuestos.</a:t>
            </a:r>
          </a:p>
          <a:p>
            <a:endParaRPr lang="es-ES" sz="2400" b="1" dirty="0"/>
          </a:p>
          <a:p>
            <a:r>
              <a:rPr lang="es-ES" sz="2400" b="1" dirty="0"/>
              <a:t>			</a:t>
            </a:r>
            <a:r>
              <a:rPr lang="es-ES" sz="3200" b="1" dirty="0"/>
              <a:t>Promoviendo que su origen está 			en problemas de comunicación y 			en diferencias de visión frente a 			los problemas.</a:t>
            </a:r>
            <a:endParaRPr lang="es-CO" sz="2400" b="1" dirty="0"/>
          </a:p>
        </p:txBody>
      </p:sp>
    </p:spTree>
    <p:extLst>
      <p:ext uri="{BB962C8B-B14F-4D97-AF65-F5344CB8AC3E}">
        <p14:creationId xmlns:p14="http://schemas.microsoft.com/office/powerpoint/2010/main" val="172825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6C1BDC4-DD64-17AE-1752-90878778586F}"/>
              </a:ext>
            </a:extLst>
          </p:cNvPr>
          <p:cNvPicPr>
            <a:picLocks noChangeAspect="1"/>
          </p:cNvPicPr>
          <p:nvPr/>
        </p:nvPicPr>
        <p:blipFill>
          <a:blip r:embed="rId2"/>
          <a:stretch>
            <a:fillRect/>
          </a:stretch>
        </p:blipFill>
        <p:spPr>
          <a:xfrm>
            <a:off x="117748" y="1124744"/>
            <a:ext cx="2566638" cy="5108891"/>
          </a:xfrm>
          <a:prstGeom prst="rect">
            <a:avLst/>
          </a:prstGeom>
        </p:spPr>
      </p:pic>
      <p:sp>
        <p:nvSpPr>
          <p:cNvPr id="3" name="CuadroTexto 2">
            <a:extLst>
              <a:ext uri="{FF2B5EF4-FFF2-40B4-BE49-F238E27FC236}">
                <a16:creationId xmlns:a16="http://schemas.microsoft.com/office/drawing/2014/main" id="{11A65139-24A7-858C-A78B-10E77FAE8DC1}"/>
              </a:ext>
            </a:extLst>
          </p:cNvPr>
          <p:cNvSpPr txBox="1"/>
          <p:nvPr/>
        </p:nvSpPr>
        <p:spPr>
          <a:xfrm>
            <a:off x="3070076" y="332656"/>
            <a:ext cx="9118749" cy="5262979"/>
          </a:xfrm>
          <a:prstGeom prst="rect">
            <a:avLst/>
          </a:prstGeom>
          <a:noFill/>
        </p:spPr>
        <p:txBody>
          <a:bodyPr wrap="square" rtlCol="0">
            <a:spAutoFit/>
          </a:bodyPr>
          <a:lstStyle/>
          <a:p>
            <a:r>
              <a:rPr lang="es-ES" sz="2400" b="1" dirty="0"/>
              <a:t>2004: Planta de Tenjo: 25 trabajadores</a:t>
            </a:r>
          </a:p>
          <a:p>
            <a:endParaRPr lang="es-ES" sz="2400" b="1" dirty="0"/>
          </a:p>
          <a:p>
            <a:r>
              <a:rPr lang="es-ES" sz="2400" b="1" dirty="0"/>
              <a:t>y frente a la situación de estabilidad laboral después de sucesivos contratos a término fijo e</a:t>
            </a:r>
          </a:p>
          <a:p>
            <a:r>
              <a:rPr lang="es-ES" sz="2400" b="1" dirty="0"/>
              <a:t>Incumplimiento de promesas de ponerlos a contratos a términos indefinido.</a:t>
            </a:r>
          </a:p>
          <a:p>
            <a:endParaRPr lang="es-ES" sz="2400" b="1" dirty="0"/>
          </a:p>
          <a:p>
            <a:r>
              <a:rPr lang="es-ES" sz="2400" b="1" dirty="0"/>
              <a:t>Se constituye el Sindicato Nacional de Trabajadores de BIMBO</a:t>
            </a:r>
          </a:p>
          <a:p>
            <a:r>
              <a:rPr lang="es-ES" sz="2400" b="1" dirty="0"/>
              <a:t>SINALTRABIMBO </a:t>
            </a:r>
          </a:p>
          <a:p>
            <a:r>
              <a:rPr lang="es-ES" sz="2400" b="1" dirty="0"/>
              <a:t>29 trabajadores.</a:t>
            </a:r>
          </a:p>
          <a:p>
            <a:endParaRPr lang="es-ES" sz="2400" b="1" dirty="0"/>
          </a:p>
          <a:p>
            <a:r>
              <a:rPr lang="es-ES" sz="2400" b="1" dirty="0"/>
              <a:t>2004 -2011:</a:t>
            </a:r>
          </a:p>
          <a:p>
            <a:r>
              <a:rPr lang="es-ES" sz="2400" b="1" dirty="0"/>
              <a:t>Acciones judiciales y de desestimulo judicial sindical por parte de la empresa.</a:t>
            </a:r>
            <a:endParaRPr lang="es-CO" sz="2400" b="1" dirty="0"/>
          </a:p>
        </p:txBody>
      </p:sp>
      <p:pic>
        <p:nvPicPr>
          <p:cNvPr id="3074" name="Picture 2" descr="sinaltrabimbo (@sinaltrabimbo) / Posts / X">
            <a:extLst>
              <a:ext uri="{FF2B5EF4-FFF2-40B4-BE49-F238E27FC236}">
                <a16:creationId xmlns:a16="http://schemas.microsoft.com/office/drawing/2014/main" id="{FB2C2074-B20B-BC10-56E3-585C37E5AF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6500" y="3356992"/>
            <a:ext cx="2143125"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26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F7A366C-35F5-8059-79F7-AB0A321DE6D2}"/>
              </a:ext>
            </a:extLst>
          </p:cNvPr>
          <p:cNvPicPr>
            <a:picLocks noChangeAspect="1"/>
          </p:cNvPicPr>
          <p:nvPr/>
        </p:nvPicPr>
        <p:blipFill>
          <a:blip r:embed="rId2"/>
          <a:stretch>
            <a:fillRect/>
          </a:stretch>
        </p:blipFill>
        <p:spPr>
          <a:xfrm>
            <a:off x="9262764" y="980728"/>
            <a:ext cx="2566638" cy="5108891"/>
          </a:xfrm>
          <a:prstGeom prst="rect">
            <a:avLst/>
          </a:prstGeom>
        </p:spPr>
      </p:pic>
      <p:sp>
        <p:nvSpPr>
          <p:cNvPr id="4" name="CuadroTexto 3">
            <a:extLst>
              <a:ext uri="{FF2B5EF4-FFF2-40B4-BE49-F238E27FC236}">
                <a16:creationId xmlns:a16="http://schemas.microsoft.com/office/drawing/2014/main" id="{7B491BFE-48B9-19B0-5CCE-A80BB7D3F861}"/>
              </a:ext>
            </a:extLst>
          </p:cNvPr>
          <p:cNvSpPr txBox="1"/>
          <p:nvPr/>
        </p:nvSpPr>
        <p:spPr>
          <a:xfrm>
            <a:off x="333772" y="404664"/>
            <a:ext cx="8712968" cy="5632311"/>
          </a:xfrm>
          <a:prstGeom prst="rect">
            <a:avLst/>
          </a:prstGeom>
          <a:noFill/>
        </p:spPr>
        <p:txBody>
          <a:bodyPr wrap="square" rtlCol="0">
            <a:spAutoFit/>
          </a:bodyPr>
          <a:lstStyle/>
          <a:p>
            <a:r>
              <a:rPr lang="es-ES" sz="2400" b="1" dirty="0"/>
              <a:t>1° Convención Colectiva la suscribieron el 14 de Octubre de 2011 vigente hasta el 31 de mayo de 2014.</a:t>
            </a:r>
          </a:p>
          <a:p>
            <a:endParaRPr lang="es-ES" sz="2400" b="1" dirty="0"/>
          </a:p>
          <a:p>
            <a:r>
              <a:rPr lang="es-ES" sz="2400" b="1" dirty="0"/>
              <a:t>Empresa emprende una nueva política de contratación colectiva y a través de una institución propia del grupo </a:t>
            </a:r>
            <a:r>
              <a:rPr lang="es-ES" sz="2800" b="1" dirty="0"/>
              <a:t>A NIVEL INTERNACIONAL</a:t>
            </a:r>
          </a:p>
          <a:p>
            <a:endParaRPr lang="es-ES" sz="2800" b="1" dirty="0"/>
          </a:p>
          <a:p>
            <a:r>
              <a:rPr lang="es-ES" sz="2800" b="1" dirty="0"/>
              <a:t>		EQUIPO DE PARTICIPACIÓN LABORAL</a:t>
            </a:r>
          </a:p>
          <a:p>
            <a:r>
              <a:rPr lang="es-ES" sz="2800" b="1" dirty="0"/>
              <a:t>				(EPL)</a:t>
            </a:r>
          </a:p>
          <a:p>
            <a:endParaRPr lang="es-ES" sz="2800" b="1" dirty="0"/>
          </a:p>
          <a:p>
            <a:r>
              <a:rPr lang="es-ES" sz="2400" b="1" dirty="0"/>
              <a:t>Llama a un Pacto Colectivo firmado con el EPL paralelamente a la conformación del sindicato.</a:t>
            </a:r>
          </a:p>
          <a:p>
            <a:endParaRPr lang="es-ES" sz="2400" b="1" dirty="0"/>
          </a:p>
          <a:p>
            <a:endParaRPr lang="es-CO" sz="2400" b="1" dirty="0"/>
          </a:p>
        </p:txBody>
      </p:sp>
    </p:spTree>
    <p:extLst>
      <p:ext uri="{BB962C8B-B14F-4D97-AF65-F5344CB8AC3E}">
        <p14:creationId xmlns:p14="http://schemas.microsoft.com/office/powerpoint/2010/main" val="238827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11A811-08B2-5E95-BB84-D3A0476B91A2}"/>
              </a:ext>
            </a:extLst>
          </p:cNvPr>
          <p:cNvSpPr>
            <a:spLocks noGrp="1"/>
          </p:cNvSpPr>
          <p:nvPr>
            <p:ph type="title"/>
          </p:nvPr>
        </p:nvSpPr>
        <p:spPr/>
        <p:txBody>
          <a:bodyPr/>
          <a:lstStyle/>
          <a:p>
            <a:r>
              <a:rPr lang="es-ES" b="1" dirty="0"/>
              <a:t>Relaciones Laborales en las Multinacionales.</a:t>
            </a:r>
            <a:endParaRPr lang="es-CO" b="1" dirty="0"/>
          </a:p>
        </p:txBody>
      </p:sp>
      <p:sp>
        <p:nvSpPr>
          <p:cNvPr id="4" name="Marcador de texto 3">
            <a:extLst>
              <a:ext uri="{FF2B5EF4-FFF2-40B4-BE49-F238E27FC236}">
                <a16:creationId xmlns:a16="http://schemas.microsoft.com/office/drawing/2014/main" id="{2A467FFE-5B1A-2073-EB77-5077744F4FF9}"/>
              </a:ext>
            </a:extLst>
          </p:cNvPr>
          <p:cNvSpPr>
            <a:spLocks noGrp="1"/>
          </p:cNvSpPr>
          <p:nvPr>
            <p:ph type="body" sz="half" idx="2"/>
          </p:nvPr>
        </p:nvSpPr>
        <p:spPr/>
        <p:txBody>
          <a:bodyPr/>
          <a:lstStyle/>
          <a:p>
            <a:r>
              <a:rPr lang="es-ES" sz="2800" b="1" dirty="0"/>
              <a:t>Características.</a:t>
            </a:r>
            <a:endParaRPr lang="es-CO" b="1" dirty="0"/>
          </a:p>
        </p:txBody>
      </p:sp>
      <p:pic>
        <p:nvPicPr>
          <p:cNvPr id="1026" name="Picture 2" descr="Tipos de relaciones laborales | PPTX">
            <a:extLst>
              <a:ext uri="{FF2B5EF4-FFF2-40B4-BE49-F238E27FC236}">
                <a16:creationId xmlns:a16="http://schemas.microsoft.com/office/drawing/2014/main" id="{C8E88833-8ADC-97F0-8FDF-A25D914BF2B5}"/>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5778" r="15778"/>
          <a:stretch>
            <a:fillRect/>
          </a:stretch>
        </p:blipFill>
        <p:spPr bwMode="auto">
          <a:xfrm>
            <a:off x="4870276" y="685800"/>
            <a:ext cx="6710537"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39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5E549851-49AB-0194-EB34-942C9CF3898E}"/>
              </a:ext>
            </a:extLst>
          </p:cNvPr>
          <p:cNvPicPr>
            <a:picLocks noChangeAspect="1"/>
          </p:cNvPicPr>
          <p:nvPr/>
        </p:nvPicPr>
        <p:blipFill>
          <a:blip r:embed="rId2"/>
          <a:stretch>
            <a:fillRect/>
          </a:stretch>
        </p:blipFill>
        <p:spPr>
          <a:xfrm>
            <a:off x="117748" y="1124744"/>
            <a:ext cx="2566638" cy="5108891"/>
          </a:xfrm>
          <a:prstGeom prst="rect">
            <a:avLst/>
          </a:prstGeom>
        </p:spPr>
      </p:pic>
      <p:sp>
        <p:nvSpPr>
          <p:cNvPr id="3" name="CuadroTexto 2">
            <a:extLst>
              <a:ext uri="{FF2B5EF4-FFF2-40B4-BE49-F238E27FC236}">
                <a16:creationId xmlns:a16="http://schemas.microsoft.com/office/drawing/2014/main" id="{38458606-8E90-C579-0CC3-0E4CB4B1514D}"/>
              </a:ext>
            </a:extLst>
          </p:cNvPr>
          <p:cNvSpPr txBox="1"/>
          <p:nvPr/>
        </p:nvSpPr>
        <p:spPr>
          <a:xfrm>
            <a:off x="3286100" y="188640"/>
            <a:ext cx="8712968" cy="5386090"/>
          </a:xfrm>
          <a:prstGeom prst="rect">
            <a:avLst/>
          </a:prstGeom>
          <a:noFill/>
        </p:spPr>
        <p:txBody>
          <a:bodyPr wrap="square" rtlCol="0">
            <a:spAutoFit/>
          </a:bodyPr>
          <a:lstStyle/>
          <a:p>
            <a:r>
              <a:rPr lang="es-ES" sz="2800" b="1" dirty="0"/>
              <a:t>Los trabajadores sindicalizados fueron marginados del pacto y aislados de los trabajadores.</a:t>
            </a:r>
          </a:p>
          <a:p>
            <a:endParaRPr lang="es-ES" sz="2800" b="1" dirty="0"/>
          </a:p>
          <a:p>
            <a:r>
              <a:rPr lang="es-ES" sz="2800" b="1" dirty="0"/>
              <a:t>PACTO SE EQUIPARO A CASI TODOS LOS PUNTOS DE LA CONVENCIÓN.</a:t>
            </a:r>
          </a:p>
          <a:p>
            <a:endParaRPr lang="es-ES" sz="2800" b="1" dirty="0"/>
          </a:p>
          <a:p>
            <a:pPr algn="ctr"/>
            <a:r>
              <a:rPr lang="es-ES" sz="2800" b="1" dirty="0"/>
              <a:t>RELACIONES LABORALES:</a:t>
            </a:r>
          </a:p>
          <a:p>
            <a:pPr algn="ctr"/>
            <a:endParaRPr lang="es-ES" sz="2800" b="1" dirty="0"/>
          </a:p>
          <a:p>
            <a:pPr algn="ctr"/>
            <a:r>
              <a:rPr lang="es-ES" sz="2400" b="1" dirty="0"/>
              <a:t>Marcadas por la disputa entre una contratación colectiva mediada por un sindicato autónomo</a:t>
            </a:r>
          </a:p>
          <a:p>
            <a:pPr algn="ctr"/>
            <a:r>
              <a:rPr lang="es-ES" sz="2400" b="1" dirty="0"/>
              <a:t>y</a:t>
            </a:r>
          </a:p>
          <a:p>
            <a:pPr algn="ctr"/>
            <a:r>
              <a:rPr lang="es-ES" sz="2400" b="1" dirty="0"/>
              <a:t>la forma de un pacto colectivo con gran discrecionalidad de la empresa.</a:t>
            </a:r>
            <a:endParaRPr lang="es-CO" sz="2400" b="1" dirty="0"/>
          </a:p>
        </p:txBody>
      </p:sp>
    </p:spTree>
    <p:extLst>
      <p:ext uri="{BB962C8B-B14F-4D97-AF65-F5344CB8AC3E}">
        <p14:creationId xmlns:p14="http://schemas.microsoft.com/office/powerpoint/2010/main" val="55249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2A6EB45-4ADF-F0A2-FF7E-5ABE4D4098F1}"/>
              </a:ext>
            </a:extLst>
          </p:cNvPr>
          <p:cNvPicPr>
            <a:picLocks noChangeAspect="1"/>
          </p:cNvPicPr>
          <p:nvPr/>
        </p:nvPicPr>
        <p:blipFill>
          <a:blip r:embed="rId2"/>
          <a:stretch>
            <a:fillRect/>
          </a:stretch>
        </p:blipFill>
        <p:spPr>
          <a:xfrm>
            <a:off x="9550796" y="332656"/>
            <a:ext cx="2566638" cy="6120680"/>
          </a:xfrm>
          <a:prstGeom prst="rect">
            <a:avLst/>
          </a:prstGeom>
        </p:spPr>
      </p:pic>
      <p:sp>
        <p:nvSpPr>
          <p:cNvPr id="3" name="CuadroTexto 2">
            <a:extLst>
              <a:ext uri="{FF2B5EF4-FFF2-40B4-BE49-F238E27FC236}">
                <a16:creationId xmlns:a16="http://schemas.microsoft.com/office/drawing/2014/main" id="{04FB9282-4066-C335-B40F-F4E54255EE0B}"/>
              </a:ext>
            </a:extLst>
          </p:cNvPr>
          <p:cNvSpPr txBox="1"/>
          <p:nvPr/>
        </p:nvSpPr>
        <p:spPr>
          <a:xfrm>
            <a:off x="333772" y="404664"/>
            <a:ext cx="9073008" cy="2800767"/>
          </a:xfrm>
          <a:prstGeom prst="rect">
            <a:avLst/>
          </a:prstGeom>
          <a:noFill/>
        </p:spPr>
        <p:txBody>
          <a:bodyPr wrap="square" rtlCol="0">
            <a:spAutoFit/>
          </a:bodyPr>
          <a:lstStyle/>
          <a:p>
            <a:pPr algn="ctr"/>
            <a:r>
              <a:rPr lang="es-ES" sz="3200" b="1" dirty="0"/>
              <a:t>GERENCIA DE RECURSOS HUMANOS:</a:t>
            </a:r>
          </a:p>
          <a:p>
            <a:pPr algn="ctr"/>
            <a:endParaRPr lang="es-ES" sz="3200" b="1" dirty="0"/>
          </a:p>
          <a:p>
            <a:pPr algn="ctr"/>
            <a:r>
              <a:rPr lang="es-ES" sz="2800" b="1" dirty="0"/>
              <a:t>Procura la hegemonía sobre los trabajadores en los procesos de capacitación, a través de la individualización de los conflictos y el llamado a unirse a la cultura corporativa.</a:t>
            </a:r>
            <a:endParaRPr lang="es-CO" sz="2800" b="1" dirty="0"/>
          </a:p>
        </p:txBody>
      </p:sp>
    </p:spTree>
    <p:extLst>
      <p:ext uri="{BB962C8B-B14F-4D97-AF65-F5344CB8AC3E}">
        <p14:creationId xmlns:p14="http://schemas.microsoft.com/office/powerpoint/2010/main" val="84124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3B0CC17-D82B-5D5D-1BEB-D470B930B553}"/>
              </a:ext>
            </a:extLst>
          </p:cNvPr>
          <p:cNvPicPr>
            <a:picLocks noChangeAspect="1"/>
          </p:cNvPicPr>
          <p:nvPr/>
        </p:nvPicPr>
        <p:blipFill>
          <a:blip r:embed="rId2"/>
          <a:stretch>
            <a:fillRect/>
          </a:stretch>
        </p:blipFill>
        <p:spPr>
          <a:xfrm>
            <a:off x="189756" y="692696"/>
            <a:ext cx="2566638" cy="5108891"/>
          </a:xfrm>
          <a:prstGeom prst="rect">
            <a:avLst/>
          </a:prstGeom>
        </p:spPr>
      </p:pic>
      <p:sp>
        <p:nvSpPr>
          <p:cNvPr id="3" name="CuadroTexto 2">
            <a:extLst>
              <a:ext uri="{FF2B5EF4-FFF2-40B4-BE49-F238E27FC236}">
                <a16:creationId xmlns:a16="http://schemas.microsoft.com/office/drawing/2014/main" id="{FFDC124A-D624-7071-D773-ED80ECB22F80}"/>
              </a:ext>
            </a:extLst>
          </p:cNvPr>
          <p:cNvSpPr txBox="1"/>
          <p:nvPr/>
        </p:nvSpPr>
        <p:spPr>
          <a:xfrm>
            <a:off x="3214092" y="332656"/>
            <a:ext cx="8856984" cy="6370975"/>
          </a:xfrm>
          <a:prstGeom prst="rect">
            <a:avLst/>
          </a:prstGeom>
          <a:noFill/>
        </p:spPr>
        <p:txBody>
          <a:bodyPr wrap="square" rtlCol="0">
            <a:spAutoFit/>
          </a:bodyPr>
          <a:lstStyle/>
          <a:p>
            <a:r>
              <a:rPr lang="es-ES" sz="2400" b="1" dirty="0"/>
              <a:t>Se puede estar de acuerdo  con la cultura corporativa:</a:t>
            </a:r>
          </a:p>
          <a:p>
            <a:endParaRPr lang="es-ES" sz="2400" b="1" dirty="0"/>
          </a:p>
          <a:p>
            <a:r>
              <a:rPr lang="es-ES" sz="2400" b="1" dirty="0"/>
              <a:t>PROYECCION DE CRECIIMIENTO.</a:t>
            </a:r>
          </a:p>
          <a:p>
            <a:endParaRPr lang="es-ES" sz="2400" b="1" dirty="0"/>
          </a:p>
          <a:p>
            <a:r>
              <a:rPr lang="es-ES" sz="2400" b="1" dirty="0"/>
              <a:t>Más no así con la práctica de algunas políticas laborales y comportamiento de los supervisores (eslabón débil de la cultura corporativa) y con la intensificación del trabajo.</a:t>
            </a:r>
          </a:p>
          <a:p>
            <a:endParaRPr lang="es-ES" sz="2400" b="1" dirty="0"/>
          </a:p>
          <a:p>
            <a:r>
              <a:rPr lang="es-ES" sz="2400" b="1" dirty="0"/>
              <a:t>QUÉ PUEDE OCURRIR:</a:t>
            </a:r>
          </a:p>
          <a:p>
            <a:endParaRPr lang="es-ES" sz="2400" b="1" dirty="0"/>
          </a:p>
          <a:p>
            <a:r>
              <a:rPr lang="es-ES" sz="2400" b="1" dirty="0"/>
              <a:t>La cultura corporativa pretende instrumentalizar el prestigio comercial de la empresa para generar identidad con ella por parte de los trabajadores</a:t>
            </a:r>
          </a:p>
          <a:p>
            <a:r>
              <a:rPr lang="es-ES" sz="2400" b="1" dirty="0"/>
              <a:t>			lo que entra en tensión</a:t>
            </a:r>
          </a:p>
          <a:p>
            <a:endParaRPr lang="es-ES" sz="2400" b="1" dirty="0"/>
          </a:p>
          <a:p>
            <a:r>
              <a:rPr lang="es-ES" sz="2400" b="1" dirty="0"/>
              <a:t>con dinámicas de intensificación del trabajo y las acciones organizadas de los sindicalistas.</a:t>
            </a:r>
            <a:endParaRPr lang="es-CO" sz="2400" b="1" dirty="0"/>
          </a:p>
        </p:txBody>
      </p:sp>
    </p:spTree>
    <p:extLst>
      <p:ext uri="{BB962C8B-B14F-4D97-AF65-F5344CB8AC3E}">
        <p14:creationId xmlns:p14="http://schemas.microsoft.com/office/powerpoint/2010/main" val="147289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14C6D1E-9036-D8E7-8CFE-E9F2C6C08895}"/>
              </a:ext>
            </a:extLst>
          </p:cNvPr>
          <p:cNvSpPr txBox="1"/>
          <p:nvPr/>
        </p:nvSpPr>
        <p:spPr>
          <a:xfrm>
            <a:off x="405780" y="332656"/>
            <a:ext cx="11377264" cy="3908762"/>
          </a:xfrm>
          <a:prstGeom prst="rect">
            <a:avLst/>
          </a:prstGeom>
          <a:noFill/>
        </p:spPr>
        <p:txBody>
          <a:bodyPr wrap="square" rtlCol="0">
            <a:spAutoFit/>
          </a:bodyPr>
          <a:lstStyle/>
          <a:p>
            <a:r>
              <a:rPr lang="es-ES" sz="3200" b="1" dirty="0"/>
              <a:t>Por un lado:</a:t>
            </a:r>
          </a:p>
          <a:p>
            <a:endParaRPr lang="es-ES" sz="2400" b="1" dirty="0"/>
          </a:p>
          <a:p>
            <a:pPr marL="342900" indent="-342900">
              <a:buFont typeface="Wingdings" panose="05000000000000000000" pitchFamily="2" charset="2"/>
              <a:buChar char="§"/>
            </a:pPr>
            <a:r>
              <a:rPr lang="es-ES" sz="2400" b="1" dirty="0"/>
              <a:t>		Presiones de las Matrices</a:t>
            </a:r>
          </a:p>
          <a:p>
            <a:r>
              <a:rPr lang="es-ES" sz="2400" b="1" dirty="0"/>
              <a:t>			Imponer cierta configuración de relaciones laborales.</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		Crisis Económicas sus impactos en los mercados  de productos  y 			servicios e inversiones.</a:t>
            </a:r>
          </a:p>
          <a:p>
            <a:pPr marL="342900" indent="-342900">
              <a:buFont typeface="Wingdings" panose="05000000000000000000" pitchFamily="2" charset="2"/>
              <a:buChar char="§"/>
            </a:pPr>
            <a:endParaRPr lang="es-ES" sz="2400" b="1" dirty="0"/>
          </a:p>
          <a:p>
            <a:pPr marL="342900" indent="-342900">
              <a:buFont typeface="Wingdings" panose="05000000000000000000" pitchFamily="2" charset="2"/>
              <a:buChar char="§"/>
            </a:pPr>
            <a:r>
              <a:rPr lang="es-ES" sz="2400" b="1" dirty="0"/>
              <a:t>		Cambios en las regulaciones laborales y económicas de cada país en 			cuestión.</a:t>
            </a:r>
            <a:endParaRPr lang="es-CO" sz="2400" b="1" dirty="0"/>
          </a:p>
        </p:txBody>
      </p:sp>
    </p:spTree>
    <p:extLst>
      <p:ext uri="{BB962C8B-B14F-4D97-AF65-F5344CB8AC3E}">
        <p14:creationId xmlns:p14="http://schemas.microsoft.com/office/powerpoint/2010/main" val="294774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6C1EB4-2334-1F1B-BE2F-C4990CFF0980}"/>
              </a:ext>
            </a:extLst>
          </p:cNvPr>
          <p:cNvSpPr txBox="1"/>
          <p:nvPr/>
        </p:nvSpPr>
        <p:spPr>
          <a:xfrm>
            <a:off x="477788" y="476672"/>
            <a:ext cx="11377264" cy="4031873"/>
          </a:xfrm>
          <a:prstGeom prst="rect">
            <a:avLst/>
          </a:prstGeom>
          <a:noFill/>
        </p:spPr>
        <p:txBody>
          <a:bodyPr wrap="square" rtlCol="0">
            <a:spAutoFit/>
          </a:bodyPr>
          <a:lstStyle/>
          <a:p>
            <a:r>
              <a:rPr lang="es-ES" sz="2800" b="1" dirty="0"/>
              <a:t>Y por otro lado:</a:t>
            </a:r>
            <a:endParaRPr lang="es-ES" b="1" dirty="0"/>
          </a:p>
          <a:p>
            <a:endParaRPr lang="es-ES" b="1" dirty="0"/>
          </a:p>
          <a:p>
            <a:endParaRPr lang="es-ES" b="1" dirty="0"/>
          </a:p>
          <a:p>
            <a:pPr marL="285750" indent="-285750" algn="r">
              <a:buFont typeface="Wingdings" panose="05000000000000000000" pitchFamily="2" charset="2"/>
              <a:buChar char="Ø"/>
            </a:pPr>
            <a:r>
              <a:rPr lang="es-ES" sz="2400" b="1" dirty="0"/>
              <a:t>Comportamientos de los sindicatos.</a:t>
            </a:r>
          </a:p>
          <a:p>
            <a:pPr marL="285750" indent="-285750" algn="r">
              <a:buFont typeface="Wingdings" panose="05000000000000000000" pitchFamily="2" charset="2"/>
              <a:buChar char="Ø"/>
            </a:pPr>
            <a:endParaRPr lang="es-ES" sz="2400" b="1" dirty="0"/>
          </a:p>
          <a:p>
            <a:pPr marL="285750" indent="-285750" algn="r">
              <a:buFont typeface="Wingdings" panose="05000000000000000000" pitchFamily="2" charset="2"/>
              <a:buChar char="Ø"/>
            </a:pPr>
            <a:r>
              <a:rPr lang="es-ES" sz="2400" b="1" dirty="0"/>
              <a:t>Las gerencias.</a:t>
            </a:r>
          </a:p>
          <a:p>
            <a:pPr marL="285750" indent="-285750" algn="r">
              <a:buFont typeface="Wingdings" panose="05000000000000000000" pitchFamily="2" charset="2"/>
              <a:buChar char="Ø"/>
            </a:pPr>
            <a:endParaRPr lang="es-ES" sz="2400" b="1" dirty="0"/>
          </a:p>
          <a:p>
            <a:pPr marL="285750" indent="-285750" algn="r">
              <a:buFont typeface="Wingdings" panose="05000000000000000000" pitchFamily="2" charset="2"/>
              <a:buChar char="Ø"/>
            </a:pPr>
            <a:r>
              <a:rPr lang="es-ES" sz="2400" b="1" dirty="0"/>
              <a:t>Los trabajadores</a:t>
            </a:r>
          </a:p>
          <a:p>
            <a:pPr marL="285750" indent="-285750" algn="r">
              <a:buFont typeface="Wingdings" panose="05000000000000000000" pitchFamily="2" charset="2"/>
              <a:buChar char="Ø"/>
            </a:pPr>
            <a:endParaRPr lang="es-ES" sz="2400" b="1" dirty="0"/>
          </a:p>
          <a:p>
            <a:pPr marL="285750" indent="-285750" algn="r">
              <a:buFont typeface="Wingdings" panose="05000000000000000000" pitchFamily="2" charset="2"/>
              <a:buChar char="Ø"/>
            </a:pPr>
            <a:r>
              <a:rPr lang="es-ES" sz="2400" b="1" dirty="0"/>
              <a:t>Estado frente a las empresas, en particular en lo que se refiere a los cambios en las relaciones laborales.</a:t>
            </a:r>
            <a:endParaRPr lang="es-CO" sz="2400" b="1" dirty="0"/>
          </a:p>
        </p:txBody>
      </p:sp>
    </p:spTree>
    <p:extLst>
      <p:ext uri="{BB962C8B-B14F-4D97-AF65-F5344CB8AC3E}">
        <p14:creationId xmlns:p14="http://schemas.microsoft.com/office/powerpoint/2010/main" val="12268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rketing 16x9">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extraClrSchemeLst/>
  <a:extLst>
    <a:ext uri="{05A4C25C-085E-4340-85A3-A5531E510DB2}">
      <thm15:themeFamily xmlns:thm15="http://schemas.microsoft.com/office/thememl/2012/main" name="Office_13666347_TF02801084" id="{CD88FFC4-256B-4A8B-A834-3ED1FB95D122}" vid="{8EBA3372-4352-4BB3-92A0-2911D09DA088}"/>
    </a:ext>
  </a:extLst>
</a:theme>
</file>

<file path=ppt/theme/theme2.xml><?xml version="1.0" encoding="utf-8"?>
<a:theme xmlns:a="http://schemas.openxmlformats.org/drawingml/2006/main" name="Tema de Office">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extraClrSchemeLst/>
</a:theme>
</file>

<file path=ppt/theme/theme3.xml><?xml version="1.0" encoding="utf-8"?>
<a:theme xmlns:a="http://schemas.openxmlformats.org/drawingml/2006/main" name="Tema de Office">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CB2C71-1ED8-4540-B003-293B5E75C7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AACE6D-8EB6-447A-8DFD-C2C0C52916AC}">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40262f94-9f35-4ac3-9a90-690165a166b7"/>
    <ds:schemaRef ds:uri="a4f35948-e619-41b3-aa29-22878b09cfd2"/>
    <ds:schemaRef ds:uri="http://www.w3.org/XML/1998/namespace"/>
  </ds:schemaRefs>
</ds:datastoreItem>
</file>

<file path=customXml/itemProps3.xml><?xml version="1.0" encoding="utf-8"?>
<ds:datastoreItem xmlns:ds="http://schemas.openxmlformats.org/officeDocument/2006/customXml" ds:itemID="{7F9B8BCC-BF24-4800-92E1-9F891BBB27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empresarial o de marketing con un bloque cuadrado de vidrio (pantalla panorámica)</Template>
  <TotalTime>822</TotalTime>
  <Words>3774</Words>
  <Application>Microsoft Office PowerPoint</Application>
  <PresentationFormat>Personalizado</PresentationFormat>
  <Paragraphs>520</Paragraphs>
  <Slides>72</Slides>
  <Notes>1</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72</vt:i4>
      </vt:variant>
    </vt:vector>
  </HeadingPairs>
  <TitlesOfParts>
    <vt:vector size="76" baseType="lpstr">
      <vt:lpstr>Arial</vt:lpstr>
      <vt:lpstr>Corbel</vt:lpstr>
      <vt:lpstr>Wingdings</vt:lpstr>
      <vt:lpstr>Marketing 16x9</vt:lpstr>
      <vt:lpstr>Modelos de Relaciones Laborales en las Multinacionales y Procesos Productivos.</vt:lpstr>
      <vt:lpstr>Presentación de PowerPoint</vt:lpstr>
      <vt:lpstr>Presentación de PowerPoint</vt:lpstr>
      <vt:lpstr>Concepto de Configuración Sociotécnica.</vt:lpstr>
      <vt:lpstr>Presentación de PowerPoint</vt:lpstr>
      <vt:lpstr>Presentación de PowerPoint</vt:lpstr>
      <vt:lpstr>Relaciones Laborales en las Multinacionales.</vt:lpstr>
      <vt:lpstr>Presentación de PowerPoint</vt:lpstr>
      <vt:lpstr>Presentación de PowerPoint</vt:lpstr>
      <vt:lpstr>Presentación de PowerPoint</vt:lpstr>
      <vt:lpstr>Presentación de PowerPoint</vt:lpstr>
      <vt:lpstr>Comportamientos Organizacionales – Laborales  de las Multinacionales.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SURGEN NUEVOS MODELOS PRODUCTIVOS: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EMPRESAS MULTINACIONALES.</vt:lpstr>
      <vt:lpstr>Presentación de PowerPoint</vt:lpstr>
      <vt:lpstr>Presentación de PowerPoint</vt:lpstr>
      <vt:lpstr>Presentación de PowerPoint</vt:lpstr>
      <vt:lpstr>Presentación de PowerPoint</vt:lpstr>
      <vt:lpstr>Presentación de PowerPoint</vt:lpstr>
      <vt:lpstr>SU DESARROLLO HACIA EL EXTERIOR:</vt:lpstr>
      <vt:lpstr>Presentación de PowerPoint</vt:lpstr>
      <vt:lpstr>QUÉ SE BUSCA CON DICHA EXPANSIÓN:</vt:lpstr>
      <vt:lpstr>CONSECUENCIAS PARA LOS PAÍSES RECEPTORES.</vt:lpstr>
      <vt:lpstr>Presentación de PowerPoint</vt:lpstr>
      <vt:lpstr>Presentación de PowerPoint</vt:lpstr>
      <vt:lpstr>Presentación de PowerPoint</vt:lpstr>
      <vt:lpstr>Presentación de PowerPoint</vt:lpstr>
      <vt:lpstr>Presentación de PowerPoint</vt:lpstr>
      <vt:lpstr>ESTRATEGIAS PRODUCTIIVAS GLOBALES DE FORD, BIMBO, CITYBANK Y AMÉRICA MÓVIIL.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ESTRATEGIAS DE RELACIONES LABORALES Y PRODUCTIVAS DE MULTINACIONALES EN COLOMBIA.</vt:lpstr>
      <vt:lpstr>NOCIONES INTRODUCTORIAS.</vt:lpstr>
      <vt:lpstr>Presentación de PowerPoint</vt:lpstr>
      <vt:lpstr>Presentación de PowerPoint</vt:lpstr>
      <vt:lpstr>Presentación de PowerPoint</vt:lpstr>
      <vt:lpstr>Presentación de PowerPoint</vt:lpstr>
      <vt:lpstr>Presentación de PowerPoint</vt:lpstr>
      <vt:lpstr>BIMBO COLOMBIA.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Modelos de Relaciones Laborales en las Multinacionales y Procesos Productivos.</dc:title>
  <dc:creator>JUAN FELIPE RESTREPO GIRALDO</dc:creator>
  <cp:lastModifiedBy>JUAN FELIPE RESTREPO GIRALDO</cp:lastModifiedBy>
  <cp:revision>5</cp:revision>
  <dcterms:created xsi:type="dcterms:W3CDTF">2026-03-09T14:54:05Z</dcterms:created>
  <dcterms:modified xsi:type="dcterms:W3CDTF">2026-03-10T17:05:16Z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