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4" r:id="rId3"/>
    <p:sldId id="275" r:id="rId4"/>
    <p:sldId id="257" r:id="rId5"/>
    <p:sldId id="265" r:id="rId6"/>
    <p:sldId id="266" r:id="rId7"/>
    <p:sldId id="258" r:id="rId8"/>
    <p:sldId id="259" r:id="rId9"/>
    <p:sldId id="262" r:id="rId10"/>
    <p:sldId id="260" r:id="rId11"/>
    <p:sldId id="261" r:id="rId12"/>
    <p:sldId id="263" r:id="rId13"/>
    <p:sldId id="264" r:id="rId14"/>
    <p:sldId id="267" r:id="rId15"/>
    <p:sldId id="268" r:id="rId16"/>
    <p:sldId id="288" r:id="rId17"/>
    <p:sldId id="269" r:id="rId18"/>
    <p:sldId id="271" r:id="rId19"/>
    <p:sldId id="272" r:id="rId20"/>
    <p:sldId id="295" r:id="rId21"/>
    <p:sldId id="296" r:id="rId22"/>
    <p:sldId id="299" r:id="rId23"/>
    <p:sldId id="300" r:id="rId24"/>
    <p:sldId id="292" r:id="rId25"/>
    <p:sldId id="293" r:id="rId26"/>
    <p:sldId id="278" r:id="rId27"/>
    <p:sldId id="289" r:id="rId28"/>
    <p:sldId id="290" r:id="rId29"/>
    <p:sldId id="282" r:id="rId30"/>
    <p:sldId id="280" r:id="rId31"/>
    <p:sldId id="281" r:id="rId32"/>
    <p:sldId id="291" r:id="rId33"/>
    <p:sldId id="284" r:id="rId34"/>
    <p:sldId id="285" r:id="rId35"/>
    <p:sldId id="286" r:id="rId36"/>
    <p:sldId id="287" r:id="rId37"/>
    <p:sldId id="297" r:id="rId38"/>
    <p:sldId id="270" r:id="rId39"/>
    <p:sldId id="301" r:id="rId40"/>
    <p:sldId id="302" r:id="rId41"/>
    <p:sldId id="303" r:id="rId42"/>
    <p:sldId id="307" r:id="rId43"/>
    <p:sldId id="308" r:id="rId44"/>
    <p:sldId id="304" r:id="rId45"/>
    <p:sldId id="305" r:id="rId46"/>
    <p:sldId id="306"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172" autoAdjust="0"/>
  </p:normalViewPr>
  <p:slideViewPr>
    <p:cSldViewPr snapToGrid="0">
      <p:cViewPr varScale="1">
        <p:scale>
          <a:sx n="111" d="100"/>
          <a:sy n="111" d="100"/>
        </p:scale>
        <p:origin x="53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n-US"/>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editar el estilo de subtítulo del patrón</a:t>
            </a:r>
            <a:endParaRPr lang="en-US"/>
          </a:p>
        </p:txBody>
      </p:sp>
      <p:sp>
        <p:nvSpPr>
          <p:cNvPr id="4" name="Marcador de fecha 3"/>
          <p:cNvSpPr>
            <a:spLocks noGrp="1"/>
          </p:cNvSpPr>
          <p:nvPr>
            <p:ph type="dt" sz="half" idx="10"/>
          </p:nvPr>
        </p:nvSpPr>
        <p:spPr/>
        <p:txBody>
          <a:bodyPr/>
          <a:lstStyle/>
          <a:p>
            <a:fld id="{D4E825EC-D74C-44D8-8BAC-AE089916D9F0}" type="datetimeFigureOut">
              <a:rPr lang="en-US" smtClean="0"/>
              <a:t>3/11/2026</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FB766067-7137-4C0E-B4AF-A01A3B786997}" type="slidenum">
              <a:rPr lang="en-US" smtClean="0"/>
              <a:t>‹Nº›</a:t>
            </a:fld>
            <a:endParaRPr lang="en-US"/>
          </a:p>
        </p:txBody>
      </p:sp>
    </p:spTree>
    <p:extLst>
      <p:ext uri="{BB962C8B-B14F-4D97-AF65-F5344CB8AC3E}">
        <p14:creationId xmlns:p14="http://schemas.microsoft.com/office/powerpoint/2010/main" val="10218125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n-US"/>
          </a:p>
        </p:txBody>
      </p:sp>
      <p:sp>
        <p:nvSpPr>
          <p:cNvPr id="3" name="Marcador de texto vertical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fecha 3"/>
          <p:cNvSpPr>
            <a:spLocks noGrp="1"/>
          </p:cNvSpPr>
          <p:nvPr>
            <p:ph type="dt" sz="half" idx="10"/>
          </p:nvPr>
        </p:nvSpPr>
        <p:spPr/>
        <p:txBody>
          <a:bodyPr/>
          <a:lstStyle/>
          <a:p>
            <a:fld id="{D4E825EC-D74C-44D8-8BAC-AE089916D9F0}" type="datetimeFigureOut">
              <a:rPr lang="en-US" smtClean="0"/>
              <a:t>3/11/2026</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FB766067-7137-4C0E-B4AF-A01A3B786997}" type="slidenum">
              <a:rPr lang="en-US" smtClean="0"/>
              <a:t>‹Nº›</a:t>
            </a:fld>
            <a:endParaRPr lang="en-US"/>
          </a:p>
        </p:txBody>
      </p:sp>
    </p:spTree>
    <p:extLst>
      <p:ext uri="{BB962C8B-B14F-4D97-AF65-F5344CB8AC3E}">
        <p14:creationId xmlns:p14="http://schemas.microsoft.com/office/powerpoint/2010/main" val="3826471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n-U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fecha 3"/>
          <p:cNvSpPr>
            <a:spLocks noGrp="1"/>
          </p:cNvSpPr>
          <p:nvPr>
            <p:ph type="dt" sz="half" idx="10"/>
          </p:nvPr>
        </p:nvSpPr>
        <p:spPr/>
        <p:txBody>
          <a:bodyPr/>
          <a:lstStyle/>
          <a:p>
            <a:fld id="{D4E825EC-D74C-44D8-8BAC-AE089916D9F0}" type="datetimeFigureOut">
              <a:rPr lang="en-US" smtClean="0"/>
              <a:t>3/11/2026</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FB766067-7137-4C0E-B4AF-A01A3B786997}" type="slidenum">
              <a:rPr lang="en-US" smtClean="0"/>
              <a:t>‹Nº›</a:t>
            </a:fld>
            <a:endParaRPr lang="en-US"/>
          </a:p>
        </p:txBody>
      </p:sp>
    </p:spTree>
    <p:extLst>
      <p:ext uri="{BB962C8B-B14F-4D97-AF65-F5344CB8AC3E}">
        <p14:creationId xmlns:p14="http://schemas.microsoft.com/office/powerpoint/2010/main" val="807767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n-US"/>
          </a:p>
        </p:txBody>
      </p:sp>
      <p:sp>
        <p:nvSpPr>
          <p:cNvPr id="3" name="Marcador de contenido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fecha 3"/>
          <p:cNvSpPr>
            <a:spLocks noGrp="1"/>
          </p:cNvSpPr>
          <p:nvPr>
            <p:ph type="dt" sz="half" idx="10"/>
          </p:nvPr>
        </p:nvSpPr>
        <p:spPr/>
        <p:txBody>
          <a:bodyPr/>
          <a:lstStyle/>
          <a:p>
            <a:fld id="{D4E825EC-D74C-44D8-8BAC-AE089916D9F0}" type="datetimeFigureOut">
              <a:rPr lang="en-US" smtClean="0"/>
              <a:t>3/11/2026</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FB766067-7137-4C0E-B4AF-A01A3B786997}" type="slidenum">
              <a:rPr lang="en-US" smtClean="0"/>
              <a:t>‹Nº›</a:t>
            </a:fld>
            <a:endParaRPr lang="en-US"/>
          </a:p>
        </p:txBody>
      </p:sp>
    </p:spTree>
    <p:extLst>
      <p:ext uri="{BB962C8B-B14F-4D97-AF65-F5344CB8AC3E}">
        <p14:creationId xmlns:p14="http://schemas.microsoft.com/office/powerpoint/2010/main" val="1341876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n-U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Editar el estilo de texto del patrón</a:t>
            </a:r>
          </a:p>
        </p:txBody>
      </p:sp>
      <p:sp>
        <p:nvSpPr>
          <p:cNvPr id="4" name="Marcador de fecha 3"/>
          <p:cNvSpPr>
            <a:spLocks noGrp="1"/>
          </p:cNvSpPr>
          <p:nvPr>
            <p:ph type="dt" sz="half" idx="10"/>
          </p:nvPr>
        </p:nvSpPr>
        <p:spPr/>
        <p:txBody>
          <a:bodyPr/>
          <a:lstStyle/>
          <a:p>
            <a:fld id="{D4E825EC-D74C-44D8-8BAC-AE089916D9F0}" type="datetimeFigureOut">
              <a:rPr lang="en-US" smtClean="0"/>
              <a:t>3/11/2026</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FB766067-7137-4C0E-B4AF-A01A3B786997}" type="slidenum">
              <a:rPr lang="en-US" smtClean="0"/>
              <a:t>‹Nº›</a:t>
            </a:fld>
            <a:endParaRPr lang="en-US"/>
          </a:p>
        </p:txBody>
      </p:sp>
    </p:spTree>
    <p:extLst>
      <p:ext uri="{BB962C8B-B14F-4D97-AF65-F5344CB8AC3E}">
        <p14:creationId xmlns:p14="http://schemas.microsoft.com/office/powerpoint/2010/main" val="11880698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n-US"/>
          </a:p>
        </p:txBody>
      </p:sp>
      <p:sp>
        <p:nvSpPr>
          <p:cNvPr id="3" name="Marcador de contenido 2"/>
          <p:cNvSpPr>
            <a:spLocks noGrp="1"/>
          </p:cNvSpPr>
          <p:nvPr>
            <p:ph sz="half" idx="1"/>
          </p:nvPr>
        </p:nvSpPr>
        <p:spPr>
          <a:xfrm>
            <a:off x="838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contenido 3"/>
          <p:cNvSpPr>
            <a:spLocks noGrp="1"/>
          </p:cNvSpPr>
          <p:nvPr>
            <p:ph sz="half" idx="2"/>
          </p:nvPr>
        </p:nvSpPr>
        <p:spPr>
          <a:xfrm>
            <a:off x="6172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Marcador de fecha 4"/>
          <p:cNvSpPr>
            <a:spLocks noGrp="1"/>
          </p:cNvSpPr>
          <p:nvPr>
            <p:ph type="dt" sz="half" idx="10"/>
          </p:nvPr>
        </p:nvSpPr>
        <p:spPr/>
        <p:txBody>
          <a:bodyPr/>
          <a:lstStyle/>
          <a:p>
            <a:fld id="{D4E825EC-D74C-44D8-8BAC-AE089916D9F0}" type="datetimeFigureOut">
              <a:rPr lang="en-US" smtClean="0"/>
              <a:t>3/11/2026</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FB766067-7137-4C0E-B4AF-A01A3B786997}" type="slidenum">
              <a:rPr lang="en-US" smtClean="0"/>
              <a:t>‹Nº›</a:t>
            </a:fld>
            <a:endParaRPr lang="en-US"/>
          </a:p>
        </p:txBody>
      </p:sp>
    </p:spTree>
    <p:extLst>
      <p:ext uri="{BB962C8B-B14F-4D97-AF65-F5344CB8AC3E}">
        <p14:creationId xmlns:p14="http://schemas.microsoft.com/office/powerpoint/2010/main" val="251021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n-U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Marcador de fecha 6"/>
          <p:cNvSpPr>
            <a:spLocks noGrp="1"/>
          </p:cNvSpPr>
          <p:nvPr>
            <p:ph type="dt" sz="half" idx="10"/>
          </p:nvPr>
        </p:nvSpPr>
        <p:spPr/>
        <p:txBody>
          <a:bodyPr/>
          <a:lstStyle/>
          <a:p>
            <a:fld id="{D4E825EC-D74C-44D8-8BAC-AE089916D9F0}" type="datetimeFigureOut">
              <a:rPr lang="en-US" smtClean="0"/>
              <a:t>3/11/2026</a:t>
            </a:fld>
            <a:endParaRPr lang="en-US"/>
          </a:p>
        </p:txBody>
      </p:sp>
      <p:sp>
        <p:nvSpPr>
          <p:cNvPr id="8" name="Marcador de pie de página 7"/>
          <p:cNvSpPr>
            <a:spLocks noGrp="1"/>
          </p:cNvSpPr>
          <p:nvPr>
            <p:ph type="ftr" sz="quarter" idx="11"/>
          </p:nvPr>
        </p:nvSpPr>
        <p:spPr/>
        <p:txBody>
          <a:bodyPr/>
          <a:lstStyle/>
          <a:p>
            <a:endParaRPr lang="en-US"/>
          </a:p>
        </p:txBody>
      </p:sp>
      <p:sp>
        <p:nvSpPr>
          <p:cNvPr id="9" name="Marcador de número de diapositiva 8"/>
          <p:cNvSpPr>
            <a:spLocks noGrp="1"/>
          </p:cNvSpPr>
          <p:nvPr>
            <p:ph type="sldNum" sz="quarter" idx="12"/>
          </p:nvPr>
        </p:nvSpPr>
        <p:spPr/>
        <p:txBody>
          <a:bodyPr/>
          <a:lstStyle/>
          <a:p>
            <a:fld id="{FB766067-7137-4C0E-B4AF-A01A3B786997}" type="slidenum">
              <a:rPr lang="en-US" smtClean="0"/>
              <a:t>‹Nº›</a:t>
            </a:fld>
            <a:endParaRPr lang="en-US"/>
          </a:p>
        </p:txBody>
      </p:sp>
    </p:spTree>
    <p:extLst>
      <p:ext uri="{BB962C8B-B14F-4D97-AF65-F5344CB8AC3E}">
        <p14:creationId xmlns:p14="http://schemas.microsoft.com/office/powerpoint/2010/main" val="3989987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n-US"/>
          </a:p>
        </p:txBody>
      </p:sp>
      <p:sp>
        <p:nvSpPr>
          <p:cNvPr id="3" name="Marcador de fecha 2"/>
          <p:cNvSpPr>
            <a:spLocks noGrp="1"/>
          </p:cNvSpPr>
          <p:nvPr>
            <p:ph type="dt" sz="half" idx="10"/>
          </p:nvPr>
        </p:nvSpPr>
        <p:spPr/>
        <p:txBody>
          <a:bodyPr/>
          <a:lstStyle/>
          <a:p>
            <a:fld id="{D4E825EC-D74C-44D8-8BAC-AE089916D9F0}" type="datetimeFigureOut">
              <a:rPr lang="en-US" smtClean="0"/>
              <a:t>3/11/2026</a:t>
            </a:fld>
            <a:endParaRPr lang="en-US"/>
          </a:p>
        </p:txBody>
      </p:sp>
      <p:sp>
        <p:nvSpPr>
          <p:cNvPr id="4" name="Marcador de pie de página 3"/>
          <p:cNvSpPr>
            <a:spLocks noGrp="1"/>
          </p:cNvSpPr>
          <p:nvPr>
            <p:ph type="ftr" sz="quarter" idx="11"/>
          </p:nvPr>
        </p:nvSpPr>
        <p:spPr/>
        <p:txBody>
          <a:bodyPr/>
          <a:lstStyle/>
          <a:p>
            <a:endParaRPr lang="en-US"/>
          </a:p>
        </p:txBody>
      </p:sp>
      <p:sp>
        <p:nvSpPr>
          <p:cNvPr id="5" name="Marcador de número de diapositiva 4"/>
          <p:cNvSpPr>
            <a:spLocks noGrp="1"/>
          </p:cNvSpPr>
          <p:nvPr>
            <p:ph type="sldNum" sz="quarter" idx="12"/>
          </p:nvPr>
        </p:nvSpPr>
        <p:spPr/>
        <p:txBody>
          <a:bodyPr/>
          <a:lstStyle/>
          <a:p>
            <a:fld id="{FB766067-7137-4C0E-B4AF-A01A3B786997}" type="slidenum">
              <a:rPr lang="en-US" smtClean="0"/>
              <a:t>‹Nº›</a:t>
            </a:fld>
            <a:endParaRPr lang="en-US"/>
          </a:p>
        </p:txBody>
      </p:sp>
    </p:spTree>
    <p:extLst>
      <p:ext uri="{BB962C8B-B14F-4D97-AF65-F5344CB8AC3E}">
        <p14:creationId xmlns:p14="http://schemas.microsoft.com/office/powerpoint/2010/main" val="24356526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D4E825EC-D74C-44D8-8BAC-AE089916D9F0}" type="datetimeFigureOut">
              <a:rPr lang="en-US" smtClean="0"/>
              <a:t>3/11/2026</a:t>
            </a:fld>
            <a:endParaRPr lang="en-US"/>
          </a:p>
        </p:txBody>
      </p:sp>
      <p:sp>
        <p:nvSpPr>
          <p:cNvPr id="3" name="Marcador de pie de página 2"/>
          <p:cNvSpPr>
            <a:spLocks noGrp="1"/>
          </p:cNvSpPr>
          <p:nvPr>
            <p:ph type="ftr" sz="quarter" idx="11"/>
          </p:nvPr>
        </p:nvSpPr>
        <p:spPr/>
        <p:txBody>
          <a:bodyPr/>
          <a:lstStyle/>
          <a:p>
            <a:endParaRPr lang="en-US"/>
          </a:p>
        </p:txBody>
      </p:sp>
      <p:sp>
        <p:nvSpPr>
          <p:cNvPr id="4" name="Marcador de número de diapositiva 3"/>
          <p:cNvSpPr>
            <a:spLocks noGrp="1"/>
          </p:cNvSpPr>
          <p:nvPr>
            <p:ph type="sldNum" sz="quarter" idx="12"/>
          </p:nvPr>
        </p:nvSpPr>
        <p:spPr/>
        <p:txBody>
          <a:bodyPr/>
          <a:lstStyle/>
          <a:p>
            <a:fld id="{FB766067-7137-4C0E-B4AF-A01A3B786997}" type="slidenum">
              <a:rPr lang="en-US" smtClean="0"/>
              <a:t>‹Nº›</a:t>
            </a:fld>
            <a:endParaRPr lang="en-US"/>
          </a:p>
        </p:txBody>
      </p:sp>
    </p:spTree>
    <p:extLst>
      <p:ext uri="{BB962C8B-B14F-4D97-AF65-F5344CB8AC3E}">
        <p14:creationId xmlns:p14="http://schemas.microsoft.com/office/powerpoint/2010/main" val="41462436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n-U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D4E825EC-D74C-44D8-8BAC-AE089916D9F0}" type="datetimeFigureOut">
              <a:rPr lang="en-US" smtClean="0"/>
              <a:t>3/11/2026</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FB766067-7137-4C0E-B4AF-A01A3B786997}" type="slidenum">
              <a:rPr lang="en-US" smtClean="0"/>
              <a:t>‹Nº›</a:t>
            </a:fld>
            <a:endParaRPr lang="en-US"/>
          </a:p>
        </p:txBody>
      </p:sp>
    </p:spTree>
    <p:extLst>
      <p:ext uri="{BB962C8B-B14F-4D97-AF65-F5344CB8AC3E}">
        <p14:creationId xmlns:p14="http://schemas.microsoft.com/office/powerpoint/2010/main" val="31665130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n-U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D4E825EC-D74C-44D8-8BAC-AE089916D9F0}" type="datetimeFigureOut">
              <a:rPr lang="en-US" smtClean="0"/>
              <a:t>3/11/2026</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FB766067-7137-4C0E-B4AF-A01A3B786997}" type="slidenum">
              <a:rPr lang="en-US" smtClean="0"/>
              <a:t>‹Nº›</a:t>
            </a:fld>
            <a:endParaRPr lang="en-US"/>
          </a:p>
        </p:txBody>
      </p:sp>
    </p:spTree>
    <p:extLst>
      <p:ext uri="{BB962C8B-B14F-4D97-AF65-F5344CB8AC3E}">
        <p14:creationId xmlns:p14="http://schemas.microsoft.com/office/powerpoint/2010/main" val="1620174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n-US"/>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E825EC-D74C-44D8-8BAC-AE089916D9F0}" type="datetimeFigureOut">
              <a:rPr lang="en-US" smtClean="0"/>
              <a:t>3/11/2026</a:t>
            </a:fld>
            <a:endParaRPr lang="en-US"/>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766067-7137-4C0E-B4AF-A01A3B786997}" type="slidenum">
              <a:rPr lang="en-US" smtClean="0"/>
              <a:t>‹Nº›</a:t>
            </a:fld>
            <a:endParaRPr lang="en-US"/>
          </a:p>
        </p:txBody>
      </p:sp>
    </p:spTree>
    <p:extLst>
      <p:ext uri="{BB962C8B-B14F-4D97-AF65-F5344CB8AC3E}">
        <p14:creationId xmlns:p14="http://schemas.microsoft.com/office/powerpoint/2010/main" val="20040857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6.xml"/><Relationship Id="rId4" Type="http://schemas.openxmlformats.org/officeDocument/2006/relationships/image" Target="../media/image14.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6.xml"/><Relationship Id="rId5" Type="http://schemas.openxmlformats.org/officeDocument/2006/relationships/image" Target="../media/image7.jpg"/><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a:xfrm>
            <a:off x="838199" y="198871"/>
            <a:ext cx="10515600" cy="1325563"/>
          </a:xfrm>
        </p:spPr>
        <p:txBody>
          <a:bodyPr>
            <a:normAutofit fontScale="90000"/>
          </a:bodyPr>
          <a:lstStyle/>
          <a:p>
            <a:pPr algn="ctr"/>
            <a:r>
              <a:rPr lang="es-CO" b="1" dirty="0" smtClean="0">
                <a:effectLst>
                  <a:outerShdw blurRad="38100" dist="38100" dir="2700000" algn="tl">
                    <a:srgbClr val="000000">
                      <a:alpha val="43137"/>
                    </a:srgbClr>
                  </a:outerShdw>
                </a:effectLst>
              </a:rPr>
              <a:t>Imperialismo, decadencia, intento de recuperación de la hegemonía e impactos </a:t>
            </a:r>
            <a:r>
              <a:rPr lang="es-CO" b="1" dirty="0">
                <a:effectLst>
                  <a:outerShdw blurRad="38100" dist="38100" dir="2700000" algn="tl">
                    <a:srgbClr val="000000">
                      <a:alpha val="43137"/>
                    </a:srgbClr>
                  </a:outerShdw>
                </a:effectLst>
              </a:rPr>
              <a:t>geopolíticos en </a:t>
            </a:r>
            <a:r>
              <a:rPr lang="es-CO" b="1" dirty="0" smtClean="0">
                <a:effectLst>
                  <a:outerShdw blurRad="38100" dist="38100" dir="2700000" algn="tl">
                    <a:srgbClr val="000000">
                      <a:alpha val="43137"/>
                    </a:srgbClr>
                  </a:outerShdw>
                </a:effectLst>
              </a:rPr>
              <a:t>Latinoamérica</a:t>
            </a:r>
            <a:endPar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7" name="Marcador de contenido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36221" y="1690688"/>
            <a:ext cx="8919557" cy="4875080"/>
          </a:xfrm>
        </p:spPr>
      </p:pic>
    </p:spTree>
    <p:extLst>
      <p:ext uri="{BB962C8B-B14F-4D97-AF65-F5344CB8AC3E}">
        <p14:creationId xmlns:p14="http://schemas.microsoft.com/office/powerpoint/2010/main" val="32096918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0"/>
            <a:ext cx="10515600" cy="1325563"/>
          </a:xfrm>
        </p:spPr>
        <p:txBody>
          <a:bodyPr/>
          <a:lstStyle/>
          <a:p>
            <a:pPr algn="ctr"/>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s-CO" dirty="0" err="1"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Heartland</a:t>
            </a:r>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vs. </a:t>
            </a:r>
            <a:r>
              <a:rPr lang="es-CO" dirty="0" err="1"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Rimland</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3107" y="1086457"/>
            <a:ext cx="7949197" cy="5453149"/>
          </a:xfrm>
          <a:prstGeom prst="rect">
            <a:avLst/>
          </a:prstGeom>
        </p:spPr>
      </p:pic>
      <p:sp>
        <p:nvSpPr>
          <p:cNvPr id="3" name="Rectángulo 2"/>
          <p:cNvSpPr/>
          <p:nvPr/>
        </p:nvSpPr>
        <p:spPr>
          <a:xfrm rot="18718809">
            <a:off x="150130" y="730162"/>
            <a:ext cx="2231365" cy="1463606"/>
          </a:xfrm>
          <a:prstGeom prst="rect">
            <a:avLst/>
          </a:prstGeom>
        </p:spPr>
        <p:txBody>
          <a:bodyPr wrap="square">
            <a:spAutoFit/>
          </a:bodyPr>
          <a:lstStyle/>
          <a:p>
            <a:pPr algn="just">
              <a:lnSpc>
                <a:spcPct val="107000"/>
              </a:lnSpc>
              <a:spcAft>
                <a:spcPts val="800"/>
              </a:spcAft>
            </a:pPr>
            <a:r>
              <a:rPr lang="es-CO" sz="1400" b="1" i="1" dirty="0">
                <a:latin typeface="Arial Narrow" panose="020B0606020202030204" pitchFamily="34" charset="0"/>
                <a:ea typeface="Calibri" panose="020F0502020204030204" pitchFamily="34" charset="0"/>
                <a:cs typeface="Times New Roman" panose="02020603050405020304" pitchFamily="18" charset="0"/>
              </a:rPr>
              <a:t>El Eje Anglosajón decidió que una Eurasia integrada energética, política y económicamente sería demasiado fuerte y peligrosa para su control del mundo.</a:t>
            </a:r>
            <a:endParaRPr lang="en-US" b="1" i="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185347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1492273" y="554751"/>
            <a:ext cx="9589839" cy="6047756"/>
          </a:xfrm>
          <a:prstGeom prst="rect">
            <a:avLst/>
          </a:prstGeom>
        </p:spPr>
      </p:pic>
    </p:spTree>
    <p:extLst>
      <p:ext uri="{BB962C8B-B14F-4D97-AF65-F5344CB8AC3E}">
        <p14:creationId xmlns:p14="http://schemas.microsoft.com/office/powerpoint/2010/main" val="42727970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199" y="65866"/>
            <a:ext cx="10515600" cy="1020743"/>
          </a:xfrm>
        </p:spPr>
        <p:txBody>
          <a:bodyPr/>
          <a:lstStyle/>
          <a:p>
            <a:pPr algn="ctr"/>
            <a:r>
              <a:rPr lang="es-CO" dirty="0" err="1"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Heartland</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678872" y="845540"/>
            <a:ext cx="10674927" cy="5801973"/>
          </a:xfrm>
          <a:prstGeom prst="rect">
            <a:avLst/>
          </a:prstGeom>
        </p:spPr>
        <p:txBody>
          <a:bodyPr wrap="square">
            <a:spAutoFit/>
          </a:bodyPr>
          <a:lstStyle/>
          <a:p>
            <a:pPr algn="just">
              <a:lnSpc>
                <a:spcPct val="107000"/>
              </a:lnSpc>
              <a:spcAft>
                <a:spcPts val="800"/>
              </a:spcAft>
            </a:pPr>
            <a:r>
              <a:rPr lang="es-CO" dirty="0" err="1">
                <a:latin typeface="Arial Narrow" panose="020B0606020202030204" pitchFamily="34" charset="0"/>
                <a:ea typeface="Calibri" panose="020F0502020204030204" pitchFamily="34" charset="0"/>
                <a:cs typeface="Times New Roman" panose="02020603050405020304" pitchFamily="18" charset="0"/>
              </a:rPr>
              <a:t>Halford</a:t>
            </a:r>
            <a:r>
              <a:rPr lang="es-CO" dirty="0">
                <a:latin typeface="Arial Narrow" panose="020B0606020202030204" pitchFamily="34" charset="0"/>
                <a:ea typeface="Calibri" panose="020F0502020204030204" pitchFamily="34" charset="0"/>
                <a:cs typeface="Times New Roman" panose="02020603050405020304" pitchFamily="18" charset="0"/>
              </a:rPr>
              <a:t> </a:t>
            </a:r>
            <a:r>
              <a:rPr lang="es-CO" dirty="0" err="1">
                <a:latin typeface="Arial Narrow" panose="020B0606020202030204" pitchFamily="34" charset="0"/>
                <a:ea typeface="Calibri" panose="020F0502020204030204" pitchFamily="34" charset="0"/>
                <a:cs typeface="Times New Roman" panose="02020603050405020304" pitchFamily="18" charset="0"/>
              </a:rPr>
              <a:t>Mackinder</a:t>
            </a:r>
            <a:r>
              <a:rPr lang="es-CO" dirty="0">
                <a:latin typeface="Arial Narrow" panose="020B0606020202030204" pitchFamily="34" charset="0"/>
                <a:ea typeface="Calibri" panose="020F0502020204030204" pitchFamily="34" charset="0"/>
                <a:cs typeface="Times New Roman" panose="02020603050405020304" pitchFamily="18" charset="0"/>
              </a:rPr>
              <a:t>, en su teoría del </a:t>
            </a:r>
            <a:r>
              <a:rPr lang="es-CO" dirty="0" err="1">
                <a:latin typeface="Arial Narrow" panose="020B0606020202030204" pitchFamily="34" charset="0"/>
                <a:ea typeface="Calibri" panose="020F0502020204030204" pitchFamily="34" charset="0"/>
                <a:cs typeface="Times New Roman" panose="02020603050405020304" pitchFamily="18" charset="0"/>
              </a:rPr>
              <a:t>Heartland</a:t>
            </a:r>
            <a:r>
              <a:rPr lang="es-CO" dirty="0">
                <a:latin typeface="Arial Narrow" panose="020B0606020202030204" pitchFamily="34" charset="0"/>
                <a:ea typeface="Calibri" panose="020F0502020204030204" pitchFamily="34" charset="0"/>
                <a:cs typeface="Times New Roman" panose="02020603050405020304" pitchFamily="18" charset="0"/>
              </a:rPr>
              <a:t>, identificó una vasta región en Eurasia como clave para el dominio global. A lo largo de sus escritos, especialmente en su artículo "</a:t>
            </a:r>
            <a:r>
              <a:rPr lang="es-CO" dirty="0" err="1">
                <a:latin typeface="Arial Narrow" panose="020B0606020202030204" pitchFamily="34" charset="0"/>
                <a:ea typeface="Calibri" panose="020F0502020204030204" pitchFamily="34" charset="0"/>
                <a:cs typeface="Times New Roman" panose="02020603050405020304" pitchFamily="18" charset="0"/>
              </a:rPr>
              <a:t>The</a:t>
            </a:r>
            <a:r>
              <a:rPr lang="es-CO" dirty="0">
                <a:latin typeface="Arial Narrow" panose="020B0606020202030204" pitchFamily="34" charset="0"/>
                <a:ea typeface="Calibri" panose="020F0502020204030204" pitchFamily="34" charset="0"/>
                <a:cs typeface="Times New Roman" panose="02020603050405020304" pitchFamily="18" charset="0"/>
              </a:rPr>
              <a:t> </a:t>
            </a:r>
            <a:r>
              <a:rPr lang="es-CO" dirty="0" err="1">
                <a:latin typeface="Arial Narrow" panose="020B0606020202030204" pitchFamily="34" charset="0"/>
                <a:ea typeface="Calibri" panose="020F0502020204030204" pitchFamily="34" charset="0"/>
                <a:cs typeface="Times New Roman" panose="02020603050405020304" pitchFamily="18" charset="0"/>
              </a:rPr>
              <a:t>Geographical</a:t>
            </a:r>
            <a:r>
              <a:rPr lang="es-CO" dirty="0">
                <a:latin typeface="Arial Narrow" panose="020B0606020202030204" pitchFamily="34" charset="0"/>
                <a:ea typeface="Calibri" panose="020F0502020204030204" pitchFamily="34" charset="0"/>
                <a:cs typeface="Times New Roman" panose="02020603050405020304" pitchFamily="18" charset="0"/>
              </a:rPr>
              <a:t> </a:t>
            </a:r>
            <a:r>
              <a:rPr lang="es-CO" dirty="0" err="1">
                <a:latin typeface="Arial Narrow" panose="020B0606020202030204" pitchFamily="34" charset="0"/>
                <a:ea typeface="Calibri" panose="020F0502020204030204" pitchFamily="34" charset="0"/>
                <a:cs typeface="Times New Roman" panose="02020603050405020304" pitchFamily="18" charset="0"/>
              </a:rPr>
              <a:t>Pivot</a:t>
            </a:r>
            <a:r>
              <a:rPr lang="es-CO" dirty="0">
                <a:latin typeface="Arial Narrow" panose="020B0606020202030204" pitchFamily="34" charset="0"/>
                <a:ea typeface="Calibri" panose="020F0502020204030204" pitchFamily="34" charset="0"/>
                <a:cs typeface="Times New Roman" panose="02020603050405020304" pitchFamily="18" charset="0"/>
              </a:rPr>
              <a:t> of </a:t>
            </a:r>
            <a:r>
              <a:rPr lang="es-CO" dirty="0" err="1">
                <a:latin typeface="Arial Narrow" panose="020B0606020202030204" pitchFamily="34" charset="0"/>
                <a:ea typeface="Calibri" panose="020F0502020204030204" pitchFamily="34" charset="0"/>
                <a:cs typeface="Times New Roman" panose="02020603050405020304" pitchFamily="18" charset="0"/>
              </a:rPr>
              <a:t>History</a:t>
            </a:r>
            <a:r>
              <a:rPr lang="es-CO" dirty="0">
                <a:latin typeface="Arial Narrow" panose="020B0606020202030204" pitchFamily="34" charset="0"/>
                <a:ea typeface="Calibri" panose="020F0502020204030204" pitchFamily="34" charset="0"/>
                <a:cs typeface="Times New Roman" panose="02020603050405020304" pitchFamily="18" charset="0"/>
              </a:rPr>
              <a:t>" (1904) y en su libro "</a:t>
            </a:r>
            <a:r>
              <a:rPr lang="es-CO" dirty="0" err="1">
                <a:latin typeface="Arial Narrow" panose="020B0606020202030204" pitchFamily="34" charset="0"/>
                <a:ea typeface="Calibri" panose="020F0502020204030204" pitchFamily="34" charset="0"/>
                <a:cs typeface="Times New Roman" panose="02020603050405020304" pitchFamily="18" charset="0"/>
              </a:rPr>
              <a:t>Democratic</a:t>
            </a:r>
            <a:r>
              <a:rPr lang="es-CO" dirty="0">
                <a:latin typeface="Arial Narrow" panose="020B0606020202030204" pitchFamily="34" charset="0"/>
                <a:ea typeface="Calibri" panose="020F0502020204030204" pitchFamily="34" charset="0"/>
                <a:cs typeface="Times New Roman" panose="02020603050405020304" pitchFamily="18" charset="0"/>
              </a:rPr>
              <a:t> </a:t>
            </a:r>
            <a:r>
              <a:rPr lang="es-CO" dirty="0" err="1">
                <a:latin typeface="Arial Narrow" panose="020B0606020202030204" pitchFamily="34" charset="0"/>
                <a:ea typeface="Calibri" panose="020F0502020204030204" pitchFamily="34" charset="0"/>
                <a:cs typeface="Times New Roman" panose="02020603050405020304" pitchFamily="18" charset="0"/>
              </a:rPr>
              <a:t>Ideals</a:t>
            </a:r>
            <a:r>
              <a:rPr lang="es-CO" dirty="0">
                <a:latin typeface="Arial Narrow" panose="020B0606020202030204" pitchFamily="34" charset="0"/>
                <a:ea typeface="Calibri" panose="020F0502020204030204" pitchFamily="34" charset="0"/>
                <a:cs typeface="Times New Roman" panose="02020603050405020304" pitchFamily="18" charset="0"/>
              </a:rPr>
              <a:t> and </a:t>
            </a:r>
            <a:r>
              <a:rPr lang="es-CO" dirty="0" err="1">
                <a:latin typeface="Arial Narrow" panose="020B0606020202030204" pitchFamily="34" charset="0"/>
                <a:ea typeface="Calibri" panose="020F0502020204030204" pitchFamily="34" charset="0"/>
                <a:cs typeface="Times New Roman" panose="02020603050405020304" pitchFamily="18" charset="0"/>
              </a:rPr>
              <a:t>Reality</a:t>
            </a:r>
            <a:r>
              <a:rPr lang="es-CO" dirty="0">
                <a:latin typeface="Arial Narrow" panose="020B0606020202030204" pitchFamily="34" charset="0"/>
                <a:ea typeface="Calibri" panose="020F0502020204030204" pitchFamily="34" charset="0"/>
                <a:cs typeface="Times New Roman" panose="02020603050405020304" pitchFamily="18" charset="0"/>
              </a:rPr>
              <a:t>" (1919), delineó los países y áreas que consideraba parte de este concepto geopolítico.</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dirty="0">
                <a:latin typeface="Arial Narrow" panose="020B0606020202030204" pitchFamily="34" charset="0"/>
                <a:ea typeface="Calibri" panose="020F0502020204030204" pitchFamily="34" charset="0"/>
                <a:cs typeface="Times New Roman" panose="02020603050405020304" pitchFamily="18" charset="0"/>
              </a:rPr>
              <a:t>Países y Regiones del </a:t>
            </a:r>
            <a:r>
              <a:rPr lang="es-CO" dirty="0" err="1">
                <a:latin typeface="Arial Narrow" panose="020B0606020202030204" pitchFamily="34" charset="0"/>
                <a:ea typeface="Calibri" panose="020F0502020204030204" pitchFamily="34" charset="0"/>
                <a:cs typeface="Times New Roman" panose="02020603050405020304" pitchFamily="18" charset="0"/>
              </a:rPr>
              <a:t>Heartland</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dirty="0">
                <a:latin typeface="Arial Narrow" panose="020B0606020202030204" pitchFamily="34" charset="0"/>
                <a:ea typeface="Calibri" panose="020F0502020204030204" pitchFamily="34" charset="0"/>
                <a:cs typeface="Times New Roman" panose="02020603050405020304" pitchFamily="18" charset="0"/>
              </a:rPr>
              <a:t>1. Rusia: La mayor parte del </a:t>
            </a:r>
            <a:r>
              <a:rPr lang="es-CO" dirty="0" err="1">
                <a:latin typeface="Arial Narrow" panose="020B0606020202030204" pitchFamily="34" charset="0"/>
                <a:ea typeface="Calibri" panose="020F0502020204030204" pitchFamily="34" charset="0"/>
                <a:cs typeface="Times New Roman" panose="02020603050405020304" pitchFamily="18" charset="0"/>
              </a:rPr>
              <a:t>Heartland</a:t>
            </a:r>
            <a:r>
              <a:rPr lang="es-CO" dirty="0">
                <a:latin typeface="Arial Narrow" panose="020B0606020202030204" pitchFamily="34" charset="0"/>
                <a:ea typeface="Calibri" panose="020F0502020204030204" pitchFamily="34" charset="0"/>
                <a:cs typeface="Times New Roman" panose="02020603050405020304" pitchFamily="18" charset="0"/>
              </a:rPr>
              <a:t> estaba bajo el control del Imperio Ruso, lo que le otorgaba una posición dominante.</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dirty="0">
                <a:latin typeface="Arial Narrow" panose="020B0606020202030204" pitchFamily="34" charset="0"/>
                <a:ea typeface="Calibri" panose="020F0502020204030204" pitchFamily="34" charset="0"/>
                <a:cs typeface="Times New Roman" panose="02020603050405020304" pitchFamily="18" charset="0"/>
              </a:rPr>
              <a:t>2. Ucrania: Parte esencial del </a:t>
            </a:r>
            <a:r>
              <a:rPr lang="es-CO" dirty="0" err="1">
                <a:latin typeface="Arial Narrow" panose="020B0606020202030204" pitchFamily="34" charset="0"/>
                <a:ea typeface="Calibri" panose="020F0502020204030204" pitchFamily="34" charset="0"/>
                <a:cs typeface="Times New Roman" panose="02020603050405020304" pitchFamily="18" charset="0"/>
              </a:rPr>
              <a:t>Heartland</a:t>
            </a:r>
            <a:r>
              <a:rPr lang="es-CO" dirty="0">
                <a:latin typeface="Arial Narrow" panose="020B0606020202030204" pitchFamily="34" charset="0"/>
                <a:ea typeface="Calibri" panose="020F0502020204030204" pitchFamily="34" charset="0"/>
                <a:cs typeface="Times New Roman" panose="02020603050405020304" pitchFamily="18" charset="0"/>
              </a:rPr>
              <a:t>, debido a su ubicación estratégica y recursos agrícolas.</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dirty="0">
                <a:latin typeface="Arial Narrow" panose="020B0606020202030204" pitchFamily="34" charset="0"/>
                <a:ea typeface="Calibri" panose="020F0502020204030204" pitchFamily="34" charset="0"/>
                <a:cs typeface="Times New Roman" panose="02020603050405020304" pitchFamily="18" charset="0"/>
              </a:rPr>
              <a:t>3. Polonia: Incluida en las definiciones de </a:t>
            </a:r>
            <a:r>
              <a:rPr lang="es-CO" dirty="0" err="1">
                <a:latin typeface="Arial Narrow" panose="020B0606020202030204" pitchFamily="34" charset="0"/>
                <a:ea typeface="Calibri" panose="020F0502020204030204" pitchFamily="34" charset="0"/>
                <a:cs typeface="Times New Roman" panose="02020603050405020304" pitchFamily="18" charset="0"/>
              </a:rPr>
              <a:t>Mackinder</a:t>
            </a:r>
            <a:r>
              <a:rPr lang="es-CO" dirty="0">
                <a:latin typeface="Arial Narrow" panose="020B0606020202030204" pitchFamily="34" charset="0"/>
                <a:ea typeface="Calibri" panose="020F0502020204030204" pitchFamily="34" charset="0"/>
                <a:cs typeface="Times New Roman" panose="02020603050405020304" pitchFamily="18" charset="0"/>
              </a:rPr>
              <a:t> como un área clave para el control del </a:t>
            </a:r>
            <a:r>
              <a:rPr lang="es-CO" dirty="0" err="1">
                <a:latin typeface="Arial Narrow" panose="020B0606020202030204" pitchFamily="34" charset="0"/>
                <a:ea typeface="Calibri" panose="020F0502020204030204" pitchFamily="34" charset="0"/>
                <a:cs typeface="Times New Roman" panose="02020603050405020304" pitchFamily="18" charset="0"/>
              </a:rPr>
              <a:t>Heartland</a:t>
            </a:r>
            <a:r>
              <a:rPr lang="es-CO" dirty="0">
                <a:latin typeface="Arial Narrow" panose="020B0606020202030204" pitchFamily="34" charset="0"/>
                <a:ea typeface="Calibri" panose="020F0502020204030204" pitchFamily="34" charset="0"/>
                <a:cs typeface="Times New Roman" panose="02020603050405020304" pitchFamily="18" charset="0"/>
              </a:rPr>
              <a:t>.</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dirty="0">
                <a:latin typeface="Arial Narrow" panose="020B0606020202030204" pitchFamily="34" charset="0"/>
                <a:ea typeface="Calibri" panose="020F0502020204030204" pitchFamily="34" charset="0"/>
                <a:cs typeface="Times New Roman" panose="02020603050405020304" pitchFamily="18" charset="0"/>
              </a:rPr>
              <a:t>4. Bielorrusia: También considerada parte del área pivote.</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dirty="0">
                <a:latin typeface="Arial Narrow" panose="020B0606020202030204" pitchFamily="34" charset="0"/>
                <a:ea typeface="Calibri" panose="020F0502020204030204" pitchFamily="34" charset="0"/>
                <a:cs typeface="Times New Roman" panose="02020603050405020304" pitchFamily="18" charset="0"/>
              </a:rPr>
              <a:t>5. Países Bálticos: Aunque no se mencionan explícitamente en todos sus escritos, forman parte de la región circundante.</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dirty="0">
                <a:latin typeface="Arial Narrow" panose="020B0606020202030204" pitchFamily="34" charset="0"/>
                <a:ea typeface="Calibri" panose="020F0502020204030204" pitchFamily="34" charset="0"/>
                <a:cs typeface="Times New Roman" panose="02020603050405020304" pitchFamily="18" charset="0"/>
              </a:rPr>
              <a:t>6. Kazajistán: Incluido en algunas versiones de la teoría, especialmente al considerar la extensión hacia Asia Central.</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dirty="0">
                <a:latin typeface="Arial Narrow" panose="020B0606020202030204" pitchFamily="34" charset="0"/>
                <a:ea typeface="Calibri" panose="020F0502020204030204" pitchFamily="34" charset="0"/>
                <a:cs typeface="Times New Roman" panose="02020603050405020304" pitchFamily="18" charset="0"/>
              </a:rPr>
              <a:t>7. Mongolia y partes de China: En sus descripciones más amplias, </a:t>
            </a:r>
            <a:r>
              <a:rPr lang="es-CO" dirty="0" err="1">
                <a:latin typeface="Arial Narrow" panose="020B0606020202030204" pitchFamily="34" charset="0"/>
                <a:ea typeface="Calibri" panose="020F0502020204030204" pitchFamily="34" charset="0"/>
                <a:cs typeface="Times New Roman" panose="02020603050405020304" pitchFamily="18" charset="0"/>
              </a:rPr>
              <a:t>Mackinder</a:t>
            </a:r>
            <a:r>
              <a:rPr lang="es-CO" dirty="0">
                <a:latin typeface="Arial Narrow" panose="020B0606020202030204" pitchFamily="34" charset="0"/>
                <a:ea typeface="Calibri" panose="020F0502020204030204" pitchFamily="34" charset="0"/>
                <a:cs typeface="Times New Roman" panose="02020603050405020304" pitchFamily="18" charset="0"/>
              </a:rPr>
              <a:t> también abarcó áreas que se extienden hacia el este.</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dirty="0">
                <a:latin typeface="Arial Narrow" panose="020B0606020202030204" pitchFamily="34" charset="0"/>
                <a:ea typeface="Calibri" panose="020F0502020204030204" pitchFamily="34" charset="0"/>
                <a:cs typeface="Times New Roman" panose="02020603050405020304" pitchFamily="18" charset="0"/>
              </a:rPr>
              <a:t>Contexto Adicional</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r>
              <a:rPr lang="es-CO" dirty="0" err="1">
                <a:latin typeface="Arial Narrow" panose="020B0606020202030204" pitchFamily="34" charset="0"/>
                <a:ea typeface="Calibri" panose="020F0502020204030204" pitchFamily="34" charset="0"/>
                <a:cs typeface="Times New Roman" panose="02020603050405020304" pitchFamily="18" charset="0"/>
              </a:rPr>
              <a:t>Mackinder</a:t>
            </a:r>
            <a:r>
              <a:rPr lang="es-CO" dirty="0">
                <a:latin typeface="Arial Narrow" panose="020B0606020202030204" pitchFamily="34" charset="0"/>
                <a:ea typeface="Calibri" panose="020F0502020204030204" pitchFamily="34" charset="0"/>
                <a:cs typeface="Times New Roman" panose="02020603050405020304" pitchFamily="18" charset="0"/>
              </a:rPr>
              <a:t> sostenía que el control de Europa del Este era fundamental para dominar el </a:t>
            </a:r>
            <a:r>
              <a:rPr lang="es-CO" dirty="0" err="1">
                <a:latin typeface="Arial Narrow" panose="020B0606020202030204" pitchFamily="34" charset="0"/>
                <a:ea typeface="Calibri" panose="020F0502020204030204" pitchFamily="34" charset="0"/>
                <a:cs typeface="Times New Roman" panose="02020603050405020304" pitchFamily="18" charset="0"/>
              </a:rPr>
              <a:t>Heartland</a:t>
            </a:r>
            <a:r>
              <a:rPr lang="es-CO" dirty="0">
                <a:latin typeface="Arial Narrow" panose="020B0606020202030204" pitchFamily="34" charset="0"/>
                <a:ea typeface="Calibri" panose="020F0502020204030204" pitchFamily="34" charset="0"/>
                <a:cs typeface="Times New Roman" panose="02020603050405020304" pitchFamily="18" charset="0"/>
              </a:rPr>
              <a:t>, lo que a su vez permitiría controlar la "Isla Mundial" (que incluye Europa, Asia y África) y, finalmente, el mundo entero. Su teoría enfatizaba la importancia de los recursos naturales y la capacidad militar que se podía obtener al controlar esta región central de Eurasia </a:t>
            </a:r>
            <a:endParaRPr lang="en-US" sz="4000" dirty="0"/>
          </a:p>
        </p:txBody>
      </p:sp>
    </p:spTree>
    <p:extLst>
      <p:ext uri="{BB962C8B-B14F-4D97-AF65-F5344CB8AC3E}">
        <p14:creationId xmlns:p14="http://schemas.microsoft.com/office/powerpoint/2010/main" val="2446549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13262" y="90805"/>
            <a:ext cx="10515600" cy="1325563"/>
          </a:xfrm>
        </p:spPr>
        <p:txBody>
          <a:bodyPr/>
          <a:lstStyle/>
          <a:p>
            <a:pPr algn="ctr"/>
            <a:r>
              <a:rPr lang="es-CO" dirty="0" err="1"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Rimland</a:t>
            </a:r>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s-CO" dirty="0" err="1"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Rim</a:t>
            </a:r>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costa, cerco)</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631768" y="1240441"/>
            <a:ext cx="11022676" cy="4849597"/>
          </a:xfrm>
          <a:prstGeom prst="rect">
            <a:avLst/>
          </a:prstGeom>
        </p:spPr>
        <p:txBody>
          <a:bodyPr wrap="square">
            <a:spAutoFit/>
          </a:bodyPr>
          <a:lstStyle/>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La zona asiática conocida como </a:t>
            </a:r>
            <a:r>
              <a:rPr lang="es-CO" sz="2400" i="1" dirty="0" err="1">
                <a:latin typeface="Arial Narrow" panose="020B0606020202030204" pitchFamily="34" charset="0"/>
                <a:ea typeface="Calibri" panose="020F0502020204030204" pitchFamily="34" charset="0"/>
                <a:cs typeface="Times New Roman" panose="02020603050405020304" pitchFamily="18" charset="0"/>
              </a:rPr>
              <a:t>Rimland</a:t>
            </a:r>
            <a:r>
              <a:rPr lang="es-CO" sz="2400" dirty="0">
                <a:latin typeface="Arial Narrow" panose="020B0606020202030204" pitchFamily="34" charset="0"/>
                <a:ea typeface="Calibri" panose="020F0502020204030204" pitchFamily="34" charset="0"/>
                <a:cs typeface="Times New Roman" panose="02020603050405020304" pitchFamily="18" charset="0"/>
              </a:rPr>
              <a:t> es un concepto geopolítico desarrollado por Nicholas John </a:t>
            </a:r>
            <a:r>
              <a:rPr lang="es-CO" sz="2400" dirty="0" err="1">
                <a:latin typeface="Arial Narrow" panose="020B0606020202030204" pitchFamily="34" charset="0"/>
                <a:ea typeface="Calibri" panose="020F0502020204030204" pitchFamily="34" charset="0"/>
                <a:cs typeface="Times New Roman" panose="02020603050405020304" pitchFamily="18" charset="0"/>
              </a:rPr>
              <a:t>Spykman</a:t>
            </a:r>
            <a:r>
              <a:rPr lang="es-CO" sz="2400" dirty="0">
                <a:latin typeface="Arial Narrow" panose="020B0606020202030204" pitchFamily="34" charset="0"/>
                <a:ea typeface="Calibri" panose="020F0502020204030204" pitchFamily="34" charset="0"/>
                <a:cs typeface="Times New Roman" panose="02020603050405020304" pitchFamily="18" charset="0"/>
              </a:rPr>
              <a:t>. Se refiere a la franja costera que rodea Eurasia, que incluye áreas densamente pobladas y ricas en recursos. </a:t>
            </a:r>
            <a:r>
              <a:rPr lang="es-CO" sz="2400" dirty="0" err="1">
                <a:latin typeface="Arial Narrow" panose="020B0606020202030204" pitchFamily="34" charset="0"/>
                <a:ea typeface="Calibri" panose="020F0502020204030204" pitchFamily="34" charset="0"/>
                <a:cs typeface="Times New Roman" panose="02020603050405020304" pitchFamily="18" charset="0"/>
              </a:rPr>
              <a:t>Spykman</a:t>
            </a:r>
            <a:r>
              <a:rPr lang="es-CO" sz="2400" dirty="0">
                <a:latin typeface="Arial Narrow" panose="020B0606020202030204" pitchFamily="34" charset="0"/>
                <a:ea typeface="Calibri" panose="020F0502020204030204" pitchFamily="34" charset="0"/>
                <a:cs typeface="Times New Roman" panose="02020603050405020304" pitchFamily="18" charset="0"/>
              </a:rPr>
              <a:t> argumentó que el </a:t>
            </a:r>
            <a:r>
              <a:rPr lang="es-CO" sz="2400" dirty="0" err="1">
                <a:latin typeface="Arial Narrow" panose="020B0606020202030204" pitchFamily="34" charset="0"/>
                <a:ea typeface="Calibri" panose="020F0502020204030204" pitchFamily="34" charset="0"/>
                <a:cs typeface="Times New Roman" panose="02020603050405020304" pitchFamily="18" charset="0"/>
              </a:rPr>
              <a:t>Rimland</a:t>
            </a:r>
            <a:r>
              <a:rPr lang="es-CO" sz="2400" dirty="0">
                <a:latin typeface="Arial Narrow" panose="020B0606020202030204" pitchFamily="34" charset="0"/>
                <a:ea typeface="Calibri" panose="020F0502020204030204" pitchFamily="34" charset="0"/>
                <a:cs typeface="Times New Roman" panose="02020603050405020304" pitchFamily="18" charset="0"/>
              </a:rPr>
              <a:t> es más crucial para el control del continente euroasiático que el </a:t>
            </a:r>
            <a:r>
              <a:rPr lang="es-CO" sz="2400" dirty="0" err="1">
                <a:latin typeface="Arial Narrow" panose="020B0606020202030204" pitchFamily="34" charset="0"/>
                <a:ea typeface="Calibri" panose="020F0502020204030204" pitchFamily="34" charset="0"/>
                <a:cs typeface="Times New Roman" panose="02020603050405020304" pitchFamily="18" charset="0"/>
              </a:rPr>
              <a:t>Heartland</a:t>
            </a:r>
            <a:r>
              <a:rPr lang="es-CO" sz="2400" dirty="0">
                <a:latin typeface="Arial Narrow" panose="020B0606020202030204" pitchFamily="34" charset="0"/>
                <a:ea typeface="Calibri" panose="020F0502020204030204" pitchFamily="34" charset="0"/>
                <a:cs typeface="Times New Roman" panose="02020603050405020304" pitchFamily="18" charset="0"/>
              </a:rPr>
              <a:t>, la región central de Asia.</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Características del </a:t>
            </a:r>
            <a:r>
              <a:rPr lang="es-CO" sz="2400" dirty="0" err="1">
                <a:latin typeface="Arial Narrow" panose="020B0606020202030204" pitchFamily="34" charset="0"/>
                <a:ea typeface="Calibri" panose="020F0502020204030204" pitchFamily="34" charset="0"/>
                <a:cs typeface="Times New Roman" panose="02020603050405020304" pitchFamily="18" charset="0"/>
              </a:rPr>
              <a:t>Rimland</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 Ubicación: Comprende Asia Menor (península de Anatolia, Turquía), Arabia, Irán, Afganistán, el Sudeste Asiático, China, Corea y Siberia Oriental (excluyendo Rusia).</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 Importancia Estratégica: </a:t>
            </a:r>
            <a:r>
              <a:rPr lang="es-CO" sz="2400" dirty="0" err="1">
                <a:latin typeface="Arial Narrow" panose="020B0606020202030204" pitchFamily="34" charset="0"/>
                <a:ea typeface="Calibri" panose="020F0502020204030204" pitchFamily="34" charset="0"/>
                <a:cs typeface="Times New Roman" panose="02020603050405020304" pitchFamily="18" charset="0"/>
              </a:rPr>
              <a:t>Spykman</a:t>
            </a:r>
            <a:r>
              <a:rPr lang="es-CO" sz="2400" dirty="0">
                <a:latin typeface="Arial Narrow" panose="020B0606020202030204" pitchFamily="34" charset="0"/>
                <a:ea typeface="Calibri" panose="020F0502020204030204" pitchFamily="34" charset="0"/>
                <a:cs typeface="Times New Roman" panose="02020603050405020304" pitchFamily="18" charset="0"/>
              </a:rPr>
              <a:t> sostenía que "quien controla el </a:t>
            </a:r>
            <a:r>
              <a:rPr lang="es-CO" sz="2400" dirty="0" err="1">
                <a:latin typeface="Arial Narrow" panose="020B0606020202030204" pitchFamily="34" charset="0"/>
                <a:ea typeface="Calibri" panose="020F0502020204030204" pitchFamily="34" charset="0"/>
                <a:cs typeface="Times New Roman" panose="02020603050405020304" pitchFamily="18" charset="0"/>
              </a:rPr>
              <a:t>Rimland</a:t>
            </a:r>
            <a:r>
              <a:rPr lang="es-CO" sz="2400" dirty="0">
                <a:latin typeface="Arial Narrow" panose="020B0606020202030204" pitchFamily="34" charset="0"/>
                <a:ea typeface="Calibri" panose="020F0502020204030204" pitchFamily="34" charset="0"/>
                <a:cs typeface="Times New Roman" panose="02020603050405020304" pitchFamily="18" charset="0"/>
              </a:rPr>
              <a:t> gobierna Eurasia", lo que implica que este territorio es vital para la seguridad y la influencia global.</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 Población y Recursos: El </a:t>
            </a:r>
            <a:r>
              <a:rPr lang="es-CO" sz="2400" dirty="0" err="1">
                <a:latin typeface="Arial Narrow" panose="020B0606020202030204" pitchFamily="34" charset="0"/>
                <a:ea typeface="Calibri" panose="020F0502020204030204" pitchFamily="34" charset="0"/>
                <a:cs typeface="Times New Roman" panose="02020603050405020304" pitchFamily="18" charset="0"/>
              </a:rPr>
              <a:t>Rimland</a:t>
            </a:r>
            <a:r>
              <a:rPr lang="es-CO" sz="2400" dirty="0">
                <a:latin typeface="Arial Narrow" panose="020B0606020202030204" pitchFamily="34" charset="0"/>
                <a:ea typeface="Calibri" panose="020F0502020204030204" pitchFamily="34" charset="0"/>
                <a:cs typeface="Times New Roman" panose="02020603050405020304" pitchFamily="18" charset="0"/>
              </a:rPr>
              <a:t> alberga una gran parte de la población mundial y muchos recursos naturales, lo que lo convierte en un área clave para las potencias marítimas y terrestres.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733673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Primera mitad del Siglo XX</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648393" y="1690688"/>
            <a:ext cx="10449098" cy="4322658"/>
          </a:xfrm>
          <a:prstGeom prst="rect">
            <a:avLst/>
          </a:prstGeom>
        </p:spPr>
        <p:txBody>
          <a:bodyPr wrap="square">
            <a:spAutoFit/>
          </a:bodyPr>
          <a:lstStyle/>
          <a:p>
            <a:pPr algn="just">
              <a:lnSpc>
                <a:spcPct val="107000"/>
              </a:lnSpc>
              <a:spcAft>
                <a:spcPts val="800"/>
              </a:spcAft>
            </a:pPr>
            <a:r>
              <a:rPr lang="es-CO" sz="2800" dirty="0" smtClean="0">
                <a:latin typeface="Arial" panose="020B0604020202020204" pitchFamily="34" charset="0"/>
                <a:ea typeface="Calibri" panose="020F0502020204030204" pitchFamily="34" charset="0"/>
                <a:cs typeface="Arial" panose="020B0604020202020204" pitchFamily="34" charset="0"/>
              </a:rPr>
              <a:t>6. </a:t>
            </a:r>
            <a:r>
              <a:rPr lang="es-CO" sz="2800" dirty="0">
                <a:latin typeface="Arial" panose="020B0604020202020204" pitchFamily="34" charset="0"/>
                <a:ea typeface="Calibri" panose="020F0502020204030204" pitchFamily="34" charset="0"/>
                <a:cs typeface="Arial" panose="020B0604020202020204" pitchFamily="34" charset="0"/>
              </a:rPr>
              <a:t>Primera guerra mundial-Segunda Guerra mundial, como continuación de la primera</a:t>
            </a:r>
            <a:endParaRPr lang="en-US" sz="3600" dirty="0">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es-CO" sz="2800" dirty="0" smtClean="0">
                <a:latin typeface="Arial" panose="020B0604020202020204" pitchFamily="34" charset="0"/>
                <a:ea typeface="Calibri" panose="020F0502020204030204" pitchFamily="34" charset="0"/>
                <a:cs typeface="Arial" panose="020B0604020202020204" pitchFamily="34" charset="0"/>
              </a:rPr>
              <a:t>7. </a:t>
            </a:r>
            <a:r>
              <a:rPr lang="es-CO" sz="2800" dirty="0" err="1" smtClean="0">
                <a:latin typeface="Arial" panose="020B0604020202020204" pitchFamily="34" charset="0"/>
                <a:ea typeface="Calibri" panose="020F0502020204030204" pitchFamily="34" charset="0"/>
                <a:cs typeface="Arial" panose="020B0604020202020204" pitchFamily="34" charset="0"/>
              </a:rPr>
              <a:t>Bretton</a:t>
            </a:r>
            <a:r>
              <a:rPr lang="es-CO" sz="2800" dirty="0" smtClean="0">
                <a:latin typeface="Arial" panose="020B0604020202020204" pitchFamily="34" charset="0"/>
                <a:ea typeface="Calibri" panose="020F0502020204030204" pitchFamily="34" charset="0"/>
                <a:cs typeface="Arial" panose="020B0604020202020204" pitchFamily="34" charset="0"/>
              </a:rPr>
              <a:t>- Woods, ONU</a:t>
            </a:r>
            <a:r>
              <a:rPr lang="es-CO" sz="2800" dirty="0">
                <a:latin typeface="Arial" panose="020B0604020202020204" pitchFamily="34" charset="0"/>
                <a:ea typeface="Calibri" panose="020F0502020204030204" pitchFamily="34" charset="0"/>
                <a:cs typeface="Arial" panose="020B0604020202020204" pitchFamily="34" charset="0"/>
              </a:rPr>
              <a:t>, independencia de los países africanos, surgimiento del neocolonialismo y del colonialismo por asentamientos (entidad sionista)</a:t>
            </a:r>
            <a:endParaRPr lang="en-US" sz="3600" dirty="0">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es-CO" sz="2800" dirty="0" smtClean="0">
                <a:latin typeface="Arial" panose="020B0604020202020204" pitchFamily="34" charset="0"/>
                <a:ea typeface="Calibri" panose="020F0502020204030204" pitchFamily="34" charset="0"/>
                <a:cs typeface="Arial" panose="020B0604020202020204" pitchFamily="34" charset="0"/>
              </a:rPr>
              <a:t>8. </a:t>
            </a:r>
            <a:r>
              <a:rPr lang="es-CO" sz="2800" dirty="0">
                <a:latin typeface="Arial" panose="020B0604020202020204" pitchFamily="34" charset="0"/>
                <a:ea typeface="Calibri" panose="020F0502020204030204" pitchFamily="34" charset="0"/>
                <a:cs typeface="Arial" panose="020B0604020202020204" pitchFamily="34" charset="0"/>
              </a:rPr>
              <a:t>Equilibrio de poderes URSS-USA</a:t>
            </a:r>
            <a:endParaRPr lang="en-US" sz="3600" dirty="0">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es-CO" sz="2800" dirty="0" smtClean="0">
                <a:latin typeface="Arial" panose="020B0604020202020204" pitchFamily="34" charset="0"/>
                <a:ea typeface="Calibri" panose="020F0502020204030204" pitchFamily="34" charset="0"/>
                <a:cs typeface="Arial" panose="020B0604020202020204" pitchFamily="34" charset="0"/>
              </a:rPr>
              <a:t>9. </a:t>
            </a:r>
            <a:r>
              <a:rPr lang="es-CO" sz="2800" dirty="0">
                <a:latin typeface="Arial" panose="020B0604020202020204" pitchFamily="34" charset="0"/>
                <a:ea typeface="Calibri" panose="020F0502020204030204" pitchFamily="34" charset="0"/>
                <a:cs typeface="Arial" panose="020B0604020202020204" pitchFamily="34" charset="0"/>
              </a:rPr>
              <a:t>Nacimiento de la OTAN, Pacto de </a:t>
            </a:r>
            <a:r>
              <a:rPr lang="es-CO" sz="2800" dirty="0" smtClean="0">
                <a:latin typeface="Arial" panose="020B0604020202020204" pitchFamily="34" charset="0"/>
                <a:ea typeface="Calibri" panose="020F0502020204030204" pitchFamily="34" charset="0"/>
                <a:cs typeface="Arial" panose="020B0604020202020204" pitchFamily="34" charset="0"/>
              </a:rPr>
              <a:t>Varsovia</a:t>
            </a:r>
          </a:p>
          <a:p>
            <a:pPr algn="just">
              <a:lnSpc>
                <a:spcPct val="107000"/>
              </a:lnSpc>
              <a:spcAft>
                <a:spcPts val="800"/>
              </a:spcAft>
            </a:pPr>
            <a:r>
              <a:rPr lang="es-CO" sz="2800" dirty="0" smtClean="0">
                <a:latin typeface="Arial" panose="020B0604020202020204" pitchFamily="34" charset="0"/>
                <a:ea typeface="Calibri" panose="020F0502020204030204" pitchFamily="34" charset="0"/>
                <a:cs typeface="Arial" panose="020B0604020202020204" pitchFamily="34" charset="0"/>
              </a:rPr>
              <a:t>10. Surgimiento del Estado de Bienestar. Operación Gladio</a:t>
            </a:r>
            <a:endParaRPr lang="en-US" sz="36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375592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29640" y="-166889"/>
            <a:ext cx="10515600" cy="1325563"/>
          </a:xfrm>
        </p:spPr>
        <p:txBody>
          <a:bodyPr/>
          <a:lstStyle/>
          <a:p>
            <a:pPr algn="ctr"/>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Segunda mitad del siglo XX</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540328" y="1619016"/>
            <a:ext cx="10672156" cy="4190891"/>
          </a:xfrm>
          <a:prstGeom prst="rect">
            <a:avLst/>
          </a:prstGeom>
        </p:spPr>
        <p:txBody>
          <a:bodyPr wrap="square">
            <a:spAutoFit/>
          </a:bodyPr>
          <a:lstStyle/>
          <a:p>
            <a:pPr algn="just">
              <a:lnSpc>
                <a:spcPct val="107000"/>
              </a:lnSpc>
              <a:spcAft>
                <a:spcPts val="800"/>
              </a:spcAft>
            </a:pPr>
            <a:r>
              <a:rPr lang="es-CO" sz="2800" dirty="0" smtClean="0">
                <a:latin typeface="Arial Narrow" panose="020B0606020202030204" pitchFamily="34" charset="0"/>
                <a:ea typeface="Calibri" panose="020F0502020204030204" pitchFamily="34" charset="0"/>
                <a:cs typeface="Times New Roman" panose="02020603050405020304" pitchFamily="18" charset="0"/>
              </a:rPr>
              <a:t>11. </a:t>
            </a:r>
            <a:r>
              <a:rPr lang="es-CO" sz="2800" dirty="0">
                <a:latin typeface="Arial Narrow" panose="020B0606020202030204" pitchFamily="34" charset="0"/>
                <a:ea typeface="Calibri" panose="020F0502020204030204" pitchFamily="34" charset="0"/>
                <a:cs typeface="Times New Roman" panose="02020603050405020304" pitchFamily="18" charset="0"/>
              </a:rPr>
              <a:t>Surgimiento del petrodólar, muerte de </a:t>
            </a:r>
            <a:r>
              <a:rPr lang="es-CO" sz="2800" dirty="0" err="1">
                <a:latin typeface="Arial Narrow" panose="020B0606020202030204" pitchFamily="34" charset="0"/>
                <a:ea typeface="Calibri" panose="020F0502020204030204" pitchFamily="34" charset="0"/>
                <a:cs typeface="Times New Roman" panose="02020603050405020304" pitchFamily="18" charset="0"/>
              </a:rPr>
              <a:t>Bretton</a:t>
            </a:r>
            <a:r>
              <a:rPr lang="es-CO" sz="2800" dirty="0">
                <a:latin typeface="Arial Narrow" panose="020B0606020202030204" pitchFamily="34" charset="0"/>
                <a:ea typeface="Calibri" panose="020F0502020204030204" pitchFamily="34" charset="0"/>
                <a:cs typeface="Times New Roman" panose="02020603050405020304" pitchFamily="18" charset="0"/>
              </a:rPr>
              <a:t>-Woods- Crisis capitalista de onda larga que no se detiene en nuestros días.</a:t>
            </a:r>
            <a:endParaRPr lang="en-US" sz="3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800" dirty="0" smtClean="0">
                <a:latin typeface="Arial Narrow" panose="020B0606020202030204" pitchFamily="34" charset="0"/>
                <a:ea typeface="Calibri" panose="020F0502020204030204" pitchFamily="34" charset="0"/>
                <a:cs typeface="Times New Roman" panose="02020603050405020304" pitchFamily="18" charset="0"/>
              </a:rPr>
              <a:t>12. </a:t>
            </a:r>
            <a:r>
              <a:rPr lang="es-CO" sz="2800" dirty="0">
                <a:latin typeface="Arial Narrow" panose="020B0606020202030204" pitchFamily="34" charset="0"/>
                <a:ea typeface="Calibri" panose="020F0502020204030204" pitchFamily="34" charset="0"/>
                <a:cs typeface="Times New Roman" panose="02020603050405020304" pitchFamily="18" charset="0"/>
              </a:rPr>
              <a:t>Caída de la URSS, nacimiento de la hegemonía norteamericana</a:t>
            </a:r>
            <a:endParaRPr lang="en-US" sz="3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800" dirty="0" smtClean="0">
                <a:latin typeface="Arial Narrow" panose="020B0606020202030204" pitchFamily="34" charset="0"/>
                <a:ea typeface="Calibri" panose="020F0502020204030204" pitchFamily="34" charset="0"/>
                <a:cs typeface="Times New Roman" panose="02020603050405020304" pitchFamily="18" charset="0"/>
              </a:rPr>
              <a:t>13. </a:t>
            </a:r>
            <a:r>
              <a:rPr lang="es-CO" sz="2800" dirty="0">
                <a:latin typeface="Arial Narrow" panose="020B0606020202030204" pitchFamily="34" charset="0"/>
                <a:ea typeface="Calibri" panose="020F0502020204030204" pitchFamily="34" charset="0"/>
                <a:cs typeface="Times New Roman" panose="02020603050405020304" pitchFamily="18" charset="0"/>
              </a:rPr>
              <a:t>Lanzamiento del neoliberalismo; muerte del Estado de Bienestar; nacimiento de la Unión Europea, del Consejo Europeo y el Banco Central Europeo.</a:t>
            </a:r>
            <a:endParaRPr lang="en-US" sz="3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800" dirty="0" smtClean="0">
                <a:latin typeface="Arial Narrow" panose="020B0606020202030204" pitchFamily="34" charset="0"/>
                <a:ea typeface="Calibri" panose="020F0502020204030204" pitchFamily="34" charset="0"/>
                <a:cs typeface="Times New Roman" panose="02020603050405020304" pitchFamily="18" charset="0"/>
              </a:rPr>
              <a:t>14. </a:t>
            </a:r>
            <a:r>
              <a:rPr lang="es-CO" sz="2800" dirty="0">
                <a:latin typeface="Arial Narrow" panose="020B0606020202030204" pitchFamily="34" charset="0"/>
                <a:ea typeface="Calibri" panose="020F0502020204030204" pitchFamily="34" charset="0"/>
                <a:cs typeface="Times New Roman" panose="02020603050405020304" pitchFamily="18" charset="0"/>
              </a:rPr>
              <a:t>Toma de Europa: cae Yugoslavia, se divide, se expande la OTAN hacia el este.</a:t>
            </a:r>
            <a:endParaRPr lang="en-US" sz="3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800" dirty="0" smtClean="0">
                <a:latin typeface="Arial Narrow" panose="020B0606020202030204" pitchFamily="34" charset="0"/>
                <a:ea typeface="Calibri" panose="020F0502020204030204" pitchFamily="34" charset="0"/>
                <a:cs typeface="Times New Roman" panose="02020603050405020304" pitchFamily="18" charset="0"/>
              </a:rPr>
              <a:t>15. </a:t>
            </a:r>
            <a:r>
              <a:rPr lang="es-CO" sz="2800" dirty="0" err="1">
                <a:latin typeface="Arial Narrow" panose="020B0606020202030204" pitchFamily="34" charset="0"/>
                <a:ea typeface="Calibri" panose="020F0502020204030204" pitchFamily="34" charset="0"/>
                <a:cs typeface="Times New Roman" panose="02020603050405020304" pitchFamily="18" charset="0"/>
              </a:rPr>
              <a:t>Brezinsky</a:t>
            </a:r>
            <a:r>
              <a:rPr lang="es-CO" sz="2800" dirty="0">
                <a:latin typeface="Arial Narrow" panose="020B0606020202030204" pitchFamily="34" charset="0"/>
                <a:ea typeface="Calibri" panose="020F0502020204030204" pitchFamily="34" charset="0"/>
                <a:cs typeface="Times New Roman" panose="02020603050405020304" pitchFamily="18" charset="0"/>
              </a:rPr>
              <a:t> y la teoría del tablero mundial</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82945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480" y="-114577"/>
            <a:ext cx="10515600" cy="1325563"/>
          </a:xfrm>
        </p:spPr>
        <p:txBody>
          <a:bodyPr>
            <a:normAutofit/>
          </a:bodyPr>
          <a:lstStyle/>
          <a:p>
            <a:pPr algn="ctr"/>
            <a:r>
              <a:rPr lang="es-CO"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Hegemonía norteamericana</a:t>
            </a:r>
            <a:endPar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592455" y="1378268"/>
            <a:ext cx="10607040" cy="5209247"/>
          </a:xfrm>
          <a:prstGeom prst="rect">
            <a:avLst/>
          </a:prstGeom>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4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El equilibrio de poder terminó con el colapso de la Unión Soviética, que fue sustituida por un mundo unipolar, o hegemónico. Esto era problemático, ya que los Estados no se imponen restricciones a sí mismos, y se estableció un nuevo sistema de seguridad basado en el dominio. El equilibrio entre la disuasión y la garantía desapareció posteriormente, puesto que ya no se percibía la necesidad de aceptar restricciones para tranquilizar a una Rusia debilitada. Noruega aceptó acoger bases militares estadounidenses y dar cabida a más actividades de la OTAN en el Ártico, mientras que, más recientemente, Suecia y Finlandia se han unido a la OTAN. </a:t>
            </a:r>
            <a:r>
              <a:rPr kumimoji="0" lang="es-CO" sz="2400" b="1"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La arquitectura de seguridad hegemónica vino acompañada de una ideología liberal que sugería que la OTAN era una «fuerza del bien» liberal y democrática</a:t>
            </a:r>
            <a:r>
              <a:rPr kumimoji="0" lang="es-CO" sz="24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El dilema de la seguridad en sí mismo se descarta, ya que la ideología exige que se refiera a la OTAN como una «alianza defensiva», incluso cuando ataca a otros países. Cualquier llamamiento a tener en cuenta las preocupaciones de Rusia en materia de seguridad amenaza la ideología de una </a:t>
            </a:r>
            <a:r>
              <a:rPr kumimoji="0" lang="es-CO" sz="2400" b="1"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hegemonía benigna</a:t>
            </a:r>
            <a:r>
              <a:rPr kumimoji="0" lang="es-CO" sz="24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62797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98879"/>
            <a:ext cx="10515600" cy="1325563"/>
          </a:xfrm>
        </p:spPr>
        <p:txBody>
          <a:bodyPr/>
          <a:lstStyle/>
          <a:p>
            <a:pPr algn="ctr"/>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Siglo XXI: ¿El siglo norteamericano?</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838200" y="1026684"/>
            <a:ext cx="10099964" cy="5321521"/>
          </a:xfrm>
          <a:prstGeom prst="rect">
            <a:avLst/>
          </a:prstGeom>
        </p:spPr>
        <p:txBody>
          <a:bodyPr wrap="square">
            <a:spAutoFit/>
          </a:bodyPr>
          <a:lstStyle/>
          <a:p>
            <a:pPr algn="just">
              <a:lnSpc>
                <a:spcPct val="107000"/>
              </a:lnSpc>
              <a:spcAft>
                <a:spcPts val="800"/>
              </a:spcAft>
            </a:pPr>
            <a:r>
              <a:rPr lang="es-CO" sz="2400" dirty="0" smtClean="0">
                <a:latin typeface="Arial Narrow" panose="020B0606020202030204" pitchFamily="34" charset="0"/>
                <a:ea typeface="Calibri" panose="020F0502020204030204" pitchFamily="34" charset="0"/>
                <a:cs typeface="Times New Roman" panose="02020603050405020304" pitchFamily="18" charset="0"/>
              </a:rPr>
              <a:t>16. </a:t>
            </a:r>
            <a:r>
              <a:rPr lang="es-CO" sz="2400" dirty="0">
                <a:latin typeface="Arial Narrow" panose="020B0606020202030204" pitchFamily="34" charset="0"/>
                <a:ea typeface="Calibri" panose="020F0502020204030204" pitchFamily="34" charset="0"/>
                <a:cs typeface="Times New Roman" panose="02020603050405020304" pitchFamily="18" charset="0"/>
              </a:rPr>
              <a:t>Caída de las torres gemelas. Campaña mundial contra el terrorismo: Irak, Afganistán, Libia, Siria, Sudán, Somalia.</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smtClean="0">
                <a:latin typeface="Arial Narrow" panose="020B0606020202030204" pitchFamily="34" charset="0"/>
                <a:ea typeface="Calibri" panose="020F0502020204030204" pitchFamily="34" charset="0"/>
                <a:cs typeface="Times New Roman" panose="02020603050405020304" pitchFamily="18" charset="0"/>
              </a:rPr>
              <a:t>17. </a:t>
            </a:r>
            <a:r>
              <a:rPr lang="es-CO" sz="2400" dirty="0">
                <a:latin typeface="Arial Narrow" panose="020B0606020202030204" pitchFamily="34" charset="0"/>
                <a:ea typeface="Calibri" panose="020F0502020204030204" pitchFamily="34" charset="0"/>
                <a:cs typeface="Times New Roman" panose="02020603050405020304" pitchFamily="18" charset="0"/>
              </a:rPr>
              <a:t>Nacimiento de los </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BRICS en 2009: ¿Bloque </a:t>
            </a:r>
            <a:r>
              <a:rPr lang="es-CO" sz="2400" dirty="0" err="1">
                <a:latin typeface="Arial Narrow" panose="020B0606020202030204" pitchFamily="34" charset="0"/>
                <a:ea typeface="Calibri" panose="020F0502020204030204" pitchFamily="34" charset="0"/>
                <a:cs typeface="Times New Roman" panose="02020603050405020304" pitchFamily="18" charset="0"/>
              </a:rPr>
              <a:t>antihegemónico</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 ¿Procuraría ser bloque geopolítico? ¿Multipolaridad como alternativa a un mundo basado en reglas?</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smtClean="0">
                <a:latin typeface="Arial Narrow" panose="020B0606020202030204" pitchFamily="34" charset="0"/>
                <a:ea typeface="Calibri" panose="020F0502020204030204" pitchFamily="34" charset="0"/>
                <a:cs typeface="Times New Roman" panose="02020603050405020304" pitchFamily="18" charset="0"/>
              </a:rPr>
              <a:t>18. Crisis </a:t>
            </a:r>
            <a:r>
              <a:rPr lang="es-CO" sz="2400" dirty="0">
                <a:latin typeface="Arial Narrow" panose="020B0606020202030204" pitchFamily="34" charset="0"/>
                <a:ea typeface="Calibri" panose="020F0502020204030204" pitchFamily="34" charset="0"/>
                <a:cs typeface="Times New Roman" panose="02020603050405020304" pitchFamily="18" charset="0"/>
              </a:rPr>
              <a:t>de 2008 o de las </a:t>
            </a:r>
            <a:r>
              <a:rPr lang="es-CO" sz="2400" dirty="0" err="1" smtClean="0">
                <a:latin typeface="Arial Narrow" panose="020B0606020202030204" pitchFamily="34" charset="0"/>
                <a:ea typeface="Calibri" panose="020F0502020204030204" pitchFamily="34" charset="0"/>
                <a:cs typeface="Times New Roman" panose="02020603050405020304" pitchFamily="18" charset="0"/>
              </a:rPr>
              <a:t>subprime</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 </a:t>
            </a:r>
            <a:r>
              <a:rPr lang="es-CO" sz="2400" dirty="0">
                <a:latin typeface="Arial Narrow" panose="020B0606020202030204" pitchFamily="34" charset="0"/>
                <a:ea typeface="Calibri" panose="020F0502020204030204" pitchFamily="34" charset="0"/>
                <a:cs typeface="Times New Roman" panose="02020603050405020304" pitchFamily="18" charset="0"/>
              </a:rPr>
              <a:t>sin salir de ella aún, según los analistas de la economía política. Extensión de la </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depresión en la segunda década.</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smtClean="0">
                <a:latin typeface="Arial Narrow" panose="020B0606020202030204" pitchFamily="34" charset="0"/>
                <a:ea typeface="Calibri" panose="020F0502020204030204" pitchFamily="34" charset="0"/>
                <a:cs typeface="Times New Roman" panose="02020603050405020304" pitchFamily="18" charset="0"/>
              </a:rPr>
              <a:t>19. </a:t>
            </a:r>
            <a:r>
              <a:rPr lang="es-CO" sz="2400" dirty="0">
                <a:latin typeface="Arial Narrow" panose="020B0606020202030204" pitchFamily="34" charset="0"/>
                <a:ea typeface="Calibri" panose="020F0502020204030204" pitchFamily="34" charset="0"/>
                <a:cs typeface="Times New Roman" panose="02020603050405020304" pitchFamily="18" charset="0"/>
              </a:rPr>
              <a:t>Golpe en Ucrania, impulso de la teoría </a:t>
            </a:r>
            <a:r>
              <a:rPr lang="es-CO" sz="2400" dirty="0" err="1" smtClean="0">
                <a:latin typeface="Arial Narrow" panose="020B0606020202030204" pitchFamily="34" charset="0"/>
                <a:ea typeface="Calibri" panose="020F0502020204030204" pitchFamily="34" charset="0"/>
                <a:cs typeface="Times New Roman" panose="02020603050405020304" pitchFamily="18" charset="0"/>
              </a:rPr>
              <a:t>Mackinder</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 </a:t>
            </a:r>
            <a:r>
              <a:rPr lang="es-CO" sz="2400" dirty="0">
                <a:latin typeface="Arial Narrow" panose="020B0606020202030204" pitchFamily="34" charset="0"/>
                <a:ea typeface="Calibri" panose="020F0502020204030204" pitchFamily="34" charset="0"/>
                <a:cs typeface="Times New Roman" panose="02020603050405020304" pitchFamily="18" charset="0"/>
              </a:rPr>
              <a:t>en reversa, esto es, impedir una unión euroasiática que amenaza los intereses imperialistas yanquis. Golpe al oriente de Ucrania, visualización de la balcanización de Rusia.</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smtClean="0">
                <a:latin typeface="Arial Narrow" panose="020B0606020202030204" pitchFamily="34" charset="0"/>
                <a:ea typeface="Calibri" panose="020F0502020204030204" pitchFamily="34" charset="0"/>
                <a:cs typeface="Times New Roman" panose="02020603050405020304" pitchFamily="18" charset="0"/>
              </a:rPr>
              <a:t>20. </a:t>
            </a:r>
            <a:r>
              <a:rPr lang="es-CO" sz="2400" dirty="0">
                <a:latin typeface="Arial Narrow" panose="020B0606020202030204" pitchFamily="34" charset="0"/>
                <a:ea typeface="Calibri" panose="020F0502020204030204" pitchFamily="34" charset="0"/>
                <a:cs typeface="Times New Roman" panose="02020603050405020304" pitchFamily="18" charset="0"/>
              </a:rPr>
              <a:t>Venezuela amenaza inusual y extraordinaria a la seguridad de USA, año 2015, Obama.</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r>
              <a:rPr lang="es-CO" sz="2400" dirty="0" smtClean="0">
                <a:latin typeface="Arial Narrow" panose="020B0606020202030204" pitchFamily="34" charset="0"/>
                <a:ea typeface="Calibri" panose="020F0502020204030204" pitchFamily="34" charset="0"/>
                <a:cs typeface="Times New Roman" panose="02020603050405020304" pitchFamily="18" charset="0"/>
              </a:rPr>
              <a:t>21. </a:t>
            </a:r>
            <a:r>
              <a:rPr lang="es-CO" sz="2400" dirty="0">
                <a:latin typeface="Arial Narrow" panose="020B0606020202030204" pitchFamily="34" charset="0"/>
                <a:ea typeface="Calibri" panose="020F0502020204030204" pitchFamily="34" charset="0"/>
                <a:cs typeface="Times New Roman" panose="02020603050405020304" pitchFamily="18" charset="0"/>
              </a:rPr>
              <a:t>Aparece en la escena 2016-20, Trump, cabeza visible de la </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lista Epstein.</a:t>
            </a:r>
            <a:endParaRPr lang="en-US" sz="4800" dirty="0"/>
          </a:p>
        </p:txBody>
      </p:sp>
    </p:spTree>
    <p:extLst>
      <p:ext uri="{BB962C8B-B14F-4D97-AF65-F5344CB8AC3E}">
        <p14:creationId xmlns:p14="http://schemas.microsoft.com/office/powerpoint/2010/main" val="6153425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739834" y="675176"/>
            <a:ext cx="10474036" cy="5639942"/>
          </a:xfrm>
          <a:prstGeom prst="rect">
            <a:avLst/>
          </a:prstGeom>
        </p:spPr>
        <p:txBody>
          <a:bodyPr wrap="square">
            <a:spAutoFit/>
          </a:bodyPr>
          <a:lstStyle/>
          <a:p>
            <a:pPr algn="just">
              <a:lnSpc>
                <a:spcPct val="107000"/>
              </a:lnSpc>
              <a:spcAft>
                <a:spcPts val="800"/>
              </a:spcAft>
            </a:pPr>
            <a:r>
              <a:rPr lang="es-CO" sz="2400" dirty="0" smtClean="0">
                <a:latin typeface="Arial Narrow" panose="020B0606020202030204" pitchFamily="34" charset="0"/>
                <a:ea typeface="Calibri" panose="020F0502020204030204" pitchFamily="34" charset="0"/>
                <a:cs typeface="Times New Roman" panose="02020603050405020304" pitchFamily="18" charset="0"/>
              </a:rPr>
              <a:t>22. </a:t>
            </a:r>
            <a:r>
              <a:rPr lang="es-CO" sz="2400" dirty="0">
                <a:latin typeface="Arial Narrow" panose="020B0606020202030204" pitchFamily="34" charset="0"/>
                <a:ea typeface="Calibri" panose="020F0502020204030204" pitchFamily="34" charset="0"/>
                <a:cs typeface="Times New Roman" panose="02020603050405020304" pitchFamily="18" charset="0"/>
              </a:rPr>
              <a:t>Cuba, solicitado por Duque, aparece en la lista de los países patrocinadores del terrorismo.</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smtClean="0">
                <a:latin typeface="Arial Narrow" panose="020B0606020202030204" pitchFamily="34" charset="0"/>
                <a:ea typeface="Calibri" panose="020F0502020204030204" pitchFamily="34" charset="0"/>
                <a:cs typeface="Times New Roman" panose="02020603050405020304" pitchFamily="18" charset="0"/>
              </a:rPr>
              <a:t>23. </a:t>
            </a:r>
            <a:r>
              <a:rPr lang="es-CO" sz="2400" dirty="0">
                <a:latin typeface="Arial Narrow" panose="020B0606020202030204" pitchFamily="34" charset="0"/>
                <a:ea typeface="Calibri" panose="020F0502020204030204" pitchFamily="34" charset="0"/>
                <a:cs typeface="Times New Roman" panose="02020603050405020304" pitchFamily="18" charset="0"/>
              </a:rPr>
              <a:t>OTAN, reconfiguración vislumbrada por </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Trump.</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smtClean="0">
                <a:latin typeface="Arial Narrow" panose="020B0606020202030204" pitchFamily="34" charset="0"/>
                <a:ea typeface="Calibri" panose="020F0502020204030204" pitchFamily="34" charset="0"/>
                <a:cs typeface="Times New Roman" panose="02020603050405020304" pitchFamily="18" charset="0"/>
              </a:rPr>
              <a:t>24. </a:t>
            </a:r>
            <a:r>
              <a:rPr lang="es-CO" sz="2400" dirty="0">
                <a:latin typeface="Arial Narrow" panose="020B0606020202030204" pitchFamily="34" charset="0"/>
                <a:ea typeface="Calibri" panose="020F0502020204030204" pitchFamily="34" charset="0"/>
                <a:cs typeface="Times New Roman" panose="02020603050405020304" pitchFamily="18" charset="0"/>
              </a:rPr>
              <a:t>Gobierno demócrata impulsa la guerra contra Rusia: oportunidad de </a:t>
            </a:r>
            <a:r>
              <a:rPr lang="es-CO" sz="2400" dirty="0" err="1">
                <a:latin typeface="Arial Narrow" panose="020B0606020202030204" pitchFamily="34" charset="0"/>
                <a:ea typeface="Calibri" panose="020F0502020204030204" pitchFamily="34" charset="0"/>
                <a:cs typeface="Times New Roman" panose="02020603050405020304" pitchFamily="18" charset="0"/>
              </a:rPr>
              <a:t>balcanizarla</a:t>
            </a:r>
            <a:r>
              <a:rPr lang="es-CO" sz="2400" dirty="0">
                <a:latin typeface="Arial Narrow" panose="020B0606020202030204" pitchFamily="34" charset="0"/>
                <a:ea typeface="Calibri" panose="020F0502020204030204" pitchFamily="34" charset="0"/>
                <a:cs typeface="Times New Roman" panose="02020603050405020304" pitchFamily="18" charset="0"/>
              </a:rPr>
              <a:t>. Joe Biden, acérrimo enemigo de Putin. Ucrania: puente para romper la potencialidad de la unión euro-asiática con Rusia. Sabotaje a la energía rusa, provocación para la iniciación de la operación especial rusa en Ucrania el 24 de febrero de 2022.</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smtClean="0">
                <a:latin typeface="Arial Narrow" panose="020B0606020202030204" pitchFamily="34" charset="0"/>
                <a:ea typeface="Calibri" panose="020F0502020204030204" pitchFamily="34" charset="0"/>
                <a:cs typeface="Times New Roman" panose="02020603050405020304" pitchFamily="18" charset="0"/>
              </a:rPr>
              <a:t>25. </a:t>
            </a:r>
            <a:r>
              <a:rPr lang="es-CO" sz="2400" dirty="0">
                <a:latin typeface="Arial Narrow" panose="020B0606020202030204" pitchFamily="34" charset="0"/>
                <a:ea typeface="Calibri" panose="020F0502020204030204" pitchFamily="34" charset="0"/>
                <a:cs typeface="Times New Roman" panose="02020603050405020304" pitchFamily="18" charset="0"/>
              </a:rPr>
              <a:t>Desaparición del Derecho Internacional. Genocidio en Gaza, televisado y aplaudido por el imperialismo occidental y por India.</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smtClean="0">
                <a:latin typeface="Arial Narrow" panose="020B0606020202030204" pitchFamily="34" charset="0"/>
                <a:ea typeface="Calibri" panose="020F0502020204030204" pitchFamily="34" charset="0"/>
                <a:cs typeface="Times New Roman" panose="02020603050405020304" pitchFamily="18" charset="0"/>
              </a:rPr>
              <a:t>26. </a:t>
            </a:r>
            <a:r>
              <a:rPr lang="es-CO" sz="2400" dirty="0">
                <a:latin typeface="Arial Narrow" panose="020B0606020202030204" pitchFamily="34" charset="0"/>
                <a:ea typeface="Calibri" panose="020F0502020204030204" pitchFamily="34" charset="0"/>
                <a:cs typeface="Times New Roman" panose="02020603050405020304" pitchFamily="18" charset="0"/>
              </a:rPr>
              <a:t>Asia se fortalece: China primera potencia tecnológica (57/64) y primera en </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PPA </a:t>
            </a:r>
            <a:r>
              <a:rPr lang="es-CO" sz="2400" dirty="0">
                <a:latin typeface="Arial Narrow" panose="020B0606020202030204" pitchFamily="34" charset="0"/>
                <a:ea typeface="Calibri" panose="020F0502020204030204" pitchFamily="34" charset="0"/>
                <a:cs typeface="Times New Roman" panose="02020603050405020304" pitchFamily="18" charset="0"/>
              </a:rPr>
              <a:t>(paridad de poder adquisitivo); asociaciones ASEAN (Asociación de Naciones del Sudeste Asiático), ORGANIZACIÓN DE COOPERACIÓN DE SHANGAI, APEC (Foro de Cooperación Económica Asia-Pacífico), UEE (Unión Económica </a:t>
            </a:r>
            <a:r>
              <a:rPr lang="es-CO" sz="2400" dirty="0" err="1">
                <a:latin typeface="Arial Narrow" panose="020B0606020202030204" pitchFamily="34" charset="0"/>
                <a:ea typeface="Calibri" panose="020F0502020204030204" pitchFamily="34" charset="0"/>
                <a:cs typeface="Times New Roman" panose="02020603050405020304" pitchFamily="18" charset="0"/>
              </a:rPr>
              <a:t>EuroAsiática</a:t>
            </a:r>
            <a:r>
              <a:rPr lang="es-CO" sz="2400" dirty="0">
                <a:latin typeface="Arial Narrow" panose="020B0606020202030204" pitchFamily="34" charset="0"/>
                <a:ea typeface="Calibri" panose="020F0502020204030204" pitchFamily="34" charset="0"/>
                <a:cs typeface="Times New Roman" panose="02020603050405020304" pitchFamily="18" charset="0"/>
              </a:rPr>
              <a: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908413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839585" y="393514"/>
            <a:ext cx="10532225" cy="6071983"/>
          </a:xfrm>
          <a:prstGeom prst="rect">
            <a:avLst/>
          </a:prstGeom>
        </p:spPr>
        <p:txBody>
          <a:bodyPr wrap="square">
            <a:spAutoFit/>
          </a:bodyPr>
          <a:lstStyle/>
          <a:p>
            <a:pPr algn="just">
              <a:lnSpc>
                <a:spcPct val="107000"/>
              </a:lnSpc>
              <a:spcAft>
                <a:spcPts val="800"/>
              </a:spcAft>
            </a:pPr>
            <a:r>
              <a:rPr lang="es-CO" sz="2000" dirty="0" smtClean="0">
                <a:latin typeface="Arial Narrow" panose="020B0606020202030204" pitchFamily="34" charset="0"/>
                <a:ea typeface="Calibri" panose="020F0502020204030204" pitchFamily="34" charset="0"/>
                <a:cs typeface="Times New Roman" panose="02020603050405020304" pitchFamily="18" charset="0"/>
              </a:rPr>
              <a:t>27. </a:t>
            </a:r>
            <a:r>
              <a:rPr lang="es-CO" sz="2000" dirty="0">
                <a:latin typeface="Arial Narrow" panose="020B0606020202030204" pitchFamily="34" charset="0"/>
                <a:ea typeface="Calibri" panose="020F0502020204030204" pitchFamily="34" charset="0"/>
                <a:cs typeface="Times New Roman" panose="02020603050405020304" pitchFamily="18" charset="0"/>
              </a:rPr>
              <a:t>Geopolítica de los chips, Bases de datos y la toma de los recursos del planeta. Todo un entramado del nuevo poder tecnológico representado en las High </a:t>
            </a:r>
            <a:r>
              <a:rPr lang="es-CO" sz="2000" dirty="0" err="1">
                <a:latin typeface="Arial Narrow" panose="020B0606020202030204" pitchFamily="34" charset="0"/>
                <a:ea typeface="Calibri" panose="020F0502020204030204" pitchFamily="34" charset="0"/>
                <a:cs typeface="Times New Roman" panose="02020603050405020304" pitchFamily="18" charset="0"/>
              </a:rPr>
              <a:t>Tech</a:t>
            </a:r>
            <a:r>
              <a:rPr lang="es-CO" sz="2000" dirty="0">
                <a:latin typeface="Arial Narrow" panose="020B0606020202030204" pitchFamily="34" charset="0"/>
                <a:ea typeface="Calibri" panose="020F0502020204030204" pitchFamily="34" charset="0"/>
                <a:cs typeface="Times New Roman" panose="02020603050405020304" pitchFamily="18" charset="0"/>
              </a:rPr>
              <a:t>, y su papel en el control de la sociedad mundial y en la extracción última de la plusvalía mundial</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smtClean="0">
                <a:latin typeface="Arial Narrow" panose="020B0606020202030204" pitchFamily="34" charset="0"/>
                <a:ea typeface="Calibri" panose="020F0502020204030204" pitchFamily="34" charset="0"/>
                <a:cs typeface="Times New Roman" panose="02020603050405020304" pitchFamily="18" charset="0"/>
              </a:rPr>
              <a:t>28. </a:t>
            </a:r>
            <a:r>
              <a:rPr lang="es-CO" sz="2000" dirty="0">
                <a:latin typeface="Arial Narrow" panose="020B0606020202030204" pitchFamily="34" charset="0"/>
                <a:ea typeface="Calibri" panose="020F0502020204030204" pitchFamily="34" charset="0"/>
                <a:cs typeface="Times New Roman" panose="02020603050405020304" pitchFamily="18" charset="0"/>
              </a:rPr>
              <a:t>Acuerdos de Abraham, El Gran Israel y la caída de Siria (impostura del proxy norteamericano Al-qaeda) , en diciembre de 2024 (participación de Turquía, Israel y USA). Renuncia de Rusia, regreso de tropas iraníes. Asesinato del general Soleimani.</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smtClean="0">
                <a:latin typeface="Arial Narrow" panose="020B0606020202030204" pitchFamily="34" charset="0"/>
                <a:ea typeface="Calibri" panose="020F0502020204030204" pitchFamily="34" charset="0"/>
                <a:cs typeface="Times New Roman" panose="02020603050405020304" pitchFamily="18" charset="0"/>
              </a:rPr>
              <a:t>29. </a:t>
            </a:r>
            <a:r>
              <a:rPr lang="es-CO" sz="2000" dirty="0">
                <a:latin typeface="Arial Narrow" panose="020B0606020202030204" pitchFamily="34" charset="0"/>
                <a:ea typeface="Calibri" panose="020F0502020204030204" pitchFamily="34" charset="0"/>
                <a:cs typeface="Times New Roman" panose="02020603050405020304" pitchFamily="18" charset="0"/>
              </a:rPr>
              <a:t>Decadencia hegemónica: un capítulo aparte. El neoliberalismo en crisis. BRICS como eje emergente que no termina de nacer.</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smtClean="0">
                <a:latin typeface="Arial Narrow" panose="020B0606020202030204" pitchFamily="34" charset="0"/>
                <a:ea typeface="Calibri" panose="020F0502020204030204" pitchFamily="34" charset="0"/>
                <a:cs typeface="Times New Roman" panose="02020603050405020304" pitchFamily="18" charset="0"/>
              </a:rPr>
              <a:t>30. </a:t>
            </a:r>
            <a:r>
              <a:rPr lang="es-CO" sz="2000" dirty="0">
                <a:latin typeface="Arial Narrow" panose="020B0606020202030204" pitchFamily="34" charset="0"/>
                <a:ea typeface="Calibri" panose="020F0502020204030204" pitchFamily="34" charset="0"/>
                <a:cs typeface="Times New Roman" panose="02020603050405020304" pitchFamily="18" charset="0"/>
              </a:rPr>
              <a:t>Regreso de Trump 2.0</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smtClean="0">
                <a:latin typeface="Arial Narrow" panose="020B0606020202030204" pitchFamily="34" charset="0"/>
                <a:ea typeface="Calibri" panose="020F0502020204030204" pitchFamily="34" charset="0"/>
                <a:cs typeface="Times New Roman" panose="02020603050405020304" pitchFamily="18" charset="0"/>
              </a:rPr>
              <a:t>31. </a:t>
            </a:r>
            <a:r>
              <a:rPr lang="es-CO" sz="2000" dirty="0">
                <a:latin typeface="Arial Narrow" panose="020B0606020202030204" pitchFamily="34" charset="0"/>
                <a:ea typeface="Calibri" panose="020F0502020204030204" pitchFamily="34" charset="0"/>
                <a:cs typeface="Times New Roman" panose="02020603050405020304" pitchFamily="18" charset="0"/>
              </a:rPr>
              <a:t>En busca del tiempo perdido: dos teorías: 1. El imperialismo occidental cede a voluntad y deseo del multilateralismo (cada uno a su territorio), 2. El imperialismo occidental se aferra a la idea fija de ya no un mundo basado en reglas, sino sometido a la paz por la fuerza, esto es, tu soberanía se terminó. Primer amenazado : Latinoamérica y Asia Occidental</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smtClean="0">
                <a:latin typeface="Arial Narrow" panose="020B0606020202030204" pitchFamily="34" charset="0"/>
                <a:ea typeface="Calibri" panose="020F0502020204030204" pitchFamily="34" charset="0"/>
                <a:cs typeface="Times New Roman" panose="02020603050405020304" pitchFamily="18" charset="0"/>
              </a:rPr>
              <a:t>32. </a:t>
            </a:r>
            <a:r>
              <a:rPr lang="es-CO" sz="2000" dirty="0">
                <a:latin typeface="Arial Narrow" panose="020B0606020202030204" pitchFamily="34" charset="0"/>
                <a:ea typeface="Calibri" panose="020F0502020204030204" pitchFamily="34" charset="0"/>
                <a:cs typeface="Times New Roman" panose="02020603050405020304" pitchFamily="18" charset="0"/>
              </a:rPr>
              <a:t>BRICS son un bloque </a:t>
            </a:r>
            <a:r>
              <a:rPr lang="es-CO" sz="2000" dirty="0" smtClean="0">
                <a:latin typeface="Arial Narrow" panose="020B0606020202030204" pitchFamily="34" charset="0"/>
                <a:ea typeface="Calibri" panose="020F0502020204030204" pitchFamily="34" charset="0"/>
                <a:cs typeface="Times New Roman" panose="02020603050405020304" pitchFamily="18" charset="0"/>
              </a:rPr>
              <a:t>geoeconómico, no </a:t>
            </a:r>
            <a:r>
              <a:rPr lang="es-CO" sz="2000" dirty="0">
                <a:latin typeface="Arial Narrow" panose="020B0606020202030204" pitchFamily="34" charset="0"/>
                <a:ea typeface="Calibri" panose="020F0502020204030204" pitchFamily="34" charset="0"/>
                <a:cs typeface="Times New Roman" panose="02020603050405020304" pitchFamily="18" charset="0"/>
              </a:rPr>
              <a:t>geopolítico: En el marco del genocidio, India era un importante aliado comercial e ideológico de Israel; China gran comercio con Israel, ídem Rusia: más de tres millones de rusos con doble nacionalidad.</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76179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5657" y="0"/>
            <a:ext cx="9948634" cy="6812652"/>
          </a:xfrm>
          <a:prstGeom prst="rect">
            <a:avLst/>
          </a:prstGeom>
        </p:spPr>
      </p:pic>
    </p:spTree>
    <p:extLst>
      <p:ext uri="{BB962C8B-B14F-4D97-AF65-F5344CB8AC3E}">
        <p14:creationId xmlns:p14="http://schemas.microsoft.com/office/powerpoint/2010/main" val="867579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0"/>
            <a:ext cx="10515600" cy="1325563"/>
          </a:xfrm>
        </p:spPr>
        <p:txBody>
          <a:bodyPr/>
          <a:lstStyle/>
          <a:p>
            <a:pPr algn="ctr"/>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Los tiempos actuales</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695325" y="1092649"/>
            <a:ext cx="10801350" cy="5566652"/>
          </a:xfrm>
          <a:prstGeom prst="rect">
            <a:avLst/>
          </a:prstGeom>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1.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Trump 2.0, o el desespero del imperialismo norteamericano para recuperar de una manera exprés la hegemonía, o el impulso regional para volver a las andadas (recuperación de pozos petrolíferos para relanzar el petrodólar). Aviso al mundo entero de que las necesidades imperialistas norteamericanas se cumplirán a cualquier costo: Canadá, estado 51 de la Unión; Groenlandia para Norteamérica, es un viejo sueño de antes de terminar la segunda guerra mundial; Panamá debe regresar al redil, dar paso a las corporaciones sionistas Black Rock y </a:t>
            </a:r>
            <a:r>
              <a:rPr kumimoji="0" lang="es-CO" sz="2000" b="0" i="0" u="none" strike="noStrike" kern="1200" cap="none" spc="0" normalizeH="0" baseline="0" noProof="0" dirty="0" err="1">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Vanguard</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y expulsar a China; Venezuela debe dejar de robar el petróleo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norteamericano Cuba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debe ingresar al redil del protectorado yanqui.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2.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¿Recuperando el tiempo perdido? Guerra arancelaria, guerra económica, el martillo financiero (sistema Swift como arma de destrucción masiva)</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3. Puesta en escena de</a:t>
            </a:r>
            <a:r>
              <a:rPr kumimoji="0" lang="es-CO" sz="2000" b="1"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a:t>
            </a: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la </a:t>
            </a:r>
            <a:r>
              <a:rPr kumimoji="0" lang="es-CO" sz="2000" b="1"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Estrategia </a:t>
            </a: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de </a:t>
            </a:r>
            <a:r>
              <a:rPr kumimoji="0" lang="es-CO" sz="2000" b="1"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Seguridad </a:t>
            </a:r>
            <a:r>
              <a:rPr lang="es-CO" sz="2000" b="1" dirty="0">
                <a:solidFill>
                  <a:prstClr val="black"/>
                </a:solidFill>
                <a:latin typeface="Arial Narrow" panose="020B0606020202030204" pitchFamily="34" charset="0"/>
                <a:ea typeface="Calibri" panose="020F0502020204030204" pitchFamily="34" charset="0"/>
                <a:cs typeface="Times New Roman" panose="02020603050405020304" pitchFamily="18" charset="0"/>
              </a:rPr>
              <a:t>N</a:t>
            </a:r>
            <a:r>
              <a:rPr kumimoji="0" lang="es-CO" sz="2000" b="1" i="0" u="none" strike="noStrike" kern="1200" cap="none" spc="0" normalizeH="0" baseline="0" noProof="0" dirty="0" err="1"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acional</a:t>
            </a:r>
            <a:r>
              <a:rPr kumimoji="0" lang="es-CO" sz="2000" b="1"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el 4 de diciembre de </a:t>
            </a: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2025 (doctrina </a:t>
            </a:r>
            <a:r>
              <a:rPr kumimoji="0" lang="es-CO" sz="2000" b="1" i="0" u="none" strike="noStrike" kern="1200" cap="none" spc="0" normalizeH="0" baseline="0" noProof="0" dirty="0" err="1">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Donroe</a:t>
            </a: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reunión de </a:t>
            </a:r>
            <a:r>
              <a:rPr kumimoji="0" lang="es-CO" sz="2000" b="1" i="0" u="none" strike="noStrike" kern="1200" cap="none" spc="0" normalizeH="0" baseline="0" noProof="0" dirty="0" err="1"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Davos</a:t>
            </a:r>
            <a:r>
              <a:rPr kumimoji="0" lang="es-CO" sz="2000" b="1"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(19-23 enero)</a:t>
            </a:r>
            <a:r>
              <a:rPr kumimoji="0" lang="es-CO" sz="2000" b="1" i="0" u="none" strike="noStrike" kern="1200" cap="none" spc="0" normalizeH="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a:t>
            </a:r>
            <a:r>
              <a:rPr kumimoji="0" lang="es-CO" sz="2000" b="1"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2026; </a:t>
            </a: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conferencia de </a:t>
            </a:r>
            <a:r>
              <a:rPr kumimoji="0" lang="es-CO" sz="2000" b="1" i="0" u="none" strike="noStrike" kern="1200" cap="none" spc="0" normalizeH="0" baseline="0" noProof="0" dirty="0" err="1"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Munich</a:t>
            </a:r>
            <a:r>
              <a:rPr kumimoji="0" lang="es-CO" sz="2000" b="1"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(13-15 febrero) 2026 </a:t>
            </a: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donde se amenaza al mundo entero; Discurso del Estado de la </a:t>
            </a:r>
            <a:r>
              <a:rPr kumimoji="0" lang="es-CO" sz="2000" b="1"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Unión (24 febrero) 2026</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Golpe a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Venezuela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nuevo protectorado?);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amenaza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militar a Cuba con bloqueo con base arancelaria al petróleo importado, guerra contra Irán, desconocimiento del derecho internacional y de los derechos humanos; Comité de Paz con membresía de US$1.000 millones de dólares y presidencia de Trump, previa aprobación de China y Rusia en el Consejo de Seguridad ONU. ¿Desaparición de la ONU?</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75808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619125" y="361950"/>
            <a:ext cx="11125200" cy="5793381"/>
          </a:xfrm>
          <a:prstGeom prst="rect">
            <a:avLst/>
          </a:prstGeom>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4. </a:t>
            </a:r>
            <a:r>
              <a:rPr kumimoji="0" lang="es-CO" sz="2000" b="0" i="0" u="none" strike="noStrike" kern="1200" cap="none" spc="0" normalizeH="0" baseline="0" noProof="0" dirty="0">
                <a:ln>
                  <a:noFill/>
                </a:ln>
                <a:solidFill>
                  <a:srgbClr val="C00000"/>
                </a:solidFill>
                <a:effectLst/>
                <a:uLnTx/>
                <a:uFillTx/>
                <a:latin typeface="Arial Narrow" panose="020B0606020202030204" pitchFamily="34" charset="0"/>
                <a:ea typeface="Calibri" panose="020F0502020204030204" pitchFamily="34" charset="0"/>
                <a:cs typeface="Times New Roman" panose="02020603050405020304" pitchFamily="18" charset="0"/>
              </a:rPr>
              <a:t>América Latina con gran impulso de la extrema derecha, </a:t>
            </a:r>
            <a:r>
              <a:rPr kumimoji="0" lang="es-CO" sz="2000" b="0" i="0" u="none" strike="noStrike" kern="1200" cap="none" spc="0" normalizeH="0" baseline="0" noProof="0" dirty="0" smtClean="0">
                <a:ln>
                  <a:noFill/>
                </a:ln>
                <a:solidFill>
                  <a:srgbClr val="C00000"/>
                </a:solidFill>
                <a:effectLst/>
                <a:uLnTx/>
                <a:uFillTx/>
                <a:latin typeface="Arial Narrow" panose="020B0606020202030204" pitchFamily="34" charset="0"/>
                <a:ea typeface="Calibri" panose="020F0502020204030204" pitchFamily="34" charset="0"/>
                <a:cs typeface="Times New Roman" panose="02020603050405020304" pitchFamily="18" charset="0"/>
              </a:rPr>
              <a:t>y del autoritarismo en </a:t>
            </a:r>
            <a:r>
              <a:rPr kumimoji="0" lang="es-CO" sz="2000" b="0" i="0" u="none" strike="noStrike" kern="1200" cap="none" spc="0" normalizeH="0" baseline="0" noProof="0" dirty="0">
                <a:ln>
                  <a:noFill/>
                </a:ln>
                <a:solidFill>
                  <a:srgbClr val="C00000"/>
                </a:solidFill>
                <a:effectLst/>
                <a:uLnTx/>
                <a:uFillTx/>
                <a:latin typeface="Arial Narrow" panose="020B0606020202030204" pitchFamily="34" charset="0"/>
                <a:ea typeface="Calibri" panose="020F0502020204030204" pitchFamily="34" charset="0"/>
                <a:cs typeface="Times New Roman" panose="02020603050405020304" pitchFamily="18" charset="0"/>
              </a:rPr>
              <a:t>la Argentina, Paraguay, Chile, Bolivia, Ecuador, Panamá, Costa Rica, El Salvador, Honduras, Guatemala, Trinidad y Tobago, República Dominicana y Panamá. Reunión en Florida con Trump el 7 de marzo (Reunión Escudo de las Américas)</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Médicos cubanos expulsados de Guatemala y de Jamaica; Colombia con posición meliflua frente a Venezuela y Cuba; LATAM sin soberanía. CELAC desapareció de la escena geopolítica latinoamericana: muy pobre el liderazgo de Petro. Movimientos sospechosos en Venezuela con el nuevo liderazgo: ley de reforma de los hidrocarburos; ley de amnistía exprés; </a:t>
            </a:r>
            <a:r>
              <a:rPr kumimoji="0" lang="es-CO" sz="2000" b="0" i="0" u="none" strike="noStrike" kern="1200" cap="none" spc="0" normalizeH="0" baseline="0" noProof="0" dirty="0" err="1">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twiter</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del </a:t>
            </a:r>
            <a:r>
              <a:rPr kumimoji="0" lang="es-CO" sz="2000" b="0" i="0" u="none" strike="noStrike" kern="1200" cap="none" spc="0" normalizeH="0" baseline="0" noProof="0" dirty="0" err="1">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minexteriores</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condenando los ataques a la región del Golfo Pérsico de parte de Irán. Comunicación con el emir de Qatar de </a:t>
            </a:r>
            <a:r>
              <a:rPr kumimoji="0" lang="es-CO" sz="2000" b="0" i="0" u="none" strike="noStrike" kern="1200" cap="none" spc="0" normalizeH="0" baseline="0" noProof="0" dirty="0" err="1">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Delcy</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Rodríguez, lamentándose de los bombardeos de Irán; cero solidaridad con Irán, a pesar de haber sido un país destacado en la solidaridad cuando el bloqueo a Venezuela de parte de Obama y Trump 1.0. Confirmación de reforma a la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minería: ¿también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saldrá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exprés?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Afirmación de que todas las contradicciones con el yanqui se deben resolver por la vía diplomática. ¿Miedo, o adecuación pragmática a la realidad geopolítica actual?</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5.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Dos fenómenos del capitalismo al unísono: sobreacumulación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de capital productivo y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tasa de ganancia a la baja. Capitalismo digital y no </a:t>
            </a:r>
            <a:r>
              <a:rPr kumimoji="0" lang="es-CO" sz="2000" b="0" i="0" u="none" strike="noStrike" kern="1200" cap="none" spc="0" normalizeH="0" baseline="0" noProof="0" dirty="0" err="1">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tecnofeudalismo</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Inteligencia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Artificial- Centros</a:t>
            </a:r>
            <a:r>
              <a:rPr kumimoji="0" lang="es-CO" sz="2000" b="0" i="0" u="none" strike="noStrike" kern="1200" cap="none" spc="0" normalizeH="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de datos</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artificio que genera expectativas a pesar de que es un fracaso inicial la inversión realizada, al no haber un retorno de inversión rápido, salvo que los Estados participen con salvaguardias financieras y apoyos para la implementación en los ejércitos. Centros de Datos amenazan la soberanía de los países, los recursos energéticos (amenazan con gran contaminación) y el agua. China compite agresivamente con Estados Unidos.</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856035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23026" y="170857"/>
            <a:ext cx="10515600" cy="1325563"/>
          </a:xfrm>
        </p:spPr>
        <p:txBody>
          <a:bodyPr>
            <a:normAutofit/>
          </a:bodyPr>
          <a:lstStyle/>
          <a:p>
            <a:pPr algn="ctr"/>
            <a:r>
              <a:rPr lang="es-CO" sz="32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Surgimiento de la tecno o </a:t>
            </a:r>
            <a:r>
              <a:rPr lang="es-CO" sz="3200" dirty="0" err="1"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info</a:t>
            </a:r>
            <a:r>
              <a:rPr lang="es-CO" sz="32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-oligarquía en el capitalismo digital</a:t>
            </a:r>
            <a:endParaRPr lang="en-US" sz="32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741872" y="1496420"/>
            <a:ext cx="10696754" cy="4969566"/>
          </a:xfrm>
          <a:prstGeom prst="rect">
            <a:avLst/>
          </a:prstGeom>
        </p:spPr>
        <p:txBody>
          <a:bodyPr wrap="square">
            <a:spAutoFit/>
          </a:bodyPr>
          <a:lstStyle/>
          <a:p>
            <a:pPr algn="ctr">
              <a:lnSpc>
                <a:spcPct val="115000"/>
              </a:lnSpc>
              <a:spcAft>
                <a:spcPts val="800"/>
              </a:spcAft>
            </a:pPr>
            <a:r>
              <a:rPr lang="es-CO" sz="2400" b="1" kern="100" dirty="0">
                <a:solidFill>
                  <a:srgbClr val="FF0000"/>
                </a:solidFill>
                <a:latin typeface="Arial Narrow" panose="020B0606020202030204" pitchFamily="34" charset="0"/>
                <a:ea typeface="Aptos"/>
                <a:cs typeface="Arial" panose="020B0604020202020204" pitchFamily="34" charset="0"/>
              </a:rPr>
              <a:t>¿Qué es la </a:t>
            </a:r>
            <a:r>
              <a:rPr lang="es-CO" sz="2400" b="1" i="1" kern="100" dirty="0">
                <a:solidFill>
                  <a:srgbClr val="FF0000"/>
                </a:solidFill>
                <a:latin typeface="Arial Narrow" panose="020B0606020202030204" pitchFamily="34" charset="0"/>
                <a:ea typeface="Aptos"/>
                <a:cs typeface="Arial" panose="020B0604020202020204" pitchFamily="34" charset="0"/>
              </a:rPr>
              <a:t>tecno </a:t>
            </a:r>
            <a:r>
              <a:rPr lang="es-CO" sz="2400" b="1" kern="100" dirty="0">
                <a:solidFill>
                  <a:srgbClr val="FF0000"/>
                </a:solidFill>
                <a:latin typeface="Arial Narrow" panose="020B0606020202030204" pitchFamily="34" charset="0"/>
                <a:ea typeface="Aptos"/>
                <a:cs typeface="Arial" panose="020B0604020202020204" pitchFamily="34" charset="0"/>
              </a:rPr>
              <a:t>o </a:t>
            </a:r>
            <a:r>
              <a:rPr lang="es-CO" sz="2400" b="1" i="1" kern="100" dirty="0" err="1" smtClean="0">
                <a:solidFill>
                  <a:srgbClr val="FF0000"/>
                </a:solidFill>
                <a:latin typeface="Arial Narrow" panose="020B0606020202030204" pitchFamily="34" charset="0"/>
                <a:ea typeface="Aptos"/>
                <a:cs typeface="Arial" panose="020B0604020202020204" pitchFamily="34" charset="0"/>
              </a:rPr>
              <a:t>info</a:t>
            </a:r>
            <a:r>
              <a:rPr lang="es-CO" sz="2400" b="1" i="1" kern="100" dirty="0" smtClean="0">
                <a:solidFill>
                  <a:srgbClr val="FF0000"/>
                </a:solidFill>
                <a:latin typeface="Arial Narrow" panose="020B0606020202030204" pitchFamily="34" charset="0"/>
                <a:ea typeface="Aptos"/>
                <a:cs typeface="Arial" panose="020B0604020202020204" pitchFamily="34" charset="0"/>
              </a:rPr>
              <a:t>-oligarquía</a:t>
            </a:r>
            <a:r>
              <a:rPr lang="es-CO" sz="2400" b="1" kern="100" dirty="0">
                <a:solidFill>
                  <a:srgbClr val="FF0000"/>
                </a:solidFill>
                <a:latin typeface="Arial Narrow" panose="020B0606020202030204" pitchFamily="34" charset="0"/>
                <a:ea typeface="Aptos"/>
                <a:cs typeface="Arial" panose="020B0604020202020204" pitchFamily="34" charset="0"/>
              </a:rPr>
              <a:t>?</a:t>
            </a:r>
            <a:endParaRPr lang="en-US" sz="2400" kern="100" dirty="0">
              <a:solidFill>
                <a:srgbClr val="FF0000"/>
              </a:solidFill>
              <a:latin typeface="Aptos"/>
              <a:ea typeface="Aptos"/>
              <a:cs typeface="Arial" panose="020B0604020202020204" pitchFamily="34" charset="0"/>
            </a:endParaRPr>
          </a:p>
          <a:p>
            <a:pPr algn="just">
              <a:lnSpc>
                <a:spcPct val="115000"/>
              </a:lnSpc>
              <a:spcAft>
                <a:spcPts val="800"/>
              </a:spcAft>
            </a:pPr>
            <a:r>
              <a:rPr lang="es-CO" sz="2000" kern="100" dirty="0">
                <a:latin typeface="Arial Narrow" panose="020B0606020202030204" pitchFamily="34" charset="0"/>
                <a:ea typeface="Aptos"/>
                <a:cs typeface="Arial" panose="020B0604020202020204" pitchFamily="34" charset="0"/>
              </a:rPr>
              <a:t>Es la que está al frente de las grandes corporaciones tecnológicas, las cuales controlan infraestructuras digitales (nubes, redes, servidores, sistemas operativos…), plataformas de interacción (redes sociales, buscadores, </a:t>
            </a:r>
            <a:r>
              <a:rPr lang="es-CO" sz="2000" kern="100" dirty="0" err="1">
                <a:latin typeface="Arial Narrow" panose="020B0606020202030204" pitchFamily="34" charset="0"/>
                <a:ea typeface="Aptos"/>
                <a:cs typeface="Arial" panose="020B0604020202020204" pitchFamily="34" charset="0"/>
              </a:rPr>
              <a:t>marketplaces</a:t>
            </a:r>
            <a:r>
              <a:rPr lang="es-CO" sz="2000" kern="100" dirty="0">
                <a:latin typeface="Arial Narrow" panose="020B0606020202030204" pitchFamily="34" charset="0"/>
                <a:ea typeface="Aptos"/>
                <a:cs typeface="Arial" panose="020B0604020202020204" pitchFamily="34" charset="0"/>
              </a:rPr>
              <a:t>…), algoritmos de decisión (recomendación, moderación, publicidad…), datos masivos (hábitos, preferencias, ubicaciones, relaciones…) y que, por consiguiente, tienen la capacidad de moldear comportamientos (lo que se ve, lo que se compra, lo que se cree que es importante…). Gobiernos, empresas y ciudadanías dependen de sus servicios; ellas deciden no sólo qué es real o no, qué se prohíbe, qué se prioriza… sino también qué es pensable y lo que ni siquiera entra en la imaginación social. Tienen, además, una ventaja competitiva casi insuperable: más datos → mejores algoritmos → más usuarios → más datos…</a:t>
            </a:r>
            <a:endParaRPr lang="en-US" sz="2000" kern="100" dirty="0">
              <a:latin typeface="Aptos"/>
              <a:ea typeface="Aptos"/>
              <a:cs typeface="Arial" panose="020B0604020202020204" pitchFamily="34" charset="0"/>
            </a:endParaRPr>
          </a:p>
          <a:p>
            <a:pPr algn="just">
              <a:lnSpc>
                <a:spcPct val="115000"/>
              </a:lnSpc>
              <a:spcAft>
                <a:spcPts val="800"/>
              </a:spcAft>
            </a:pPr>
            <a:r>
              <a:rPr lang="es-CO" sz="2000" b="1" kern="100" dirty="0">
                <a:latin typeface="Arial Narrow" panose="020B0606020202030204" pitchFamily="34" charset="0"/>
                <a:ea typeface="Aptos"/>
                <a:cs typeface="Arial" panose="020B0604020202020204" pitchFamily="34" charset="0"/>
              </a:rPr>
              <a:t>Son oligopolios de facto (de buscadores, redes sociales, sistemas operativos…), promueven decisiones algorítmicas que afectan a millones de personas sin transparencia alguna</a:t>
            </a:r>
            <a:r>
              <a:rPr lang="es-CO" sz="2000" kern="100" dirty="0">
                <a:latin typeface="Arial Narrow" panose="020B0606020202030204" pitchFamily="34" charset="0"/>
                <a:ea typeface="Aptos"/>
                <a:cs typeface="Arial" panose="020B0604020202020204" pitchFamily="34" charset="0"/>
              </a:rPr>
              <a:t>, </a:t>
            </a:r>
            <a:r>
              <a:rPr lang="es-CO" sz="2000" b="1" kern="100" dirty="0">
                <a:latin typeface="Arial Narrow" panose="020B0606020202030204" pitchFamily="34" charset="0"/>
                <a:ea typeface="Aptos"/>
                <a:cs typeface="Arial" panose="020B0604020202020204" pitchFamily="34" charset="0"/>
              </a:rPr>
              <a:t>influyen en las políticas públicas y en la regulación social</a:t>
            </a:r>
            <a:r>
              <a:rPr lang="es-CO" sz="2000" kern="100" dirty="0">
                <a:latin typeface="Arial Narrow" panose="020B0606020202030204" pitchFamily="34" charset="0"/>
                <a:ea typeface="Aptos"/>
                <a:cs typeface="Arial" panose="020B0604020202020204" pitchFamily="34" charset="0"/>
              </a:rPr>
              <a:t>. Controlan el ecosistema informativo -plataformas digitales, grandes medios de comunicación, empresas de publicidad y análisis de datos…-  determinan las políticas gubernamentales. </a:t>
            </a:r>
            <a:endParaRPr lang="en-US" sz="2000" kern="100" dirty="0">
              <a:latin typeface="Aptos"/>
              <a:ea typeface="Aptos"/>
              <a:cs typeface="Arial" panose="020B0604020202020204" pitchFamily="34" charset="0"/>
            </a:endParaRPr>
          </a:p>
        </p:txBody>
      </p:sp>
    </p:spTree>
    <p:extLst>
      <p:ext uri="{BB962C8B-B14F-4D97-AF65-F5344CB8AC3E}">
        <p14:creationId xmlns:p14="http://schemas.microsoft.com/office/powerpoint/2010/main" val="2921489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586597" y="120361"/>
            <a:ext cx="10886535" cy="6555128"/>
          </a:xfrm>
          <a:prstGeom prst="rect">
            <a:avLst/>
          </a:prstGeom>
        </p:spPr>
        <p:txBody>
          <a:bodyPr wrap="square">
            <a:spAutoFit/>
          </a:bodyPr>
          <a:lstStyle/>
          <a:p>
            <a:pPr lvl="0" algn="just">
              <a:lnSpc>
                <a:spcPct val="115000"/>
              </a:lnSpc>
              <a:spcAft>
                <a:spcPts val="800"/>
              </a:spcAft>
            </a:pPr>
            <a:r>
              <a:rPr lang="es-CO" kern="100" dirty="0">
                <a:solidFill>
                  <a:prstClr val="black"/>
                </a:solidFill>
                <a:latin typeface="Arial Narrow" panose="020B0606020202030204" pitchFamily="34" charset="0"/>
                <a:ea typeface="Aptos"/>
                <a:cs typeface="Arial" panose="020B0604020202020204" pitchFamily="34" charset="0"/>
              </a:rPr>
              <a:t>Proporcionan los marcos interpretativos que condicionan la opinión pública, trazan o canalizan la atención social, con burbujas informativas y cámaras de eco. </a:t>
            </a:r>
            <a:r>
              <a:rPr lang="es-CO" kern="100" dirty="0" err="1">
                <a:solidFill>
                  <a:prstClr val="black"/>
                </a:solidFill>
                <a:latin typeface="Arial Narrow" panose="020B0606020202030204" pitchFamily="34" charset="0"/>
                <a:ea typeface="Aptos"/>
                <a:cs typeface="Arial" panose="020B0604020202020204" pitchFamily="34" charset="0"/>
              </a:rPr>
              <a:t>Viralizan</a:t>
            </a:r>
            <a:r>
              <a:rPr lang="es-CO" kern="100" dirty="0">
                <a:solidFill>
                  <a:prstClr val="black"/>
                </a:solidFill>
                <a:latin typeface="Arial Narrow" panose="020B0606020202030204" pitchFamily="34" charset="0"/>
                <a:ea typeface="Aptos"/>
                <a:cs typeface="Arial" panose="020B0604020202020204" pitchFamily="34" charset="0"/>
              </a:rPr>
              <a:t> contenidos diseñados para manipular emociones, desinforman o tergiversan de forma mucho más rápida que la información verificada (</a:t>
            </a:r>
            <a:r>
              <a:rPr lang="es-CO" i="1" kern="100" dirty="0">
                <a:solidFill>
                  <a:prstClr val="black"/>
                </a:solidFill>
                <a:latin typeface="Arial Narrow" panose="020B0606020202030204" pitchFamily="34" charset="0"/>
                <a:ea typeface="Aptos"/>
                <a:cs typeface="Arial" panose="020B0604020202020204" pitchFamily="34" charset="0"/>
              </a:rPr>
              <a:t>la verdad</a:t>
            </a:r>
            <a:r>
              <a:rPr lang="es-CO" kern="100" dirty="0">
                <a:solidFill>
                  <a:prstClr val="black"/>
                </a:solidFill>
                <a:latin typeface="Arial Narrow" panose="020B0606020202030204" pitchFamily="34" charset="0"/>
                <a:ea typeface="Aptos"/>
                <a:cs typeface="Arial" panose="020B0604020202020204" pitchFamily="34" charset="0"/>
              </a:rPr>
              <a:t> compite en desventaja frente a lo viral, por eso la verdad deja de tener interés en favor del número de los que creen otra cosa, esto es, de cuántas personas dicen gustarles lo que se dice). </a:t>
            </a:r>
            <a:endParaRPr lang="en-US" kern="100" dirty="0">
              <a:solidFill>
                <a:prstClr val="black"/>
              </a:solidFill>
              <a:latin typeface="Aptos"/>
              <a:ea typeface="Aptos"/>
              <a:cs typeface="Arial" panose="020B0604020202020204" pitchFamily="34" charset="0"/>
            </a:endParaRPr>
          </a:p>
          <a:p>
            <a:pPr lvl="0" algn="just">
              <a:lnSpc>
                <a:spcPct val="115000"/>
              </a:lnSpc>
              <a:spcAft>
                <a:spcPts val="800"/>
              </a:spcAft>
            </a:pPr>
            <a:r>
              <a:rPr lang="es-CO" b="1" kern="100" dirty="0">
                <a:solidFill>
                  <a:prstClr val="black"/>
                </a:solidFill>
                <a:latin typeface="Arial Narrow" panose="020B0606020202030204" pitchFamily="34" charset="0"/>
                <a:ea typeface="Aptos"/>
                <a:cs typeface="Arial" panose="020B0604020202020204" pitchFamily="34" charset="0"/>
              </a:rPr>
              <a:t>Además, el conjunto de los medios depende de sus plataformas para sobrevivir, por lo que no las opondrán. Trabajo, comunicación, educación, ocio, creación, finanzas… todo pasa por sus manos. Tienen un poder económico superior al de la mayoría de los Estados</a:t>
            </a:r>
            <a:r>
              <a:rPr lang="es-CO" b="1" kern="100" dirty="0" smtClean="0">
                <a:solidFill>
                  <a:prstClr val="black"/>
                </a:solidFill>
                <a:latin typeface="Arial Narrow" panose="020B0606020202030204" pitchFamily="34" charset="0"/>
                <a:ea typeface="Aptos"/>
                <a:cs typeface="Arial" panose="020B0604020202020204" pitchFamily="34" charset="0"/>
              </a:rPr>
              <a:t>.</a:t>
            </a:r>
          </a:p>
          <a:p>
            <a:pPr algn="just">
              <a:lnSpc>
                <a:spcPct val="115000"/>
              </a:lnSpc>
              <a:spcAft>
                <a:spcPts val="800"/>
              </a:spcAft>
            </a:pPr>
            <a:r>
              <a:rPr lang="es-CO" sz="2000" kern="100" dirty="0">
                <a:latin typeface="Arial Narrow" panose="020B0606020202030204" pitchFamily="34" charset="0"/>
                <a:ea typeface="Aptos"/>
                <a:cs typeface="Arial" panose="020B0604020202020204" pitchFamily="34" charset="0"/>
              </a:rPr>
              <a:t>No es casualidad, pues, que los líderes de las grandes tecnológicas tengan más visibilidad que muchos jefes de Estado o presidentes de </a:t>
            </a:r>
            <a:r>
              <a:rPr lang="es-CO" sz="2000" kern="100" dirty="0" smtClean="0">
                <a:latin typeface="Arial Narrow" panose="020B0606020202030204" pitchFamily="34" charset="0"/>
                <a:ea typeface="Aptos"/>
                <a:cs typeface="Arial" panose="020B0604020202020204" pitchFamily="34" charset="0"/>
              </a:rPr>
              <a:t>gobierno, y en la Conferencia de </a:t>
            </a:r>
            <a:r>
              <a:rPr lang="es-CO" sz="2000" kern="100" dirty="0" err="1" smtClean="0">
                <a:latin typeface="Arial Narrow" panose="020B0606020202030204" pitchFamily="34" charset="0"/>
                <a:ea typeface="Aptos"/>
                <a:cs typeface="Arial" panose="020B0604020202020204" pitchFamily="34" charset="0"/>
              </a:rPr>
              <a:t>Munich</a:t>
            </a:r>
            <a:r>
              <a:rPr lang="es-CO" sz="2000" kern="100" dirty="0" smtClean="0">
                <a:latin typeface="Arial Narrow" panose="020B0606020202030204" pitchFamily="34" charset="0"/>
                <a:ea typeface="Aptos"/>
                <a:cs typeface="Arial" panose="020B0604020202020204" pitchFamily="34" charset="0"/>
              </a:rPr>
              <a:t> fueron las voces cantantes.</a:t>
            </a:r>
            <a:endParaRPr lang="en-US" sz="3200" kern="100" dirty="0">
              <a:latin typeface="Aptos"/>
              <a:ea typeface="Aptos"/>
              <a:cs typeface="Arial" panose="020B0604020202020204" pitchFamily="34" charset="0"/>
            </a:endParaRPr>
          </a:p>
          <a:p>
            <a:pPr algn="just">
              <a:lnSpc>
                <a:spcPct val="115000"/>
              </a:lnSpc>
              <a:spcAft>
                <a:spcPts val="800"/>
              </a:spcAft>
            </a:pPr>
            <a:r>
              <a:rPr lang="es-CO" sz="2000" kern="100" dirty="0">
                <a:latin typeface="Arial Narrow" panose="020B0606020202030204" pitchFamily="34" charset="0"/>
                <a:ea typeface="Aptos"/>
                <a:cs typeface="Arial" panose="020B0604020202020204" pitchFamily="34" charset="0"/>
              </a:rPr>
              <a:t>“Los gigantes de la tecnología de la información, como Microsoft para los sistemas operativos de computadoras, Google para los motores de búsqueda, Meta (antes Facebook) y X (antes Twitter) para las redes sociales y Amazon para el comercio electrónico, poseen la capacidad de dominar el mercado en una medida mucho mayor que los gigantes del ferrocarril, el petróleo, el acero y el automóvil del pasado. Esto se debe principalmente a los efectos de red de las plataformas digitales, inigualables por las economías de escala tradicionales. Internet no está limitado por el espacio físico y tiene una tendencia hacia la infinitud, otorgando a las plataformas una capacidad de penetración y de intercambio de información más </a:t>
            </a:r>
            <a:r>
              <a:rPr lang="es-CO" sz="2000" kern="100" dirty="0" smtClean="0">
                <a:latin typeface="Arial Narrow" panose="020B0606020202030204" pitchFamily="34" charset="0"/>
                <a:ea typeface="Aptos"/>
                <a:cs typeface="Arial" panose="020B0604020202020204" pitchFamily="34" charset="0"/>
              </a:rPr>
              <a:t>poderosa” </a:t>
            </a:r>
            <a:r>
              <a:rPr lang="es-CO" sz="2000" kern="100" dirty="0">
                <a:latin typeface="Arial Narrow" panose="020B0606020202030204" pitchFamily="34" charset="0"/>
                <a:ea typeface="Aptos"/>
                <a:cs typeface="Arial" panose="020B0604020202020204" pitchFamily="34" charset="0"/>
              </a:rPr>
              <a:t>(…) </a:t>
            </a:r>
            <a:r>
              <a:rPr lang="es-CO" sz="2000" kern="100" dirty="0" smtClean="0">
                <a:latin typeface="Arial Narrow" panose="020B0606020202030204" pitchFamily="34" charset="0"/>
                <a:ea typeface="Aptos"/>
                <a:cs typeface="Arial" panose="020B0604020202020204" pitchFamily="34" charset="0"/>
              </a:rPr>
              <a:t> “</a:t>
            </a:r>
            <a:r>
              <a:rPr lang="es-CO" sz="2000" dirty="0" smtClean="0">
                <a:latin typeface="Arial Narrow" panose="020B0606020202030204" pitchFamily="34" charset="0"/>
                <a:ea typeface="Aptos"/>
                <a:cs typeface="Arial" panose="020B0604020202020204" pitchFamily="34" charset="0"/>
              </a:rPr>
              <a:t>El </a:t>
            </a:r>
            <a:r>
              <a:rPr lang="es-CO" sz="2000" dirty="0">
                <a:latin typeface="Arial Narrow" panose="020B0606020202030204" pitchFamily="34" charset="0"/>
                <a:ea typeface="Aptos"/>
                <a:cs typeface="Arial" panose="020B0604020202020204" pitchFamily="34" charset="0"/>
              </a:rPr>
              <a:t>monopolio del capitalismo digital es, sin duda, una nueva modalidad de desarrollo del capitalismo monopolista</a:t>
            </a:r>
            <a:r>
              <a:rPr lang="es-CO" sz="2000" dirty="0" smtClean="0">
                <a:latin typeface="Arial Narrow" panose="020B0606020202030204" pitchFamily="34" charset="0"/>
                <a:ea typeface="Aptos"/>
                <a:cs typeface="Arial" panose="020B0604020202020204" pitchFamily="34" charset="0"/>
              </a:rPr>
              <a:t>”</a:t>
            </a:r>
          </a:p>
          <a:p>
            <a:pPr algn="just">
              <a:lnSpc>
                <a:spcPct val="115000"/>
              </a:lnSpc>
              <a:spcAft>
                <a:spcPts val="800"/>
              </a:spcAft>
            </a:pPr>
            <a:r>
              <a:rPr lang="es-CO" kern="100" dirty="0" smtClean="0">
                <a:solidFill>
                  <a:prstClr val="black"/>
                </a:solidFill>
                <a:latin typeface="Arial Narrow" panose="020B0606020202030204" pitchFamily="34" charset="0"/>
                <a:ea typeface="Aptos"/>
                <a:cs typeface="Arial" panose="020B0604020202020204" pitchFamily="34" charset="0"/>
              </a:rPr>
              <a:t>(Andrés Piqueras)</a:t>
            </a:r>
            <a:endParaRPr lang="en-US" sz="1600" kern="100" dirty="0">
              <a:solidFill>
                <a:prstClr val="black"/>
              </a:solidFill>
              <a:latin typeface="Aptos"/>
              <a:ea typeface="Aptos"/>
              <a:cs typeface="Arial" panose="020B0604020202020204" pitchFamily="34" charset="0"/>
            </a:endParaRPr>
          </a:p>
        </p:txBody>
      </p:sp>
    </p:spTree>
    <p:extLst>
      <p:ext uri="{BB962C8B-B14F-4D97-AF65-F5344CB8AC3E}">
        <p14:creationId xmlns:p14="http://schemas.microsoft.com/office/powerpoint/2010/main" val="4549898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20948" y="0"/>
            <a:ext cx="10515600" cy="1325563"/>
          </a:xfrm>
        </p:spPr>
        <p:txBody>
          <a:bodyPr>
            <a:normAutofit fontScale="90000"/>
          </a:bodyPr>
          <a:lstStyle/>
          <a:p>
            <a:pPr algn="ctr"/>
            <a:r>
              <a:rPr lang="es-CO" sz="36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El papel fundamental de los medios (guerra en las neuronas, o de quinta generación) en la lucha por la hegemonía norteamericana</a:t>
            </a:r>
            <a:endParaRPr lang="en-US"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560716" y="1325563"/>
            <a:ext cx="11171208" cy="952312"/>
          </a:xfrm>
          <a:prstGeom prst="rect">
            <a:avLst/>
          </a:prstGeom>
        </p:spPr>
        <p:txBody>
          <a:bodyPr wrap="square">
            <a:spAutoFit/>
          </a:bodyPr>
          <a:lstStyle/>
          <a:p>
            <a:pPr algn="ctr">
              <a:lnSpc>
                <a:spcPct val="107000"/>
              </a:lnSpc>
              <a:spcAft>
                <a:spcPts val="800"/>
              </a:spcAft>
            </a:pPr>
            <a:r>
              <a:rPr lang="es-CO" sz="2800" b="1" dirty="0" smtClean="0">
                <a:solidFill>
                  <a:srgbClr val="FF0000"/>
                </a:solidFill>
                <a:latin typeface="Arial Narrow" panose="020B0606020202030204" pitchFamily="34" charset="0"/>
                <a:ea typeface="Calibri" panose="020F0502020204030204" pitchFamily="34" charset="0"/>
                <a:cs typeface="Times New Roman" panose="02020603050405020304" pitchFamily="18" charset="0"/>
              </a:rPr>
              <a:t>“Parece </a:t>
            </a:r>
            <a:r>
              <a:rPr lang="es-CO" sz="2800" b="1" dirty="0">
                <a:solidFill>
                  <a:srgbClr val="FF0000"/>
                </a:solidFill>
                <a:latin typeface="Arial Narrow" panose="020B0606020202030204" pitchFamily="34" charset="0"/>
                <a:ea typeface="Calibri" panose="020F0502020204030204" pitchFamily="34" charset="0"/>
                <a:cs typeface="Times New Roman" panose="02020603050405020304" pitchFamily="18" charset="0"/>
              </a:rPr>
              <a:t>que llueve gasolina en un Teherán </a:t>
            </a:r>
            <a:r>
              <a:rPr lang="es-CO" sz="2800" b="1" dirty="0" smtClean="0">
                <a:solidFill>
                  <a:srgbClr val="FF0000"/>
                </a:solidFill>
                <a:latin typeface="Arial Narrow" panose="020B0606020202030204" pitchFamily="34" charset="0"/>
                <a:ea typeface="Calibri" panose="020F0502020204030204" pitchFamily="34" charset="0"/>
                <a:cs typeface="Times New Roman" panose="02020603050405020304" pitchFamily="18" charset="0"/>
              </a:rPr>
              <a:t>apocalíptico”</a:t>
            </a:r>
          </a:p>
          <a:p>
            <a:pPr algn="just">
              <a:lnSpc>
                <a:spcPct val="107000"/>
              </a:lnSpc>
              <a:spcAft>
                <a:spcPts val="800"/>
              </a:spcAft>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006" y="1980982"/>
            <a:ext cx="5370039" cy="3824605"/>
          </a:xfrm>
          <a:prstGeom prst="rect">
            <a:avLst/>
          </a:prstGeom>
        </p:spPr>
      </p:pic>
      <p:pic>
        <p:nvPicPr>
          <p:cNvPr id="5" name="Imagen 4" descr="https://s.yimg.com/ny/api/res/1.2/UQCwGgRRzRjGDCw0cgIsUg--/YXBwaWQ9aGlnaGxhbmRlcjt3PTk2MDtoPTY0MDtjZj13ZWJw/https:/media.zenfs.com/es/efe.es/90dfd337f075c4dfe893c44f04f8a494"/>
          <p:cNvPicPr/>
          <p:nvPr/>
        </p:nvPicPr>
        <p:blipFill>
          <a:blip r:embed="rId3">
            <a:extLst>
              <a:ext uri="{28A0092B-C50C-407E-A947-70E740481C1C}">
                <a14:useLocalDpi xmlns:a14="http://schemas.microsoft.com/office/drawing/2010/main" val="0"/>
              </a:ext>
            </a:extLst>
          </a:blip>
          <a:srcRect/>
          <a:stretch>
            <a:fillRect/>
          </a:stretch>
        </p:blipFill>
        <p:spPr bwMode="auto">
          <a:xfrm>
            <a:off x="5824891" y="1980983"/>
            <a:ext cx="5735320" cy="3824605"/>
          </a:xfrm>
          <a:prstGeom prst="rect">
            <a:avLst/>
          </a:prstGeom>
          <a:noFill/>
          <a:ln>
            <a:noFill/>
          </a:ln>
        </p:spPr>
      </p:pic>
    </p:spTree>
    <p:extLst>
      <p:ext uri="{BB962C8B-B14F-4D97-AF65-F5344CB8AC3E}">
        <p14:creationId xmlns:p14="http://schemas.microsoft.com/office/powerpoint/2010/main" val="1894037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586595" y="885575"/>
            <a:ext cx="10938295" cy="5244769"/>
          </a:xfrm>
          <a:prstGeom prst="rect">
            <a:avLst/>
          </a:prstGeom>
        </p:spPr>
        <p:txBody>
          <a:bodyPr wrap="square">
            <a:spAutoFit/>
          </a:bodyPr>
          <a:lstStyle/>
          <a:p>
            <a:pPr lvl="0" algn="just">
              <a:lnSpc>
                <a:spcPct val="107000"/>
              </a:lnSpc>
              <a:spcAft>
                <a:spcPts val="800"/>
              </a:spcAft>
            </a:pPr>
            <a:r>
              <a:rPr lang="es-CO" sz="2400" b="1" dirty="0">
                <a:solidFill>
                  <a:prstClr val="black"/>
                </a:solidFill>
                <a:latin typeface="Arial Narrow" panose="020B0606020202030204" pitchFamily="34" charset="0"/>
                <a:ea typeface="Calibri" panose="020F0502020204030204" pitchFamily="34" charset="0"/>
                <a:cs typeface="Times New Roman" panose="02020603050405020304" pitchFamily="18" charset="0"/>
              </a:rPr>
              <a:t>Nota: es una noticia que se originó tras un bombardeo de tanques de petróleo ubicados en la afueras de Teherán, el 7 de marzo, lo que lo convierte en un crimen ecológico y hasta en un crimen de guerra.</a:t>
            </a:r>
            <a:endParaRPr lang="es-CO" sz="2400" dirty="0">
              <a:solidFill>
                <a:prstClr val="black"/>
              </a:solidFill>
              <a:latin typeface="Arial Narrow" panose="020B0606020202030204" pitchFamily="34" charset="0"/>
              <a:ea typeface="Calibri" panose="020F0502020204030204" pitchFamily="34" charset="0"/>
              <a:cs typeface="Times New Roman" panose="02020603050405020304" pitchFamily="18" charset="0"/>
            </a:endParaRPr>
          </a:p>
          <a:p>
            <a:pPr lvl="0" algn="just">
              <a:lnSpc>
                <a:spcPct val="107000"/>
              </a:lnSpc>
              <a:spcAft>
                <a:spcPts val="800"/>
              </a:spcAft>
            </a:pPr>
            <a:r>
              <a:rPr lang="es-CO" sz="2400" dirty="0">
                <a:solidFill>
                  <a:prstClr val="black"/>
                </a:solidFill>
                <a:latin typeface="Arial Narrow" panose="020B0606020202030204" pitchFamily="34" charset="0"/>
                <a:ea typeface="Calibri" panose="020F0502020204030204" pitchFamily="34" charset="0"/>
                <a:cs typeface="Times New Roman" panose="02020603050405020304" pitchFamily="18" charset="0"/>
              </a:rPr>
              <a:t>Es el titular de una noticia de la agencia EFE, reproducido en </a:t>
            </a:r>
            <a:r>
              <a:rPr lang="es-CO" sz="2400" dirty="0" err="1">
                <a:solidFill>
                  <a:prstClr val="black"/>
                </a:solidFill>
                <a:latin typeface="Arial Narrow" panose="020B0606020202030204" pitchFamily="34" charset="0"/>
                <a:ea typeface="Calibri" panose="020F0502020204030204" pitchFamily="34" charset="0"/>
                <a:cs typeface="Times New Roman" panose="02020603050405020304" pitchFamily="18" charset="0"/>
              </a:rPr>
              <a:t>yahoo</a:t>
            </a:r>
            <a:r>
              <a:rPr lang="es-CO" sz="2400" dirty="0">
                <a:solidFill>
                  <a:prstClr val="black"/>
                </a:solidFill>
                <a:latin typeface="Arial Narrow" panose="020B0606020202030204" pitchFamily="34" charset="0"/>
                <a:ea typeface="Calibri" panose="020F0502020204030204" pitchFamily="34" charset="0"/>
                <a:cs typeface="Times New Roman" panose="02020603050405020304" pitchFamily="18" charset="0"/>
              </a:rPr>
              <a:t> noticias. Miren esta otra parte de la noticia:</a:t>
            </a:r>
          </a:p>
          <a:p>
            <a:pPr lvl="0" algn="just">
              <a:lnSpc>
                <a:spcPct val="107000"/>
              </a:lnSpc>
              <a:spcAft>
                <a:spcPts val="800"/>
              </a:spcAft>
            </a:pPr>
            <a:r>
              <a:rPr lang="es-CO" sz="2400" i="1" dirty="0">
                <a:solidFill>
                  <a:prstClr val="black"/>
                </a:solidFill>
                <a:latin typeface="Arial Narrow" panose="020B0606020202030204" pitchFamily="34" charset="0"/>
                <a:ea typeface="Calibri" panose="020F0502020204030204" pitchFamily="34" charset="0"/>
                <a:cs typeface="Times New Roman" panose="02020603050405020304" pitchFamily="18" charset="0"/>
              </a:rPr>
              <a:t>“El objetivo ahora de Israel y Estados Unidos es destruir las infraestructuras de la República Islámica tras los golpes a objetivos políticos y militares. En días pasados atacaron aeropuertos, ayer una planta desalinizadora de agua en la isla de </a:t>
            </a:r>
            <a:r>
              <a:rPr lang="es-CO" sz="2400" i="1" dirty="0" err="1">
                <a:solidFill>
                  <a:prstClr val="black"/>
                </a:solidFill>
                <a:latin typeface="Arial Narrow" panose="020B0606020202030204" pitchFamily="34" charset="0"/>
                <a:ea typeface="Calibri" panose="020F0502020204030204" pitchFamily="34" charset="0"/>
                <a:cs typeface="Times New Roman" panose="02020603050405020304" pitchFamily="18" charset="0"/>
              </a:rPr>
              <a:t>Qeshm</a:t>
            </a:r>
            <a:r>
              <a:rPr lang="es-CO" sz="2400" i="1" dirty="0">
                <a:solidFill>
                  <a:prstClr val="black"/>
                </a:solidFill>
                <a:latin typeface="Arial Narrow" panose="020B0606020202030204" pitchFamily="34" charset="0"/>
                <a:ea typeface="Calibri" panose="020F0502020204030204" pitchFamily="34" charset="0"/>
                <a:cs typeface="Times New Roman" panose="02020603050405020304" pitchFamily="18" charset="0"/>
              </a:rPr>
              <a:t>, de la que dependen 30 pueblos</a:t>
            </a:r>
            <a:r>
              <a:rPr lang="es-CO" sz="2400" i="1" dirty="0" smtClean="0">
                <a:solidFill>
                  <a:prstClr val="black"/>
                </a:solidFill>
                <a:latin typeface="Arial Narrow" panose="020B0606020202030204" pitchFamily="34" charset="0"/>
                <a:ea typeface="Calibri" panose="020F0502020204030204" pitchFamily="34" charset="0"/>
                <a:cs typeface="Times New Roman" panose="02020603050405020304" pitchFamily="18" charset="0"/>
              </a:rPr>
              <a:t>.”</a:t>
            </a:r>
            <a:endParaRPr lang="es-CO" sz="2400" i="1" dirty="0">
              <a:solidFill>
                <a:prstClr val="black"/>
              </a:solidFill>
              <a:latin typeface="Arial Narrow" panose="020B0606020202030204" pitchFamily="34" charset="0"/>
              <a:ea typeface="Calibri" panose="020F0502020204030204" pitchFamily="34" charset="0"/>
              <a:cs typeface="Times New Roman" panose="02020603050405020304" pitchFamily="18" charset="0"/>
            </a:endParaRPr>
          </a:p>
          <a:p>
            <a:pPr lvl="0" algn="just">
              <a:lnSpc>
                <a:spcPct val="107000"/>
              </a:lnSpc>
              <a:spcAft>
                <a:spcPts val="800"/>
              </a:spcAft>
            </a:pPr>
            <a:endParaRPr lang="es-CO" sz="2400" dirty="0" smtClean="0">
              <a:solidFill>
                <a:prstClr val="black"/>
              </a:solidFill>
              <a:latin typeface="Arial Narrow" panose="020B0606020202030204" pitchFamily="34" charset="0"/>
              <a:ea typeface="Calibri" panose="020F0502020204030204" pitchFamily="34" charset="0"/>
              <a:cs typeface="Times New Roman" panose="02020603050405020304" pitchFamily="18" charset="0"/>
            </a:endParaRPr>
          </a:p>
          <a:p>
            <a:pPr lvl="0" algn="just">
              <a:lnSpc>
                <a:spcPct val="107000"/>
              </a:lnSpc>
              <a:spcAft>
                <a:spcPts val="800"/>
              </a:spcAft>
            </a:pPr>
            <a:r>
              <a:rPr lang="es-CO" sz="2400" dirty="0" smtClean="0">
                <a:solidFill>
                  <a:prstClr val="black"/>
                </a:solidFill>
                <a:latin typeface="Arial Narrow" panose="020B0606020202030204" pitchFamily="34" charset="0"/>
                <a:ea typeface="Calibri" panose="020F0502020204030204" pitchFamily="34" charset="0"/>
                <a:cs typeface="Times New Roman" panose="02020603050405020304" pitchFamily="18" charset="0"/>
              </a:rPr>
              <a:t>El </a:t>
            </a:r>
            <a:r>
              <a:rPr lang="es-CO" sz="2400" dirty="0">
                <a:solidFill>
                  <a:prstClr val="black"/>
                </a:solidFill>
                <a:latin typeface="Arial Narrow" panose="020B0606020202030204" pitchFamily="34" charset="0"/>
                <a:ea typeface="Calibri" panose="020F0502020204030204" pitchFamily="34" charset="0"/>
                <a:cs typeface="Times New Roman" panose="02020603050405020304" pitchFamily="18" charset="0"/>
              </a:rPr>
              <a:t>ataque a la planta desalinizadora es un crimen de guerra, pero para el periodista simplemente se convierte en una noticia más y él no adopta posición alguna, lo que se llama la neutralidad objetiva que sólo le sirve al poder.</a:t>
            </a:r>
            <a:endParaRPr lang="en-US" sz="24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78162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829887" y="17823"/>
            <a:ext cx="10515600" cy="1325563"/>
          </a:xfrm>
        </p:spPr>
        <p:txBody>
          <a:bodyPr>
            <a:normAutofit/>
          </a:bodyPr>
          <a:lstStyle/>
          <a:p>
            <a:pPr algn="ctr"/>
            <a:r>
              <a:rPr lang="es-CO" sz="4000" b="1" dirty="0" smtClean="0">
                <a:effectLst>
                  <a:outerShdw blurRad="38100" dist="38100" dir="2700000" algn="tl">
                    <a:srgbClr val="000000">
                      <a:alpha val="43137"/>
                    </a:srgbClr>
                  </a:outerShdw>
                </a:effectLst>
              </a:rPr>
              <a:t>Multipolaridad: ¿una respuesta colectiva a la hegemonía estadunidense?</a:t>
            </a:r>
            <a:endParaRPr lang="en-US" sz="4000" b="1" dirty="0">
              <a:effectLst>
                <a:outerShdw blurRad="38100" dist="38100" dir="2700000" algn="tl">
                  <a:srgbClr val="000000">
                    <a:alpha val="43137"/>
                  </a:srgbClr>
                </a:outerShdw>
              </a:effectLst>
            </a:endParaRPr>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533" y="1413163"/>
            <a:ext cx="4558907" cy="3391827"/>
          </a:xfrm>
          <a:prstGeom prst="rect">
            <a:avLst/>
          </a:prstGeom>
        </p:spPr>
      </p:pic>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4224" y="1413162"/>
            <a:ext cx="4943303" cy="3707477"/>
          </a:xfrm>
          <a:prstGeom prst="rect">
            <a:avLst/>
          </a:prstGeom>
        </p:spPr>
      </p:pic>
      <p:pic>
        <p:nvPicPr>
          <p:cNvPr id="7" name="Imagen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15806" y="4214552"/>
            <a:ext cx="3920367" cy="2202873"/>
          </a:xfrm>
          <a:prstGeom prst="rect">
            <a:avLst/>
          </a:prstGeom>
        </p:spPr>
      </p:pic>
      <p:sp>
        <p:nvSpPr>
          <p:cNvPr id="2" name="Rectángulo 1"/>
          <p:cNvSpPr/>
          <p:nvPr/>
        </p:nvSpPr>
        <p:spPr>
          <a:xfrm>
            <a:off x="8035875" y="4714876"/>
            <a:ext cx="3857624" cy="1384995"/>
          </a:xfrm>
          <a:prstGeom prst="rect">
            <a:avLst/>
          </a:prstGeom>
        </p:spPr>
        <p:txBody>
          <a:bodyPr wrap="square">
            <a:spAutoFit/>
          </a:bodyPr>
          <a:lstStyle/>
          <a:p>
            <a:pPr algn="just"/>
            <a:r>
              <a:rPr lang="es-CO" sz="1400" b="1" dirty="0" smtClean="0">
                <a:latin typeface="Arial Narrow" panose="020B0606020202030204" pitchFamily="34" charset="0"/>
                <a:ea typeface="Calibri" panose="020F0502020204030204" pitchFamily="34" charset="0"/>
                <a:cs typeface="Times New Roman" panose="02020603050405020304" pitchFamily="18" charset="0"/>
              </a:rPr>
              <a:t>“Al </a:t>
            </a:r>
            <a:r>
              <a:rPr lang="es-CO" sz="1400" b="1" dirty="0">
                <a:latin typeface="Arial Narrow" panose="020B0606020202030204" pitchFamily="34" charset="0"/>
                <a:ea typeface="Calibri" panose="020F0502020204030204" pitchFamily="34" charset="0"/>
                <a:cs typeface="Times New Roman" panose="02020603050405020304" pitchFamily="18" charset="0"/>
              </a:rPr>
              <a:t>final, lo que verdaderamente importa es la sensación inescapable en el aire de que los principales conductores de los BRICS —Rusia y China— están totalmente conscientes de que el golpe definitivo al Imperio del Caos no será militar. Será geoeconómico</a:t>
            </a:r>
            <a:r>
              <a:rPr lang="es-CO" sz="1200" b="1" dirty="0" smtClean="0">
                <a:latin typeface="Arial Narrow" panose="020B0606020202030204" pitchFamily="34" charset="0"/>
                <a:ea typeface="Calibri" panose="020F0502020204030204" pitchFamily="34" charset="0"/>
                <a:cs typeface="Times New Roman" panose="02020603050405020304" pitchFamily="18" charset="0"/>
              </a:rPr>
              <a:t>.” </a:t>
            </a:r>
            <a:r>
              <a:rPr lang="es-CO" sz="1400" b="1" dirty="0" smtClean="0">
                <a:latin typeface="Arial Narrow" panose="020B0606020202030204" pitchFamily="34" charset="0"/>
                <a:ea typeface="Calibri" panose="020F0502020204030204" pitchFamily="34" charset="0"/>
                <a:cs typeface="Times New Roman" panose="02020603050405020304" pitchFamily="18" charset="0"/>
              </a:rPr>
              <a:t>(Pepe Escobar)</a:t>
            </a:r>
            <a:endParaRPr lang="en-US" sz="3200" b="1" dirty="0"/>
          </a:p>
        </p:txBody>
      </p:sp>
    </p:spTree>
    <p:extLst>
      <p:ext uri="{BB962C8B-B14F-4D97-AF65-F5344CB8AC3E}">
        <p14:creationId xmlns:p14="http://schemas.microsoft.com/office/powerpoint/2010/main" val="41798999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0"/>
            <a:ext cx="10515600" cy="1325563"/>
          </a:xfrm>
        </p:spPr>
        <p:txBody>
          <a:bodyPr>
            <a:normAutofit/>
          </a:bodyPr>
          <a:lstStyle/>
          <a:p>
            <a:pPr algn="ctr"/>
            <a:r>
              <a:rPr lang="es-CO" sz="4000" b="1" dirty="0">
                <a:highlight>
                  <a:srgbClr val="D3D3D3"/>
                </a:highlight>
                <a:latin typeface="Arial Narrow" panose="020B0606020202030204" pitchFamily="34" charset="0"/>
                <a:ea typeface="Calibri" panose="020F0502020204030204" pitchFamily="34" charset="0"/>
                <a:cs typeface="Times New Roman" panose="02020603050405020304" pitchFamily="18" charset="0"/>
              </a:rPr>
              <a:t>Asia: nuevo eje de desarrollo o centro de gravedad de la economía mundial</a:t>
            </a:r>
            <a:endPar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733426" y="1544484"/>
            <a:ext cx="10763250" cy="4871205"/>
          </a:xfrm>
          <a:prstGeom prst="rect">
            <a:avLst/>
          </a:prstGeom>
        </p:spPr>
        <p:txBody>
          <a:bodyPr wrap="square">
            <a:spAutoFit/>
          </a:bodyPr>
          <a:lstStyle/>
          <a:p>
            <a:pPr algn="just">
              <a:lnSpc>
                <a:spcPct val="107000"/>
              </a:lnSpc>
              <a:spcAft>
                <a:spcPts val="800"/>
              </a:spcAft>
            </a:pPr>
            <a:r>
              <a:rPr lang="es-CO" sz="2600" dirty="0">
                <a:highlight>
                  <a:srgbClr val="FFFF00"/>
                </a:highlight>
                <a:latin typeface="Arial Narrow" panose="020B0606020202030204" pitchFamily="34" charset="0"/>
                <a:ea typeface="Calibri" panose="020F0502020204030204" pitchFamily="34" charset="0"/>
                <a:cs typeface="Times New Roman" panose="02020603050405020304" pitchFamily="18" charset="0"/>
              </a:rPr>
              <a:t>APEC</a:t>
            </a:r>
            <a:r>
              <a:rPr lang="es-CO" sz="3200" dirty="0">
                <a:latin typeface="Arial Narrow" panose="020B0606020202030204" pitchFamily="34" charset="0"/>
                <a:ea typeface="Calibri" panose="020F0502020204030204" pitchFamily="34" charset="0"/>
                <a:cs typeface="Times New Roman" panose="02020603050405020304" pitchFamily="18" charset="0"/>
              </a:rPr>
              <a:t>. </a:t>
            </a:r>
            <a:r>
              <a:rPr lang="es-CO" sz="2400" dirty="0">
                <a:latin typeface="Arial Narrow" panose="020B0606020202030204" pitchFamily="34" charset="0"/>
                <a:ea typeface="Calibri" panose="020F0502020204030204" pitchFamily="34" charset="0"/>
                <a:cs typeface="Times New Roman" panose="02020603050405020304" pitchFamily="18" charset="0"/>
              </a:rPr>
              <a:t>Foro de Cooperación Económica Asia-Pacífico</a:t>
            </a:r>
            <a:r>
              <a:rPr lang="es-CO" sz="3200" dirty="0">
                <a:latin typeface="Arial Narrow" panose="020B0606020202030204" pitchFamily="34" charset="0"/>
                <a:ea typeface="Calibri" panose="020F0502020204030204" pitchFamily="34" charset="0"/>
                <a:cs typeface="Times New Roman" panose="02020603050405020304" pitchFamily="18" charset="0"/>
              </a:rPr>
              <a:t>. </a:t>
            </a:r>
            <a:r>
              <a:rPr lang="es-CO" sz="2400" dirty="0">
                <a:highlight>
                  <a:srgbClr val="FFFF00"/>
                </a:highlight>
                <a:latin typeface="Arial Narrow" panose="020B0606020202030204" pitchFamily="34" charset="0"/>
                <a:ea typeface="Calibri" panose="020F0502020204030204" pitchFamily="34" charset="0"/>
                <a:cs typeface="Times New Roman" panose="02020603050405020304" pitchFamily="18" charset="0"/>
              </a:rPr>
              <a:t>Creada en 1989</a:t>
            </a:r>
            <a:r>
              <a:rPr lang="es-CO" sz="2400" dirty="0">
                <a:latin typeface="Arial Narrow" panose="020B0606020202030204" pitchFamily="34" charset="0"/>
                <a:ea typeface="Calibri" panose="020F0502020204030204" pitchFamily="34" charset="0"/>
                <a:cs typeface="Times New Roman" panose="02020603050405020304" pitchFamily="18" charset="0"/>
              </a:rPr>
              <a:t>.21 países. Participan:</a:t>
            </a:r>
            <a:r>
              <a:rPr lang="es-CO" sz="3200" dirty="0">
                <a:latin typeface="Arial Narrow" panose="020B0606020202030204" pitchFamily="34" charset="0"/>
                <a:ea typeface="Calibri" panose="020F0502020204030204" pitchFamily="34" charset="0"/>
                <a:cs typeface="Times New Roman" panose="02020603050405020304" pitchFamily="18" charset="0"/>
              </a:rPr>
              <a:t> </a:t>
            </a:r>
            <a:r>
              <a:rPr lang="es-CO" sz="2400" dirty="0">
                <a:latin typeface="Arial Narrow" panose="020B0606020202030204" pitchFamily="34" charset="0"/>
                <a:ea typeface="Calibri" panose="020F0502020204030204" pitchFamily="34" charset="0"/>
                <a:cs typeface="Times New Roman" panose="02020603050405020304" pitchFamily="18" charset="0"/>
              </a:rPr>
              <a:t>Australia, Brunéi, Canadá, Chile, China, Hong Kong, Indonesia, Japón, Corea del Sur, Malasia, México, Nueva Zelanda, Papúa Nueva Guinea, Perú, Filipinas, Rusia, Singapur, Taiwán, Tailandia, Estados Unidos y Vietnam</a:t>
            </a:r>
            <a:endParaRPr lang="en-US" sz="3200"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600" dirty="0">
                <a:highlight>
                  <a:srgbClr val="FFFF00"/>
                </a:highlight>
                <a:latin typeface="Arial Narrow" panose="020B0606020202030204" pitchFamily="34" charset="0"/>
                <a:ea typeface="Calibri" panose="020F0502020204030204" pitchFamily="34" charset="0"/>
                <a:cs typeface="Times New Roman" panose="02020603050405020304" pitchFamily="18" charset="0"/>
              </a:rPr>
              <a:t>ASEAN</a:t>
            </a:r>
            <a:r>
              <a:rPr lang="es-CO" sz="2400" dirty="0">
                <a:latin typeface="Arial Narrow" panose="020B0606020202030204" pitchFamily="34" charset="0"/>
                <a:ea typeface="Calibri" panose="020F0502020204030204" pitchFamily="34" charset="0"/>
                <a:cs typeface="Times New Roman" panose="02020603050405020304" pitchFamily="18" charset="0"/>
              </a:rPr>
              <a:t>. (Asociación de Naciones del Sudeste Asiático). </a:t>
            </a:r>
            <a:r>
              <a:rPr lang="es-CO" sz="2400" dirty="0">
                <a:highlight>
                  <a:srgbClr val="FFFF00"/>
                </a:highlight>
                <a:latin typeface="Arial Narrow" panose="020B0606020202030204" pitchFamily="34" charset="0"/>
                <a:ea typeface="Calibri" panose="020F0502020204030204" pitchFamily="34" charset="0"/>
                <a:cs typeface="Times New Roman" panose="02020603050405020304" pitchFamily="18" charset="0"/>
              </a:rPr>
              <a:t>Creada en 1967</a:t>
            </a:r>
            <a:r>
              <a:rPr lang="es-CO" sz="2400" dirty="0">
                <a:latin typeface="Arial Narrow" panose="020B0606020202030204" pitchFamily="34" charset="0"/>
                <a:ea typeface="Calibri" panose="020F0502020204030204" pitchFamily="34" charset="0"/>
                <a:cs typeface="Times New Roman" panose="02020603050405020304" pitchFamily="18" charset="0"/>
              </a:rPr>
              <a:t>. 11 países miembros: Indonesia, Malasia, Filipinas, Singapur, Tailandia, Brunei Darussalam, Vietnam, Camboya, Laos, Myanmar y Timor Oriental, este último en proceso de incorporación formal en 2025. Las metas de la ASEAN se organizan en tres pilares principales: la Comunidad Política y de Seguridad (APSC), la Comunidad Económica (AEC) y la Comunidad Socio-Cultural (ASCC). Su principal objetivo es promover la paz, la estabilidad, la cooperación económica, el progreso social y cultural, y la integración regional en el Sudeste Asiático</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a:t>
            </a:r>
            <a:endParaRPr lang="en-US" sz="3200" dirty="0">
              <a:latin typeface="Arial Narrow" panose="020B0606020202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138615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723899" y="815521"/>
            <a:ext cx="10467975" cy="5138458"/>
          </a:xfrm>
          <a:prstGeom prst="rect">
            <a:avLst/>
          </a:prstGeom>
        </p:spPr>
        <p:txBody>
          <a:bodyPr wrap="square">
            <a:spAutoFit/>
          </a:bodyPr>
          <a:lstStyle/>
          <a:p>
            <a:pPr algn="just">
              <a:lnSpc>
                <a:spcPct val="107000"/>
              </a:lnSpc>
              <a:spcAft>
                <a:spcPts val="800"/>
              </a:spcAft>
            </a:pPr>
            <a:r>
              <a:rPr lang="es-CO" sz="2400" dirty="0">
                <a:highlight>
                  <a:srgbClr val="FFFF00"/>
                </a:highlight>
                <a:latin typeface="Arial Narrow" panose="020B0606020202030204" pitchFamily="34" charset="0"/>
                <a:ea typeface="Calibri" panose="020F0502020204030204" pitchFamily="34" charset="0"/>
                <a:cs typeface="Times New Roman" panose="02020603050405020304" pitchFamily="18" charset="0"/>
              </a:rPr>
              <a:t>OCS</a:t>
            </a:r>
            <a:r>
              <a:rPr lang="es-CO" sz="2400" dirty="0">
                <a:latin typeface="Arial Narrow" panose="020B0606020202030204" pitchFamily="34" charset="0"/>
                <a:ea typeface="Calibri" panose="020F0502020204030204" pitchFamily="34" charset="0"/>
                <a:cs typeface="Times New Roman" panose="02020603050405020304" pitchFamily="18" charset="0"/>
              </a:rPr>
              <a:t>.</a:t>
            </a:r>
            <a:r>
              <a:rPr lang="es-CO" sz="2000" dirty="0">
                <a:latin typeface="Arial Narrow" panose="020B0606020202030204" pitchFamily="34" charset="0"/>
                <a:ea typeface="Calibri" panose="020F0502020204030204" pitchFamily="34" charset="0"/>
                <a:cs typeface="Times New Roman" panose="02020603050405020304" pitchFamily="18" charset="0"/>
              </a:rPr>
              <a:t> (Organización de Cooperación de Shanghái). </a:t>
            </a:r>
            <a:r>
              <a:rPr lang="es-CO" sz="2000" dirty="0">
                <a:highlight>
                  <a:srgbClr val="FFFF00"/>
                </a:highlight>
                <a:latin typeface="Arial Narrow" panose="020B0606020202030204" pitchFamily="34" charset="0"/>
                <a:ea typeface="Calibri" panose="020F0502020204030204" pitchFamily="34" charset="0"/>
                <a:cs typeface="Times New Roman" panose="02020603050405020304" pitchFamily="18" charset="0"/>
              </a:rPr>
              <a:t>Creada en 2001</a:t>
            </a:r>
            <a:r>
              <a:rPr lang="es-CO" sz="2000" dirty="0">
                <a:latin typeface="Arial Narrow" panose="020B0606020202030204" pitchFamily="34" charset="0"/>
                <a:ea typeface="Calibri" panose="020F0502020204030204" pitchFamily="34" charset="0"/>
                <a:cs typeface="Times New Roman" panose="02020603050405020304" pitchFamily="18" charset="0"/>
              </a:rPr>
              <a:t>. Ocho Estados miembros fundadores: China, India, Kazajistán, Kirguistán, Rusia, Pakistán, Tayikistán y Uzbekistán, a los que se sumaron Irán y Bielorrusia desde 2023. Los objetivos fundamentales de la OCS incluyen fortalecer la confianza mutua y las buenas relaciones entre los países miembros, promover la cooperación efectiva en ámbitos políticos, económicos, comerciales, científicos, tecnológicos, culturales y de seguridad.</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smtClean="0">
                <a:highlight>
                  <a:srgbClr val="FFFF00"/>
                </a:highlight>
                <a:latin typeface="Arial Narrow" panose="020B0606020202030204" pitchFamily="34" charset="0"/>
                <a:ea typeface="Calibri" panose="020F0502020204030204" pitchFamily="34" charset="0"/>
                <a:cs typeface="Times New Roman" panose="02020603050405020304" pitchFamily="18" charset="0"/>
              </a:rPr>
              <a:t>UEE</a:t>
            </a:r>
            <a:r>
              <a:rPr lang="es-CO" sz="2000" dirty="0">
                <a:latin typeface="Arial Narrow" panose="020B0606020202030204" pitchFamily="34" charset="0"/>
                <a:ea typeface="Calibri" panose="020F0502020204030204" pitchFamily="34" charset="0"/>
                <a:cs typeface="Times New Roman" panose="02020603050405020304" pitchFamily="18" charset="0"/>
              </a:rPr>
              <a:t>. (Unión Económica Euroasiática). </a:t>
            </a:r>
            <a:r>
              <a:rPr lang="es-CO" sz="2000" dirty="0">
                <a:highlight>
                  <a:srgbClr val="FFFF00"/>
                </a:highlight>
                <a:latin typeface="Arial Narrow" panose="020B0606020202030204" pitchFamily="34" charset="0"/>
                <a:ea typeface="Calibri" panose="020F0502020204030204" pitchFamily="34" charset="0"/>
                <a:cs typeface="Times New Roman" panose="02020603050405020304" pitchFamily="18" charset="0"/>
              </a:rPr>
              <a:t>Creada en 2014</a:t>
            </a:r>
            <a:r>
              <a:rPr lang="es-CO" sz="2000" dirty="0">
                <a:latin typeface="Arial Narrow" panose="020B0606020202030204" pitchFamily="34" charset="0"/>
                <a:ea typeface="Calibri" panose="020F0502020204030204" pitchFamily="34" charset="0"/>
                <a:cs typeface="Times New Roman" panose="02020603050405020304" pitchFamily="18" charset="0"/>
              </a:rPr>
              <a:t>. La UEE busca la integración económica y la creación de un mercado común entre sus países miembros. Participan: Rusia, Bielorrusia, Armenia, Kazajistán y Kirguistán. La UEE es un bloque regional que fomenta la cooperación económica y la integración entre sus países miembros para consolidar un mercado común y promover el desarrollo sostenible en la región euroasiática. Países con estatus de observadores actuales: Cuba, Irán y Moldavia. También Uzbekistán tiene estatus de observador desde hace algunos años.</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a:highlight>
                  <a:srgbClr val="FFFF00"/>
                </a:highlight>
                <a:latin typeface="Arial Narrow" panose="020B0606020202030204" pitchFamily="34" charset="0"/>
                <a:ea typeface="Calibri" panose="020F0502020204030204" pitchFamily="34" charset="0"/>
                <a:cs typeface="Times New Roman" panose="02020603050405020304" pitchFamily="18" charset="0"/>
              </a:rPr>
              <a:t>Aparte de estas 4 asociaciones</a:t>
            </a:r>
            <a:r>
              <a:rPr lang="es-CO" sz="2000" dirty="0">
                <a:latin typeface="Arial Narrow" panose="020B0606020202030204" pitchFamily="34" charset="0"/>
                <a:ea typeface="Calibri" panose="020F0502020204030204" pitchFamily="34" charset="0"/>
                <a:cs typeface="Times New Roman" panose="02020603050405020304" pitchFamily="18" charset="0"/>
              </a:rPr>
              <a:t> existen otras tres muy importantes: </a:t>
            </a:r>
            <a:r>
              <a:rPr lang="es-CO" sz="2400" dirty="0">
                <a:highlight>
                  <a:srgbClr val="FFFF00"/>
                </a:highlight>
                <a:latin typeface="Arial Narrow" panose="020B0606020202030204" pitchFamily="34" charset="0"/>
                <a:ea typeface="Calibri" panose="020F0502020204030204" pitchFamily="34" charset="0"/>
                <a:cs typeface="Times New Roman" panose="02020603050405020304" pitchFamily="18" charset="0"/>
              </a:rPr>
              <a:t>RCEP</a:t>
            </a:r>
            <a:r>
              <a:rPr lang="es-CO" sz="2000" dirty="0">
                <a:latin typeface="Arial Narrow" panose="020B0606020202030204" pitchFamily="34" charset="0"/>
                <a:ea typeface="Calibri" panose="020F0502020204030204" pitchFamily="34" charset="0"/>
                <a:cs typeface="Times New Roman" panose="02020603050405020304" pitchFamily="18" charset="0"/>
              </a:rPr>
              <a:t> (Asociación Económica Integral Regional): creada en 2020; </a:t>
            </a:r>
            <a:r>
              <a:rPr lang="es-CO" sz="2400" dirty="0">
                <a:highlight>
                  <a:srgbClr val="FFFF00"/>
                </a:highlight>
                <a:latin typeface="Arial Narrow" panose="020B0606020202030204" pitchFamily="34" charset="0"/>
                <a:ea typeface="Calibri" panose="020F0502020204030204" pitchFamily="34" charset="0"/>
                <a:cs typeface="Times New Roman" panose="02020603050405020304" pitchFamily="18" charset="0"/>
              </a:rPr>
              <a:t>EAFTA</a:t>
            </a:r>
            <a:r>
              <a:rPr lang="es-CO" sz="2000" dirty="0">
                <a:latin typeface="Arial Narrow" panose="020B0606020202030204" pitchFamily="34" charset="0"/>
                <a:ea typeface="Calibri" panose="020F0502020204030204" pitchFamily="34" charset="0"/>
                <a:cs typeface="Times New Roman" panose="02020603050405020304" pitchFamily="18" charset="0"/>
              </a:rPr>
              <a:t> (Foro de Cooperación Económica Asia Oriental) y </a:t>
            </a:r>
            <a:r>
              <a:rPr lang="es-CO" sz="2400" dirty="0">
                <a:highlight>
                  <a:srgbClr val="FFFF00"/>
                </a:highlight>
                <a:latin typeface="Arial Narrow" panose="020B0606020202030204" pitchFamily="34" charset="0"/>
                <a:ea typeface="Calibri" panose="020F0502020204030204" pitchFamily="34" charset="0"/>
                <a:cs typeface="Times New Roman" panose="02020603050405020304" pitchFamily="18" charset="0"/>
              </a:rPr>
              <a:t>CEPEA</a:t>
            </a:r>
            <a:r>
              <a:rPr lang="es-CO" sz="2000" dirty="0">
                <a:latin typeface="Arial Narrow" panose="020B0606020202030204" pitchFamily="34" charset="0"/>
                <a:ea typeface="Calibri" panose="020F0502020204030204" pitchFamily="34" charset="0"/>
                <a:cs typeface="Times New Roman" panose="02020603050405020304" pitchFamily="18" charset="0"/>
              </a:rPr>
              <a:t> (Asociación Económica Integral de Asia Oriental): conocida como "ASEAN 6"</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025637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https://observatoriocrisis.com/wp-content/uploads/2025/07/IMG_0987-750x420.jpeg"/>
          <p:cNvPicPr/>
          <p:nvPr/>
        </p:nvPicPr>
        <p:blipFill>
          <a:blip r:embed="rId2">
            <a:extLst>
              <a:ext uri="{28A0092B-C50C-407E-A947-70E740481C1C}">
                <a14:useLocalDpi xmlns:a14="http://schemas.microsoft.com/office/drawing/2010/main" val="0"/>
              </a:ext>
            </a:extLst>
          </a:blip>
          <a:srcRect/>
          <a:stretch>
            <a:fillRect/>
          </a:stretch>
        </p:blipFill>
        <p:spPr bwMode="auto">
          <a:xfrm>
            <a:off x="1209675" y="552449"/>
            <a:ext cx="9886950" cy="5743575"/>
          </a:xfrm>
          <a:prstGeom prst="rect">
            <a:avLst/>
          </a:prstGeom>
          <a:noFill/>
          <a:ln>
            <a:noFill/>
          </a:ln>
        </p:spPr>
      </p:pic>
    </p:spTree>
    <p:extLst>
      <p:ext uri="{BB962C8B-B14F-4D97-AF65-F5344CB8AC3E}">
        <p14:creationId xmlns:p14="http://schemas.microsoft.com/office/powerpoint/2010/main" val="1305473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7363"/>
            <a:ext cx="12192000" cy="6103274"/>
          </a:xfrm>
          <a:prstGeom prst="rect">
            <a:avLst/>
          </a:prstGeom>
        </p:spPr>
      </p:pic>
    </p:spTree>
    <p:extLst>
      <p:ext uri="{BB962C8B-B14F-4D97-AF65-F5344CB8AC3E}">
        <p14:creationId xmlns:p14="http://schemas.microsoft.com/office/powerpoint/2010/main" val="6367074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199" y="146050"/>
            <a:ext cx="10515600" cy="1325563"/>
          </a:xfrm>
        </p:spPr>
        <p:txBody>
          <a:bodyPr/>
          <a:lstStyle/>
          <a:p>
            <a:pPr algn="ctr"/>
            <a:r>
              <a:rPr lang="es-CO"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Datos importantes de los BRICS+</a:t>
            </a:r>
            <a:endPar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Rectángulo 3"/>
          <p:cNvSpPr/>
          <p:nvPr/>
        </p:nvSpPr>
        <p:spPr>
          <a:xfrm>
            <a:off x="585786" y="1396135"/>
            <a:ext cx="11020425" cy="4920834"/>
          </a:xfrm>
          <a:prstGeom prst="rect">
            <a:avLst/>
          </a:prstGeom>
        </p:spPr>
        <p:txBody>
          <a:bodyPr wrap="square">
            <a:spAutoFit/>
          </a:bodyPr>
          <a:lstStyle/>
          <a:p>
            <a:pPr algn="just">
              <a:lnSpc>
                <a:spcPct val="107000"/>
              </a:lnSpc>
              <a:spcAft>
                <a:spcPts val="800"/>
              </a:spcAft>
            </a:pPr>
            <a:r>
              <a:rPr lang="es-CO" b="1" dirty="0">
                <a:latin typeface="Arial Narrow" panose="020B0606020202030204" pitchFamily="34" charset="0"/>
                <a:ea typeface="Calibri" panose="020F0502020204030204" pitchFamily="34" charset="0"/>
                <a:cs typeface="Times New Roman" panose="02020603050405020304" pitchFamily="18" charset="0"/>
              </a:rPr>
              <a:t>Visión General Económica</a:t>
            </a:r>
            <a:endParaRPr lang="en-US" sz="2400"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dirty="0">
                <a:latin typeface="Arial Narrow" panose="020B0606020202030204" pitchFamily="34" charset="0"/>
                <a:ea typeface="Calibri" panose="020F0502020204030204" pitchFamily="34" charset="0"/>
                <a:cs typeface="Times New Roman" panose="02020603050405020304" pitchFamily="18" charset="0"/>
              </a:rPr>
              <a:t>Los países BRICS+ (Brasil, Rusia, India, China, Sudáfrica, Egipto, Etiopía, Irán, Emiratos Árabes Unidos e Indonesia) representan aproximadamente el </a:t>
            </a:r>
            <a:r>
              <a:rPr lang="es-CO" b="1" dirty="0">
                <a:latin typeface="Arial Narrow" panose="020B0606020202030204" pitchFamily="34" charset="0"/>
                <a:ea typeface="Calibri" panose="020F0502020204030204" pitchFamily="34" charset="0"/>
                <a:cs typeface="Times New Roman" panose="02020603050405020304" pitchFamily="18" charset="0"/>
              </a:rPr>
              <a:t>40% del PIB mundial</a:t>
            </a:r>
            <a:r>
              <a:rPr lang="es-CO" dirty="0">
                <a:latin typeface="Arial Narrow" panose="020B0606020202030204" pitchFamily="34" charset="0"/>
                <a:ea typeface="Calibri" panose="020F0502020204030204" pitchFamily="34" charset="0"/>
                <a:cs typeface="Times New Roman" panose="02020603050405020304" pitchFamily="18" charset="0"/>
              </a:rPr>
              <a:t> en paridad de poder adquisitivo (PPA) en 2025-2026, con un total estimado de $31-35 billones (de un PIB global ~$115 billones), impulsado por China (65% del bloque). </a:t>
            </a:r>
            <a:endParaRPr lang="es-CO" dirty="0" smtClean="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b="1" dirty="0" smtClean="0">
                <a:latin typeface="Arial Narrow" panose="020B0606020202030204" pitchFamily="34" charset="0"/>
                <a:ea typeface="Calibri" panose="020F0502020204030204" pitchFamily="34" charset="0"/>
                <a:cs typeface="Times New Roman" panose="02020603050405020304" pitchFamily="18" charset="0"/>
              </a:rPr>
              <a:t>Población </a:t>
            </a:r>
            <a:r>
              <a:rPr lang="es-CO" b="1" dirty="0">
                <a:latin typeface="Arial Narrow" panose="020B0606020202030204" pitchFamily="34" charset="0"/>
                <a:ea typeface="Calibri" panose="020F0502020204030204" pitchFamily="34" charset="0"/>
                <a:cs typeface="Times New Roman" panose="02020603050405020304" pitchFamily="18" charset="0"/>
              </a:rPr>
              <a:t>y Superficie</a:t>
            </a:r>
            <a:endParaRPr lang="en-US" sz="2400"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b="1" dirty="0">
                <a:latin typeface="Arial Narrow" panose="020B0606020202030204" pitchFamily="34" charset="0"/>
                <a:ea typeface="Calibri" panose="020F0502020204030204" pitchFamily="34" charset="0"/>
                <a:cs typeface="Times New Roman" panose="02020603050405020304" pitchFamily="18" charset="0"/>
              </a:rPr>
              <a:t>Población</a:t>
            </a:r>
            <a:r>
              <a:rPr lang="es-CO" dirty="0">
                <a:latin typeface="Arial Narrow" panose="020B0606020202030204" pitchFamily="34" charset="0"/>
                <a:ea typeface="Calibri" panose="020F0502020204030204" pitchFamily="34" charset="0"/>
                <a:cs typeface="Times New Roman" panose="02020603050405020304" pitchFamily="18" charset="0"/>
              </a:rPr>
              <a:t>: </a:t>
            </a:r>
            <a:r>
              <a:rPr lang="es-CO" dirty="0" smtClean="0">
                <a:latin typeface="Arial Narrow" panose="020B0606020202030204" pitchFamily="34" charset="0"/>
                <a:ea typeface="Calibri" panose="020F0502020204030204" pitchFamily="34" charset="0"/>
                <a:cs typeface="Times New Roman" panose="02020603050405020304" pitchFamily="18" charset="0"/>
              </a:rPr>
              <a:t>51-55</a:t>
            </a:r>
            <a:r>
              <a:rPr lang="es-CO" dirty="0">
                <a:latin typeface="Arial Narrow" panose="020B0606020202030204" pitchFamily="34" charset="0"/>
                <a:ea typeface="Calibri" panose="020F0502020204030204" pitchFamily="34" charset="0"/>
                <a:cs typeface="Times New Roman" panose="02020603050405020304" pitchFamily="18" charset="0"/>
              </a:rPr>
              <a:t>% de la mundial (4.200-4.500 millones de 8.100 millones), liderada por India (1.400M), China (1.400M) e Indonesia (280M).bloomberglinea+1</a:t>
            </a:r>
            <a:endParaRPr lang="en-US" sz="2400"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b="1" dirty="0">
                <a:latin typeface="Arial Narrow" panose="020B0606020202030204" pitchFamily="34" charset="0"/>
                <a:ea typeface="Calibri" panose="020F0502020204030204" pitchFamily="34" charset="0"/>
                <a:cs typeface="Times New Roman" panose="02020603050405020304" pitchFamily="18" charset="0"/>
              </a:rPr>
              <a:t>Superficie</a:t>
            </a:r>
            <a:r>
              <a:rPr lang="es-CO" dirty="0">
                <a:latin typeface="Arial Narrow" panose="020B0606020202030204" pitchFamily="34" charset="0"/>
                <a:ea typeface="Calibri" panose="020F0502020204030204" pitchFamily="34" charset="0"/>
                <a:cs typeface="Times New Roman" panose="02020603050405020304" pitchFamily="18" charset="0"/>
              </a:rPr>
              <a:t>: </a:t>
            </a:r>
            <a:r>
              <a:rPr lang="es-CO" dirty="0" smtClean="0">
                <a:latin typeface="Arial Narrow" panose="020B0606020202030204" pitchFamily="34" charset="0"/>
                <a:ea typeface="Calibri" panose="020F0502020204030204" pitchFamily="34" charset="0"/>
                <a:cs typeface="Times New Roman" panose="02020603050405020304" pitchFamily="18" charset="0"/>
              </a:rPr>
              <a:t>40</a:t>
            </a:r>
            <a:r>
              <a:rPr lang="es-CO" dirty="0">
                <a:latin typeface="Arial Narrow" panose="020B0606020202030204" pitchFamily="34" charset="0"/>
                <a:ea typeface="Calibri" panose="020F0502020204030204" pitchFamily="34" charset="0"/>
                <a:cs typeface="Times New Roman" panose="02020603050405020304" pitchFamily="18" charset="0"/>
              </a:rPr>
              <a:t>% del territorio global </a:t>
            </a:r>
            <a:r>
              <a:rPr lang="es-CO" dirty="0" smtClean="0">
                <a:latin typeface="Arial Narrow" panose="020B0606020202030204" pitchFamily="34" charset="0"/>
                <a:ea typeface="Calibri" panose="020F0502020204030204" pitchFamily="34" charset="0"/>
                <a:cs typeface="Times New Roman" panose="02020603050405020304" pitchFamily="18" charset="0"/>
              </a:rPr>
              <a:t>(65 </a:t>
            </a:r>
            <a:r>
              <a:rPr lang="es-CO" dirty="0">
                <a:latin typeface="Arial Narrow" panose="020B0606020202030204" pitchFamily="34" charset="0"/>
                <a:ea typeface="Calibri" panose="020F0502020204030204" pitchFamily="34" charset="0"/>
                <a:cs typeface="Times New Roman" panose="02020603050405020304" pitchFamily="18" charset="0"/>
              </a:rPr>
              <a:t>millones km²), con Rusia (17M km²), China (9.6M) e India (3.3M) como principales </a:t>
            </a:r>
            <a:r>
              <a:rPr lang="es-CO" dirty="0" smtClean="0">
                <a:latin typeface="Arial Narrow" panose="020B0606020202030204" pitchFamily="34" charset="0"/>
                <a:ea typeface="Calibri" panose="020F0502020204030204" pitchFamily="34" charset="0"/>
                <a:cs typeface="Times New Roman" panose="02020603050405020304" pitchFamily="18" charset="0"/>
              </a:rPr>
              <a:t>contribuyentes.​</a:t>
            </a:r>
            <a:endParaRPr lang="en-US" sz="2400"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b="1" dirty="0">
                <a:latin typeface="Arial Narrow" panose="020B0606020202030204" pitchFamily="34" charset="0"/>
                <a:ea typeface="Calibri" panose="020F0502020204030204" pitchFamily="34" charset="0"/>
                <a:cs typeface="Times New Roman" panose="02020603050405020304" pitchFamily="18" charset="0"/>
              </a:rPr>
              <a:t>Producción Agrícola y Minera</a:t>
            </a:r>
            <a:endParaRPr lang="en-US" sz="2400"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b="1" dirty="0">
                <a:latin typeface="Arial Narrow" panose="020B0606020202030204" pitchFamily="34" charset="0"/>
                <a:ea typeface="Calibri" panose="020F0502020204030204" pitchFamily="34" charset="0"/>
                <a:cs typeface="Times New Roman" panose="02020603050405020304" pitchFamily="18" charset="0"/>
              </a:rPr>
              <a:t>Agricultura</a:t>
            </a:r>
            <a:r>
              <a:rPr lang="es-CO" dirty="0">
                <a:latin typeface="Arial Narrow" panose="020B0606020202030204" pitchFamily="34" charset="0"/>
                <a:ea typeface="Calibri" panose="020F0502020204030204" pitchFamily="34" charset="0"/>
                <a:cs typeface="Times New Roman" panose="02020603050405020304" pitchFamily="18" charset="0"/>
              </a:rPr>
              <a:t>: </a:t>
            </a:r>
            <a:r>
              <a:rPr lang="es-CO" dirty="0" smtClean="0">
                <a:latin typeface="Arial Narrow" panose="020B0606020202030204" pitchFamily="34" charset="0"/>
                <a:ea typeface="Calibri" panose="020F0502020204030204" pitchFamily="34" charset="0"/>
                <a:cs typeface="Times New Roman" panose="02020603050405020304" pitchFamily="18" charset="0"/>
              </a:rPr>
              <a:t>40-45</a:t>
            </a:r>
            <a:r>
              <a:rPr lang="es-CO" dirty="0">
                <a:latin typeface="Arial Narrow" panose="020B0606020202030204" pitchFamily="34" charset="0"/>
                <a:ea typeface="Calibri" panose="020F0502020204030204" pitchFamily="34" charset="0"/>
                <a:cs typeface="Times New Roman" panose="02020603050405020304" pitchFamily="18" charset="0"/>
              </a:rPr>
              <a:t>% de la producción global de cereales (arroz, trigo), soja y carne; China e India dominan arroz y trigo (30% mundial cada uno), Brasil lidera soja (50%). </a:t>
            </a:r>
            <a:r>
              <a:rPr lang="es-CO" dirty="0" smtClean="0">
                <a:latin typeface="Arial Narrow" panose="020B0606020202030204" pitchFamily="34" charset="0"/>
                <a:ea typeface="Calibri" panose="020F0502020204030204" pitchFamily="34" charset="0"/>
                <a:cs typeface="Times New Roman" panose="02020603050405020304" pitchFamily="18" charset="0"/>
              </a:rPr>
              <a:t>​</a:t>
            </a:r>
            <a:endParaRPr lang="en-US" sz="2400" dirty="0">
              <a:latin typeface="Arial Narrow" panose="020B0606020202030204" pitchFamily="34" charset="0"/>
              <a:ea typeface="Calibri" panose="020F0502020204030204" pitchFamily="34" charset="0"/>
              <a:cs typeface="Times New Roman" panose="02020603050405020304" pitchFamily="18" charset="0"/>
            </a:endParaRPr>
          </a:p>
          <a:p>
            <a:r>
              <a:rPr lang="es-CO" b="1" dirty="0">
                <a:latin typeface="Arial Narrow" panose="020B0606020202030204" pitchFamily="34" charset="0"/>
                <a:ea typeface="Calibri" panose="020F0502020204030204" pitchFamily="34" charset="0"/>
                <a:cs typeface="Times New Roman" panose="02020603050405020304" pitchFamily="18" charset="0"/>
              </a:rPr>
              <a:t>Minería</a:t>
            </a:r>
            <a:r>
              <a:rPr lang="es-CO" dirty="0">
                <a:latin typeface="Arial Narrow" panose="020B0606020202030204" pitchFamily="34" charset="0"/>
                <a:ea typeface="Calibri" panose="020F0502020204030204" pitchFamily="34" charset="0"/>
                <a:cs typeface="Times New Roman" panose="02020603050405020304" pitchFamily="18" charset="0"/>
              </a:rPr>
              <a:t>: </a:t>
            </a:r>
            <a:r>
              <a:rPr lang="es-CO" dirty="0" smtClean="0">
                <a:latin typeface="Arial Narrow" panose="020B0606020202030204" pitchFamily="34" charset="0"/>
                <a:ea typeface="Calibri" panose="020F0502020204030204" pitchFamily="34" charset="0"/>
                <a:cs typeface="Times New Roman" panose="02020603050405020304" pitchFamily="18" charset="0"/>
              </a:rPr>
              <a:t>Tienen en su haber aproximadamente el 50</a:t>
            </a:r>
            <a:r>
              <a:rPr lang="es-CO" dirty="0">
                <a:latin typeface="Arial Narrow" panose="020B0606020202030204" pitchFamily="34" charset="0"/>
                <a:ea typeface="Calibri" panose="020F0502020204030204" pitchFamily="34" charset="0"/>
                <a:cs typeface="Times New Roman" panose="02020603050405020304" pitchFamily="18" charset="0"/>
              </a:rPr>
              <a:t>% de metales clave: hierro (Brasil, Rusia 30%), cobre (China procesa 50%), litio (implicado vía socios), tierras raras (China 80-90%).</a:t>
            </a:r>
            <a:endParaRPr lang="en-US" sz="4000" dirty="0">
              <a:latin typeface="Arial Narrow" panose="020B0606020202030204" pitchFamily="34" charset="0"/>
            </a:endParaRPr>
          </a:p>
        </p:txBody>
      </p:sp>
    </p:spTree>
    <p:extLst>
      <p:ext uri="{BB962C8B-B14F-4D97-AF65-F5344CB8AC3E}">
        <p14:creationId xmlns:p14="http://schemas.microsoft.com/office/powerpoint/2010/main" val="28450515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494402" y="357240"/>
            <a:ext cx="11277600" cy="5989460"/>
          </a:xfrm>
          <a:prstGeom prst="rect">
            <a:avLst/>
          </a:prstGeom>
        </p:spPr>
        <p:txBody>
          <a:bodyPr wrap="square">
            <a:spAutoFit/>
          </a:bodyPr>
          <a:lstStyle/>
          <a:p>
            <a:pPr algn="just">
              <a:lnSpc>
                <a:spcPct val="107000"/>
              </a:lnSpc>
              <a:spcAft>
                <a:spcPts val="800"/>
              </a:spcAft>
            </a:pPr>
            <a:r>
              <a:rPr lang="es-CO" sz="2800" b="1" dirty="0">
                <a:latin typeface="Arial Narrow" panose="020B0606020202030204" pitchFamily="34" charset="0"/>
                <a:ea typeface="Calibri" panose="020F0502020204030204" pitchFamily="34" charset="0"/>
                <a:cs typeface="Times New Roman" panose="02020603050405020304" pitchFamily="18" charset="0"/>
              </a:rPr>
              <a:t>Petróleo y Energía</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800" b="1" dirty="0">
                <a:latin typeface="Arial Narrow" panose="020B0606020202030204" pitchFamily="34" charset="0"/>
                <a:ea typeface="Calibri" panose="020F0502020204030204" pitchFamily="34" charset="0"/>
                <a:cs typeface="Times New Roman" panose="02020603050405020304" pitchFamily="18" charset="0"/>
              </a:rPr>
              <a:t>Petróleo</a:t>
            </a:r>
            <a:r>
              <a:rPr lang="es-CO" sz="2800" dirty="0">
                <a:latin typeface="Arial Narrow" panose="020B0606020202030204" pitchFamily="34" charset="0"/>
                <a:ea typeface="Calibri" panose="020F0502020204030204" pitchFamily="34" charset="0"/>
                <a:cs typeface="Times New Roman" panose="02020603050405020304" pitchFamily="18" charset="0"/>
              </a:rPr>
              <a:t>: </a:t>
            </a:r>
            <a:r>
              <a:rPr lang="es-CO" sz="2800" dirty="0" smtClean="0">
                <a:latin typeface="Arial Narrow" panose="020B0606020202030204" pitchFamily="34" charset="0"/>
                <a:ea typeface="Calibri" panose="020F0502020204030204" pitchFamily="34" charset="0"/>
                <a:cs typeface="Times New Roman" panose="02020603050405020304" pitchFamily="18" charset="0"/>
              </a:rPr>
              <a:t>Aprox. 44</a:t>
            </a:r>
            <a:r>
              <a:rPr lang="es-CO" sz="2800" dirty="0">
                <a:latin typeface="Arial Narrow" panose="020B0606020202030204" pitchFamily="34" charset="0"/>
                <a:ea typeface="Calibri" panose="020F0502020204030204" pitchFamily="34" charset="0"/>
                <a:cs typeface="Times New Roman" panose="02020603050405020304" pitchFamily="18" charset="0"/>
              </a:rPr>
              <a:t>% de la producción mundial de crudo </a:t>
            </a:r>
            <a:r>
              <a:rPr lang="es-CO" sz="2800" dirty="0" smtClean="0">
                <a:latin typeface="Arial Narrow" panose="020B0606020202030204" pitchFamily="34" charset="0"/>
                <a:ea typeface="Calibri" panose="020F0502020204030204" pitchFamily="34" charset="0"/>
                <a:cs typeface="Times New Roman" panose="02020603050405020304" pitchFamily="18" charset="0"/>
              </a:rPr>
              <a:t>; </a:t>
            </a:r>
            <a:r>
              <a:rPr lang="es-CO" sz="2800" dirty="0">
                <a:latin typeface="Arial Narrow" panose="020B0606020202030204" pitchFamily="34" charset="0"/>
                <a:ea typeface="Calibri" panose="020F0502020204030204" pitchFamily="34" charset="0"/>
                <a:cs typeface="Times New Roman" panose="02020603050405020304" pitchFamily="18" charset="0"/>
              </a:rPr>
              <a:t>Rusia (10M), Arabia Saudita rival pero EAU/Irán suman 5M, Brasil récord 2025 (3.8M b/día). tvbrics+1</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r>
              <a:rPr lang="es-CO" sz="2800" b="1" dirty="0">
                <a:latin typeface="Arial Narrow" panose="020B0606020202030204" pitchFamily="34" charset="0"/>
                <a:ea typeface="Calibri" panose="020F0502020204030204" pitchFamily="34" charset="0"/>
                <a:cs typeface="Times New Roman" panose="02020603050405020304" pitchFamily="18" charset="0"/>
              </a:rPr>
              <a:t>Gas natural</a:t>
            </a:r>
            <a:r>
              <a:rPr lang="es-CO" sz="2800" dirty="0">
                <a:latin typeface="Arial Narrow" panose="020B0606020202030204" pitchFamily="34" charset="0"/>
                <a:ea typeface="Calibri" panose="020F0502020204030204" pitchFamily="34" charset="0"/>
                <a:cs typeface="Times New Roman" panose="02020603050405020304" pitchFamily="18" charset="0"/>
              </a:rPr>
              <a:t>: Rusia (17% global), Irán y EAU fuertes exportadores</a:t>
            </a:r>
            <a:r>
              <a:rPr lang="es-CO" sz="2800" dirty="0" smtClean="0">
                <a:latin typeface="Arial Narrow" panose="020B0606020202030204" pitchFamily="34" charset="0"/>
                <a:ea typeface="Calibri" panose="020F0502020204030204" pitchFamily="34" charset="0"/>
                <a:cs typeface="Times New Roman" panose="02020603050405020304" pitchFamily="18" charset="0"/>
              </a:rPr>
              <a:t>.</a:t>
            </a:r>
          </a:p>
          <a:p>
            <a:pPr algn="just"/>
            <a:endParaRPr lang="es-CO" sz="2800" dirty="0">
              <a:latin typeface="Arial Narrow" panose="020B0606020202030204" pitchFamily="34" charset="0"/>
              <a:cs typeface="Times New Roman" panose="02020603050405020304" pitchFamily="18" charset="0"/>
            </a:endParaRPr>
          </a:p>
          <a:p>
            <a:pPr algn="just"/>
            <a:r>
              <a:rPr lang="en-US" sz="2800" b="1" dirty="0" err="1">
                <a:latin typeface="Arial Narrow" panose="020B0606020202030204" pitchFamily="34" charset="0"/>
              </a:rPr>
              <a:t>Aspectos</a:t>
            </a:r>
            <a:r>
              <a:rPr lang="en-US" sz="2800" b="1" dirty="0">
                <a:latin typeface="Arial Narrow" panose="020B0606020202030204" pitchFamily="34" charset="0"/>
              </a:rPr>
              <a:t> </a:t>
            </a:r>
            <a:r>
              <a:rPr lang="en-US" sz="2800" b="1" dirty="0" err="1">
                <a:latin typeface="Arial Narrow" panose="020B0606020202030204" pitchFamily="34" charset="0"/>
              </a:rPr>
              <a:t>Científicos</a:t>
            </a:r>
            <a:r>
              <a:rPr lang="en-US" sz="2800" b="1" dirty="0">
                <a:latin typeface="Arial Narrow" panose="020B0606020202030204" pitchFamily="34" charset="0"/>
              </a:rPr>
              <a:t> y </a:t>
            </a:r>
            <a:r>
              <a:rPr lang="en-US" sz="2800" b="1" dirty="0" err="1">
                <a:latin typeface="Arial Narrow" panose="020B0606020202030204" pitchFamily="34" charset="0"/>
              </a:rPr>
              <a:t>Sociales</a:t>
            </a:r>
            <a:endParaRPr lang="en-US" sz="2800" dirty="0">
              <a:latin typeface="Arial Narrow" panose="020B0606020202030204" pitchFamily="34" charset="0"/>
            </a:endParaRPr>
          </a:p>
          <a:p>
            <a:pPr algn="just"/>
            <a:r>
              <a:rPr lang="es-CO" sz="2800" b="1" dirty="0">
                <a:latin typeface="Arial Narrow" panose="020B0606020202030204" pitchFamily="34" charset="0"/>
              </a:rPr>
              <a:t>Científicos</a:t>
            </a:r>
            <a:r>
              <a:rPr lang="es-CO" sz="2800" dirty="0">
                <a:latin typeface="Arial Narrow" panose="020B0606020202030204" pitchFamily="34" charset="0"/>
              </a:rPr>
              <a:t>: </a:t>
            </a:r>
            <a:r>
              <a:rPr lang="es-CO" sz="2800" dirty="0" smtClean="0">
                <a:latin typeface="Arial Narrow" panose="020B0606020202030204" pitchFamily="34" charset="0"/>
              </a:rPr>
              <a:t>aprox. 40</a:t>
            </a:r>
            <a:r>
              <a:rPr lang="es-CO" sz="2800" dirty="0">
                <a:latin typeface="Arial Narrow" panose="020B0606020202030204" pitchFamily="34" charset="0"/>
              </a:rPr>
              <a:t>% de patentes globales (China 50%, India/Rusia crecientes), liderazgo en IA, espacio (China/India misiones lunares) y vacunas (Rusia/China COVID</a:t>
            </a:r>
            <a:r>
              <a:rPr lang="es-CO" sz="2800" dirty="0" smtClean="0">
                <a:latin typeface="Arial Narrow" panose="020B0606020202030204" pitchFamily="34" charset="0"/>
              </a:rPr>
              <a:t>).​</a:t>
            </a:r>
            <a:endParaRPr lang="en-US" sz="2800" dirty="0">
              <a:latin typeface="Arial Narrow" panose="020B0606020202030204" pitchFamily="34" charset="0"/>
            </a:endParaRPr>
          </a:p>
          <a:p>
            <a:pPr algn="just"/>
            <a:endParaRPr lang="es-CO" sz="2800" b="1" dirty="0" smtClean="0">
              <a:latin typeface="Arial Narrow" panose="020B0606020202030204" pitchFamily="34" charset="0"/>
            </a:endParaRPr>
          </a:p>
          <a:p>
            <a:pPr algn="just"/>
            <a:r>
              <a:rPr lang="es-CO" sz="2800" b="1" dirty="0" smtClean="0">
                <a:latin typeface="Arial Narrow" panose="020B0606020202030204" pitchFamily="34" charset="0"/>
              </a:rPr>
              <a:t>Sociales</a:t>
            </a:r>
            <a:r>
              <a:rPr lang="es-CO" sz="2800" dirty="0">
                <a:latin typeface="Arial Narrow" panose="020B0606020202030204" pitchFamily="34" charset="0"/>
              </a:rPr>
              <a:t>: IDH medio-alto (China/EAU alto), pero desigualdades altas (</a:t>
            </a:r>
            <a:r>
              <a:rPr lang="es-CO" sz="2800" dirty="0" err="1">
                <a:latin typeface="Arial Narrow" panose="020B0606020202030204" pitchFamily="34" charset="0"/>
              </a:rPr>
              <a:t>Gini</a:t>
            </a:r>
            <a:r>
              <a:rPr lang="es-CO" sz="2800" dirty="0">
                <a:latin typeface="Arial Narrow" panose="020B0606020202030204" pitchFamily="34" charset="0"/>
              </a:rPr>
              <a:t> &gt;0.4 en Brasil, Sudáfrica, Rusia); urbanización </a:t>
            </a:r>
            <a:r>
              <a:rPr lang="es-CO" sz="2800" dirty="0" smtClean="0">
                <a:latin typeface="Arial Narrow" panose="020B0606020202030204" pitchFamily="34" charset="0"/>
              </a:rPr>
              <a:t>aprox. 60</a:t>
            </a:r>
            <a:r>
              <a:rPr lang="es-CO" sz="2800" dirty="0">
                <a:latin typeface="Arial Narrow" panose="020B0606020202030204" pitchFamily="34" charset="0"/>
              </a:rPr>
              <a:t>%, con </a:t>
            </a:r>
            <a:r>
              <a:rPr lang="es-CO" sz="2800" dirty="0" err="1">
                <a:latin typeface="Arial Narrow" panose="020B0606020202030204" pitchFamily="34" charset="0"/>
              </a:rPr>
              <a:t>megaciudades</a:t>
            </a:r>
            <a:r>
              <a:rPr lang="es-CO" sz="2800" dirty="0">
                <a:latin typeface="Arial Narrow" panose="020B0606020202030204" pitchFamily="34" charset="0"/>
              </a:rPr>
              <a:t> como </a:t>
            </a:r>
            <a:r>
              <a:rPr lang="es-CO" sz="2800" dirty="0" err="1">
                <a:latin typeface="Arial Narrow" panose="020B0606020202030204" pitchFamily="34" charset="0"/>
              </a:rPr>
              <a:t>Shanghai</a:t>
            </a:r>
            <a:r>
              <a:rPr lang="es-CO" sz="2800" dirty="0">
                <a:latin typeface="Arial Narrow" panose="020B0606020202030204" pitchFamily="34" charset="0"/>
              </a:rPr>
              <a:t> (27M), Mumbai (21M).</a:t>
            </a:r>
            <a:endParaRPr lang="en-US" sz="2800" dirty="0">
              <a:latin typeface="Arial Narrow" panose="020B0606020202030204" pitchFamily="34" charset="0"/>
            </a:endParaRPr>
          </a:p>
        </p:txBody>
      </p:sp>
    </p:spTree>
    <p:extLst>
      <p:ext uri="{BB962C8B-B14F-4D97-AF65-F5344CB8AC3E}">
        <p14:creationId xmlns:p14="http://schemas.microsoft.com/office/powerpoint/2010/main" val="20537360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28637" y="1087629"/>
            <a:ext cx="11134725" cy="5647700"/>
          </a:xfrm>
          <a:prstGeom prst="rect">
            <a:avLst/>
          </a:prstGeom>
        </p:spPr>
        <p:txBody>
          <a:bodyPr wrap="square">
            <a:spAutoFit/>
          </a:bodyPr>
          <a:lstStyle/>
          <a:p>
            <a:pPr algn="just">
              <a:lnSpc>
                <a:spcPct val="107000"/>
              </a:lnSpc>
              <a:spcAft>
                <a:spcPts val="800"/>
              </a:spcAft>
            </a:pPr>
            <a:r>
              <a:rPr lang="es-CO" sz="2000" dirty="0">
                <a:latin typeface="Arial Narrow" panose="020B0606020202030204" pitchFamily="34" charset="0"/>
                <a:ea typeface="Calibri" panose="020F0502020204030204" pitchFamily="34" charset="0"/>
                <a:cs typeface="Times New Roman" panose="02020603050405020304" pitchFamily="18" charset="0"/>
              </a:rPr>
              <a:t>La Cumbre de los BRICS en Río de Janeiro, celebrada los 6 y 7 de julio de 2025 y presidida por </a:t>
            </a:r>
            <a:r>
              <a:rPr lang="es-CO" sz="2000" dirty="0" err="1">
                <a:latin typeface="Arial Narrow" panose="020B0606020202030204" pitchFamily="34" charset="0"/>
                <a:ea typeface="Calibri" panose="020F0502020204030204" pitchFamily="34" charset="0"/>
                <a:cs typeface="Times New Roman" panose="02020603050405020304" pitchFamily="18" charset="0"/>
              </a:rPr>
              <a:t>Luiz</a:t>
            </a:r>
            <a:r>
              <a:rPr lang="es-CO" sz="2000" dirty="0">
                <a:latin typeface="Arial Narrow" panose="020B0606020202030204" pitchFamily="34" charset="0"/>
                <a:ea typeface="Calibri" panose="020F0502020204030204" pitchFamily="34" charset="0"/>
                <a:cs typeface="Times New Roman" panose="02020603050405020304" pitchFamily="18" charset="0"/>
              </a:rPr>
              <a:t> </a:t>
            </a:r>
            <a:r>
              <a:rPr lang="es-CO" sz="2000" dirty="0" err="1">
                <a:latin typeface="Arial Narrow" panose="020B0606020202030204" pitchFamily="34" charset="0"/>
                <a:ea typeface="Calibri" panose="020F0502020204030204" pitchFamily="34" charset="0"/>
                <a:cs typeface="Times New Roman" panose="02020603050405020304" pitchFamily="18" charset="0"/>
              </a:rPr>
              <a:t>Inácio</a:t>
            </a:r>
            <a:r>
              <a:rPr lang="es-CO" sz="2000" dirty="0">
                <a:latin typeface="Arial Narrow" panose="020B0606020202030204" pitchFamily="34" charset="0"/>
                <a:ea typeface="Calibri" panose="020F0502020204030204" pitchFamily="34" charset="0"/>
                <a:cs typeface="Times New Roman" panose="02020603050405020304" pitchFamily="18" charset="0"/>
              </a:rPr>
              <a:t> Lula da Silva, concluyó con una declaración final que enfatizó el multilateralismo, la reforma de la gobernanza global y la cooperación Sur-Sur. </a:t>
            </a:r>
            <a:endParaRPr lang="es-CO" sz="2000" dirty="0" smtClean="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b="1" dirty="0" smtClean="0">
                <a:latin typeface="Arial Narrow" panose="020B0606020202030204" pitchFamily="34" charset="0"/>
                <a:ea typeface="Calibri" panose="020F0502020204030204" pitchFamily="34" charset="0"/>
                <a:cs typeface="Times New Roman" panose="02020603050405020304" pitchFamily="18" charset="0"/>
              </a:rPr>
              <a:t>Reforma </a:t>
            </a:r>
            <a:r>
              <a:rPr lang="es-CO" sz="2000" b="1" dirty="0">
                <a:latin typeface="Arial Narrow" panose="020B0606020202030204" pitchFamily="34" charset="0"/>
                <a:ea typeface="Calibri" panose="020F0502020204030204" pitchFamily="34" charset="0"/>
                <a:cs typeface="Times New Roman" panose="02020603050405020304" pitchFamily="18" charset="0"/>
              </a:rPr>
              <a:t>de Instituciones Globales</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a:latin typeface="Arial Narrow" panose="020B0606020202030204" pitchFamily="34" charset="0"/>
                <a:ea typeface="Calibri" panose="020F0502020204030204" pitchFamily="34" charset="0"/>
                <a:cs typeface="Times New Roman" panose="02020603050405020304" pitchFamily="18" charset="0"/>
              </a:rPr>
              <a:t>Reiteraron demandas para un realineamiento de cuotas en el FMI y el Banco Mundial que refleje el peso económico actual de los países en desarrollo, sin perjudicarlos, y condenaron sanciones unilaterales por su impacto en derechos humanos, desarrollo y seguridad alimentaria. </a:t>
            </a:r>
            <a:endParaRPr lang="es-CO" sz="2000" dirty="0" smtClean="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b="1" dirty="0" smtClean="0">
                <a:latin typeface="Arial Narrow" panose="020B0606020202030204" pitchFamily="34" charset="0"/>
                <a:ea typeface="Calibri" panose="020F0502020204030204" pitchFamily="34" charset="0"/>
                <a:cs typeface="Times New Roman" panose="02020603050405020304" pitchFamily="18" charset="0"/>
              </a:rPr>
              <a:t>Cooperación </a:t>
            </a:r>
            <a:r>
              <a:rPr lang="es-CO" sz="2000" b="1" dirty="0">
                <a:latin typeface="Arial Narrow" panose="020B0606020202030204" pitchFamily="34" charset="0"/>
                <a:ea typeface="Calibri" panose="020F0502020204030204" pitchFamily="34" charset="0"/>
                <a:cs typeface="Times New Roman" panose="02020603050405020304" pitchFamily="18" charset="0"/>
              </a:rPr>
              <a:t>Económica y Financiera</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a:latin typeface="Arial Narrow" panose="020B0606020202030204" pitchFamily="34" charset="0"/>
                <a:ea typeface="Calibri" panose="020F0502020204030204" pitchFamily="34" charset="0"/>
                <a:cs typeface="Times New Roman" panose="02020603050405020304" pitchFamily="18" charset="0"/>
              </a:rPr>
              <a:t>Saludaron la "Estrategia para la Asociación Económica de BRICS 2025", promoviendo comercio </a:t>
            </a:r>
            <a:r>
              <a:rPr lang="es-CO" sz="2000" dirty="0" err="1">
                <a:latin typeface="Arial Narrow" panose="020B0606020202030204" pitchFamily="34" charset="0"/>
                <a:ea typeface="Calibri" panose="020F0502020204030204" pitchFamily="34" charset="0"/>
                <a:cs typeface="Times New Roman" panose="02020603050405020304" pitchFamily="18" charset="0"/>
              </a:rPr>
              <a:t>intrabloque</a:t>
            </a:r>
            <a:r>
              <a:rPr lang="es-CO" sz="2000" dirty="0">
                <a:latin typeface="Arial Narrow" panose="020B0606020202030204" pitchFamily="34" charset="0"/>
                <a:ea typeface="Calibri" panose="020F0502020204030204" pitchFamily="34" charset="0"/>
                <a:cs typeface="Times New Roman" panose="02020603050405020304" pitchFamily="18" charset="0"/>
              </a:rPr>
              <a:t>, transacciones en monedas locales y mecanismos financieros alternativos; destacaron avances en IA, finanzas climáticas y eliminación de enfermedades sociales vía nuevas asociaciones. </a:t>
            </a:r>
            <a:endParaRPr lang="es-CO" sz="2000" dirty="0" smtClean="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b="1" dirty="0" smtClean="0">
                <a:latin typeface="Arial Narrow" panose="020B0606020202030204" pitchFamily="34" charset="0"/>
                <a:ea typeface="Calibri" panose="020F0502020204030204" pitchFamily="34" charset="0"/>
                <a:cs typeface="Times New Roman" panose="02020603050405020304" pitchFamily="18" charset="0"/>
              </a:rPr>
              <a:t>Paz</a:t>
            </a:r>
            <a:r>
              <a:rPr lang="es-CO" sz="2000" b="1" dirty="0">
                <a:latin typeface="Arial Narrow" panose="020B0606020202030204" pitchFamily="34" charset="0"/>
                <a:ea typeface="Calibri" panose="020F0502020204030204" pitchFamily="34" charset="0"/>
                <a:cs typeface="Times New Roman" panose="02020603050405020304" pitchFamily="18" charset="0"/>
              </a:rPr>
              <a:t>, Seguridad y Medio Ambiente</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a:latin typeface="Arial Narrow" panose="020B0606020202030204" pitchFamily="34" charset="0"/>
                <a:ea typeface="Calibri" panose="020F0502020204030204" pitchFamily="34" charset="0"/>
                <a:cs typeface="Times New Roman" panose="02020603050405020304" pitchFamily="18" charset="0"/>
              </a:rPr>
              <a:t>Condenaron la militarización de la ayuda humanitaria, exigieron cese al fuego en Gaza y retiro israelí; rechazaron el ajuste de carbono en fronteras de la UE; adoptaron declaraciones sobre gobernanza de IA y finanzas climáticas, priorizando acceso equitativo a tecnologías.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ítulo 2"/>
          <p:cNvSpPr>
            <a:spLocks noGrp="1"/>
          </p:cNvSpPr>
          <p:nvPr>
            <p:ph type="title"/>
          </p:nvPr>
        </p:nvSpPr>
        <p:spPr>
          <a:xfrm>
            <a:off x="838200" y="0"/>
            <a:ext cx="10515600" cy="1325563"/>
          </a:xfrm>
        </p:spPr>
        <p:txBody>
          <a:bodyPr/>
          <a:lstStyle/>
          <a:p>
            <a:pPr algn="ctr"/>
            <a:r>
              <a:rPr lang="es-CO"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Noticias de la última cumbre</a:t>
            </a:r>
            <a:endPar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38143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13262" y="-416272"/>
            <a:ext cx="10515600" cy="1325563"/>
          </a:xfrm>
        </p:spPr>
        <p:txBody>
          <a:bodyPr>
            <a:normAutofit/>
          </a:bodyPr>
          <a:lstStyle/>
          <a:p>
            <a:pPr algn="ctr"/>
            <a:r>
              <a:rPr lang="es-CO" sz="28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¿Multipolaridad, BRICS, Revolución socialista mundial?</a:t>
            </a:r>
            <a:endParaRPr lang="en-US"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451658" y="730116"/>
            <a:ext cx="11238808" cy="6063968"/>
          </a:xfrm>
          <a:prstGeom prst="rect">
            <a:avLst/>
          </a:prstGeom>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18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¿El mundo definitivamente está cambiando o está en procura de cambiar la órbita centenaria que impulsaron los viejos imperios, o simplemente lo de ahora es solo un rebote del viejo estilo imperialista?  </a:t>
            </a:r>
            <a:endParaRPr kumimoji="0" lang="en-US" sz="24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18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Para contestar esta(s) pregunta(s) tenemos que mirar en detalle de qué mundo estamos hablando. La geopolítica impuesta por la vieja Europa, por supuesto, está desapareciendo bajo el peso del nuevo orden mundial. Pero, ¿cuál es este y qué tanto conviene a los pueblos? El viejo presupuesto, establecido tras la derrota de la Alemania nazi que consistió en horadar cruelmente los intereses de las naciones para que la nueva hegemonía del “fin de la historia” se posicionara mil años, como el viejo sueño del Tercer Reich, está haciendo aguas, está naufragando. 30 años le bastaron a la globalización impuesta con la división neoliberal del trabajo internacional para allegar a la crisis. Ahora salta a la palestra la propuesta de construir un nuevo relacionamiento geopolítico y geoeconómico entre las naciones, sin sacrificar la globalización del comercio.</a:t>
            </a:r>
            <a:endParaRPr kumimoji="0" lang="en-US" sz="24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18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Se necesitaron 30 años para la gran crisis del neoliberalismo y para que una seguidilla de países, no propiamente imperialistas como les gusta llamarlos a los infantiles de la izquierda del siglo XIX, dijera: ¡Basta, la máquina de la imposición, del bullying financiero y de la </a:t>
            </a:r>
            <a:r>
              <a:rPr kumimoji="0" lang="es-CO" sz="18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muerte (?) </a:t>
            </a:r>
            <a:r>
              <a:rPr kumimoji="0" lang="es-CO" sz="18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debe ser detenida!, así las trompetas de Jericó, que darán paso a la caída de las murallas imperialistas y al comienzo de la rebelión, sean la punta de lanza de los esfuerzos iniciales hasta </a:t>
            </a:r>
            <a:r>
              <a:rPr kumimoji="0" lang="es-CO" sz="18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alcanzar, primero, </a:t>
            </a:r>
            <a:r>
              <a:rPr kumimoji="0" lang="es-CO" sz="18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los ribetes del comercio. El planeta ha sido sacudido violentamente por los hechos geopolíticos novísimos aupados por la guerra larga que se prevé en Ucrania y ahora con la guerra iniciada contra Irán por el </a:t>
            </a:r>
            <a:r>
              <a:rPr kumimoji="0" lang="es-CO" sz="1800" b="0" i="0" u="none" strike="noStrike" kern="1200" cap="none" spc="0" normalizeH="0" baseline="0" noProof="0" dirty="0" err="1"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sion</a:t>
            </a:r>
            <a:r>
              <a:rPr kumimoji="0" lang="es-CO" sz="18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-imperialismo y </a:t>
            </a:r>
            <a:r>
              <a:rPr kumimoji="0" lang="es-CO" sz="18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hace rato empezó a pensar que hay una nueva forma de relacionamiento entre las naciones muy distinta a la tradicional impuesta por los viejos países colonialistas. De todos los continentes, África es el que está dando un sacudón ejemplar al viejo colonialismo francés en las coyunturales circunstancias históricas, el mismo que de seguro va a ser sintonizado por todo el Tercer Mundo, pues las oportunidades son enormes.</a:t>
            </a:r>
            <a:endParaRPr kumimoji="0" lang="en-US" sz="24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021213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pPr algn="ctr"/>
            <a:r>
              <a:rPr lang="es-CO" sz="36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¿Es conveniente el nuevo orden para los pueblos?</a:t>
            </a:r>
            <a:endParaRPr lang="en-US" sz="3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Rectángulo 4"/>
          <p:cNvSpPr/>
          <p:nvPr/>
        </p:nvSpPr>
        <p:spPr>
          <a:xfrm>
            <a:off x="540326" y="1690688"/>
            <a:ext cx="11321935" cy="5134739"/>
          </a:xfrm>
          <a:prstGeom prst="rect">
            <a:avLst/>
          </a:prstGeom>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El devenir se desprende de la utopía socialista a la realidad contemporánea, en donde las fuerzas populares y nacionales abrevan juntas, casi como en los albores de la revolución china, en la cristalina agua de la rebelión antiimperialista. La tríada imperialista se sacude: Norteamérica,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Europa,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Japón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y Corea tiemblan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con solo pensar en la posibilidad de compartir el mantel con los emergentes BRICS+. El mundo basado en reglas norteamericanas caducó, aunque a lo lejos se ve un camino pedregoso (ahora empeorado por la visión neofascista de la conservación de la hegemonía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a cualquier costo del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nuevo gobierno yanqui) que puede serlo aún más si a él se le agrega la guerra nuclear, la tercera, que sería la última.</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Cambiar de direccionamiento geopolítico requiere de un acompañamiento superestructural para que el yerro no sea mayúsculo, máxime si miramos críticamente lo que se puso ante nuestros ojos: el genocidio </a:t>
            </a:r>
            <a:r>
              <a:rPr kumimoji="0" lang="es-CO" sz="2000" b="0" i="0" u="none" strike="noStrike" kern="1200" cap="none" spc="0" normalizeH="0" baseline="0" noProof="0" dirty="0" err="1"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gazatí</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y el expansionismo brutal de la entidad sionista en Asia Occidental.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La conciencia no solo de que el barco está haciendo aguas sino también de la necesidad de luchar por un futuro digno para todos, es lo que debe acompañar la acción mundial de las naciones emergentes en donde los pueblos se encuentran en manos de intereses antinacionales, pues vuelve a brillar en el horizonte la luz viva de la soberanía y la libertad, sin ser ello necesariamente el anhelado socialismo pero, con toda seguridad, sí es un peldaño, el primero de la escalera, así esta se encuentre aún en los terrenos de la explotación del hombre por el hombre.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931456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459971" y="1832005"/>
            <a:ext cx="11272058" cy="4780283"/>
          </a:xfrm>
          <a:prstGeom prst="rect">
            <a:avLst/>
          </a:prstGeom>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La pregunta: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tiene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una respuesta clara: no, no lo es, pero es un paso imprescindible para alcanzar la utopía socialista detenida en las afueras por esas fuerzas brutales del decadente imperialismo neocolonialista moderno. El desarrollo de la hegemonía norteamericana que pretende volverse vitalicia, no deja espacios para que los pueblos puedan respirar soberanía; las corporaciones imperialistas, verdaderas dueñas del poder mundial, nunca se apartaron de la opresión y el saqueo tradicionales y, por el contrario, las contradicciones, en el marco del brutal neoliberalismo, se agudizaron hasta límites inimaginables en contra de la mayoría de las naciones del Sur Global, quienes, y con base en la impagable deuda externa, no tienen futuro.</a:t>
            </a:r>
            <a:endParaRPr kumimoji="0" lang="en-US"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Cuando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muchas naciones despiertan con el peso de la deuda externa esclavista sobre sus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espaldas y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el horizonte de la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soberanía amenazado por la nueva Estrategia</a:t>
            </a:r>
            <a:r>
              <a:rPr kumimoji="0" lang="es-CO" sz="2000" b="0" i="0" u="none" strike="noStrike" kern="1200" cap="none" spc="0" normalizeH="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de Seguridad Nacional, es hora de buscar nuevas alianzas: tenemos q</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ue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lanzar las mejores propuestas para hacer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las alianzas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estratégicas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nacionales y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con muchos países que quieran dar el salto histórico a una mejor situación política y económica en las relaciones internacionales, pasando del yugo del bullying imperialista de las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sanciones y del garrote de los marines,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al escenario del libre relacionamiento político y económico con quien cada nación quiera, para bien de su pueblo, en lo que llama China, una relación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gana-gana.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A esto se le puede denominar un mejor estadio para la libertad y el respeto universal de los derechos humanos.</a:t>
            </a:r>
            <a:endParaRPr kumimoji="0" lang="en-US"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endParaRPr>
          </a:p>
        </p:txBody>
      </p:sp>
      <p:sp>
        <p:nvSpPr>
          <p:cNvPr id="4" name="Título 3"/>
          <p:cNvSpPr>
            <a:spLocks noGrp="1"/>
          </p:cNvSpPr>
          <p:nvPr>
            <p:ph type="title"/>
          </p:nvPr>
        </p:nvSpPr>
        <p:spPr/>
        <p:txBody>
          <a:bodyPr>
            <a:normAutofit fontScale="90000"/>
          </a:bodyPr>
          <a:lstStyle/>
          <a:p>
            <a:pPr algn="ctr"/>
            <a:r>
              <a:rPr lang="es-CO" sz="4000" b="1" dirty="0" smtClean="0">
                <a:effectLst>
                  <a:outerShdw blurRad="38100" dist="38100" dir="2700000" algn="tl">
                    <a:srgbClr val="000000">
                      <a:alpha val="43137"/>
                    </a:srgbClr>
                  </a:outerShdw>
                </a:effectLst>
                <a:latin typeface="Arial Narrow" panose="020B0606020202030204" pitchFamily="34" charset="0"/>
                <a:ea typeface="Calibri" panose="020F0502020204030204" pitchFamily="34" charset="0"/>
                <a:cs typeface="Times New Roman" panose="02020603050405020304" pitchFamily="18" charset="0"/>
              </a:rPr>
              <a:t>¿Este </a:t>
            </a:r>
            <a:r>
              <a:rPr lang="es-CO" sz="4000" b="1" dirty="0">
                <a:effectLst>
                  <a:outerShdw blurRad="38100" dist="38100" dir="2700000" algn="tl">
                    <a:srgbClr val="000000">
                      <a:alpha val="43137"/>
                    </a:srgbClr>
                  </a:outerShdw>
                </a:effectLst>
                <a:latin typeface="Arial Narrow" panose="020B0606020202030204" pitchFamily="34" charset="0"/>
                <a:ea typeface="Calibri" panose="020F0502020204030204" pitchFamily="34" charset="0"/>
                <a:cs typeface="Times New Roman" panose="02020603050405020304" pitchFamily="18" charset="0"/>
              </a:rPr>
              <a:t>nuevo quehacer mundial </a:t>
            </a:r>
            <a:r>
              <a:rPr lang="es-CO" sz="4000" b="1" dirty="0" smtClean="0">
                <a:effectLst>
                  <a:outerShdw blurRad="38100" dist="38100" dir="2700000" algn="tl">
                    <a:srgbClr val="000000">
                      <a:alpha val="43137"/>
                    </a:srgbClr>
                  </a:outerShdw>
                </a:effectLst>
                <a:latin typeface="Arial Narrow" panose="020B0606020202030204" pitchFamily="34" charset="0"/>
                <a:ea typeface="Calibri" panose="020F0502020204030204" pitchFamily="34" charset="0"/>
                <a:cs typeface="Times New Roman" panose="02020603050405020304" pitchFamily="18" charset="0"/>
              </a:rPr>
              <a:t>conducirá al </a:t>
            </a:r>
            <a:r>
              <a:rPr lang="es-CO" sz="4000" b="1" dirty="0">
                <a:effectLst>
                  <a:outerShdw blurRad="38100" dist="38100" dir="2700000" algn="tl">
                    <a:srgbClr val="000000">
                      <a:alpha val="43137"/>
                    </a:srgbClr>
                  </a:outerShdw>
                </a:effectLst>
                <a:latin typeface="Arial Narrow" panose="020B0606020202030204" pitchFamily="34" charset="0"/>
                <a:ea typeface="Calibri" panose="020F0502020204030204" pitchFamily="34" charset="0"/>
                <a:cs typeface="Times New Roman" panose="02020603050405020304" pitchFamily="18" charset="0"/>
              </a:rPr>
              <a:t>mundo que </a:t>
            </a:r>
            <a:r>
              <a:rPr lang="es-CO" sz="4000" b="1" dirty="0" smtClean="0">
                <a:effectLst>
                  <a:outerShdw blurRad="38100" dist="38100" dir="2700000" algn="tl">
                    <a:srgbClr val="000000">
                      <a:alpha val="43137"/>
                    </a:srgbClr>
                  </a:outerShdw>
                </a:effectLst>
                <a:latin typeface="Arial Narrow" panose="020B0606020202030204" pitchFamily="34" charset="0"/>
                <a:ea typeface="Calibri" panose="020F0502020204030204" pitchFamily="34" charset="0"/>
                <a:cs typeface="Times New Roman" panose="02020603050405020304" pitchFamily="18" charset="0"/>
              </a:rPr>
              <a:t>imaginaron </a:t>
            </a:r>
            <a:r>
              <a:rPr lang="es-CO" sz="4000" b="1" dirty="0">
                <a:effectLst>
                  <a:outerShdw blurRad="38100" dist="38100" dir="2700000" algn="tl">
                    <a:srgbClr val="000000">
                      <a:alpha val="43137"/>
                    </a:srgbClr>
                  </a:outerShdw>
                </a:effectLst>
                <a:latin typeface="Arial Narrow" panose="020B0606020202030204" pitchFamily="34" charset="0"/>
                <a:ea typeface="Calibri" panose="020F0502020204030204" pitchFamily="34" charset="0"/>
                <a:cs typeface="Times New Roman" panose="02020603050405020304" pitchFamily="18" charset="0"/>
              </a:rPr>
              <a:t>Marx, Lenín, y todos los pueblos libres y diversos del mundo</a:t>
            </a:r>
            <a:r>
              <a:rPr lang="es-CO" sz="4000" b="1" dirty="0" smtClean="0">
                <a:effectLst>
                  <a:outerShdw blurRad="38100" dist="38100" dir="2700000" algn="tl">
                    <a:srgbClr val="000000">
                      <a:alpha val="43137"/>
                    </a:srgbClr>
                  </a:outerShdw>
                </a:effectLst>
                <a:latin typeface="Arial Narrow" panose="020B0606020202030204" pitchFamily="34" charset="0"/>
                <a:ea typeface="Calibri" panose="020F0502020204030204" pitchFamily="34" charset="0"/>
                <a:cs typeface="Times New Roman" panose="02020603050405020304" pitchFamily="18" charset="0"/>
              </a:rPr>
              <a:t>?</a:t>
            </a:r>
            <a:endPar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770403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6513" y="74180"/>
            <a:ext cx="10515600" cy="1325563"/>
          </a:xfrm>
        </p:spPr>
        <p:txBody>
          <a:bodyPr>
            <a:normAutofit/>
          </a:bodyPr>
          <a:lstStyle/>
          <a:p>
            <a:pPr algn="ctr"/>
            <a:r>
              <a:rPr lang="es-CO" sz="36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Multipolaridad y un nuevo relacionamiento económico </a:t>
            </a:r>
            <a:endParaRPr lang="en-US" sz="3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656706" y="1568274"/>
            <a:ext cx="11305309" cy="4249368"/>
          </a:xfrm>
          <a:prstGeom prst="rect">
            <a:avLst/>
          </a:prstGeom>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Ante las sanciones de la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UE-OTAN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el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rublo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(y, en general, las monedas respaldadas por materias primas, incluso oro) parece que ha avanzado más que retrocedido. Algo que en la actualidad contrasta de manera clara y flagrante con la falta de anclaje material del dólar y de otras monedas del Imperio Occidental.</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La confianza en ellas se va perdiendo, mientras que cada vez se despliega un mayor número de acuerdos comerciales entre formaciones </a:t>
            </a:r>
            <a:r>
              <a:rPr kumimoji="0" lang="es-CO" sz="2000" b="0" i="0" u="none" strike="noStrike" kern="1200" cap="none" spc="0" normalizeH="0" baseline="0" noProof="0" dirty="0" err="1">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socioestatales</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otrora “periféricas” del Sistema Mundial capitalista, pero que están en camino de reconfigurarlo de tal manera que las antiguas claves del mismo empiezan a desdibujarse.</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Desde hace un tiempo estamos presenciando una escalada de desarrollos sincronizados que cambian el juego de dominación mundial del dólar, ergo, de EEUU: la rupia-rublo con la India, el </a:t>
            </a:r>
            <a:r>
              <a:rPr kumimoji="0" lang="es-CO" sz="2000" b="0" i="0" u="none" strike="noStrike" kern="1200" cap="none" spc="0" normalizeH="0" baseline="0" noProof="0" dirty="0" err="1">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petro</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-yuan con Arabia Saudita e Irán, las tarjetas Mir-</a:t>
            </a:r>
            <a:r>
              <a:rPr kumimoji="0" lang="es-CO" sz="2000" b="0" i="0" u="none" strike="noStrike" kern="1200" cap="none" spc="0" normalizeH="0" baseline="0" noProof="0" dirty="0" err="1">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Union</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a:t>
            </a:r>
            <a:r>
              <a:rPr kumimoji="0" lang="es-CO" sz="2000" b="0" i="0" u="none" strike="noStrike" kern="1200" cap="none" spc="0" normalizeH="0" baseline="0" noProof="0" dirty="0" err="1">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Pay</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emitidas por los Bancos en Rusia, los acuerdos Rusia-Irán con un SWIFT alternativo, el proyecto Unión Económica Euroasiática-China para un sistema monetario/financiero independiente… Se va constatando que el 13% del planeta, básicamente el anglosajón, ya no puede imponer tan fácilmente su dominación al otro 87% del mundo</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Esta puede ser una de las versiones que llaman multipolaridad. (Andrés Piqueras)</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85106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b="1" dirty="0" smtClean="0">
                <a:effectLst>
                  <a:outerShdw blurRad="38100" dist="38100" dir="2700000" algn="tl">
                    <a:srgbClr val="000000">
                      <a:alpha val="43137"/>
                    </a:srgbClr>
                  </a:outerShdw>
                </a:effectLst>
              </a:rPr>
              <a:t>La pregunta del millón de M. Roberts</a:t>
            </a:r>
            <a:endParaRPr lang="en-US" b="1" dirty="0">
              <a:effectLst>
                <a:outerShdw blurRad="38100" dist="38100" dir="2700000" algn="tl">
                  <a:srgbClr val="000000">
                    <a:alpha val="43137"/>
                  </a:srgbClr>
                </a:outerShdw>
              </a:effectLst>
            </a:endParaRPr>
          </a:p>
        </p:txBody>
      </p:sp>
      <p:sp>
        <p:nvSpPr>
          <p:cNvPr id="3" name="Rectángulo 2"/>
          <p:cNvSpPr/>
          <p:nvPr/>
        </p:nvSpPr>
        <p:spPr>
          <a:xfrm>
            <a:off x="895350" y="1690688"/>
            <a:ext cx="10401300" cy="4287328"/>
          </a:xfrm>
          <a:prstGeom prst="rect">
            <a:avLst/>
          </a:prstGeom>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1"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¿Los </a:t>
            </a: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países del Sur Global </a:t>
            </a:r>
            <a:r>
              <a:rPr kumimoji="0" lang="es-CO" sz="2000" b="1"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lograrán </a:t>
            </a: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escapar de las garras del imperialismo y comenzar a </a:t>
            </a:r>
            <a:r>
              <a:rPr kumimoji="0" lang="es-CO" sz="2000" b="1"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ponerse </a:t>
            </a: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al </a:t>
            </a:r>
            <a:r>
              <a:rPr kumimoji="0" lang="es-CO" sz="2000" b="1"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día apoyándose </a:t>
            </a:r>
            <a:r>
              <a:rPr kumimoji="0" lang="es-CO" sz="2000" b="1"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en la emergente y dispar coalición de gobiernos BRICS+ o dependerá más bien de romper con el capitalismo en cada país y desarrollar un modelo transicional de acumulación que no se base en la ley del valor?</a:t>
            </a:r>
            <a:endParaRPr kumimoji="0" lang="en-US" sz="2800" b="1"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Muchos economistas marxistas hablan de la necesidad urgente de encontrar una agenda común entre los países del Sur Global</a:t>
            </a: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Roberts, por el contrario, opina que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la cooperación del Sur Global sólo funcionará para romper el yugo del imperialismo </a:t>
            </a:r>
            <a:r>
              <a:rPr kumimoji="0" lang="es-CO" sz="16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cuando haya un cambio social y económico dentro de los principales países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y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también en el núcleo imperialista del Norte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Global.</a:t>
            </a:r>
            <a:endParaRPr kumimoji="0" lang="en-US" sz="28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800"/>
              </a:spcAft>
              <a:buClrTx/>
              <a:buSzTx/>
              <a:buFontTx/>
              <a:buNone/>
              <a:tabLst/>
              <a:defRPr/>
            </a:pPr>
            <a:r>
              <a:rPr kumimoji="0" lang="es-CO" sz="16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La conclusión de Roberts es interesante: así los países del Sur Global se unan para cooperar entre sí, el imperialismo seguirá oprimiendo a estas sociedades hasta que haya una revolución socialista en los principales países de este Sur.</a:t>
            </a:r>
            <a:endParaRPr kumimoji="0" lang="en-US"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27998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0"/>
            <a:ext cx="10515600" cy="1325563"/>
          </a:xfrm>
        </p:spPr>
        <p:txBody>
          <a:bodyPr/>
          <a:lstStyle/>
          <a:p>
            <a:pPr algn="ctr"/>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¿Protectorado en Venezuela?</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638175" y="1325563"/>
            <a:ext cx="10715625" cy="5675656"/>
          </a:xfrm>
          <a:prstGeom prst="rect">
            <a:avLst/>
          </a:prstGeom>
        </p:spPr>
        <p:txBody>
          <a:bodyPr wrap="square">
            <a:spAutoFit/>
          </a:bodyPr>
          <a:lstStyle/>
          <a:p>
            <a:pPr algn="ctr">
              <a:lnSpc>
                <a:spcPct val="107000"/>
              </a:lnSpc>
              <a:spcAft>
                <a:spcPts val="800"/>
              </a:spcAft>
            </a:pPr>
            <a:r>
              <a:rPr lang="es-CO" sz="2400" b="1" dirty="0" smtClean="0">
                <a:latin typeface="Arial Narrow" panose="020B0606020202030204" pitchFamily="34" charset="0"/>
                <a:ea typeface="Calibri" panose="020F0502020204030204" pitchFamily="34" charset="0"/>
                <a:cs typeface="Times New Roman" panose="02020603050405020304" pitchFamily="18" charset="0"/>
              </a:rPr>
              <a:t>Álvaro García Linera  parte de la extinta base de la hegemonía norteamericana y lanza la siguiente tesis:</a:t>
            </a:r>
          </a:p>
          <a:p>
            <a:pPr algn="just">
              <a:lnSpc>
                <a:spcPct val="107000"/>
              </a:lnSpc>
              <a:spcAft>
                <a:spcPts val="800"/>
              </a:spcAft>
            </a:pPr>
            <a:r>
              <a:rPr lang="es-CO" sz="2400" dirty="0" smtClean="0">
                <a:latin typeface="Arial Narrow" panose="020B0606020202030204" pitchFamily="34" charset="0"/>
                <a:ea typeface="Calibri" panose="020F0502020204030204" pitchFamily="34" charset="0"/>
                <a:cs typeface="Times New Roman" panose="02020603050405020304" pitchFamily="18" charset="0"/>
              </a:rPr>
              <a:t>Al </a:t>
            </a:r>
            <a:r>
              <a:rPr lang="es-CO" sz="2400" dirty="0">
                <a:latin typeface="Arial Narrow" panose="020B0606020202030204" pitchFamily="34" charset="0"/>
                <a:ea typeface="Calibri" panose="020F0502020204030204" pitchFamily="34" charset="0"/>
                <a:cs typeface="Times New Roman" panose="02020603050405020304" pitchFamily="18" charset="0"/>
              </a:rPr>
              <a:t>interior del “área de influencia” estadounidense, la forma colonial atravesará dos modificaciones sustanciales</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a:t>
            </a:r>
          </a:p>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La primera. Asistiremos recurrentemente a hechos de fuerza dirigidos a ampliar el espacio territorial de Estados Unidos. Las declaraciones de Trump de cambiar de nombre del Golfo de México por el de “Golfo de América”; su amenaza de retomar el control del canal de Panamá; de convertir a Canadá en el 51 estado de EEUU o de asumir la propiedad de Groenlandia</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La segunda. Se reflotará la figura de los Protectorados para mantener el control económico y político de países poseedores de materias primas “estratégicas” (petróleo, tierras raras, litio, cobre, etc.) para la industria norteamericana, o de espacios geográficos de alto interés para inversionistas privados.</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endParaRPr lang="en-US" sz="2800" dirty="0"/>
          </a:p>
        </p:txBody>
      </p:sp>
    </p:spTree>
    <p:extLst>
      <p:ext uri="{BB962C8B-B14F-4D97-AF65-F5344CB8AC3E}">
        <p14:creationId xmlns:p14="http://schemas.microsoft.com/office/powerpoint/2010/main" val="11476039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6826" y="0"/>
            <a:ext cx="10515600" cy="1325563"/>
          </a:xfrm>
        </p:spPr>
        <p:txBody>
          <a:bodyPr>
            <a:normAutofit/>
          </a:bodyPr>
          <a:lstStyle/>
          <a:p>
            <a:pPr algn="ctr"/>
            <a:r>
              <a:rPr lang="es-CO"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Definición de protectorado</a:t>
            </a:r>
            <a:endPar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701616" y="1023638"/>
            <a:ext cx="10445150" cy="5354286"/>
          </a:xfrm>
          <a:prstGeom prst="rect">
            <a:avLst/>
          </a:prstGeom>
        </p:spPr>
        <p:txBody>
          <a:bodyPr wrap="square">
            <a:spAutoFit/>
          </a:bodyPr>
          <a:lstStyle/>
          <a:p>
            <a:pPr algn="just">
              <a:lnSpc>
                <a:spcPct val="107000"/>
              </a:lnSpc>
              <a:spcAft>
                <a:spcPts val="800"/>
              </a:spcAft>
            </a:pPr>
            <a:r>
              <a:rPr lang="es-CO" sz="2400" dirty="0" smtClean="0">
                <a:latin typeface="Arial Narrow" panose="020B0606020202030204" pitchFamily="34" charset="0"/>
                <a:ea typeface="Calibri" panose="020F0502020204030204" pitchFamily="34" charset="0"/>
                <a:cs typeface="Times New Roman" panose="02020603050405020304" pitchFamily="18" charset="0"/>
              </a:rPr>
              <a:t>“Un </a:t>
            </a:r>
            <a:r>
              <a:rPr lang="es-CO" sz="2400" dirty="0">
                <a:latin typeface="Arial Narrow" panose="020B0606020202030204" pitchFamily="34" charset="0"/>
                <a:ea typeface="Calibri" panose="020F0502020204030204" pitchFamily="34" charset="0"/>
                <a:cs typeface="Times New Roman" panose="02020603050405020304" pitchFamily="18" charset="0"/>
              </a:rPr>
              <a:t>Protectorado es un Estado formalmente independiente que ha cedido alguno de los principales resortes de su soberanía a un Estado más fuerte (el “Protector”). El Estado sometido mantiene el conjunto de su legislación y sus instituciones que permiten la cohesión política-cultural de la población en el territorio. Eso es parte de la autoridad social local que el “Protector” no tiene la capacidad de reemplazar, al menos sin un elevado costo económico y político. Pero el mando de las relaciones exteriores, de sus principales actividades productivas (extractivas) y financieras, están bajo tutela de la potencia extranjera</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a:t>
            </a:r>
          </a:p>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En ocasiones esta forma de “gobierno indirecto” (Frederick </a:t>
            </a:r>
            <a:r>
              <a:rPr lang="es-CO" sz="2400" dirty="0" err="1">
                <a:latin typeface="Arial Narrow" panose="020B0606020202030204" pitchFamily="34" charset="0"/>
                <a:ea typeface="Calibri" panose="020F0502020204030204" pitchFamily="34" charset="0"/>
                <a:cs typeface="Times New Roman" panose="02020603050405020304" pitchFamily="18" charset="0"/>
              </a:rPr>
              <a:t>Lugard</a:t>
            </a:r>
            <a:r>
              <a:rPr lang="es-CO" sz="2400" dirty="0">
                <a:latin typeface="Arial Narrow" panose="020B0606020202030204" pitchFamily="34" charset="0"/>
                <a:ea typeface="Calibri" panose="020F0502020204030204" pitchFamily="34" charset="0"/>
                <a:cs typeface="Times New Roman" panose="02020603050405020304" pitchFamily="18" charset="0"/>
              </a:rPr>
              <a:t>, 1905), o compartido, puede darse con pequeñas, pero efectivas, ocupaciones militares y burocráticas; en otros casos basta la amenaza de intervención armada, para dirigir también desde afuera las principales esferas de la economía y la defensa</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a:t>
            </a:r>
            <a:endParaRPr lang="en-US" sz="2400" dirty="0" smtClean="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547563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Preámbulo</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Marcador de contenido 2"/>
          <p:cNvSpPr>
            <a:spLocks noGrp="1"/>
          </p:cNvSpPr>
          <p:nvPr>
            <p:ph idx="1"/>
          </p:nvPr>
        </p:nvSpPr>
        <p:spPr/>
        <p:txBody>
          <a:bodyPr/>
          <a:lstStyle/>
          <a:p>
            <a:pPr marL="0" indent="0">
              <a:buNone/>
            </a:pPr>
            <a:r>
              <a:rPr lang="es-CO" dirty="0" smtClean="0">
                <a:latin typeface="Arial" panose="020B0604020202020204" pitchFamily="34" charset="0"/>
                <a:cs typeface="Arial" panose="020B0604020202020204" pitchFamily="34" charset="0"/>
              </a:rPr>
              <a:t>1. </a:t>
            </a:r>
            <a:r>
              <a:rPr lang="es-CO" dirty="0">
                <a:latin typeface="Arial" panose="020B0604020202020204" pitchFamily="34" charset="0"/>
                <a:cs typeface="Arial" panose="020B0604020202020204" pitchFamily="34" charset="0"/>
              </a:rPr>
              <a:t>Mercantilismo: saqueo de las colonias americanas, africanas y </a:t>
            </a:r>
            <a:r>
              <a:rPr lang="es-CO" dirty="0" smtClean="0">
                <a:latin typeface="Arial" panose="020B0604020202020204" pitchFamily="34" charset="0"/>
                <a:cs typeface="Arial" panose="020B0604020202020204" pitchFamily="34" charset="0"/>
              </a:rPr>
              <a:t>asiáticas. Esclavismo: exportación de esclavos.</a:t>
            </a:r>
            <a:endParaRPr lang="en-US" dirty="0">
              <a:latin typeface="Arial" panose="020B0604020202020204" pitchFamily="34" charset="0"/>
              <a:cs typeface="Arial" panose="020B0604020202020204" pitchFamily="34" charset="0"/>
            </a:endParaRPr>
          </a:p>
          <a:p>
            <a:pPr marL="0" indent="0">
              <a:buNone/>
            </a:pPr>
            <a:r>
              <a:rPr lang="es-CO" dirty="0" smtClean="0">
                <a:latin typeface="Arial" panose="020B0604020202020204" pitchFamily="34" charset="0"/>
                <a:cs typeface="Arial" panose="020B0604020202020204" pitchFamily="34" charset="0"/>
              </a:rPr>
              <a:t>2. Capitalismo.</a:t>
            </a:r>
            <a:endParaRPr lang="en-US" dirty="0">
              <a:latin typeface="Arial" panose="020B0604020202020204" pitchFamily="34" charset="0"/>
              <a:cs typeface="Arial" panose="020B0604020202020204" pitchFamily="34" charset="0"/>
            </a:endParaRPr>
          </a:p>
          <a:p>
            <a:pPr marL="0" indent="0">
              <a:buNone/>
            </a:pPr>
            <a:r>
              <a:rPr lang="es-CO" dirty="0" smtClean="0">
                <a:latin typeface="Arial" panose="020B0604020202020204" pitchFamily="34" charset="0"/>
                <a:cs typeface="Arial" panose="020B0604020202020204" pitchFamily="34" charset="0"/>
              </a:rPr>
              <a:t>3. </a:t>
            </a:r>
            <a:r>
              <a:rPr lang="es-CO" dirty="0">
                <a:latin typeface="Arial" panose="020B0604020202020204" pitchFamily="34" charset="0"/>
                <a:cs typeface="Arial" panose="020B0604020202020204" pitchFamily="34" charset="0"/>
              </a:rPr>
              <a:t>Expansión </a:t>
            </a:r>
            <a:r>
              <a:rPr lang="es-CO" dirty="0" smtClean="0">
                <a:latin typeface="Arial" panose="020B0604020202020204" pitchFamily="34" charset="0"/>
                <a:cs typeface="Arial" panose="020B0604020202020204" pitchFamily="34" charset="0"/>
              </a:rPr>
              <a:t>capitalista-colonialismo.</a:t>
            </a:r>
            <a:endParaRPr lang="en-US" dirty="0">
              <a:latin typeface="Arial" panose="020B0604020202020204" pitchFamily="34" charset="0"/>
              <a:cs typeface="Arial" panose="020B0604020202020204" pitchFamily="34" charset="0"/>
            </a:endParaRPr>
          </a:p>
          <a:p>
            <a:pPr marL="0" indent="0">
              <a:buNone/>
            </a:pPr>
            <a:r>
              <a:rPr lang="es-CO" dirty="0" smtClean="0">
                <a:latin typeface="Arial" panose="020B0604020202020204" pitchFamily="34" charset="0"/>
                <a:cs typeface="Arial" panose="020B0604020202020204" pitchFamily="34" charset="0"/>
              </a:rPr>
              <a:t>4. Doctrina Monroe-Repartición </a:t>
            </a:r>
            <a:r>
              <a:rPr lang="es-CO" dirty="0">
                <a:latin typeface="Arial" panose="020B0604020202020204" pitchFamily="34" charset="0"/>
                <a:cs typeface="Arial" panose="020B0604020202020204" pitchFamily="34" charset="0"/>
              </a:rPr>
              <a:t>de </a:t>
            </a:r>
            <a:r>
              <a:rPr lang="es-CO" dirty="0" smtClean="0">
                <a:latin typeface="Arial" panose="020B0604020202020204" pitchFamily="34" charset="0"/>
                <a:cs typeface="Arial" panose="020B0604020202020204" pitchFamily="34" charset="0"/>
              </a:rPr>
              <a:t>África.</a:t>
            </a:r>
            <a:endParaRPr lang="en-US" dirty="0">
              <a:latin typeface="Arial" panose="020B0604020202020204" pitchFamily="34" charset="0"/>
              <a:cs typeface="Arial" panose="020B0604020202020204" pitchFamily="34" charset="0"/>
            </a:endParaRPr>
          </a:p>
          <a:p>
            <a:pPr marL="0" indent="0">
              <a:buNone/>
            </a:pPr>
            <a:r>
              <a:rPr lang="es-CO" dirty="0" smtClean="0">
                <a:latin typeface="Arial" panose="020B0604020202020204" pitchFamily="34" charset="0"/>
                <a:cs typeface="Arial" panose="020B0604020202020204" pitchFamily="34" charset="0"/>
              </a:rPr>
              <a:t>5. Nacimiento </a:t>
            </a:r>
            <a:r>
              <a:rPr lang="es-CO" dirty="0">
                <a:latin typeface="Arial" panose="020B0604020202020204" pitchFamily="34" charset="0"/>
                <a:cs typeface="Arial" panose="020B0604020202020204" pitchFamily="34" charset="0"/>
              </a:rPr>
              <a:t>de la geopolítica mundial: necesidades modernas del capitalismo-imperialismo; teoría de </a:t>
            </a:r>
            <a:r>
              <a:rPr lang="es-CO" dirty="0" err="1">
                <a:latin typeface="Arial" panose="020B0604020202020204" pitchFamily="34" charset="0"/>
                <a:cs typeface="Arial" panose="020B0604020202020204" pitchFamily="34" charset="0"/>
              </a:rPr>
              <a:t>MacKinder</a:t>
            </a:r>
            <a:r>
              <a:rPr lang="es-CO" dirty="0">
                <a:latin typeface="Arial" panose="020B0604020202020204" pitchFamily="34" charset="0"/>
                <a:cs typeface="Arial" panose="020B0604020202020204" pitchFamily="34" charset="0"/>
              </a:rPr>
              <a:t> </a:t>
            </a:r>
            <a:r>
              <a:rPr lang="es-CO" dirty="0" smtClean="0">
                <a:latin typeface="Arial" panose="020B0604020202020204" pitchFamily="34" charset="0"/>
                <a:cs typeface="Arial" panose="020B0604020202020204" pitchFamily="34" charset="0"/>
              </a:rPr>
              <a:t>(</a:t>
            </a:r>
            <a:r>
              <a:rPr lang="es-CO" dirty="0" err="1" smtClean="0">
                <a:latin typeface="Arial" panose="020B0604020202020204" pitchFamily="34" charset="0"/>
                <a:cs typeface="Arial" panose="020B0604020202020204" pitchFamily="34" charset="0"/>
              </a:rPr>
              <a:t>Heartland</a:t>
            </a:r>
            <a:r>
              <a:rPr lang="es-CO" dirty="0">
                <a:latin typeface="Arial" panose="020B0604020202020204" pitchFamily="34" charset="0"/>
                <a:cs typeface="Arial" panose="020B0604020202020204" pitchFamily="34" charset="0"/>
              </a:rPr>
              <a:t>, región central del Asia); teoría de Nicholas John </a:t>
            </a:r>
            <a:r>
              <a:rPr lang="es-CO" dirty="0" err="1">
                <a:latin typeface="Arial" panose="020B0604020202020204" pitchFamily="34" charset="0"/>
                <a:cs typeface="Arial" panose="020B0604020202020204" pitchFamily="34" charset="0"/>
              </a:rPr>
              <a:t>Spykman</a:t>
            </a:r>
            <a:r>
              <a:rPr lang="es-CO" dirty="0">
                <a:latin typeface="Arial" panose="020B0604020202020204" pitchFamily="34" charset="0"/>
                <a:cs typeface="Arial" panose="020B0604020202020204" pitchFamily="34" charset="0"/>
              </a:rPr>
              <a:t> (</a:t>
            </a:r>
            <a:r>
              <a:rPr lang="es-CO" dirty="0" err="1">
                <a:latin typeface="Arial" panose="020B0604020202020204" pitchFamily="34" charset="0"/>
                <a:cs typeface="Arial" panose="020B0604020202020204" pitchFamily="34" charset="0"/>
              </a:rPr>
              <a:t>Rimland</a:t>
            </a:r>
            <a:r>
              <a:rPr lang="es-CO" dirty="0">
                <a:latin typeface="Arial" panose="020B0604020202020204" pitchFamily="34" charset="0"/>
                <a:cs typeface="Arial" panose="020B0604020202020204" pitchFamily="34" charset="0"/>
              </a:rPr>
              <a:t>, franja costera que rodea a Eurasia)</a:t>
            </a:r>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9606470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64079" y="0"/>
            <a:ext cx="10515600" cy="1325563"/>
          </a:xfrm>
        </p:spPr>
        <p:txBody>
          <a:bodyPr/>
          <a:lstStyle/>
          <a:p>
            <a:pPr algn="ctr"/>
            <a:r>
              <a:rPr lang="es-CO"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¿Una nueva Venezuela?</a:t>
            </a:r>
            <a:endPar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543464" y="1462460"/>
            <a:ext cx="11119449" cy="2858475"/>
          </a:xfrm>
          <a:prstGeom prst="rect">
            <a:avLst/>
          </a:prstGeom>
        </p:spPr>
        <p:txBody>
          <a:bodyPr wrap="square">
            <a:spAutoFit/>
          </a:bodyPr>
          <a:lstStyle/>
          <a:p>
            <a:pPr algn="just">
              <a:lnSpc>
                <a:spcPct val="107000"/>
              </a:lnSpc>
              <a:spcAft>
                <a:spcPts val="800"/>
              </a:spcAft>
            </a:pPr>
            <a:r>
              <a:rPr lang="es-CO" sz="2800" dirty="0">
                <a:latin typeface="Arial Narrow" panose="020B0606020202030204" pitchFamily="34" charset="0"/>
                <a:ea typeface="Calibri" panose="020F0502020204030204" pitchFamily="34" charset="0"/>
                <a:cs typeface="Times New Roman" panose="02020603050405020304" pitchFamily="18" charset="0"/>
              </a:rPr>
              <a:t>Damos paso a la lectura de dos importantes escritos de Jessica dos Santos, profesora universitaria, periodista y escritora venezolana cuyo trabajo ha aparecido en medios como RT, </a:t>
            </a:r>
            <a:r>
              <a:rPr lang="es-CO" sz="2800" dirty="0" err="1">
                <a:latin typeface="Arial Narrow" panose="020B0606020202030204" pitchFamily="34" charset="0"/>
                <a:ea typeface="Calibri" panose="020F0502020204030204" pitchFamily="34" charset="0"/>
                <a:cs typeface="Times New Roman" panose="02020603050405020304" pitchFamily="18" charset="0"/>
              </a:rPr>
              <a:t>Épale</a:t>
            </a:r>
            <a:r>
              <a:rPr lang="es-CO" sz="2800" dirty="0">
                <a:latin typeface="Arial Narrow" panose="020B0606020202030204" pitchFamily="34" charset="0"/>
                <a:ea typeface="Calibri" panose="020F0502020204030204" pitchFamily="34" charset="0"/>
                <a:cs typeface="Times New Roman" panose="02020603050405020304" pitchFamily="18" charset="0"/>
              </a:rPr>
              <a:t> CCS magazine e </a:t>
            </a:r>
            <a:r>
              <a:rPr lang="es-CO" sz="2800" dirty="0" err="1">
                <a:latin typeface="Arial Narrow" panose="020B0606020202030204" pitchFamily="34" charset="0"/>
                <a:ea typeface="Calibri" panose="020F0502020204030204" pitchFamily="34" charset="0"/>
                <a:cs typeface="Times New Roman" panose="02020603050405020304" pitchFamily="18" charset="0"/>
              </a:rPr>
              <a:t>Investig'Action</a:t>
            </a:r>
            <a:r>
              <a:rPr lang="es-CO" sz="2800" dirty="0">
                <a:latin typeface="Arial Narrow" panose="020B0606020202030204" pitchFamily="34" charset="0"/>
                <a:ea typeface="Calibri" panose="020F0502020204030204" pitchFamily="34" charset="0"/>
                <a:cs typeface="Times New Roman" panose="02020603050405020304" pitchFamily="18" charset="0"/>
              </a:rPr>
              <a:t>. Es autora del </a:t>
            </a:r>
            <a:r>
              <a:rPr lang="es-CO" sz="2800" dirty="0" smtClean="0">
                <a:latin typeface="Arial Narrow" panose="020B0606020202030204" pitchFamily="34" charset="0"/>
                <a:ea typeface="Calibri" panose="020F0502020204030204" pitchFamily="34" charset="0"/>
                <a:cs typeface="Times New Roman" panose="02020603050405020304" pitchFamily="18" charset="0"/>
              </a:rPr>
              <a:t>libro " </a:t>
            </a:r>
            <a:r>
              <a:rPr lang="es-CO" sz="2800" dirty="0">
                <a:latin typeface="Arial Narrow" panose="020B0606020202030204" pitchFamily="34" charset="0"/>
                <a:ea typeface="Calibri" panose="020F0502020204030204" pitchFamily="34" charset="0"/>
                <a:cs typeface="Times New Roman" panose="02020603050405020304" pitchFamily="18" charset="0"/>
              </a:rPr>
              <a:t>Caracas en Alpargatas " (2018). Ganó el Premio de Periodismo Aníbal </a:t>
            </a:r>
            <a:r>
              <a:rPr lang="es-CO" sz="2800" dirty="0" err="1">
                <a:latin typeface="Arial Narrow" panose="020B0606020202030204" pitchFamily="34" charset="0"/>
                <a:ea typeface="Calibri" panose="020F0502020204030204" pitchFamily="34" charset="0"/>
                <a:cs typeface="Times New Roman" panose="02020603050405020304" pitchFamily="18" charset="0"/>
              </a:rPr>
              <a:t>Nazoa</a:t>
            </a:r>
            <a:r>
              <a:rPr lang="es-CO" sz="2800" dirty="0">
                <a:latin typeface="Arial Narrow" panose="020B0606020202030204" pitchFamily="34" charset="0"/>
                <a:ea typeface="Calibri" panose="020F0502020204030204" pitchFamily="34" charset="0"/>
                <a:cs typeface="Times New Roman" panose="02020603050405020304" pitchFamily="18" charset="0"/>
              </a:rPr>
              <a:t> en 2014 y recibió menciones honoríficas en el Premio Nacional de Periodismo Simón Bolívar en 2016 y 2018.</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993719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55453" y="29"/>
            <a:ext cx="10515600" cy="1325563"/>
          </a:xfrm>
        </p:spPr>
        <p:txBody>
          <a:bodyPr>
            <a:normAutofit/>
          </a:bodyPr>
          <a:lstStyle/>
          <a:p>
            <a:pPr algn="ctr"/>
            <a:r>
              <a:rPr lang="es-CO" sz="48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La joya de la corona</a:t>
            </a:r>
            <a:endParaRPr lang="en-US" sz="48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2250" y="1034351"/>
            <a:ext cx="8457171" cy="4954437"/>
          </a:xfrm>
          <a:prstGeom prst="rect">
            <a:avLst/>
          </a:prstGeom>
        </p:spPr>
      </p:pic>
      <p:sp>
        <p:nvSpPr>
          <p:cNvPr id="4" name="Rectángulo 3"/>
          <p:cNvSpPr/>
          <p:nvPr/>
        </p:nvSpPr>
        <p:spPr>
          <a:xfrm>
            <a:off x="448574" y="5988788"/>
            <a:ext cx="10604525" cy="869212"/>
          </a:xfrm>
          <a:prstGeom prst="rect">
            <a:avLst/>
          </a:prstGeom>
        </p:spPr>
        <p:txBody>
          <a:bodyPr wrap="square">
            <a:spAutoFit/>
          </a:bodyPr>
          <a:lstStyle/>
          <a:p>
            <a:pPr algn="just">
              <a:lnSpc>
                <a:spcPct val="107000"/>
              </a:lnSpc>
              <a:spcAft>
                <a:spcPts val="800"/>
              </a:spcAft>
            </a:pPr>
            <a:r>
              <a:rPr lang="es-CO" sz="1600" dirty="0">
                <a:latin typeface="Arial Narrow" panose="020B0606020202030204" pitchFamily="34" charset="0"/>
                <a:ea typeface="Calibri" panose="020F0502020204030204" pitchFamily="34" charset="0"/>
                <a:cs typeface="Arial" panose="020B0604020202020204" pitchFamily="34" charset="0"/>
              </a:rPr>
              <a:t>La extracción de petróleo en Venezuela se concentra principalmente en la Cuenca del Lago de Maracaibo (Zulia y Falcón) y la Cuenca Oriental con la Faja Petrolífera del Orinoco (Anzoátegui, Monagas, Guárico y Delta Amacuro). Otros estados como Barinas, Apure y Carabobo también tienen producción activa o potencial, gestionada mayoritariamente por PDVSA.</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68998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00155" y="0"/>
            <a:ext cx="10515600" cy="1325563"/>
          </a:xfrm>
        </p:spPr>
        <p:txBody>
          <a:bodyPr>
            <a:normAutofit/>
          </a:bodyPr>
          <a:lstStyle/>
          <a:p>
            <a:pPr algn="ctr"/>
            <a:r>
              <a:rPr lang="es-CO" b="1" dirty="0" smtClean="0">
                <a:effectLst>
                  <a:outerShdw blurRad="38100" dist="38100" dir="2700000" algn="tl">
                    <a:srgbClr val="000000">
                      <a:alpha val="43137"/>
                    </a:srgbClr>
                  </a:outerShdw>
                </a:effectLst>
                <a:latin typeface="Arial Narrow" panose="020B0606020202030204" pitchFamily="34" charset="0"/>
              </a:rPr>
              <a:t>Ubicación de la franja en el mapa venezolano</a:t>
            </a:r>
            <a:endParaRPr lang="en-US" b="1" dirty="0">
              <a:effectLst>
                <a:outerShdw blurRad="38100" dist="38100" dir="2700000" algn="tl">
                  <a:srgbClr val="000000">
                    <a:alpha val="43137"/>
                  </a:srgbClr>
                </a:outerShdw>
              </a:effectLst>
              <a:latin typeface="Arial Narrow" panose="020B0606020202030204" pitchFamily="34" charset="0"/>
            </a:endParaRPr>
          </a:p>
        </p:txBody>
      </p:sp>
      <p:pic>
        <p:nvPicPr>
          <p:cNvPr id="1026" name="Picture 2" descr="Empresa russa inicia extração de petróleo na Venezuela - Vermelh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7955" y="1549136"/>
            <a:ext cx="5870785" cy="440309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descr="I:\Datos 2 (G)\Mis Documentos\Disco F\Mis imágenes\Venezuela\Mapas\Mapa político de Venezuela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2913" y="1621766"/>
            <a:ext cx="5546785" cy="4088921"/>
          </a:xfrm>
          <a:prstGeom prst="rect">
            <a:avLst/>
          </a:prstGeom>
          <a:noFill/>
          <a:ln>
            <a:noFill/>
          </a:ln>
        </p:spPr>
      </p:pic>
    </p:spTree>
    <p:extLst>
      <p:ext uri="{BB962C8B-B14F-4D97-AF65-F5344CB8AC3E}">
        <p14:creationId xmlns:p14="http://schemas.microsoft.com/office/powerpoint/2010/main" val="30933237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20947" y="0"/>
            <a:ext cx="10515600" cy="1325563"/>
          </a:xfrm>
        </p:spPr>
        <p:txBody>
          <a:bodyPr>
            <a:normAutofit/>
          </a:bodyPr>
          <a:lstStyle/>
          <a:p>
            <a:pPr algn="ctr"/>
            <a:r>
              <a:rPr lang="es-CO"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Algunos datos más sobre reservas</a:t>
            </a:r>
            <a:endPar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1026" name="Picture 2" descr="Estas son las cuencas petroleras venezolanas con mayor cantidad de reservas  probad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9517" y="1138656"/>
            <a:ext cx="6633713" cy="5528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79720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CO" sz="4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Muestras del control de la riqueza venezolana</a:t>
            </a:r>
            <a:endPar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1155939" y="1690688"/>
            <a:ext cx="9100868" cy="5010218"/>
          </a:xfrm>
          <a:prstGeom prst="rect">
            <a:avLst/>
          </a:prstGeom>
        </p:spPr>
        <p:txBody>
          <a:bodyPr wrap="square">
            <a:spAutoFit/>
          </a:bodyPr>
          <a:lstStyle/>
          <a:p>
            <a:pPr algn="just">
              <a:lnSpc>
                <a:spcPct val="107000"/>
              </a:lnSpc>
              <a:spcAft>
                <a:spcPts val="800"/>
              </a:spcAft>
            </a:pPr>
            <a:r>
              <a:rPr lang="es-CO" dirty="0" smtClean="0">
                <a:latin typeface="Arial Narrow" panose="020B0606020202030204" pitchFamily="34" charset="0"/>
                <a:ea typeface="Calibri" panose="020F0502020204030204" pitchFamily="34" charset="0"/>
                <a:cs typeface="Times New Roman" panose="02020603050405020304" pitchFamily="18" charset="0"/>
              </a:rPr>
              <a:t>El </a:t>
            </a:r>
            <a:r>
              <a:rPr lang="es-CO" dirty="0">
                <a:latin typeface="Arial Narrow" panose="020B0606020202030204" pitchFamily="34" charset="0"/>
                <a:ea typeface="Calibri" panose="020F0502020204030204" pitchFamily="34" charset="0"/>
                <a:cs typeface="Times New Roman" panose="02020603050405020304" pitchFamily="18" charset="0"/>
              </a:rPr>
              <a:t>9 de enero de 2026, a seis días apenas del sanguinario bombardeo y del secuestro del legítimo Presidente Nicolás Maduro Moros y de su señora esposa, el mismo Donald Trump que ordenó ambos crímenes suscribía  la </a:t>
            </a:r>
            <a:r>
              <a:rPr lang="es-CO" b="1" i="1" dirty="0" err="1">
                <a:latin typeface="Arial Narrow" panose="020B0606020202030204" pitchFamily="34" charset="0"/>
                <a:ea typeface="Calibri" panose="020F0502020204030204" pitchFamily="34" charset="0"/>
                <a:cs typeface="Times New Roman" panose="02020603050405020304" pitchFamily="18" charset="0"/>
              </a:rPr>
              <a:t>Executive</a:t>
            </a:r>
            <a:r>
              <a:rPr lang="es-CO" b="1" i="1" dirty="0">
                <a:latin typeface="Arial Narrow" panose="020B0606020202030204" pitchFamily="34" charset="0"/>
                <a:ea typeface="Calibri" panose="020F0502020204030204" pitchFamily="34" charset="0"/>
                <a:cs typeface="Times New Roman" panose="02020603050405020304" pitchFamily="18" charset="0"/>
              </a:rPr>
              <a:t> </a:t>
            </a:r>
            <a:r>
              <a:rPr lang="es-CO" b="1" i="1" dirty="0" err="1">
                <a:latin typeface="Arial Narrow" panose="020B0606020202030204" pitchFamily="34" charset="0"/>
                <a:ea typeface="Calibri" panose="020F0502020204030204" pitchFamily="34" charset="0"/>
                <a:cs typeface="Times New Roman" panose="02020603050405020304" pitchFamily="18" charset="0"/>
              </a:rPr>
              <a:t>Order</a:t>
            </a:r>
            <a:r>
              <a:rPr lang="es-CO" b="1" i="1" dirty="0">
                <a:latin typeface="Arial Narrow" panose="020B0606020202030204" pitchFamily="34" charset="0"/>
                <a:ea typeface="Calibri" panose="020F0502020204030204" pitchFamily="34" charset="0"/>
                <a:cs typeface="Times New Roman" panose="02020603050405020304" pitchFamily="18" charset="0"/>
              </a:rPr>
              <a:t> 14373</a:t>
            </a:r>
            <a:r>
              <a:rPr lang="es-CO" dirty="0">
                <a:latin typeface="Arial Narrow" panose="020B0606020202030204" pitchFamily="34" charset="0"/>
                <a:ea typeface="Calibri" panose="020F0502020204030204" pitchFamily="34" charset="0"/>
                <a:cs typeface="Times New Roman" panose="02020603050405020304" pitchFamily="18" charset="0"/>
              </a:rPr>
              <a:t>,  </a:t>
            </a:r>
            <a:r>
              <a:rPr lang="es-CO" i="1" dirty="0">
                <a:latin typeface="Arial Narrow" panose="020B0606020202030204" pitchFamily="34" charset="0"/>
                <a:ea typeface="Calibri" panose="020F0502020204030204" pitchFamily="34" charset="0"/>
                <a:cs typeface="Times New Roman" panose="02020603050405020304" pitchFamily="18" charset="0"/>
              </a:rPr>
              <a:t>“</a:t>
            </a:r>
            <a:r>
              <a:rPr lang="es-CO" i="1" dirty="0" err="1">
                <a:latin typeface="Arial Narrow" panose="020B0606020202030204" pitchFamily="34" charset="0"/>
                <a:ea typeface="Calibri" panose="020F0502020204030204" pitchFamily="34" charset="0"/>
                <a:cs typeface="Times New Roman" panose="02020603050405020304" pitchFamily="18" charset="0"/>
              </a:rPr>
              <a:t>Safeguarding</a:t>
            </a:r>
            <a:r>
              <a:rPr lang="es-CO" i="1" dirty="0">
                <a:latin typeface="Arial Narrow" panose="020B0606020202030204" pitchFamily="34" charset="0"/>
                <a:ea typeface="Calibri" panose="020F0502020204030204" pitchFamily="34" charset="0"/>
                <a:cs typeface="Times New Roman" panose="02020603050405020304" pitchFamily="18" charset="0"/>
              </a:rPr>
              <a:t> </a:t>
            </a:r>
            <a:r>
              <a:rPr lang="es-CO" i="1" dirty="0" err="1">
                <a:latin typeface="Arial Narrow" panose="020B0606020202030204" pitchFamily="34" charset="0"/>
                <a:ea typeface="Calibri" panose="020F0502020204030204" pitchFamily="34" charset="0"/>
                <a:cs typeface="Times New Roman" panose="02020603050405020304" pitchFamily="18" charset="0"/>
              </a:rPr>
              <a:t>venezuelan</a:t>
            </a:r>
            <a:r>
              <a:rPr lang="es-CO" i="1" dirty="0">
                <a:latin typeface="Arial Narrow" panose="020B0606020202030204" pitchFamily="34" charset="0"/>
                <a:ea typeface="Calibri" panose="020F0502020204030204" pitchFamily="34" charset="0"/>
                <a:cs typeface="Times New Roman" panose="02020603050405020304" pitchFamily="18" charset="0"/>
              </a:rPr>
              <a:t> </a:t>
            </a:r>
            <a:r>
              <a:rPr lang="es-CO" i="1" dirty="0" err="1">
                <a:latin typeface="Arial Narrow" panose="020B0606020202030204" pitchFamily="34" charset="0"/>
                <a:ea typeface="Calibri" panose="020F0502020204030204" pitchFamily="34" charset="0"/>
                <a:cs typeface="Times New Roman" panose="02020603050405020304" pitchFamily="18" charset="0"/>
              </a:rPr>
              <a:t>oil</a:t>
            </a:r>
            <a:r>
              <a:rPr lang="es-CO" i="1" dirty="0">
                <a:latin typeface="Arial Narrow" panose="020B0606020202030204" pitchFamily="34" charset="0"/>
                <a:ea typeface="Calibri" panose="020F0502020204030204" pitchFamily="34" charset="0"/>
                <a:cs typeface="Times New Roman" panose="02020603050405020304" pitchFamily="18" charset="0"/>
              </a:rPr>
              <a:t> </a:t>
            </a:r>
            <a:r>
              <a:rPr lang="es-CO" i="1" dirty="0" err="1">
                <a:latin typeface="Arial Narrow" panose="020B0606020202030204" pitchFamily="34" charset="0"/>
                <a:ea typeface="Calibri" panose="020F0502020204030204" pitchFamily="34" charset="0"/>
                <a:cs typeface="Times New Roman" panose="02020603050405020304" pitchFamily="18" charset="0"/>
              </a:rPr>
              <a:t>revenue</a:t>
            </a:r>
            <a:r>
              <a:rPr lang="es-CO" i="1" dirty="0">
                <a:latin typeface="Arial Narrow" panose="020B0606020202030204" pitchFamily="34" charset="0"/>
                <a:ea typeface="Calibri" panose="020F0502020204030204" pitchFamily="34" charset="0"/>
                <a:cs typeface="Times New Roman" panose="02020603050405020304" pitchFamily="18" charset="0"/>
              </a:rPr>
              <a:t> </a:t>
            </a:r>
            <a:r>
              <a:rPr lang="es-CO" i="1" dirty="0" err="1">
                <a:latin typeface="Arial Narrow" panose="020B0606020202030204" pitchFamily="34" charset="0"/>
                <a:ea typeface="Calibri" panose="020F0502020204030204" pitchFamily="34" charset="0"/>
                <a:cs typeface="Times New Roman" panose="02020603050405020304" pitchFamily="18" charset="0"/>
              </a:rPr>
              <a:t>for</a:t>
            </a:r>
            <a:r>
              <a:rPr lang="es-CO" i="1" dirty="0">
                <a:latin typeface="Arial Narrow" panose="020B0606020202030204" pitchFamily="34" charset="0"/>
                <a:ea typeface="Calibri" panose="020F0502020204030204" pitchFamily="34" charset="0"/>
                <a:cs typeface="Times New Roman" panose="02020603050405020304" pitchFamily="18" charset="0"/>
              </a:rPr>
              <a:t> </a:t>
            </a:r>
            <a:r>
              <a:rPr lang="es-CO" i="1" dirty="0" err="1">
                <a:latin typeface="Arial Narrow" panose="020B0606020202030204" pitchFamily="34" charset="0"/>
                <a:ea typeface="Calibri" panose="020F0502020204030204" pitchFamily="34" charset="0"/>
                <a:cs typeface="Times New Roman" panose="02020603050405020304" pitchFamily="18" charset="0"/>
              </a:rPr>
              <a:t>the</a:t>
            </a:r>
            <a:r>
              <a:rPr lang="es-CO" i="1" dirty="0">
                <a:latin typeface="Arial Narrow" panose="020B0606020202030204" pitchFamily="34" charset="0"/>
                <a:ea typeface="Calibri" panose="020F0502020204030204" pitchFamily="34" charset="0"/>
                <a:cs typeface="Times New Roman" panose="02020603050405020304" pitchFamily="18" charset="0"/>
              </a:rPr>
              <a:t> </a:t>
            </a:r>
            <a:r>
              <a:rPr lang="es-CO" i="1" dirty="0" err="1">
                <a:latin typeface="Arial Narrow" panose="020B0606020202030204" pitchFamily="34" charset="0"/>
                <a:ea typeface="Calibri" panose="020F0502020204030204" pitchFamily="34" charset="0"/>
                <a:cs typeface="Times New Roman" panose="02020603050405020304" pitchFamily="18" charset="0"/>
              </a:rPr>
              <a:t>good</a:t>
            </a:r>
            <a:r>
              <a:rPr lang="es-CO" i="1" dirty="0">
                <a:latin typeface="Arial Narrow" panose="020B0606020202030204" pitchFamily="34" charset="0"/>
                <a:ea typeface="Calibri" panose="020F0502020204030204" pitchFamily="34" charset="0"/>
                <a:cs typeface="Times New Roman" panose="02020603050405020304" pitchFamily="18" charset="0"/>
              </a:rPr>
              <a:t> of </a:t>
            </a:r>
            <a:r>
              <a:rPr lang="es-CO" i="1" dirty="0" err="1">
                <a:latin typeface="Arial Narrow" panose="020B0606020202030204" pitchFamily="34" charset="0"/>
                <a:ea typeface="Calibri" panose="020F0502020204030204" pitchFamily="34" charset="0"/>
                <a:cs typeface="Times New Roman" panose="02020603050405020304" pitchFamily="18" charset="0"/>
              </a:rPr>
              <a:t>the</a:t>
            </a:r>
            <a:r>
              <a:rPr lang="es-CO" i="1" dirty="0">
                <a:latin typeface="Arial Narrow" panose="020B0606020202030204" pitchFamily="34" charset="0"/>
                <a:ea typeface="Calibri" panose="020F0502020204030204" pitchFamily="34" charset="0"/>
                <a:cs typeface="Times New Roman" panose="02020603050405020304" pitchFamily="18" charset="0"/>
              </a:rPr>
              <a:t> </a:t>
            </a:r>
            <a:r>
              <a:rPr lang="es-CO" i="1" dirty="0" err="1">
                <a:latin typeface="Arial Narrow" panose="020B0606020202030204" pitchFamily="34" charset="0"/>
                <a:ea typeface="Calibri" panose="020F0502020204030204" pitchFamily="34" charset="0"/>
                <a:cs typeface="Times New Roman" panose="02020603050405020304" pitchFamily="18" charset="0"/>
              </a:rPr>
              <a:t>american</a:t>
            </a:r>
            <a:r>
              <a:rPr lang="es-CO" i="1" dirty="0">
                <a:latin typeface="Arial Narrow" panose="020B0606020202030204" pitchFamily="34" charset="0"/>
                <a:ea typeface="Calibri" panose="020F0502020204030204" pitchFamily="34" charset="0"/>
                <a:cs typeface="Times New Roman" panose="02020603050405020304" pitchFamily="18" charset="0"/>
              </a:rPr>
              <a:t> and </a:t>
            </a:r>
            <a:r>
              <a:rPr lang="es-CO" i="1" dirty="0" err="1">
                <a:latin typeface="Arial Narrow" panose="020B0606020202030204" pitchFamily="34" charset="0"/>
                <a:ea typeface="Calibri" panose="020F0502020204030204" pitchFamily="34" charset="0"/>
                <a:cs typeface="Times New Roman" panose="02020603050405020304" pitchFamily="18" charset="0"/>
              </a:rPr>
              <a:t>venezuelan</a:t>
            </a:r>
            <a:r>
              <a:rPr lang="es-CO" i="1" dirty="0">
                <a:latin typeface="Arial Narrow" panose="020B0606020202030204" pitchFamily="34" charset="0"/>
                <a:ea typeface="Calibri" panose="020F0502020204030204" pitchFamily="34" charset="0"/>
                <a:cs typeface="Times New Roman" panose="02020603050405020304" pitchFamily="18" charset="0"/>
              </a:rPr>
              <a:t> </a:t>
            </a:r>
            <a:r>
              <a:rPr lang="es-CO" i="1" dirty="0" err="1">
                <a:latin typeface="Arial Narrow" panose="020B0606020202030204" pitchFamily="34" charset="0"/>
                <a:ea typeface="Calibri" panose="020F0502020204030204" pitchFamily="34" charset="0"/>
                <a:cs typeface="Times New Roman" panose="02020603050405020304" pitchFamily="18" charset="0"/>
              </a:rPr>
              <a:t>people</a:t>
            </a:r>
            <a:r>
              <a:rPr lang="es-CO" i="1" dirty="0" smtClean="0">
                <a:latin typeface="Arial Narrow" panose="020B0606020202030204" pitchFamily="34" charset="0"/>
                <a:ea typeface="Calibri" panose="020F0502020204030204" pitchFamily="34" charset="0"/>
                <a:cs typeface="Times New Roman" panose="02020603050405020304" pitchFamily="18" charset="0"/>
              </a:rPr>
              <a:t>”.</a:t>
            </a:r>
          </a:p>
          <a:p>
            <a:pPr algn="just">
              <a:lnSpc>
                <a:spcPct val="107000"/>
              </a:lnSpc>
              <a:spcAft>
                <a:spcPts val="800"/>
              </a:spcAft>
            </a:pPr>
            <a:r>
              <a:rPr lang="es-CO" b="1" i="1" dirty="0">
                <a:latin typeface="Arial Narrow" panose="020B0606020202030204" pitchFamily="34" charset="0"/>
                <a:ea typeface="Calibri" panose="020F0502020204030204" pitchFamily="34" charset="0"/>
                <a:cs typeface="Times New Roman" panose="02020603050405020304" pitchFamily="18" charset="0"/>
              </a:rPr>
              <a:t>Sección 3. Definición</a:t>
            </a:r>
            <a:r>
              <a:rPr lang="es-CO" i="1" dirty="0">
                <a:latin typeface="Arial Narrow" panose="020B0606020202030204" pitchFamily="34" charset="0"/>
                <a:ea typeface="Calibri" panose="020F0502020204030204" pitchFamily="34" charset="0"/>
                <a:cs typeface="Times New Roman" panose="02020603050405020304" pitchFamily="18" charset="0"/>
              </a:rPr>
              <a:t>. Para los propósitos de esta orden, “Fondos de Depósito de Gobiernos Extranjeros” significa fondos pagados a o retenidos por el Gobierno de Estados Unidos, en cuentas designadas del Departamento del Tesoro de Estados Unidos a nombre del Gobierno de Venezuela o sus agencias o instrumentos, incluyendo el Banco Central de Venezuela y Petróleos de Venezuela, que se derivan,  bien de la venta de sus recursos naturales, o de la venta de diluyentes al Gobierno de Venezuela o sus agencias o instrumentos</a:t>
            </a:r>
            <a:r>
              <a:rPr lang="es-CO" dirty="0">
                <a:latin typeface="Arial Narrow" panose="020B0606020202030204" pitchFamily="34" charset="0"/>
                <a:ea typeface="Calibri" panose="020F0502020204030204" pitchFamily="34" charset="0"/>
                <a:cs typeface="Times New Roman" panose="02020603050405020304" pitchFamily="18" charset="0"/>
              </a:rPr>
              <a:t>.”</a:t>
            </a:r>
            <a:endParaRPr lang="en-US"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dirty="0">
                <a:latin typeface="Arial Narrow" panose="020B0606020202030204" pitchFamily="34" charset="0"/>
              </a:rPr>
              <a:t>¿A quién pertenecen esos fondos? </a:t>
            </a:r>
            <a:r>
              <a:rPr lang="es-CO" dirty="0" smtClean="0">
                <a:latin typeface="Arial Narrow" panose="020B0606020202030204" pitchFamily="34" charset="0"/>
              </a:rPr>
              <a:t>En </a:t>
            </a:r>
            <a:r>
              <a:rPr lang="es-CO" dirty="0">
                <a:latin typeface="Arial Narrow" panose="020B0606020202030204" pitchFamily="34" charset="0"/>
              </a:rPr>
              <a:t>la </a:t>
            </a:r>
            <a:r>
              <a:rPr lang="es-CO" b="1" dirty="0">
                <a:latin typeface="Arial Narrow" panose="020B0606020202030204" pitchFamily="34" charset="0"/>
              </a:rPr>
              <a:t>Sección 4 (a) “Propiedad</a:t>
            </a:r>
            <a:r>
              <a:rPr lang="es-CO" dirty="0">
                <a:latin typeface="Arial Narrow" panose="020B0606020202030204" pitchFamily="34" charset="0"/>
              </a:rPr>
              <a:t>” se reconoce que </a:t>
            </a:r>
            <a:r>
              <a:rPr lang="es-CO" i="1" dirty="0">
                <a:latin typeface="Arial Narrow" panose="020B0606020202030204" pitchFamily="34" charset="0"/>
              </a:rPr>
              <a:t>“El Fondo de Depósitos Extranjeros constituye propiedad del Gobierno de Venezuela y no constituye propiedad de ningún particular privado, incluidos acreedores judiciales de Venezuela o sus agencias o instrumentos, o actores comerciales que realizaron o están realizando negocios con sus agencias o instrumentos”.</a:t>
            </a:r>
            <a:endParaRPr lang="en-US" dirty="0">
              <a:latin typeface="Arial Narrow" panose="020B0606020202030204" pitchFamily="34" charset="0"/>
            </a:endParaRPr>
          </a:p>
          <a:p>
            <a:pPr algn="just">
              <a:lnSpc>
                <a:spcPct val="107000"/>
              </a:lnSpc>
              <a:spcAft>
                <a:spcPts val="800"/>
              </a:spcAft>
            </a:pP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980525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560717" y="801260"/>
            <a:ext cx="11197087" cy="5614999"/>
          </a:xfrm>
          <a:prstGeom prst="rect">
            <a:avLst/>
          </a:prstGeom>
        </p:spPr>
        <p:txBody>
          <a:bodyPr wrap="square">
            <a:spAutoFit/>
          </a:bodyPr>
          <a:lstStyle/>
          <a:p>
            <a:pPr algn="just">
              <a:lnSpc>
                <a:spcPct val="107000"/>
              </a:lnSpc>
              <a:spcAft>
                <a:spcPts val="800"/>
              </a:spcAft>
            </a:pPr>
            <a:r>
              <a:rPr lang="es-CO" sz="2000" dirty="0">
                <a:latin typeface="Arial Narrow" panose="020B0606020202030204" pitchFamily="34" charset="0"/>
                <a:ea typeface="Calibri" panose="020F0502020204030204" pitchFamily="34" charset="0"/>
                <a:cs typeface="Times New Roman" panose="02020603050405020304" pitchFamily="18" charset="0"/>
              </a:rPr>
              <a:t>La </a:t>
            </a:r>
            <a:r>
              <a:rPr lang="es-CO" sz="2000" b="1" i="1" dirty="0">
                <a:latin typeface="Arial Narrow" panose="020B0606020202030204" pitchFamily="34" charset="0"/>
                <a:ea typeface="Calibri" panose="020F0502020204030204" pitchFamily="34" charset="0"/>
                <a:cs typeface="Times New Roman" panose="02020603050405020304" pitchFamily="18" charset="0"/>
              </a:rPr>
              <a:t>Sección 5, Tratamiento de los Fondos de Depósito de Gobiernos Extranjeros</a:t>
            </a:r>
            <a:r>
              <a:rPr lang="es-CO" sz="2000" dirty="0">
                <a:latin typeface="Arial Narrow" panose="020B0606020202030204" pitchFamily="34" charset="0"/>
                <a:ea typeface="Calibri" panose="020F0502020204030204" pitchFamily="34" charset="0"/>
                <a:cs typeface="Times New Roman" panose="02020603050405020304" pitchFamily="18" charset="0"/>
              </a:rPr>
              <a:t>, pauta que al retenerlos, el Secretario del Tesoro de Estados Unidos </a:t>
            </a:r>
            <a:r>
              <a:rPr lang="es-CO" sz="2000" i="1" dirty="0">
                <a:latin typeface="Arial Narrow" panose="020B0606020202030204" pitchFamily="34" charset="0"/>
                <a:ea typeface="Calibri" panose="020F0502020204030204" pitchFamily="34" charset="0"/>
                <a:cs typeface="Times New Roman" panose="02020603050405020304" pitchFamily="18" charset="0"/>
              </a:rPr>
              <a:t>“(i) designará tales fondos de manera que claramente refleje su status como soberana propiedad del gobierno de Venezuela retenida en custodia, y no como propiedad de Estados Unidos (ii) cumplirá las instrucciones relativas a los desembolsos y transferencias de los Fondos de Depósitos Extranjeros </a:t>
            </a:r>
            <a:r>
              <a:rPr lang="es-CO" sz="2000" b="1" i="1" dirty="0">
                <a:latin typeface="Arial Narrow" panose="020B0606020202030204" pitchFamily="34" charset="0"/>
                <a:ea typeface="Calibri" panose="020F0502020204030204" pitchFamily="34" charset="0"/>
                <a:cs typeface="Times New Roman" panose="02020603050405020304" pitchFamily="18" charset="0"/>
              </a:rPr>
              <a:t>que determine el Secretario de Estado</a:t>
            </a:r>
            <a:r>
              <a:rPr lang="es-CO" sz="2000" i="1" dirty="0">
                <a:latin typeface="Arial Narrow" panose="020B0606020202030204" pitchFamily="34" charset="0"/>
                <a:ea typeface="Calibri" panose="020F0502020204030204" pitchFamily="34" charset="0"/>
                <a:cs typeface="Times New Roman" panose="02020603050405020304" pitchFamily="18" charset="0"/>
              </a:rPr>
              <a:t>, sin permitir que tales fondos sean usados para otros propósitos y (iii) consultará apropiadamente </a:t>
            </a:r>
            <a:r>
              <a:rPr lang="es-CO" sz="2000" b="1" i="1" dirty="0">
                <a:latin typeface="Arial Narrow" panose="020B0606020202030204" pitchFamily="34" charset="0"/>
                <a:ea typeface="Calibri" panose="020F0502020204030204" pitchFamily="34" charset="0"/>
                <a:cs typeface="Times New Roman" panose="02020603050405020304" pitchFamily="18" charset="0"/>
              </a:rPr>
              <a:t>con el Secretario de Estado</a:t>
            </a:r>
            <a:r>
              <a:rPr lang="es-CO" sz="2000" i="1" dirty="0">
                <a:latin typeface="Arial Narrow" panose="020B0606020202030204" pitchFamily="34" charset="0"/>
                <a:ea typeface="Calibri" panose="020F0502020204030204" pitchFamily="34" charset="0"/>
                <a:cs typeface="Times New Roman" panose="02020603050405020304" pitchFamily="18" charset="0"/>
              </a:rPr>
              <a:t>, el Fiscal General y el Ministro de Energía</a:t>
            </a:r>
            <a:r>
              <a:rPr lang="es-CO" sz="2000" dirty="0" smtClean="0">
                <a:latin typeface="Arial Narrow" panose="020B0606020202030204" pitchFamily="34" charset="0"/>
                <a:ea typeface="Calibri" panose="020F0502020204030204" pitchFamily="34" charset="0"/>
                <a:cs typeface="Times New Roman" panose="02020603050405020304" pitchFamily="18" charset="0"/>
              </a:rPr>
              <a:t>.”</a:t>
            </a:r>
          </a:p>
          <a:p>
            <a:pPr algn="just">
              <a:lnSpc>
                <a:spcPct val="107000"/>
              </a:lnSpc>
              <a:spcAft>
                <a:spcPts val="800"/>
              </a:spcAft>
            </a:pPr>
            <a:r>
              <a:rPr lang="es-CO" sz="2000" dirty="0">
                <a:latin typeface="Arial Narrow" panose="020B0606020202030204" pitchFamily="34" charset="0"/>
                <a:ea typeface="Calibri" panose="020F0502020204030204" pitchFamily="34" charset="0"/>
                <a:cs typeface="Times New Roman" panose="02020603050405020304" pitchFamily="18" charset="0"/>
              </a:rPr>
              <a:t>Al respecto, se pronunció el pensador y escritor Luis </a:t>
            </a:r>
            <a:r>
              <a:rPr lang="es-CO" sz="2000" dirty="0" err="1">
                <a:latin typeface="Arial Narrow" panose="020B0606020202030204" pitchFamily="34" charset="0"/>
                <a:ea typeface="Calibri" panose="020F0502020204030204" pitchFamily="34" charset="0"/>
                <a:cs typeface="Times New Roman" panose="02020603050405020304" pitchFamily="18" charset="0"/>
              </a:rPr>
              <a:t>Britto</a:t>
            </a:r>
            <a:r>
              <a:rPr lang="es-CO" sz="2000" dirty="0">
                <a:latin typeface="Arial Narrow" panose="020B0606020202030204" pitchFamily="34" charset="0"/>
                <a:ea typeface="Calibri" panose="020F0502020204030204" pitchFamily="34" charset="0"/>
                <a:cs typeface="Times New Roman" panose="02020603050405020304" pitchFamily="18" charset="0"/>
              </a:rPr>
              <a:t> García: </a:t>
            </a:r>
            <a:r>
              <a:rPr lang="es-CO" sz="2000" dirty="0" smtClean="0">
                <a:latin typeface="Arial Narrow" panose="020B0606020202030204" pitchFamily="34" charset="0"/>
                <a:ea typeface="Calibri" panose="020F0502020204030204" pitchFamily="34" charset="0"/>
                <a:cs typeface="Times New Roman" panose="02020603050405020304" pitchFamily="18" charset="0"/>
              </a:rPr>
              <a:t>“Con</a:t>
            </a:r>
            <a:r>
              <a:rPr lang="es-CO" sz="2000" dirty="0">
                <a:latin typeface="Arial Narrow" panose="020B0606020202030204" pitchFamily="34" charset="0"/>
                <a:ea typeface="Calibri" panose="020F0502020204030204" pitchFamily="34" charset="0"/>
                <a:cs typeface="Times New Roman" panose="02020603050405020304" pitchFamily="18" charset="0"/>
              </a:rPr>
              <a:t> alivio leemos esta Sección. Para manejar nuestros recursos y los fondos provenientes de ellos, los venezolanos ya no tendremos necesidad de un SENIAT (Servicio Nacional Integrado de Administración Aduanera y Tributaria)</a:t>
            </a:r>
            <a:r>
              <a:rPr lang="es-CO" sz="2000" b="1" dirty="0">
                <a:latin typeface="Arial Narrow" panose="020B0606020202030204" pitchFamily="34" charset="0"/>
                <a:ea typeface="Calibri" panose="020F0502020204030204" pitchFamily="34" charset="0"/>
                <a:cs typeface="Times New Roman" panose="02020603050405020304" pitchFamily="18" charset="0"/>
              </a:rPr>
              <a:t> </a:t>
            </a:r>
            <a:r>
              <a:rPr lang="es-CO" sz="2000" dirty="0">
                <a:latin typeface="Arial Narrow" panose="020B0606020202030204" pitchFamily="34" charset="0"/>
                <a:ea typeface="Calibri" panose="020F0502020204030204" pitchFamily="34" charset="0"/>
                <a:cs typeface="Times New Roman" panose="02020603050405020304" pitchFamily="18" charset="0"/>
              </a:rPr>
              <a:t>que los recaude, un Ministerio del Poder Popular para las Finanzas que los maneje, una Tesorería que los custodie, una Asamblea Nacional que los distribuya mediante el Presupuesto ni una Contraloría que verifique la correcta administración de ingresos, bienes y erogaciones. Todos los “</a:t>
            </a:r>
            <a:r>
              <a:rPr lang="es-CO" sz="2000" i="1" dirty="0">
                <a:latin typeface="Arial Narrow" panose="020B0606020202030204" pitchFamily="34" charset="0"/>
                <a:ea typeface="Calibri" panose="020F0502020204030204" pitchFamily="34" charset="0"/>
                <a:cs typeface="Times New Roman" panose="02020603050405020304" pitchFamily="18" charset="0"/>
              </a:rPr>
              <a:t>desembolsos y transferencias</a:t>
            </a:r>
            <a:r>
              <a:rPr lang="es-CO" sz="2000" dirty="0">
                <a:latin typeface="Arial Narrow" panose="020B0606020202030204" pitchFamily="34" charset="0"/>
                <a:ea typeface="Calibri" panose="020F0502020204030204" pitchFamily="34" charset="0"/>
                <a:cs typeface="Times New Roman" panose="02020603050405020304" pitchFamily="18" charset="0"/>
              </a:rPr>
              <a:t>” serán efectuados por persona de inmarcesible moral y enciclopédicos conocimientos sobre nuestra Hacienda Pública: </a:t>
            </a:r>
            <a:r>
              <a:rPr lang="es-CO" sz="2000" dirty="0" smtClean="0">
                <a:latin typeface="Arial Narrow" panose="020B0606020202030204" pitchFamily="34" charset="0"/>
                <a:ea typeface="Calibri" panose="020F0502020204030204" pitchFamily="34" charset="0"/>
                <a:cs typeface="Times New Roman" panose="02020603050405020304" pitchFamily="18" charset="0"/>
              </a:rPr>
              <a:t>el </a:t>
            </a:r>
            <a:r>
              <a:rPr lang="es-CO" sz="2000" dirty="0">
                <a:latin typeface="Arial Narrow" panose="020B0606020202030204" pitchFamily="34" charset="0"/>
                <a:ea typeface="Calibri" panose="020F0502020204030204" pitchFamily="34" charset="0"/>
                <a:cs typeface="Times New Roman" panose="02020603050405020304" pitchFamily="18" charset="0"/>
              </a:rPr>
              <a:t>Secretario de Estado Marco Rubio. También, suponemos, la selección de los espléndidos cachivaches estadounidenses que recibiremos a cambio de lo que quede de nuestros recursos</a:t>
            </a:r>
            <a:r>
              <a:rPr lang="es-CO" sz="2000" dirty="0" smtClean="0">
                <a:latin typeface="Arial Narrow" panose="020B0606020202030204" pitchFamily="34" charset="0"/>
                <a:ea typeface="Calibri" panose="020F0502020204030204" pitchFamily="34" charset="0"/>
                <a:cs typeface="Times New Roman" panose="02020603050405020304" pitchFamily="18" charset="0"/>
              </a:rPr>
              <a:t>.”</a:t>
            </a:r>
            <a:endParaRPr lang="en-US" sz="2000"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122791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1922" y="417005"/>
            <a:ext cx="11507637" cy="3628686"/>
          </a:xfrm>
          <a:prstGeom prst="rect">
            <a:avLst/>
          </a:prstGeom>
        </p:spPr>
        <p:txBody>
          <a:bodyPr wrap="square">
            <a:spAutoFit/>
          </a:bodyPr>
          <a:lstStyle/>
          <a:p>
            <a:pPr algn="just">
              <a:lnSpc>
                <a:spcPct val="107000"/>
              </a:lnSpc>
              <a:spcAft>
                <a:spcPts val="800"/>
              </a:spcAft>
            </a:pPr>
            <a:r>
              <a:rPr lang="es-CO" sz="2400" dirty="0" smtClean="0">
                <a:latin typeface="Arial Narrow" panose="020B0606020202030204" pitchFamily="34" charset="0"/>
                <a:ea typeface="Calibri" panose="020F0502020204030204" pitchFamily="34" charset="0"/>
                <a:cs typeface="Times New Roman" panose="02020603050405020304" pitchFamily="18" charset="0"/>
              </a:rPr>
              <a:t>Y continúa el escritor: “La </a:t>
            </a:r>
            <a:r>
              <a:rPr lang="es-CO" sz="2400" dirty="0">
                <a:latin typeface="Arial Narrow" panose="020B0606020202030204" pitchFamily="34" charset="0"/>
                <a:ea typeface="Calibri" panose="020F0502020204030204" pitchFamily="34" charset="0"/>
                <a:cs typeface="Times New Roman" panose="02020603050405020304" pitchFamily="18" charset="0"/>
              </a:rPr>
              <a:t>providencial </a:t>
            </a:r>
            <a:r>
              <a:rPr lang="es-CO" sz="2400" i="1" dirty="0" err="1">
                <a:latin typeface="Arial Narrow" panose="020B0606020202030204" pitchFamily="34" charset="0"/>
                <a:ea typeface="Calibri" panose="020F0502020204030204" pitchFamily="34" charset="0"/>
                <a:cs typeface="Times New Roman" panose="02020603050405020304" pitchFamily="18" charset="0"/>
              </a:rPr>
              <a:t>Executive</a:t>
            </a:r>
            <a:r>
              <a:rPr lang="es-CO" sz="2400" i="1" dirty="0">
                <a:latin typeface="Arial Narrow" panose="020B0606020202030204" pitchFamily="34" charset="0"/>
                <a:ea typeface="Calibri" panose="020F0502020204030204" pitchFamily="34" charset="0"/>
                <a:cs typeface="Times New Roman" panose="02020603050405020304" pitchFamily="18" charset="0"/>
              </a:rPr>
              <a:t> </a:t>
            </a:r>
            <a:r>
              <a:rPr lang="es-CO" sz="2400" i="1" dirty="0" err="1">
                <a:latin typeface="Arial Narrow" panose="020B0606020202030204" pitchFamily="34" charset="0"/>
                <a:ea typeface="Calibri" panose="020F0502020204030204" pitchFamily="34" charset="0"/>
                <a:cs typeface="Times New Roman" panose="02020603050405020304" pitchFamily="18" charset="0"/>
              </a:rPr>
              <a:t>Order</a:t>
            </a:r>
            <a:r>
              <a:rPr lang="es-CO" sz="2400" dirty="0">
                <a:latin typeface="Arial Narrow" panose="020B0606020202030204" pitchFamily="34" charset="0"/>
                <a:ea typeface="Calibri" panose="020F0502020204030204" pitchFamily="34" charset="0"/>
                <a:cs typeface="Times New Roman" panose="02020603050405020304" pitchFamily="18" charset="0"/>
              </a:rPr>
              <a:t> nos libera asimismo de la pesada carga de gobernarnos y dirigir nuestra política externa, pues, como dicta su </a:t>
            </a:r>
            <a:r>
              <a:rPr lang="es-CO" sz="2400" b="1" dirty="0">
                <a:latin typeface="Arial Narrow" panose="020B0606020202030204" pitchFamily="34" charset="0"/>
                <a:ea typeface="Calibri" panose="020F0502020204030204" pitchFamily="34" charset="0"/>
                <a:cs typeface="Times New Roman" panose="02020603050405020304" pitchFamily="18" charset="0"/>
              </a:rPr>
              <a:t>Aparte 4 (d)</a:t>
            </a:r>
            <a:r>
              <a:rPr lang="es-CO" sz="2400" dirty="0">
                <a:latin typeface="Arial Narrow" panose="020B0606020202030204" pitchFamily="34" charset="0"/>
                <a:ea typeface="Calibri" panose="020F0502020204030204" pitchFamily="34" charset="0"/>
                <a:cs typeface="Times New Roman" panose="02020603050405020304" pitchFamily="18" charset="0"/>
              </a:rPr>
              <a:t>: </a:t>
            </a:r>
            <a:r>
              <a:rPr lang="es-CO" sz="2400" i="1" dirty="0">
                <a:latin typeface="Arial Narrow" panose="020B0606020202030204" pitchFamily="34" charset="0"/>
                <a:ea typeface="Calibri" panose="020F0502020204030204" pitchFamily="34" charset="0"/>
                <a:cs typeface="Times New Roman" panose="02020603050405020304" pitchFamily="18" charset="0"/>
              </a:rPr>
              <a:t>“</a:t>
            </a:r>
            <a:r>
              <a:rPr lang="es-CO" sz="2400" b="1" i="1" dirty="0">
                <a:latin typeface="Arial Narrow" panose="020B0606020202030204" pitchFamily="34" charset="0"/>
                <a:ea typeface="Calibri" panose="020F0502020204030204" pitchFamily="34" charset="0"/>
                <a:cs typeface="Times New Roman" panose="02020603050405020304" pitchFamily="18" charset="0"/>
              </a:rPr>
              <a:t>Propósito Gubernamental</a:t>
            </a:r>
            <a:r>
              <a:rPr lang="es-CO" sz="2400" i="1" dirty="0">
                <a:latin typeface="Arial Narrow" panose="020B0606020202030204" pitchFamily="34" charset="0"/>
                <a:ea typeface="Calibri" panose="020F0502020204030204" pitchFamily="34" charset="0"/>
                <a:cs typeface="Times New Roman" panose="02020603050405020304" pitchFamily="18" charset="0"/>
              </a:rPr>
              <a:t>. La retención y administración de los Depósitos de Fondos de Gobiernos Extranjeros sirve para propósitos soberanos públicos, incluyendo el compromiso de obligaciones internacionales, el cumplimiento de funciones gubernamentales, y el mantenimiento de objetivos diplomáticos e internacionales”</a:t>
            </a:r>
            <a:r>
              <a:rPr lang="es-CO" sz="2400" dirty="0">
                <a:latin typeface="Arial Narrow" panose="020B0606020202030204" pitchFamily="34" charset="0"/>
                <a:ea typeface="Calibri" panose="020F0502020204030204" pitchFamily="34" charset="0"/>
                <a:cs typeface="Times New Roman" panose="02020603050405020304" pitchFamily="18" charset="0"/>
              </a:rPr>
              <a:t>. </a:t>
            </a:r>
            <a:r>
              <a:rPr lang="es-CO" sz="2400" dirty="0">
                <a:solidFill>
                  <a:srgbClr val="FF0000"/>
                </a:solidFill>
                <a:latin typeface="Arial Narrow" panose="020B0606020202030204" pitchFamily="34" charset="0"/>
                <a:ea typeface="Calibri" panose="020F0502020204030204" pitchFamily="34" charset="0"/>
                <a:cs typeface="Times New Roman" panose="02020603050405020304" pitchFamily="18" charset="0"/>
              </a:rPr>
              <a:t>Nuestra soberanía será así administrada por el </a:t>
            </a:r>
            <a:r>
              <a:rPr lang="es-CO" sz="2400" i="1" dirty="0">
                <a:solidFill>
                  <a:srgbClr val="FF0000"/>
                </a:solidFill>
                <a:latin typeface="Arial Narrow" panose="020B0606020202030204" pitchFamily="34" charset="0"/>
                <a:ea typeface="Calibri" panose="020F0502020204030204" pitchFamily="34" charset="0"/>
                <a:cs typeface="Times New Roman" panose="02020603050405020304" pitchFamily="18" charset="0"/>
              </a:rPr>
              <a:t>United States Treasury</a:t>
            </a:r>
            <a:r>
              <a:rPr lang="es-CO" sz="2400" dirty="0">
                <a:solidFill>
                  <a:srgbClr val="FF0000"/>
                </a:solidFill>
                <a:latin typeface="Arial Narrow" panose="020B0606020202030204" pitchFamily="34" charset="0"/>
                <a:ea typeface="Calibri" panose="020F0502020204030204" pitchFamily="34" charset="0"/>
                <a:cs typeface="Times New Roman" panose="02020603050405020304" pitchFamily="18" charset="0"/>
              </a:rPr>
              <a:t> y el </a:t>
            </a:r>
            <a:r>
              <a:rPr lang="es-CO" sz="2400" i="1" dirty="0">
                <a:solidFill>
                  <a:srgbClr val="FF0000"/>
                </a:solidFill>
                <a:latin typeface="Arial Narrow" panose="020B0606020202030204" pitchFamily="34" charset="0"/>
                <a:ea typeface="Calibri" panose="020F0502020204030204" pitchFamily="34" charset="0"/>
                <a:cs typeface="Times New Roman" panose="02020603050405020304" pitchFamily="18" charset="0"/>
              </a:rPr>
              <a:t>Secretary of State</a:t>
            </a:r>
            <a:r>
              <a:rPr lang="es-CO" sz="2400" dirty="0">
                <a:solidFill>
                  <a:srgbClr val="FF0000"/>
                </a:solidFill>
                <a:latin typeface="Arial Narrow" panose="020B0606020202030204" pitchFamily="34" charset="0"/>
                <a:ea typeface="Calibri" panose="020F0502020204030204" pitchFamily="34" charset="0"/>
                <a:cs typeface="Times New Roman" panose="02020603050405020304" pitchFamily="18" charset="0"/>
              </a:rPr>
              <a:t>, Marco Rubio. </a:t>
            </a:r>
            <a:r>
              <a:rPr lang="es-CO" sz="2400" dirty="0">
                <a:latin typeface="Arial Narrow" panose="020B0606020202030204" pitchFamily="34" charset="0"/>
                <a:ea typeface="Calibri" panose="020F0502020204030204" pitchFamily="34" charset="0"/>
                <a:cs typeface="Times New Roman" panose="02020603050405020304" pitchFamily="18" charset="0"/>
              </a:rPr>
              <a:t> Podremos asimismo reposar del pesado trabajo de dirigir nuestra diplomacia mediante Cancillería y Cuerpo Diplomático, y en definitiva, prescindir de toda la administración antes dedicada al “cumplimiento de funciones gubernamentales”.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ángulo 2"/>
          <p:cNvSpPr/>
          <p:nvPr/>
        </p:nvSpPr>
        <p:spPr>
          <a:xfrm>
            <a:off x="414068" y="4304483"/>
            <a:ext cx="11395491" cy="1938992"/>
          </a:xfrm>
          <a:prstGeom prst="rect">
            <a:avLst/>
          </a:prstGeom>
        </p:spPr>
        <p:txBody>
          <a:bodyPr wrap="square">
            <a:spAutoFit/>
          </a:bodyPr>
          <a:lstStyle/>
          <a:p>
            <a:pPr algn="just"/>
            <a:r>
              <a:rPr lang="es-MX" sz="2400" b="1" i="1" dirty="0" smtClean="0">
                <a:solidFill>
                  <a:srgbClr val="444444"/>
                </a:solidFill>
                <a:latin typeface="Arial Narrow" panose="020B0606020202030204" pitchFamily="34" charset="0"/>
              </a:rPr>
              <a:t>Un pensamiento final</a:t>
            </a:r>
            <a:r>
              <a:rPr lang="es-MX" sz="2400" i="1" dirty="0" smtClean="0">
                <a:solidFill>
                  <a:srgbClr val="444444"/>
                </a:solidFill>
                <a:latin typeface="Arial Narrow" panose="020B0606020202030204" pitchFamily="34" charset="0"/>
              </a:rPr>
              <a:t>: “Hacia </a:t>
            </a:r>
            <a:r>
              <a:rPr lang="es-MX" sz="2400" i="1" dirty="0">
                <a:solidFill>
                  <a:srgbClr val="444444"/>
                </a:solidFill>
                <a:latin typeface="Arial Narrow" panose="020B0606020202030204" pitchFamily="34" charset="0"/>
              </a:rPr>
              <a:t>2004 el general Wesley Clark, antiguo Supremo Comandante de los Aliados en Europa para la invasión de Kosovo, manifestó que Estados Unidos asaltaría siete países: Irak, Siria, Líbano, Libia, Somalia, Sudán e Irán. </a:t>
            </a:r>
            <a:r>
              <a:rPr lang="es-MX" sz="2400" i="1" dirty="0" smtClean="0">
                <a:solidFill>
                  <a:srgbClr val="444444"/>
                </a:solidFill>
                <a:latin typeface="Arial Narrow" panose="020B0606020202030204" pitchFamily="34" charset="0"/>
              </a:rPr>
              <a:t>Todos </a:t>
            </a:r>
            <a:r>
              <a:rPr lang="es-MX" sz="2400" i="1" dirty="0">
                <a:solidFill>
                  <a:srgbClr val="444444"/>
                </a:solidFill>
                <a:latin typeface="Arial Narrow" panose="020B0606020202030204" pitchFamily="34" charset="0"/>
              </a:rPr>
              <a:t>tienen hidrocarburos; todos han sido agredidos; a la fatídica lista faltó añadirle Venezuela, con las mayores reservas de hidrocarburos del mundo y finalmente invadida en 2026</a:t>
            </a:r>
            <a:r>
              <a:rPr lang="es-MX" sz="2400" i="1" dirty="0" smtClean="0">
                <a:solidFill>
                  <a:srgbClr val="444444"/>
                </a:solidFill>
                <a:latin typeface="Arial Narrow" panose="020B0606020202030204" pitchFamily="34" charset="0"/>
              </a:rPr>
              <a:t>.”</a:t>
            </a:r>
            <a:endParaRPr lang="en-US" sz="2400" i="1" dirty="0">
              <a:latin typeface="Arial Narrow" panose="020B0606020202030204" pitchFamily="34" charset="0"/>
            </a:endParaRPr>
          </a:p>
        </p:txBody>
      </p:sp>
    </p:spTree>
    <p:extLst>
      <p:ext uri="{BB962C8B-B14F-4D97-AF65-F5344CB8AC3E}">
        <p14:creationId xmlns:p14="http://schemas.microsoft.com/office/powerpoint/2010/main" val="176559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838200" y="-307571"/>
            <a:ext cx="10515600" cy="1325563"/>
          </a:xfrm>
        </p:spPr>
        <p:txBody>
          <a:bodyPr/>
          <a:lstStyle/>
          <a:p>
            <a:pPr algn="ctr"/>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Nacimiento del capitalismo</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Rectángulo 5"/>
          <p:cNvSpPr/>
          <p:nvPr/>
        </p:nvSpPr>
        <p:spPr>
          <a:xfrm>
            <a:off x="141316" y="632898"/>
            <a:ext cx="11654444" cy="6225102"/>
          </a:xfrm>
          <a:prstGeom prst="rect">
            <a:avLst/>
          </a:prstGeom>
        </p:spPr>
        <p:txBody>
          <a:bodyPr wrap="square">
            <a:spAutoFit/>
          </a:bodyPr>
          <a:lstStyle/>
          <a:p>
            <a:pPr algn="just">
              <a:lnSpc>
                <a:spcPct val="107000"/>
              </a:lnSpc>
              <a:spcAft>
                <a:spcPts val="800"/>
              </a:spcAft>
            </a:pPr>
            <a:r>
              <a:rPr lang="es-CO" sz="2400" dirty="0" smtClean="0">
                <a:latin typeface="Arial Narrow" panose="020B0606020202030204" pitchFamily="34" charset="0"/>
                <a:ea typeface="Calibri" panose="020F0502020204030204" pitchFamily="34" charset="0"/>
                <a:cs typeface="Times New Roman" panose="02020603050405020304" pitchFamily="18" charset="0"/>
              </a:rPr>
              <a:t>“El </a:t>
            </a:r>
            <a:r>
              <a:rPr lang="es-CO" sz="2400" dirty="0">
                <a:latin typeface="Arial Narrow" panose="020B0606020202030204" pitchFamily="34" charset="0"/>
                <a:ea typeface="Calibri" panose="020F0502020204030204" pitchFamily="34" charset="0"/>
                <a:cs typeface="Times New Roman" panose="02020603050405020304" pitchFamily="18" charset="0"/>
              </a:rPr>
              <a:t>capitalismo nació de la mano del colonialismo. Y desde entonces esta cualidad de origen histórico lejos de desaparecer solo ha mutado y diversificado. Se puede decir que es una manera de organización de las jerarquías mundiales, sustancial a todas las modernas formas de acumulación económica empresarial.</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El capitalismo europeo en 5 siglos desplegó múltiples variantes de colonialismo, cada cual más cruel que la otra, tanto en América, África como en Asia. EEUU, por su parte, en solo dos siglos, ha concentrado todas ellas y las ha complejizado en su cualidad expoliadora. </a:t>
            </a:r>
            <a:r>
              <a:rPr lang="es-CO" sz="2400" dirty="0">
                <a:solidFill>
                  <a:srgbClr val="FF0000"/>
                </a:solidFill>
                <a:latin typeface="Arial Narrow" panose="020B0606020202030204" pitchFamily="34" charset="0"/>
                <a:ea typeface="Calibri" panose="020F0502020204030204" pitchFamily="34" charset="0"/>
                <a:cs typeface="Times New Roman" panose="02020603050405020304" pitchFamily="18" charset="0"/>
              </a:rPr>
              <a:t>Aplicó los clásicos moldes europeos de “colonialismo de exterminio” y de “colonialismo de asentamiento” durante el siglo XIX, </a:t>
            </a:r>
            <a:r>
              <a:rPr lang="es-CO" sz="2400" dirty="0">
                <a:latin typeface="Arial Narrow" panose="020B0606020202030204" pitchFamily="34" charset="0"/>
                <a:ea typeface="Calibri" panose="020F0502020204030204" pitchFamily="34" charset="0"/>
                <a:cs typeface="Times New Roman" panose="02020603050405020304" pitchFamily="18" charset="0"/>
              </a:rPr>
              <a:t>en la mayoría de las tierras de propiedad indígena de Norteamérica. Reivindicó el “destino manifiesto” de una América anglosajona para invadir y apoderarse de 2 millones de km² mexicanos, en lo que hoy corresponden a los estados de California, Utah, Nevada, Texas, Nuevo México, Colorado, Kansas, etc.</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Pero, a diferencia de sus predecesores, </a:t>
            </a:r>
            <a:r>
              <a:rPr lang="es-CO" sz="2400" dirty="0">
                <a:solidFill>
                  <a:srgbClr val="FF0000"/>
                </a:solidFill>
                <a:latin typeface="Arial Narrow" panose="020B0606020202030204" pitchFamily="34" charset="0"/>
                <a:ea typeface="Calibri" panose="020F0502020204030204" pitchFamily="34" charset="0"/>
                <a:cs typeface="Times New Roman" panose="02020603050405020304" pitchFamily="18" charset="0"/>
              </a:rPr>
              <a:t>EEUU empleó estos tipos de ocupación espacial como modo de construcción de la unidad territorial del Estado</a:t>
            </a:r>
            <a:r>
              <a:rPr lang="es-CO" sz="2400" dirty="0">
                <a:latin typeface="Arial Narrow" panose="020B0606020202030204" pitchFamily="34" charset="0"/>
                <a:ea typeface="Calibri" panose="020F0502020204030204" pitchFamily="34" charset="0"/>
                <a:cs typeface="Times New Roman" panose="02020603050405020304" pitchFamily="18" charset="0"/>
              </a:rPr>
              <a:t>; no como expansión extraterritorial de su dominio. La usurpación de tierras indígenas y mexicanas, fue absorbida como parte de un Estado continental protegido por los mares Atlántico y Pacífico</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 (Álvaro García Linera)</a:t>
            </a:r>
            <a:r>
              <a:rPr lang="es-CO" sz="2400" dirty="0">
                <a:latin typeface="Arial Narrow" panose="020B0606020202030204" pitchFamily="34" charset="0"/>
                <a:ea typeface="Calibri" panose="020F0502020204030204" pitchFamily="34" charset="0"/>
                <a:cs typeface="Times New Roman" panose="02020603050405020304" pitchFamily="18" charset="0"/>
              </a:rPr>
              <a:t> </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09576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29887" y="0"/>
            <a:ext cx="10515600" cy="1325563"/>
          </a:xfrm>
        </p:spPr>
        <p:txBody>
          <a:bodyPr/>
          <a:lstStyle/>
          <a:p>
            <a:pPr algn="ctr"/>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Neocolonialismo</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376843" y="1020257"/>
            <a:ext cx="11421688" cy="5332165"/>
          </a:xfrm>
          <a:prstGeom prst="rect">
            <a:avLst/>
          </a:prstGeom>
        </p:spPr>
        <p:txBody>
          <a:bodyPr wrap="square">
            <a:spAutoFit/>
          </a:bodyPr>
          <a:lstStyle/>
          <a:p>
            <a:pPr algn="just">
              <a:lnSpc>
                <a:spcPct val="107000"/>
              </a:lnSpc>
              <a:spcAft>
                <a:spcPts val="800"/>
              </a:spcAft>
            </a:pPr>
            <a:r>
              <a:rPr lang="es-CO" sz="2400" dirty="0" smtClean="0">
                <a:latin typeface="Arial Narrow" panose="020B0606020202030204" pitchFamily="34" charset="0"/>
                <a:ea typeface="Calibri" panose="020F0502020204030204" pitchFamily="34" charset="0"/>
                <a:cs typeface="Times New Roman" panose="02020603050405020304" pitchFamily="18" charset="0"/>
              </a:rPr>
              <a:t>“En </a:t>
            </a:r>
            <a:r>
              <a:rPr lang="es-CO" sz="2400" dirty="0">
                <a:latin typeface="Arial Narrow" panose="020B0606020202030204" pitchFamily="34" charset="0"/>
                <a:ea typeface="Calibri" panose="020F0502020204030204" pitchFamily="34" charset="0"/>
                <a:cs typeface="Times New Roman" panose="02020603050405020304" pitchFamily="18" charset="0"/>
              </a:rPr>
              <a:t>este caso, la extracción de recursos y la explotación laboral no requieren de ampulosas burocracias ni ejércitos extranjeros. Las jerárquicas relaciones del intercambio desigual (</a:t>
            </a:r>
            <a:r>
              <a:rPr lang="es-CO" sz="2400" dirty="0" err="1">
                <a:latin typeface="Arial Narrow" panose="020B0606020202030204" pitchFamily="34" charset="0"/>
                <a:ea typeface="Calibri" panose="020F0502020204030204" pitchFamily="34" charset="0"/>
                <a:cs typeface="Times New Roman" panose="02020603050405020304" pitchFamily="18" charset="0"/>
              </a:rPr>
              <a:t>Arghiri</a:t>
            </a:r>
            <a:r>
              <a:rPr lang="es-CO" sz="2400" dirty="0">
                <a:latin typeface="Arial Narrow" panose="020B0606020202030204" pitchFamily="34" charset="0"/>
                <a:ea typeface="Calibri" panose="020F0502020204030204" pitchFamily="34" charset="0"/>
                <a:cs typeface="Times New Roman" panose="02020603050405020304" pitchFamily="18" charset="0"/>
              </a:rPr>
              <a:t> Emmanuel, 1973), la deuda externa (</a:t>
            </a:r>
            <a:r>
              <a:rPr lang="es-CO" sz="2400" dirty="0" err="1">
                <a:latin typeface="Arial Narrow" panose="020B0606020202030204" pitchFamily="34" charset="0"/>
                <a:ea typeface="Calibri" panose="020F0502020204030204" pitchFamily="34" charset="0"/>
                <a:cs typeface="Times New Roman" panose="02020603050405020304" pitchFamily="18" charset="0"/>
              </a:rPr>
              <a:t>Éric</a:t>
            </a:r>
            <a:r>
              <a:rPr lang="es-CO" sz="2400" dirty="0">
                <a:latin typeface="Arial Narrow" panose="020B0606020202030204" pitchFamily="34" charset="0"/>
                <a:ea typeface="Calibri" panose="020F0502020204030204" pitchFamily="34" charset="0"/>
                <a:cs typeface="Times New Roman" panose="02020603050405020304" pitchFamily="18" charset="0"/>
              </a:rPr>
              <a:t> </a:t>
            </a:r>
            <a:r>
              <a:rPr lang="es-CO" sz="2400" dirty="0" err="1">
                <a:latin typeface="Arial Narrow" panose="020B0606020202030204" pitchFamily="34" charset="0"/>
                <a:ea typeface="Calibri" panose="020F0502020204030204" pitchFamily="34" charset="0"/>
                <a:cs typeface="Times New Roman" panose="02020603050405020304" pitchFamily="18" charset="0"/>
              </a:rPr>
              <a:t>Toussaint</a:t>
            </a:r>
            <a:r>
              <a:rPr lang="es-CO" sz="2400" dirty="0">
                <a:latin typeface="Arial Narrow" panose="020B0606020202030204" pitchFamily="34" charset="0"/>
                <a:ea typeface="Calibri" panose="020F0502020204030204" pitchFamily="34" charset="0"/>
                <a:cs typeface="Times New Roman" panose="02020603050405020304" pitchFamily="18" charset="0"/>
              </a:rPr>
              <a:t>, 2018), fuga de capitales (Roberts, 2021) y la subordinación cultural (Edward Said, Orientalismo, 2003) crean una trama de sujeción que posibilitan la transferencia de materias primas, dinero, trabajo, conocimiento y subordinación moral hacia la potencia imperial, de una manera más efectiva, y menos costosa, que la clásica ocupación de asentamiento.</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a:solidFill>
                  <a:srgbClr val="FF0000"/>
                </a:solidFill>
                <a:latin typeface="Arial Narrow" panose="020B0606020202030204" pitchFamily="34" charset="0"/>
                <a:ea typeface="Calibri" panose="020F0502020204030204" pitchFamily="34" charset="0"/>
                <a:cs typeface="Times New Roman" panose="02020603050405020304" pitchFamily="18" charset="0"/>
              </a:rPr>
              <a:t>El neocolonialismo supone un Estado con soberanía fragmentada y unas instituciones locales que mantienen cohesionada a la sociedad</a:t>
            </a:r>
            <a:r>
              <a:rPr lang="es-CO" sz="2400" dirty="0">
                <a:latin typeface="Arial Narrow" panose="020B0606020202030204" pitchFamily="34" charset="0"/>
                <a:ea typeface="Calibri" panose="020F0502020204030204" pitchFamily="34" charset="0"/>
                <a:cs typeface="Times New Roman" panose="02020603050405020304" pitchFamily="18" charset="0"/>
              </a:rPr>
              <a:t>. Pero la extracción de las riquezas hacia el extranjero, y la propia influencia sobre la vida política, se la realiza con la aquiescencia de la burocracia política nativa. Como lo han mostrado Nievas y </a:t>
            </a:r>
            <a:r>
              <a:rPr lang="es-CO" sz="2400" dirty="0" err="1">
                <a:latin typeface="Arial Narrow" panose="020B0606020202030204" pitchFamily="34" charset="0"/>
                <a:ea typeface="Calibri" panose="020F0502020204030204" pitchFamily="34" charset="0"/>
                <a:cs typeface="Times New Roman" panose="02020603050405020304" pitchFamily="18" charset="0"/>
              </a:rPr>
              <a:t>Sodano</a:t>
            </a:r>
            <a:r>
              <a:rPr lang="es-CO" sz="2400" dirty="0">
                <a:latin typeface="Arial Narrow" panose="020B0606020202030204" pitchFamily="34" charset="0"/>
                <a:ea typeface="Calibri" panose="020F0502020204030204" pitchFamily="34" charset="0"/>
                <a:cs typeface="Times New Roman" panose="02020603050405020304" pitchFamily="18" charset="0"/>
              </a:rPr>
              <a:t> entre 1970 y 2022, el equivalente al 1-2% del PIB anual de EEUU y de los países más ricos, provienen de transferencias netas desde los países pobres (</a:t>
            </a:r>
            <a:r>
              <a:rPr lang="es-CO" sz="2400" dirty="0" err="1">
                <a:latin typeface="Arial Narrow" panose="020B0606020202030204" pitchFamily="34" charset="0"/>
                <a:ea typeface="Calibri" panose="020F0502020204030204" pitchFamily="34" charset="0"/>
                <a:cs typeface="Times New Roman" panose="02020603050405020304" pitchFamily="18" charset="0"/>
              </a:rPr>
              <a:t>Wid.World</a:t>
            </a:r>
            <a:r>
              <a:rPr lang="es-CO" sz="2400" dirty="0">
                <a:latin typeface="Arial Narrow" panose="020B0606020202030204" pitchFamily="34" charset="0"/>
                <a:ea typeface="Calibri" panose="020F0502020204030204" pitchFamily="34" charset="0"/>
                <a:cs typeface="Times New Roman" panose="02020603050405020304" pitchFamily="18" charset="0"/>
              </a:rPr>
              <a:t>, 2024</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 (Álvaro G. L.)</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4846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847899" y="3596851"/>
            <a:ext cx="10673542" cy="3261149"/>
          </a:xfrm>
          <a:prstGeom prst="rect">
            <a:avLst/>
          </a:prstGeom>
        </p:spPr>
        <p:txBody>
          <a:bodyPr wrap="square">
            <a:spAutoFit/>
          </a:bodyPr>
          <a:lstStyle/>
          <a:p>
            <a:pPr algn="just">
              <a:lnSpc>
                <a:spcPct val="107000"/>
              </a:lnSpc>
              <a:spcAft>
                <a:spcPts val="800"/>
              </a:spcAft>
            </a:pPr>
            <a:r>
              <a:rPr lang="es-CO" b="1" dirty="0">
                <a:latin typeface="Arial" panose="020B0604020202020204" pitchFamily="34" charset="0"/>
                <a:ea typeface="Calibri" panose="020F0502020204030204" pitchFamily="34" charset="0"/>
                <a:cs typeface="Arial" panose="020B0604020202020204" pitchFamily="34" charset="0"/>
              </a:rPr>
              <a:t>La geopolítica como disciplina nació en 1899, acuñada por el politólogo sueco Rudolf </a:t>
            </a:r>
            <a:r>
              <a:rPr lang="es-CO" b="1" dirty="0" err="1">
                <a:latin typeface="Arial" panose="020B0604020202020204" pitchFamily="34" charset="0"/>
                <a:ea typeface="Calibri" panose="020F0502020204030204" pitchFamily="34" charset="0"/>
                <a:cs typeface="Arial" panose="020B0604020202020204" pitchFamily="34" charset="0"/>
              </a:rPr>
              <a:t>Kjellén</a:t>
            </a:r>
            <a:r>
              <a:rPr lang="es-CO" b="1" dirty="0">
                <a:latin typeface="Arial" panose="020B0604020202020204" pitchFamily="34" charset="0"/>
                <a:ea typeface="Calibri" panose="020F0502020204030204" pitchFamily="34" charset="0"/>
                <a:cs typeface="Arial" panose="020B0604020202020204" pitchFamily="34" charset="0"/>
              </a:rPr>
              <a:t> en su obra "</a:t>
            </a:r>
            <a:r>
              <a:rPr lang="es-CO" b="1" dirty="0" err="1">
                <a:latin typeface="Arial" panose="020B0604020202020204" pitchFamily="34" charset="0"/>
                <a:ea typeface="Calibri" panose="020F0502020204030204" pitchFamily="34" charset="0"/>
                <a:cs typeface="Arial" panose="020B0604020202020204" pitchFamily="34" charset="0"/>
              </a:rPr>
              <a:t>Studier</a:t>
            </a:r>
            <a:r>
              <a:rPr lang="es-CO" b="1" dirty="0">
                <a:latin typeface="Arial" panose="020B0604020202020204" pitchFamily="34" charset="0"/>
                <a:ea typeface="Calibri" panose="020F0502020204030204" pitchFamily="34" charset="0"/>
                <a:cs typeface="Arial" panose="020B0604020202020204" pitchFamily="34" charset="0"/>
              </a:rPr>
              <a:t> </a:t>
            </a:r>
            <a:r>
              <a:rPr lang="es-CO" b="1" dirty="0" err="1">
                <a:latin typeface="Arial" panose="020B0604020202020204" pitchFamily="34" charset="0"/>
                <a:ea typeface="Calibri" panose="020F0502020204030204" pitchFamily="34" charset="0"/>
                <a:cs typeface="Arial" panose="020B0604020202020204" pitchFamily="34" charset="0"/>
              </a:rPr>
              <a:t>öfver</a:t>
            </a:r>
            <a:r>
              <a:rPr lang="es-CO" b="1" dirty="0">
                <a:latin typeface="Arial" panose="020B0604020202020204" pitchFamily="34" charset="0"/>
                <a:ea typeface="Calibri" panose="020F0502020204030204" pitchFamily="34" charset="0"/>
                <a:cs typeface="Arial" panose="020B0604020202020204" pitchFamily="34" charset="0"/>
              </a:rPr>
              <a:t> </a:t>
            </a:r>
            <a:r>
              <a:rPr lang="es-CO" b="1" dirty="0" err="1">
                <a:latin typeface="Arial" panose="020B0604020202020204" pitchFamily="34" charset="0"/>
                <a:ea typeface="Calibri" panose="020F0502020204030204" pitchFamily="34" charset="0"/>
                <a:cs typeface="Arial" panose="020B0604020202020204" pitchFamily="34" charset="0"/>
              </a:rPr>
              <a:t>Sveriges</a:t>
            </a:r>
            <a:r>
              <a:rPr lang="es-CO" b="1" dirty="0">
                <a:latin typeface="Arial" panose="020B0604020202020204" pitchFamily="34" charset="0"/>
                <a:ea typeface="Calibri" panose="020F0502020204030204" pitchFamily="34" charset="0"/>
                <a:cs typeface="Arial" panose="020B0604020202020204" pitchFamily="34" charset="0"/>
              </a:rPr>
              <a:t> </a:t>
            </a:r>
            <a:r>
              <a:rPr lang="es-CO" b="1" dirty="0" err="1">
                <a:latin typeface="Arial" panose="020B0604020202020204" pitchFamily="34" charset="0"/>
                <a:ea typeface="Calibri" panose="020F0502020204030204" pitchFamily="34" charset="0"/>
                <a:cs typeface="Arial" panose="020B0604020202020204" pitchFamily="34" charset="0"/>
              </a:rPr>
              <a:t>politiska</a:t>
            </a:r>
            <a:r>
              <a:rPr lang="es-CO" b="1" dirty="0">
                <a:latin typeface="Arial" panose="020B0604020202020204" pitchFamily="34" charset="0"/>
                <a:ea typeface="Calibri" panose="020F0502020204030204" pitchFamily="34" charset="0"/>
                <a:cs typeface="Arial" panose="020B0604020202020204" pitchFamily="34" charset="0"/>
              </a:rPr>
              <a:t> </a:t>
            </a:r>
            <a:r>
              <a:rPr lang="es-CO" b="1" dirty="0" err="1">
                <a:latin typeface="Arial" panose="020B0604020202020204" pitchFamily="34" charset="0"/>
                <a:ea typeface="Calibri" panose="020F0502020204030204" pitchFamily="34" charset="0"/>
                <a:cs typeface="Arial" panose="020B0604020202020204" pitchFamily="34" charset="0"/>
              </a:rPr>
              <a:t>gränser</a:t>
            </a:r>
            <a:r>
              <a:rPr lang="es-CO" b="1" dirty="0">
                <a:latin typeface="Arial" panose="020B0604020202020204" pitchFamily="34" charset="0"/>
                <a:ea typeface="Calibri" panose="020F0502020204030204" pitchFamily="34" charset="0"/>
                <a:cs typeface="Arial" panose="020B0604020202020204" pitchFamily="34" charset="0"/>
              </a:rPr>
              <a:t>", publicada en la revista </a:t>
            </a:r>
            <a:r>
              <a:rPr lang="es-CO" b="1" dirty="0" err="1">
                <a:latin typeface="Arial" panose="020B0604020202020204" pitchFamily="34" charset="0"/>
                <a:ea typeface="Calibri" panose="020F0502020204030204" pitchFamily="34" charset="0"/>
                <a:cs typeface="Arial" panose="020B0604020202020204" pitchFamily="34" charset="0"/>
              </a:rPr>
              <a:t>Ymer</a:t>
            </a:r>
            <a:r>
              <a:rPr lang="es-CO" b="1" dirty="0">
                <a:latin typeface="Arial" panose="020B0604020202020204" pitchFamily="34" charset="0"/>
                <a:ea typeface="Calibri" panose="020F0502020204030204" pitchFamily="34" charset="0"/>
                <a:cs typeface="Arial" panose="020B0604020202020204" pitchFamily="34" charset="0"/>
              </a:rPr>
              <a:t>, donde la presentó como el estudio de la influencia geográfica en la vida política de los Estados modernos. </a:t>
            </a:r>
            <a:endParaRPr lang="en-US" sz="2400" dirty="0" smtClean="0">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es-CO" dirty="0">
                <a:latin typeface="Arial" panose="020B0604020202020204" pitchFamily="34" charset="0"/>
                <a:ea typeface="Calibri" panose="020F0502020204030204" pitchFamily="34" charset="0"/>
                <a:cs typeface="Arial" panose="020B0604020202020204" pitchFamily="34" charset="0"/>
              </a:rPr>
              <a:t>Esto ocurrió bajo la </a:t>
            </a:r>
            <a:r>
              <a:rPr lang="es-CO" b="1" dirty="0">
                <a:latin typeface="Arial" panose="020B0604020202020204" pitchFamily="34" charset="0"/>
                <a:ea typeface="Calibri" panose="020F0502020204030204" pitchFamily="34" charset="0"/>
                <a:cs typeface="Arial" panose="020B0604020202020204" pitchFamily="34" charset="0"/>
              </a:rPr>
              <a:t>Escuela Alemana de Geopolítica</a:t>
            </a:r>
            <a:r>
              <a:rPr lang="es-CO" dirty="0">
                <a:latin typeface="Arial" panose="020B0604020202020204" pitchFamily="34" charset="0"/>
                <a:ea typeface="Calibri" panose="020F0502020204030204" pitchFamily="34" charset="0"/>
                <a:cs typeface="Arial" panose="020B0604020202020204" pitchFamily="34" charset="0"/>
              </a:rPr>
              <a:t>, influida por Friedrich </a:t>
            </a:r>
            <a:r>
              <a:rPr lang="es-CO" dirty="0" err="1">
                <a:latin typeface="Arial" panose="020B0604020202020204" pitchFamily="34" charset="0"/>
                <a:ea typeface="Calibri" panose="020F0502020204030204" pitchFamily="34" charset="0"/>
                <a:cs typeface="Arial" panose="020B0604020202020204" pitchFamily="34" charset="0"/>
              </a:rPr>
              <a:t>Ratzel</a:t>
            </a:r>
            <a:r>
              <a:rPr lang="es-CO" dirty="0">
                <a:latin typeface="Arial" panose="020B0604020202020204" pitchFamily="34" charset="0"/>
                <a:ea typeface="Calibri" panose="020F0502020204030204" pitchFamily="34" charset="0"/>
                <a:cs typeface="Arial" panose="020B0604020202020204" pitchFamily="34" charset="0"/>
              </a:rPr>
              <a:t> y su "Geografía Política" (1897), que veía al Estado como un organismo vivo que necesita expandirse, sentando las bases para que </a:t>
            </a:r>
            <a:r>
              <a:rPr lang="es-CO" dirty="0" err="1">
                <a:latin typeface="Arial" panose="020B0604020202020204" pitchFamily="34" charset="0"/>
                <a:ea typeface="Calibri" panose="020F0502020204030204" pitchFamily="34" charset="0"/>
                <a:cs typeface="Arial" panose="020B0604020202020204" pitchFamily="34" charset="0"/>
              </a:rPr>
              <a:t>Kjellén</a:t>
            </a:r>
            <a:r>
              <a:rPr lang="es-CO" dirty="0">
                <a:latin typeface="Arial" panose="020B0604020202020204" pitchFamily="34" charset="0"/>
                <a:ea typeface="Calibri" panose="020F0502020204030204" pitchFamily="34" charset="0"/>
                <a:cs typeface="Arial" panose="020B0604020202020204" pitchFamily="34" charset="0"/>
              </a:rPr>
              <a:t> sistematizara el término como herramienta estratégica para los Estados en la era imperialista. </a:t>
            </a:r>
            <a:endParaRPr lang="en-US" sz="2400" dirty="0" smtClean="0">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es-CO" dirty="0">
                <a:latin typeface="Arial" panose="020B0604020202020204" pitchFamily="34" charset="0"/>
                <a:ea typeface="Calibri" panose="020F0502020204030204" pitchFamily="34" charset="0"/>
                <a:cs typeface="Arial" panose="020B0604020202020204" pitchFamily="34" charset="0"/>
              </a:rPr>
              <a:t>Posteriormente, figuras como </a:t>
            </a:r>
            <a:r>
              <a:rPr lang="es-CO" dirty="0" err="1">
                <a:latin typeface="Arial" panose="020B0604020202020204" pitchFamily="34" charset="0"/>
                <a:ea typeface="Calibri" panose="020F0502020204030204" pitchFamily="34" charset="0"/>
                <a:cs typeface="Arial" panose="020B0604020202020204" pitchFamily="34" charset="0"/>
              </a:rPr>
              <a:t>Halford</a:t>
            </a:r>
            <a:r>
              <a:rPr lang="es-CO" dirty="0">
                <a:latin typeface="Arial" panose="020B0604020202020204" pitchFamily="34" charset="0"/>
                <a:ea typeface="Calibri" panose="020F0502020204030204" pitchFamily="34" charset="0"/>
                <a:cs typeface="Arial" panose="020B0604020202020204" pitchFamily="34" charset="0"/>
              </a:rPr>
              <a:t> </a:t>
            </a:r>
            <a:r>
              <a:rPr lang="es-CO" dirty="0" err="1">
                <a:latin typeface="Arial" panose="020B0604020202020204" pitchFamily="34" charset="0"/>
                <a:ea typeface="Calibri" panose="020F0502020204030204" pitchFamily="34" charset="0"/>
                <a:cs typeface="Arial" panose="020B0604020202020204" pitchFamily="34" charset="0"/>
              </a:rPr>
              <a:t>Mackinder</a:t>
            </a:r>
            <a:r>
              <a:rPr lang="es-CO" dirty="0">
                <a:latin typeface="Arial" panose="020B0604020202020204" pitchFamily="34" charset="0"/>
                <a:ea typeface="Calibri" panose="020F0502020204030204" pitchFamily="34" charset="0"/>
                <a:cs typeface="Arial" panose="020B0604020202020204" pitchFamily="34" charset="0"/>
              </a:rPr>
              <a:t> (1904) y Karl </a:t>
            </a:r>
            <a:r>
              <a:rPr lang="es-CO" dirty="0" err="1">
                <a:latin typeface="Arial" panose="020B0604020202020204" pitchFamily="34" charset="0"/>
                <a:ea typeface="Calibri" panose="020F0502020204030204" pitchFamily="34" charset="0"/>
                <a:cs typeface="Arial" panose="020B0604020202020204" pitchFamily="34" charset="0"/>
              </a:rPr>
              <a:t>Haushofer</a:t>
            </a:r>
            <a:r>
              <a:rPr lang="es-CO" dirty="0">
                <a:latin typeface="Arial" panose="020B0604020202020204" pitchFamily="34" charset="0"/>
                <a:ea typeface="Calibri" panose="020F0502020204030204" pitchFamily="34" charset="0"/>
                <a:cs typeface="Arial" panose="020B0604020202020204" pitchFamily="34" charset="0"/>
              </a:rPr>
              <a:t> la popularizaron, convirtiéndola en guía para la política exterior y el poder estatal en el siglo XX. </a:t>
            </a:r>
            <a:endParaRPr lang="es-CO" dirty="0" smtClean="0">
              <a:latin typeface="Arial" panose="020B0604020202020204" pitchFamily="34" charset="0"/>
              <a:ea typeface="Calibri" panose="020F0502020204030204" pitchFamily="34" charset="0"/>
              <a:cs typeface="Arial" panose="020B0604020202020204" pitchFamily="34" charset="0"/>
            </a:endParaRPr>
          </a:p>
        </p:txBody>
      </p:sp>
      <p:sp>
        <p:nvSpPr>
          <p:cNvPr id="5" name="Rectángulo 4"/>
          <p:cNvSpPr/>
          <p:nvPr/>
        </p:nvSpPr>
        <p:spPr>
          <a:xfrm>
            <a:off x="5610225" y="0"/>
            <a:ext cx="6581775" cy="2462213"/>
          </a:xfrm>
          <a:prstGeom prst="rect">
            <a:avLst/>
          </a:prstGeom>
        </p:spPr>
        <p:txBody>
          <a:bodyPr wrap="square">
            <a:spAutoFit/>
          </a:bodyPr>
          <a:lstStyle/>
          <a:p>
            <a:r>
              <a:rPr lang="es-MX" sz="1400" b="0" i="1" u="none" strike="noStrike" baseline="0" dirty="0" smtClean="0">
                <a:latin typeface="Arial" panose="020B0604020202020204" pitchFamily="34" charset="0"/>
                <a:cs typeface="Arial" panose="020B0604020202020204" pitchFamily="34" charset="0"/>
              </a:rPr>
              <a:t>Sólo una nación cuyo espacio esté acorde</a:t>
            </a:r>
          </a:p>
          <a:p>
            <a:r>
              <a:rPr lang="es-MX" sz="1400" b="0" i="1" u="none" strike="noStrike" baseline="0" dirty="0" smtClean="0">
                <a:latin typeface="Arial" panose="020B0604020202020204" pitchFamily="34" charset="0"/>
                <a:cs typeface="Arial" panose="020B0604020202020204" pitchFamily="34" charset="0"/>
              </a:rPr>
              <a:t>con sus necesidades, tanto materiales como espirituales,</a:t>
            </a:r>
          </a:p>
          <a:p>
            <a:r>
              <a:rPr lang="es-MX" sz="1400" b="0" i="1" u="none" strike="noStrike" baseline="0" dirty="0" smtClean="0">
                <a:latin typeface="Arial" panose="020B0604020202020204" pitchFamily="34" charset="0"/>
                <a:cs typeface="Arial" panose="020B0604020202020204" pitchFamily="34" charset="0"/>
              </a:rPr>
              <a:t>puede tener esperanza de alcanzar alguna vez</a:t>
            </a:r>
          </a:p>
          <a:p>
            <a:r>
              <a:rPr lang="en-US" sz="1400" b="0" i="1" u="none" strike="noStrike" baseline="0" dirty="0" err="1" smtClean="0">
                <a:latin typeface="Arial" panose="020B0604020202020204" pitchFamily="34" charset="0"/>
                <a:cs typeface="Arial" panose="020B0604020202020204" pitchFamily="34" charset="0"/>
              </a:rPr>
              <a:t>una</a:t>
            </a:r>
            <a:r>
              <a:rPr lang="en-US" sz="1400" b="0" i="1" u="none" strike="noStrike" baseline="0" dirty="0" smtClean="0">
                <a:latin typeface="Arial" panose="020B0604020202020204" pitchFamily="34" charset="0"/>
                <a:cs typeface="Arial" panose="020B0604020202020204" pitchFamily="34" charset="0"/>
              </a:rPr>
              <a:t> </a:t>
            </a:r>
            <a:r>
              <a:rPr lang="en-US" sz="1400" b="0" i="1" u="none" strike="noStrike" baseline="0" dirty="0" err="1" smtClean="0">
                <a:latin typeface="Arial" panose="020B0604020202020204" pitchFamily="34" charset="0"/>
                <a:cs typeface="Arial" panose="020B0604020202020204" pitchFamily="34" charset="0"/>
              </a:rPr>
              <a:t>verdadera</a:t>
            </a:r>
            <a:r>
              <a:rPr lang="en-US" sz="1400" b="0" i="1" u="none" strike="noStrike" baseline="0" dirty="0" smtClean="0">
                <a:latin typeface="Arial" panose="020B0604020202020204" pitchFamily="34" charset="0"/>
                <a:cs typeface="Arial" panose="020B0604020202020204" pitchFamily="34" charset="0"/>
              </a:rPr>
              <a:t> </a:t>
            </a:r>
            <a:r>
              <a:rPr lang="en-US" sz="1400" b="0" i="1" u="none" strike="noStrike" baseline="0" dirty="0" err="1" smtClean="0">
                <a:latin typeface="Arial" panose="020B0604020202020204" pitchFamily="34" charset="0"/>
                <a:cs typeface="Arial" panose="020B0604020202020204" pitchFamily="34" charset="0"/>
              </a:rPr>
              <a:t>grandeza</a:t>
            </a:r>
            <a:r>
              <a:rPr lang="en-US" sz="1400" b="0" i="1" u="none" strike="noStrike" baseline="0" dirty="0" smtClean="0">
                <a:latin typeface="Arial" panose="020B0604020202020204" pitchFamily="34" charset="0"/>
                <a:cs typeface="Arial" panose="020B0604020202020204" pitchFamily="34" charset="0"/>
              </a:rPr>
              <a:t>.  </a:t>
            </a:r>
          </a:p>
          <a:p>
            <a:endParaRPr lang="en-US" sz="1400" b="0" i="0" u="none" strike="noStrike" baseline="0" dirty="0" smtClean="0">
              <a:latin typeface="Arial" panose="020B0604020202020204" pitchFamily="34" charset="0"/>
              <a:cs typeface="Arial" panose="020B0604020202020204" pitchFamily="34" charset="0"/>
            </a:endParaRPr>
          </a:p>
          <a:p>
            <a:r>
              <a:rPr lang="en-US" sz="1400" b="0" i="0" u="none" strike="noStrike" baseline="0" dirty="0" smtClean="0">
                <a:latin typeface="Arial" panose="020B0604020202020204" pitchFamily="34" charset="0"/>
                <a:cs typeface="Arial" panose="020B0604020202020204" pitchFamily="34" charset="0"/>
              </a:rPr>
              <a:t>Karl Haushofer (1934)</a:t>
            </a:r>
          </a:p>
          <a:p>
            <a:endParaRPr lang="es-CO" sz="1400" dirty="0" smtClean="0">
              <a:latin typeface="Arial" panose="020B0604020202020204" pitchFamily="34" charset="0"/>
              <a:cs typeface="Arial" panose="020B0604020202020204" pitchFamily="34" charset="0"/>
            </a:endParaRPr>
          </a:p>
          <a:p>
            <a:r>
              <a:rPr lang="es-CO" sz="1400" i="1" dirty="0" smtClean="0">
                <a:latin typeface="Arial" panose="020B0604020202020204" pitchFamily="34" charset="0"/>
                <a:cs typeface="Arial" panose="020B0604020202020204" pitchFamily="34" charset="0"/>
              </a:rPr>
              <a:t>¿Recuerdan el espacio vital alemán o </a:t>
            </a:r>
            <a:r>
              <a:rPr lang="en-US" sz="1400" i="1" dirty="0">
                <a:latin typeface="Arial" panose="020B0604020202020204" pitchFamily="34" charset="0"/>
                <a:cs typeface="Arial" panose="020B0604020202020204" pitchFamily="34" charset="0"/>
              </a:rPr>
              <a:t>Lebensraum</a:t>
            </a:r>
            <a:r>
              <a:rPr lang="en-US" sz="1400" dirty="0"/>
              <a:t> </a:t>
            </a:r>
            <a:r>
              <a:rPr lang="en-US" sz="1400" dirty="0" smtClean="0"/>
              <a:t>?</a:t>
            </a:r>
          </a:p>
          <a:p>
            <a:endParaRPr lang="es-MX" sz="1400" i="1" dirty="0" smtClean="0">
              <a:latin typeface="Arial" panose="020B0604020202020204" pitchFamily="34" charset="0"/>
              <a:cs typeface="Arial" panose="020B0604020202020204" pitchFamily="34" charset="0"/>
            </a:endParaRPr>
          </a:p>
          <a:p>
            <a:r>
              <a:rPr lang="es-MX" sz="1400" i="1" dirty="0" smtClean="0">
                <a:latin typeface="Arial" panose="020B0604020202020204" pitchFamily="34" charset="0"/>
                <a:cs typeface="Arial" panose="020B0604020202020204" pitchFamily="34" charset="0"/>
              </a:rPr>
              <a:t>“La geopolítica hitleriana es la expresión más exacerbada </a:t>
            </a:r>
          </a:p>
          <a:p>
            <a:r>
              <a:rPr lang="es-MX" sz="1400" i="1" dirty="0" smtClean="0">
                <a:latin typeface="Arial" panose="020B0604020202020204" pitchFamily="34" charset="0"/>
                <a:cs typeface="Arial" panose="020B0604020202020204" pitchFamily="34" charset="0"/>
              </a:rPr>
              <a:t>de la función política e ideológica que puede tener la geografía” (Yves </a:t>
            </a:r>
            <a:r>
              <a:rPr lang="es-MX" sz="1400" i="1" dirty="0" err="1" smtClean="0">
                <a:latin typeface="Arial" panose="020B0604020202020204" pitchFamily="34" charset="0"/>
                <a:cs typeface="Arial" panose="020B0604020202020204" pitchFamily="34" charset="0"/>
              </a:rPr>
              <a:t>Lacoste</a:t>
            </a:r>
            <a:r>
              <a:rPr lang="es-MX" sz="1400" i="1" dirty="0" smtClean="0">
                <a:latin typeface="Arial" panose="020B0604020202020204" pitchFamily="34" charset="0"/>
                <a:cs typeface="Arial" panose="020B0604020202020204" pitchFamily="34" charset="0"/>
              </a:rPr>
              <a:t>)</a:t>
            </a:r>
            <a:endParaRPr lang="en-US" sz="1400" i="1" dirty="0">
              <a:latin typeface="Arial" panose="020B0604020202020204" pitchFamily="34" charset="0"/>
              <a:cs typeface="Arial" panose="020B0604020202020204" pitchFamily="34" charset="0"/>
            </a:endParaRPr>
          </a:p>
        </p:txBody>
      </p:sp>
      <p:sp>
        <p:nvSpPr>
          <p:cNvPr id="2" name="Título 1"/>
          <p:cNvSpPr>
            <a:spLocks noGrp="1"/>
          </p:cNvSpPr>
          <p:nvPr>
            <p:ph type="title"/>
          </p:nvPr>
        </p:nvSpPr>
        <p:spPr>
          <a:xfrm>
            <a:off x="847899" y="2271288"/>
            <a:ext cx="10515600" cy="1325563"/>
          </a:xfrm>
        </p:spPr>
        <p:txBody>
          <a:bodyPr/>
          <a:lstStyle/>
          <a:p>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Geopolítica</a:t>
            </a:r>
            <a:b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0740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706582" y="550759"/>
            <a:ext cx="10507287" cy="3352328"/>
          </a:xfrm>
          <a:prstGeom prst="rect">
            <a:avLst/>
          </a:prstGeom>
        </p:spPr>
        <p:txBody>
          <a:bodyPr wrap="square">
            <a:spAutoFit/>
          </a:bodyPr>
          <a:lstStyle/>
          <a:p>
            <a:pPr algn="just">
              <a:lnSpc>
                <a:spcPct val="107000"/>
              </a:lnSpc>
              <a:spcAft>
                <a:spcPts val="800"/>
              </a:spcAft>
            </a:pPr>
            <a:r>
              <a:rPr lang="es-MX" dirty="0" smtClean="0">
                <a:latin typeface="Arial" panose="020B0604020202020204" pitchFamily="34" charset="0"/>
                <a:cs typeface="Arial" panose="020B0604020202020204" pitchFamily="34" charset="0"/>
              </a:rPr>
              <a:t>Los antecedentes de la geopolítica se remontan a la Antigüedad, periodo histórico en el que comienza a formarse la geografía, y que expresa un claro interés por el medio geográfico para conocerlo mejor con vistas a dominarlo y, consecuentemente, a organizarlo. Esto explica que la geopolítica se nutriese del saber geográfico dado que se trata, tal y como indicó Yves </a:t>
            </a:r>
            <a:r>
              <a:rPr lang="es-MX" dirty="0" err="1" smtClean="0">
                <a:latin typeface="Arial" panose="020B0604020202020204" pitchFamily="34" charset="0"/>
                <a:cs typeface="Arial" panose="020B0604020202020204" pitchFamily="34" charset="0"/>
              </a:rPr>
              <a:t>Lacoste</a:t>
            </a:r>
            <a:r>
              <a:rPr lang="es-MX" dirty="0" smtClean="0">
                <a:latin typeface="Arial" panose="020B0604020202020204" pitchFamily="34" charset="0"/>
                <a:cs typeface="Arial" panose="020B0604020202020204" pitchFamily="34" charset="0"/>
              </a:rPr>
              <a:t>, pero también </a:t>
            </a:r>
            <a:r>
              <a:rPr lang="es-MX" dirty="0" err="1" smtClean="0">
                <a:latin typeface="Arial" panose="020B0604020202020204" pitchFamily="34" charset="0"/>
                <a:cs typeface="Arial" panose="020B0604020202020204" pitchFamily="34" charset="0"/>
              </a:rPr>
              <a:t>Gearóid</a:t>
            </a:r>
            <a:r>
              <a:rPr lang="es-MX" dirty="0" smtClean="0">
                <a:latin typeface="Arial" panose="020B0604020202020204" pitchFamily="34" charset="0"/>
                <a:cs typeface="Arial" panose="020B0604020202020204" pitchFamily="34" charset="0"/>
              </a:rPr>
              <a:t> </a:t>
            </a:r>
            <a:r>
              <a:rPr lang="es-MX" dirty="0" err="1" smtClean="0">
                <a:latin typeface="Arial" panose="020B0604020202020204" pitchFamily="34" charset="0"/>
                <a:cs typeface="Arial" panose="020B0604020202020204" pitchFamily="34" charset="0"/>
              </a:rPr>
              <a:t>O’Tuathail</a:t>
            </a:r>
            <a:r>
              <a:rPr lang="es-MX" dirty="0" smtClean="0">
                <a:latin typeface="Arial" panose="020B0604020202020204" pitchFamily="34" charset="0"/>
                <a:cs typeface="Arial" panose="020B0604020202020204" pitchFamily="34" charset="0"/>
              </a:rPr>
              <a:t> al hablar de lo que llamó </a:t>
            </a:r>
            <a:r>
              <a:rPr lang="es-MX" dirty="0" err="1" smtClean="0">
                <a:latin typeface="Arial" panose="020B0604020202020204" pitchFamily="34" charset="0"/>
                <a:cs typeface="Arial" panose="020B0604020202020204" pitchFamily="34" charset="0"/>
              </a:rPr>
              <a:t>geopoder</a:t>
            </a:r>
            <a:r>
              <a:rPr lang="es-MX" dirty="0" smtClean="0">
                <a:latin typeface="Arial" panose="020B0604020202020204" pitchFamily="34" charset="0"/>
                <a:cs typeface="Arial" panose="020B0604020202020204" pitchFamily="34" charset="0"/>
              </a:rPr>
              <a:t>, </a:t>
            </a:r>
            <a:r>
              <a:rPr lang="es-MX"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de un saber estratégico que resulta fundamental para que el poder pueda desarrollar su dominación.</a:t>
            </a:r>
            <a:r>
              <a:rPr lang="es-MX" dirty="0" smtClean="0">
                <a:latin typeface="Arial" panose="020B0604020202020204" pitchFamily="34" charset="0"/>
                <a:cs typeface="Arial" panose="020B0604020202020204" pitchFamily="34" charset="0"/>
              </a:rPr>
              <a:t> Por este motivo nos encontramos que entre los más lejanos precursores de la geopolítica están figuras como Eratóstenes, Heródoto, </a:t>
            </a:r>
            <a:r>
              <a:rPr lang="es-MX" dirty="0" err="1" smtClean="0">
                <a:latin typeface="Arial" panose="020B0604020202020204" pitchFamily="34" charset="0"/>
                <a:cs typeface="Arial" panose="020B0604020202020204" pitchFamily="34" charset="0"/>
              </a:rPr>
              <a:t>Estrabón</a:t>
            </a:r>
            <a:r>
              <a:rPr lang="es-MX" dirty="0" smtClean="0">
                <a:latin typeface="Arial" panose="020B0604020202020204" pitchFamily="34" charset="0"/>
                <a:cs typeface="Arial" panose="020B0604020202020204" pitchFamily="34" charset="0"/>
              </a:rPr>
              <a:t> y tantos otros que </a:t>
            </a:r>
            <a:r>
              <a:rPr lang="es-MX"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hicieron valiosas aportaciones a la geografía, y que con ellas contribuyeron directa o indirectamente a informar al poder, con todos los datos que llegaron a recopilar, acerca de las condiciones en las que tenía que desenvolverse para, así, adaptarse al medio con decisiones que estuviesen en consonancia con este.</a:t>
            </a:r>
            <a:endParaRPr lang="en-US" sz="2400" dirty="0">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endParaRPr>
          </a:p>
        </p:txBody>
      </p:sp>
      <p:sp>
        <p:nvSpPr>
          <p:cNvPr id="3" name="Rectángulo 2"/>
          <p:cNvSpPr/>
          <p:nvPr/>
        </p:nvSpPr>
        <p:spPr>
          <a:xfrm>
            <a:off x="706582" y="4011152"/>
            <a:ext cx="10623665" cy="2585323"/>
          </a:xfrm>
          <a:prstGeom prst="rect">
            <a:avLst/>
          </a:prstGeom>
        </p:spPr>
        <p:txBody>
          <a:bodyPr wrap="square">
            <a:spAutoFit/>
          </a:bodyPr>
          <a:lstStyle/>
          <a:p>
            <a:pPr algn="just"/>
            <a:r>
              <a:rPr lang="es-MX" i="1" dirty="0" smtClean="0">
                <a:latin typeface="Arial" panose="020B0604020202020204" pitchFamily="34" charset="0"/>
                <a:cs typeface="Arial" panose="020B0604020202020204" pitchFamily="34" charset="0"/>
              </a:rPr>
              <a:t>Hoy, más que nunca, son unos argumentos de tipo geográfico los que impregnan lo esencial del discurso político, refiérase a los problemas «regionalistas» o, a nivel planetario, a los del «centro» y de la «periferia», del «Norte» y del «Sur».</a:t>
            </a:r>
          </a:p>
          <a:p>
            <a:pPr algn="just"/>
            <a:endParaRPr lang="es-MX" i="1" dirty="0" smtClean="0">
              <a:latin typeface="Arial" panose="020B0604020202020204" pitchFamily="34" charset="0"/>
              <a:cs typeface="Arial" panose="020B0604020202020204" pitchFamily="34" charset="0"/>
            </a:endParaRPr>
          </a:p>
          <a:p>
            <a:pPr algn="just"/>
            <a:r>
              <a:rPr lang="es-MX" i="1" dirty="0" smtClean="0">
                <a:latin typeface="Arial" panose="020B0604020202020204" pitchFamily="34" charset="0"/>
                <a:cs typeface="Arial" panose="020B0604020202020204" pitchFamily="34" charset="0"/>
              </a:rPr>
              <a:t>“La guerra de Indochina señala una nueva etapa en la historia de la guerra y de la geografía: por primera vez han sido utilizados unos métodos de destrucción y de modificación del medio geográfico, tanto en sus aspectos «físicos» como «humanos», para suprimir las condiciones geográficas indispensables para la vida de varias decenas de millones de hombres.”</a:t>
            </a:r>
          </a:p>
          <a:p>
            <a:pPr algn="just"/>
            <a:r>
              <a:rPr lang="es-MX" i="1" dirty="0" smtClean="0">
                <a:latin typeface="Arial" panose="020B0604020202020204" pitchFamily="34" charset="0"/>
                <a:cs typeface="Arial" panose="020B0604020202020204" pitchFamily="34" charset="0"/>
              </a:rPr>
              <a:t>Yves </a:t>
            </a:r>
            <a:r>
              <a:rPr lang="es-MX" i="1" dirty="0" err="1" smtClean="0">
                <a:latin typeface="Arial" panose="020B0604020202020204" pitchFamily="34" charset="0"/>
                <a:cs typeface="Arial" panose="020B0604020202020204" pitchFamily="34" charset="0"/>
              </a:rPr>
              <a:t>Lacoste</a:t>
            </a:r>
            <a:r>
              <a:rPr lang="es-MX" i="1" dirty="0" smtClean="0">
                <a:latin typeface="Arial" panose="020B0604020202020204" pitchFamily="34" charset="0"/>
                <a:cs typeface="Arial" panose="020B0604020202020204" pitchFamily="34" charset="0"/>
              </a:rPr>
              <a:t> 1976</a:t>
            </a:r>
            <a:endParaRPr lang="en-US"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846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0"/>
            <a:ext cx="10515600" cy="947651"/>
          </a:xfrm>
        </p:spPr>
        <p:txBody>
          <a:bodyPr/>
          <a:lstStyle/>
          <a:p>
            <a:pPr algn="ctr"/>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Visión gráfica de la Geopolítica</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213" y="947651"/>
            <a:ext cx="4638930" cy="2850893"/>
          </a:xfrm>
          <a:prstGeom prst="rect">
            <a:avLst/>
          </a:prstGeom>
        </p:spPr>
      </p:pic>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8840" y="947651"/>
            <a:ext cx="4643203" cy="2850893"/>
          </a:xfrm>
          <a:prstGeom prst="rect">
            <a:avLst/>
          </a:prstGeom>
        </p:spPr>
      </p:pic>
      <p:pic>
        <p:nvPicPr>
          <p:cNvPr id="5" name="Imagen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213" y="3798544"/>
            <a:ext cx="4638930" cy="3027320"/>
          </a:xfrm>
          <a:prstGeom prst="rect">
            <a:avLst/>
          </a:prstGeom>
        </p:spPr>
      </p:pic>
      <p:pic>
        <p:nvPicPr>
          <p:cNvPr id="6" name="Imagen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8840" y="3798544"/>
            <a:ext cx="4643203" cy="3027320"/>
          </a:xfrm>
          <a:prstGeom prst="rect">
            <a:avLst/>
          </a:prstGeom>
        </p:spPr>
      </p:pic>
    </p:spTree>
    <p:extLst>
      <p:ext uri="{BB962C8B-B14F-4D97-AF65-F5344CB8AC3E}">
        <p14:creationId xmlns:p14="http://schemas.microsoft.com/office/powerpoint/2010/main" val="301404657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3053</TotalTime>
  <Words>6182</Words>
  <Application>Microsoft Office PowerPoint</Application>
  <PresentationFormat>Panorámica</PresentationFormat>
  <Paragraphs>183</Paragraphs>
  <Slides>46</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46</vt:i4>
      </vt:variant>
    </vt:vector>
  </HeadingPairs>
  <TitlesOfParts>
    <vt:vector size="53" baseType="lpstr">
      <vt:lpstr>Aptos</vt:lpstr>
      <vt:lpstr>Arial</vt:lpstr>
      <vt:lpstr>Arial Narrow</vt:lpstr>
      <vt:lpstr>Calibri</vt:lpstr>
      <vt:lpstr>Calibri Light</vt:lpstr>
      <vt:lpstr>Times New Roman</vt:lpstr>
      <vt:lpstr>Tema de Office</vt:lpstr>
      <vt:lpstr>Imperialismo, decadencia, intento de recuperación de la hegemonía e impactos geopolíticos en Latinoamérica</vt:lpstr>
      <vt:lpstr>Presentación de PowerPoint</vt:lpstr>
      <vt:lpstr>Presentación de PowerPoint</vt:lpstr>
      <vt:lpstr>Preámbulo</vt:lpstr>
      <vt:lpstr>Nacimiento del capitalismo</vt:lpstr>
      <vt:lpstr>Neocolonialismo</vt:lpstr>
      <vt:lpstr>Geopolítica </vt:lpstr>
      <vt:lpstr>Presentación de PowerPoint</vt:lpstr>
      <vt:lpstr>Visión gráfica de la Geopolítica</vt:lpstr>
      <vt:lpstr>       Heartland vs. Rimland</vt:lpstr>
      <vt:lpstr>Presentación de PowerPoint</vt:lpstr>
      <vt:lpstr>Heartland</vt:lpstr>
      <vt:lpstr>Rimland (Rim: costa, cerco)</vt:lpstr>
      <vt:lpstr>Primera mitad del Siglo XX</vt:lpstr>
      <vt:lpstr>Segunda mitad del siglo XX</vt:lpstr>
      <vt:lpstr>Hegemonía norteamericana</vt:lpstr>
      <vt:lpstr>Siglo XXI: ¿El siglo norteamericano?</vt:lpstr>
      <vt:lpstr>Presentación de PowerPoint</vt:lpstr>
      <vt:lpstr>Presentación de PowerPoint</vt:lpstr>
      <vt:lpstr>Los tiempos actuales</vt:lpstr>
      <vt:lpstr>Presentación de PowerPoint</vt:lpstr>
      <vt:lpstr>Surgimiento de la tecno o info-oligarquía en el capitalismo digital</vt:lpstr>
      <vt:lpstr>Presentación de PowerPoint</vt:lpstr>
      <vt:lpstr>El papel fundamental de los medios (guerra en las neuronas, o de quinta generación) en la lucha por la hegemonía norteamericana</vt:lpstr>
      <vt:lpstr>Presentación de PowerPoint</vt:lpstr>
      <vt:lpstr>Multipolaridad: ¿una respuesta colectiva a la hegemonía estadunidense?</vt:lpstr>
      <vt:lpstr>Asia: nuevo eje de desarrollo o centro de gravedad de la economía mundial</vt:lpstr>
      <vt:lpstr>Presentación de PowerPoint</vt:lpstr>
      <vt:lpstr>Presentación de PowerPoint</vt:lpstr>
      <vt:lpstr>Datos importantes de los BRICS+</vt:lpstr>
      <vt:lpstr>Presentación de PowerPoint</vt:lpstr>
      <vt:lpstr>Noticias de la última cumbre</vt:lpstr>
      <vt:lpstr>¿Multipolaridad, BRICS, Revolución socialista mundial?</vt:lpstr>
      <vt:lpstr>¿Es conveniente el nuevo orden para los pueblos?</vt:lpstr>
      <vt:lpstr>¿Este nuevo quehacer mundial conducirá al mundo que imaginaron Marx, Lenín, y todos los pueblos libres y diversos del mundo?</vt:lpstr>
      <vt:lpstr>Multipolaridad y un nuevo relacionamiento económico </vt:lpstr>
      <vt:lpstr>La pregunta del millón de M. Roberts</vt:lpstr>
      <vt:lpstr>¿Protectorado en Venezuela?</vt:lpstr>
      <vt:lpstr>Definición de protectorado</vt:lpstr>
      <vt:lpstr>¿Una nueva Venezuela?</vt:lpstr>
      <vt:lpstr>La joya de la corona</vt:lpstr>
      <vt:lpstr>Ubicación de la franja en el mapa venezolano</vt:lpstr>
      <vt:lpstr>Algunos datos más sobre reservas</vt:lpstr>
      <vt:lpstr>Muestras del control de la riqueza venezolana</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Imperialismo, decadencia, intento de recuperación de la hegemonía e impactos geopolíticos en Latinoamérica</dc:title>
  <dc:creator>Usuario de Windows</dc:creator>
  <cp:lastModifiedBy>Usuario de Windows</cp:lastModifiedBy>
  <cp:revision>87</cp:revision>
  <dcterms:created xsi:type="dcterms:W3CDTF">2026-03-06T23:37:55Z</dcterms:created>
  <dcterms:modified xsi:type="dcterms:W3CDTF">2026-03-12T03:41:09Z</dcterms:modified>
</cp:coreProperties>
</file>