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6" r:id="rId1"/>
  </p:sldMasterIdLst>
  <p:sldIdLst>
    <p:sldId id="256" r:id="rId2"/>
    <p:sldId id="263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43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9A2C026-A951-48B5-9562-8F124B7A6A80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41204B6-16C6-44C1-A774-494D1EF4D2C6}" type="slidenum">
              <a:rPr lang="es-CO" smtClean="0"/>
              <a:t>‹Nº›</a:t>
            </a:fld>
            <a:endParaRPr lang="es-CO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5157823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2C026-A951-48B5-9562-8F124B7A6A80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204B6-16C6-44C1-A774-494D1EF4D2C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67462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2C026-A951-48B5-9562-8F124B7A6A80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204B6-16C6-44C1-A774-494D1EF4D2C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50346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2C026-A951-48B5-9562-8F124B7A6A80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204B6-16C6-44C1-A774-494D1EF4D2C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26116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9A2C026-A951-48B5-9562-8F124B7A6A80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41204B6-16C6-44C1-A774-494D1EF4D2C6}" type="slidenum">
              <a:rPr lang="es-CO" smtClean="0"/>
              <a:t>‹Nº›</a:t>
            </a:fld>
            <a:endParaRPr lang="es-CO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4939394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2C026-A951-48B5-9562-8F124B7A6A80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204B6-16C6-44C1-A774-494D1EF4D2C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01353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2C026-A951-48B5-9562-8F124B7A6A80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204B6-16C6-44C1-A774-494D1EF4D2C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2364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2C026-A951-48B5-9562-8F124B7A6A80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204B6-16C6-44C1-A774-494D1EF4D2C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4776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2C026-A951-48B5-9562-8F124B7A6A80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204B6-16C6-44C1-A774-494D1EF4D2C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0962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9A2C026-A951-48B5-9562-8F124B7A6A80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41204B6-16C6-44C1-A774-494D1EF4D2C6}" type="slidenum">
              <a:rPr lang="es-CO" smtClean="0"/>
              <a:t>‹Nº›</a:t>
            </a:fld>
            <a:endParaRPr lang="es-CO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06471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9A2C026-A951-48B5-9562-8F124B7A6A80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41204B6-16C6-44C1-A774-494D1EF4D2C6}" type="slidenum">
              <a:rPr lang="es-CO" smtClean="0"/>
              <a:t>‹Nº›</a:t>
            </a:fld>
            <a:endParaRPr lang="es-CO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16994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narHorz">
          <a:fgClr>
            <a:schemeClr val="accent3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9A2C026-A951-48B5-9562-8F124B7A6A80}" type="datetimeFigureOut">
              <a:rPr lang="es-CO" smtClean="0"/>
              <a:t>13/03/2026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E41204B6-16C6-44C1-A774-494D1EF4D2C6}" type="slidenum">
              <a:rPr lang="es-CO" smtClean="0"/>
              <a:t>‹Nº›</a:t>
            </a:fld>
            <a:endParaRPr lang="es-CO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61718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ng.com/ck/a?!&amp;&amp;p=b6fa69ab4f6410774fa4741be664da98ce5ec3bd57204ef1354b19f789473249JmltdHM9MTc3MzE4NzIwMA&amp;ptn=3&amp;ver=2&amp;hsh=4&amp;fclid=22e8a234-a064-6471-2690-b4f2a1cb65b3&amp;psq=qu%c3%a9+es+un+gobierno+progresista&amp;u=a1aHR0cHM6Ly9lcy53aWtpcGVkaWEub3JnL3dpa2kvUHJvZ3Jlc2lzbW8&amp;ntb=1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www.bing.com/ck/a?!&amp;&amp;p=617e80a43fa4a9f8763ed00acbe9445874e18beca6412727bed4c864c5e9247eJmltdHM9MTc3MzE4NzIwMA&amp;ptn=3&amp;ver=2&amp;hsh=4&amp;fclid=22e8a234-a064-6471-2690-b4f2a1cb65b3&amp;psq=qu%c3%a9+es+un+gobierno+progresista&amp;u=a1aHR0cHM6Ly93d3cuaWJlcmVzdHVkaW9zLmNvbS9ub3RpY2lhcy9xdWUtc29uLWxhcy1mdWVyemFzLXByb2dyZXNpc3Rhcy15LXF1ZS1zZS1lbnRpZW5kZS1wb3ItcHJvZ3Jlc2lzbW8tc29uLXRhbi1wcm9ncmVzaXN0YXMtY29tby1ub3MtaGFjZW4tY3JlZXIv" TargetMode="External"/><Relationship Id="rId4" Type="http://schemas.openxmlformats.org/officeDocument/2006/relationships/hyperlink" Target="https://www.bing.com/ck/a?!&amp;&amp;p=617e80a43fa4a9f8763ed00acbe9445874e18beca6412727bed4c864c5e9247eJmltdHM9MTc3MzE4NzIwMA&amp;ptn=3&amp;ver=2&amp;hsh=4&amp;fclid=22e8a234-a064-6471-2690-b4f2a1cb65b3&amp;psq=qu%c3%a9+es+un+gobierno+progresista&amp;u=a1aHR0cHM6Ly93d3cuaWJlcmVzdHVkaW9zLmNvbS9ub3RpY2lhcy9xdWUtc29uLWxhcy1mdWVyemFzLXByb2dyZXNpc3Rhcy15LXF1ZS1zZS1lbnRpZW5kZS1wb3ItcHJvZ3Jlc2lzbW8tc29uLXRhbi1wcm9ncmVzaXN0YXMtY29tby1ub3MtaGFjZW4tY3JlZXIv&amp;ntb=1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A8A12C9B-09A6-4A6C-8AFB-C6E22EE03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750040" cy="4411061"/>
          </a:xfrm>
        </p:spPr>
        <p:txBody>
          <a:bodyPr>
            <a:normAutofit/>
          </a:bodyPr>
          <a:lstStyle/>
          <a:p>
            <a:pPr algn="ctr"/>
            <a:br>
              <a:rPr lang="es-MX" sz="3200" dirty="0">
                <a:solidFill>
                  <a:schemeClr val="accent4">
                    <a:lumMod val="50000"/>
                  </a:schemeClr>
                </a:solidFill>
              </a:rPr>
            </a:br>
            <a:br>
              <a:rPr lang="es-MX" sz="3200" dirty="0">
                <a:solidFill>
                  <a:schemeClr val="accent4">
                    <a:lumMod val="50000"/>
                  </a:schemeClr>
                </a:solidFill>
              </a:rPr>
            </a:br>
            <a:br>
              <a:rPr lang="es-MX" sz="3200" dirty="0">
                <a:solidFill>
                  <a:schemeClr val="accent4">
                    <a:lumMod val="50000"/>
                  </a:schemeClr>
                </a:solidFill>
              </a:rPr>
            </a:br>
            <a:br>
              <a:rPr lang="es-MX" sz="3200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es-MX" sz="3200" dirty="0">
                <a:solidFill>
                  <a:schemeClr val="accent4">
                    <a:lumMod val="50000"/>
                  </a:schemeClr>
                </a:solidFill>
              </a:rPr>
              <a:t>El papel  de los y las trabajadoras en la situación actual</a:t>
            </a:r>
            <a:br>
              <a:rPr lang="es-MX" dirty="0"/>
            </a:br>
            <a:r>
              <a:rPr lang="es-MX" sz="1800" dirty="0">
                <a:solidFill>
                  <a:schemeClr val="accent4">
                    <a:lumMod val="50000"/>
                  </a:schemeClr>
                </a:solidFill>
              </a:rPr>
              <a:t>Hubert Ballesteros Gómez </a:t>
            </a:r>
            <a:br>
              <a:rPr lang="es-MX" sz="1800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es-MX" sz="1800" dirty="0">
                <a:solidFill>
                  <a:schemeClr val="accent4">
                    <a:lumMod val="50000"/>
                  </a:schemeClr>
                </a:solidFill>
              </a:rPr>
              <a:t>escuela NEPO marzo 2026</a:t>
            </a:r>
            <a:br>
              <a:rPr lang="es-MX" sz="1800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es-MX" sz="1800" dirty="0">
                <a:solidFill>
                  <a:schemeClr val="accent4">
                    <a:lumMod val="50000"/>
                  </a:schemeClr>
                </a:solidFill>
              </a:rPr>
              <a:t>vicepresidente de FENSUAGRO-CUT</a:t>
            </a:r>
            <a:br>
              <a:rPr lang="es-MX" sz="1800">
                <a:solidFill>
                  <a:schemeClr val="accent4">
                    <a:lumMod val="50000"/>
                  </a:schemeClr>
                </a:solidFill>
              </a:rPr>
            </a:br>
            <a:r>
              <a:rPr lang="es-MX" sz="1800">
                <a:solidFill>
                  <a:schemeClr val="accent4">
                    <a:lumMod val="50000"/>
                  </a:schemeClr>
                </a:solidFill>
              </a:rPr>
              <a:t>Integrante </a:t>
            </a:r>
            <a:r>
              <a:rPr lang="es-MX" sz="1800" dirty="0">
                <a:solidFill>
                  <a:schemeClr val="accent4">
                    <a:lumMod val="50000"/>
                  </a:schemeClr>
                </a:solidFill>
              </a:rPr>
              <a:t>de la Comisión de Seguimiento, Impulso  y Verificación </a:t>
            </a:r>
            <a:br>
              <a:rPr lang="es-MX" sz="1800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es-MX" sz="1800" dirty="0">
                <a:solidFill>
                  <a:schemeClr val="accent4">
                    <a:lumMod val="50000"/>
                  </a:schemeClr>
                </a:solidFill>
              </a:rPr>
              <a:t> de la implementación del AFP de La Habana CSIVI</a:t>
            </a:r>
            <a:br>
              <a:rPr lang="es-MX" sz="1800" dirty="0"/>
            </a:br>
            <a:endParaRPr lang="es-CO" sz="1800" dirty="0"/>
          </a:p>
        </p:txBody>
      </p:sp>
    </p:spTree>
    <p:extLst>
      <p:ext uri="{BB962C8B-B14F-4D97-AF65-F5344CB8AC3E}">
        <p14:creationId xmlns:p14="http://schemas.microsoft.com/office/powerpoint/2010/main" val="1697227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2235BC-0B87-42CD-AF17-0127A6421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3200" dirty="0"/>
              <a:t>Crisis del capitalismo-Guerras Intercapitalistas</a:t>
            </a:r>
            <a:endParaRPr lang="es-CO" sz="3200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F02D806-A369-42EF-82E9-293460EBCF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25402" y="2285999"/>
            <a:ext cx="5473557" cy="5161281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s-MX" dirty="0"/>
              <a:t>Los conflictos que se viven hoy, en gran medida obseden a la disputa de mercados, materias primas y mano de obra,</a:t>
            </a:r>
          </a:p>
          <a:p>
            <a:pPr algn="just"/>
            <a:r>
              <a:rPr lang="es-MX" dirty="0"/>
              <a:t> Los conflictos internos que se atizan desde el imperio de los  EE.UU buscan igualmente un cabio de mando en favor de los políticas de Estados Unidos y la Unión Europea.</a:t>
            </a:r>
          </a:p>
          <a:p>
            <a:pPr algn="just"/>
            <a:r>
              <a:rPr lang="es-MX" dirty="0"/>
              <a:t>Las intervenciones que se realizan desde las embajadas gringas en los debates electorales buscan el mismo propósito.</a:t>
            </a:r>
          </a:p>
          <a:p>
            <a:pPr algn="just"/>
            <a:r>
              <a:rPr lang="es-MX" dirty="0"/>
              <a:t>No es la defensa de la democracia, no es el respeto a los derechos humanos. Son medidas económicas, políticas y de guerra que buscan el control sobre el petróleo y otras materias primas necesarias para la industria y el mercado de las corporaciones capitalistas.</a:t>
            </a:r>
          </a:p>
          <a:p>
            <a:pPr algn="just"/>
            <a:r>
              <a:rPr lang="es-MX" dirty="0"/>
              <a:t>Las medidas  arancelarias de siempre, pero llevadas a su máxima expresión en el gobierno Trump. Son guerra económica que busca imponer una supremacía, en la que salegan beneficiados las corporaciones de  EE.UU </a:t>
            </a:r>
          </a:p>
          <a:p>
            <a:pPr algn="just"/>
            <a:endParaRPr lang="es-CO" dirty="0"/>
          </a:p>
        </p:txBody>
      </p:sp>
      <p:pic>
        <p:nvPicPr>
          <p:cNvPr id="5" name="Marcador de contenido 7">
            <a:extLst>
              <a:ext uri="{FF2B5EF4-FFF2-40B4-BE49-F238E27FC236}">
                <a16:creationId xmlns:a16="http://schemas.microsoft.com/office/drawing/2014/main" id="{D4E016ED-C900-48C3-A875-E962C686A06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828583"/>
            <a:ext cx="4632960" cy="3343617"/>
          </a:xfrm>
        </p:spPr>
      </p:pic>
    </p:spTree>
    <p:extLst>
      <p:ext uri="{BB962C8B-B14F-4D97-AF65-F5344CB8AC3E}">
        <p14:creationId xmlns:p14="http://schemas.microsoft.com/office/powerpoint/2010/main" val="2678694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F5F367-6475-4A0D-8798-3638C2B5B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3200" dirty="0"/>
              <a:t>Los avances de la derecha  en el mundo</a:t>
            </a:r>
            <a:endParaRPr lang="es-CO" sz="3200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DF5F8B6-2B39-44FE-BF82-C4AB0A9397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04560" y="1930400"/>
            <a:ext cx="6024879" cy="5476240"/>
          </a:xfrm>
        </p:spPr>
        <p:txBody>
          <a:bodyPr/>
          <a:lstStyle/>
          <a:p>
            <a:r>
              <a:rPr lang="es-MX" dirty="0"/>
              <a:t>Como casos recientes  Javier Miley, José Antonio kast, Nayib Bukele, Daniel Novoa,  Donal Trump, Macron, Selenski. </a:t>
            </a:r>
          </a:p>
          <a:p>
            <a:pPr algn="just"/>
            <a:r>
              <a:rPr lang="es-CO" dirty="0"/>
              <a:t>Unión  Europea.</a:t>
            </a:r>
          </a:p>
          <a:p>
            <a:pPr algn="just"/>
            <a:r>
              <a:rPr lang="es-CO" dirty="0"/>
              <a:t>La OTAN.</a:t>
            </a:r>
          </a:p>
          <a:p>
            <a:pPr algn="just"/>
            <a:r>
              <a:rPr lang="es-CO" dirty="0"/>
              <a:t>Políticas de la derecha: reducción del tamaño del Estado, desmonte de garantías sociales, privatización, política internacional en contra de gobiernos progresistas y de izquierda. Política migratoria xenofóbica y racista, represión a los movimientos sociales, restricción a los derechos sexuales y reproductivos, políticas mineras  extractivista  contra los recursos naturales, régimen laboral regresivo.  </a:t>
            </a:r>
          </a:p>
        </p:txBody>
      </p:sp>
      <p:pic>
        <p:nvPicPr>
          <p:cNvPr id="10" name="Marcador de contenido 9">
            <a:extLst>
              <a:ext uri="{FF2B5EF4-FFF2-40B4-BE49-F238E27FC236}">
                <a16:creationId xmlns:a16="http://schemas.microsoft.com/office/drawing/2014/main" id="{96390E0B-FC21-4009-90FE-0597E25CF75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377440"/>
            <a:ext cx="4448175" cy="3794759"/>
          </a:xfrm>
        </p:spPr>
      </p:pic>
    </p:spTree>
    <p:extLst>
      <p:ext uri="{BB962C8B-B14F-4D97-AF65-F5344CB8AC3E}">
        <p14:creationId xmlns:p14="http://schemas.microsoft.com/office/powerpoint/2010/main" val="2440787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3E1CBD-34FB-4080-920E-8938D35C6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3200" dirty="0"/>
              <a:t>El progresismo como propuesta política</a:t>
            </a:r>
            <a:endParaRPr lang="es-CO" sz="3200" dirty="0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9C0C27B5-1969-4FB7-BE6A-88710DECA0E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812" y="2285999"/>
            <a:ext cx="2875668" cy="2753361"/>
          </a:xfrm>
        </p:spPr>
      </p:pic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15168FE-5856-4C92-ACD1-32EDDACE09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96080" y="1645921"/>
            <a:ext cx="7995919" cy="5791200"/>
          </a:xfrm>
        </p:spPr>
        <p:txBody>
          <a:bodyPr>
            <a:normAutofit fontScale="92500" lnSpcReduction="20000"/>
          </a:bodyPr>
          <a:lstStyle/>
          <a:p>
            <a:pPr marL="0" indent="0" algn="l">
              <a:buNone/>
            </a:pPr>
            <a:endParaRPr lang="es-MX" b="1" dirty="0">
              <a:solidFill>
                <a:srgbClr val="191919"/>
              </a:solidFill>
              <a:effectLst/>
              <a:latin typeface="Roboto" panose="02000000000000000000" pitchFamily="2" charset="0"/>
            </a:endParaRPr>
          </a:p>
          <a:p>
            <a:pPr algn="l"/>
            <a:r>
              <a:rPr lang="es-MX" b="0" i="0" u="none" strike="noStrike" dirty="0">
                <a:effectLst/>
                <a:latin typeface="Roboto" panose="02000000000000000000" pitchFamily="2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 progresismo es una doctrina política y social que aboga por el desarrollo de un estado del bienestar, la defensa de derechos civiles, la participación ciudadana y la redistribución de la riqueza. Se centra en la promoción de la equidad económica y la igualdad social, así como en avances socioculturales. </a:t>
            </a:r>
            <a:endParaRPr lang="es-MX" b="0" i="0" u="sng" dirty="0">
              <a:effectLst/>
              <a:latin typeface="Roboto" panose="02000000000000000000" pitchFamily="2" charset="0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algn="l"/>
            <a:r>
              <a:rPr lang="es-MX" b="1" dirty="0">
                <a:effectLst/>
                <a:latin typeface="Roboto" panose="02000000000000000000" pitchFamily="2" charset="0"/>
              </a:rPr>
              <a:t>Principios de un Gobierno Progresista</a:t>
            </a:r>
          </a:p>
          <a:p>
            <a:pPr algn="l">
              <a:buFont typeface="+mj-lt"/>
              <a:buAutoNum type="arabicPeriod"/>
            </a:pPr>
            <a:r>
              <a:rPr lang="es-MX" b="1" i="0" u="none" strike="noStrike" dirty="0">
                <a:effectLst/>
                <a:latin typeface="Roboto" panose="02000000000000000000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Justicia Social</a:t>
            </a:r>
            <a:r>
              <a:rPr lang="es-MX" b="0" i="0" u="none" strike="noStrike" dirty="0">
                <a:effectLst/>
                <a:latin typeface="Roboto" panose="02000000000000000000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 Un gobierno progresista busca reducir las desigualdades a través de políticas que promuevan la redistribución de la riqueza y el acceso universal a servicios básicos como la educación y la salud. </a:t>
            </a:r>
            <a:endParaRPr lang="es-MX" b="0" i="0" u="sng" dirty="0">
              <a:effectLst/>
              <a:latin typeface="Roboto" panose="02000000000000000000" pitchFamily="2" charset="0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algn="l">
              <a:buFont typeface="+mj-lt"/>
              <a:buAutoNum type="arabicPeriod"/>
            </a:pPr>
            <a:r>
              <a:rPr lang="es-MX" b="1" i="0" u="none" strike="noStrike" dirty="0">
                <a:effectLst/>
                <a:latin typeface="Roboto" panose="02000000000000000000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Derechos Humanos y Civiles</a:t>
            </a:r>
            <a:r>
              <a:rPr lang="es-MX" b="0" i="0" u="none" strike="noStrike" dirty="0">
                <a:effectLst/>
                <a:latin typeface="Roboto" panose="02000000000000000000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 La ampliación de derechos y libertades individuales es fundamental, incluyendo la igualdad de género y la protección de minorías.</a:t>
            </a:r>
            <a:endParaRPr lang="es-MX" b="0" i="0" u="sng" dirty="0">
              <a:effectLst/>
              <a:latin typeface="Roboto" panose="02000000000000000000" pitchFamily="2" charset="0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algn="l">
              <a:buFont typeface="+mj-lt"/>
              <a:buAutoNum type="arabicPeriod"/>
            </a:pPr>
            <a:r>
              <a:rPr lang="es-MX" b="1" i="0" u="none" strike="noStrike" dirty="0">
                <a:effectLst/>
                <a:latin typeface="Roboto" panose="02000000000000000000" pitchFamily="2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Sostenibilidad</a:t>
            </a:r>
            <a:r>
              <a:rPr lang="es-MX" b="0" i="0" u="none" strike="noStrike" dirty="0">
                <a:effectLst/>
                <a:latin typeface="Roboto" panose="02000000000000000000" pitchFamily="2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 Los gobiernos progresistas abogan por políticas que combatan el cambio climático y promuevan un desarrollo sostenible, equilibrando el crecimiento económico con la protección del medio ambiente. </a:t>
            </a:r>
            <a:endParaRPr lang="es-MX" b="0" i="0" u="sng" dirty="0">
              <a:effectLst/>
              <a:latin typeface="Roboto" panose="02000000000000000000" pitchFamily="2" charset="0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algn="l">
              <a:buFont typeface="+mj-lt"/>
              <a:buAutoNum type="arabicPeriod"/>
            </a:pPr>
            <a:r>
              <a:rPr lang="es-MX" b="1" i="0" u="none" strike="noStrike" dirty="0">
                <a:effectLst/>
                <a:latin typeface="Roboto" panose="02000000000000000000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Democracia Participativa</a:t>
            </a:r>
            <a:r>
              <a:rPr lang="es-MX" b="0" i="0" u="none" strike="noStrike" dirty="0">
                <a:effectLst/>
                <a:latin typeface="Roboto" panose="02000000000000000000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 Fomentan una mayor participación ciudadana en el proceso democrático, asegurando que las voces de todos los sectores de la sociedad sean escuchadas en las decisiones políticas. </a:t>
            </a:r>
            <a:endParaRPr lang="es-MX" b="0" i="0" u="sng" dirty="0">
              <a:effectLst/>
              <a:latin typeface="Roboto" panose="02000000000000000000" pitchFamily="2" charset="0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 algn="l">
              <a:buNone/>
            </a:pPr>
            <a:endParaRPr lang="es-MX" b="0" i="0" u="sng" dirty="0">
              <a:solidFill>
                <a:srgbClr val="77A2BB"/>
              </a:solidFill>
              <a:effectLst/>
              <a:latin typeface="Roboto" panose="02000000000000000000" pitchFamily="2" charset="0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80556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686140-DA59-4295-BFAF-D4D48FF16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3200" dirty="0"/>
              <a:t>Balance del gobierno del cambio </a:t>
            </a:r>
            <a:endParaRPr lang="es-CO" sz="3200" dirty="0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686C449A-B7EC-464D-91AF-712ACDD2A29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1" y="2072641"/>
            <a:ext cx="3048000" cy="2245360"/>
          </a:xfrm>
        </p:spPr>
      </p:pic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714702D-9A9F-4544-9F51-19977737EB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02480" y="1158240"/>
            <a:ext cx="7416800" cy="6075679"/>
          </a:xfrm>
        </p:spPr>
        <p:txBody>
          <a:bodyPr/>
          <a:lstStyle/>
          <a:p>
            <a:pPr marL="0" indent="0">
              <a:buNone/>
            </a:pPr>
            <a:endParaRPr lang="es-MX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sz="1800" dirty="0"/>
              <a:t>Paz total verdadera y definitiva, cumplir el acuerdo de paz.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sz="1800" dirty="0"/>
              <a:t>Política del cuidado abuelos y abuelas niños, personas con discapacidad.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sz="1800" dirty="0"/>
              <a:t>Gobernar con y para las  mujeres de  Colombia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sz="1800" dirty="0"/>
              <a:t>Acuerdo nacional dialogo con todos y todas gobierno de puertas abiertas.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sz="1800" dirty="0"/>
              <a:t>Escuchar a los colombianos y colombianas. Gobernar escuchando.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sz="1800" dirty="0"/>
              <a:t>Defender a los colombianos  de las violencias. Estrategia integral de seguridad. La seguridad humana.  Estado social de derecho.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sz="1800" dirty="0"/>
              <a:t>Lucha contra la corrupción . Cero tolerancia, recuperar lo robado.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sz="1800" dirty="0"/>
              <a:t>Proteger el suelo y el subsuelo, los mares y el aire. Contra la avaricia de unos pocos.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sz="1800" dirty="0"/>
              <a:t>Desarrollar la industria nacional, la economía popular y el campo.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sz="1800" dirty="0"/>
              <a:t>Cumplir y hacer cumplir la constitución.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es-MX" sz="1800" dirty="0"/>
          </a:p>
          <a:p>
            <a:pPr algn="just">
              <a:buFont typeface="Wingdings" panose="05000000000000000000" pitchFamily="2" charset="2"/>
              <a:buChar char="Ø"/>
            </a:pPr>
            <a:endParaRPr lang="es-MX" sz="1800" dirty="0"/>
          </a:p>
          <a:p>
            <a:pPr algn="just">
              <a:buFont typeface="Wingdings" panose="05000000000000000000" pitchFamily="2" charset="2"/>
              <a:buChar char="Ø"/>
            </a:pPr>
            <a:endParaRPr lang="es-MX" dirty="0"/>
          </a:p>
          <a:p>
            <a:pPr>
              <a:buFont typeface="Wingdings" panose="05000000000000000000" pitchFamily="2" charset="2"/>
              <a:buChar char="Ø"/>
            </a:pPr>
            <a:endParaRPr lang="es-MX" dirty="0"/>
          </a:p>
          <a:p>
            <a:pPr>
              <a:buFont typeface="Wingdings" panose="05000000000000000000" pitchFamily="2" charset="2"/>
              <a:buChar char="Ø"/>
            </a:pPr>
            <a:endParaRPr lang="es-MX" dirty="0"/>
          </a:p>
          <a:p>
            <a:pPr>
              <a:buFont typeface="Wingdings" panose="05000000000000000000" pitchFamily="2" charset="2"/>
              <a:buChar char="Ø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72983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267426-C3BA-4C47-9CE6-04FDBC2B8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3200" dirty="0"/>
              <a:t>La lucha por el poder en Colombia</a:t>
            </a:r>
            <a:endParaRPr lang="es-CO" sz="3200" dirty="0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48F321B2-3944-4ED3-8B83-14BCD5D3DFD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811" y="2423604"/>
            <a:ext cx="3264412" cy="2734322"/>
          </a:xfrm>
        </p:spPr>
      </p:pic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BD9069B-4800-42F8-A1EC-41B4A967FB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49552" y="1447060"/>
            <a:ext cx="6862439" cy="5202315"/>
          </a:xfrm>
        </p:spPr>
        <p:txBody>
          <a:bodyPr/>
          <a:lstStyle/>
          <a:p>
            <a:r>
              <a:rPr lang="es-MX" dirty="0"/>
              <a:t>Presidencia de Gustavo Petro desde 7 de agosto de 2022</a:t>
            </a:r>
          </a:p>
          <a:p>
            <a:r>
              <a:rPr lang="es-MX" dirty="0"/>
              <a:t>Obstáculos en congreso por la correlación de fuerzas entre la derecha y la izquierda.</a:t>
            </a:r>
          </a:p>
          <a:p>
            <a:r>
              <a:rPr lang="es-MX" dirty="0"/>
              <a:t>El papel de los grandes medios de comunicación.</a:t>
            </a:r>
          </a:p>
          <a:p>
            <a:r>
              <a:rPr lang="es-MX" dirty="0"/>
              <a:t>Las altas cortes como expresión política de la derecha.</a:t>
            </a:r>
          </a:p>
          <a:p>
            <a:r>
              <a:rPr lang="es-MX" dirty="0"/>
              <a:t>Los gremios económicos  y su apuesta anti reformas.</a:t>
            </a:r>
          </a:p>
          <a:p>
            <a:r>
              <a:rPr lang="es-MX" dirty="0"/>
              <a:t>El movimiento social, apuestas y articulación.</a:t>
            </a:r>
          </a:p>
          <a:p>
            <a:r>
              <a:rPr lang="es-MX" dirty="0"/>
              <a:t>Composición del congreso de acuerdo a los resultados  del 8 de marzo pasado.</a:t>
            </a:r>
          </a:p>
          <a:p>
            <a:r>
              <a:rPr lang="es-MX" dirty="0"/>
              <a:t>Candidaturas presidenciales. Apuestas  perspectivas.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7086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22689F-5F62-4031-85C7-D6183729A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3200" dirty="0"/>
              <a:t>Los retos de los trabajadores en el mundo actual</a:t>
            </a:r>
            <a:endParaRPr lang="es-CO" sz="3200" dirty="0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84DA6FB1-9AC7-48A3-9AD5-A4B9A54BD87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556768"/>
            <a:ext cx="4448175" cy="2938509"/>
          </a:xfrm>
        </p:spPr>
      </p:pic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52B9EE6-7C79-4E61-8015-A0BAB86545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1562471"/>
            <a:ext cx="5791199" cy="5069148"/>
          </a:xfrm>
        </p:spPr>
        <p:txBody>
          <a:bodyPr>
            <a:normAutofit fontScale="92500" lnSpcReduction="20000"/>
          </a:bodyPr>
          <a:lstStyle/>
          <a:p>
            <a:r>
              <a:rPr lang="es-MX" dirty="0"/>
              <a:t>Ante los avances de los gobiernos de derecha, las guerras generadas por la crisis del capital y los recortes de la seguridad social a los trabajadores nos corresponde:</a:t>
            </a:r>
          </a:p>
          <a:p>
            <a:pPr marL="514350" indent="-514350">
              <a:buFont typeface="+mj-lt"/>
              <a:buAutoNum type="romanUcPeriod"/>
            </a:pPr>
            <a:r>
              <a:rPr lang="es-MX" dirty="0"/>
              <a:t>Fortalecer política e ideológicamente las  organizaciones de trabajadores.</a:t>
            </a:r>
          </a:p>
          <a:p>
            <a:pPr marL="514350" indent="-514350">
              <a:buFont typeface="+mj-lt"/>
              <a:buAutoNum type="romanUcPeriod"/>
            </a:pPr>
            <a:r>
              <a:rPr lang="es-MX" dirty="0"/>
              <a:t>Trabajar en un movimiento internacional por la paz en el mundo.</a:t>
            </a:r>
          </a:p>
          <a:p>
            <a:pPr marL="514350" indent="-514350">
              <a:buFont typeface="+mj-lt"/>
              <a:buAutoNum type="romanUcPeriod"/>
            </a:pPr>
            <a:r>
              <a:rPr lang="es-MX" dirty="0"/>
              <a:t>Recuperar la articulación internacional del trabajo para luchar contra la xenofobia, el racismo y por nuestros intereses </a:t>
            </a:r>
            <a:r>
              <a:rPr lang="es-MX"/>
              <a:t>de clase.</a:t>
            </a:r>
            <a:endParaRPr lang="es-MX" dirty="0"/>
          </a:p>
          <a:p>
            <a:pPr marL="514350" indent="-514350">
              <a:buFont typeface="+mj-lt"/>
              <a:buAutoNum type="romanUcPeriod"/>
            </a:pPr>
            <a:r>
              <a:rPr lang="es-MX" dirty="0"/>
              <a:t>Movilizarnos en defensa de nuestros derechos.</a:t>
            </a:r>
          </a:p>
          <a:p>
            <a:pPr marL="514350" indent="-514350">
              <a:buFont typeface="+mj-lt"/>
              <a:buAutoNum type="romanUcPeriod"/>
            </a:pPr>
            <a:r>
              <a:rPr lang="es-MX" dirty="0"/>
              <a:t>Fortalecer nuestras redes de comunicación alternativa.</a:t>
            </a:r>
          </a:p>
          <a:p>
            <a:pPr marL="514350" indent="-514350">
              <a:buFont typeface="+mj-lt"/>
              <a:buAutoNum type="romanUcPeriod"/>
            </a:pPr>
            <a:r>
              <a:rPr lang="es-MX" dirty="0"/>
              <a:t>Colocar nuestra apuesta política electoral del lado de quienes trabajan por dignificar el trabajo en todas sus formas, quienes buscan la paz, la justicia social y ambiental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32928584"/>
      </p:ext>
    </p:extLst>
  </p:cSld>
  <p:clrMapOvr>
    <a:masterClrMapping/>
  </p:clrMapOvr>
</p:sld>
</file>

<file path=ppt/theme/theme1.xml><?xml version="1.0" encoding="utf-8"?>
<a:theme xmlns:a="http://schemas.openxmlformats.org/drawingml/2006/main" name="Recorte">
  <a:themeElements>
    <a:clrScheme name="Recorte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Recorte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ecort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TM10001105[[fn=Recorte]]</Template>
  <TotalTime>329</TotalTime>
  <Words>845</Words>
  <Application>Microsoft Office PowerPoint</Application>
  <PresentationFormat>Panorámica</PresentationFormat>
  <Paragraphs>53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1" baseType="lpstr">
      <vt:lpstr>Franklin Gothic Book</vt:lpstr>
      <vt:lpstr>Roboto</vt:lpstr>
      <vt:lpstr>Wingdings</vt:lpstr>
      <vt:lpstr>Recorte</vt:lpstr>
      <vt:lpstr>    El papel  de los y las trabajadoras en la situación actual Hubert Ballesteros Gómez  escuela NEPO marzo 2026 vicepresidente de FENSUAGRO-CUT Integrante de la Comisión de Seguimiento, Impulso  y Verificación   de la implementación del AFP de La Habana CSIVI </vt:lpstr>
      <vt:lpstr>Crisis del capitalismo-Guerras Intercapitalistas</vt:lpstr>
      <vt:lpstr>Los avances de la derecha  en el mundo</vt:lpstr>
      <vt:lpstr>El progresismo como propuesta política</vt:lpstr>
      <vt:lpstr>Balance del gobierno del cambio </vt:lpstr>
      <vt:lpstr>La lucha por el poder en Colombia</vt:lpstr>
      <vt:lpstr>Los retos de los trabajadores en el mundo actual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papel  de los y las trabajadoras en la situación actual Hubert Ballesteros Gómez  escuela NEPO marzo 2026 </dc:title>
  <dc:creator>USUARIO</dc:creator>
  <cp:lastModifiedBy>USUARIO</cp:lastModifiedBy>
  <cp:revision>27</cp:revision>
  <dcterms:created xsi:type="dcterms:W3CDTF">2026-03-11T23:57:58Z</dcterms:created>
  <dcterms:modified xsi:type="dcterms:W3CDTF">2026-03-13T13:25:09Z</dcterms:modified>
</cp:coreProperties>
</file>