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image" Target="../media/image-9-6.png"/><Relationship Id="rId7" Type="http://schemas.openxmlformats.org/officeDocument/2006/relationships/image" Target="../media/image-9-7.png"/><Relationship Id="rId8" Type="http://schemas.openxmlformats.org/officeDocument/2006/relationships/image" Target="../media/image-9-8.png"/><Relationship Id="rId9" Type="http://schemas.openxmlformats.org/officeDocument/2006/relationships/image" Target="../media/image-9-9.png"/><Relationship Id="rId10" Type="http://schemas.openxmlformats.org/officeDocument/2006/relationships/image" Target="../media/image-9-10.png"/><Relationship Id="rId11" Type="http://schemas.openxmlformats.org/officeDocument/2006/relationships/image" Target="../media/image-9-11.png"/><Relationship Id="rId12" Type="http://schemas.openxmlformats.org/officeDocument/2006/relationships/image" Target="../media/image-9-12.pn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09625" y="762000"/>
            <a:ext cx="7355086" cy="25527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5025"/>
              </a:lnSpc>
              <a:buNone/>
            </a:pPr>
            <a:r>
              <a:rPr lang="en-US" sz="5025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Las preguntas que</a:t>
            </a:r>
            <a:pPr indent="0" marL="0">
              <a:lnSpc>
                <a:spcPts val="5025"/>
              </a:lnSpc>
              <a:buNone/>
            </a:pPr>
            <a:r>
              <a:rPr lang="en-US" sz="5025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
</a:t>
            </a:r>
            <a:pPr indent="0" marL="0">
              <a:lnSpc>
                <a:spcPts val="5025"/>
              </a:lnSpc>
              <a:buNone/>
            </a:pPr>
            <a:r>
              <a:rPr lang="en-US" sz="5025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debe responder</a:t>
            </a:r>
            <a:pPr indent="0" marL="0">
              <a:lnSpc>
                <a:spcPts val="5025"/>
              </a:lnSpc>
              <a:buNone/>
            </a:pPr>
            <a:r>
              <a:rPr lang="en-US" sz="5025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
</a:t>
            </a:r>
            <a:pPr indent="0" marL="0">
              <a:lnSpc>
                <a:spcPts val="5025"/>
              </a:lnSpc>
              <a:buNone/>
            </a:pPr>
            <a:r>
              <a:rPr lang="en-US" sz="5025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un análisis de</a:t>
            </a:r>
            <a:pPr indent="0" marL="0">
              <a:lnSpc>
                <a:spcPts val="5025"/>
              </a:lnSpc>
              <a:buNone/>
            </a:pPr>
            <a:r>
              <a:rPr lang="en-US" sz="5025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
</a:t>
            </a:r>
            <a:pPr indent="0" marL="0">
              <a:lnSpc>
                <a:spcPts val="5025"/>
              </a:lnSpc>
              <a:buNone/>
            </a:pPr>
            <a:r>
              <a:rPr lang="en-US" sz="5025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coyuntura</a:t>
            </a:r>
            <a:endParaRPr lang="en-US" sz="5025" dirty="0"/>
          </a:p>
        </p:txBody>
      </p:sp>
      <p:sp>
        <p:nvSpPr>
          <p:cNvPr id="4" name="Text 1"/>
          <p:cNvSpPr/>
          <p:nvPr/>
        </p:nvSpPr>
        <p:spPr>
          <a:xfrm>
            <a:off x="809625" y="4191000"/>
            <a:ext cx="6946553" cy="1300163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413"/>
              </a:lnSpc>
              <a:buNone/>
            </a:pPr>
            <a:r>
              <a:rPr lang="en-US" sz="2625" b="1" dirty="0">
                <a:solidFill>
                  <a:srgbClr val="F4433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Herramienta práctica para leer la</a:t>
            </a:r>
            <a:pPr indent="0" marL="0">
              <a:lnSpc>
                <a:spcPts val="3413"/>
              </a:lnSpc>
              <a:buNone/>
            </a:pPr>
            <a:r>
              <a:rPr lang="en-US" sz="2625" b="1" dirty="0">
                <a:solidFill>
                  <a:srgbClr val="F4433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
</a:t>
            </a:r>
            <a:pPr indent="0" marL="0">
              <a:lnSpc>
                <a:spcPts val="3413"/>
              </a:lnSpc>
              <a:buNone/>
            </a:pPr>
            <a:r>
              <a:rPr lang="en-US" sz="2625" b="1" dirty="0">
                <a:solidFill>
                  <a:srgbClr val="F4433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realidad y decidir qué hacemos</a:t>
            </a:r>
            <a:pPr indent="0" marL="0">
              <a:lnSpc>
                <a:spcPts val="3413"/>
              </a:lnSpc>
              <a:buNone/>
            </a:pPr>
            <a:r>
              <a:rPr lang="en-US" sz="2625" b="1" dirty="0">
                <a:solidFill>
                  <a:srgbClr val="F4433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
</a:t>
            </a:r>
            <a:pPr indent="0" marL="0">
              <a:lnSpc>
                <a:spcPts val="3413"/>
              </a:lnSpc>
              <a:buNone/>
            </a:pPr>
            <a:r>
              <a:rPr lang="en-US" sz="2625" b="1" dirty="0">
                <a:solidFill>
                  <a:srgbClr val="F4433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 nuestro sindicato</a:t>
            </a:r>
            <a:endParaRPr lang="en-US" sz="2625" dirty="0"/>
          </a:p>
        </p:txBody>
      </p:sp>
      <p:sp>
        <p:nvSpPr>
          <p:cNvPr id="5" name="Text 2"/>
          <p:cNvSpPr/>
          <p:nvPr/>
        </p:nvSpPr>
        <p:spPr>
          <a:xfrm>
            <a:off x="714375" y="5905500"/>
            <a:ext cx="17621250" cy="309563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2438"/>
              </a:lnSpc>
              <a:buNone/>
            </a:pPr>
            <a:r>
              <a:rPr lang="en-US" sz="1875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Taller sindical – Antioquia, marzo 2026 | Facilitador: Emil</a:t>
            </a:r>
            <a:endParaRPr lang="en-US" sz="187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8965" y="1844725"/>
            <a:ext cx="2852886" cy="3353544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962025" y="647700"/>
            <a:ext cx="16287750" cy="70038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5515"/>
              </a:lnSpc>
              <a:buNone/>
            </a:pPr>
            <a:r>
              <a:rPr lang="en-US" sz="4275" b="1" dirty="0">
                <a:solidFill>
                  <a:srgbClr val="FBF9F1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¿Por qué estas preguntas?</a:t>
            </a:r>
            <a:endParaRPr lang="en-US" sz="4275" dirty="0"/>
          </a:p>
        </p:txBody>
      </p:sp>
      <p:sp>
        <p:nvSpPr>
          <p:cNvPr id="5" name="Text 1"/>
          <p:cNvSpPr/>
          <p:nvPr/>
        </p:nvSpPr>
        <p:spPr>
          <a:xfrm>
            <a:off x="962025" y="1800225"/>
            <a:ext cx="9303990" cy="129034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386"/>
              </a:lnSpc>
              <a:buNone/>
            </a:pPr>
            <a:r>
              <a:rPr lang="en-US" sz="2625" dirty="0">
                <a:solidFill>
                  <a:srgbClr val="FBF9F1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Un buen análisis de coyuntura no es contestar mil</a:t>
            </a:r>
            <a:pPr indent="0" marL="0">
              <a:lnSpc>
                <a:spcPts val="3386"/>
              </a:lnSpc>
              <a:buNone/>
            </a:pPr>
            <a:r>
              <a:rPr lang="en-US" sz="2625" dirty="0">
                <a:solidFill>
                  <a:srgbClr val="FBF9F1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3386"/>
              </a:lnSpc>
              <a:buNone/>
            </a:pPr>
            <a:r>
              <a:rPr lang="en-US" sz="2625" dirty="0">
                <a:solidFill>
                  <a:srgbClr val="FBF9F1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cosas; es responder 4 grandes preguntas que</a:t>
            </a:r>
            <a:pPr indent="0" marL="0">
              <a:lnSpc>
                <a:spcPts val="3386"/>
              </a:lnSpc>
              <a:buNone/>
            </a:pPr>
            <a:r>
              <a:rPr lang="en-US" sz="2625" dirty="0">
                <a:solidFill>
                  <a:srgbClr val="FBF9F1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3386"/>
              </a:lnSpc>
              <a:buNone/>
            </a:pPr>
            <a:r>
              <a:rPr lang="en-US" sz="2625" dirty="0">
                <a:solidFill>
                  <a:srgbClr val="FBF9F1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nos guían de lo inmediato a lo estratégico</a:t>
            </a:r>
            <a:endParaRPr lang="en-US" sz="2625" dirty="0"/>
          </a:p>
        </p:txBody>
      </p:sp>
      <p:sp>
        <p:nvSpPr>
          <p:cNvPr id="6" name="Text 2"/>
          <p:cNvSpPr/>
          <p:nvPr/>
        </p:nvSpPr>
        <p:spPr>
          <a:xfrm>
            <a:off x="962025" y="5572125"/>
            <a:ext cx="8350448" cy="810816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193"/>
              </a:lnSpc>
              <a:buNone/>
            </a:pPr>
            <a:r>
              <a:rPr lang="en-US" sz="2475" b="1" dirty="0">
                <a:solidFill>
                  <a:srgbClr val="E53935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Salimos sabiendo qué pasa, quién manda,</a:t>
            </a:r>
            <a:pPr indent="0" marL="0">
              <a:lnSpc>
                <a:spcPts val="3193"/>
              </a:lnSpc>
              <a:buNone/>
            </a:pPr>
            <a:r>
              <a:rPr lang="en-US" sz="2475" b="1" dirty="0">
                <a:solidFill>
                  <a:srgbClr val="E53935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3193"/>
              </a:lnSpc>
              <a:buNone/>
            </a:pPr>
            <a:r>
              <a:rPr lang="en-US" sz="2475" b="1" dirty="0">
                <a:solidFill>
                  <a:srgbClr val="E53935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por qué pasa y qué podemos hacer</a:t>
            </a:r>
            <a:endParaRPr lang="en-US" sz="2475" dirty="0"/>
          </a:p>
        </p:txBody>
      </p:sp>
      <p:sp>
        <p:nvSpPr>
          <p:cNvPr id="7" name="Text 3"/>
          <p:cNvSpPr/>
          <p:nvPr/>
        </p:nvSpPr>
        <p:spPr>
          <a:xfrm>
            <a:off x="1266825" y="3686175"/>
            <a:ext cx="8486775" cy="1425178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2806"/>
              </a:lnSpc>
              <a:buNone/>
            </a:pPr>
            <a:r>
              <a:rPr lang="en-US" sz="2175" dirty="0">
                <a:solidFill>
                  <a:srgbClr val="FBF9F1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Es como en la fábrica: primero vemos qué se rompió</a:t>
            </a:r>
            <a:pPr indent="0" marL="0">
              <a:lnSpc>
                <a:spcPts val="2806"/>
              </a:lnSpc>
              <a:buNone/>
            </a:pPr>
            <a:r>
              <a:rPr lang="en-US" sz="2175" dirty="0">
                <a:solidFill>
                  <a:srgbClr val="FBF9F1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2806"/>
              </a:lnSpc>
              <a:buNone/>
            </a:pPr>
            <a:r>
              <a:rPr lang="en-US" sz="2175" dirty="0">
                <a:solidFill>
                  <a:srgbClr val="FBF9F1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(coyuntura), luego quién tiene más fuerza (correlación),</a:t>
            </a:r>
            <a:pPr indent="0" marL="0">
              <a:lnSpc>
                <a:spcPts val="2806"/>
              </a:lnSpc>
              <a:buNone/>
            </a:pPr>
            <a:r>
              <a:rPr lang="en-US" sz="2175" dirty="0">
                <a:solidFill>
                  <a:srgbClr val="FBF9F1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2806"/>
              </a:lnSpc>
              <a:buNone/>
            </a:pPr>
            <a:r>
              <a:rPr lang="en-US" sz="2175" dirty="0">
                <a:solidFill>
                  <a:srgbClr val="FBF9F1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después qué problema de fondo lo causó (estructura),</a:t>
            </a:r>
            <a:pPr indent="0" marL="0">
              <a:lnSpc>
                <a:spcPts val="2806"/>
              </a:lnSpc>
              <a:buNone/>
            </a:pPr>
            <a:r>
              <a:rPr lang="en-US" sz="2175" dirty="0">
                <a:solidFill>
                  <a:srgbClr val="FBF9F1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2806"/>
              </a:lnSpc>
              <a:buNone/>
            </a:pPr>
            <a:r>
              <a:rPr lang="en-US" sz="2175" dirty="0">
                <a:solidFill>
                  <a:srgbClr val="FBF9F1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y al final qué hacemos para arreglarlo (acción)</a:t>
            </a:r>
            <a:endParaRPr lang="en-US" sz="217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4957" y="2098477"/>
            <a:ext cx="2925961" cy="290765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714375" y="647700"/>
            <a:ext cx="21309330" cy="53727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4230"/>
              </a:lnSpc>
              <a:buNone/>
            </a:pPr>
            <a:r>
              <a:rPr lang="en-US" sz="3525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1. ¿Qué está pasando exactamente ahora?</a:t>
            </a:r>
            <a:endParaRPr lang="en-US" sz="3525" dirty="0"/>
          </a:p>
        </p:txBody>
      </p:sp>
      <p:sp>
        <p:nvSpPr>
          <p:cNvPr id="5" name="Text 1"/>
          <p:cNvSpPr/>
          <p:nvPr/>
        </p:nvSpPr>
        <p:spPr>
          <a:xfrm>
            <a:off x="809625" y="5381625"/>
            <a:ext cx="8675340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2550"/>
              </a:lnSpc>
              <a:buNone/>
            </a:pPr>
            <a:r>
              <a:rPr lang="en-US" sz="1875" b="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Ejemplo: Suspensión del salario mínimo 23,7%, marchas</a:t>
            </a:r>
            <a:pPr indent="0" marL="0">
              <a:lnSpc>
                <a:spcPts val="2550"/>
              </a:lnSpc>
              <a:buNone/>
            </a:pPr>
            <a:r>
              <a:rPr lang="en-US" sz="1875" b="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
</a:t>
            </a:r>
            <a:pPr indent="0" marL="0">
              <a:lnSpc>
                <a:spcPts val="2550"/>
              </a:lnSpc>
              <a:buNone/>
            </a:pPr>
            <a:r>
              <a:rPr lang="en-US" sz="1875" b="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del 19 feb, campaña electoral antes del 8 de marzo</a:t>
            </a:r>
            <a:endParaRPr lang="en-US" sz="1875" dirty="0"/>
          </a:p>
        </p:txBody>
      </p:sp>
      <p:sp>
        <p:nvSpPr>
          <p:cNvPr id="6" name="Text 2"/>
          <p:cNvSpPr/>
          <p:nvPr/>
        </p:nvSpPr>
        <p:spPr>
          <a:xfrm>
            <a:off x="838200" y="1838325"/>
            <a:ext cx="16219170" cy="427434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366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Red Hat Display" pitchFamily="34" charset="0"/>
                <a:ea typeface="Red Hat Display" pitchFamily="34" charset="-122"/>
                <a:cs typeface="Red Hat Display" pitchFamily="34" charset="-120"/>
              </a:rPr>
              <a:t>• ¿Cuáles son los hechos clave del momento?</a:t>
            </a:r>
            <a:endParaRPr lang="en-US" sz="2475" dirty="0"/>
          </a:p>
        </p:txBody>
      </p:sp>
      <p:sp>
        <p:nvSpPr>
          <p:cNvPr id="7" name="Text 3"/>
          <p:cNvSpPr/>
          <p:nvPr/>
        </p:nvSpPr>
        <p:spPr>
          <a:xfrm>
            <a:off x="838200" y="2476500"/>
            <a:ext cx="8382000" cy="88642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490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Red Hat Display" pitchFamily="34" charset="0"/>
                <a:ea typeface="Red Hat Display" pitchFamily="34" charset="-122"/>
                <a:cs typeface="Red Hat Display" pitchFamily="34" charset="-120"/>
              </a:rPr>
              <a:t>• ¿Qué acontecimientos rompieron la dinámica</a:t>
            </a:r>
            <a:pPr indent="0" marL="0">
              <a:lnSpc>
                <a:spcPts val="3490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Red Hat Display" pitchFamily="34" charset="0"/>
                <a:ea typeface="Red Hat Display" pitchFamily="34" charset="-122"/>
                <a:cs typeface="Red Hat Display" pitchFamily="34" charset="-120"/>
              </a:rPr>
              <a:t>
</a:t>
            </a:r>
            <a:pPr indent="0" marL="0">
              <a:lnSpc>
                <a:spcPts val="3490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Red Hat Display" pitchFamily="34" charset="0"/>
                <a:ea typeface="Red Hat Display" pitchFamily="34" charset="-122"/>
                <a:cs typeface="Red Hat Display" pitchFamily="34" charset="-120"/>
              </a:rPr>
              <a:t>anterior?</a:t>
            </a:r>
            <a:endParaRPr lang="en-US" sz="2475" dirty="0"/>
          </a:p>
        </p:txBody>
      </p:sp>
      <p:sp>
        <p:nvSpPr>
          <p:cNvPr id="8" name="Text 4"/>
          <p:cNvSpPr/>
          <p:nvPr/>
        </p:nvSpPr>
        <p:spPr>
          <a:xfrm>
            <a:off x="838200" y="3667125"/>
            <a:ext cx="18105120" cy="348853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2747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Red Hat Display" pitchFamily="34" charset="0"/>
                <a:ea typeface="Red Hat Display" pitchFamily="34" charset="-122"/>
                <a:cs typeface="Red Hat Display" pitchFamily="34" charset="-120"/>
              </a:rPr>
              <a:t>• ¿Quiénes son los actores principales actuando?</a:t>
            </a:r>
            <a:endParaRPr lang="en-US" sz="2475" dirty="0"/>
          </a:p>
        </p:txBody>
      </p:sp>
      <p:sp>
        <p:nvSpPr>
          <p:cNvPr id="9" name="Text 5"/>
          <p:cNvSpPr/>
          <p:nvPr/>
        </p:nvSpPr>
        <p:spPr>
          <a:xfrm>
            <a:off x="838200" y="4343400"/>
            <a:ext cx="9715500" cy="440382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468"/>
              </a:lnSpc>
              <a:buNone/>
            </a:pPr>
            <a:r>
              <a:rPr lang="en-US" sz="2550" dirty="0">
                <a:solidFill>
                  <a:srgbClr val="FFFFFF"/>
                </a:solidFill>
                <a:latin typeface="Red Hat Display" pitchFamily="34" charset="0"/>
                <a:ea typeface="Red Hat Display" pitchFamily="34" charset="-122"/>
                <a:cs typeface="Red Hat Display" pitchFamily="34" charset="-120"/>
              </a:rPr>
              <a:t>• ¿Qué dicen y qué hacen?</a:t>
            </a:r>
            <a:endParaRPr lang="en-US" sz="2550" dirty="0"/>
          </a:p>
        </p:txBody>
      </p:sp>
      <p:sp>
        <p:nvSpPr>
          <p:cNvPr id="10" name="Text 6"/>
          <p:cNvSpPr/>
          <p:nvPr/>
        </p:nvSpPr>
        <p:spPr>
          <a:xfrm>
            <a:off x="838200" y="4781550"/>
            <a:ext cx="9715500" cy="440382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468"/>
              </a:lnSpc>
              <a:buNone/>
            </a:pPr>
            <a:r>
              <a:rPr lang="en-US" sz="2550" dirty="0">
                <a:solidFill>
                  <a:srgbClr val="FFFFFF"/>
                </a:solidFill>
                <a:latin typeface="Red Hat Display" pitchFamily="34" charset="0"/>
                <a:ea typeface="Red Hat Display" pitchFamily="34" charset="-122"/>
                <a:cs typeface="Red Hat Display" pitchFamily="34" charset="-120"/>
              </a:rPr>
              <a:t>• ¿Qué dicen y qué hacen?</a:t>
            </a:r>
            <a:endParaRPr lang="en-US" sz="25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4094" y="2427684"/>
            <a:ext cx="3876973" cy="3051721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704850" y="666750"/>
            <a:ext cx="23469600" cy="64011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5040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2. ¿Cómo están las fuerzas en juego?</a:t>
            </a:r>
            <a:endParaRPr lang="en-US" sz="4200" dirty="0"/>
          </a:p>
        </p:txBody>
      </p:sp>
      <p:sp>
        <p:nvSpPr>
          <p:cNvPr id="5" name="Text 1"/>
          <p:cNvSpPr/>
          <p:nvPr/>
        </p:nvSpPr>
        <p:spPr>
          <a:xfrm>
            <a:off x="1200150" y="2038350"/>
            <a:ext cx="7218908" cy="895052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524"/>
              </a:lnSpc>
              <a:buNone/>
            </a:pPr>
            <a:r>
              <a:rPr lang="en-US" sz="27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¿Quién tiene más poder económico,</a:t>
            </a:r>
            <a:pPr indent="0" marL="0">
              <a:lnSpc>
                <a:spcPts val="3524"/>
              </a:lnSpc>
              <a:buNone/>
            </a:pPr>
            <a:r>
              <a:rPr lang="en-US" sz="27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3524"/>
              </a:lnSpc>
              <a:buNone/>
            </a:pPr>
            <a:r>
              <a:rPr lang="en-US" sz="27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político, organizativo, simbólico?</a:t>
            </a:r>
            <a:endParaRPr lang="en-US" sz="2775" dirty="0"/>
          </a:p>
        </p:txBody>
      </p:sp>
      <p:sp>
        <p:nvSpPr>
          <p:cNvPr id="6" name="Text 2"/>
          <p:cNvSpPr/>
          <p:nvPr/>
        </p:nvSpPr>
        <p:spPr>
          <a:xfrm>
            <a:off x="1200150" y="3314700"/>
            <a:ext cx="14801850" cy="465237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663"/>
              </a:lnSpc>
              <a:buNone/>
            </a:pPr>
            <a:r>
              <a:rPr lang="en-US" sz="27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¿Hacia dónde se inclina la balanza?</a:t>
            </a:r>
            <a:endParaRPr lang="en-US" sz="2775" dirty="0"/>
          </a:p>
        </p:txBody>
      </p:sp>
      <p:sp>
        <p:nvSpPr>
          <p:cNvPr id="7" name="Text 3"/>
          <p:cNvSpPr/>
          <p:nvPr/>
        </p:nvSpPr>
        <p:spPr>
          <a:xfrm>
            <a:off x="1200150" y="4210050"/>
            <a:ext cx="6464498" cy="895052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524"/>
              </a:lnSpc>
              <a:buNone/>
            </a:pPr>
            <a:r>
              <a:rPr lang="en-US" sz="27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¿Qué autonomía relativa tiene el</a:t>
            </a:r>
            <a:pPr indent="0" marL="0">
              <a:lnSpc>
                <a:spcPts val="3524"/>
              </a:lnSpc>
              <a:buNone/>
            </a:pPr>
            <a:r>
              <a:rPr lang="en-US" sz="27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3524"/>
              </a:lnSpc>
              <a:buNone/>
            </a:pPr>
            <a:r>
              <a:rPr lang="en-US" sz="27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Estado?</a:t>
            </a:r>
            <a:endParaRPr lang="en-US" sz="2775" dirty="0"/>
          </a:p>
        </p:txBody>
      </p:sp>
      <p:sp>
        <p:nvSpPr>
          <p:cNvPr id="8" name="Text 4"/>
          <p:cNvSpPr/>
          <p:nvPr/>
        </p:nvSpPr>
        <p:spPr>
          <a:xfrm>
            <a:off x="1200150" y="5448300"/>
            <a:ext cx="5270153" cy="870942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429"/>
              </a:lnSpc>
              <a:buNone/>
            </a:pPr>
            <a:r>
              <a:rPr lang="en-US" sz="270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¿Cuáles son los escenarios</a:t>
            </a:r>
            <a:pPr indent="0" marL="0">
              <a:lnSpc>
                <a:spcPts val="3429"/>
              </a:lnSpc>
              <a:buNone/>
            </a:pPr>
            <a:r>
              <a:rPr lang="en-US" sz="270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3429"/>
              </a:lnSpc>
              <a:buNone/>
            </a:pPr>
            <a:r>
              <a:rPr lang="en-US" sz="270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probables a corto plazo?</a:t>
            </a:r>
            <a:endParaRPr lang="en-US" sz="2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0298" y="4025503"/>
            <a:ext cx="2255490" cy="2201317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714375" y="533400"/>
            <a:ext cx="11797605" cy="1303139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5130"/>
              </a:lnSpc>
              <a:buNone/>
            </a:pPr>
            <a:r>
              <a:rPr lang="en-US" sz="4275" b="1" dirty="0">
                <a:solidFill>
                  <a:srgbClr val="FBFBFB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3. ¿Qué contradicciones profundas</a:t>
            </a:r>
            <a:pPr indent="0" marL="0">
              <a:lnSpc>
                <a:spcPts val="5130"/>
              </a:lnSpc>
              <a:buNone/>
            </a:pPr>
            <a:r>
              <a:rPr lang="en-US" sz="4275" b="1" dirty="0">
                <a:solidFill>
                  <a:srgbClr val="FBFBFB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5130"/>
              </a:lnSpc>
              <a:buNone/>
            </a:pPr>
            <a:r>
              <a:rPr lang="en-US" sz="4275" b="1" dirty="0">
                <a:solidFill>
                  <a:srgbClr val="FBFBFB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se expresan aquí?</a:t>
            </a:r>
            <a:endParaRPr lang="en-US" sz="4275" dirty="0"/>
          </a:p>
        </p:txBody>
      </p:sp>
      <p:sp>
        <p:nvSpPr>
          <p:cNvPr id="5" name="Text 1"/>
          <p:cNvSpPr/>
          <p:nvPr/>
        </p:nvSpPr>
        <p:spPr>
          <a:xfrm>
            <a:off x="962025" y="5200650"/>
            <a:ext cx="8643938" cy="79563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132"/>
              </a:lnSpc>
              <a:buNone/>
            </a:pPr>
            <a:r>
              <a:rPr lang="en-US" sz="2175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Ejemplo: Precaridad crónica y baja sindicalización</a:t>
            </a:r>
            <a:pPr indent="0" marL="0">
              <a:lnSpc>
                <a:spcPts val="3132"/>
              </a:lnSpc>
              <a:buNone/>
            </a:pPr>
            <a:r>
              <a:rPr lang="en-US" sz="2175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
</a:t>
            </a:r>
            <a:pPr indent="0" marL="0">
              <a:lnSpc>
                <a:spcPts val="3132"/>
              </a:lnSpc>
              <a:buNone/>
            </a:pPr>
            <a:r>
              <a:rPr lang="en-US" sz="2175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vs. conquistas parciales como reforma laboral</a:t>
            </a:r>
            <a:endParaRPr lang="en-US" sz="2175" dirty="0"/>
          </a:p>
        </p:txBody>
      </p:sp>
      <p:sp>
        <p:nvSpPr>
          <p:cNvPr id="6" name="Text 2"/>
          <p:cNvSpPr/>
          <p:nvPr/>
        </p:nvSpPr>
        <p:spPr>
          <a:xfrm>
            <a:off x="895350" y="2247900"/>
            <a:ext cx="9681121" cy="94297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713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• ¿Qué problemas de fondo están explotando en esta</a:t>
            </a:r>
            <a:pPr indent="0" marL="0">
              <a:lnSpc>
                <a:spcPts val="3713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3713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coyuntura?</a:t>
            </a:r>
            <a:endParaRPr lang="en-US" sz="2475" dirty="0"/>
          </a:p>
        </p:txBody>
      </p:sp>
      <p:sp>
        <p:nvSpPr>
          <p:cNvPr id="7" name="Text 3"/>
          <p:cNvSpPr/>
          <p:nvPr/>
        </p:nvSpPr>
        <p:spPr>
          <a:xfrm>
            <a:off x="895350" y="3190875"/>
            <a:ext cx="9712523" cy="94297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713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• ¿Cómo se articulan las contradicciones económicas,</a:t>
            </a:r>
            <a:pPr indent="0" marL="0">
              <a:lnSpc>
                <a:spcPts val="3713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3713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políticas e ideológicas?</a:t>
            </a:r>
            <a:endParaRPr lang="en-US" sz="2475" dirty="0"/>
          </a:p>
        </p:txBody>
      </p:sp>
      <p:sp>
        <p:nvSpPr>
          <p:cNvPr id="8" name="Text 4"/>
          <p:cNvSpPr/>
          <p:nvPr/>
        </p:nvSpPr>
        <p:spPr>
          <a:xfrm>
            <a:off x="895350" y="4133850"/>
            <a:ext cx="18288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6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• ¿Qué acumulación histórica nos trajo hasta aquí?</a:t>
            </a: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8965" y="2640211"/>
            <a:ext cx="2523679" cy="2317998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676275" y="419100"/>
            <a:ext cx="11252746" cy="1325761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5220"/>
              </a:lnSpc>
              <a:buNone/>
            </a:pPr>
            <a:r>
              <a:rPr lang="en-US" sz="435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4. ¿Qué podemos hacer nosotros</a:t>
            </a:r>
            <a:pPr indent="0" marL="0">
              <a:lnSpc>
                <a:spcPts val="5220"/>
              </a:lnSpc>
              <a:buNone/>
            </a:pPr>
            <a:r>
              <a:rPr lang="en-US" sz="435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5220"/>
              </a:lnSpc>
              <a:buNone/>
            </a:pPr>
            <a:r>
              <a:rPr lang="en-US" sz="435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para mover la correlación?</a:t>
            </a:r>
            <a:endParaRPr lang="en-US" sz="4350" dirty="0"/>
          </a:p>
        </p:txBody>
      </p:sp>
      <p:sp>
        <p:nvSpPr>
          <p:cNvPr id="5" name="Text 1"/>
          <p:cNvSpPr/>
          <p:nvPr/>
        </p:nvSpPr>
        <p:spPr>
          <a:xfrm>
            <a:off x="838200" y="2238375"/>
            <a:ext cx="19991070" cy="411807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242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• ¿Qué espacio de intervención tiene el sindicalismo?</a:t>
            </a:r>
            <a:endParaRPr lang="en-US" sz="2475" dirty="0"/>
          </a:p>
        </p:txBody>
      </p:sp>
      <p:sp>
        <p:nvSpPr>
          <p:cNvPr id="6" name="Text 2"/>
          <p:cNvSpPr/>
          <p:nvPr/>
        </p:nvSpPr>
        <p:spPr>
          <a:xfrm>
            <a:off x="838200" y="3181350"/>
            <a:ext cx="20745450" cy="411807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242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• ¿Cuáles son nuestras fortalezas y debilidades reales?</a:t>
            </a:r>
            <a:endParaRPr lang="en-US" sz="2475" dirty="0"/>
          </a:p>
        </p:txBody>
      </p:sp>
      <p:sp>
        <p:nvSpPr>
          <p:cNvPr id="7" name="Text 3"/>
          <p:cNvSpPr/>
          <p:nvPr/>
        </p:nvSpPr>
        <p:spPr>
          <a:xfrm>
            <a:off x="838200" y="4133850"/>
            <a:ext cx="18288000" cy="399306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144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• ¿Qué tácticas y estrategias concretas desplegar?</a:t>
            </a:r>
            <a:endParaRPr lang="en-US" sz="2400" dirty="0"/>
          </a:p>
        </p:txBody>
      </p:sp>
      <p:sp>
        <p:nvSpPr>
          <p:cNvPr id="8" name="Text 4"/>
          <p:cNvSpPr/>
          <p:nvPr/>
        </p:nvSpPr>
        <p:spPr>
          <a:xfrm>
            <a:off x="838200" y="5076825"/>
            <a:ext cx="5605463" cy="88642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490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• ¿Cómo disputamos las ideas y</a:t>
            </a:r>
            <a:pPr indent="0" marL="0">
              <a:lnSpc>
                <a:spcPts val="3490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3490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el relato?</a:t>
            </a:r>
            <a:endParaRPr lang="en-US" sz="2475" dirty="0"/>
          </a:p>
        </p:txBody>
      </p:sp>
      <p:sp>
        <p:nvSpPr>
          <p:cNvPr id="9" name="Text 5"/>
          <p:cNvSpPr/>
          <p:nvPr/>
        </p:nvSpPr>
        <p:spPr>
          <a:xfrm>
            <a:off x="6324600" y="5581650"/>
            <a:ext cx="6024563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2700"/>
              </a:lnSpc>
              <a:buNone/>
            </a:pPr>
            <a:r>
              <a:rPr lang="en-US" sz="225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Ejemplo: ¿Marchamos? ¿Presionamos</a:t>
            </a:r>
            <a:pPr indent="0" marL="0">
              <a:lnSpc>
                <a:spcPts val="2700"/>
              </a:lnSpc>
              <a:buNone/>
            </a:pPr>
            <a:r>
              <a:rPr lang="en-US" sz="225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2700"/>
              </a:lnSpc>
              <a:buNone/>
            </a:pPr>
            <a:r>
              <a:rPr lang="en-US" sz="225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candidatos? ¿Construimos alianzas?</a:t>
            </a:r>
            <a:endParaRPr lang="en-US" sz="22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255" y="1851571"/>
            <a:ext cx="9582894" cy="349061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962025" y="800100"/>
            <a:ext cx="21396960" cy="59442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4680"/>
              </a:lnSpc>
              <a:buNone/>
            </a:pPr>
            <a:r>
              <a:rPr lang="en-US" sz="390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El orden que seguimos en el análisis</a:t>
            </a:r>
            <a:endParaRPr lang="en-US" sz="3900" dirty="0"/>
          </a:p>
        </p:txBody>
      </p:sp>
      <p:sp>
        <p:nvSpPr>
          <p:cNvPr id="5" name="Text 1"/>
          <p:cNvSpPr/>
          <p:nvPr/>
        </p:nvSpPr>
        <p:spPr>
          <a:xfrm>
            <a:off x="2419350" y="5705475"/>
            <a:ext cx="8067675" cy="661988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606"/>
              </a:lnSpc>
              <a:buNone/>
            </a:pPr>
            <a:r>
              <a:rPr lang="en-US" sz="1875" b="1" dirty="0">
                <a:solidFill>
                  <a:srgbClr val="EA1729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Empezamos por lo visible y terminamos en la acción.</a:t>
            </a:r>
            <a:pPr algn="ctr" indent="0" marL="0">
              <a:lnSpc>
                <a:spcPts val="2606"/>
              </a:lnSpc>
              <a:buNone/>
            </a:pPr>
            <a:r>
              <a:rPr lang="en-US" sz="1875" b="1" dirty="0">
                <a:solidFill>
                  <a:srgbClr val="EA1729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algn="ctr" indent="0" marL="0">
              <a:lnSpc>
                <a:spcPts val="2606"/>
              </a:lnSpc>
              <a:buNone/>
            </a:pPr>
            <a:r>
              <a:rPr lang="en-US" sz="1875" b="1" dirty="0">
                <a:solidFill>
                  <a:srgbClr val="EA1729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Así no nos perdemos</a:t>
            </a:r>
            <a:endParaRPr lang="en-US" sz="187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90550" y="571500"/>
            <a:ext cx="2121408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6000"/>
              </a:lnSpc>
              <a:buNone/>
            </a:pPr>
            <a:r>
              <a:rPr lang="en-US" sz="480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Estas preguntas nos dan poder</a:t>
            </a:r>
            <a:endParaRPr lang="en-US" sz="4800" dirty="0"/>
          </a:p>
        </p:txBody>
      </p:sp>
      <p:sp>
        <p:nvSpPr>
          <p:cNvPr id="4" name="Text 1"/>
          <p:cNvSpPr/>
          <p:nvPr/>
        </p:nvSpPr>
        <p:spPr>
          <a:xfrm>
            <a:off x="657225" y="2038350"/>
            <a:ext cx="10341173" cy="104388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4110"/>
              </a:lnSpc>
              <a:buNone/>
            </a:pPr>
            <a:r>
              <a:rPr lang="en-US" sz="3000" b="1" dirty="0">
                <a:solidFill>
                  <a:srgbClr val="F14E4E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Con ellas no solo entendemos la coyuntura;</a:t>
            </a:r>
            <a:pPr indent="0" marL="0">
              <a:lnSpc>
                <a:spcPts val="4110"/>
              </a:lnSpc>
              <a:buNone/>
            </a:pPr>
            <a:r>
              <a:rPr lang="en-US" sz="3000" b="1" dirty="0">
                <a:solidFill>
                  <a:srgbClr val="F14E4E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4110"/>
              </a:lnSpc>
              <a:buNone/>
            </a:pPr>
            <a:r>
              <a:rPr lang="en-US" sz="3000" b="1" dirty="0">
                <a:solidFill>
                  <a:srgbClr val="F14E4E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decidimos cómo incidir en ella.</a:t>
            </a:r>
            <a:endParaRPr lang="en-US" sz="3000" dirty="0"/>
          </a:p>
        </p:txBody>
      </p:sp>
      <p:sp>
        <p:nvSpPr>
          <p:cNvPr id="5" name="Text 2"/>
          <p:cNvSpPr/>
          <p:nvPr/>
        </p:nvSpPr>
        <p:spPr>
          <a:xfrm>
            <a:off x="676275" y="5467350"/>
            <a:ext cx="15361920" cy="548134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4316"/>
              </a:lnSpc>
              <a:buNone/>
            </a:pPr>
            <a:r>
              <a:rPr lang="en-US" sz="315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¡A usarlas en nuestro sindicato!</a:t>
            </a:r>
            <a:endParaRPr lang="en-US" sz="3150" dirty="0"/>
          </a:p>
        </p:txBody>
      </p:sp>
      <p:sp>
        <p:nvSpPr>
          <p:cNvPr id="6" name="Text 3"/>
          <p:cNvSpPr/>
          <p:nvPr/>
        </p:nvSpPr>
        <p:spPr>
          <a:xfrm>
            <a:off x="657225" y="3533775"/>
            <a:ext cx="10393561" cy="109031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4293"/>
              </a:lnSpc>
              <a:buNone/>
            </a:pPr>
            <a:r>
              <a:rPr lang="en-US" sz="270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No es teoría; es herramienta para defender salario,</a:t>
            </a:r>
            <a:pPr indent="0" marL="0">
              <a:lnSpc>
                <a:spcPts val="4293"/>
              </a:lnSpc>
              <a:buNone/>
            </a:pPr>
            <a:r>
              <a:rPr lang="en-US" sz="270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4293"/>
              </a:lnSpc>
              <a:buNone/>
            </a:pPr>
            <a:r>
              <a:rPr lang="en-US" sz="270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estabilidad y futuro en la fábrica y la calle.</a:t>
            </a:r>
            <a:endParaRPr lang="en-US" sz="27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2259" y="5074890"/>
            <a:ext cx="670471" cy="44574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9992" y="5369719"/>
            <a:ext cx="621655" cy="528042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2675" y="3188940"/>
            <a:ext cx="255984" cy="322213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4855" y="2311003"/>
            <a:ext cx="511969" cy="575965"/>
          </a:xfrm>
          <a:prstGeom prst="rect">
            <a:avLst/>
          </a:prstGeom>
        </p:spPr>
      </p:pic>
      <p:pic>
        <p:nvPicPr>
          <p:cNvPr id="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3679" y="1988790"/>
            <a:ext cx="597396" cy="596503"/>
          </a:xfrm>
          <a:prstGeom prst="rect">
            <a:avLst/>
          </a:prstGeom>
        </p:spPr>
      </p:pic>
      <p:pic>
        <p:nvPicPr>
          <p:cNvPr id="8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4675" y="4978896"/>
            <a:ext cx="572988" cy="541734"/>
          </a:xfrm>
          <a:prstGeom prst="rect">
            <a:avLst/>
          </a:prstGeom>
        </p:spPr>
      </p:pic>
      <p:pic>
        <p:nvPicPr>
          <p:cNvPr id="9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7082" y="5198269"/>
            <a:ext cx="475357" cy="363438"/>
          </a:xfrm>
          <a:prstGeom prst="rect">
            <a:avLst/>
          </a:prstGeom>
        </p:spPr>
      </p:pic>
      <p:pic>
        <p:nvPicPr>
          <p:cNvPr id="10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34659" y="3511153"/>
            <a:ext cx="524173" cy="548580"/>
          </a:xfrm>
          <a:prstGeom prst="rect">
            <a:avLst/>
          </a:prstGeom>
        </p:spPr>
      </p:pic>
      <p:pic>
        <p:nvPicPr>
          <p:cNvPr id="11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7082" y="3703290"/>
            <a:ext cx="475357" cy="452586"/>
          </a:xfrm>
          <a:prstGeom prst="rect">
            <a:avLst/>
          </a:prstGeom>
        </p:spPr>
      </p:pic>
      <p:pic>
        <p:nvPicPr>
          <p:cNvPr id="12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61671" y="2098477"/>
            <a:ext cx="548580" cy="534888"/>
          </a:xfrm>
          <a:prstGeom prst="rect">
            <a:avLst/>
          </a:prstGeom>
        </p:spPr>
      </p:pic>
      <p:pic>
        <p:nvPicPr>
          <p:cNvPr id="13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7082" y="2256234"/>
            <a:ext cx="475357" cy="500509"/>
          </a:xfrm>
          <a:prstGeom prst="rect">
            <a:avLst/>
          </a:prstGeom>
        </p:spPr>
      </p:pic>
      <p:sp>
        <p:nvSpPr>
          <p:cNvPr id="14" name="Text 0"/>
          <p:cNvSpPr/>
          <p:nvPr/>
        </p:nvSpPr>
        <p:spPr>
          <a:xfrm>
            <a:off x="714375" y="809625"/>
            <a:ext cx="19751040" cy="73149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5760"/>
              </a:lnSpc>
              <a:buNone/>
            </a:pPr>
            <a:r>
              <a:rPr lang="en-US" sz="480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¿Dónde buscamos respuestas?</a:t>
            </a:r>
            <a:endParaRPr lang="en-US" sz="4800" dirty="0"/>
          </a:p>
        </p:txBody>
      </p:sp>
      <p:sp>
        <p:nvSpPr>
          <p:cNvPr id="15" name="Text 1"/>
          <p:cNvSpPr/>
          <p:nvPr/>
        </p:nvSpPr>
        <p:spPr>
          <a:xfrm>
            <a:off x="1266825" y="2286000"/>
            <a:ext cx="10995660" cy="475804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746"/>
              </a:lnSpc>
              <a:buNone/>
            </a:pPr>
            <a:r>
              <a:rPr lang="en-US" sz="2775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Datos oficiales confiables</a:t>
            </a:r>
            <a:endParaRPr lang="en-US" sz="2775" dirty="0"/>
          </a:p>
        </p:txBody>
      </p:sp>
      <p:sp>
        <p:nvSpPr>
          <p:cNvPr id="16" name="Text 2"/>
          <p:cNvSpPr/>
          <p:nvPr/>
        </p:nvSpPr>
        <p:spPr>
          <a:xfrm>
            <a:off x="1266825" y="5162550"/>
            <a:ext cx="8035290" cy="475804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746"/>
              </a:lnSpc>
              <a:buNone/>
            </a:pPr>
            <a:r>
              <a:rPr lang="en-US" sz="2775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Contraste y diálogo</a:t>
            </a:r>
            <a:endParaRPr lang="en-US" sz="2775" dirty="0"/>
          </a:p>
        </p:txBody>
      </p:sp>
      <p:sp>
        <p:nvSpPr>
          <p:cNvPr id="17" name="Text 3"/>
          <p:cNvSpPr/>
          <p:nvPr/>
        </p:nvSpPr>
        <p:spPr>
          <a:xfrm>
            <a:off x="1266825" y="3724275"/>
            <a:ext cx="12595860" cy="488603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847"/>
              </a:lnSpc>
              <a:buNone/>
            </a:pPr>
            <a:r>
              <a:rPr lang="en-US" sz="285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Información sindical y social</a:t>
            </a:r>
            <a:endParaRPr lang="en-US" sz="2850" dirty="0"/>
          </a:p>
        </p:txBody>
      </p:sp>
      <p:sp>
        <p:nvSpPr>
          <p:cNvPr id="18" name="Text 4"/>
          <p:cNvSpPr/>
          <p:nvPr/>
        </p:nvSpPr>
        <p:spPr>
          <a:xfrm>
            <a:off x="8277225" y="3209925"/>
            <a:ext cx="3279428" cy="72003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2835"/>
              </a:lnSpc>
              <a:buNone/>
            </a:pPr>
            <a:r>
              <a:rPr lang="en-US" sz="225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Clave: No una sola</a:t>
            </a:r>
            <a:pPr indent="0" marL="0">
              <a:lnSpc>
                <a:spcPts val="2835"/>
              </a:lnSpc>
              <a:buNone/>
            </a:pPr>
            <a:r>
              <a:rPr lang="en-US" sz="225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2835"/>
              </a:lnSpc>
              <a:buNone/>
            </a:pPr>
            <a:r>
              <a:rPr lang="en-US" sz="225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fuente</a:t>
            </a:r>
            <a:endParaRPr lang="en-US" sz="2250" dirty="0"/>
          </a:p>
        </p:txBody>
      </p:sp>
      <p:sp>
        <p:nvSpPr>
          <p:cNvPr id="19" name="Text 5"/>
          <p:cNvSpPr/>
          <p:nvPr/>
        </p:nvSpPr>
        <p:spPr>
          <a:xfrm>
            <a:off x="742950" y="2847975"/>
            <a:ext cx="15773400" cy="286941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2260"/>
              </a:lnSpc>
              <a:buNone/>
            </a:pPr>
            <a:r>
              <a:rPr lang="en-US" sz="172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Inflación, empleo, salarios del DANE y Banco de la República</a:t>
            </a:r>
            <a:endParaRPr lang="en-US" sz="1725" dirty="0"/>
          </a:p>
        </p:txBody>
      </p:sp>
      <p:sp>
        <p:nvSpPr>
          <p:cNvPr id="20" name="Text 6"/>
          <p:cNvSpPr/>
          <p:nvPr/>
        </p:nvSpPr>
        <p:spPr>
          <a:xfrm>
            <a:off x="742950" y="5715000"/>
            <a:ext cx="19190970" cy="286941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2260"/>
              </a:lnSpc>
              <a:buNone/>
            </a:pPr>
            <a:r>
              <a:rPr lang="en-US" sz="172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Diferentes perspectivas, discusión colectiva, lecturas críticas sencillas</a:t>
            </a:r>
            <a:endParaRPr lang="en-US" sz="1725" dirty="0"/>
          </a:p>
        </p:txBody>
      </p:sp>
      <p:sp>
        <p:nvSpPr>
          <p:cNvPr id="21" name="Text 7"/>
          <p:cNvSpPr/>
          <p:nvPr/>
        </p:nvSpPr>
        <p:spPr>
          <a:xfrm>
            <a:off x="742950" y="4286250"/>
            <a:ext cx="15773400" cy="286941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2260"/>
              </a:lnSpc>
              <a:buNone/>
            </a:pPr>
            <a:r>
              <a:rPr lang="en-US" sz="172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Boletines de centrales, comunicados, redes de organizaciones</a:t>
            </a:r>
            <a:endParaRPr lang="en-US" sz="1725" dirty="0"/>
          </a:p>
        </p:txBody>
      </p:sp>
      <p:sp>
        <p:nvSpPr>
          <p:cNvPr id="22" name="Text 8"/>
          <p:cNvSpPr/>
          <p:nvPr/>
        </p:nvSpPr>
        <p:spPr>
          <a:xfrm>
            <a:off x="8334375" y="4019550"/>
            <a:ext cx="3509963" cy="590848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2327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Triangulamos información</a:t>
            </a:r>
            <a:pPr indent="0" marL="0">
              <a:lnSpc>
                <a:spcPts val="2327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2327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para ver la realidad completa</a:t>
            </a:r>
            <a:endParaRPr lang="en-US" sz="16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2026-03-08T09:03:33Z</dcterms:created>
  <dcterms:modified xsi:type="dcterms:W3CDTF">2026-03-08T09:03:33Z</dcterms:modified>
</cp:coreProperties>
</file>