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image" Target="../media/image-3-8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image" Target="../media/image-3-12.png"/><Relationship Id="rId13" Type="http://schemas.openxmlformats.org/officeDocument/2006/relationships/image" Target="../media/image-3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image" Target="../media/image-6-7.png"/><Relationship Id="rId8" Type="http://schemas.openxmlformats.org/officeDocument/2006/relationships/image" Target="../media/image-6-8.png"/><Relationship Id="rId9" Type="http://schemas.openxmlformats.org/officeDocument/2006/relationships/image" Target="../media/image-6-9.png"/><Relationship Id="rId10" Type="http://schemas.openxmlformats.org/officeDocument/2006/relationships/image" Target="../media/image-6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image" Target="../media/image-7-7.png"/><Relationship Id="rId8" Type="http://schemas.openxmlformats.org/officeDocument/2006/relationships/image" Target="../media/image-7-8.png"/><Relationship Id="rId9" Type="http://schemas.openxmlformats.org/officeDocument/2006/relationships/image" Target="../media/image-7-9.png"/><Relationship Id="rId10" Type="http://schemas.openxmlformats.org/officeDocument/2006/relationships/image" Target="../media/image-7-10.png"/><Relationship Id="rId11" Type="http://schemas.openxmlformats.org/officeDocument/2006/relationships/image" Target="../media/image-7-11.png"/><Relationship Id="rId12" Type="http://schemas.openxmlformats.org/officeDocument/2006/relationships/image" Target="../media/image-7-12.png"/><Relationship Id="rId13" Type="http://schemas.openxmlformats.org/officeDocument/2006/relationships/image" Target="../media/image-7-13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image" Target="../media/image-8-9.png"/><Relationship Id="rId10" Type="http://schemas.openxmlformats.org/officeDocument/2006/relationships/image" Target="../media/image-8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7150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4244280"/>
            <a:ext cx="9906000" cy="42669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143000" y="2377380"/>
            <a:ext cx="9906000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6600"/>
              </a:lnSpc>
              <a:buNone/>
            </a:pPr>
            <a:r>
              <a:rPr lang="en-US" sz="6000" b="1" spc="-96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Análisis de</a:t>
            </a:r>
            <a:pPr algn="l" indent="0" marL="0">
              <a:lnSpc>
                <a:spcPts val="6600"/>
              </a:lnSpc>
              <a:buNone/>
            </a:pPr>
            <a:r>
              <a:rPr lang="en-US" sz="6000" b="1" spc="-96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
</a:t>
            </a:r>
            <a:pPr algn="l" indent="0" marL="0">
              <a:lnSpc>
                <a:spcPts val="6600"/>
              </a:lnSpc>
              <a:buNone/>
            </a:pPr>
            <a:r>
              <a:rPr lang="en-US" sz="6000" b="1" spc="-96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Coyuntura</a:t>
            </a:r>
            <a:endParaRPr lang="en-US" sz="6000" dirty="0"/>
          </a:p>
        </p:txBody>
      </p:sp>
      <p:sp>
        <p:nvSpPr>
          <p:cNvPr id="7" name="Text 1"/>
          <p:cNvSpPr/>
          <p:nvPr/>
        </p:nvSpPr>
        <p:spPr>
          <a:xfrm>
            <a:off x="1333500" y="4244280"/>
            <a:ext cx="18833123" cy="42669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360"/>
              </a:lnSpc>
              <a:buNone/>
            </a:pPr>
            <a:r>
              <a:rPr lang="en-US" sz="210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Técnicas profesionales para el diagnóstico social y político</a:t>
            </a:r>
            <a:endParaRPr lang="en-US" sz="2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771775"/>
            <a:ext cx="5286375" cy="26289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4125" y="2771775"/>
            <a:ext cx="5286375" cy="26289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762000" y="762000"/>
            <a:ext cx="12940337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Introducción al Análisis</a:t>
            </a:r>
            <a:endParaRPr lang="en-US" sz="3600" dirty="0"/>
          </a:p>
        </p:txBody>
      </p:sp>
      <p:sp>
        <p:nvSpPr>
          <p:cNvPr id="8" name="Text 1"/>
          <p:cNvSpPr/>
          <p:nvPr/>
        </p:nvSpPr>
        <p:spPr>
          <a:xfrm>
            <a:off x="952500" y="3152775"/>
            <a:ext cx="548640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2400" b="1" spc="-38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Visión Integral</a:t>
            </a:r>
            <a:endParaRPr lang="en-US" sz="2400" dirty="0"/>
          </a:p>
        </p:txBody>
      </p:sp>
      <p:sp>
        <p:nvSpPr>
          <p:cNvPr id="9" name="Text 2"/>
          <p:cNvSpPr/>
          <p:nvPr/>
        </p:nvSpPr>
        <p:spPr>
          <a:xfrm>
            <a:off x="952500" y="3657600"/>
            <a:ext cx="4524375" cy="12192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El análisis de coyuntura requiere herramientas que permitan observar lo inmediato sin perder de vista lo estructural. Estas cinco técnicas ofrecen un marco completo de diagnóstico.</a:t>
            </a:r>
            <a:endParaRPr lang="en-US" sz="1500" dirty="0"/>
          </a:p>
        </p:txBody>
      </p:sp>
      <p:sp>
        <p:nvSpPr>
          <p:cNvPr id="10" name="Text 3"/>
          <p:cNvSpPr/>
          <p:nvPr/>
        </p:nvSpPr>
        <p:spPr>
          <a:xfrm>
            <a:off x="6715125" y="3152775"/>
            <a:ext cx="694944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2400" b="1" spc="-38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Objetivo del Método</a:t>
            </a:r>
            <a:endParaRPr lang="en-US" sz="2400" dirty="0"/>
          </a:p>
        </p:txBody>
      </p:sp>
      <p:sp>
        <p:nvSpPr>
          <p:cNvPr id="11" name="Text 4"/>
          <p:cNvSpPr/>
          <p:nvPr/>
        </p:nvSpPr>
        <p:spPr>
          <a:xfrm>
            <a:off x="6715125" y="3657600"/>
            <a:ext cx="4524375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Identificar actores, contradicciones y escenarios futuros para fundamentar la toma de decisiones estratégicas en entornos sociales complejos.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695575"/>
            <a:ext cx="3429000" cy="27813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5000" y="2981325"/>
            <a:ext cx="762000" cy="7620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7400" y="3133725"/>
            <a:ext cx="457200" cy="457200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1500" y="2695575"/>
            <a:ext cx="3429000" cy="2781300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000" y="2981325"/>
            <a:ext cx="762000" cy="762000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95975" y="3133725"/>
            <a:ext cx="400050" cy="457200"/>
          </a:xfrm>
          <a:prstGeom prst="rect">
            <a:avLst/>
          </a:prstGeom>
        </p:spPr>
      </p:pic>
      <p:pic>
        <p:nvPicPr>
          <p:cNvPr id="11" name="Image 9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91500" y="2695575"/>
            <a:ext cx="3429000" cy="2781300"/>
          </a:xfrm>
          <a:prstGeom prst="rect">
            <a:avLst/>
          </a:prstGeom>
        </p:spPr>
      </p:pic>
      <p:pic>
        <p:nvPicPr>
          <p:cNvPr id="12" name="Image 10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25000" y="2981325"/>
            <a:ext cx="762000" cy="762000"/>
          </a:xfrm>
          <a:prstGeom prst="rect">
            <a:avLst/>
          </a:prstGeom>
        </p:spPr>
      </p:pic>
      <p:pic>
        <p:nvPicPr>
          <p:cNvPr id="13" name="Image 11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77400" y="3133725"/>
            <a:ext cx="457200" cy="457200"/>
          </a:xfrm>
          <a:prstGeom prst="rect">
            <a:avLst/>
          </a:prstGeom>
        </p:spPr>
      </p:pic>
      <p:sp>
        <p:nvSpPr>
          <p:cNvPr id="14" name="Text 0"/>
          <p:cNvSpPr/>
          <p:nvPr/>
        </p:nvSpPr>
        <p:spPr>
          <a:xfrm>
            <a:off x="762000" y="762000"/>
            <a:ext cx="12940337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Técnica del Árbol Social</a:t>
            </a:r>
            <a:endParaRPr lang="en-US" sz="3600" dirty="0"/>
          </a:p>
        </p:txBody>
      </p:sp>
      <p:sp>
        <p:nvSpPr>
          <p:cNvPr id="15" name="Text 1"/>
          <p:cNvSpPr/>
          <p:nvPr/>
        </p:nvSpPr>
        <p:spPr>
          <a:xfrm>
            <a:off x="1188646" y="3933825"/>
            <a:ext cx="219456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Raíces</a:t>
            </a:r>
            <a:endParaRPr lang="en-US" sz="2400" dirty="0"/>
          </a:p>
        </p:txBody>
      </p:sp>
      <p:sp>
        <p:nvSpPr>
          <p:cNvPr id="16" name="Text 2"/>
          <p:cNvSpPr/>
          <p:nvPr/>
        </p:nvSpPr>
        <p:spPr>
          <a:xfrm>
            <a:off x="857250" y="4438650"/>
            <a:ext cx="28575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Estructura económica y bases históricas profundas.</a:t>
            </a:r>
            <a:endParaRPr lang="en-US" sz="1500" dirty="0"/>
          </a:p>
        </p:txBody>
      </p:sp>
      <p:sp>
        <p:nvSpPr>
          <p:cNvPr id="17" name="Text 3"/>
          <p:cNvSpPr/>
          <p:nvPr/>
        </p:nvSpPr>
        <p:spPr>
          <a:xfrm>
            <a:off x="4998646" y="3933825"/>
            <a:ext cx="219456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Tronco</a:t>
            </a:r>
            <a:endParaRPr lang="en-US" sz="2400" dirty="0"/>
          </a:p>
        </p:txBody>
      </p:sp>
      <p:sp>
        <p:nvSpPr>
          <p:cNvPr id="18" name="Text 4"/>
          <p:cNvSpPr/>
          <p:nvPr/>
        </p:nvSpPr>
        <p:spPr>
          <a:xfrm>
            <a:off x="4667250" y="4438650"/>
            <a:ext cx="28575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Instituciones políticas y marco jurídico del sistema.</a:t>
            </a:r>
            <a:endParaRPr lang="en-US" sz="1500" dirty="0"/>
          </a:p>
        </p:txBody>
      </p:sp>
      <p:sp>
        <p:nvSpPr>
          <p:cNvPr id="19" name="Text 5"/>
          <p:cNvSpPr/>
          <p:nvPr/>
        </p:nvSpPr>
        <p:spPr>
          <a:xfrm>
            <a:off x="8625840" y="3933825"/>
            <a:ext cx="256032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Follaje</a:t>
            </a:r>
            <a:endParaRPr lang="en-US" sz="2400" dirty="0"/>
          </a:p>
        </p:txBody>
      </p:sp>
      <p:sp>
        <p:nvSpPr>
          <p:cNvPr id="20" name="Text 6"/>
          <p:cNvSpPr/>
          <p:nvPr/>
        </p:nvSpPr>
        <p:spPr>
          <a:xfrm>
            <a:off x="8477250" y="4438650"/>
            <a:ext cx="28575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Lo ideológico y eventos coyunturales inmediatos.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4257675"/>
            <a:ext cx="11049000" cy="381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4276725"/>
            <a:ext cx="2541240" cy="131445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7420" y="2962275"/>
            <a:ext cx="2541240" cy="1314450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3340" y="4276725"/>
            <a:ext cx="2541240" cy="1619250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79260" y="2962275"/>
            <a:ext cx="2541240" cy="1314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62000" y="762000"/>
            <a:ext cx="12401156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Hitos y Línea de Tiempo</a:t>
            </a:r>
            <a:endParaRPr lang="en-US" sz="3600" dirty="0"/>
          </a:p>
        </p:txBody>
      </p:sp>
      <p:sp>
        <p:nvSpPr>
          <p:cNvPr id="11" name="Text 1"/>
          <p:cNvSpPr/>
          <p:nvPr/>
        </p:nvSpPr>
        <p:spPr>
          <a:xfrm>
            <a:off x="714375" y="4419600"/>
            <a:ext cx="225549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1500" b="1" spc="-24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Evento A</a:t>
            </a:r>
            <a:endParaRPr lang="en-US" sz="1500" dirty="0"/>
          </a:p>
        </p:txBody>
      </p:sp>
      <p:sp>
        <p:nvSpPr>
          <p:cNvPr id="12" name="Text 2"/>
          <p:cNvSpPr/>
          <p:nvPr/>
        </p:nvSpPr>
        <p:spPr>
          <a:xfrm>
            <a:off x="714375" y="4695825"/>
            <a:ext cx="225549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Punto de quiebre inicial que altera el orden previo.</a:t>
            </a:r>
            <a:endParaRPr lang="en-US" sz="1500" dirty="0"/>
          </a:p>
        </p:txBody>
      </p:sp>
      <p:sp>
        <p:nvSpPr>
          <p:cNvPr id="13" name="Text 3"/>
          <p:cNvSpPr/>
          <p:nvPr/>
        </p:nvSpPr>
        <p:spPr>
          <a:xfrm>
            <a:off x="3550295" y="3105150"/>
            <a:ext cx="225549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1500" b="1" spc="-24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Secuencia</a:t>
            </a:r>
            <a:endParaRPr lang="en-US" sz="1500" dirty="0"/>
          </a:p>
        </p:txBody>
      </p:sp>
      <p:sp>
        <p:nvSpPr>
          <p:cNvPr id="14" name="Text 4"/>
          <p:cNvSpPr/>
          <p:nvPr/>
        </p:nvSpPr>
        <p:spPr>
          <a:xfrm>
            <a:off x="3550295" y="3381375"/>
            <a:ext cx="225549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Encadenamiento de hechos clave en el tiempo.</a:t>
            </a:r>
            <a:endParaRPr lang="en-US" sz="1500" dirty="0"/>
          </a:p>
        </p:txBody>
      </p:sp>
      <p:sp>
        <p:nvSpPr>
          <p:cNvPr id="15" name="Text 5"/>
          <p:cNvSpPr/>
          <p:nvPr/>
        </p:nvSpPr>
        <p:spPr>
          <a:xfrm>
            <a:off x="6142360" y="4419600"/>
            <a:ext cx="2743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1500" b="1" spc="-24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Hito Crítico</a:t>
            </a:r>
            <a:endParaRPr lang="en-US" sz="1500" dirty="0"/>
          </a:p>
        </p:txBody>
      </p:sp>
      <p:sp>
        <p:nvSpPr>
          <p:cNvPr id="16" name="Text 6"/>
          <p:cNvSpPr/>
          <p:nvPr/>
        </p:nvSpPr>
        <p:spPr>
          <a:xfrm>
            <a:off x="6386215" y="4695825"/>
            <a:ext cx="225549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Momento de máxima tensión o cambio estructural.</a:t>
            </a:r>
            <a:endParaRPr lang="en-US" sz="1500" dirty="0"/>
          </a:p>
        </p:txBody>
      </p:sp>
      <p:sp>
        <p:nvSpPr>
          <p:cNvPr id="17" name="Text 7"/>
          <p:cNvSpPr/>
          <p:nvPr/>
        </p:nvSpPr>
        <p:spPr>
          <a:xfrm>
            <a:off x="9222135" y="3105150"/>
            <a:ext cx="225549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1500" b="1" spc="-24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Coyuntura</a:t>
            </a:r>
            <a:endParaRPr lang="en-US" sz="1500" dirty="0"/>
          </a:p>
        </p:txBody>
      </p:sp>
      <p:sp>
        <p:nvSpPr>
          <p:cNvPr id="18" name="Text 8"/>
          <p:cNvSpPr/>
          <p:nvPr/>
        </p:nvSpPr>
        <p:spPr>
          <a:xfrm>
            <a:off x="9222135" y="3381375"/>
            <a:ext cx="225549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Estado actual derivado de la secuencia histórica.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3076575"/>
            <a:ext cx="5286375" cy="20193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4125" y="3076575"/>
            <a:ext cx="5286375" cy="201930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762000" y="762000"/>
            <a:ext cx="11861975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Correlación de Fuerzas</a:t>
            </a:r>
            <a:endParaRPr lang="en-US" sz="3600" dirty="0"/>
          </a:p>
        </p:txBody>
      </p:sp>
      <p:sp>
        <p:nvSpPr>
          <p:cNvPr id="8" name="Text 1"/>
          <p:cNvSpPr/>
          <p:nvPr/>
        </p:nvSpPr>
        <p:spPr>
          <a:xfrm>
            <a:off x="952500" y="3457575"/>
            <a:ext cx="694944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2400" b="1" spc="-38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Actores del Sistema</a:t>
            </a:r>
            <a:endParaRPr lang="en-US" sz="2400" dirty="0"/>
          </a:p>
        </p:txBody>
      </p:sp>
      <p:sp>
        <p:nvSpPr>
          <p:cNvPr id="9" name="Text 2"/>
          <p:cNvSpPr/>
          <p:nvPr/>
        </p:nvSpPr>
        <p:spPr>
          <a:xfrm>
            <a:off x="952500" y="3962400"/>
            <a:ext cx="45243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Pro-Sistema: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 Mantienen el orden.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
</a:t>
            </a:r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Reformistas: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 Buscan cambios graduales.</a:t>
            </a:r>
            <a:endParaRPr lang="en-US" sz="1500" dirty="0"/>
          </a:p>
        </p:txBody>
      </p:sp>
      <p:sp>
        <p:nvSpPr>
          <p:cNvPr id="10" name="Text 3"/>
          <p:cNvSpPr/>
          <p:nvPr/>
        </p:nvSpPr>
        <p:spPr>
          <a:xfrm>
            <a:off x="6715125" y="3457575"/>
            <a:ext cx="621792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2400" b="1" spc="-38" kern="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Fuerzas de Cambio</a:t>
            </a:r>
            <a:endParaRPr lang="en-US" sz="2400" dirty="0"/>
          </a:p>
        </p:txBody>
      </p:sp>
      <p:sp>
        <p:nvSpPr>
          <p:cNvPr id="11" name="Text 4"/>
          <p:cNvSpPr/>
          <p:nvPr/>
        </p:nvSpPr>
        <p:spPr>
          <a:xfrm>
            <a:off x="6715125" y="3962400"/>
            <a:ext cx="45243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Anti-Sistema: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 Buscan ruptura total.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
</a:t>
            </a:r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Fluctuantes: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 Actores indiferentes o móviles.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9750" y="2243138"/>
            <a:ext cx="8572500" cy="9906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250" y="2624138"/>
            <a:ext cx="228600" cy="2286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9750" y="3471863"/>
            <a:ext cx="8572500" cy="990600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0250" y="3852863"/>
            <a:ext cx="228600" cy="228600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9750" y="4700588"/>
            <a:ext cx="8572500" cy="990600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00250" y="5081588"/>
            <a:ext cx="257175" cy="22860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762000" y="762000"/>
            <a:ext cx="18871324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Sistematización de la Contradicción</a:t>
            </a:r>
            <a:endParaRPr lang="en-US" sz="3600" dirty="0"/>
          </a:p>
        </p:txBody>
      </p:sp>
      <p:sp>
        <p:nvSpPr>
          <p:cNvPr id="12" name="Text 1"/>
          <p:cNvSpPr/>
          <p:nvPr/>
        </p:nvSpPr>
        <p:spPr>
          <a:xfrm>
            <a:off x="2381250" y="2243138"/>
            <a:ext cx="7810500" cy="990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Lo Oculto tras el Hecho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
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Análisis inspirado en Hugo Zemelman para ver más allá de la superficie del discurso.</a:t>
            </a:r>
            <a:endParaRPr lang="en-US" sz="1500" dirty="0"/>
          </a:p>
        </p:txBody>
      </p:sp>
      <p:sp>
        <p:nvSpPr>
          <p:cNvPr id="13" name="Text 2"/>
          <p:cNvSpPr/>
          <p:nvPr/>
        </p:nvSpPr>
        <p:spPr>
          <a:xfrm>
            <a:off x="2381250" y="3471863"/>
            <a:ext cx="7810500" cy="990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Contradicciones Subyacentes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
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Identificación de tensiones no resueltas entre los intereses de los actores.</a:t>
            </a:r>
            <a:endParaRPr lang="en-US" sz="1500" dirty="0"/>
          </a:p>
        </p:txBody>
      </p:sp>
      <p:sp>
        <p:nvSpPr>
          <p:cNvPr id="14" name="Text 3"/>
          <p:cNvSpPr/>
          <p:nvPr/>
        </p:nvSpPr>
        <p:spPr>
          <a:xfrm>
            <a:off x="2381250" y="4700588"/>
            <a:ext cx="7810500" cy="990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b="1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Realidad Multidimensional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
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Entender que un hecho es solo la punta del iceberg de procesos más profundos.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695575"/>
            <a:ext cx="3429000" cy="27813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5000" y="2981325"/>
            <a:ext cx="762000" cy="7620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8825" y="3133725"/>
            <a:ext cx="514350" cy="457200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1500" y="2695575"/>
            <a:ext cx="3429000" cy="2781300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000" y="2981325"/>
            <a:ext cx="762000" cy="762000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24550" y="3133725"/>
            <a:ext cx="342900" cy="457200"/>
          </a:xfrm>
          <a:prstGeom prst="rect">
            <a:avLst/>
          </a:prstGeom>
        </p:spPr>
      </p:pic>
      <p:pic>
        <p:nvPicPr>
          <p:cNvPr id="11" name="Image 9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91500" y="2695575"/>
            <a:ext cx="3429000" cy="2781300"/>
          </a:xfrm>
          <a:prstGeom prst="rect">
            <a:avLst/>
          </a:prstGeom>
        </p:spPr>
      </p:pic>
      <p:pic>
        <p:nvPicPr>
          <p:cNvPr id="12" name="Image 10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25000" y="2981325"/>
            <a:ext cx="762000" cy="762000"/>
          </a:xfrm>
          <a:prstGeom prst="rect">
            <a:avLst/>
          </a:prstGeom>
        </p:spPr>
      </p:pic>
      <p:pic>
        <p:nvPicPr>
          <p:cNvPr id="13" name="Image 11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48825" y="3133725"/>
            <a:ext cx="514350" cy="457200"/>
          </a:xfrm>
          <a:prstGeom prst="rect">
            <a:avLst/>
          </a:prstGeom>
        </p:spPr>
      </p:pic>
      <p:sp>
        <p:nvSpPr>
          <p:cNvPr id="14" name="Text 0"/>
          <p:cNvSpPr/>
          <p:nvPr/>
        </p:nvSpPr>
        <p:spPr>
          <a:xfrm>
            <a:off x="762000" y="762000"/>
            <a:ext cx="11861975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Análisis de Escenarios</a:t>
            </a:r>
            <a:endParaRPr lang="en-US" sz="3600" dirty="0"/>
          </a:p>
        </p:txBody>
      </p:sp>
      <p:sp>
        <p:nvSpPr>
          <p:cNvPr id="15" name="Text 1"/>
          <p:cNvSpPr/>
          <p:nvPr/>
        </p:nvSpPr>
        <p:spPr>
          <a:xfrm>
            <a:off x="457126" y="3933825"/>
            <a:ext cx="365760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Tendencial</a:t>
            </a:r>
            <a:endParaRPr lang="en-US" sz="2400" dirty="0"/>
          </a:p>
        </p:txBody>
      </p:sp>
      <p:sp>
        <p:nvSpPr>
          <p:cNvPr id="16" name="Text 2"/>
          <p:cNvSpPr/>
          <p:nvPr/>
        </p:nvSpPr>
        <p:spPr>
          <a:xfrm>
            <a:off x="857250" y="4438650"/>
            <a:ext cx="28575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Lo que ocurrirá si nada cambia en el presente.</a:t>
            </a:r>
            <a:endParaRPr lang="en-US" sz="1500" dirty="0"/>
          </a:p>
        </p:txBody>
      </p:sp>
      <p:sp>
        <p:nvSpPr>
          <p:cNvPr id="17" name="Text 3"/>
          <p:cNvSpPr/>
          <p:nvPr/>
        </p:nvSpPr>
        <p:spPr>
          <a:xfrm>
            <a:off x="4267126" y="3933825"/>
            <a:ext cx="365760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De Ruptura</a:t>
            </a:r>
            <a:endParaRPr lang="en-US" sz="2400" dirty="0"/>
          </a:p>
        </p:txBody>
      </p:sp>
      <p:sp>
        <p:nvSpPr>
          <p:cNvPr id="18" name="Text 4"/>
          <p:cNvSpPr/>
          <p:nvPr/>
        </p:nvSpPr>
        <p:spPr>
          <a:xfrm>
            <a:off x="4667250" y="4438650"/>
            <a:ext cx="28575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Cambios bruscos e inesperados en la trayectoria.</a:t>
            </a:r>
            <a:endParaRPr lang="en-US" sz="1500" dirty="0"/>
          </a:p>
        </p:txBody>
      </p:sp>
      <p:sp>
        <p:nvSpPr>
          <p:cNvPr id="19" name="Text 5"/>
          <p:cNvSpPr/>
          <p:nvPr/>
        </p:nvSpPr>
        <p:spPr>
          <a:xfrm>
            <a:off x="8442886" y="3933825"/>
            <a:ext cx="292608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Deseable</a:t>
            </a:r>
            <a:endParaRPr lang="en-US" sz="2400" dirty="0"/>
          </a:p>
        </p:txBody>
      </p:sp>
      <p:sp>
        <p:nvSpPr>
          <p:cNvPr id="20" name="Text 6"/>
          <p:cNvSpPr/>
          <p:nvPr/>
        </p:nvSpPr>
        <p:spPr>
          <a:xfrm>
            <a:off x="8477250" y="4438650"/>
            <a:ext cx="28575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El escenario óptimo según los objetivos estratégicos.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043113"/>
            <a:ext cx="3429000" cy="4086225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75" y="2185988"/>
            <a:ext cx="3143250" cy="20955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1500" y="2043113"/>
            <a:ext cx="3429000" cy="4086225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4375" y="2185988"/>
            <a:ext cx="3143250" cy="2095500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91500" y="2043113"/>
            <a:ext cx="3429000" cy="4086225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34375" y="2185988"/>
            <a:ext cx="3143250" cy="209550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762000" y="762000"/>
            <a:ext cx="12401156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Aplicación y Beneficios</a:t>
            </a:r>
            <a:endParaRPr lang="en-US" sz="3600" dirty="0"/>
          </a:p>
        </p:txBody>
      </p:sp>
      <p:sp>
        <p:nvSpPr>
          <p:cNvPr id="12" name="Text 1"/>
          <p:cNvSpPr/>
          <p:nvPr/>
        </p:nvSpPr>
        <p:spPr>
          <a:xfrm>
            <a:off x="-822960" y="4424363"/>
            <a:ext cx="621792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Análisis Integral</a:t>
            </a:r>
            <a:endParaRPr lang="en-US" sz="2400" dirty="0"/>
          </a:p>
        </p:txBody>
      </p:sp>
      <p:sp>
        <p:nvSpPr>
          <p:cNvPr id="13" name="Text 2"/>
          <p:cNvSpPr/>
          <p:nvPr/>
        </p:nvSpPr>
        <p:spPr>
          <a:xfrm>
            <a:off x="714375" y="4929188"/>
            <a:ext cx="314325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Complementa lo histórico con lo inmediato para un diagnóstico robusto.</a:t>
            </a:r>
            <a:endParaRPr lang="en-US" sz="1500" dirty="0"/>
          </a:p>
        </p:txBody>
      </p:sp>
      <p:sp>
        <p:nvSpPr>
          <p:cNvPr id="14" name="Text 3"/>
          <p:cNvSpPr/>
          <p:nvPr/>
        </p:nvSpPr>
        <p:spPr>
          <a:xfrm>
            <a:off x="2438400" y="4424363"/>
            <a:ext cx="731520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Decisión Estratégica</a:t>
            </a:r>
            <a:endParaRPr lang="en-US" sz="2400" dirty="0"/>
          </a:p>
        </p:txBody>
      </p:sp>
      <p:sp>
        <p:nvSpPr>
          <p:cNvPr id="15" name="Text 4"/>
          <p:cNvSpPr/>
          <p:nvPr/>
        </p:nvSpPr>
        <p:spPr>
          <a:xfrm>
            <a:off x="4524375" y="4929188"/>
            <a:ext cx="314325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Reduce la incertidumbre mediante la evaluación de probabilidades.</a:t>
            </a:r>
            <a:endParaRPr lang="en-US" sz="1500" dirty="0"/>
          </a:p>
        </p:txBody>
      </p:sp>
      <p:sp>
        <p:nvSpPr>
          <p:cNvPr id="16" name="Text 5"/>
          <p:cNvSpPr/>
          <p:nvPr/>
        </p:nvSpPr>
        <p:spPr>
          <a:xfrm>
            <a:off x="6979920" y="4424363"/>
            <a:ext cx="5852160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buNone/>
            </a:pPr>
            <a:r>
              <a:rPr lang="en-US" sz="2400" b="1" spc="-38" kern="0" dirty="0">
                <a:solidFill>
                  <a:srgbClr val="E2E8F0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Visión de Futuro</a:t>
            </a:r>
            <a:endParaRPr lang="en-US" sz="2400" dirty="0"/>
          </a:p>
        </p:txBody>
      </p:sp>
      <p:sp>
        <p:nvSpPr>
          <p:cNvPr id="17" name="Text 6"/>
          <p:cNvSpPr/>
          <p:nvPr/>
        </p:nvSpPr>
        <p:spPr>
          <a:xfrm>
            <a:off x="8334375" y="4929188"/>
            <a:ext cx="314325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Permite anticipar crisis y aprovechar oportunidades políticas.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762000"/>
            <a:ext cx="11049000" cy="55245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762000" y="762000"/>
            <a:ext cx="108585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buNone/>
            </a:pPr>
            <a:r>
              <a:rPr lang="en-US" sz="3600" b="1" spc="-58" kern="0" dirty="0">
                <a:solidFill>
                  <a:srgbClr val="FFFFFF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Conclusión</a:t>
            </a:r>
            <a:endParaRPr lang="en-US" sz="3600" dirty="0"/>
          </a:p>
        </p:txBody>
      </p:sp>
      <p:sp>
        <p:nvSpPr>
          <p:cNvPr id="6" name="Text 1"/>
          <p:cNvSpPr/>
          <p:nvPr/>
        </p:nvSpPr>
        <p:spPr>
          <a:xfrm>
            <a:off x="2428875" y="2993678"/>
            <a:ext cx="7334250" cy="1045815"/>
          </a:xfrm>
          <a:prstGeom prst="rect">
            <a:avLst/>
          </a:prstGeom>
          <a:noFill/>
          <a:ln/>
        </p:spPr>
        <p:txBody>
          <a:bodyPr wrap="square" lIns="0" tIns="0" rIns="0" bIns="0" rtlCol="0" anchor="t" vert="horz"/>
          <a:lstStyle/>
          <a:p>
            <a:pPr algn="ctr" indent="0" marL="0">
              <a:lnSpc>
                <a:spcPts val="4410"/>
              </a:lnSpc>
              <a:buNone/>
            </a:pPr>
            <a:r>
              <a:rPr lang="en-US" sz="3150" dirty="0">
                <a:solidFill>
                  <a:srgbClr val="F1F5F9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El análisis de coyuntura no es solo describir hechos, es </a:t>
            </a:r>
            <a:endParaRPr lang="en-US" sz="3150" dirty="0"/>
          </a:p>
        </p:txBody>
      </p:sp>
      <p:sp>
        <p:nvSpPr>
          <p:cNvPr id="7" name="Text 2"/>
          <p:cNvSpPr/>
          <p:nvPr/>
        </p:nvSpPr>
        <p:spPr>
          <a:xfrm>
            <a:off x="2261235" y="3553718"/>
            <a:ext cx="8641080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4410"/>
              </a:lnSpc>
              <a:buNone/>
            </a:pPr>
            <a:r>
              <a:rPr lang="en-US" sz="3150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descifrar el poder</a:t>
            </a:r>
            <a:endParaRPr lang="en-US" sz="3150" dirty="0"/>
          </a:p>
        </p:txBody>
      </p:sp>
      <p:sp>
        <p:nvSpPr>
          <p:cNvPr id="8" name="Text 3"/>
          <p:cNvSpPr/>
          <p:nvPr/>
        </p:nvSpPr>
        <p:spPr>
          <a:xfrm>
            <a:off x="4057650" y="3553718"/>
            <a:ext cx="4991100" cy="1045815"/>
          </a:xfrm>
          <a:prstGeom prst="rect">
            <a:avLst/>
          </a:prstGeom>
          <a:noFill/>
          <a:ln/>
        </p:spPr>
        <p:txBody>
          <a:bodyPr wrap="square" lIns="0" tIns="0" rIns="0" bIns="0" rtlCol="0" anchor="t" vert="horz"/>
          <a:lstStyle/>
          <a:p>
            <a:pPr algn="ctr" indent="0" marL="0">
              <a:lnSpc>
                <a:spcPts val="4410"/>
              </a:lnSpc>
              <a:buNone/>
            </a:pPr>
            <a:r>
              <a:rPr lang="en-US" sz="3150" dirty="0">
                <a:solidFill>
                  <a:srgbClr val="F1F5F9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 para transformar la realidad.</a:t>
            </a:r>
            <a:endParaRPr lang="en-US" sz="3150" dirty="0"/>
          </a:p>
        </p:txBody>
      </p:sp>
      <p:sp>
        <p:nvSpPr>
          <p:cNvPr id="9" name="Text 4"/>
          <p:cNvSpPr/>
          <p:nvPr/>
        </p:nvSpPr>
        <p:spPr>
          <a:xfrm>
            <a:off x="883920" y="4930973"/>
            <a:ext cx="10424160" cy="276225"/>
          </a:xfrm>
          <a:prstGeom prst="rect">
            <a:avLst/>
          </a:prstGeom>
          <a:noFill/>
          <a:ln/>
        </p:spPr>
        <p:txBody>
          <a:bodyPr wrap="square" lIns="0" tIns="0" rIns="0" bIns="0" rtlCol="0" anchor="t" vert="horz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38BDF8"/>
                </a:solidFill>
                <a:latin typeface="Urbanist" pitchFamily="34" charset="0"/>
                <a:ea typeface="Urbanist" pitchFamily="34" charset="-122"/>
                <a:cs typeface="Urbanist" pitchFamily="34" charset="-120"/>
              </a:rPr>
              <a:t>— Herramientas para la Acción Política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2026-03-06T03:17:39Z</dcterms:created>
  <dcterms:modified xsi:type="dcterms:W3CDTF">2026-03-06T03:17:39Z</dcterms:modified>
</cp:coreProperties>
</file>