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../media/image5.png"/><Relationship Id="rId7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image" Target="../media/image3.png"/><Relationship Id="rId38" Type="http://schemas.openxmlformats.org/officeDocument/2006/relationships/notesSlide" Target="../notesSlides/notesSlide1.xml"/><Relationship Id="rId37" Type="http://schemas.openxmlformats.org/officeDocument/2006/relationships/slideLayout" Target="../slideLayouts/slideLayout1.xml"/><Relationship Id="rId36" Type="http://schemas.openxmlformats.org/officeDocument/2006/relationships/tags" Target="../tags/tag23.xml"/><Relationship Id="rId35" Type="http://schemas.openxmlformats.org/officeDocument/2006/relationships/tags" Target="../tags/tag22.xml"/><Relationship Id="rId34" Type="http://schemas.openxmlformats.org/officeDocument/2006/relationships/tags" Target="../tags/tag21.xml"/><Relationship Id="rId33" Type="http://schemas.openxmlformats.org/officeDocument/2006/relationships/tags" Target="../tags/tag20.xml"/><Relationship Id="rId32" Type="http://schemas.openxmlformats.org/officeDocument/2006/relationships/tags" Target="../tags/tag19.xml"/><Relationship Id="rId31" Type="http://schemas.openxmlformats.org/officeDocument/2006/relationships/tags" Target="../tags/tag18.xml"/><Relationship Id="rId30" Type="http://schemas.openxmlformats.org/officeDocument/2006/relationships/tags" Target="../tags/tag17.xml"/><Relationship Id="rId3" Type="http://schemas.openxmlformats.org/officeDocument/2006/relationships/tags" Target="../tags/tag1.xml"/><Relationship Id="rId29" Type="http://schemas.openxmlformats.org/officeDocument/2006/relationships/tags" Target="../tags/tag16.xml"/><Relationship Id="rId28" Type="http://schemas.openxmlformats.org/officeDocument/2006/relationships/tags" Target="../tags/tag15.xml"/><Relationship Id="rId27" Type="http://schemas.openxmlformats.org/officeDocument/2006/relationships/tags" Target="../tags/tag14.xml"/><Relationship Id="rId26" Type="http://schemas.openxmlformats.org/officeDocument/2006/relationships/tags" Target="../tags/tag13.xml"/><Relationship Id="rId25" Type="http://schemas.openxmlformats.org/officeDocument/2006/relationships/tags" Target="../tags/tag12.xml"/><Relationship Id="rId24" Type="http://schemas.openxmlformats.org/officeDocument/2006/relationships/tags" Target="../tags/tag11.xml"/><Relationship Id="rId23" Type="http://schemas.openxmlformats.org/officeDocument/2006/relationships/image" Target="../media/image13.png"/><Relationship Id="rId22" Type="http://schemas.openxmlformats.org/officeDocument/2006/relationships/image" Target="../media/image12.png"/><Relationship Id="rId21" Type="http://schemas.openxmlformats.org/officeDocument/2006/relationships/tags" Target="../tags/tag10.xml"/><Relationship Id="rId20" Type="http://schemas.openxmlformats.org/officeDocument/2006/relationships/image" Target="../media/image11.png"/><Relationship Id="rId2" Type="http://schemas.openxmlformats.org/officeDocument/2006/relationships/image" Target="../media/image2.png"/><Relationship Id="rId19" Type="http://schemas.openxmlformats.org/officeDocument/2006/relationships/tags" Target="../tags/tag9.xml"/><Relationship Id="rId18" Type="http://schemas.openxmlformats.org/officeDocument/2006/relationships/image" Target="../media/image10.png"/><Relationship Id="rId17" Type="http://schemas.openxmlformats.org/officeDocument/2006/relationships/tags" Target="../tags/tag8.xml"/><Relationship Id="rId16" Type="http://schemas.openxmlformats.org/officeDocument/2006/relationships/image" Target="../media/image9.png"/><Relationship Id="rId15" Type="http://schemas.openxmlformats.org/officeDocument/2006/relationships/tags" Target="../tags/tag7.xml"/><Relationship Id="rId14" Type="http://schemas.openxmlformats.org/officeDocument/2006/relationships/image" Target="../media/image8.png"/><Relationship Id="rId13" Type="http://schemas.openxmlformats.org/officeDocument/2006/relationships/tags" Target="../tags/tag6.xml"/><Relationship Id="rId12" Type="http://schemas.openxmlformats.org/officeDocument/2006/relationships/image" Target="../media/image7.png"/><Relationship Id="rId11" Type="http://schemas.openxmlformats.org/officeDocument/2006/relationships/tags" Target="../tags/tag5.xml"/><Relationship Id="rId10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69298" y="3825964"/>
            <a:ext cx="333375" cy="2667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71500" y="5250061"/>
            <a:ext cx="11049000" cy="5715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66065" y="3300095"/>
            <a:ext cx="2263140" cy="246126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80565" y="3681931"/>
            <a:ext cx="381000" cy="304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11318" y="3255218"/>
            <a:ext cx="2263080" cy="2478584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909538" y="3613358"/>
            <a:ext cx="266700" cy="3048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353935" y="3248660"/>
            <a:ext cx="2263140" cy="2512695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287087" y="3470068"/>
            <a:ext cx="342900" cy="3048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9839960" y="3255010"/>
            <a:ext cx="2113280" cy="247396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642600" y="3383280"/>
            <a:ext cx="304800" cy="36195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027170" y="6010275"/>
            <a:ext cx="7593330" cy="466725"/>
          </a:xfrm>
          <a:prstGeom prst="rect">
            <a:avLst/>
          </a:prstGeom>
        </p:spPr>
      </p:pic>
      <p:sp>
        <p:nvSpPr>
          <p:cNvPr id="15" name="Text 0"/>
          <p:cNvSpPr/>
          <p:nvPr/>
        </p:nvSpPr>
        <p:spPr>
          <a:xfrm>
            <a:off x="571500" y="213568"/>
            <a:ext cx="11049000" cy="20002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rgbClr val="E6394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METODOLOGÍA DE LA COYUNTURA</a:t>
            </a:r>
            <a:endParaRPr lang="en-US" sz="5400" dirty="0"/>
          </a:p>
        </p:txBody>
      </p:sp>
      <p:sp>
        <p:nvSpPr>
          <p:cNvPr id="16" name="Text 1"/>
          <p:cNvSpPr/>
          <p:nvPr/>
        </p:nvSpPr>
        <p:spPr>
          <a:xfrm>
            <a:off x="1205230" y="2013585"/>
            <a:ext cx="9020810" cy="65468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940"/>
              </a:lnSpc>
              <a:buNone/>
            </a:pPr>
            <a:r>
              <a:rPr lang="en-US" sz="210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GUÍA GENERAL: Educación Popular como proceso de diálogo para transformar la realidad en conocimiento crítico y acción social. </a:t>
            </a:r>
            <a:endParaRPr lang="en-US" sz="2100" dirty="0"/>
          </a:p>
        </p:txBody>
      </p:sp>
      <p:sp>
        <p:nvSpPr>
          <p:cNvPr id="17" name="Text 2"/>
          <p:cNvSpPr/>
          <p:nvPr>
            <p:custDataLst>
              <p:tags r:id="rId24"/>
            </p:custDataLst>
          </p:nvPr>
        </p:nvSpPr>
        <p:spPr>
          <a:xfrm>
            <a:off x="208915" y="4112260"/>
            <a:ext cx="2377440" cy="32702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6394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MÓDULO 1</a:t>
            </a:r>
            <a:endParaRPr lang="en-US" sz="1800" dirty="0"/>
          </a:p>
        </p:txBody>
      </p:sp>
      <p:sp>
        <p:nvSpPr>
          <p:cNvPr id="18" name="Text 3"/>
          <p:cNvSpPr/>
          <p:nvPr>
            <p:custDataLst>
              <p:tags r:id="rId25"/>
            </p:custDataLst>
          </p:nvPr>
        </p:nvSpPr>
        <p:spPr>
          <a:xfrm>
            <a:off x="456565" y="4507865"/>
            <a:ext cx="1828800" cy="92011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755"/>
              </a:lnSpc>
              <a:buNone/>
            </a:pPr>
            <a:r>
              <a:rPr lang="en-US" sz="135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Definiciones: </a:t>
            </a:r>
            <a:endParaRPr lang="en-US" sz="1350" dirty="0">
              <a:solidFill>
                <a:srgbClr val="CCCCCC"/>
              </a:solidFill>
              <a:latin typeface="Noto Sans SC" pitchFamily="34" charset="0"/>
              <a:ea typeface="Noto Sans SC" pitchFamily="34" charset="-122"/>
              <a:cs typeface="Noto Sans SC" pitchFamily="34" charset="-120"/>
            </a:endParaRPr>
          </a:p>
          <a:p>
            <a:pPr marL="0" indent="0" algn="ctr">
              <a:lnSpc>
                <a:spcPts val="1755"/>
              </a:lnSpc>
              <a:buNone/>
            </a:pPr>
            <a:r>
              <a:rPr lang="en-US" sz="135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Metodologia,  Estructura y Coyuntura (Fundamentos)</a:t>
            </a:r>
            <a:endParaRPr lang="en-US" sz="1350" dirty="0"/>
          </a:p>
        </p:txBody>
      </p:sp>
      <p:sp>
        <p:nvSpPr>
          <p:cNvPr id="19" name="Text 4"/>
          <p:cNvSpPr/>
          <p:nvPr>
            <p:custDataLst>
              <p:tags r:id="rId26"/>
            </p:custDataLst>
          </p:nvPr>
        </p:nvSpPr>
        <p:spPr>
          <a:xfrm>
            <a:off x="2603698" y="4023568"/>
            <a:ext cx="2377440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6394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MÓDULO 2</a:t>
            </a:r>
            <a:endParaRPr lang="en-US" sz="1800" dirty="0"/>
          </a:p>
        </p:txBody>
      </p:sp>
      <p:sp>
        <p:nvSpPr>
          <p:cNvPr id="20" name="Text 5"/>
          <p:cNvSpPr/>
          <p:nvPr>
            <p:custDataLst>
              <p:tags r:id="rId27"/>
            </p:custDataLst>
          </p:nvPr>
        </p:nvSpPr>
        <p:spPr>
          <a:xfrm>
            <a:off x="5101590" y="4542790"/>
            <a:ext cx="1828800" cy="105473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755"/>
              </a:lnSpc>
              <a:buNone/>
            </a:pPr>
            <a:r>
              <a:rPr lang="en-US" sz="135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Técnicas: Árbol Social, Hitos y Correlación de Fuerzas</a:t>
            </a:r>
            <a:r>
              <a:rPr lang="en-US" sz="135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
</a:t>
            </a:r>
            <a:endParaRPr lang="en-US" sz="1350" dirty="0"/>
          </a:p>
        </p:txBody>
      </p:sp>
      <p:sp>
        <p:nvSpPr>
          <p:cNvPr id="21" name="Text 6"/>
          <p:cNvSpPr/>
          <p:nvPr>
            <p:custDataLst>
              <p:tags r:id="rId28"/>
            </p:custDataLst>
          </p:nvPr>
        </p:nvSpPr>
        <p:spPr>
          <a:xfrm>
            <a:off x="7296150" y="4023995"/>
            <a:ext cx="2377440" cy="44196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6394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MÓDULO 4</a:t>
            </a:r>
            <a:endParaRPr lang="en-US" sz="1800" dirty="0"/>
          </a:p>
        </p:txBody>
      </p:sp>
      <p:sp>
        <p:nvSpPr>
          <p:cNvPr id="22" name="Text 7"/>
          <p:cNvSpPr/>
          <p:nvPr>
            <p:custDataLst>
              <p:tags r:id="rId29"/>
            </p:custDataLst>
          </p:nvPr>
        </p:nvSpPr>
        <p:spPr>
          <a:xfrm>
            <a:off x="7544435" y="4472940"/>
            <a:ext cx="1828800" cy="72326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755"/>
              </a:lnSpc>
              <a:buNone/>
            </a:pPr>
            <a:r>
              <a:rPr lang="en-US" sz="135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Taller: Análisis de la Realidad (Salario y Elecciones)</a:t>
            </a:r>
            <a:endParaRPr lang="en-US" sz="1350" dirty="0"/>
          </a:p>
        </p:txBody>
      </p:sp>
      <p:sp>
        <p:nvSpPr>
          <p:cNvPr id="23" name="Text 8"/>
          <p:cNvSpPr/>
          <p:nvPr>
            <p:custDataLst>
              <p:tags r:id="rId30"/>
            </p:custDataLst>
          </p:nvPr>
        </p:nvSpPr>
        <p:spPr>
          <a:xfrm>
            <a:off x="9880600" y="3830955"/>
            <a:ext cx="2019935" cy="39560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6394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CIERRE</a:t>
            </a:r>
            <a:endParaRPr lang="en-US" sz="1800" dirty="0"/>
          </a:p>
        </p:txBody>
      </p:sp>
      <p:sp>
        <p:nvSpPr>
          <p:cNvPr id="24" name="Text 9"/>
          <p:cNvSpPr/>
          <p:nvPr>
            <p:custDataLst>
              <p:tags r:id="rId31"/>
            </p:custDataLst>
          </p:nvPr>
        </p:nvSpPr>
        <p:spPr>
          <a:xfrm>
            <a:off x="9880600" y="4312920"/>
            <a:ext cx="2105025" cy="81724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755"/>
              </a:lnSpc>
              <a:buNone/>
            </a:pPr>
            <a:r>
              <a:rPr lang="en-US" sz="135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Conversación</a:t>
            </a:r>
            <a:endParaRPr lang="en-US" sz="1350" dirty="0"/>
          </a:p>
        </p:txBody>
      </p:sp>
      <p:sp>
        <p:nvSpPr>
          <p:cNvPr id="25" name="Text 10"/>
          <p:cNvSpPr/>
          <p:nvPr/>
        </p:nvSpPr>
        <p:spPr>
          <a:xfrm>
            <a:off x="-7030720" y="6200775"/>
            <a:ext cx="17833340" cy="27622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buNone/>
            </a:pPr>
            <a:r>
              <a:rPr lang="en-US" sz="15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Facilitador: Leon Gongora | Antioquia - Marzo 2026</a:t>
            </a:r>
            <a:endParaRPr lang="en-US" sz="1500" dirty="0"/>
          </a:p>
        </p:txBody>
      </p:sp>
      <p:pic>
        <p:nvPicPr>
          <p:cNvPr id="26" name="Image 4" descr="preencoded.png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88895" y="3248660"/>
            <a:ext cx="2142490" cy="2486025"/>
          </a:xfrm>
          <a:prstGeom prst="rect">
            <a:avLst/>
          </a:prstGeom>
        </p:spPr>
      </p:pic>
      <p:pic>
        <p:nvPicPr>
          <p:cNvPr id="33" name="Image 7" descr="preencoded.png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531463" y="3613358"/>
            <a:ext cx="266700" cy="304800"/>
          </a:xfrm>
          <a:prstGeom prst="rect">
            <a:avLst/>
          </a:prstGeom>
        </p:spPr>
      </p:pic>
      <p:sp>
        <p:nvSpPr>
          <p:cNvPr id="35" name="Text 4"/>
          <p:cNvSpPr/>
          <p:nvPr>
            <p:custDataLst>
              <p:tags r:id="rId34"/>
            </p:custDataLst>
          </p:nvPr>
        </p:nvSpPr>
        <p:spPr>
          <a:xfrm>
            <a:off x="4980940" y="4105910"/>
            <a:ext cx="2192020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6394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MÓDULO 3</a:t>
            </a:r>
            <a:endParaRPr lang="en-US" sz="1800" dirty="0"/>
          </a:p>
        </p:txBody>
      </p:sp>
      <p:sp>
        <p:nvSpPr>
          <p:cNvPr id="36" name="Text 2"/>
          <p:cNvSpPr/>
          <p:nvPr>
            <p:custDataLst>
              <p:tags r:id="rId35"/>
            </p:custDataLst>
          </p:nvPr>
        </p:nvSpPr>
        <p:spPr>
          <a:xfrm>
            <a:off x="2630170" y="4105910"/>
            <a:ext cx="2100580" cy="36004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E6394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MÓDULO 2</a:t>
            </a:r>
            <a:endParaRPr lang="en-US" sz="1800" dirty="0"/>
          </a:p>
        </p:txBody>
      </p:sp>
      <p:sp>
        <p:nvSpPr>
          <p:cNvPr id="37" name="Text 3"/>
          <p:cNvSpPr/>
          <p:nvPr>
            <p:custDataLst>
              <p:tags r:id="rId36"/>
            </p:custDataLst>
          </p:nvPr>
        </p:nvSpPr>
        <p:spPr>
          <a:xfrm>
            <a:off x="2747645" y="4442460"/>
            <a:ext cx="1828800" cy="103822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755"/>
              </a:lnSpc>
              <a:buNone/>
            </a:pPr>
            <a:r>
              <a:rPr lang="en-US" sz="1350" dirty="0">
                <a:solidFill>
                  <a:srgbClr val="CCCCCC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  <a:sym typeface="+mn-ea"/>
              </a:rPr>
              <a:t>Herramientas : Datos , Teorias .Taller .</a:t>
            </a:r>
            <a:endParaRPr lang="en-US" sz="135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0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1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2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3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4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5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6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7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8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19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2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20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21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22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23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3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4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5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6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7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8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ags/tag9.xml><?xml version="1.0" encoding="utf-8"?>
<p:tagLst xmlns:p="http://schemas.openxmlformats.org/presentationml/2006/main">
  <p:tag name="KSO_WM_DIAGRAM_VIRTUALLY_FRAME" val="{&quot;height&quot;:202.1662992125984,&quot;left&quot;:16.45551181102362,&quot;top&quot;:251.48370078740157,&quot;width&quot;:927.294488188976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</Words>
  <Application>WPS Presentation</Application>
  <PresentationFormat>On-screen Show (16:9)</PresentationFormat>
  <Paragraphs>29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SimSun</vt:lpstr>
      <vt:lpstr>Wingdings</vt:lpstr>
      <vt:lpstr>Noto Sans SC</vt:lpstr>
      <vt:lpstr>Segoe Print</vt:lpstr>
      <vt:lpstr>Noto Sans SC</vt:lpstr>
      <vt:lpstr>Noto Sans SC</vt:lpstr>
      <vt:lpstr>Calibri</vt:lpstr>
      <vt:lpstr>Microsoft YaHei</vt:lpstr>
      <vt:lpstr>Arial Unicode MS</vt:lpstr>
      <vt:lpstr>MingLiU-ExtB</vt:lpstr>
      <vt:lpstr>Office Theme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Emil Cioran</cp:lastModifiedBy>
  <cp:revision>9</cp:revision>
  <dcterms:created xsi:type="dcterms:W3CDTF">2026-03-06T05:09:00Z</dcterms:created>
  <dcterms:modified xsi:type="dcterms:W3CDTF">2026-03-09T02:45:59Z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B560E85370C943E19F6CC8F01094D176_12</vt:lpwstr>
  </property>
  <property fmtid="{D5CDD505-2E9C-101B-9397-08002B2CF9AE}" pid="3" name="KSOProductBuildVer">
    <vt:lpwstr>2058-12.2.0.23196</vt:lpwstr>
  </property>
</Properties>
</file>