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Calibri (MS)" panose="020B0604020202020204" charset="0"/>
      <p:regular r:id="rId13"/>
    </p:embeddedFont>
    <p:embeddedFont>
      <p:font typeface="Calibri (MS) 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4" d="100"/>
          <a:sy n="34" d="100"/>
        </p:scale>
        <p:origin x="118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22.03.2026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6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5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154663" y="-1841497"/>
            <a:ext cx="8255003" cy="8255003"/>
            <a:chOff x="0" y="0"/>
            <a:chExt cx="11006671" cy="11006671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0972800" cy="10972800"/>
            </a:xfrm>
            <a:custGeom>
              <a:avLst/>
              <a:gdLst/>
              <a:ahLst/>
              <a:cxnLst/>
              <a:rect l="l" t="t" r="r" b="b"/>
              <a:pathLst>
                <a:path w="10972800" h="10972800">
                  <a:moveTo>
                    <a:pt x="0" y="5486400"/>
                  </a:moveTo>
                  <a:cubicBezTo>
                    <a:pt x="0" y="2456307"/>
                    <a:pt x="2456307" y="0"/>
                    <a:pt x="5486400" y="0"/>
                  </a:cubicBezTo>
                  <a:cubicBezTo>
                    <a:pt x="8516493" y="0"/>
                    <a:pt x="10972800" y="2456307"/>
                    <a:pt x="10972800" y="5486400"/>
                  </a:cubicBezTo>
                  <a:cubicBezTo>
                    <a:pt x="10972800" y="8516493"/>
                    <a:pt x="8516493" y="10972800"/>
                    <a:pt x="5486400" y="10972800"/>
                  </a:cubicBezTo>
                  <a:cubicBezTo>
                    <a:pt x="2456307" y="10972800"/>
                    <a:pt x="0" y="8516493"/>
                    <a:pt x="0" y="5486400"/>
                  </a:cubicBezTo>
                  <a:close/>
                </a:path>
              </a:pathLst>
            </a:custGeom>
            <a:solidFill>
              <a:srgbClr val="2E7D32">
                <a:alpha val="8627"/>
              </a:srgbClr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1006709" cy="11006582"/>
            </a:xfrm>
            <a:custGeom>
              <a:avLst/>
              <a:gdLst/>
              <a:ahLst/>
              <a:cxnLst/>
              <a:rect l="l" t="t" r="r" b="b"/>
              <a:pathLst>
                <a:path w="11006709" h="11006582">
                  <a:moveTo>
                    <a:pt x="0" y="5503291"/>
                  </a:moveTo>
                  <a:cubicBezTo>
                    <a:pt x="0" y="2463927"/>
                    <a:pt x="2463927" y="0"/>
                    <a:pt x="5503291" y="0"/>
                  </a:cubicBezTo>
                  <a:lnTo>
                    <a:pt x="5503291" y="16891"/>
                  </a:lnTo>
                  <a:lnTo>
                    <a:pt x="5503291" y="0"/>
                  </a:lnTo>
                  <a:cubicBezTo>
                    <a:pt x="8542782" y="0"/>
                    <a:pt x="11006709" y="2463927"/>
                    <a:pt x="11006709" y="5503291"/>
                  </a:cubicBezTo>
                  <a:lnTo>
                    <a:pt x="10989818" y="5503291"/>
                  </a:lnTo>
                  <a:lnTo>
                    <a:pt x="11006709" y="5503291"/>
                  </a:lnTo>
                  <a:cubicBezTo>
                    <a:pt x="11006709" y="8542655"/>
                    <a:pt x="8542782" y="11006582"/>
                    <a:pt x="5503418" y="11006582"/>
                  </a:cubicBezTo>
                  <a:lnTo>
                    <a:pt x="5503418" y="10989690"/>
                  </a:lnTo>
                  <a:lnTo>
                    <a:pt x="5503418" y="11006582"/>
                  </a:lnTo>
                  <a:cubicBezTo>
                    <a:pt x="2463927" y="11006709"/>
                    <a:pt x="0" y="8542782"/>
                    <a:pt x="0" y="5503291"/>
                  </a:cubicBezTo>
                  <a:lnTo>
                    <a:pt x="16891" y="5503291"/>
                  </a:lnTo>
                  <a:lnTo>
                    <a:pt x="33909" y="5503291"/>
                  </a:lnTo>
                  <a:lnTo>
                    <a:pt x="16891" y="5503291"/>
                  </a:lnTo>
                  <a:lnTo>
                    <a:pt x="0" y="5503291"/>
                  </a:lnTo>
                  <a:moveTo>
                    <a:pt x="33909" y="5503291"/>
                  </a:moveTo>
                  <a:cubicBezTo>
                    <a:pt x="33909" y="5512689"/>
                    <a:pt x="26289" y="5520182"/>
                    <a:pt x="17018" y="5520182"/>
                  </a:cubicBezTo>
                  <a:cubicBezTo>
                    <a:pt x="7747" y="5520182"/>
                    <a:pt x="0" y="5512689"/>
                    <a:pt x="0" y="5503291"/>
                  </a:cubicBezTo>
                  <a:cubicBezTo>
                    <a:pt x="0" y="5493893"/>
                    <a:pt x="7620" y="5486400"/>
                    <a:pt x="16891" y="5486400"/>
                  </a:cubicBezTo>
                  <a:cubicBezTo>
                    <a:pt x="26162" y="5486400"/>
                    <a:pt x="33782" y="5494020"/>
                    <a:pt x="33782" y="5503291"/>
                  </a:cubicBezTo>
                  <a:cubicBezTo>
                    <a:pt x="33909" y="8523986"/>
                    <a:pt x="2482596" y="10972800"/>
                    <a:pt x="5503291" y="10972800"/>
                  </a:cubicBezTo>
                  <a:cubicBezTo>
                    <a:pt x="8523986" y="10972800"/>
                    <a:pt x="10972800" y="8523986"/>
                    <a:pt x="10972800" y="5503291"/>
                  </a:cubicBezTo>
                  <a:cubicBezTo>
                    <a:pt x="10972800" y="2482596"/>
                    <a:pt x="8523986" y="33909"/>
                    <a:pt x="5503291" y="33909"/>
                  </a:cubicBezTo>
                  <a:lnTo>
                    <a:pt x="5503291" y="16891"/>
                  </a:lnTo>
                  <a:lnTo>
                    <a:pt x="5503291" y="33909"/>
                  </a:lnTo>
                  <a:cubicBezTo>
                    <a:pt x="2482596" y="33909"/>
                    <a:pt x="33909" y="2482596"/>
                    <a:pt x="33909" y="5503291"/>
                  </a:cubicBezTo>
                  <a:close/>
                </a:path>
              </a:pathLst>
            </a:custGeom>
            <a:solidFill>
              <a:srgbClr val="2E7D32">
                <a:alpha val="8627"/>
              </a:srgbClr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1475737" y="6388103"/>
            <a:ext cx="6426203" cy="6426203"/>
            <a:chOff x="0" y="0"/>
            <a:chExt cx="8568271" cy="8568271"/>
          </a:xfrm>
        </p:grpSpPr>
        <p:sp>
          <p:nvSpPr>
            <p:cNvPr id="6" name="Freeform 6"/>
            <p:cNvSpPr/>
            <p:nvPr/>
          </p:nvSpPr>
          <p:spPr>
            <a:xfrm>
              <a:off x="16891" y="16891"/>
              <a:ext cx="8534400" cy="8534400"/>
            </a:xfrm>
            <a:custGeom>
              <a:avLst/>
              <a:gdLst/>
              <a:ahLst/>
              <a:cxnLst/>
              <a:rect l="l" t="t" r="r" b="b"/>
              <a:pathLst>
                <a:path w="8534400" h="8534400">
                  <a:moveTo>
                    <a:pt x="0" y="4267200"/>
                  </a:moveTo>
                  <a:cubicBezTo>
                    <a:pt x="0" y="1910461"/>
                    <a:pt x="1910461" y="0"/>
                    <a:pt x="4267200" y="0"/>
                  </a:cubicBezTo>
                  <a:cubicBezTo>
                    <a:pt x="6623939" y="0"/>
                    <a:pt x="8534400" y="1910461"/>
                    <a:pt x="8534400" y="4267200"/>
                  </a:cubicBezTo>
                  <a:cubicBezTo>
                    <a:pt x="8534400" y="6623939"/>
                    <a:pt x="6623939" y="8534400"/>
                    <a:pt x="4267200" y="8534400"/>
                  </a:cubicBezTo>
                  <a:cubicBezTo>
                    <a:pt x="1910461" y="8534400"/>
                    <a:pt x="0" y="6623939"/>
                    <a:pt x="0" y="4267200"/>
                  </a:cubicBezTo>
                  <a:close/>
                </a:path>
              </a:pathLst>
            </a:custGeom>
            <a:solidFill>
              <a:srgbClr val="2E7D32">
                <a:alpha val="8627"/>
              </a:srgbClr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0"/>
              <a:ext cx="8568182" cy="8568182"/>
            </a:xfrm>
            <a:custGeom>
              <a:avLst/>
              <a:gdLst/>
              <a:ahLst/>
              <a:cxnLst/>
              <a:rect l="l" t="t" r="r" b="b"/>
              <a:pathLst>
                <a:path w="8568182" h="8568182">
                  <a:moveTo>
                    <a:pt x="0" y="4284091"/>
                  </a:moveTo>
                  <a:cubicBezTo>
                    <a:pt x="0" y="1918081"/>
                    <a:pt x="1918081" y="0"/>
                    <a:pt x="4284091" y="0"/>
                  </a:cubicBezTo>
                  <a:lnTo>
                    <a:pt x="4284091" y="16891"/>
                  </a:lnTo>
                  <a:lnTo>
                    <a:pt x="4284091" y="0"/>
                  </a:lnTo>
                  <a:cubicBezTo>
                    <a:pt x="6650101" y="0"/>
                    <a:pt x="8568182" y="1918081"/>
                    <a:pt x="8568182" y="4284091"/>
                  </a:cubicBezTo>
                  <a:lnTo>
                    <a:pt x="8551290" y="4284091"/>
                  </a:lnTo>
                  <a:lnTo>
                    <a:pt x="8568182" y="4284091"/>
                  </a:lnTo>
                  <a:cubicBezTo>
                    <a:pt x="8568182" y="6650101"/>
                    <a:pt x="6650101" y="8568182"/>
                    <a:pt x="4284091" y="8568182"/>
                  </a:cubicBezTo>
                  <a:lnTo>
                    <a:pt x="4284091" y="8551290"/>
                  </a:lnTo>
                  <a:lnTo>
                    <a:pt x="4284091" y="8568182"/>
                  </a:lnTo>
                  <a:cubicBezTo>
                    <a:pt x="1918081" y="8568309"/>
                    <a:pt x="0" y="6650228"/>
                    <a:pt x="0" y="4284091"/>
                  </a:cubicBezTo>
                  <a:lnTo>
                    <a:pt x="16891" y="4284091"/>
                  </a:lnTo>
                  <a:lnTo>
                    <a:pt x="33909" y="4284091"/>
                  </a:lnTo>
                  <a:lnTo>
                    <a:pt x="16891" y="4284091"/>
                  </a:lnTo>
                  <a:lnTo>
                    <a:pt x="0" y="4284091"/>
                  </a:lnTo>
                  <a:moveTo>
                    <a:pt x="33909" y="4284091"/>
                  </a:moveTo>
                  <a:cubicBezTo>
                    <a:pt x="33909" y="4293489"/>
                    <a:pt x="26289" y="4300982"/>
                    <a:pt x="17018" y="4300982"/>
                  </a:cubicBezTo>
                  <a:cubicBezTo>
                    <a:pt x="7747" y="4300982"/>
                    <a:pt x="0" y="4293489"/>
                    <a:pt x="0" y="4284091"/>
                  </a:cubicBezTo>
                  <a:cubicBezTo>
                    <a:pt x="0" y="4274693"/>
                    <a:pt x="7620" y="4267200"/>
                    <a:pt x="16891" y="4267200"/>
                  </a:cubicBezTo>
                  <a:cubicBezTo>
                    <a:pt x="26162" y="4267200"/>
                    <a:pt x="33782" y="4274820"/>
                    <a:pt x="33782" y="4284091"/>
                  </a:cubicBezTo>
                  <a:cubicBezTo>
                    <a:pt x="33909" y="6631432"/>
                    <a:pt x="1936750" y="8534400"/>
                    <a:pt x="4284091" y="8534400"/>
                  </a:cubicBezTo>
                  <a:cubicBezTo>
                    <a:pt x="6631432" y="8534400"/>
                    <a:pt x="8534400" y="6631432"/>
                    <a:pt x="8534400" y="4284091"/>
                  </a:cubicBezTo>
                  <a:cubicBezTo>
                    <a:pt x="8534400" y="1936750"/>
                    <a:pt x="6631432" y="33909"/>
                    <a:pt x="4284091" y="33909"/>
                  </a:cubicBezTo>
                  <a:lnTo>
                    <a:pt x="4284091" y="16891"/>
                  </a:lnTo>
                  <a:lnTo>
                    <a:pt x="4284091" y="33909"/>
                  </a:lnTo>
                  <a:cubicBezTo>
                    <a:pt x="1936750" y="33909"/>
                    <a:pt x="33909" y="1936750"/>
                    <a:pt x="33909" y="4284091"/>
                  </a:cubicBezTo>
                  <a:close/>
                </a:path>
              </a:pathLst>
            </a:custGeom>
            <a:solidFill>
              <a:srgbClr val="2E7D32">
                <a:alpha val="8627"/>
              </a:srgbClr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14400" y="731520"/>
            <a:ext cx="2926080" cy="2962656"/>
            <a:chOff x="0" y="0"/>
            <a:chExt cx="3901440" cy="3950208"/>
          </a:xfrm>
        </p:grpSpPr>
        <p:sp>
          <p:nvSpPr>
            <p:cNvPr id="9" name="Freeform 9" descr="/home/claude/logo_nepo.jpeg"/>
            <p:cNvSpPr/>
            <p:nvPr/>
          </p:nvSpPr>
          <p:spPr>
            <a:xfrm>
              <a:off x="0" y="0"/>
              <a:ext cx="3901440" cy="3950208"/>
            </a:xfrm>
            <a:custGeom>
              <a:avLst/>
              <a:gdLst/>
              <a:ahLst/>
              <a:cxnLst/>
              <a:rect l="l" t="t" r="r" b="b"/>
              <a:pathLst>
                <a:path w="3901440" h="3950208">
                  <a:moveTo>
                    <a:pt x="0" y="0"/>
                  </a:moveTo>
                  <a:lnTo>
                    <a:pt x="3901440" y="0"/>
                  </a:lnTo>
                  <a:lnTo>
                    <a:pt x="3901440" y="3950208"/>
                  </a:lnTo>
                  <a:lnTo>
                    <a:pt x="0" y="39502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68" r="-16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14400" y="3474720"/>
            <a:ext cx="16459200" cy="2194560"/>
            <a:chOff x="0" y="0"/>
            <a:chExt cx="21945600" cy="29260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1945600" cy="2926080"/>
            </a:xfrm>
            <a:custGeom>
              <a:avLst/>
              <a:gdLst/>
              <a:ahLst/>
              <a:cxnLst/>
              <a:rect l="l" t="t" r="r" b="b"/>
              <a:pathLst>
                <a:path w="21945600" h="2926080">
                  <a:moveTo>
                    <a:pt x="0" y="0"/>
                  </a:moveTo>
                  <a:lnTo>
                    <a:pt x="21945600" y="0"/>
                  </a:lnTo>
                  <a:lnTo>
                    <a:pt x="21945600" y="2926080"/>
                  </a:lnTo>
                  <a:lnTo>
                    <a:pt x="0" y="292608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96137" b="-9613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142875"/>
              <a:ext cx="21945600" cy="306895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8640"/>
                </a:lnSpc>
              </a:pPr>
              <a:r>
                <a:rPr lang="en-US" sz="72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0243 DE 2024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14400" y="5486400"/>
            <a:ext cx="13716000" cy="1828800"/>
            <a:chOff x="0" y="0"/>
            <a:chExt cx="18288000" cy="24384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8288000" cy="2438400"/>
            </a:xfrm>
            <a:custGeom>
              <a:avLst/>
              <a:gdLst/>
              <a:ahLst/>
              <a:cxnLst/>
              <a:rect l="l" t="t" r="r" b="b"/>
              <a:pathLst>
                <a:path w="18288000" h="2438400">
                  <a:moveTo>
                    <a:pt x="0" y="0"/>
                  </a:moveTo>
                  <a:lnTo>
                    <a:pt x="18288000" y="0"/>
                  </a:lnTo>
                  <a:lnTo>
                    <a:pt x="18288000" y="2438400"/>
                  </a:lnTo>
                  <a:lnTo>
                    <a:pt x="0" y="243840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96137" b="-9613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76200"/>
              <a:ext cx="18288000" cy="251460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800"/>
                </a:lnSpc>
              </a:pPr>
              <a:r>
                <a:rPr lang="en-US" sz="4000">
                  <a:solidFill>
                    <a:srgbClr val="81C784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Negociación Colectiva con Organizaciones</a:t>
              </a:r>
            </a:p>
            <a:p>
              <a:pPr algn="l">
                <a:lnSpc>
                  <a:spcPts val="4800"/>
                </a:lnSpc>
              </a:pPr>
              <a:r>
                <a:rPr lang="en-US" sz="4000">
                  <a:solidFill>
                    <a:srgbClr val="81C784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 Empleados Públicos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01703" y="7668263"/>
            <a:ext cx="7340603" cy="848363"/>
            <a:chOff x="0" y="0"/>
            <a:chExt cx="9787471" cy="1131151"/>
          </a:xfrm>
        </p:grpSpPr>
        <p:sp>
          <p:nvSpPr>
            <p:cNvPr id="17" name="Freeform 17"/>
            <p:cNvSpPr/>
            <p:nvPr/>
          </p:nvSpPr>
          <p:spPr>
            <a:xfrm>
              <a:off x="16891" y="16891"/>
              <a:ext cx="9753600" cy="1097280"/>
            </a:xfrm>
            <a:custGeom>
              <a:avLst/>
              <a:gdLst/>
              <a:ahLst/>
              <a:cxnLst/>
              <a:rect l="l" t="t" r="r" b="b"/>
              <a:pathLst>
                <a:path w="9753600" h="1097280">
                  <a:moveTo>
                    <a:pt x="0" y="0"/>
                  </a:moveTo>
                  <a:lnTo>
                    <a:pt x="9753600" y="0"/>
                  </a:lnTo>
                  <a:lnTo>
                    <a:pt x="9753600" y="1097280"/>
                  </a:lnTo>
                  <a:lnTo>
                    <a:pt x="0" y="10972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0"/>
              <a:ext cx="9787382" cy="1131064"/>
            </a:xfrm>
            <a:custGeom>
              <a:avLst/>
              <a:gdLst/>
              <a:ahLst/>
              <a:cxnLst/>
              <a:rect l="l" t="t" r="r" b="b"/>
              <a:pathLst>
                <a:path w="9787382" h="1131064">
                  <a:moveTo>
                    <a:pt x="16891" y="0"/>
                  </a:moveTo>
                  <a:lnTo>
                    <a:pt x="9770491" y="0"/>
                  </a:lnTo>
                  <a:cubicBezTo>
                    <a:pt x="9779889" y="0"/>
                    <a:pt x="9787382" y="7620"/>
                    <a:pt x="9787382" y="16891"/>
                  </a:cubicBezTo>
                  <a:lnTo>
                    <a:pt x="9787382" y="1114171"/>
                  </a:lnTo>
                  <a:cubicBezTo>
                    <a:pt x="9787382" y="1123569"/>
                    <a:pt x="9779762" y="1131062"/>
                    <a:pt x="9770491" y="1131062"/>
                  </a:cubicBezTo>
                  <a:lnTo>
                    <a:pt x="16891" y="1131062"/>
                  </a:lnTo>
                  <a:cubicBezTo>
                    <a:pt x="7620" y="1131189"/>
                    <a:pt x="0" y="1123569"/>
                    <a:pt x="0" y="111417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114171"/>
                  </a:lnTo>
                  <a:lnTo>
                    <a:pt x="16891" y="1114171"/>
                  </a:lnTo>
                  <a:lnTo>
                    <a:pt x="16891" y="1097280"/>
                  </a:lnTo>
                  <a:lnTo>
                    <a:pt x="9770491" y="1097280"/>
                  </a:lnTo>
                  <a:lnTo>
                    <a:pt x="9770491" y="1114171"/>
                  </a:lnTo>
                  <a:lnTo>
                    <a:pt x="9753600" y="1114171"/>
                  </a:lnTo>
                  <a:lnTo>
                    <a:pt x="9753600" y="16891"/>
                  </a:lnTo>
                  <a:lnTo>
                    <a:pt x="9770491" y="16891"/>
                  </a:lnTo>
                  <a:lnTo>
                    <a:pt x="97704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914400" y="7680960"/>
            <a:ext cx="7315200" cy="822960"/>
            <a:chOff x="0" y="0"/>
            <a:chExt cx="9753600" cy="10972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753600" cy="1097280"/>
            </a:xfrm>
            <a:custGeom>
              <a:avLst/>
              <a:gdLst/>
              <a:ahLst/>
              <a:cxnLst/>
              <a:rect l="l" t="t" r="r" b="b"/>
              <a:pathLst>
                <a:path w="9753600" h="1097280">
                  <a:moveTo>
                    <a:pt x="0" y="0"/>
                  </a:moveTo>
                  <a:lnTo>
                    <a:pt x="9753600" y="0"/>
                  </a:lnTo>
                  <a:lnTo>
                    <a:pt x="975360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123200" b="-12320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9753600" cy="11449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359"/>
                </a:lnSpc>
              </a:pPr>
              <a:r>
                <a:rPr lang="en-US" sz="27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29 de Febrero de 2024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914400" y="8778240"/>
            <a:ext cx="16459200" cy="744381"/>
            <a:chOff x="0" y="0"/>
            <a:chExt cx="21945600" cy="992508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1945600" cy="992508"/>
            </a:xfrm>
            <a:custGeom>
              <a:avLst/>
              <a:gdLst/>
              <a:ahLst/>
              <a:cxnLst/>
              <a:rect l="l" t="t" r="r" b="b"/>
              <a:pathLst>
                <a:path w="21945600" h="992508">
                  <a:moveTo>
                    <a:pt x="0" y="0"/>
                  </a:moveTo>
                  <a:lnTo>
                    <a:pt x="21945600" y="0"/>
                  </a:lnTo>
                  <a:lnTo>
                    <a:pt x="21945600" y="992508"/>
                  </a:lnTo>
                  <a:lnTo>
                    <a:pt x="0" y="992508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387844" b="-37383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76200"/>
              <a:ext cx="21945600" cy="106870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>
                  <a:solidFill>
                    <a:srgbClr val="81C784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Ministerio del Trabajo - República de Colombia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26" name="Freeform 26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57150"/>
              <a:ext cx="24384000" cy="9715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479"/>
                </a:lnSpc>
              </a:pPr>
              <a:r>
                <a:rPr lang="en-US" sz="28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5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874503" y="-2207257"/>
            <a:ext cx="9169403" cy="9169403"/>
            <a:chOff x="0" y="0"/>
            <a:chExt cx="12225871" cy="12225871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12192000" cy="12192000"/>
            </a:xfrm>
            <a:custGeom>
              <a:avLst/>
              <a:gdLst/>
              <a:ahLst/>
              <a:cxnLst/>
              <a:rect l="l" t="t" r="r" b="b"/>
              <a:pathLst>
                <a:path w="12192000" h="12192000">
                  <a:moveTo>
                    <a:pt x="0" y="6096000"/>
                  </a:moveTo>
                  <a:cubicBezTo>
                    <a:pt x="0" y="2729230"/>
                    <a:pt x="2729230" y="0"/>
                    <a:pt x="6096000" y="0"/>
                  </a:cubicBezTo>
                  <a:cubicBezTo>
                    <a:pt x="9462770" y="0"/>
                    <a:pt x="12192000" y="2729230"/>
                    <a:pt x="12192000" y="6096000"/>
                  </a:cubicBezTo>
                  <a:cubicBezTo>
                    <a:pt x="12192000" y="9462770"/>
                    <a:pt x="9462770" y="12192000"/>
                    <a:pt x="6096000" y="12192000"/>
                  </a:cubicBezTo>
                  <a:cubicBezTo>
                    <a:pt x="2729230" y="12192000"/>
                    <a:pt x="0" y="9462770"/>
                    <a:pt x="0" y="6096000"/>
                  </a:cubicBezTo>
                  <a:close/>
                </a:path>
              </a:pathLst>
            </a:custGeom>
            <a:solidFill>
              <a:srgbClr val="2E7D32">
                <a:alpha val="5882"/>
              </a:srgbClr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12225909" cy="12225782"/>
            </a:xfrm>
            <a:custGeom>
              <a:avLst/>
              <a:gdLst/>
              <a:ahLst/>
              <a:cxnLst/>
              <a:rect l="l" t="t" r="r" b="b"/>
              <a:pathLst>
                <a:path w="12225909" h="12225782">
                  <a:moveTo>
                    <a:pt x="0" y="6112891"/>
                  </a:moveTo>
                  <a:cubicBezTo>
                    <a:pt x="0" y="2736850"/>
                    <a:pt x="2736850" y="0"/>
                    <a:pt x="6112891" y="0"/>
                  </a:cubicBezTo>
                  <a:lnTo>
                    <a:pt x="6112891" y="16891"/>
                  </a:lnTo>
                  <a:lnTo>
                    <a:pt x="6112891" y="0"/>
                  </a:lnTo>
                  <a:cubicBezTo>
                    <a:pt x="9489059" y="0"/>
                    <a:pt x="12225909" y="2736850"/>
                    <a:pt x="12225909" y="6112891"/>
                  </a:cubicBezTo>
                  <a:cubicBezTo>
                    <a:pt x="12225909" y="9488932"/>
                    <a:pt x="9489059" y="12225782"/>
                    <a:pt x="6113018" y="12225782"/>
                  </a:cubicBezTo>
                  <a:lnTo>
                    <a:pt x="6113018" y="12208890"/>
                  </a:lnTo>
                  <a:lnTo>
                    <a:pt x="6113018" y="12225782"/>
                  </a:lnTo>
                  <a:cubicBezTo>
                    <a:pt x="2736850" y="12225909"/>
                    <a:pt x="0" y="9489059"/>
                    <a:pt x="0" y="6112891"/>
                  </a:cubicBezTo>
                  <a:lnTo>
                    <a:pt x="16891" y="6112891"/>
                  </a:lnTo>
                  <a:lnTo>
                    <a:pt x="31115" y="6122035"/>
                  </a:lnTo>
                  <a:cubicBezTo>
                    <a:pt x="27051" y="6128385"/>
                    <a:pt x="19304" y="6131179"/>
                    <a:pt x="12065" y="6129147"/>
                  </a:cubicBezTo>
                  <a:cubicBezTo>
                    <a:pt x="4826" y="6127115"/>
                    <a:pt x="0" y="6120384"/>
                    <a:pt x="0" y="6112891"/>
                  </a:cubicBezTo>
                  <a:moveTo>
                    <a:pt x="33909" y="6112891"/>
                  </a:moveTo>
                  <a:lnTo>
                    <a:pt x="16891" y="6112891"/>
                  </a:lnTo>
                  <a:lnTo>
                    <a:pt x="2667" y="6103747"/>
                  </a:lnTo>
                  <a:cubicBezTo>
                    <a:pt x="6731" y="6097397"/>
                    <a:pt x="14478" y="6094603"/>
                    <a:pt x="21717" y="6096635"/>
                  </a:cubicBezTo>
                  <a:cubicBezTo>
                    <a:pt x="28956" y="6098667"/>
                    <a:pt x="33909" y="6105398"/>
                    <a:pt x="33909" y="6112891"/>
                  </a:cubicBezTo>
                  <a:cubicBezTo>
                    <a:pt x="33909" y="9470263"/>
                    <a:pt x="2755519" y="12192000"/>
                    <a:pt x="6112891" y="12192000"/>
                  </a:cubicBezTo>
                  <a:cubicBezTo>
                    <a:pt x="9470263" y="12192000"/>
                    <a:pt x="12192000" y="9470263"/>
                    <a:pt x="12192000" y="6112891"/>
                  </a:cubicBezTo>
                  <a:lnTo>
                    <a:pt x="12208891" y="6112891"/>
                  </a:lnTo>
                  <a:lnTo>
                    <a:pt x="12192000" y="6112891"/>
                  </a:lnTo>
                  <a:cubicBezTo>
                    <a:pt x="12192000" y="2755519"/>
                    <a:pt x="9470263" y="33909"/>
                    <a:pt x="6112891" y="33909"/>
                  </a:cubicBezTo>
                  <a:lnTo>
                    <a:pt x="6112891" y="16891"/>
                  </a:lnTo>
                  <a:lnTo>
                    <a:pt x="6112891" y="33909"/>
                  </a:lnTo>
                  <a:cubicBezTo>
                    <a:pt x="2755519" y="33909"/>
                    <a:pt x="33909" y="2755519"/>
                    <a:pt x="33909" y="6112891"/>
                  </a:cubicBezTo>
                  <a:close/>
                </a:path>
              </a:pathLst>
            </a:custGeom>
            <a:solidFill>
              <a:srgbClr val="2E7D32">
                <a:alpha val="5882"/>
              </a:srgbClr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755897" y="5473703"/>
            <a:ext cx="7340603" cy="7340603"/>
            <a:chOff x="0" y="0"/>
            <a:chExt cx="9787471" cy="9787471"/>
          </a:xfrm>
        </p:grpSpPr>
        <p:sp>
          <p:nvSpPr>
            <p:cNvPr id="6" name="Freeform 6"/>
            <p:cNvSpPr/>
            <p:nvPr/>
          </p:nvSpPr>
          <p:spPr>
            <a:xfrm>
              <a:off x="16891" y="16891"/>
              <a:ext cx="9753600" cy="9753600"/>
            </a:xfrm>
            <a:custGeom>
              <a:avLst/>
              <a:gdLst/>
              <a:ahLst/>
              <a:cxnLst/>
              <a:rect l="l" t="t" r="r" b="b"/>
              <a:pathLst>
                <a:path w="9753600" h="9753600">
                  <a:moveTo>
                    <a:pt x="0" y="4876800"/>
                  </a:moveTo>
                  <a:cubicBezTo>
                    <a:pt x="0" y="2183384"/>
                    <a:pt x="2183384" y="0"/>
                    <a:pt x="4876800" y="0"/>
                  </a:cubicBezTo>
                  <a:cubicBezTo>
                    <a:pt x="7570216" y="0"/>
                    <a:pt x="9753600" y="2183384"/>
                    <a:pt x="9753600" y="4876800"/>
                  </a:cubicBezTo>
                  <a:cubicBezTo>
                    <a:pt x="9753600" y="7570216"/>
                    <a:pt x="7570216" y="9753600"/>
                    <a:pt x="4876800" y="9753600"/>
                  </a:cubicBezTo>
                  <a:cubicBezTo>
                    <a:pt x="2183384" y="9753600"/>
                    <a:pt x="0" y="7570216"/>
                    <a:pt x="0" y="4876800"/>
                  </a:cubicBezTo>
                  <a:close/>
                </a:path>
              </a:pathLst>
            </a:custGeom>
            <a:solidFill>
              <a:srgbClr val="2E7D32">
                <a:alpha val="5882"/>
              </a:srgbClr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0"/>
              <a:ext cx="9787509" cy="9787382"/>
            </a:xfrm>
            <a:custGeom>
              <a:avLst/>
              <a:gdLst/>
              <a:ahLst/>
              <a:cxnLst/>
              <a:rect l="l" t="t" r="r" b="b"/>
              <a:pathLst>
                <a:path w="9787509" h="9787382">
                  <a:moveTo>
                    <a:pt x="0" y="4893691"/>
                  </a:moveTo>
                  <a:cubicBezTo>
                    <a:pt x="0" y="2191004"/>
                    <a:pt x="2191004" y="0"/>
                    <a:pt x="4893691" y="0"/>
                  </a:cubicBezTo>
                  <a:lnTo>
                    <a:pt x="4893691" y="16891"/>
                  </a:lnTo>
                  <a:lnTo>
                    <a:pt x="4893691" y="0"/>
                  </a:lnTo>
                  <a:cubicBezTo>
                    <a:pt x="7596505" y="0"/>
                    <a:pt x="9787509" y="2191004"/>
                    <a:pt x="9787509" y="4893691"/>
                  </a:cubicBezTo>
                  <a:lnTo>
                    <a:pt x="9770618" y="4893691"/>
                  </a:lnTo>
                  <a:lnTo>
                    <a:pt x="9787509" y="4893691"/>
                  </a:lnTo>
                  <a:cubicBezTo>
                    <a:pt x="9787509" y="7596378"/>
                    <a:pt x="7596505" y="9787382"/>
                    <a:pt x="4893818" y="9787382"/>
                  </a:cubicBezTo>
                  <a:lnTo>
                    <a:pt x="4893818" y="9770490"/>
                  </a:lnTo>
                  <a:lnTo>
                    <a:pt x="4893818" y="9787382"/>
                  </a:lnTo>
                  <a:cubicBezTo>
                    <a:pt x="2191004" y="9787509"/>
                    <a:pt x="0" y="7596505"/>
                    <a:pt x="0" y="4893691"/>
                  </a:cubicBezTo>
                  <a:lnTo>
                    <a:pt x="16891" y="4893691"/>
                  </a:lnTo>
                  <a:lnTo>
                    <a:pt x="33909" y="4893691"/>
                  </a:lnTo>
                  <a:lnTo>
                    <a:pt x="16891" y="4893691"/>
                  </a:lnTo>
                  <a:lnTo>
                    <a:pt x="0" y="4893691"/>
                  </a:lnTo>
                  <a:moveTo>
                    <a:pt x="33909" y="4893691"/>
                  </a:moveTo>
                  <a:cubicBezTo>
                    <a:pt x="33909" y="4903089"/>
                    <a:pt x="26289" y="4910582"/>
                    <a:pt x="17018" y="4910582"/>
                  </a:cubicBezTo>
                  <a:cubicBezTo>
                    <a:pt x="7747" y="4910582"/>
                    <a:pt x="0" y="4903089"/>
                    <a:pt x="0" y="4893691"/>
                  </a:cubicBezTo>
                  <a:cubicBezTo>
                    <a:pt x="0" y="4884293"/>
                    <a:pt x="7620" y="4876800"/>
                    <a:pt x="16891" y="4876800"/>
                  </a:cubicBezTo>
                  <a:cubicBezTo>
                    <a:pt x="26162" y="4876800"/>
                    <a:pt x="33782" y="4884420"/>
                    <a:pt x="33782" y="4893691"/>
                  </a:cubicBezTo>
                  <a:cubicBezTo>
                    <a:pt x="33909" y="7577709"/>
                    <a:pt x="2209673" y="9753600"/>
                    <a:pt x="4893691" y="9753600"/>
                  </a:cubicBezTo>
                  <a:cubicBezTo>
                    <a:pt x="7577709" y="9753600"/>
                    <a:pt x="9753600" y="7577709"/>
                    <a:pt x="9753600" y="4893691"/>
                  </a:cubicBezTo>
                  <a:cubicBezTo>
                    <a:pt x="9753600" y="2209673"/>
                    <a:pt x="7577709" y="33909"/>
                    <a:pt x="4893691" y="33909"/>
                  </a:cubicBezTo>
                  <a:lnTo>
                    <a:pt x="4893691" y="16891"/>
                  </a:lnTo>
                  <a:lnTo>
                    <a:pt x="4893691" y="33909"/>
                  </a:lnTo>
                  <a:cubicBezTo>
                    <a:pt x="2209673" y="33909"/>
                    <a:pt x="33909" y="2209673"/>
                    <a:pt x="33909" y="4893691"/>
                  </a:cubicBezTo>
                  <a:close/>
                </a:path>
              </a:pathLst>
            </a:custGeom>
            <a:solidFill>
              <a:srgbClr val="2E7D32">
                <a:alpha val="5882"/>
              </a:srgbClr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680960" y="731520"/>
            <a:ext cx="2926080" cy="2962656"/>
            <a:chOff x="0" y="0"/>
            <a:chExt cx="3901440" cy="3950208"/>
          </a:xfrm>
        </p:grpSpPr>
        <p:sp>
          <p:nvSpPr>
            <p:cNvPr id="9" name="Freeform 9" descr="/home/claude/logo_nepo.jpeg"/>
            <p:cNvSpPr/>
            <p:nvPr/>
          </p:nvSpPr>
          <p:spPr>
            <a:xfrm>
              <a:off x="0" y="0"/>
              <a:ext cx="3901440" cy="3950208"/>
            </a:xfrm>
            <a:custGeom>
              <a:avLst/>
              <a:gdLst/>
              <a:ahLst/>
              <a:cxnLst/>
              <a:rect l="l" t="t" r="r" b="b"/>
              <a:pathLst>
                <a:path w="3901440" h="3950208">
                  <a:moveTo>
                    <a:pt x="0" y="0"/>
                  </a:moveTo>
                  <a:lnTo>
                    <a:pt x="3901440" y="0"/>
                  </a:lnTo>
                  <a:lnTo>
                    <a:pt x="3901440" y="3950208"/>
                  </a:lnTo>
                  <a:lnTo>
                    <a:pt x="0" y="39502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68" r="-16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14400" y="4023360"/>
            <a:ext cx="16459200" cy="1645920"/>
            <a:chOff x="0" y="0"/>
            <a:chExt cx="21945600" cy="219456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1945600" cy="2194560"/>
            </a:xfrm>
            <a:custGeom>
              <a:avLst/>
              <a:gdLst/>
              <a:ahLst/>
              <a:cxnLst/>
              <a:rect l="l" t="t" r="r" b="b"/>
              <a:pathLst>
                <a:path w="21945600" h="2194560">
                  <a:moveTo>
                    <a:pt x="0" y="0"/>
                  </a:moveTo>
                  <a:lnTo>
                    <a:pt x="21945600" y="0"/>
                  </a:lnTo>
                  <a:lnTo>
                    <a:pt x="21945600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144850" b="-14485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209550"/>
              <a:ext cx="21945600" cy="240411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12480"/>
                </a:lnSpc>
              </a:pPr>
              <a:r>
                <a:rPr lang="en-US" sz="104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NEPO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14400" y="5669280"/>
            <a:ext cx="16459200" cy="914400"/>
            <a:chOff x="0" y="0"/>
            <a:chExt cx="21945600" cy="12192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1945600" cy="1219200"/>
            </a:xfrm>
            <a:custGeom>
              <a:avLst/>
              <a:gdLst/>
              <a:ahLst/>
              <a:cxnLst/>
              <a:rect l="l" t="t" r="r" b="b"/>
              <a:pathLst>
                <a:path w="21945600" h="1219200">
                  <a:moveTo>
                    <a:pt x="0" y="0"/>
                  </a:moveTo>
                  <a:lnTo>
                    <a:pt x="21945600" y="0"/>
                  </a:lnTo>
                  <a:lnTo>
                    <a:pt x="219456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300730" b="-30073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85725"/>
              <a:ext cx="219456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919"/>
                </a:lnSpc>
              </a:pPr>
              <a:r>
                <a:rPr lang="en-US" sz="4099">
                  <a:solidFill>
                    <a:srgbClr val="81C784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Nueva Escuela Popular y Obrera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14400" y="6858000"/>
            <a:ext cx="16459200" cy="731520"/>
            <a:chOff x="0" y="0"/>
            <a:chExt cx="21945600" cy="9753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1945600" cy="975360"/>
            </a:xfrm>
            <a:custGeom>
              <a:avLst/>
              <a:gdLst/>
              <a:ahLst/>
              <a:cxnLst/>
              <a:rect l="l" t="t" r="r" b="b"/>
              <a:pathLst>
                <a:path w="21945600" h="975360">
                  <a:moveTo>
                    <a:pt x="0" y="0"/>
                  </a:moveTo>
                  <a:lnTo>
                    <a:pt x="21945600" y="0"/>
                  </a:lnTo>
                  <a:lnTo>
                    <a:pt x="21945600" y="975360"/>
                  </a:lnTo>
                  <a:lnTo>
                    <a:pt x="0" y="97536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388413" b="-38841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66675"/>
              <a:ext cx="21945600" cy="104203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719"/>
                </a:lnSpc>
              </a:pPr>
              <a:r>
                <a:rPr lang="en-US" sz="3099">
                  <a:solidFill>
                    <a:srgbClr val="A5D6A7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— Negociación Colectiva Sector Público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20" name="Freeform 20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57150"/>
              <a:ext cx="24384000" cy="9715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697" y="-12697"/>
            <a:ext cx="18313403" cy="2037083"/>
            <a:chOff x="0" y="0"/>
            <a:chExt cx="24417871" cy="2716111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24383999" cy="2682240"/>
            </a:xfrm>
            <a:custGeom>
              <a:avLst/>
              <a:gdLst/>
              <a:ahLst/>
              <a:cxnLst/>
              <a:rect l="l" t="t" r="r" b="b"/>
              <a:pathLst>
                <a:path w="24383999" h="2682240">
                  <a:moveTo>
                    <a:pt x="0" y="0"/>
                  </a:moveTo>
                  <a:lnTo>
                    <a:pt x="24383999" y="0"/>
                  </a:lnTo>
                  <a:lnTo>
                    <a:pt x="24383999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17782" cy="2716022"/>
            </a:xfrm>
            <a:custGeom>
              <a:avLst/>
              <a:gdLst/>
              <a:ahLst/>
              <a:cxnLst/>
              <a:rect l="l" t="t" r="r" b="b"/>
              <a:pathLst>
                <a:path w="24417782" h="2716022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2699131"/>
                  </a:lnTo>
                  <a:cubicBezTo>
                    <a:pt x="24417782" y="2708529"/>
                    <a:pt x="24410163" y="2716022"/>
                    <a:pt x="24400890" y="2716022"/>
                  </a:cubicBezTo>
                  <a:lnTo>
                    <a:pt x="16891" y="2716022"/>
                  </a:lnTo>
                  <a:cubicBezTo>
                    <a:pt x="7493" y="2716022"/>
                    <a:pt x="0" y="2708402"/>
                    <a:pt x="0" y="26991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699131"/>
                  </a:lnTo>
                  <a:lnTo>
                    <a:pt x="16891" y="2699131"/>
                  </a:lnTo>
                  <a:lnTo>
                    <a:pt x="16891" y="2682240"/>
                  </a:lnTo>
                  <a:lnTo>
                    <a:pt x="24400890" y="2682240"/>
                  </a:lnTo>
                  <a:lnTo>
                    <a:pt x="24400890" y="2699131"/>
                  </a:lnTo>
                  <a:lnTo>
                    <a:pt x="24384000" y="269913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48640" y="0"/>
            <a:ext cx="14996160" cy="2011680"/>
            <a:chOff x="0" y="0"/>
            <a:chExt cx="19994880" cy="26822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994880" cy="2682240"/>
            </a:xfrm>
            <a:custGeom>
              <a:avLst/>
              <a:gdLst/>
              <a:ahLst/>
              <a:cxnLst/>
              <a:rect l="l" t="t" r="r" b="b"/>
              <a:pathLst>
                <a:path w="19994880" h="2682240">
                  <a:moveTo>
                    <a:pt x="0" y="0"/>
                  </a:moveTo>
                  <a:lnTo>
                    <a:pt x="19994880" y="0"/>
                  </a:lnTo>
                  <a:lnTo>
                    <a:pt x="1999488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252" b="-9525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23825"/>
              <a:ext cx="19994880" cy="28060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7200"/>
                </a:lnSpc>
              </a:pPr>
              <a:r>
                <a:rPr lang="en-US" sz="6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Piso Jurídico Internacional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093440" y="182880"/>
            <a:ext cx="1645920" cy="1664208"/>
            <a:chOff x="0" y="0"/>
            <a:chExt cx="2194560" cy="2218944"/>
          </a:xfrm>
        </p:grpSpPr>
        <p:sp>
          <p:nvSpPr>
            <p:cNvPr id="9" name="Freeform 9" descr="/home/claude/logo_nepo.jpeg"/>
            <p:cNvSpPr/>
            <p:nvPr/>
          </p:nvSpPr>
          <p:spPr>
            <a:xfrm>
              <a:off x="0" y="0"/>
              <a:ext cx="2194560" cy="2218944"/>
            </a:xfrm>
            <a:custGeom>
              <a:avLst/>
              <a:gdLst/>
              <a:ahLst/>
              <a:cxnLst/>
              <a:rect l="l" t="t" r="r" b="b"/>
              <a:pathLst>
                <a:path w="2194560" h="2218944">
                  <a:moveTo>
                    <a:pt x="0" y="0"/>
                  </a:moveTo>
                  <a:lnTo>
                    <a:pt x="2194560" y="0"/>
                  </a:lnTo>
                  <a:lnTo>
                    <a:pt x="2194560" y="2218944"/>
                  </a:lnTo>
                  <a:lnTo>
                    <a:pt x="0" y="22189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00" r="-10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5943" y="2364743"/>
            <a:ext cx="8437883" cy="2951483"/>
            <a:chOff x="0" y="0"/>
            <a:chExt cx="11250511" cy="3935311"/>
          </a:xfrm>
        </p:grpSpPr>
        <p:sp>
          <p:nvSpPr>
            <p:cNvPr id="11" name="Freeform 11"/>
            <p:cNvSpPr/>
            <p:nvPr/>
          </p:nvSpPr>
          <p:spPr>
            <a:xfrm>
              <a:off x="16891" y="16891"/>
              <a:ext cx="11216640" cy="3901440"/>
            </a:xfrm>
            <a:custGeom>
              <a:avLst/>
              <a:gdLst/>
              <a:ahLst/>
              <a:cxnLst/>
              <a:rect l="l" t="t" r="r" b="b"/>
              <a:pathLst>
                <a:path w="11216640" h="3901440">
                  <a:moveTo>
                    <a:pt x="0" y="0"/>
                  </a:moveTo>
                  <a:lnTo>
                    <a:pt x="11216640" y="0"/>
                  </a:lnTo>
                  <a:lnTo>
                    <a:pt x="11216640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11250422" cy="3935222"/>
            </a:xfrm>
            <a:custGeom>
              <a:avLst/>
              <a:gdLst/>
              <a:ahLst/>
              <a:cxnLst/>
              <a:rect l="l" t="t" r="r" b="b"/>
              <a:pathLst>
                <a:path w="11250422" h="3935222">
                  <a:moveTo>
                    <a:pt x="16891" y="0"/>
                  </a:moveTo>
                  <a:lnTo>
                    <a:pt x="11233531" y="0"/>
                  </a:lnTo>
                  <a:cubicBezTo>
                    <a:pt x="11242929" y="0"/>
                    <a:pt x="11250422" y="7620"/>
                    <a:pt x="11250422" y="16891"/>
                  </a:cubicBezTo>
                  <a:lnTo>
                    <a:pt x="11250422" y="3918331"/>
                  </a:lnTo>
                  <a:cubicBezTo>
                    <a:pt x="11250422" y="3927729"/>
                    <a:pt x="11242802" y="3935222"/>
                    <a:pt x="11233531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11233531" y="3901440"/>
                  </a:lnTo>
                  <a:lnTo>
                    <a:pt x="11233531" y="3918331"/>
                  </a:lnTo>
                  <a:lnTo>
                    <a:pt x="11216640" y="3918331"/>
                  </a:lnTo>
                  <a:lnTo>
                    <a:pt x="11216640" y="16891"/>
                  </a:lnTo>
                  <a:lnTo>
                    <a:pt x="11233531" y="16891"/>
                  </a:lnTo>
                  <a:lnTo>
                    <a:pt x="112335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35943" y="2364743"/>
            <a:ext cx="171707" cy="2951483"/>
            <a:chOff x="0" y="0"/>
            <a:chExt cx="228943" cy="3935311"/>
          </a:xfrm>
        </p:grpSpPr>
        <p:sp>
          <p:nvSpPr>
            <p:cNvPr id="14" name="Freeform 14"/>
            <p:cNvSpPr/>
            <p:nvPr/>
          </p:nvSpPr>
          <p:spPr>
            <a:xfrm>
              <a:off x="16891" y="16891"/>
              <a:ext cx="195072" cy="3901440"/>
            </a:xfrm>
            <a:custGeom>
              <a:avLst/>
              <a:gdLst/>
              <a:ahLst/>
              <a:cxnLst/>
              <a:rect l="l" t="t" r="r" b="b"/>
              <a:pathLst>
                <a:path w="195072" h="3901440">
                  <a:moveTo>
                    <a:pt x="0" y="0"/>
                  </a:moveTo>
                  <a:lnTo>
                    <a:pt x="195072" y="0"/>
                  </a:lnTo>
                  <a:lnTo>
                    <a:pt x="195072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228854" cy="3935222"/>
            </a:xfrm>
            <a:custGeom>
              <a:avLst/>
              <a:gdLst/>
              <a:ahLst/>
              <a:cxnLst/>
              <a:rect l="l" t="t" r="r" b="b"/>
              <a:pathLst>
                <a:path w="228854" h="3935222">
                  <a:moveTo>
                    <a:pt x="16891" y="0"/>
                  </a:moveTo>
                  <a:lnTo>
                    <a:pt x="211963" y="0"/>
                  </a:lnTo>
                  <a:cubicBezTo>
                    <a:pt x="221361" y="0"/>
                    <a:pt x="228854" y="7620"/>
                    <a:pt x="228854" y="16891"/>
                  </a:cubicBezTo>
                  <a:lnTo>
                    <a:pt x="228854" y="3918331"/>
                  </a:lnTo>
                  <a:cubicBezTo>
                    <a:pt x="228854" y="3927729"/>
                    <a:pt x="221234" y="3935222"/>
                    <a:pt x="211963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211963" y="3901440"/>
                  </a:lnTo>
                  <a:lnTo>
                    <a:pt x="211963" y="3918331"/>
                  </a:lnTo>
                  <a:lnTo>
                    <a:pt x="195072" y="3918331"/>
                  </a:lnTo>
                  <a:lnTo>
                    <a:pt x="195072" y="16891"/>
                  </a:lnTo>
                  <a:lnTo>
                    <a:pt x="211963" y="16891"/>
                  </a:lnTo>
                  <a:lnTo>
                    <a:pt x="211963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822960" y="2523744"/>
            <a:ext cx="7863840" cy="797271"/>
            <a:chOff x="0" y="0"/>
            <a:chExt cx="10485120" cy="106302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485120" cy="1063028"/>
            </a:xfrm>
            <a:custGeom>
              <a:avLst/>
              <a:gdLst/>
              <a:ahLst/>
              <a:cxnLst/>
              <a:rect l="l" t="t" r="r" b="b"/>
              <a:pathLst>
                <a:path w="10485120" h="1063028">
                  <a:moveTo>
                    <a:pt x="0" y="0"/>
                  </a:moveTo>
                  <a:lnTo>
                    <a:pt x="10485120" y="0"/>
                  </a:lnTo>
                  <a:lnTo>
                    <a:pt x="10485120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48607" b="-13577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85725"/>
              <a:ext cx="10485120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Convenio 087 OIT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22960" y="3182112"/>
            <a:ext cx="7863840" cy="2225016"/>
            <a:chOff x="0" y="0"/>
            <a:chExt cx="10485120" cy="296668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0485120" cy="2966688"/>
            </a:xfrm>
            <a:custGeom>
              <a:avLst/>
              <a:gdLst/>
              <a:ahLst/>
              <a:cxnLst/>
              <a:rect l="l" t="t" r="r" b="b"/>
              <a:pathLst>
                <a:path w="10485120" h="2966688">
                  <a:moveTo>
                    <a:pt x="0" y="0"/>
                  </a:moveTo>
                  <a:lnTo>
                    <a:pt x="10485120" y="0"/>
                  </a:lnTo>
                  <a:lnTo>
                    <a:pt x="10485120" y="2966688"/>
                  </a:lnTo>
                  <a:lnTo>
                    <a:pt x="0" y="296668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3659" b="-140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66675"/>
              <a:ext cx="10485120" cy="303336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3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Libertad Sindical y Protección del Derecho de Sindicación (Ley 26/1976). Trabajadores y empleadores tienen derecho a constituir organizaciones sin autorización previa.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9497063" y="2364743"/>
            <a:ext cx="8437883" cy="2951483"/>
            <a:chOff x="0" y="0"/>
            <a:chExt cx="11250511" cy="3935311"/>
          </a:xfrm>
        </p:grpSpPr>
        <p:sp>
          <p:nvSpPr>
            <p:cNvPr id="23" name="Freeform 23"/>
            <p:cNvSpPr/>
            <p:nvPr/>
          </p:nvSpPr>
          <p:spPr>
            <a:xfrm>
              <a:off x="16891" y="16891"/>
              <a:ext cx="11216640" cy="3901440"/>
            </a:xfrm>
            <a:custGeom>
              <a:avLst/>
              <a:gdLst/>
              <a:ahLst/>
              <a:cxnLst/>
              <a:rect l="l" t="t" r="r" b="b"/>
              <a:pathLst>
                <a:path w="11216640" h="3901440">
                  <a:moveTo>
                    <a:pt x="0" y="0"/>
                  </a:moveTo>
                  <a:lnTo>
                    <a:pt x="11216640" y="0"/>
                  </a:lnTo>
                  <a:lnTo>
                    <a:pt x="11216640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0" y="0"/>
              <a:ext cx="11250422" cy="3935222"/>
            </a:xfrm>
            <a:custGeom>
              <a:avLst/>
              <a:gdLst/>
              <a:ahLst/>
              <a:cxnLst/>
              <a:rect l="l" t="t" r="r" b="b"/>
              <a:pathLst>
                <a:path w="11250422" h="3935222">
                  <a:moveTo>
                    <a:pt x="16891" y="0"/>
                  </a:moveTo>
                  <a:lnTo>
                    <a:pt x="11233531" y="0"/>
                  </a:lnTo>
                  <a:cubicBezTo>
                    <a:pt x="11242929" y="0"/>
                    <a:pt x="11250422" y="7620"/>
                    <a:pt x="11250422" y="16891"/>
                  </a:cubicBezTo>
                  <a:lnTo>
                    <a:pt x="11250422" y="3918331"/>
                  </a:lnTo>
                  <a:cubicBezTo>
                    <a:pt x="11250422" y="3927729"/>
                    <a:pt x="11242802" y="3935222"/>
                    <a:pt x="11233531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11233531" y="3901440"/>
                  </a:lnTo>
                  <a:lnTo>
                    <a:pt x="11233531" y="3918331"/>
                  </a:lnTo>
                  <a:lnTo>
                    <a:pt x="11216640" y="3918331"/>
                  </a:lnTo>
                  <a:lnTo>
                    <a:pt x="11216640" y="16891"/>
                  </a:lnTo>
                  <a:lnTo>
                    <a:pt x="11233531" y="16891"/>
                  </a:lnTo>
                  <a:lnTo>
                    <a:pt x="112335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497063" y="2364743"/>
            <a:ext cx="171707" cy="2951483"/>
            <a:chOff x="0" y="0"/>
            <a:chExt cx="228943" cy="3935311"/>
          </a:xfrm>
        </p:grpSpPr>
        <p:sp>
          <p:nvSpPr>
            <p:cNvPr id="26" name="Freeform 26"/>
            <p:cNvSpPr/>
            <p:nvPr/>
          </p:nvSpPr>
          <p:spPr>
            <a:xfrm>
              <a:off x="16891" y="16891"/>
              <a:ext cx="195072" cy="3901440"/>
            </a:xfrm>
            <a:custGeom>
              <a:avLst/>
              <a:gdLst/>
              <a:ahLst/>
              <a:cxnLst/>
              <a:rect l="l" t="t" r="r" b="b"/>
              <a:pathLst>
                <a:path w="195072" h="3901440">
                  <a:moveTo>
                    <a:pt x="0" y="0"/>
                  </a:moveTo>
                  <a:lnTo>
                    <a:pt x="195072" y="0"/>
                  </a:lnTo>
                  <a:lnTo>
                    <a:pt x="195072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0" y="0"/>
              <a:ext cx="228854" cy="3935222"/>
            </a:xfrm>
            <a:custGeom>
              <a:avLst/>
              <a:gdLst/>
              <a:ahLst/>
              <a:cxnLst/>
              <a:rect l="l" t="t" r="r" b="b"/>
              <a:pathLst>
                <a:path w="228854" h="3935222">
                  <a:moveTo>
                    <a:pt x="16891" y="0"/>
                  </a:moveTo>
                  <a:lnTo>
                    <a:pt x="211963" y="0"/>
                  </a:lnTo>
                  <a:cubicBezTo>
                    <a:pt x="221361" y="0"/>
                    <a:pt x="228854" y="7620"/>
                    <a:pt x="228854" y="16891"/>
                  </a:cubicBezTo>
                  <a:lnTo>
                    <a:pt x="228854" y="3918331"/>
                  </a:lnTo>
                  <a:cubicBezTo>
                    <a:pt x="228854" y="3927729"/>
                    <a:pt x="221234" y="3935222"/>
                    <a:pt x="211963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211963" y="3901440"/>
                  </a:lnTo>
                  <a:lnTo>
                    <a:pt x="211963" y="3918331"/>
                  </a:lnTo>
                  <a:lnTo>
                    <a:pt x="195072" y="3918331"/>
                  </a:lnTo>
                  <a:lnTo>
                    <a:pt x="195072" y="16891"/>
                  </a:lnTo>
                  <a:lnTo>
                    <a:pt x="211963" y="16891"/>
                  </a:lnTo>
                  <a:lnTo>
                    <a:pt x="211963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9784080" y="2523744"/>
            <a:ext cx="7863840" cy="797271"/>
            <a:chOff x="0" y="0"/>
            <a:chExt cx="10485120" cy="1063028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0485120" cy="1063028"/>
            </a:xfrm>
            <a:custGeom>
              <a:avLst/>
              <a:gdLst/>
              <a:ahLst/>
              <a:cxnLst/>
              <a:rect l="l" t="t" r="r" b="b"/>
              <a:pathLst>
                <a:path w="10485120" h="1063028">
                  <a:moveTo>
                    <a:pt x="0" y="0"/>
                  </a:moveTo>
                  <a:lnTo>
                    <a:pt x="10485120" y="0"/>
                  </a:lnTo>
                  <a:lnTo>
                    <a:pt x="10485120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48607" b="-13577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85725"/>
              <a:ext cx="10485120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Convenio 144 OIT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784080" y="3182112"/>
            <a:ext cx="7863840" cy="2011680"/>
            <a:chOff x="0" y="0"/>
            <a:chExt cx="10485120" cy="26822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0485120" cy="2682240"/>
            </a:xfrm>
            <a:custGeom>
              <a:avLst/>
              <a:gdLst/>
              <a:ahLst/>
              <a:cxnLst/>
              <a:rect l="l" t="t" r="r" b="b"/>
              <a:pathLst>
                <a:path w="10485120" h="2682240">
                  <a:moveTo>
                    <a:pt x="0" y="0"/>
                  </a:moveTo>
                  <a:lnTo>
                    <a:pt x="10485120" y="0"/>
                  </a:lnTo>
                  <a:lnTo>
                    <a:pt x="1048512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6168" b="-261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76200"/>
              <a:ext cx="10485120" cy="275844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679"/>
                </a:lnSpc>
              </a:pPr>
              <a:r>
                <a:rPr lang="en-US" sz="38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Consultas Tripartitas (Ley 410/1997). Promueve consultas efectivas entre gobierno, empleadores y trabajadores.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535943" y="5656583"/>
            <a:ext cx="8437883" cy="2951483"/>
            <a:chOff x="0" y="0"/>
            <a:chExt cx="11250511" cy="3935311"/>
          </a:xfrm>
        </p:grpSpPr>
        <p:sp>
          <p:nvSpPr>
            <p:cNvPr id="35" name="Freeform 35"/>
            <p:cNvSpPr/>
            <p:nvPr/>
          </p:nvSpPr>
          <p:spPr>
            <a:xfrm>
              <a:off x="16891" y="16891"/>
              <a:ext cx="11216640" cy="3901440"/>
            </a:xfrm>
            <a:custGeom>
              <a:avLst/>
              <a:gdLst/>
              <a:ahLst/>
              <a:cxnLst/>
              <a:rect l="l" t="t" r="r" b="b"/>
              <a:pathLst>
                <a:path w="11216640" h="3901440">
                  <a:moveTo>
                    <a:pt x="0" y="0"/>
                  </a:moveTo>
                  <a:lnTo>
                    <a:pt x="11216640" y="0"/>
                  </a:lnTo>
                  <a:lnTo>
                    <a:pt x="11216640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0" y="0"/>
              <a:ext cx="11250422" cy="3935222"/>
            </a:xfrm>
            <a:custGeom>
              <a:avLst/>
              <a:gdLst/>
              <a:ahLst/>
              <a:cxnLst/>
              <a:rect l="l" t="t" r="r" b="b"/>
              <a:pathLst>
                <a:path w="11250422" h="3935222">
                  <a:moveTo>
                    <a:pt x="16891" y="0"/>
                  </a:moveTo>
                  <a:lnTo>
                    <a:pt x="11233531" y="0"/>
                  </a:lnTo>
                  <a:cubicBezTo>
                    <a:pt x="11242929" y="0"/>
                    <a:pt x="11250422" y="7620"/>
                    <a:pt x="11250422" y="16891"/>
                  </a:cubicBezTo>
                  <a:lnTo>
                    <a:pt x="11250422" y="3918331"/>
                  </a:lnTo>
                  <a:cubicBezTo>
                    <a:pt x="11250422" y="3927729"/>
                    <a:pt x="11242802" y="3935222"/>
                    <a:pt x="11233531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11233531" y="3901440"/>
                  </a:lnTo>
                  <a:lnTo>
                    <a:pt x="11233531" y="3918331"/>
                  </a:lnTo>
                  <a:lnTo>
                    <a:pt x="11216640" y="3918331"/>
                  </a:lnTo>
                  <a:lnTo>
                    <a:pt x="11216640" y="16891"/>
                  </a:lnTo>
                  <a:lnTo>
                    <a:pt x="11233531" y="16891"/>
                  </a:lnTo>
                  <a:lnTo>
                    <a:pt x="112335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535943" y="5656583"/>
            <a:ext cx="171707" cy="2951483"/>
            <a:chOff x="0" y="0"/>
            <a:chExt cx="228943" cy="3935311"/>
          </a:xfrm>
        </p:grpSpPr>
        <p:sp>
          <p:nvSpPr>
            <p:cNvPr id="38" name="Freeform 38"/>
            <p:cNvSpPr/>
            <p:nvPr/>
          </p:nvSpPr>
          <p:spPr>
            <a:xfrm>
              <a:off x="16891" y="16891"/>
              <a:ext cx="195072" cy="3901440"/>
            </a:xfrm>
            <a:custGeom>
              <a:avLst/>
              <a:gdLst/>
              <a:ahLst/>
              <a:cxnLst/>
              <a:rect l="l" t="t" r="r" b="b"/>
              <a:pathLst>
                <a:path w="195072" h="3901440">
                  <a:moveTo>
                    <a:pt x="0" y="0"/>
                  </a:moveTo>
                  <a:lnTo>
                    <a:pt x="195072" y="0"/>
                  </a:lnTo>
                  <a:lnTo>
                    <a:pt x="195072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0" y="0"/>
              <a:ext cx="228854" cy="3935222"/>
            </a:xfrm>
            <a:custGeom>
              <a:avLst/>
              <a:gdLst/>
              <a:ahLst/>
              <a:cxnLst/>
              <a:rect l="l" t="t" r="r" b="b"/>
              <a:pathLst>
                <a:path w="228854" h="3935222">
                  <a:moveTo>
                    <a:pt x="16891" y="0"/>
                  </a:moveTo>
                  <a:lnTo>
                    <a:pt x="211963" y="0"/>
                  </a:lnTo>
                  <a:cubicBezTo>
                    <a:pt x="221361" y="0"/>
                    <a:pt x="228854" y="7620"/>
                    <a:pt x="228854" y="16891"/>
                  </a:cubicBezTo>
                  <a:lnTo>
                    <a:pt x="228854" y="3918331"/>
                  </a:lnTo>
                  <a:cubicBezTo>
                    <a:pt x="228854" y="3927729"/>
                    <a:pt x="221234" y="3935222"/>
                    <a:pt x="211963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211963" y="3901440"/>
                  </a:lnTo>
                  <a:lnTo>
                    <a:pt x="211963" y="3918331"/>
                  </a:lnTo>
                  <a:lnTo>
                    <a:pt x="195072" y="3918331"/>
                  </a:lnTo>
                  <a:lnTo>
                    <a:pt x="195072" y="16891"/>
                  </a:lnTo>
                  <a:lnTo>
                    <a:pt x="211963" y="16891"/>
                  </a:lnTo>
                  <a:lnTo>
                    <a:pt x="211963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822960" y="5815584"/>
            <a:ext cx="7863840" cy="797271"/>
            <a:chOff x="0" y="0"/>
            <a:chExt cx="10485120" cy="1063028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0485120" cy="1063028"/>
            </a:xfrm>
            <a:custGeom>
              <a:avLst/>
              <a:gdLst/>
              <a:ahLst/>
              <a:cxnLst/>
              <a:rect l="l" t="t" r="r" b="b"/>
              <a:pathLst>
                <a:path w="10485120" h="1063028">
                  <a:moveTo>
                    <a:pt x="0" y="0"/>
                  </a:moveTo>
                  <a:lnTo>
                    <a:pt x="10485120" y="0"/>
                  </a:lnTo>
                  <a:lnTo>
                    <a:pt x="10485120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48607" b="-13577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85725"/>
              <a:ext cx="10485120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Convenio 151 OIT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822960" y="6473952"/>
            <a:ext cx="7863840" cy="2268046"/>
            <a:chOff x="0" y="0"/>
            <a:chExt cx="10485120" cy="3024061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0485120" cy="3024061"/>
            </a:xfrm>
            <a:custGeom>
              <a:avLst/>
              <a:gdLst/>
              <a:ahLst/>
              <a:cxnLst/>
              <a:rect l="l" t="t" r="r" b="b"/>
              <a:pathLst>
                <a:path w="10485120" h="3024061">
                  <a:moveTo>
                    <a:pt x="0" y="0"/>
                  </a:moveTo>
                  <a:lnTo>
                    <a:pt x="10485120" y="0"/>
                  </a:lnTo>
                  <a:lnTo>
                    <a:pt x="10485120" y="3024061"/>
                  </a:lnTo>
                  <a:lnTo>
                    <a:pt x="0" y="302406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3210" b="-1190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66675"/>
              <a:ext cx="10485120" cy="309073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199"/>
                </a:lnSpc>
              </a:pPr>
              <a:r>
                <a:rPr lang="en-US" sz="34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Relaciones de Trabajo en la Administración Pública (Ley 411/1997). Base para procedimientos de negociación en el sector público.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9497063" y="5656583"/>
            <a:ext cx="8437883" cy="2951483"/>
            <a:chOff x="0" y="0"/>
            <a:chExt cx="11250511" cy="3935311"/>
          </a:xfrm>
        </p:grpSpPr>
        <p:sp>
          <p:nvSpPr>
            <p:cNvPr id="47" name="Freeform 47"/>
            <p:cNvSpPr/>
            <p:nvPr/>
          </p:nvSpPr>
          <p:spPr>
            <a:xfrm>
              <a:off x="16891" y="16891"/>
              <a:ext cx="11216640" cy="3901440"/>
            </a:xfrm>
            <a:custGeom>
              <a:avLst/>
              <a:gdLst/>
              <a:ahLst/>
              <a:cxnLst/>
              <a:rect l="l" t="t" r="r" b="b"/>
              <a:pathLst>
                <a:path w="11216640" h="3901440">
                  <a:moveTo>
                    <a:pt x="0" y="0"/>
                  </a:moveTo>
                  <a:lnTo>
                    <a:pt x="11216640" y="0"/>
                  </a:lnTo>
                  <a:lnTo>
                    <a:pt x="11216640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Freeform 48"/>
            <p:cNvSpPr/>
            <p:nvPr/>
          </p:nvSpPr>
          <p:spPr>
            <a:xfrm>
              <a:off x="0" y="0"/>
              <a:ext cx="11250422" cy="3935222"/>
            </a:xfrm>
            <a:custGeom>
              <a:avLst/>
              <a:gdLst/>
              <a:ahLst/>
              <a:cxnLst/>
              <a:rect l="l" t="t" r="r" b="b"/>
              <a:pathLst>
                <a:path w="11250422" h="3935222">
                  <a:moveTo>
                    <a:pt x="16891" y="0"/>
                  </a:moveTo>
                  <a:lnTo>
                    <a:pt x="11233531" y="0"/>
                  </a:lnTo>
                  <a:cubicBezTo>
                    <a:pt x="11242929" y="0"/>
                    <a:pt x="11250422" y="7620"/>
                    <a:pt x="11250422" y="16891"/>
                  </a:cubicBezTo>
                  <a:lnTo>
                    <a:pt x="11250422" y="3918331"/>
                  </a:lnTo>
                  <a:cubicBezTo>
                    <a:pt x="11250422" y="3927729"/>
                    <a:pt x="11242802" y="3935222"/>
                    <a:pt x="11233531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11233531" y="3901440"/>
                  </a:lnTo>
                  <a:lnTo>
                    <a:pt x="11233531" y="3918331"/>
                  </a:lnTo>
                  <a:lnTo>
                    <a:pt x="11216640" y="3918331"/>
                  </a:lnTo>
                  <a:lnTo>
                    <a:pt x="11216640" y="16891"/>
                  </a:lnTo>
                  <a:lnTo>
                    <a:pt x="11233531" y="16891"/>
                  </a:lnTo>
                  <a:lnTo>
                    <a:pt x="112335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497063" y="5656583"/>
            <a:ext cx="171707" cy="2951483"/>
            <a:chOff x="0" y="0"/>
            <a:chExt cx="228943" cy="3935311"/>
          </a:xfrm>
        </p:grpSpPr>
        <p:sp>
          <p:nvSpPr>
            <p:cNvPr id="50" name="Freeform 50"/>
            <p:cNvSpPr/>
            <p:nvPr/>
          </p:nvSpPr>
          <p:spPr>
            <a:xfrm>
              <a:off x="16891" y="16891"/>
              <a:ext cx="195072" cy="3901440"/>
            </a:xfrm>
            <a:custGeom>
              <a:avLst/>
              <a:gdLst/>
              <a:ahLst/>
              <a:cxnLst/>
              <a:rect l="l" t="t" r="r" b="b"/>
              <a:pathLst>
                <a:path w="195072" h="3901440">
                  <a:moveTo>
                    <a:pt x="0" y="0"/>
                  </a:moveTo>
                  <a:lnTo>
                    <a:pt x="195072" y="0"/>
                  </a:lnTo>
                  <a:lnTo>
                    <a:pt x="195072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Freeform 51"/>
            <p:cNvSpPr/>
            <p:nvPr/>
          </p:nvSpPr>
          <p:spPr>
            <a:xfrm>
              <a:off x="0" y="0"/>
              <a:ext cx="228854" cy="3935222"/>
            </a:xfrm>
            <a:custGeom>
              <a:avLst/>
              <a:gdLst/>
              <a:ahLst/>
              <a:cxnLst/>
              <a:rect l="l" t="t" r="r" b="b"/>
              <a:pathLst>
                <a:path w="228854" h="3935222">
                  <a:moveTo>
                    <a:pt x="16891" y="0"/>
                  </a:moveTo>
                  <a:lnTo>
                    <a:pt x="211963" y="0"/>
                  </a:lnTo>
                  <a:cubicBezTo>
                    <a:pt x="221361" y="0"/>
                    <a:pt x="228854" y="7620"/>
                    <a:pt x="228854" y="16891"/>
                  </a:cubicBezTo>
                  <a:lnTo>
                    <a:pt x="228854" y="3918331"/>
                  </a:lnTo>
                  <a:cubicBezTo>
                    <a:pt x="228854" y="3927729"/>
                    <a:pt x="221234" y="3935222"/>
                    <a:pt x="211963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211963" y="3901440"/>
                  </a:lnTo>
                  <a:lnTo>
                    <a:pt x="211963" y="3918331"/>
                  </a:lnTo>
                  <a:lnTo>
                    <a:pt x="195072" y="3918331"/>
                  </a:lnTo>
                  <a:lnTo>
                    <a:pt x="195072" y="16891"/>
                  </a:lnTo>
                  <a:lnTo>
                    <a:pt x="211963" y="16891"/>
                  </a:lnTo>
                  <a:lnTo>
                    <a:pt x="211963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9784080" y="5815584"/>
            <a:ext cx="7863840" cy="797271"/>
            <a:chOff x="0" y="0"/>
            <a:chExt cx="10485120" cy="1063028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0485120" cy="1063028"/>
            </a:xfrm>
            <a:custGeom>
              <a:avLst/>
              <a:gdLst/>
              <a:ahLst/>
              <a:cxnLst/>
              <a:rect l="l" t="t" r="r" b="b"/>
              <a:pathLst>
                <a:path w="10485120" h="1063028">
                  <a:moveTo>
                    <a:pt x="0" y="0"/>
                  </a:moveTo>
                  <a:lnTo>
                    <a:pt x="10485120" y="0"/>
                  </a:lnTo>
                  <a:lnTo>
                    <a:pt x="10485120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48607" b="-13577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85725"/>
              <a:ext cx="10485120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Convenio 154 OIT</a:t>
              </a: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9784080" y="6473952"/>
            <a:ext cx="7863840" cy="2011680"/>
            <a:chOff x="0" y="0"/>
            <a:chExt cx="10485120" cy="268224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485120" cy="2682240"/>
            </a:xfrm>
            <a:custGeom>
              <a:avLst/>
              <a:gdLst/>
              <a:ahLst/>
              <a:cxnLst/>
              <a:rect l="l" t="t" r="r" b="b"/>
              <a:pathLst>
                <a:path w="10485120" h="2682240">
                  <a:moveTo>
                    <a:pt x="0" y="0"/>
                  </a:moveTo>
                  <a:lnTo>
                    <a:pt x="10485120" y="0"/>
                  </a:lnTo>
                  <a:lnTo>
                    <a:pt x="1048512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6168" b="-261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85725"/>
              <a:ext cx="10485120" cy="27679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319"/>
                </a:lnSpc>
              </a:pPr>
              <a:r>
                <a:rPr lang="en-US" sz="35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Negociación Colectiva. Garantiza representatividad objetiva y mecanismos democráticos de negociación.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59" name="Freeform 59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Freeform 60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0" y="-38100"/>
              <a:ext cx="24384000" cy="95250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697" y="-12697"/>
            <a:ext cx="18313403" cy="2037083"/>
            <a:chOff x="0" y="0"/>
            <a:chExt cx="24417871" cy="2716111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24383999" cy="2682240"/>
            </a:xfrm>
            <a:custGeom>
              <a:avLst/>
              <a:gdLst/>
              <a:ahLst/>
              <a:cxnLst/>
              <a:rect l="l" t="t" r="r" b="b"/>
              <a:pathLst>
                <a:path w="24383999" h="2682240">
                  <a:moveTo>
                    <a:pt x="0" y="0"/>
                  </a:moveTo>
                  <a:lnTo>
                    <a:pt x="24383999" y="0"/>
                  </a:lnTo>
                  <a:lnTo>
                    <a:pt x="24383999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17782" cy="2716022"/>
            </a:xfrm>
            <a:custGeom>
              <a:avLst/>
              <a:gdLst/>
              <a:ahLst/>
              <a:cxnLst/>
              <a:rect l="l" t="t" r="r" b="b"/>
              <a:pathLst>
                <a:path w="24417782" h="2716022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2699131"/>
                  </a:lnTo>
                  <a:cubicBezTo>
                    <a:pt x="24417782" y="2708529"/>
                    <a:pt x="24410163" y="2716022"/>
                    <a:pt x="24400890" y="2716022"/>
                  </a:cubicBezTo>
                  <a:lnTo>
                    <a:pt x="16891" y="2716022"/>
                  </a:lnTo>
                  <a:cubicBezTo>
                    <a:pt x="7493" y="2716022"/>
                    <a:pt x="0" y="2708402"/>
                    <a:pt x="0" y="26991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699131"/>
                  </a:lnTo>
                  <a:lnTo>
                    <a:pt x="16891" y="2699131"/>
                  </a:lnTo>
                  <a:lnTo>
                    <a:pt x="16891" y="2682240"/>
                  </a:lnTo>
                  <a:lnTo>
                    <a:pt x="24400890" y="2682240"/>
                  </a:lnTo>
                  <a:lnTo>
                    <a:pt x="24400890" y="2699131"/>
                  </a:lnTo>
                  <a:lnTo>
                    <a:pt x="24384000" y="269913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48640" y="0"/>
            <a:ext cx="14996160" cy="2011680"/>
            <a:chOff x="0" y="0"/>
            <a:chExt cx="19994880" cy="26822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994880" cy="2682240"/>
            </a:xfrm>
            <a:custGeom>
              <a:avLst/>
              <a:gdLst/>
              <a:ahLst/>
              <a:cxnLst/>
              <a:rect l="l" t="t" r="r" b="b"/>
              <a:pathLst>
                <a:path w="19994880" h="2682240">
                  <a:moveTo>
                    <a:pt x="0" y="0"/>
                  </a:moveTo>
                  <a:lnTo>
                    <a:pt x="19994880" y="0"/>
                  </a:lnTo>
                  <a:lnTo>
                    <a:pt x="1999488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252" b="-9525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23825"/>
              <a:ext cx="19994880" cy="28060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7200"/>
                </a:lnSpc>
              </a:pPr>
              <a:r>
                <a:rPr lang="en-US" sz="6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Piso Jurídico Nacional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093440" y="182880"/>
            <a:ext cx="1645920" cy="1664208"/>
            <a:chOff x="0" y="0"/>
            <a:chExt cx="2194560" cy="2218944"/>
          </a:xfrm>
        </p:grpSpPr>
        <p:sp>
          <p:nvSpPr>
            <p:cNvPr id="9" name="Freeform 9" descr="/home/claude/logo_nepo.jpeg"/>
            <p:cNvSpPr/>
            <p:nvPr/>
          </p:nvSpPr>
          <p:spPr>
            <a:xfrm>
              <a:off x="0" y="0"/>
              <a:ext cx="2194560" cy="2218944"/>
            </a:xfrm>
            <a:custGeom>
              <a:avLst/>
              <a:gdLst/>
              <a:ahLst/>
              <a:cxnLst/>
              <a:rect l="l" t="t" r="r" b="b"/>
              <a:pathLst>
                <a:path w="2194560" h="2218944">
                  <a:moveTo>
                    <a:pt x="0" y="0"/>
                  </a:moveTo>
                  <a:lnTo>
                    <a:pt x="2194560" y="0"/>
                  </a:lnTo>
                  <a:lnTo>
                    <a:pt x="2194560" y="2218944"/>
                  </a:lnTo>
                  <a:lnTo>
                    <a:pt x="0" y="22189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00" r="-10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5943" y="2273303"/>
            <a:ext cx="939803" cy="939803"/>
            <a:chOff x="0" y="0"/>
            <a:chExt cx="1253071" cy="1253071"/>
          </a:xfrm>
        </p:grpSpPr>
        <p:sp>
          <p:nvSpPr>
            <p:cNvPr id="11" name="Freeform 11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1252982" cy="1252984"/>
            </a:xfrm>
            <a:custGeom>
              <a:avLst/>
              <a:gdLst/>
              <a:ahLst/>
              <a:cxnLst/>
              <a:rect l="l" t="t" r="r" b="b"/>
              <a:pathLst>
                <a:path w="1252982" h="1252984">
                  <a:moveTo>
                    <a:pt x="16891" y="0"/>
                  </a:moveTo>
                  <a:lnTo>
                    <a:pt x="1236091" y="0"/>
                  </a:lnTo>
                  <a:cubicBezTo>
                    <a:pt x="1245489" y="0"/>
                    <a:pt x="1252982" y="7620"/>
                    <a:pt x="1252982" y="16891"/>
                  </a:cubicBezTo>
                  <a:lnTo>
                    <a:pt x="1252982" y="1236091"/>
                  </a:lnTo>
                  <a:cubicBezTo>
                    <a:pt x="1252982" y="1245489"/>
                    <a:pt x="1245362" y="1252982"/>
                    <a:pt x="1236091" y="1252982"/>
                  </a:cubicBezTo>
                  <a:lnTo>
                    <a:pt x="16891" y="1252982"/>
                  </a:lnTo>
                  <a:cubicBezTo>
                    <a:pt x="7620" y="1253109"/>
                    <a:pt x="0" y="1245489"/>
                    <a:pt x="0" y="1236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36091"/>
                  </a:lnTo>
                  <a:lnTo>
                    <a:pt x="16891" y="1236091"/>
                  </a:lnTo>
                  <a:lnTo>
                    <a:pt x="16891" y="1219200"/>
                  </a:lnTo>
                  <a:lnTo>
                    <a:pt x="1236091" y="1219200"/>
                  </a:lnTo>
                  <a:lnTo>
                    <a:pt x="1236091" y="1236091"/>
                  </a:lnTo>
                  <a:lnTo>
                    <a:pt x="1219200" y="1236091"/>
                  </a:lnTo>
                  <a:lnTo>
                    <a:pt x="1219200" y="16891"/>
                  </a:lnTo>
                  <a:lnTo>
                    <a:pt x="1236091" y="16891"/>
                  </a:lnTo>
                  <a:lnTo>
                    <a:pt x="12360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48640" y="2286000"/>
            <a:ext cx="914400" cy="914400"/>
            <a:chOff x="0" y="0"/>
            <a:chExt cx="1219200" cy="12192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45920" y="2304288"/>
            <a:ext cx="4572000" cy="877824"/>
            <a:chOff x="0" y="0"/>
            <a:chExt cx="6096000" cy="117043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096000" cy="1170432"/>
            </a:xfrm>
            <a:custGeom>
              <a:avLst/>
              <a:gdLst/>
              <a:ahLst/>
              <a:cxnLst/>
              <a:rect l="l" t="t" r="r" b="b"/>
              <a:pathLst>
                <a:path w="6096000" h="1170432">
                  <a:moveTo>
                    <a:pt x="0" y="0"/>
                  </a:moveTo>
                  <a:lnTo>
                    <a:pt x="6096000" y="0"/>
                  </a:lnTo>
                  <a:lnTo>
                    <a:pt x="609600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51484" b="-5148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85725"/>
              <a:ext cx="6096000" cy="125615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Art. 39 C.P.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6113783" y="2730503"/>
            <a:ext cx="25403" cy="25403"/>
            <a:chOff x="0" y="0"/>
            <a:chExt cx="33871" cy="33871"/>
          </a:xfrm>
        </p:grpSpPr>
        <p:sp>
          <p:nvSpPr>
            <p:cNvPr id="20" name="Freeform 20"/>
            <p:cNvSpPr/>
            <p:nvPr/>
          </p:nvSpPr>
          <p:spPr>
            <a:xfrm>
              <a:off x="16891" y="0"/>
              <a:ext cx="0" cy="33909"/>
            </a:xfrm>
            <a:custGeom>
              <a:avLst/>
              <a:gdLst/>
              <a:ahLst/>
              <a:cxnLst/>
              <a:rect l="l" t="t" r="r" b="b"/>
              <a:pathLst>
                <a:path h="33909">
                  <a:moveTo>
                    <a:pt x="0" y="0"/>
                  </a:moveTo>
                  <a:lnTo>
                    <a:pt x="0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6400800" y="2304288"/>
            <a:ext cx="11155680" cy="1153287"/>
            <a:chOff x="0" y="0"/>
            <a:chExt cx="14874240" cy="153771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4874239" cy="1537716"/>
            </a:xfrm>
            <a:custGeom>
              <a:avLst/>
              <a:gdLst/>
              <a:ahLst/>
              <a:cxnLst/>
              <a:rect l="l" t="t" r="r" b="b"/>
              <a:pathLst>
                <a:path w="14874239" h="1537716">
                  <a:moveTo>
                    <a:pt x="0" y="0"/>
                  </a:moveTo>
                  <a:lnTo>
                    <a:pt x="14874239" y="0"/>
                  </a:lnTo>
                  <a:lnTo>
                    <a:pt x="14874239" y="1537716"/>
                  </a:lnTo>
                  <a:lnTo>
                    <a:pt x="0" y="153771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0420" b="-12653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66675"/>
              <a:ext cx="14874240" cy="160439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9"/>
                </a:lnSpc>
              </a:pPr>
              <a:r>
                <a:rPr lang="en-US" sz="32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Derecho de trabajadores y empleadores a constituir sindicatos sin intervención del Estado.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542287" y="3285487"/>
            <a:ext cx="17203417" cy="12697"/>
            <a:chOff x="0" y="0"/>
            <a:chExt cx="22937889" cy="16929"/>
          </a:xfrm>
        </p:grpSpPr>
        <p:sp>
          <p:nvSpPr>
            <p:cNvPr id="25" name="Freeform 25"/>
            <p:cNvSpPr/>
            <p:nvPr/>
          </p:nvSpPr>
          <p:spPr>
            <a:xfrm>
              <a:off x="8509" y="0"/>
              <a:ext cx="22920961" cy="16891"/>
            </a:xfrm>
            <a:custGeom>
              <a:avLst/>
              <a:gdLst/>
              <a:ahLst/>
              <a:cxnLst/>
              <a:rect l="l" t="t" r="r" b="b"/>
              <a:pathLst>
                <a:path w="22920961" h="16891">
                  <a:moveTo>
                    <a:pt x="0" y="0"/>
                  </a:moveTo>
                  <a:lnTo>
                    <a:pt x="22920961" y="0"/>
                  </a:lnTo>
                  <a:lnTo>
                    <a:pt x="22920961" y="16891"/>
                  </a:lnTo>
                  <a:lnTo>
                    <a:pt x="0" y="16891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535943" y="3516887"/>
            <a:ext cx="939803" cy="939803"/>
            <a:chOff x="0" y="0"/>
            <a:chExt cx="1253071" cy="1253071"/>
          </a:xfrm>
        </p:grpSpPr>
        <p:sp>
          <p:nvSpPr>
            <p:cNvPr id="27" name="Freeform 27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Freeform 28"/>
            <p:cNvSpPr/>
            <p:nvPr/>
          </p:nvSpPr>
          <p:spPr>
            <a:xfrm>
              <a:off x="0" y="0"/>
              <a:ext cx="1252982" cy="1252984"/>
            </a:xfrm>
            <a:custGeom>
              <a:avLst/>
              <a:gdLst/>
              <a:ahLst/>
              <a:cxnLst/>
              <a:rect l="l" t="t" r="r" b="b"/>
              <a:pathLst>
                <a:path w="1252982" h="1252984">
                  <a:moveTo>
                    <a:pt x="16891" y="0"/>
                  </a:moveTo>
                  <a:lnTo>
                    <a:pt x="1236091" y="0"/>
                  </a:lnTo>
                  <a:cubicBezTo>
                    <a:pt x="1245489" y="0"/>
                    <a:pt x="1252982" y="7620"/>
                    <a:pt x="1252982" y="16891"/>
                  </a:cubicBezTo>
                  <a:lnTo>
                    <a:pt x="1252982" y="1236091"/>
                  </a:lnTo>
                  <a:cubicBezTo>
                    <a:pt x="1252982" y="1245489"/>
                    <a:pt x="1245362" y="1252982"/>
                    <a:pt x="1236091" y="1252982"/>
                  </a:cubicBezTo>
                  <a:lnTo>
                    <a:pt x="16891" y="1252982"/>
                  </a:lnTo>
                  <a:cubicBezTo>
                    <a:pt x="7620" y="1253109"/>
                    <a:pt x="0" y="1245489"/>
                    <a:pt x="0" y="1236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36091"/>
                  </a:lnTo>
                  <a:lnTo>
                    <a:pt x="16891" y="1236091"/>
                  </a:lnTo>
                  <a:lnTo>
                    <a:pt x="16891" y="1219200"/>
                  </a:lnTo>
                  <a:lnTo>
                    <a:pt x="1236091" y="1219200"/>
                  </a:lnTo>
                  <a:lnTo>
                    <a:pt x="1236091" y="1236091"/>
                  </a:lnTo>
                  <a:lnTo>
                    <a:pt x="1219200" y="1236091"/>
                  </a:lnTo>
                  <a:lnTo>
                    <a:pt x="1219200" y="16891"/>
                  </a:lnTo>
                  <a:lnTo>
                    <a:pt x="1236091" y="16891"/>
                  </a:lnTo>
                  <a:lnTo>
                    <a:pt x="12360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548640" y="3529584"/>
            <a:ext cx="914400" cy="914400"/>
            <a:chOff x="0" y="0"/>
            <a:chExt cx="1219200" cy="12192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645920" y="3547872"/>
            <a:ext cx="4572000" cy="877824"/>
            <a:chOff x="0" y="0"/>
            <a:chExt cx="6096000" cy="1170432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096000" cy="1170432"/>
            </a:xfrm>
            <a:custGeom>
              <a:avLst/>
              <a:gdLst/>
              <a:ahLst/>
              <a:cxnLst/>
              <a:rect l="l" t="t" r="r" b="b"/>
              <a:pathLst>
                <a:path w="6096000" h="1170432">
                  <a:moveTo>
                    <a:pt x="0" y="0"/>
                  </a:moveTo>
                  <a:lnTo>
                    <a:pt x="6096000" y="0"/>
                  </a:lnTo>
                  <a:lnTo>
                    <a:pt x="609600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51484" b="-5148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85725"/>
              <a:ext cx="6096000" cy="125615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Ley 411 de 1997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6113783" y="3974087"/>
            <a:ext cx="25403" cy="25403"/>
            <a:chOff x="0" y="0"/>
            <a:chExt cx="33871" cy="33871"/>
          </a:xfrm>
        </p:grpSpPr>
        <p:sp>
          <p:nvSpPr>
            <p:cNvPr id="36" name="Freeform 36"/>
            <p:cNvSpPr/>
            <p:nvPr/>
          </p:nvSpPr>
          <p:spPr>
            <a:xfrm>
              <a:off x="16891" y="0"/>
              <a:ext cx="0" cy="33909"/>
            </a:xfrm>
            <a:custGeom>
              <a:avLst/>
              <a:gdLst/>
              <a:ahLst/>
              <a:cxnLst/>
              <a:rect l="l" t="t" r="r" b="b"/>
              <a:pathLst>
                <a:path h="33909">
                  <a:moveTo>
                    <a:pt x="0" y="0"/>
                  </a:moveTo>
                  <a:lnTo>
                    <a:pt x="0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6400800" y="3547872"/>
            <a:ext cx="11155680" cy="1220296"/>
            <a:chOff x="0" y="0"/>
            <a:chExt cx="14874240" cy="1627062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4874239" cy="1627062"/>
            </a:xfrm>
            <a:custGeom>
              <a:avLst/>
              <a:gdLst/>
              <a:ahLst/>
              <a:cxnLst/>
              <a:rect l="l" t="t" r="r" b="b"/>
              <a:pathLst>
                <a:path w="14874239" h="1627062">
                  <a:moveTo>
                    <a:pt x="0" y="0"/>
                  </a:moveTo>
                  <a:lnTo>
                    <a:pt x="14874239" y="0"/>
                  </a:lnTo>
                  <a:lnTo>
                    <a:pt x="14874239" y="1627062"/>
                  </a:lnTo>
                  <a:lnTo>
                    <a:pt x="0" y="162706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42160" b="-11409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66675"/>
              <a:ext cx="14874240" cy="169373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199"/>
                </a:lnSpc>
              </a:pPr>
              <a:r>
                <a:rPr lang="en-US" sz="34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Aprueba el Convenio 151 de la OIT. Fundamento legal de la negociación colectiva del sector público.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542287" y="4529071"/>
            <a:ext cx="17203417" cy="12697"/>
            <a:chOff x="0" y="0"/>
            <a:chExt cx="22937889" cy="16929"/>
          </a:xfrm>
        </p:grpSpPr>
        <p:sp>
          <p:nvSpPr>
            <p:cNvPr id="41" name="Freeform 41"/>
            <p:cNvSpPr/>
            <p:nvPr/>
          </p:nvSpPr>
          <p:spPr>
            <a:xfrm>
              <a:off x="8509" y="0"/>
              <a:ext cx="22920961" cy="16891"/>
            </a:xfrm>
            <a:custGeom>
              <a:avLst/>
              <a:gdLst/>
              <a:ahLst/>
              <a:cxnLst/>
              <a:rect l="l" t="t" r="r" b="b"/>
              <a:pathLst>
                <a:path w="22920961" h="16891">
                  <a:moveTo>
                    <a:pt x="0" y="0"/>
                  </a:moveTo>
                  <a:lnTo>
                    <a:pt x="22920961" y="0"/>
                  </a:lnTo>
                  <a:lnTo>
                    <a:pt x="22920961" y="16891"/>
                  </a:lnTo>
                  <a:lnTo>
                    <a:pt x="0" y="16891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535943" y="4760471"/>
            <a:ext cx="939803" cy="939803"/>
            <a:chOff x="0" y="0"/>
            <a:chExt cx="1253071" cy="1253071"/>
          </a:xfrm>
        </p:grpSpPr>
        <p:sp>
          <p:nvSpPr>
            <p:cNvPr id="43" name="Freeform 43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4" name="Freeform 44"/>
            <p:cNvSpPr/>
            <p:nvPr/>
          </p:nvSpPr>
          <p:spPr>
            <a:xfrm>
              <a:off x="0" y="0"/>
              <a:ext cx="1252982" cy="1252984"/>
            </a:xfrm>
            <a:custGeom>
              <a:avLst/>
              <a:gdLst/>
              <a:ahLst/>
              <a:cxnLst/>
              <a:rect l="l" t="t" r="r" b="b"/>
              <a:pathLst>
                <a:path w="1252982" h="1252984">
                  <a:moveTo>
                    <a:pt x="16891" y="0"/>
                  </a:moveTo>
                  <a:lnTo>
                    <a:pt x="1236091" y="0"/>
                  </a:lnTo>
                  <a:cubicBezTo>
                    <a:pt x="1245489" y="0"/>
                    <a:pt x="1252982" y="7620"/>
                    <a:pt x="1252982" y="16891"/>
                  </a:cubicBezTo>
                  <a:lnTo>
                    <a:pt x="1252982" y="1236091"/>
                  </a:lnTo>
                  <a:cubicBezTo>
                    <a:pt x="1252982" y="1245489"/>
                    <a:pt x="1245362" y="1252982"/>
                    <a:pt x="1236091" y="1252982"/>
                  </a:cubicBezTo>
                  <a:lnTo>
                    <a:pt x="16891" y="1252982"/>
                  </a:lnTo>
                  <a:cubicBezTo>
                    <a:pt x="7620" y="1253109"/>
                    <a:pt x="0" y="1245489"/>
                    <a:pt x="0" y="1236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36091"/>
                  </a:lnTo>
                  <a:lnTo>
                    <a:pt x="16891" y="1236091"/>
                  </a:lnTo>
                  <a:lnTo>
                    <a:pt x="16891" y="1219200"/>
                  </a:lnTo>
                  <a:lnTo>
                    <a:pt x="1236091" y="1219200"/>
                  </a:lnTo>
                  <a:lnTo>
                    <a:pt x="1236091" y="1236091"/>
                  </a:lnTo>
                  <a:lnTo>
                    <a:pt x="1219200" y="1236091"/>
                  </a:lnTo>
                  <a:lnTo>
                    <a:pt x="1219200" y="16891"/>
                  </a:lnTo>
                  <a:lnTo>
                    <a:pt x="1236091" y="16891"/>
                  </a:lnTo>
                  <a:lnTo>
                    <a:pt x="12360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548640" y="4773168"/>
            <a:ext cx="914400" cy="914400"/>
            <a:chOff x="0" y="0"/>
            <a:chExt cx="1219200" cy="12192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3</a:t>
              </a: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645920" y="4791456"/>
            <a:ext cx="4572000" cy="877824"/>
            <a:chOff x="0" y="0"/>
            <a:chExt cx="6096000" cy="1170432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096000" cy="1170432"/>
            </a:xfrm>
            <a:custGeom>
              <a:avLst/>
              <a:gdLst/>
              <a:ahLst/>
              <a:cxnLst/>
              <a:rect l="l" t="t" r="r" b="b"/>
              <a:pathLst>
                <a:path w="6096000" h="1170432">
                  <a:moveTo>
                    <a:pt x="0" y="0"/>
                  </a:moveTo>
                  <a:lnTo>
                    <a:pt x="6096000" y="0"/>
                  </a:lnTo>
                  <a:lnTo>
                    <a:pt x="609600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51484" b="-5148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76200"/>
              <a:ext cx="6096000" cy="124663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160 de 2014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6113783" y="5217671"/>
            <a:ext cx="25403" cy="25403"/>
            <a:chOff x="0" y="0"/>
            <a:chExt cx="33871" cy="33871"/>
          </a:xfrm>
        </p:grpSpPr>
        <p:sp>
          <p:nvSpPr>
            <p:cNvPr id="52" name="Freeform 52"/>
            <p:cNvSpPr/>
            <p:nvPr/>
          </p:nvSpPr>
          <p:spPr>
            <a:xfrm>
              <a:off x="16891" y="0"/>
              <a:ext cx="0" cy="33909"/>
            </a:xfrm>
            <a:custGeom>
              <a:avLst/>
              <a:gdLst/>
              <a:ahLst/>
              <a:cxnLst/>
              <a:rect l="l" t="t" r="r" b="b"/>
              <a:pathLst>
                <a:path h="33909">
                  <a:moveTo>
                    <a:pt x="0" y="0"/>
                  </a:moveTo>
                  <a:lnTo>
                    <a:pt x="0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6583680" y="4635226"/>
            <a:ext cx="11155680" cy="1306356"/>
            <a:chOff x="0" y="0"/>
            <a:chExt cx="14874240" cy="1741808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4874239" cy="1741808"/>
            </a:xfrm>
            <a:custGeom>
              <a:avLst/>
              <a:gdLst/>
              <a:ahLst/>
              <a:cxnLst/>
              <a:rect l="l" t="t" r="r" b="b"/>
              <a:pathLst>
                <a:path w="14874239" h="1741808">
                  <a:moveTo>
                    <a:pt x="0" y="0"/>
                  </a:moveTo>
                  <a:lnTo>
                    <a:pt x="14874239" y="0"/>
                  </a:lnTo>
                  <a:lnTo>
                    <a:pt x="14874239" y="1741808"/>
                  </a:lnTo>
                  <a:lnTo>
                    <a:pt x="0" y="174180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2795" b="-999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0" y="-76200"/>
              <a:ext cx="14874240" cy="181800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Reglamentó por primera vez el procedimiento de negociación entre entidades públicas y sindicatos.</a:t>
              </a: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542287" y="5772655"/>
            <a:ext cx="17203417" cy="12697"/>
            <a:chOff x="0" y="0"/>
            <a:chExt cx="22937889" cy="16929"/>
          </a:xfrm>
        </p:grpSpPr>
        <p:sp>
          <p:nvSpPr>
            <p:cNvPr id="57" name="Freeform 57"/>
            <p:cNvSpPr/>
            <p:nvPr/>
          </p:nvSpPr>
          <p:spPr>
            <a:xfrm>
              <a:off x="8509" y="0"/>
              <a:ext cx="22920961" cy="16891"/>
            </a:xfrm>
            <a:custGeom>
              <a:avLst/>
              <a:gdLst/>
              <a:ahLst/>
              <a:cxnLst/>
              <a:rect l="l" t="t" r="r" b="b"/>
              <a:pathLst>
                <a:path w="22920961" h="16891">
                  <a:moveTo>
                    <a:pt x="0" y="0"/>
                  </a:moveTo>
                  <a:lnTo>
                    <a:pt x="22920961" y="0"/>
                  </a:lnTo>
                  <a:lnTo>
                    <a:pt x="22920961" y="16891"/>
                  </a:lnTo>
                  <a:lnTo>
                    <a:pt x="0" y="16891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535943" y="6004055"/>
            <a:ext cx="939803" cy="939803"/>
            <a:chOff x="0" y="0"/>
            <a:chExt cx="1253071" cy="1253071"/>
          </a:xfrm>
        </p:grpSpPr>
        <p:sp>
          <p:nvSpPr>
            <p:cNvPr id="59" name="Freeform 59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Freeform 60"/>
            <p:cNvSpPr/>
            <p:nvPr/>
          </p:nvSpPr>
          <p:spPr>
            <a:xfrm>
              <a:off x="0" y="0"/>
              <a:ext cx="1252982" cy="1252984"/>
            </a:xfrm>
            <a:custGeom>
              <a:avLst/>
              <a:gdLst/>
              <a:ahLst/>
              <a:cxnLst/>
              <a:rect l="l" t="t" r="r" b="b"/>
              <a:pathLst>
                <a:path w="1252982" h="1252984">
                  <a:moveTo>
                    <a:pt x="16891" y="0"/>
                  </a:moveTo>
                  <a:lnTo>
                    <a:pt x="1236091" y="0"/>
                  </a:lnTo>
                  <a:cubicBezTo>
                    <a:pt x="1245489" y="0"/>
                    <a:pt x="1252982" y="7620"/>
                    <a:pt x="1252982" y="16891"/>
                  </a:cubicBezTo>
                  <a:lnTo>
                    <a:pt x="1252982" y="1236091"/>
                  </a:lnTo>
                  <a:cubicBezTo>
                    <a:pt x="1252982" y="1245489"/>
                    <a:pt x="1245362" y="1252982"/>
                    <a:pt x="1236091" y="1252982"/>
                  </a:cubicBezTo>
                  <a:lnTo>
                    <a:pt x="16891" y="1252982"/>
                  </a:lnTo>
                  <a:cubicBezTo>
                    <a:pt x="7620" y="1253109"/>
                    <a:pt x="0" y="1245489"/>
                    <a:pt x="0" y="1236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36091"/>
                  </a:lnTo>
                  <a:lnTo>
                    <a:pt x="16891" y="1236091"/>
                  </a:lnTo>
                  <a:lnTo>
                    <a:pt x="16891" y="1219200"/>
                  </a:lnTo>
                  <a:lnTo>
                    <a:pt x="1236091" y="1219200"/>
                  </a:lnTo>
                  <a:lnTo>
                    <a:pt x="1236091" y="1236091"/>
                  </a:lnTo>
                  <a:lnTo>
                    <a:pt x="1219200" y="1236091"/>
                  </a:lnTo>
                  <a:lnTo>
                    <a:pt x="1219200" y="16891"/>
                  </a:lnTo>
                  <a:lnTo>
                    <a:pt x="1236091" y="16891"/>
                  </a:lnTo>
                  <a:lnTo>
                    <a:pt x="12360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548640" y="6016752"/>
            <a:ext cx="914400" cy="914400"/>
            <a:chOff x="0" y="0"/>
            <a:chExt cx="1219200" cy="12192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4</a:t>
              </a: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645920" y="6035040"/>
            <a:ext cx="4572000" cy="877824"/>
            <a:chOff x="0" y="0"/>
            <a:chExt cx="6096000" cy="1170432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096000" cy="1170432"/>
            </a:xfrm>
            <a:custGeom>
              <a:avLst/>
              <a:gdLst/>
              <a:ahLst/>
              <a:cxnLst/>
              <a:rect l="l" t="t" r="r" b="b"/>
              <a:pathLst>
                <a:path w="6096000" h="1170432">
                  <a:moveTo>
                    <a:pt x="0" y="0"/>
                  </a:moveTo>
                  <a:lnTo>
                    <a:pt x="6096000" y="0"/>
                  </a:lnTo>
                  <a:lnTo>
                    <a:pt x="609600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51484" b="-5148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0" y="-76200"/>
              <a:ext cx="6096000" cy="124663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Decreto 1072 de 2015</a:t>
              </a:r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6113783" y="6461255"/>
            <a:ext cx="25403" cy="25403"/>
            <a:chOff x="0" y="0"/>
            <a:chExt cx="33871" cy="33871"/>
          </a:xfrm>
        </p:grpSpPr>
        <p:sp>
          <p:nvSpPr>
            <p:cNvPr id="68" name="Freeform 68"/>
            <p:cNvSpPr/>
            <p:nvPr/>
          </p:nvSpPr>
          <p:spPr>
            <a:xfrm>
              <a:off x="16891" y="0"/>
              <a:ext cx="0" cy="33909"/>
            </a:xfrm>
            <a:custGeom>
              <a:avLst/>
              <a:gdLst/>
              <a:ahLst/>
              <a:cxnLst/>
              <a:rect l="l" t="t" r="r" b="b"/>
              <a:pathLst>
                <a:path h="33909">
                  <a:moveTo>
                    <a:pt x="0" y="0"/>
                  </a:moveTo>
                  <a:lnTo>
                    <a:pt x="0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6400800" y="6035040"/>
            <a:ext cx="11155680" cy="1086277"/>
            <a:chOff x="0" y="0"/>
            <a:chExt cx="14874240" cy="1448369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4874239" cy="1448369"/>
            </a:xfrm>
            <a:custGeom>
              <a:avLst/>
              <a:gdLst/>
              <a:ahLst/>
              <a:cxnLst/>
              <a:rect l="l" t="t" r="r" b="b"/>
              <a:pathLst>
                <a:path w="14874239" h="1448369">
                  <a:moveTo>
                    <a:pt x="0" y="0"/>
                  </a:moveTo>
                  <a:lnTo>
                    <a:pt x="14874239" y="0"/>
                  </a:lnTo>
                  <a:lnTo>
                    <a:pt x="14874239" y="1448369"/>
                  </a:lnTo>
                  <a:lnTo>
                    <a:pt x="0" y="1448369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9699" b="-14050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0" y="-66675"/>
              <a:ext cx="14874240" cy="151504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719"/>
                </a:lnSpc>
              </a:pPr>
              <a:r>
                <a:rPr lang="en-US" sz="30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Único Reglamentario del Sector Trabajo. Compiló la normativa laboral. Capítulo 4 modificado por el Decreto 0243/2024.</a:t>
              </a:r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542287" y="7016239"/>
            <a:ext cx="17203417" cy="12697"/>
            <a:chOff x="0" y="0"/>
            <a:chExt cx="22937889" cy="16929"/>
          </a:xfrm>
        </p:grpSpPr>
        <p:sp>
          <p:nvSpPr>
            <p:cNvPr id="73" name="Freeform 73"/>
            <p:cNvSpPr/>
            <p:nvPr/>
          </p:nvSpPr>
          <p:spPr>
            <a:xfrm>
              <a:off x="8509" y="0"/>
              <a:ext cx="22920961" cy="16891"/>
            </a:xfrm>
            <a:custGeom>
              <a:avLst/>
              <a:gdLst/>
              <a:ahLst/>
              <a:cxnLst/>
              <a:rect l="l" t="t" r="r" b="b"/>
              <a:pathLst>
                <a:path w="22920961" h="16891">
                  <a:moveTo>
                    <a:pt x="0" y="0"/>
                  </a:moveTo>
                  <a:lnTo>
                    <a:pt x="22920961" y="0"/>
                  </a:lnTo>
                  <a:lnTo>
                    <a:pt x="22920961" y="16891"/>
                  </a:lnTo>
                  <a:lnTo>
                    <a:pt x="0" y="16891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535943" y="7247639"/>
            <a:ext cx="939803" cy="939803"/>
            <a:chOff x="0" y="0"/>
            <a:chExt cx="1253071" cy="1253071"/>
          </a:xfrm>
        </p:grpSpPr>
        <p:sp>
          <p:nvSpPr>
            <p:cNvPr id="75" name="Freeform 75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6" name="Freeform 76"/>
            <p:cNvSpPr/>
            <p:nvPr/>
          </p:nvSpPr>
          <p:spPr>
            <a:xfrm>
              <a:off x="0" y="0"/>
              <a:ext cx="1252982" cy="1252984"/>
            </a:xfrm>
            <a:custGeom>
              <a:avLst/>
              <a:gdLst/>
              <a:ahLst/>
              <a:cxnLst/>
              <a:rect l="l" t="t" r="r" b="b"/>
              <a:pathLst>
                <a:path w="1252982" h="1252984">
                  <a:moveTo>
                    <a:pt x="16891" y="0"/>
                  </a:moveTo>
                  <a:lnTo>
                    <a:pt x="1236091" y="0"/>
                  </a:lnTo>
                  <a:cubicBezTo>
                    <a:pt x="1245489" y="0"/>
                    <a:pt x="1252982" y="7620"/>
                    <a:pt x="1252982" y="16891"/>
                  </a:cubicBezTo>
                  <a:lnTo>
                    <a:pt x="1252982" y="1236091"/>
                  </a:lnTo>
                  <a:cubicBezTo>
                    <a:pt x="1252982" y="1245489"/>
                    <a:pt x="1245362" y="1252982"/>
                    <a:pt x="1236091" y="1252982"/>
                  </a:cubicBezTo>
                  <a:lnTo>
                    <a:pt x="16891" y="1252982"/>
                  </a:lnTo>
                  <a:cubicBezTo>
                    <a:pt x="7620" y="1253109"/>
                    <a:pt x="0" y="1245489"/>
                    <a:pt x="0" y="1236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36091"/>
                  </a:lnTo>
                  <a:lnTo>
                    <a:pt x="16891" y="1236091"/>
                  </a:lnTo>
                  <a:lnTo>
                    <a:pt x="16891" y="1219200"/>
                  </a:lnTo>
                  <a:lnTo>
                    <a:pt x="1236091" y="1219200"/>
                  </a:lnTo>
                  <a:lnTo>
                    <a:pt x="1236091" y="1236091"/>
                  </a:lnTo>
                  <a:lnTo>
                    <a:pt x="1219200" y="1236091"/>
                  </a:lnTo>
                  <a:lnTo>
                    <a:pt x="1219200" y="16891"/>
                  </a:lnTo>
                  <a:lnTo>
                    <a:pt x="1236091" y="16891"/>
                  </a:lnTo>
                  <a:lnTo>
                    <a:pt x="12360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548640" y="7260336"/>
            <a:ext cx="914400" cy="914400"/>
            <a:chOff x="0" y="0"/>
            <a:chExt cx="1219200" cy="12192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5</a:t>
              </a:r>
            </a:p>
          </p:txBody>
        </p:sp>
      </p:grpSp>
      <p:grpSp>
        <p:nvGrpSpPr>
          <p:cNvPr id="80" name="Group 80"/>
          <p:cNvGrpSpPr/>
          <p:nvPr/>
        </p:nvGrpSpPr>
        <p:grpSpPr>
          <a:xfrm>
            <a:off x="1645920" y="7278624"/>
            <a:ext cx="4572000" cy="877824"/>
            <a:chOff x="0" y="0"/>
            <a:chExt cx="6096000" cy="1170432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6096000" cy="1170432"/>
            </a:xfrm>
            <a:custGeom>
              <a:avLst/>
              <a:gdLst/>
              <a:ahLst/>
              <a:cxnLst/>
              <a:rect l="l" t="t" r="r" b="b"/>
              <a:pathLst>
                <a:path w="6096000" h="1170432">
                  <a:moveTo>
                    <a:pt x="0" y="0"/>
                  </a:moveTo>
                  <a:lnTo>
                    <a:pt x="6096000" y="0"/>
                  </a:lnTo>
                  <a:lnTo>
                    <a:pt x="609600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51484" b="-5148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2" name="TextBox 82"/>
            <p:cNvSpPr txBox="1"/>
            <p:nvPr/>
          </p:nvSpPr>
          <p:spPr>
            <a:xfrm>
              <a:off x="0" y="-76200"/>
              <a:ext cx="6096000" cy="124663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679"/>
                </a:lnSpc>
              </a:pPr>
              <a:r>
                <a:rPr lang="en-US" sz="38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Art. 189 Num. 11 C.P.</a:t>
              </a:r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6113783" y="7704839"/>
            <a:ext cx="25403" cy="25403"/>
            <a:chOff x="0" y="0"/>
            <a:chExt cx="33871" cy="33871"/>
          </a:xfrm>
        </p:grpSpPr>
        <p:sp>
          <p:nvSpPr>
            <p:cNvPr id="84" name="Freeform 84"/>
            <p:cNvSpPr/>
            <p:nvPr/>
          </p:nvSpPr>
          <p:spPr>
            <a:xfrm>
              <a:off x="16891" y="0"/>
              <a:ext cx="0" cy="33909"/>
            </a:xfrm>
            <a:custGeom>
              <a:avLst/>
              <a:gdLst/>
              <a:ahLst/>
              <a:cxnLst/>
              <a:rect l="l" t="t" r="r" b="b"/>
              <a:pathLst>
                <a:path h="33909">
                  <a:moveTo>
                    <a:pt x="0" y="0"/>
                  </a:moveTo>
                  <a:lnTo>
                    <a:pt x="0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6400800" y="7278624"/>
            <a:ext cx="11155680" cy="1306356"/>
            <a:chOff x="0" y="0"/>
            <a:chExt cx="14874240" cy="1741808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4874239" cy="1741808"/>
            </a:xfrm>
            <a:custGeom>
              <a:avLst/>
              <a:gdLst/>
              <a:ahLst/>
              <a:cxnLst/>
              <a:rect l="l" t="t" r="r" b="b"/>
              <a:pathLst>
                <a:path w="14874239" h="1741808">
                  <a:moveTo>
                    <a:pt x="0" y="0"/>
                  </a:moveTo>
                  <a:lnTo>
                    <a:pt x="14874239" y="0"/>
                  </a:lnTo>
                  <a:lnTo>
                    <a:pt x="14874239" y="1741808"/>
                  </a:lnTo>
                  <a:lnTo>
                    <a:pt x="0" y="174180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2795" b="-999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76200"/>
              <a:ext cx="14874240" cy="181800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Facultad presidencial para expedir el reglamento. Base constitucional del decreto.</a:t>
              </a:r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542287" y="8259823"/>
            <a:ext cx="17203417" cy="12697"/>
            <a:chOff x="0" y="0"/>
            <a:chExt cx="22937889" cy="16929"/>
          </a:xfrm>
        </p:grpSpPr>
        <p:sp>
          <p:nvSpPr>
            <p:cNvPr id="89" name="Freeform 89"/>
            <p:cNvSpPr/>
            <p:nvPr/>
          </p:nvSpPr>
          <p:spPr>
            <a:xfrm>
              <a:off x="8509" y="0"/>
              <a:ext cx="22920961" cy="16891"/>
            </a:xfrm>
            <a:custGeom>
              <a:avLst/>
              <a:gdLst/>
              <a:ahLst/>
              <a:cxnLst/>
              <a:rect l="l" t="t" r="r" b="b"/>
              <a:pathLst>
                <a:path w="22920961" h="16891">
                  <a:moveTo>
                    <a:pt x="0" y="0"/>
                  </a:moveTo>
                  <a:lnTo>
                    <a:pt x="22920961" y="0"/>
                  </a:lnTo>
                  <a:lnTo>
                    <a:pt x="22920961" y="16891"/>
                  </a:lnTo>
                  <a:lnTo>
                    <a:pt x="0" y="16891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535943" y="8491223"/>
            <a:ext cx="939803" cy="939803"/>
            <a:chOff x="0" y="0"/>
            <a:chExt cx="1253071" cy="1253071"/>
          </a:xfrm>
        </p:grpSpPr>
        <p:sp>
          <p:nvSpPr>
            <p:cNvPr id="91" name="Freeform 91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2" name="Freeform 92"/>
            <p:cNvSpPr/>
            <p:nvPr/>
          </p:nvSpPr>
          <p:spPr>
            <a:xfrm>
              <a:off x="0" y="0"/>
              <a:ext cx="1252982" cy="1252984"/>
            </a:xfrm>
            <a:custGeom>
              <a:avLst/>
              <a:gdLst/>
              <a:ahLst/>
              <a:cxnLst/>
              <a:rect l="l" t="t" r="r" b="b"/>
              <a:pathLst>
                <a:path w="1252982" h="1252984">
                  <a:moveTo>
                    <a:pt x="16891" y="0"/>
                  </a:moveTo>
                  <a:lnTo>
                    <a:pt x="1236091" y="0"/>
                  </a:lnTo>
                  <a:cubicBezTo>
                    <a:pt x="1245489" y="0"/>
                    <a:pt x="1252982" y="7620"/>
                    <a:pt x="1252982" y="16891"/>
                  </a:cubicBezTo>
                  <a:lnTo>
                    <a:pt x="1252982" y="1236091"/>
                  </a:lnTo>
                  <a:cubicBezTo>
                    <a:pt x="1252982" y="1245489"/>
                    <a:pt x="1245362" y="1252982"/>
                    <a:pt x="1236091" y="1252982"/>
                  </a:cubicBezTo>
                  <a:lnTo>
                    <a:pt x="16891" y="1252982"/>
                  </a:lnTo>
                  <a:cubicBezTo>
                    <a:pt x="7620" y="1253109"/>
                    <a:pt x="0" y="1245489"/>
                    <a:pt x="0" y="1236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36091"/>
                  </a:lnTo>
                  <a:lnTo>
                    <a:pt x="16891" y="1236091"/>
                  </a:lnTo>
                  <a:lnTo>
                    <a:pt x="16891" y="1219200"/>
                  </a:lnTo>
                  <a:lnTo>
                    <a:pt x="1236091" y="1219200"/>
                  </a:lnTo>
                  <a:lnTo>
                    <a:pt x="1236091" y="1236091"/>
                  </a:lnTo>
                  <a:lnTo>
                    <a:pt x="1219200" y="1236091"/>
                  </a:lnTo>
                  <a:lnTo>
                    <a:pt x="1219200" y="16891"/>
                  </a:lnTo>
                  <a:lnTo>
                    <a:pt x="1236091" y="16891"/>
                  </a:lnTo>
                  <a:lnTo>
                    <a:pt x="12360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3" name="Group 93"/>
          <p:cNvGrpSpPr/>
          <p:nvPr/>
        </p:nvGrpSpPr>
        <p:grpSpPr>
          <a:xfrm>
            <a:off x="548640" y="8503920"/>
            <a:ext cx="914400" cy="914400"/>
            <a:chOff x="0" y="0"/>
            <a:chExt cx="1219200" cy="121920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5" name="TextBox 95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6</a:t>
              </a:r>
            </a:p>
          </p:txBody>
        </p:sp>
      </p:grpSp>
      <p:grpSp>
        <p:nvGrpSpPr>
          <p:cNvPr id="96" name="Group 96"/>
          <p:cNvGrpSpPr/>
          <p:nvPr/>
        </p:nvGrpSpPr>
        <p:grpSpPr>
          <a:xfrm>
            <a:off x="1645920" y="8522208"/>
            <a:ext cx="4572000" cy="1086277"/>
            <a:chOff x="0" y="0"/>
            <a:chExt cx="6096000" cy="1448369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6096000" cy="1448369"/>
            </a:xfrm>
            <a:custGeom>
              <a:avLst/>
              <a:gdLst/>
              <a:ahLst/>
              <a:cxnLst/>
              <a:rect l="l" t="t" r="r" b="b"/>
              <a:pathLst>
                <a:path w="6096000" h="1448369">
                  <a:moveTo>
                    <a:pt x="0" y="0"/>
                  </a:moveTo>
                  <a:lnTo>
                    <a:pt x="6096000" y="0"/>
                  </a:lnTo>
                  <a:lnTo>
                    <a:pt x="6096000" y="1448369"/>
                  </a:lnTo>
                  <a:lnTo>
                    <a:pt x="0" y="1448369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1604" b="-2241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8" name="TextBox 98"/>
            <p:cNvSpPr txBox="1"/>
            <p:nvPr/>
          </p:nvSpPr>
          <p:spPr>
            <a:xfrm>
              <a:off x="0" y="-66675"/>
              <a:ext cx="6096000" cy="151504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719"/>
                </a:lnSpc>
              </a:pPr>
              <a:r>
                <a:rPr lang="en-US" sz="30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Art. 486 CST - Ley 1610/2013</a:t>
              </a:r>
            </a:p>
          </p:txBody>
        </p:sp>
      </p:grpSp>
      <p:grpSp>
        <p:nvGrpSpPr>
          <p:cNvPr id="99" name="Group 99"/>
          <p:cNvGrpSpPr/>
          <p:nvPr/>
        </p:nvGrpSpPr>
        <p:grpSpPr>
          <a:xfrm>
            <a:off x="6113783" y="8948423"/>
            <a:ext cx="25403" cy="25403"/>
            <a:chOff x="0" y="0"/>
            <a:chExt cx="33871" cy="33871"/>
          </a:xfrm>
        </p:grpSpPr>
        <p:sp>
          <p:nvSpPr>
            <p:cNvPr id="100" name="Freeform 100"/>
            <p:cNvSpPr/>
            <p:nvPr/>
          </p:nvSpPr>
          <p:spPr>
            <a:xfrm>
              <a:off x="16891" y="0"/>
              <a:ext cx="0" cy="33909"/>
            </a:xfrm>
            <a:custGeom>
              <a:avLst/>
              <a:gdLst/>
              <a:ahLst/>
              <a:cxnLst/>
              <a:rect l="l" t="t" r="r" b="b"/>
              <a:pathLst>
                <a:path h="33909">
                  <a:moveTo>
                    <a:pt x="0" y="0"/>
                  </a:moveTo>
                  <a:lnTo>
                    <a:pt x="0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1" name="Group 101"/>
          <p:cNvGrpSpPr/>
          <p:nvPr/>
        </p:nvGrpSpPr>
        <p:grpSpPr>
          <a:xfrm>
            <a:off x="6400800" y="8522208"/>
            <a:ext cx="11155680" cy="1263326"/>
            <a:chOff x="0" y="0"/>
            <a:chExt cx="14874240" cy="1684435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4874239" cy="1684435"/>
            </a:xfrm>
            <a:custGeom>
              <a:avLst/>
              <a:gdLst/>
              <a:ahLst/>
              <a:cxnLst/>
              <a:rect l="l" t="t" r="r" b="b"/>
              <a:pathLst>
                <a:path w="14874239" h="1684435">
                  <a:moveTo>
                    <a:pt x="0" y="0"/>
                  </a:moveTo>
                  <a:lnTo>
                    <a:pt x="14874239" y="0"/>
                  </a:lnTo>
                  <a:lnTo>
                    <a:pt x="14874239" y="1684435"/>
                  </a:lnTo>
                  <a:lnTo>
                    <a:pt x="0" y="168443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7318" b="-1068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3" name="TextBox 103"/>
            <p:cNvSpPr txBox="1"/>
            <p:nvPr/>
          </p:nvSpPr>
          <p:spPr>
            <a:xfrm>
              <a:off x="0" y="-85725"/>
              <a:ext cx="14874240" cy="177016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319"/>
                </a:lnSpc>
              </a:pPr>
              <a:r>
                <a:rPr lang="en-US" sz="35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Inspección, vigilancia y control. Multas de 1 a 5.000 SMLMV por incumplimiento.</a:t>
              </a:r>
            </a:p>
          </p:txBody>
        </p:sp>
      </p:grpSp>
      <p:grpSp>
        <p:nvGrpSpPr>
          <p:cNvPr id="104" name="Group 104"/>
          <p:cNvGrpSpPr/>
          <p:nvPr/>
        </p:nvGrpSpPr>
        <p:grpSpPr>
          <a:xfrm>
            <a:off x="542287" y="9503407"/>
            <a:ext cx="17203417" cy="12697"/>
            <a:chOff x="0" y="0"/>
            <a:chExt cx="22937889" cy="16929"/>
          </a:xfrm>
        </p:grpSpPr>
        <p:sp>
          <p:nvSpPr>
            <p:cNvPr id="105" name="Freeform 105"/>
            <p:cNvSpPr/>
            <p:nvPr/>
          </p:nvSpPr>
          <p:spPr>
            <a:xfrm>
              <a:off x="8509" y="0"/>
              <a:ext cx="22920961" cy="16891"/>
            </a:xfrm>
            <a:custGeom>
              <a:avLst/>
              <a:gdLst/>
              <a:ahLst/>
              <a:cxnLst/>
              <a:rect l="l" t="t" r="r" b="b"/>
              <a:pathLst>
                <a:path w="22920961" h="16891">
                  <a:moveTo>
                    <a:pt x="0" y="0"/>
                  </a:moveTo>
                  <a:lnTo>
                    <a:pt x="22920961" y="0"/>
                  </a:lnTo>
                  <a:lnTo>
                    <a:pt x="22920961" y="16891"/>
                  </a:lnTo>
                  <a:lnTo>
                    <a:pt x="0" y="16891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107" name="Freeform 107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8" name="Freeform 108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9" name="Group 109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1" name="TextBox 111"/>
            <p:cNvSpPr txBox="1"/>
            <p:nvPr/>
          </p:nvSpPr>
          <p:spPr>
            <a:xfrm>
              <a:off x="0" y="-76200"/>
              <a:ext cx="24384000" cy="99060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839"/>
                </a:lnSpc>
              </a:pPr>
              <a:r>
                <a:rPr lang="en-US" sz="31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697" y="-12697"/>
            <a:ext cx="18313403" cy="2037083"/>
            <a:chOff x="0" y="0"/>
            <a:chExt cx="24417871" cy="2716111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24383999" cy="2682240"/>
            </a:xfrm>
            <a:custGeom>
              <a:avLst/>
              <a:gdLst/>
              <a:ahLst/>
              <a:cxnLst/>
              <a:rect l="l" t="t" r="r" b="b"/>
              <a:pathLst>
                <a:path w="24383999" h="2682240">
                  <a:moveTo>
                    <a:pt x="0" y="0"/>
                  </a:moveTo>
                  <a:lnTo>
                    <a:pt x="24383999" y="0"/>
                  </a:lnTo>
                  <a:lnTo>
                    <a:pt x="24383999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17782" cy="2716022"/>
            </a:xfrm>
            <a:custGeom>
              <a:avLst/>
              <a:gdLst/>
              <a:ahLst/>
              <a:cxnLst/>
              <a:rect l="l" t="t" r="r" b="b"/>
              <a:pathLst>
                <a:path w="24417782" h="2716022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2699131"/>
                  </a:lnTo>
                  <a:cubicBezTo>
                    <a:pt x="24417782" y="2708529"/>
                    <a:pt x="24410163" y="2716022"/>
                    <a:pt x="24400890" y="2716022"/>
                  </a:cubicBezTo>
                  <a:lnTo>
                    <a:pt x="16891" y="2716022"/>
                  </a:lnTo>
                  <a:cubicBezTo>
                    <a:pt x="7493" y="2716022"/>
                    <a:pt x="0" y="2708402"/>
                    <a:pt x="0" y="26991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699131"/>
                  </a:lnTo>
                  <a:lnTo>
                    <a:pt x="16891" y="2699131"/>
                  </a:lnTo>
                  <a:lnTo>
                    <a:pt x="16891" y="2682240"/>
                  </a:lnTo>
                  <a:lnTo>
                    <a:pt x="24400890" y="2682240"/>
                  </a:lnTo>
                  <a:lnTo>
                    <a:pt x="24400890" y="2699131"/>
                  </a:lnTo>
                  <a:lnTo>
                    <a:pt x="24384000" y="269913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48640" y="0"/>
            <a:ext cx="14996160" cy="2011680"/>
            <a:chOff x="0" y="0"/>
            <a:chExt cx="19994880" cy="26822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994880" cy="2682240"/>
            </a:xfrm>
            <a:custGeom>
              <a:avLst/>
              <a:gdLst/>
              <a:ahLst/>
              <a:cxnLst/>
              <a:rect l="l" t="t" r="r" b="b"/>
              <a:pathLst>
                <a:path w="19994880" h="2682240">
                  <a:moveTo>
                    <a:pt x="0" y="0"/>
                  </a:moveTo>
                  <a:lnTo>
                    <a:pt x="19994880" y="0"/>
                  </a:lnTo>
                  <a:lnTo>
                    <a:pt x="1999488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252" b="-9525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23825"/>
              <a:ext cx="19994880" cy="28060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7200"/>
                </a:lnSpc>
              </a:pPr>
              <a:r>
                <a:rPr lang="en-US" sz="6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Etapas de la Negociación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093440" y="182880"/>
            <a:ext cx="1645920" cy="1664208"/>
            <a:chOff x="0" y="0"/>
            <a:chExt cx="2194560" cy="2218944"/>
          </a:xfrm>
        </p:grpSpPr>
        <p:sp>
          <p:nvSpPr>
            <p:cNvPr id="9" name="Freeform 9" descr="/home/claude/logo_nepo.jpeg"/>
            <p:cNvSpPr/>
            <p:nvPr/>
          </p:nvSpPr>
          <p:spPr>
            <a:xfrm>
              <a:off x="0" y="0"/>
              <a:ext cx="2194560" cy="2218944"/>
            </a:xfrm>
            <a:custGeom>
              <a:avLst/>
              <a:gdLst/>
              <a:ahLst/>
              <a:cxnLst/>
              <a:rect l="l" t="t" r="r" b="b"/>
              <a:pathLst>
                <a:path w="2194560" h="2218944">
                  <a:moveTo>
                    <a:pt x="0" y="0"/>
                  </a:moveTo>
                  <a:lnTo>
                    <a:pt x="2194560" y="0"/>
                  </a:lnTo>
                  <a:lnTo>
                    <a:pt x="2194560" y="2218944"/>
                  </a:lnTo>
                  <a:lnTo>
                    <a:pt x="0" y="22189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00" r="-10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353063" y="2273303"/>
            <a:ext cx="5694683" cy="3225803"/>
            <a:chOff x="0" y="0"/>
            <a:chExt cx="7592911" cy="4301071"/>
          </a:xfrm>
        </p:grpSpPr>
        <p:sp>
          <p:nvSpPr>
            <p:cNvPr id="11" name="Freeform 11"/>
            <p:cNvSpPr/>
            <p:nvPr/>
          </p:nvSpPr>
          <p:spPr>
            <a:xfrm>
              <a:off x="16891" y="16891"/>
              <a:ext cx="7559040" cy="4267200"/>
            </a:xfrm>
            <a:custGeom>
              <a:avLst/>
              <a:gdLst/>
              <a:ahLst/>
              <a:cxnLst/>
              <a:rect l="l" t="t" r="r" b="b"/>
              <a:pathLst>
                <a:path w="7559040" h="4267200">
                  <a:moveTo>
                    <a:pt x="0" y="0"/>
                  </a:moveTo>
                  <a:lnTo>
                    <a:pt x="7559040" y="0"/>
                  </a:lnTo>
                  <a:lnTo>
                    <a:pt x="7559040" y="4267200"/>
                  </a:lnTo>
                  <a:lnTo>
                    <a:pt x="0" y="4267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7592822" cy="4300982"/>
            </a:xfrm>
            <a:custGeom>
              <a:avLst/>
              <a:gdLst/>
              <a:ahLst/>
              <a:cxnLst/>
              <a:rect l="l" t="t" r="r" b="b"/>
              <a:pathLst>
                <a:path w="7592822" h="430098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284091"/>
                  </a:lnTo>
                  <a:cubicBezTo>
                    <a:pt x="7592822" y="4293489"/>
                    <a:pt x="7585202" y="4300982"/>
                    <a:pt x="7575931" y="4300982"/>
                  </a:cubicBezTo>
                  <a:lnTo>
                    <a:pt x="16891" y="4300982"/>
                  </a:lnTo>
                  <a:cubicBezTo>
                    <a:pt x="7493" y="4300982"/>
                    <a:pt x="0" y="4293362"/>
                    <a:pt x="0" y="4284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284091"/>
                  </a:lnTo>
                  <a:lnTo>
                    <a:pt x="16891" y="4284091"/>
                  </a:lnTo>
                  <a:lnTo>
                    <a:pt x="16891" y="4267200"/>
                  </a:lnTo>
                  <a:lnTo>
                    <a:pt x="7575931" y="4267200"/>
                  </a:lnTo>
                  <a:lnTo>
                    <a:pt x="7575931" y="4284091"/>
                  </a:lnTo>
                  <a:lnTo>
                    <a:pt x="7559040" y="428409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35943" y="2492759"/>
            <a:ext cx="939803" cy="939803"/>
            <a:chOff x="0" y="0"/>
            <a:chExt cx="1253071" cy="1253071"/>
          </a:xfrm>
        </p:grpSpPr>
        <p:sp>
          <p:nvSpPr>
            <p:cNvPr id="14" name="Freeform 14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609600"/>
                  </a:moveTo>
                  <a:cubicBezTo>
                    <a:pt x="0" y="272923"/>
                    <a:pt x="272923" y="0"/>
                    <a:pt x="609600" y="0"/>
                  </a:cubicBezTo>
                  <a:cubicBezTo>
                    <a:pt x="946277" y="0"/>
                    <a:pt x="1219200" y="272923"/>
                    <a:pt x="1219200" y="609600"/>
                  </a:cubicBezTo>
                  <a:cubicBezTo>
                    <a:pt x="1219200" y="946277"/>
                    <a:pt x="946277" y="1219200"/>
                    <a:pt x="609600" y="1219200"/>
                  </a:cubicBezTo>
                  <a:cubicBezTo>
                    <a:pt x="272923" y="1219200"/>
                    <a:pt x="0" y="946277"/>
                    <a:pt x="0" y="609600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1253109" cy="1252982"/>
            </a:xfrm>
            <a:custGeom>
              <a:avLst/>
              <a:gdLst/>
              <a:ahLst/>
              <a:cxnLst/>
              <a:rect l="l" t="t" r="r" b="b"/>
              <a:pathLst>
                <a:path w="1253109" h="1252982">
                  <a:moveTo>
                    <a:pt x="0" y="626491"/>
                  </a:moveTo>
                  <a:cubicBezTo>
                    <a:pt x="0" y="280543"/>
                    <a:pt x="280543" y="0"/>
                    <a:pt x="626491" y="0"/>
                  </a:cubicBezTo>
                  <a:lnTo>
                    <a:pt x="626491" y="16891"/>
                  </a:lnTo>
                  <a:lnTo>
                    <a:pt x="626491" y="0"/>
                  </a:lnTo>
                  <a:cubicBezTo>
                    <a:pt x="972566" y="0"/>
                    <a:pt x="1253109" y="280543"/>
                    <a:pt x="1253109" y="626491"/>
                  </a:cubicBezTo>
                  <a:lnTo>
                    <a:pt x="1236091" y="626491"/>
                  </a:lnTo>
                  <a:lnTo>
                    <a:pt x="1252982" y="626491"/>
                  </a:lnTo>
                  <a:cubicBezTo>
                    <a:pt x="1252982" y="972566"/>
                    <a:pt x="972439" y="1252982"/>
                    <a:pt x="626491" y="1252982"/>
                  </a:cubicBezTo>
                  <a:lnTo>
                    <a:pt x="626491" y="1236091"/>
                  </a:lnTo>
                  <a:lnTo>
                    <a:pt x="626491" y="1252982"/>
                  </a:lnTo>
                  <a:cubicBezTo>
                    <a:pt x="280543" y="1253109"/>
                    <a:pt x="0" y="972566"/>
                    <a:pt x="0" y="626491"/>
                  </a:cubicBezTo>
                  <a:lnTo>
                    <a:pt x="16891" y="626491"/>
                  </a:lnTo>
                  <a:lnTo>
                    <a:pt x="33909" y="626491"/>
                  </a:lnTo>
                  <a:lnTo>
                    <a:pt x="16891" y="626491"/>
                  </a:lnTo>
                  <a:lnTo>
                    <a:pt x="0" y="626491"/>
                  </a:lnTo>
                  <a:moveTo>
                    <a:pt x="33909" y="626491"/>
                  </a:moveTo>
                  <a:cubicBezTo>
                    <a:pt x="33909" y="635889"/>
                    <a:pt x="26289" y="643382"/>
                    <a:pt x="17018" y="643382"/>
                  </a:cubicBezTo>
                  <a:cubicBezTo>
                    <a:pt x="7747" y="643382"/>
                    <a:pt x="0" y="635889"/>
                    <a:pt x="0" y="626491"/>
                  </a:cubicBezTo>
                  <a:cubicBezTo>
                    <a:pt x="0" y="617093"/>
                    <a:pt x="7620" y="609600"/>
                    <a:pt x="16891" y="609600"/>
                  </a:cubicBezTo>
                  <a:cubicBezTo>
                    <a:pt x="26162" y="609600"/>
                    <a:pt x="33782" y="617220"/>
                    <a:pt x="33782" y="626491"/>
                  </a:cubicBezTo>
                  <a:cubicBezTo>
                    <a:pt x="33909" y="953897"/>
                    <a:pt x="299212" y="1219200"/>
                    <a:pt x="626491" y="1219200"/>
                  </a:cubicBezTo>
                  <a:cubicBezTo>
                    <a:pt x="953897" y="1219200"/>
                    <a:pt x="1219200" y="953897"/>
                    <a:pt x="1219200" y="626491"/>
                  </a:cubicBezTo>
                  <a:cubicBezTo>
                    <a:pt x="1219200" y="299212"/>
                    <a:pt x="953897" y="33909"/>
                    <a:pt x="626491" y="33909"/>
                  </a:cubicBezTo>
                  <a:lnTo>
                    <a:pt x="626491" y="16891"/>
                  </a:lnTo>
                  <a:lnTo>
                    <a:pt x="626491" y="33909"/>
                  </a:lnTo>
                  <a:cubicBezTo>
                    <a:pt x="299212" y="33909"/>
                    <a:pt x="33909" y="299212"/>
                    <a:pt x="33909" y="626491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48640" y="2505456"/>
            <a:ext cx="914400" cy="914400"/>
            <a:chOff x="0" y="0"/>
            <a:chExt cx="1219200" cy="1219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54480" y="2468880"/>
            <a:ext cx="4297680" cy="1005840"/>
            <a:chOff x="0" y="0"/>
            <a:chExt cx="5730240" cy="13411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730240" cy="1341120"/>
            </a:xfrm>
            <a:custGeom>
              <a:avLst/>
              <a:gdLst/>
              <a:ahLst/>
              <a:cxnLst/>
              <a:rect l="l" t="t" r="r" b="b"/>
              <a:pathLst>
                <a:path w="5730240" h="1341120">
                  <a:moveTo>
                    <a:pt x="0" y="0"/>
                  </a:moveTo>
                  <a:lnTo>
                    <a:pt x="5730240" y="0"/>
                  </a:lnTo>
                  <a:lnTo>
                    <a:pt x="5730240" y="1341120"/>
                  </a:lnTo>
                  <a:lnTo>
                    <a:pt x="0" y="13411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3254" b="-332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57150"/>
              <a:ext cx="5730240" cy="139827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479"/>
                </a:lnSpc>
              </a:pPr>
              <a:r>
                <a:rPr lang="en-US" sz="28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PRESENTACIÓN DEL PLIEGO</a:t>
              </a: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640080" y="3572256"/>
            <a:ext cx="5120640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59"/>
              </a:lnSpc>
            </a:pPr>
            <a:r>
              <a:rPr lang="en-US" sz="37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Primer trimestre del año. Pliego único adoptado en asamblea sindical.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6333239" y="2273303"/>
            <a:ext cx="5694683" cy="3225803"/>
            <a:chOff x="0" y="0"/>
            <a:chExt cx="7592911" cy="4301071"/>
          </a:xfrm>
        </p:grpSpPr>
        <p:sp>
          <p:nvSpPr>
            <p:cNvPr id="24" name="Freeform 24"/>
            <p:cNvSpPr/>
            <p:nvPr/>
          </p:nvSpPr>
          <p:spPr>
            <a:xfrm>
              <a:off x="16891" y="16891"/>
              <a:ext cx="7559040" cy="4267200"/>
            </a:xfrm>
            <a:custGeom>
              <a:avLst/>
              <a:gdLst/>
              <a:ahLst/>
              <a:cxnLst/>
              <a:rect l="l" t="t" r="r" b="b"/>
              <a:pathLst>
                <a:path w="7559040" h="4267200">
                  <a:moveTo>
                    <a:pt x="0" y="0"/>
                  </a:moveTo>
                  <a:lnTo>
                    <a:pt x="7559040" y="0"/>
                  </a:lnTo>
                  <a:lnTo>
                    <a:pt x="7559040" y="4267200"/>
                  </a:lnTo>
                  <a:lnTo>
                    <a:pt x="0" y="4267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0" y="0"/>
              <a:ext cx="7592822" cy="4300982"/>
            </a:xfrm>
            <a:custGeom>
              <a:avLst/>
              <a:gdLst/>
              <a:ahLst/>
              <a:cxnLst/>
              <a:rect l="l" t="t" r="r" b="b"/>
              <a:pathLst>
                <a:path w="7592822" h="430098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284091"/>
                  </a:lnTo>
                  <a:cubicBezTo>
                    <a:pt x="7592822" y="4293489"/>
                    <a:pt x="7585202" y="4300982"/>
                    <a:pt x="7575931" y="4300982"/>
                  </a:cubicBezTo>
                  <a:lnTo>
                    <a:pt x="16891" y="4300982"/>
                  </a:lnTo>
                  <a:cubicBezTo>
                    <a:pt x="7493" y="4300982"/>
                    <a:pt x="0" y="4293362"/>
                    <a:pt x="0" y="4284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284091"/>
                  </a:lnTo>
                  <a:lnTo>
                    <a:pt x="16891" y="4284091"/>
                  </a:lnTo>
                  <a:lnTo>
                    <a:pt x="16891" y="4267200"/>
                  </a:lnTo>
                  <a:lnTo>
                    <a:pt x="7575931" y="4267200"/>
                  </a:lnTo>
                  <a:lnTo>
                    <a:pt x="7575931" y="4284091"/>
                  </a:lnTo>
                  <a:lnTo>
                    <a:pt x="7559040" y="428409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6516119" y="2492759"/>
            <a:ext cx="939803" cy="939803"/>
            <a:chOff x="0" y="0"/>
            <a:chExt cx="1253071" cy="1253071"/>
          </a:xfrm>
        </p:grpSpPr>
        <p:sp>
          <p:nvSpPr>
            <p:cNvPr id="27" name="Freeform 27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609600"/>
                  </a:moveTo>
                  <a:cubicBezTo>
                    <a:pt x="0" y="272923"/>
                    <a:pt x="272923" y="0"/>
                    <a:pt x="609600" y="0"/>
                  </a:cubicBezTo>
                  <a:cubicBezTo>
                    <a:pt x="946277" y="0"/>
                    <a:pt x="1219200" y="272923"/>
                    <a:pt x="1219200" y="609600"/>
                  </a:cubicBezTo>
                  <a:cubicBezTo>
                    <a:pt x="1219200" y="946277"/>
                    <a:pt x="946277" y="1219200"/>
                    <a:pt x="609600" y="1219200"/>
                  </a:cubicBezTo>
                  <a:cubicBezTo>
                    <a:pt x="272923" y="1219200"/>
                    <a:pt x="0" y="946277"/>
                    <a:pt x="0" y="609600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Freeform 28"/>
            <p:cNvSpPr/>
            <p:nvPr/>
          </p:nvSpPr>
          <p:spPr>
            <a:xfrm>
              <a:off x="0" y="0"/>
              <a:ext cx="1253109" cy="1252982"/>
            </a:xfrm>
            <a:custGeom>
              <a:avLst/>
              <a:gdLst/>
              <a:ahLst/>
              <a:cxnLst/>
              <a:rect l="l" t="t" r="r" b="b"/>
              <a:pathLst>
                <a:path w="1253109" h="1252982">
                  <a:moveTo>
                    <a:pt x="0" y="626491"/>
                  </a:moveTo>
                  <a:cubicBezTo>
                    <a:pt x="0" y="280543"/>
                    <a:pt x="280543" y="0"/>
                    <a:pt x="626491" y="0"/>
                  </a:cubicBezTo>
                  <a:lnTo>
                    <a:pt x="626491" y="16891"/>
                  </a:lnTo>
                  <a:lnTo>
                    <a:pt x="626491" y="0"/>
                  </a:lnTo>
                  <a:cubicBezTo>
                    <a:pt x="972566" y="0"/>
                    <a:pt x="1253109" y="280543"/>
                    <a:pt x="1253109" y="626491"/>
                  </a:cubicBezTo>
                  <a:lnTo>
                    <a:pt x="1236091" y="626491"/>
                  </a:lnTo>
                  <a:lnTo>
                    <a:pt x="1252982" y="626491"/>
                  </a:lnTo>
                  <a:cubicBezTo>
                    <a:pt x="1252982" y="972566"/>
                    <a:pt x="972439" y="1252982"/>
                    <a:pt x="626491" y="1252982"/>
                  </a:cubicBezTo>
                  <a:lnTo>
                    <a:pt x="626491" y="1236091"/>
                  </a:lnTo>
                  <a:lnTo>
                    <a:pt x="626491" y="1252982"/>
                  </a:lnTo>
                  <a:cubicBezTo>
                    <a:pt x="280543" y="1253109"/>
                    <a:pt x="0" y="972566"/>
                    <a:pt x="0" y="626491"/>
                  </a:cubicBezTo>
                  <a:lnTo>
                    <a:pt x="16891" y="626491"/>
                  </a:lnTo>
                  <a:lnTo>
                    <a:pt x="33909" y="626491"/>
                  </a:lnTo>
                  <a:lnTo>
                    <a:pt x="16891" y="626491"/>
                  </a:lnTo>
                  <a:lnTo>
                    <a:pt x="0" y="626491"/>
                  </a:lnTo>
                  <a:moveTo>
                    <a:pt x="33909" y="626491"/>
                  </a:moveTo>
                  <a:cubicBezTo>
                    <a:pt x="33909" y="635889"/>
                    <a:pt x="26289" y="643382"/>
                    <a:pt x="17018" y="643382"/>
                  </a:cubicBezTo>
                  <a:cubicBezTo>
                    <a:pt x="7747" y="643382"/>
                    <a:pt x="0" y="635889"/>
                    <a:pt x="0" y="626491"/>
                  </a:cubicBezTo>
                  <a:cubicBezTo>
                    <a:pt x="0" y="617093"/>
                    <a:pt x="7620" y="609600"/>
                    <a:pt x="16891" y="609600"/>
                  </a:cubicBezTo>
                  <a:cubicBezTo>
                    <a:pt x="26162" y="609600"/>
                    <a:pt x="33782" y="617220"/>
                    <a:pt x="33782" y="626491"/>
                  </a:cubicBezTo>
                  <a:cubicBezTo>
                    <a:pt x="33909" y="953897"/>
                    <a:pt x="299212" y="1219200"/>
                    <a:pt x="626491" y="1219200"/>
                  </a:cubicBezTo>
                  <a:cubicBezTo>
                    <a:pt x="953897" y="1219200"/>
                    <a:pt x="1219200" y="953897"/>
                    <a:pt x="1219200" y="626491"/>
                  </a:cubicBezTo>
                  <a:cubicBezTo>
                    <a:pt x="1219200" y="299212"/>
                    <a:pt x="953897" y="33909"/>
                    <a:pt x="626491" y="33909"/>
                  </a:cubicBezTo>
                  <a:lnTo>
                    <a:pt x="626491" y="16891"/>
                  </a:lnTo>
                  <a:lnTo>
                    <a:pt x="626491" y="33909"/>
                  </a:lnTo>
                  <a:cubicBezTo>
                    <a:pt x="299212" y="33909"/>
                    <a:pt x="33909" y="299212"/>
                    <a:pt x="33909" y="626491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6528816" y="2505456"/>
            <a:ext cx="914400" cy="914400"/>
            <a:chOff x="0" y="0"/>
            <a:chExt cx="1219200" cy="12192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7534656" y="2468880"/>
            <a:ext cx="4297680" cy="1005840"/>
            <a:chOff x="0" y="0"/>
            <a:chExt cx="5730240" cy="134112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5730240" cy="1341120"/>
            </a:xfrm>
            <a:custGeom>
              <a:avLst/>
              <a:gdLst/>
              <a:ahLst/>
              <a:cxnLst/>
              <a:rect l="l" t="t" r="r" b="b"/>
              <a:pathLst>
                <a:path w="5730240" h="1341120">
                  <a:moveTo>
                    <a:pt x="0" y="0"/>
                  </a:moveTo>
                  <a:lnTo>
                    <a:pt x="5730240" y="0"/>
                  </a:lnTo>
                  <a:lnTo>
                    <a:pt x="5730240" y="1341120"/>
                  </a:lnTo>
                  <a:lnTo>
                    <a:pt x="0" y="13411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3254" b="-332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57150"/>
              <a:ext cx="5730240" cy="139827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INSTALACIÓN DE LA MESA</a:t>
              </a:r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6620256" y="3562731"/>
            <a:ext cx="5120640" cy="1885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5 días hábiles tras designar negociadores del Gobierno.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12313415" y="2273303"/>
            <a:ext cx="5694683" cy="3225803"/>
            <a:chOff x="0" y="0"/>
            <a:chExt cx="7592911" cy="4301071"/>
          </a:xfrm>
        </p:grpSpPr>
        <p:sp>
          <p:nvSpPr>
            <p:cNvPr id="37" name="Freeform 37"/>
            <p:cNvSpPr/>
            <p:nvPr/>
          </p:nvSpPr>
          <p:spPr>
            <a:xfrm>
              <a:off x="16891" y="16891"/>
              <a:ext cx="7559040" cy="4267200"/>
            </a:xfrm>
            <a:custGeom>
              <a:avLst/>
              <a:gdLst/>
              <a:ahLst/>
              <a:cxnLst/>
              <a:rect l="l" t="t" r="r" b="b"/>
              <a:pathLst>
                <a:path w="7559040" h="4267200">
                  <a:moveTo>
                    <a:pt x="0" y="0"/>
                  </a:moveTo>
                  <a:lnTo>
                    <a:pt x="7559040" y="0"/>
                  </a:lnTo>
                  <a:lnTo>
                    <a:pt x="7559040" y="4267200"/>
                  </a:lnTo>
                  <a:lnTo>
                    <a:pt x="0" y="4267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8" name="Freeform 38"/>
            <p:cNvSpPr/>
            <p:nvPr/>
          </p:nvSpPr>
          <p:spPr>
            <a:xfrm>
              <a:off x="0" y="0"/>
              <a:ext cx="7592822" cy="4300982"/>
            </a:xfrm>
            <a:custGeom>
              <a:avLst/>
              <a:gdLst/>
              <a:ahLst/>
              <a:cxnLst/>
              <a:rect l="l" t="t" r="r" b="b"/>
              <a:pathLst>
                <a:path w="7592822" h="430098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284091"/>
                  </a:lnTo>
                  <a:cubicBezTo>
                    <a:pt x="7592822" y="4293489"/>
                    <a:pt x="7585202" y="4300982"/>
                    <a:pt x="7575931" y="4300982"/>
                  </a:cubicBezTo>
                  <a:lnTo>
                    <a:pt x="16891" y="4300982"/>
                  </a:lnTo>
                  <a:cubicBezTo>
                    <a:pt x="7493" y="4300982"/>
                    <a:pt x="0" y="4293362"/>
                    <a:pt x="0" y="4284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284091"/>
                  </a:lnTo>
                  <a:lnTo>
                    <a:pt x="16891" y="4284091"/>
                  </a:lnTo>
                  <a:lnTo>
                    <a:pt x="16891" y="4267200"/>
                  </a:lnTo>
                  <a:lnTo>
                    <a:pt x="7575931" y="4267200"/>
                  </a:lnTo>
                  <a:lnTo>
                    <a:pt x="7575931" y="4284091"/>
                  </a:lnTo>
                  <a:lnTo>
                    <a:pt x="7559040" y="428409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2496295" y="2492759"/>
            <a:ext cx="939803" cy="939803"/>
            <a:chOff x="0" y="0"/>
            <a:chExt cx="1253071" cy="1253071"/>
          </a:xfrm>
        </p:grpSpPr>
        <p:sp>
          <p:nvSpPr>
            <p:cNvPr id="40" name="Freeform 40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609600"/>
                  </a:moveTo>
                  <a:cubicBezTo>
                    <a:pt x="0" y="272923"/>
                    <a:pt x="272923" y="0"/>
                    <a:pt x="609600" y="0"/>
                  </a:cubicBezTo>
                  <a:cubicBezTo>
                    <a:pt x="946277" y="0"/>
                    <a:pt x="1219200" y="272923"/>
                    <a:pt x="1219200" y="609600"/>
                  </a:cubicBezTo>
                  <a:cubicBezTo>
                    <a:pt x="1219200" y="946277"/>
                    <a:pt x="946277" y="1219200"/>
                    <a:pt x="609600" y="1219200"/>
                  </a:cubicBezTo>
                  <a:cubicBezTo>
                    <a:pt x="272923" y="1219200"/>
                    <a:pt x="0" y="946277"/>
                    <a:pt x="0" y="609600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1" name="Freeform 41"/>
            <p:cNvSpPr/>
            <p:nvPr/>
          </p:nvSpPr>
          <p:spPr>
            <a:xfrm>
              <a:off x="0" y="0"/>
              <a:ext cx="1253109" cy="1252982"/>
            </a:xfrm>
            <a:custGeom>
              <a:avLst/>
              <a:gdLst/>
              <a:ahLst/>
              <a:cxnLst/>
              <a:rect l="l" t="t" r="r" b="b"/>
              <a:pathLst>
                <a:path w="1253109" h="1252982">
                  <a:moveTo>
                    <a:pt x="0" y="626491"/>
                  </a:moveTo>
                  <a:cubicBezTo>
                    <a:pt x="0" y="280543"/>
                    <a:pt x="280543" y="0"/>
                    <a:pt x="626491" y="0"/>
                  </a:cubicBezTo>
                  <a:lnTo>
                    <a:pt x="626491" y="16891"/>
                  </a:lnTo>
                  <a:lnTo>
                    <a:pt x="626491" y="0"/>
                  </a:lnTo>
                  <a:cubicBezTo>
                    <a:pt x="972566" y="0"/>
                    <a:pt x="1253109" y="280543"/>
                    <a:pt x="1253109" y="626491"/>
                  </a:cubicBezTo>
                  <a:lnTo>
                    <a:pt x="1236091" y="626491"/>
                  </a:lnTo>
                  <a:lnTo>
                    <a:pt x="1252982" y="626491"/>
                  </a:lnTo>
                  <a:cubicBezTo>
                    <a:pt x="1252982" y="972566"/>
                    <a:pt x="972439" y="1252982"/>
                    <a:pt x="626491" y="1252982"/>
                  </a:cubicBezTo>
                  <a:lnTo>
                    <a:pt x="626491" y="1236091"/>
                  </a:lnTo>
                  <a:lnTo>
                    <a:pt x="626491" y="1252982"/>
                  </a:lnTo>
                  <a:cubicBezTo>
                    <a:pt x="280543" y="1253109"/>
                    <a:pt x="0" y="972566"/>
                    <a:pt x="0" y="626491"/>
                  </a:cubicBezTo>
                  <a:lnTo>
                    <a:pt x="16891" y="626491"/>
                  </a:lnTo>
                  <a:lnTo>
                    <a:pt x="33909" y="626491"/>
                  </a:lnTo>
                  <a:lnTo>
                    <a:pt x="16891" y="626491"/>
                  </a:lnTo>
                  <a:lnTo>
                    <a:pt x="0" y="626491"/>
                  </a:lnTo>
                  <a:moveTo>
                    <a:pt x="33909" y="626491"/>
                  </a:moveTo>
                  <a:cubicBezTo>
                    <a:pt x="33909" y="635889"/>
                    <a:pt x="26289" y="643382"/>
                    <a:pt x="17018" y="643382"/>
                  </a:cubicBezTo>
                  <a:cubicBezTo>
                    <a:pt x="7747" y="643382"/>
                    <a:pt x="0" y="635889"/>
                    <a:pt x="0" y="626491"/>
                  </a:cubicBezTo>
                  <a:cubicBezTo>
                    <a:pt x="0" y="617093"/>
                    <a:pt x="7620" y="609600"/>
                    <a:pt x="16891" y="609600"/>
                  </a:cubicBezTo>
                  <a:cubicBezTo>
                    <a:pt x="26162" y="609600"/>
                    <a:pt x="33782" y="617220"/>
                    <a:pt x="33782" y="626491"/>
                  </a:cubicBezTo>
                  <a:cubicBezTo>
                    <a:pt x="33909" y="953897"/>
                    <a:pt x="299212" y="1219200"/>
                    <a:pt x="626491" y="1219200"/>
                  </a:cubicBezTo>
                  <a:cubicBezTo>
                    <a:pt x="953897" y="1219200"/>
                    <a:pt x="1219200" y="953897"/>
                    <a:pt x="1219200" y="626491"/>
                  </a:cubicBezTo>
                  <a:cubicBezTo>
                    <a:pt x="1219200" y="299212"/>
                    <a:pt x="953897" y="33909"/>
                    <a:pt x="626491" y="33909"/>
                  </a:cubicBezTo>
                  <a:lnTo>
                    <a:pt x="626491" y="16891"/>
                  </a:lnTo>
                  <a:lnTo>
                    <a:pt x="626491" y="33909"/>
                  </a:lnTo>
                  <a:cubicBezTo>
                    <a:pt x="299212" y="33909"/>
                    <a:pt x="33909" y="299212"/>
                    <a:pt x="33909" y="626491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2508992" y="2505456"/>
            <a:ext cx="914400" cy="914400"/>
            <a:chOff x="0" y="0"/>
            <a:chExt cx="1219200" cy="12192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3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3514832" y="2468880"/>
            <a:ext cx="4297680" cy="1005840"/>
            <a:chOff x="0" y="0"/>
            <a:chExt cx="5730240" cy="1341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730240" cy="1341120"/>
            </a:xfrm>
            <a:custGeom>
              <a:avLst/>
              <a:gdLst/>
              <a:ahLst/>
              <a:cxnLst/>
              <a:rect l="l" t="t" r="r" b="b"/>
              <a:pathLst>
                <a:path w="5730240" h="1341120">
                  <a:moveTo>
                    <a:pt x="0" y="0"/>
                  </a:moveTo>
                  <a:lnTo>
                    <a:pt x="5730240" y="0"/>
                  </a:lnTo>
                  <a:lnTo>
                    <a:pt x="5730240" y="1341120"/>
                  </a:lnTo>
                  <a:lnTo>
                    <a:pt x="0" y="13411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3254" b="-332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76200"/>
              <a:ext cx="5730240" cy="141732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ARREGLO DIRECTO</a:t>
              </a:r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12600432" y="3562731"/>
            <a:ext cx="5120640" cy="248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99"/>
              </a:lnSpc>
            </a:pPr>
            <a:r>
              <a:rPr lang="en-US" sz="39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20 días hábiles, prorrogables hasta 20 días más de mutuo acuerdo.</a:t>
            </a:r>
          </a:p>
        </p:txBody>
      </p:sp>
      <p:grpSp>
        <p:nvGrpSpPr>
          <p:cNvPr id="49" name="Group 49"/>
          <p:cNvGrpSpPr/>
          <p:nvPr/>
        </p:nvGrpSpPr>
        <p:grpSpPr>
          <a:xfrm>
            <a:off x="353063" y="5839463"/>
            <a:ext cx="5694683" cy="3225803"/>
            <a:chOff x="0" y="0"/>
            <a:chExt cx="7592911" cy="4301071"/>
          </a:xfrm>
        </p:grpSpPr>
        <p:sp>
          <p:nvSpPr>
            <p:cNvPr id="50" name="Freeform 50"/>
            <p:cNvSpPr/>
            <p:nvPr/>
          </p:nvSpPr>
          <p:spPr>
            <a:xfrm>
              <a:off x="16891" y="16891"/>
              <a:ext cx="7559040" cy="4267200"/>
            </a:xfrm>
            <a:custGeom>
              <a:avLst/>
              <a:gdLst/>
              <a:ahLst/>
              <a:cxnLst/>
              <a:rect l="l" t="t" r="r" b="b"/>
              <a:pathLst>
                <a:path w="7559040" h="4267200">
                  <a:moveTo>
                    <a:pt x="0" y="0"/>
                  </a:moveTo>
                  <a:lnTo>
                    <a:pt x="7559040" y="0"/>
                  </a:lnTo>
                  <a:lnTo>
                    <a:pt x="7559040" y="4267200"/>
                  </a:lnTo>
                  <a:lnTo>
                    <a:pt x="0" y="4267200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Freeform 51"/>
            <p:cNvSpPr/>
            <p:nvPr/>
          </p:nvSpPr>
          <p:spPr>
            <a:xfrm>
              <a:off x="0" y="0"/>
              <a:ext cx="7592822" cy="4300982"/>
            </a:xfrm>
            <a:custGeom>
              <a:avLst/>
              <a:gdLst/>
              <a:ahLst/>
              <a:cxnLst/>
              <a:rect l="l" t="t" r="r" b="b"/>
              <a:pathLst>
                <a:path w="7592822" h="430098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284091"/>
                  </a:lnTo>
                  <a:cubicBezTo>
                    <a:pt x="7592822" y="4293489"/>
                    <a:pt x="7585202" y="4300982"/>
                    <a:pt x="7575931" y="4300982"/>
                  </a:cubicBezTo>
                  <a:lnTo>
                    <a:pt x="16891" y="4300982"/>
                  </a:lnTo>
                  <a:cubicBezTo>
                    <a:pt x="7493" y="4300982"/>
                    <a:pt x="0" y="4293362"/>
                    <a:pt x="0" y="4284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284091"/>
                  </a:lnTo>
                  <a:lnTo>
                    <a:pt x="16891" y="4284091"/>
                  </a:lnTo>
                  <a:lnTo>
                    <a:pt x="16891" y="4267200"/>
                  </a:lnTo>
                  <a:lnTo>
                    <a:pt x="7575931" y="4267200"/>
                  </a:lnTo>
                  <a:lnTo>
                    <a:pt x="7575931" y="4284091"/>
                  </a:lnTo>
                  <a:lnTo>
                    <a:pt x="7559040" y="428409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535943" y="6058919"/>
            <a:ext cx="939803" cy="939803"/>
            <a:chOff x="0" y="0"/>
            <a:chExt cx="1253071" cy="1253071"/>
          </a:xfrm>
        </p:grpSpPr>
        <p:sp>
          <p:nvSpPr>
            <p:cNvPr id="53" name="Freeform 53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609600"/>
                  </a:moveTo>
                  <a:cubicBezTo>
                    <a:pt x="0" y="272923"/>
                    <a:pt x="272923" y="0"/>
                    <a:pt x="609600" y="0"/>
                  </a:cubicBezTo>
                  <a:cubicBezTo>
                    <a:pt x="946277" y="0"/>
                    <a:pt x="1219200" y="272923"/>
                    <a:pt x="1219200" y="609600"/>
                  </a:cubicBezTo>
                  <a:cubicBezTo>
                    <a:pt x="1219200" y="946277"/>
                    <a:pt x="946277" y="1219200"/>
                    <a:pt x="609600" y="1219200"/>
                  </a:cubicBezTo>
                  <a:cubicBezTo>
                    <a:pt x="272923" y="1219200"/>
                    <a:pt x="0" y="946277"/>
                    <a:pt x="0" y="609600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Freeform 54"/>
            <p:cNvSpPr/>
            <p:nvPr/>
          </p:nvSpPr>
          <p:spPr>
            <a:xfrm>
              <a:off x="0" y="0"/>
              <a:ext cx="1253109" cy="1252982"/>
            </a:xfrm>
            <a:custGeom>
              <a:avLst/>
              <a:gdLst/>
              <a:ahLst/>
              <a:cxnLst/>
              <a:rect l="l" t="t" r="r" b="b"/>
              <a:pathLst>
                <a:path w="1253109" h="1252982">
                  <a:moveTo>
                    <a:pt x="0" y="626491"/>
                  </a:moveTo>
                  <a:cubicBezTo>
                    <a:pt x="0" y="280543"/>
                    <a:pt x="280543" y="0"/>
                    <a:pt x="626491" y="0"/>
                  </a:cubicBezTo>
                  <a:lnTo>
                    <a:pt x="626491" y="16891"/>
                  </a:lnTo>
                  <a:lnTo>
                    <a:pt x="626491" y="0"/>
                  </a:lnTo>
                  <a:cubicBezTo>
                    <a:pt x="972566" y="0"/>
                    <a:pt x="1253109" y="280543"/>
                    <a:pt x="1253109" y="626491"/>
                  </a:cubicBezTo>
                  <a:lnTo>
                    <a:pt x="1236091" y="626491"/>
                  </a:lnTo>
                  <a:lnTo>
                    <a:pt x="1252982" y="626491"/>
                  </a:lnTo>
                  <a:cubicBezTo>
                    <a:pt x="1252982" y="972566"/>
                    <a:pt x="972439" y="1252982"/>
                    <a:pt x="626491" y="1252982"/>
                  </a:cubicBezTo>
                  <a:lnTo>
                    <a:pt x="626491" y="1236091"/>
                  </a:lnTo>
                  <a:lnTo>
                    <a:pt x="626491" y="1252982"/>
                  </a:lnTo>
                  <a:cubicBezTo>
                    <a:pt x="280543" y="1253109"/>
                    <a:pt x="0" y="972566"/>
                    <a:pt x="0" y="626491"/>
                  </a:cubicBezTo>
                  <a:lnTo>
                    <a:pt x="16891" y="626491"/>
                  </a:lnTo>
                  <a:lnTo>
                    <a:pt x="33909" y="626491"/>
                  </a:lnTo>
                  <a:lnTo>
                    <a:pt x="16891" y="626491"/>
                  </a:lnTo>
                  <a:lnTo>
                    <a:pt x="0" y="626491"/>
                  </a:lnTo>
                  <a:moveTo>
                    <a:pt x="33909" y="626491"/>
                  </a:moveTo>
                  <a:cubicBezTo>
                    <a:pt x="33909" y="635889"/>
                    <a:pt x="26289" y="643382"/>
                    <a:pt x="17018" y="643382"/>
                  </a:cubicBezTo>
                  <a:cubicBezTo>
                    <a:pt x="7747" y="643382"/>
                    <a:pt x="0" y="635889"/>
                    <a:pt x="0" y="626491"/>
                  </a:cubicBezTo>
                  <a:cubicBezTo>
                    <a:pt x="0" y="617093"/>
                    <a:pt x="7620" y="609600"/>
                    <a:pt x="16891" y="609600"/>
                  </a:cubicBezTo>
                  <a:cubicBezTo>
                    <a:pt x="26162" y="609600"/>
                    <a:pt x="33782" y="617220"/>
                    <a:pt x="33782" y="626491"/>
                  </a:cubicBezTo>
                  <a:cubicBezTo>
                    <a:pt x="33909" y="953897"/>
                    <a:pt x="299212" y="1219200"/>
                    <a:pt x="626491" y="1219200"/>
                  </a:cubicBezTo>
                  <a:cubicBezTo>
                    <a:pt x="953897" y="1219200"/>
                    <a:pt x="1219200" y="953897"/>
                    <a:pt x="1219200" y="626491"/>
                  </a:cubicBezTo>
                  <a:cubicBezTo>
                    <a:pt x="1219200" y="299212"/>
                    <a:pt x="953897" y="33909"/>
                    <a:pt x="626491" y="33909"/>
                  </a:cubicBezTo>
                  <a:lnTo>
                    <a:pt x="626491" y="16891"/>
                  </a:lnTo>
                  <a:lnTo>
                    <a:pt x="626491" y="33909"/>
                  </a:lnTo>
                  <a:cubicBezTo>
                    <a:pt x="299212" y="33909"/>
                    <a:pt x="33909" y="299212"/>
                    <a:pt x="33909" y="626491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548640" y="6071616"/>
            <a:ext cx="914400" cy="914400"/>
            <a:chOff x="0" y="0"/>
            <a:chExt cx="1219200" cy="12192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4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554480" y="6035040"/>
            <a:ext cx="4297680" cy="1005840"/>
            <a:chOff x="0" y="0"/>
            <a:chExt cx="5730240" cy="134112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5730240" cy="1341120"/>
            </a:xfrm>
            <a:custGeom>
              <a:avLst/>
              <a:gdLst/>
              <a:ahLst/>
              <a:cxnLst/>
              <a:rect l="l" t="t" r="r" b="b"/>
              <a:pathLst>
                <a:path w="5730240" h="1341120">
                  <a:moveTo>
                    <a:pt x="0" y="0"/>
                  </a:moveTo>
                  <a:lnTo>
                    <a:pt x="5730240" y="0"/>
                  </a:lnTo>
                  <a:lnTo>
                    <a:pt x="5730240" y="1341120"/>
                  </a:lnTo>
                  <a:lnTo>
                    <a:pt x="0" y="13411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3254" b="-332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85725"/>
              <a:ext cx="5730240" cy="14268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919"/>
                </a:lnSpc>
              </a:pPr>
              <a:r>
                <a:rPr lang="en-US" sz="4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MEDIACIÓN</a:t>
              </a:r>
            </a:p>
          </p:txBody>
        </p:sp>
      </p:grpSp>
      <p:sp>
        <p:nvSpPr>
          <p:cNvPr id="61" name="TextBox 61"/>
          <p:cNvSpPr txBox="1"/>
          <p:nvPr/>
        </p:nvSpPr>
        <p:spPr>
          <a:xfrm>
            <a:off x="640080" y="7147941"/>
            <a:ext cx="5120640" cy="2047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59"/>
              </a:lnSpc>
            </a:pPr>
            <a:r>
              <a:rPr lang="en-US" sz="32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Si no hay acuerdo: mediador designado por las partes o el Min. Trabajo en 3 días hábiles.</a:t>
            </a:r>
          </a:p>
        </p:txBody>
      </p:sp>
      <p:grpSp>
        <p:nvGrpSpPr>
          <p:cNvPr id="62" name="Group 62"/>
          <p:cNvGrpSpPr/>
          <p:nvPr/>
        </p:nvGrpSpPr>
        <p:grpSpPr>
          <a:xfrm>
            <a:off x="6333239" y="5839463"/>
            <a:ext cx="5694683" cy="3225803"/>
            <a:chOff x="0" y="0"/>
            <a:chExt cx="7592911" cy="4301071"/>
          </a:xfrm>
        </p:grpSpPr>
        <p:sp>
          <p:nvSpPr>
            <p:cNvPr id="63" name="Freeform 63"/>
            <p:cNvSpPr/>
            <p:nvPr/>
          </p:nvSpPr>
          <p:spPr>
            <a:xfrm>
              <a:off x="16891" y="16891"/>
              <a:ext cx="7559040" cy="4267200"/>
            </a:xfrm>
            <a:custGeom>
              <a:avLst/>
              <a:gdLst/>
              <a:ahLst/>
              <a:cxnLst/>
              <a:rect l="l" t="t" r="r" b="b"/>
              <a:pathLst>
                <a:path w="7559040" h="4267200">
                  <a:moveTo>
                    <a:pt x="0" y="0"/>
                  </a:moveTo>
                  <a:lnTo>
                    <a:pt x="7559040" y="0"/>
                  </a:lnTo>
                  <a:lnTo>
                    <a:pt x="7559040" y="4267200"/>
                  </a:lnTo>
                  <a:lnTo>
                    <a:pt x="0" y="4267200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4" name="Freeform 64"/>
            <p:cNvSpPr/>
            <p:nvPr/>
          </p:nvSpPr>
          <p:spPr>
            <a:xfrm>
              <a:off x="0" y="0"/>
              <a:ext cx="7592822" cy="4300982"/>
            </a:xfrm>
            <a:custGeom>
              <a:avLst/>
              <a:gdLst/>
              <a:ahLst/>
              <a:cxnLst/>
              <a:rect l="l" t="t" r="r" b="b"/>
              <a:pathLst>
                <a:path w="7592822" h="430098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284091"/>
                  </a:lnTo>
                  <a:cubicBezTo>
                    <a:pt x="7592822" y="4293489"/>
                    <a:pt x="7585202" y="4300982"/>
                    <a:pt x="7575931" y="4300982"/>
                  </a:cubicBezTo>
                  <a:lnTo>
                    <a:pt x="16891" y="4300982"/>
                  </a:lnTo>
                  <a:cubicBezTo>
                    <a:pt x="7493" y="4300982"/>
                    <a:pt x="0" y="4293362"/>
                    <a:pt x="0" y="4284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284091"/>
                  </a:lnTo>
                  <a:lnTo>
                    <a:pt x="16891" y="4284091"/>
                  </a:lnTo>
                  <a:lnTo>
                    <a:pt x="16891" y="4267200"/>
                  </a:lnTo>
                  <a:lnTo>
                    <a:pt x="7575931" y="4267200"/>
                  </a:lnTo>
                  <a:lnTo>
                    <a:pt x="7575931" y="4284091"/>
                  </a:lnTo>
                  <a:lnTo>
                    <a:pt x="7559040" y="428409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6516119" y="6058919"/>
            <a:ext cx="939803" cy="939803"/>
            <a:chOff x="0" y="0"/>
            <a:chExt cx="1253071" cy="1253071"/>
          </a:xfrm>
        </p:grpSpPr>
        <p:sp>
          <p:nvSpPr>
            <p:cNvPr id="66" name="Freeform 66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609600"/>
                  </a:moveTo>
                  <a:cubicBezTo>
                    <a:pt x="0" y="272923"/>
                    <a:pt x="272923" y="0"/>
                    <a:pt x="609600" y="0"/>
                  </a:cubicBezTo>
                  <a:cubicBezTo>
                    <a:pt x="946277" y="0"/>
                    <a:pt x="1219200" y="272923"/>
                    <a:pt x="1219200" y="609600"/>
                  </a:cubicBezTo>
                  <a:cubicBezTo>
                    <a:pt x="1219200" y="946277"/>
                    <a:pt x="946277" y="1219200"/>
                    <a:pt x="609600" y="1219200"/>
                  </a:cubicBezTo>
                  <a:cubicBezTo>
                    <a:pt x="272923" y="1219200"/>
                    <a:pt x="0" y="946277"/>
                    <a:pt x="0" y="609600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7" name="Freeform 67"/>
            <p:cNvSpPr/>
            <p:nvPr/>
          </p:nvSpPr>
          <p:spPr>
            <a:xfrm>
              <a:off x="0" y="0"/>
              <a:ext cx="1253109" cy="1252982"/>
            </a:xfrm>
            <a:custGeom>
              <a:avLst/>
              <a:gdLst/>
              <a:ahLst/>
              <a:cxnLst/>
              <a:rect l="l" t="t" r="r" b="b"/>
              <a:pathLst>
                <a:path w="1253109" h="1252982">
                  <a:moveTo>
                    <a:pt x="0" y="626491"/>
                  </a:moveTo>
                  <a:cubicBezTo>
                    <a:pt x="0" y="280543"/>
                    <a:pt x="280543" y="0"/>
                    <a:pt x="626491" y="0"/>
                  </a:cubicBezTo>
                  <a:lnTo>
                    <a:pt x="626491" y="16891"/>
                  </a:lnTo>
                  <a:lnTo>
                    <a:pt x="626491" y="0"/>
                  </a:lnTo>
                  <a:cubicBezTo>
                    <a:pt x="972566" y="0"/>
                    <a:pt x="1253109" y="280543"/>
                    <a:pt x="1253109" y="626491"/>
                  </a:cubicBezTo>
                  <a:lnTo>
                    <a:pt x="1236091" y="626491"/>
                  </a:lnTo>
                  <a:lnTo>
                    <a:pt x="1252982" y="626491"/>
                  </a:lnTo>
                  <a:cubicBezTo>
                    <a:pt x="1252982" y="972566"/>
                    <a:pt x="972439" y="1252982"/>
                    <a:pt x="626491" y="1252982"/>
                  </a:cubicBezTo>
                  <a:lnTo>
                    <a:pt x="626491" y="1236091"/>
                  </a:lnTo>
                  <a:lnTo>
                    <a:pt x="626491" y="1252982"/>
                  </a:lnTo>
                  <a:cubicBezTo>
                    <a:pt x="280543" y="1253109"/>
                    <a:pt x="0" y="972566"/>
                    <a:pt x="0" y="626491"/>
                  </a:cubicBezTo>
                  <a:lnTo>
                    <a:pt x="16891" y="626491"/>
                  </a:lnTo>
                  <a:lnTo>
                    <a:pt x="33909" y="626491"/>
                  </a:lnTo>
                  <a:lnTo>
                    <a:pt x="16891" y="626491"/>
                  </a:lnTo>
                  <a:lnTo>
                    <a:pt x="0" y="626491"/>
                  </a:lnTo>
                  <a:moveTo>
                    <a:pt x="33909" y="626491"/>
                  </a:moveTo>
                  <a:cubicBezTo>
                    <a:pt x="33909" y="635889"/>
                    <a:pt x="26289" y="643382"/>
                    <a:pt x="17018" y="643382"/>
                  </a:cubicBezTo>
                  <a:cubicBezTo>
                    <a:pt x="7747" y="643382"/>
                    <a:pt x="0" y="635889"/>
                    <a:pt x="0" y="626491"/>
                  </a:cubicBezTo>
                  <a:cubicBezTo>
                    <a:pt x="0" y="617093"/>
                    <a:pt x="7620" y="609600"/>
                    <a:pt x="16891" y="609600"/>
                  </a:cubicBezTo>
                  <a:cubicBezTo>
                    <a:pt x="26162" y="609600"/>
                    <a:pt x="33782" y="617220"/>
                    <a:pt x="33782" y="626491"/>
                  </a:cubicBezTo>
                  <a:cubicBezTo>
                    <a:pt x="33909" y="953897"/>
                    <a:pt x="299212" y="1219200"/>
                    <a:pt x="626491" y="1219200"/>
                  </a:cubicBezTo>
                  <a:cubicBezTo>
                    <a:pt x="953897" y="1219200"/>
                    <a:pt x="1219200" y="953897"/>
                    <a:pt x="1219200" y="626491"/>
                  </a:cubicBezTo>
                  <a:cubicBezTo>
                    <a:pt x="1219200" y="299212"/>
                    <a:pt x="953897" y="33909"/>
                    <a:pt x="626491" y="33909"/>
                  </a:cubicBezTo>
                  <a:lnTo>
                    <a:pt x="626491" y="16891"/>
                  </a:lnTo>
                  <a:lnTo>
                    <a:pt x="626491" y="33909"/>
                  </a:lnTo>
                  <a:cubicBezTo>
                    <a:pt x="299212" y="33909"/>
                    <a:pt x="33909" y="299212"/>
                    <a:pt x="33909" y="626491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6528816" y="6071616"/>
            <a:ext cx="914400" cy="914400"/>
            <a:chOff x="0" y="0"/>
            <a:chExt cx="1219200" cy="12192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5</a:t>
              </a:r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7534656" y="6035040"/>
            <a:ext cx="4297680" cy="1005840"/>
            <a:chOff x="0" y="0"/>
            <a:chExt cx="5730240" cy="134112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730240" cy="1341120"/>
            </a:xfrm>
            <a:custGeom>
              <a:avLst/>
              <a:gdLst/>
              <a:ahLst/>
              <a:cxnLst/>
              <a:rect l="l" t="t" r="r" b="b"/>
              <a:pathLst>
                <a:path w="5730240" h="1341120">
                  <a:moveTo>
                    <a:pt x="0" y="0"/>
                  </a:moveTo>
                  <a:lnTo>
                    <a:pt x="5730240" y="0"/>
                  </a:lnTo>
                  <a:lnTo>
                    <a:pt x="5730240" y="1341120"/>
                  </a:lnTo>
                  <a:lnTo>
                    <a:pt x="0" y="13411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3254" b="-332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0" y="-76200"/>
              <a:ext cx="5730240" cy="141732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ACUERDO COLECTIVO</a:t>
              </a:r>
            </a:p>
          </p:txBody>
        </p:sp>
      </p:grpSp>
      <p:sp>
        <p:nvSpPr>
          <p:cNvPr id="74" name="TextBox 74"/>
          <p:cNvSpPr txBox="1"/>
          <p:nvPr/>
        </p:nvSpPr>
        <p:spPr>
          <a:xfrm>
            <a:off x="6620256" y="7138416"/>
            <a:ext cx="5120640" cy="1762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39"/>
              </a:lnSpc>
            </a:pPr>
            <a:r>
              <a:rPr lang="en-US" sz="36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Vigencia mínima 2 años. Depositado en Min. Trabajo en 10 días.</a:t>
            </a:r>
          </a:p>
        </p:txBody>
      </p:sp>
      <p:grpSp>
        <p:nvGrpSpPr>
          <p:cNvPr id="75" name="Group 75"/>
          <p:cNvGrpSpPr/>
          <p:nvPr/>
        </p:nvGrpSpPr>
        <p:grpSpPr>
          <a:xfrm>
            <a:off x="12313415" y="5839463"/>
            <a:ext cx="5694683" cy="3225803"/>
            <a:chOff x="0" y="0"/>
            <a:chExt cx="7592911" cy="4301071"/>
          </a:xfrm>
        </p:grpSpPr>
        <p:sp>
          <p:nvSpPr>
            <p:cNvPr id="76" name="Freeform 76"/>
            <p:cNvSpPr/>
            <p:nvPr/>
          </p:nvSpPr>
          <p:spPr>
            <a:xfrm>
              <a:off x="16891" y="16891"/>
              <a:ext cx="7559040" cy="4267200"/>
            </a:xfrm>
            <a:custGeom>
              <a:avLst/>
              <a:gdLst/>
              <a:ahLst/>
              <a:cxnLst/>
              <a:rect l="l" t="t" r="r" b="b"/>
              <a:pathLst>
                <a:path w="7559040" h="4267200">
                  <a:moveTo>
                    <a:pt x="0" y="0"/>
                  </a:moveTo>
                  <a:lnTo>
                    <a:pt x="7559040" y="0"/>
                  </a:lnTo>
                  <a:lnTo>
                    <a:pt x="7559040" y="4267200"/>
                  </a:lnTo>
                  <a:lnTo>
                    <a:pt x="0" y="4267200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7" name="Freeform 77"/>
            <p:cNvSpPr/>
            <p:nvPr/>
          </p:nvSpPr>
          <p:spPr>
            <a:xfrm>
              <a:off x="0" y="0"/>
              <a:ext cx="7592822" cy="4300982"/>
            </a:xfrm>
            <a:custGeom>
              <a:avLst/>
              <a:gdLst/>
              <a:ahLst/>
              <a:cxnLst/>
              <a:rect l="l" t="t" r="r" b="b"/>
              <a:pathLst>
                <a:path w="7592822" h="430098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284091"/>
                  </a:lnTo>
                  <a:cubicBezTo>
                    <a:pt x="7592822" y="4293489"/>
                    <a:pt x="7585202" y="4300982"/>
                    <a:pt x="7575931" y="4300982"/>
                  </a:cubicBezTo>
                  <a:lnTo>
                    <a:pt x="16891" y="4300982"/>
                  </a:lnTo>
                  <a:cubicBezTo>
                    <a:pt x="7493" y="4300982"/>
                    <a:pt x="0" y="4293362"/>
                    <a:pt x="0" y="4284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284091"/>
                  </a:lnTo>
                  <a:lnTo>
                    <a:pt x="16891" y="4284091"/>
                  </a:lnTo>
                  <a:lnTo>
                    <a:pt x="16891" y="4267200"/>
                  </a:lnTo>
                  <a:lnTo>
                    <a:pt x="7575931" y="4267200"/>
                  </a:lnTo>
                  <a:lnTo>
                    <a:pt x="7575931" y="4284091"/>
                  </a:lnTo>
                  <a:lnTo>
                    <a:pt x="7559040" y="428409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2496295" y="6058919"/>
            <a:ext cx="939803" cy="939803"/>
            <a:chOff x="0" y="0"/>
            <a:chExt cx="1253071" cy="1253071"/>
          </a:xfrm>
        </p:grpSpPr>
        <p:sp>
          <p:nvSpPr>
            <p:cNvPr id="79" name="Freeform 79"/>
            <p:cNvSpPr/>
            <p:nvPr/>
          </p:nvSpPr>
          <p:spPr>
            <a:xfrm>
              <a:off x="16891" y="16891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609600"/>
                  </a:moveTo>
                  <a:cubicBezTo>
                    <a:pt x="0" y="272923"/>
                    <a:pt x="272923" y="0"/>
                    <a:pt x="609600" y="0"/>
                  </a:cubicBezTo>
                  <a:cubicBezTo>
                    <a:pt x="946277" y="0"/>
                    <a:pt x="1219200" y="272923"/>
                    <a:pt x="1219200" y="609600"/>
                  </a:cubicBezTo>
                  <a:cubicBezTo>
                    <a:pt x="1219200" y="946277"/>
                    <a:pt x="946277" y="1219200"/>
                    <a:pt x="609600" y="1219200"/>
                  </a:cubicBezTo>
                  <a:cubicBezTo>
                    <a:pt x="272923" y="1219200"/>
                    <a:pt x="0" y="946277"/>
                    <a:pt x="0" y="609600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0" name="Freeform 80"/>
            <p:cNvSpPr/>
            <p:nvPr/>
          </p:nvSpPr>
          <p:spPr>
            <a:xfrm>
              <a:off x="0" y="0"/>
              <a:ext cx="1253109" cy="1252982"/>
            </a:xfrm>
            <a:custGeom>
              <a:avLst/>
              <a:gdLst/>
              <a:ahLst/>
              <a:cxnLst/>
              <a:rect l="l" t="t" r="r" b="b"/>
              <a:pathLst>
                <a:path w="1253109" h="1252982">
                  <a:moveTo>
                    <a:pt x="0" y="626491"/>
                  </a:moveTo>
                  <a:cubicBezTo>
                    <a:pt x="0" y="280543"/>
                    <a:pt x="280543" y="0"/>
                    <a:pt x="626491" y="0"/>
                  </a:cubicBezTo>
                  <a:lnTo>
                    <a:pt x="626491" y="16891"/>
                  </a:lnTo>
                  <a:lnTo>
                    <a:pt x="626491" y="0"/>
                  </a:lnTo>
                  <a:cubicBezTo>
                    <a:pt x="972566" y="0"/>
                    <a:pt x="1253109" y="280543"/>
                    <a:pt x="1253109" y="626491"/>
                  </a:cubicBezTo>
                  <a:lnTo>
                    <a:pt x="1236091" y="626491"/>
                  </a:lnTo>
                  <a:lnTo>
                    <a:pt x="1252982" y="626491"/>
                  </a:lnTo>
                  <a:cubicBezTo>
                    <a:pt x="1252982" y="972566"/>
                    <a:pt x="972439" y="1252982"/>
                    <a:pt x="626491" y="1252982"/>
                  </a:cubicBezTo>
                  <a:lnTo>
                    <a:pt x="626491" y="1236091"/>
                  </a:lnTo>
                  <a:lnTo>
                    <a:pt x="626491" y="1252982"/>
                  </a:lnTo>
                  <a:cubicBezTo>
                    <a:pt x="280543" y="1253109"/>
                    <a:pt x="0" y="972566"/>
                    <a:pt x="0" y="626491"/>
                  </a:cubicBezTo>
                  <a:lnTo>
                    <a:pt x="16891" y="626491"/>
                  </a:lnTo>
                  <a:lnTo>
                    <a:pt x="33909" y="626491"/>
                  </a:lnTo>
                  <a:lnTo>
                    <a:pt x="16891" y="626491"/>
                  </a:lnTo>
                  <a:lnTo>
                    <a:pt x="0" y="626491"/>
                  </a:lnTo>
                  <a:moveTo>
                    <a:pt x="33909" y="626491"/>
                  </a:moveTo>
                  <a:cubicBezTo>
                    <a:pt x="33909" y="635889"/>
                    <a:pt x="26289" y="643382"/>
                    <a:pt x="17018" y="643382"/>
                  </a:cubicBezTo>
                  <a:cubicBezTo>
                    <a:pt x="7747" y="643382"/>
                    <a:pt x="0" y="635889"/>
                    <a:pt x="0" y="626491"/>
                  </a:cubicBezTo>
                  <a:cubicBezTo>
                    <a:pt x="0" y="617093"/>
                    <a:pt x="7620" y="609600"/>
                    <a:pt x="16891" y="609600"/>
                  </a:cubicBezTo>
                  <a:cubicBezTo>
                    <a:pt x="26162" y="609600"/>
                    <a:pt x="33782" y="617220"/>
                    <a:pt x="33782" y="626491"/>
                  </a:cubicBezTo>
                  <a:cubicBezTo>
                    <a:pt x="33909" y="953897"/>
                    <a:pt x="299212" y="1219200"/>
                    <a:pt x="626491" y="1219200"/>
                  </a:cubicBezTo>
                  <a:cubicBezTo>
                    <a:pt x="953897" y="1219200"/>
                    <a:pt x="1219200" y="953897"/>
                    <a:pt x="1219200" y="626491"/>
                  </a:cubicBezTo>
                  <a:cubicBezTo>
                    <a:pt x="1219200" y="299212"/>
                    <a:pt x="953897" y="33909"/>
                    <a:pt x="626491" y="33909"/>
                  </a:cubicBezTo>
                  <a:lnTo>
                    <a:pt x="626491" y="16891"/>
                  </a:lnTo>
                  <a:lnTo>
                    <a:pt x="626491" y="33909"/>
                  </a:lnTo>
                  <a:cubicBezTo>
                    <a:pt x="299212" y="33909"/>
                    <a:pt x="33909" y="299212"/>
                    <a:pt x="33909" y="626491"/>
                  </a:cubicBez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2508992" y="6071616"/>
            <a:ext cx="914400" cy="914400"/>
            <a:chOff x="0" y="0"/>
            <a:chExt cx="1219200" cy="12192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1219200" cy="1219200"/>
            </a:xfrm>
            <a:custGeom>
              <a:avLst/>
              <a:gdLst/>
              <a:ahLst/>
              <a:cxnLst/>
              <a:rect l="l" t="t" r="r" b="b"/>
              <a:pathLst>
                <a:path w="1219200" h="1219200">
                  <a:moveTo>
                    <a:pt x="0" y="0"/>
                  </a:moveTo>
                  <a:lnTo>
                    <a:pt x="1219200" y="0"/>
                  </a:lnTo>
                  <a:lnTo>
                    <a:pt x="12192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0" y="-85725"/>
              <a:ext cx="1219200" cy="1304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6</a:t>
              </a:r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13514832" y="6035040"/>
            <a:ext cx="4297680" cy="1005840"/>
            <a:chOff x="0" y="0"/>
            <a:chExt cx="5730240" cy="134112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5730240" cy="1341120"/>
            </a:xfrm>
            <a:custGeom>
              <a:avLst/>
              <a:gdLst/>
              <a:ahLst/>
              <a:cxnLst/>
              <a:rect l="l" t="t" r="r" b="b"/>
              <a:pathLst>
                <a:path w="5730240" h="1341120">
                  <a:moveTo>
                    <a:pt x="0" y="0"/>
                  </a:moveTo>
                  <a:lnTo>
                    <a:pt x="5730240" y="0"/>
                  </a:lnTo>
                  <a:lnTo>
                    <a:pt x="5730240" y="1341120"/>
                  </a:lnTo>
                  <a:lnTo>
                    <a:pt x="0" y="13411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3254" b="-3325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0" y="-85725"/>
              <a:ext cx="5730240" cy="14268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SEGUIMIENTO</a:t>
              </a:r>
            </a:p>
          </p:txBody>
        </p:sp>
      </p:grpSp>
      <p:sp>
        <p:nvSpPr>
          <p:cNvPr id="87" name="TextBox 87"/>
          <p:cNvSpPr txBox="1"/>
          <p:nvPr/>
        </p:nvSpPr>
        <p:spPr>
          <a:xfrm>
            <a:off x="12600432" y="7147941"/>
            <a:ext cx="5120640" cy="2124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FFFFFF"/>
                </a:solidFill>
                <a:latin typeface="Calibri (MS)"/>
                <a:ea typeface="Calibri (MS)"/>
                <a:cs typeface="Calibri (MS)"/>
                <a:sym typeface="Calibri (MS)"/>
              </a:rPr>
              <a:t>Comité bipartito verifica el cumplimiento. Actos administrativos en max. 1 mes.</a:t>
            </a:r>
          </a:p>
        </p:txBody>
      </p:sp>
      <p:grpSp>
        <p:nvGrpSpPr>
          <p:cNvPr id="88" name="Group 88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89" name="Freeform 89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0" name="Freeform 90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3" name="TextBox 93"/>
            <p:cNvSpPr txBox="1"/>
            <p:nvPr/>
          </p:nvSpPr>
          <p:spPr>
            <a:xfrm>
              <a:off x="0" y="-57150"/>
              <a:ext cx="24384000" cy="9715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697" y="-12697"/>
            <a:ext cx="18313403" cy="2037083"/>
            <a:chOff x="0" y="0"/>
            <a:chExt cx="24417871" cy="2716111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24383999" cy="2682240"/>
            </a:xfrm>
            <a:custGeom>
              <a:avLst/>
              <a:gdLst/>
              <a:ahLst/>
              <a:cxnLst/>
              <a:rect l="l" t="t" r="r" b="b"/>
              <a:pathLst>
                <a:path w="24383999" h="2682240">
                  <a:moveTo>
                    <a:pt x="0" y="0"/>
                  </a:moveTo>
                  <a:lnTo>
                    <a:pt x="24383999" y="0"/>
                  </a:lnTo>
                  <a:lnTo>
                    <a:pt x="24383999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17782" cy="2716022"/>
            </a:xfrm>
            <a:custGeom>
              <a:avLst/>
              <a:gdLst/>
              <a:ahLst/>
              <a:cxnLst/>
              <a:rect l="l" t="t" r="r" b="b"/>
              <a:pathLst>
                <a:path w="24417782" h="2716022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2699131"/>
                  </a:lnTo>
                  <a:cubicBezTo>
                    <a:pt x="24417782" y="2708529"/>
                    <a:pt x="24410163" y="2716022"/>
                    <a:pt x="24400890" y="2716022"/>
                  </a:cubicBezTo>
                  <a:lnTo>
                    <a:pt x="16891" y="2716022"/>
                  </a:lnTo>
                  <a:cubicBezTo>
                    <a:pt x="7493" y="2716022"/>
                    <a:pt x="0" y="2708402"/>
                    <a:pt x="0" y="26991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699131"/>
                  </a:lnTo>
                  <a:lnTo>
                    <a:pt x="16891" y="2699131"/>
                  </a:lnTo>
                  <a:lnTo>
                    <a:pt x="16891" y="2682240"/>
                  </a:lnTo>
                  <a:lnTo>
                    <a:pt x="24400890" y="2682240"/>
                  </a:lnTo>
                  <a:lnTo>
                    <a:pt x="24400890" y="2699131"/>
                  </a:lnTo>
                  <a:lnTo>
                    <a:pt x="24384000" y="269913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48640" y="0"/>
            <a:ext cx="14996160" cy="2011680"/>
            <a:chOff x="0" y="0"/>
            <a:chExt cx="19994880" cy="26822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994880" cy="2682240"/>
            </a:xfrm>
            <a:custGeom>
              <a:avLst/>
              <a:gdLst/>
              <a:ahLst/>
              <a:cxnLst/>
              <a:rect l="l" t="t" r="r" b="b"/>
              <a:pathLst>
                <a:path w="19994880" h="2682240">
                  <a:moveTo>
                    <a:pt x="0" y="0"/>
                  </a:moveTo>
                  <a:lnTo>
                    <a:pt x="19994880" y="0"/>
                  </a:lnTo>
                  <a:lnTo>
                    <a:pt x="1999488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252" b="-9525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23825"/>
              <a:ext cx="19994880" cy="28060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7200"/>
                </a:lnSpc>
              </a:pPr>
              <a:r>
                <a:rPr lang="en-US" sz="6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Representación Sindical y Negociadores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093440" y="182880"/>
            <a:ext cx="1645920" cy="1664208"/>
            <a:chOff x="0" y="0"/>
            <a:chExt cx="2194560" cy="2218944"/>
          </a:xfrm>
        </p:grpSpPr>
        <p:sp>
          <p:nvSpPr>
            <p:cNvPr id="9" name="Freeform 9" descr="/home/claude/logo_nepo.jpeg"/>
            <p:cNvSpPr/>
            <p:nvPr/>
          </p:nvSpPr>
          <p:spPr>
            <a:xfrm>
              <a:off x="0" y="0"/>
              <a:ext cx="2194560" cy="2218944"/>
            </a:xfrm>
            <a:custGeom>
              <a:avLst/>
              <a:gdLst/>
              <a:ahLst/>
              <a:cxnLst/>
              <a:rect l="l" t="t" r="r" b="b"/>
              <a:pathLst>
                <a:path w="2194560" h="2218944">
                  <a:moveTo>
                    <a:pt x="0" y="0"/>
                  </a:moveTo>
                  <a:lnTo>
                    <a:pt x="2194560" y="0"/>
                  </a:lnTo>
                  <a:lnTo>
                    <a:pt x="2194560" y="2218944"/>
                  </a:lnTo>
                  <a:lnTo>
                    <a:pt x="0" y="22189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00" r="-10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5943" y="2181863"/>
            <a:ext cx="8255003" cy="793499"/>
            <a:chOff x="0" y="0"/>
            <a:chExt cx="11006671" cy="1057999"/>
          </a:xfrm>
        </p:grpSpPr>
        <p:sp>
          <p:nvSpPr>
            <p:cNvPr id="11" name="Freeform 11"/>
            <p:cNvSpPr/>
            <p:nvPr/>
          </p:nvSpPr>
          <p:spPr>
            <a:xfrm>
              <a:off x="16891" y="16891"/>
              <a:ext cx="10972800" cy="1024128"/>
            </a:xfrm>
            <a:custGeom>
              <a:avLst/>
              <a:gdLst/>
              <a:ahLst/>
              <a:cxnLst/>
              <a:rect l="l" t="t" r="r" b="b"/>
              <a:pathLst>
                <a:path w="10972800" h="1024128">
                  <a:moveTo>
                    <a:pt x="0" y="0"/>
                  </a:moveTo>
                  <a:lnTo>
                    <a:pt x="10972800" y="0"/>
                  </a:lnTo>
                  <a:lnTo>
                    <a:pt x="10972800" y="1024128"/>
                  </a:lnTo>
                  <a:lnTo>
                    <a:pt x="0" y="1024128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11006582" cy="1057912"/>
            </a:xfrm>
            <a:custGeom>
              <a:avLst/>
              <a:gdLst/>
              <a:ahLst/>
              <a:cxnLst/>
              <a:rect l="l" t="t" r="r" b="b"/>
              <a:pathLst>
                <a:path w="11006582" h="105791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041019"/>
                  </a:lnTo>
                  <a:cubicBezTo>
                    <a:pt x="11006582" y="1050417"/>
                    <a:pt x="10998962" y="1057910"/>
                    <a:pt x="10989691" y="1057910"/>
                  </a:cubicBezTo>
                  <a:lnTo>
                    <a:pt x="16891" y="1057910"/>
                  </a:lnTo>
                  <a:cubicBezTo>
                    <a:pt x="7620" y="1058037"/>
                    <a:pt x="0" y="1050417"/>
                    <a:pt x="0" y="104101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041019"/>
                  </a:lnTo>
                  <a:lnTo>
                    <a:pt x="16891" y="1041019"/>
                  </a:lnTo>
                  <a:lnTo>
                    <a:pt x="16891" y="1024128"/>
                  </a:lnTo>
                  <a:lnTo>
                    <a:pt x="10989691" y="1024128"/>
                  </a:lnTo>
                  <a:lnTo>
                    <a:pt x="10989691" y="1041019"/>
                  </a:lnTo>
                  <a:lnTo>
                    <a:pt x="10972800" y="1041019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48640" y="2194560"/>
            <a:ext cx="8229600" cy="768096"/>
            <a:chOff x="0" y="0"/>
            <a:chExt cx="10972800" cy="102412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972800" cy="1024128"/>
            </a:xfrm>
            <a:custGeom>
              <a:avLst/>
              <a:gdLst/>
              <a:ahLst/>
              <a:cxnLst/>
              <a:rect l="l" t="t" r="r" b="b"/>
              <a:pathLst>
                <a:path w="10972800" h="1024128">
                  <a:moveTo>
                    <a:pt x="0" y="0"/>
                  </a:moveTo>
                  <a:lnTo>
                    <a:pt x="10972800" y="0"/>
                  </a:lnTo>
                  <a:lnTo>
                    <a:pt x="10972800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8768" b="-1587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76200"/>
              <a:ext cx="10972800" cy="110032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559"/>
                </a:lnSpc>
              </a:pPr>
              <a:r>
                <a:rPr lang="en-US" sz="37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LÍMITE DE NEGOCIADORES POR ÁMBITO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35943" y="3132839"/>
            <a:ext cx="8255003" cy="1342139"/>
            <a:chOff x="0" y="0"/>
            <a:chExt cx="11006671" cy="1789519"/>
          </a:xfrm>
        </p:grpSpPr>
        <p:sp>
          <p:nvSpPr>
            <p:cNvPr id="17" name="Freeform 17"/>
            <p:cNvSpPr/>
            <p:nvPr/>
          </p:nvSpPr>
          <p:spPr>
            <a:xfrm>
              <a:off x="16891" y="16891"/>
              <a:ext cx="10972800" cy="1755648"/>
            </a:xfrm>
            <a:custGeom>
              <a:avLst/>
              <a:gdLst/>
              <a:ahLst/>
              <a:cxnLst/>
              <a:rect l="l" t="t" r="r" b="b"/>
              <a:pathLst>
                <a:path w="10972800" h="1755648">
                  <a:moveTo>
                    <a:pt x="0" y="0"/>
                  </a:moveTo>
                  <a:lnTo>
                    <a:pt x="10972800" y="0"/>
                  </a:lnTo>
                  <a:lnTo>
                    <a:pt x="10972800" y="1755648"/>
                  </a:lnTo>
                  <a:lnTo>
                    <a:pt x="0" y="1755648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0"/>
              <a:ext cx="11006582" cy="1789430"/>
            </a:xfrm>
            <a:custGeom>
              <a:avLst/>
              <a:gdLst/>
              <a:ahLst/>
              <a:cxnLst/>
              <a:rect l="l" t="t" r="r" b="b"/>
              <a:pathLst>
                <a:path w="11006582" h="1789430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772539"/>
                  </a:lnTo>
                  <a:cubicBezTo>
                    <a:pt x="11006582" y="1781937"/>
                    <a:pt x="10998962" y="1789430"/>
                    <a:pt x="10989691" y="1789430"/>
                  </a:cubicBezTo>
                  <a:lnTo>
                    <a:pt x="16891" y="1789430"/>
                  </a:lnTo>
                  <a:cubicBezTo>
                    <a:pt x="7493" y="1789430"/>
                    <a:pt x="0" y="1781810"/>
                    <a:pt x="0" y="177253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72539"/>
                  </a:lnTo>
                  <a:lnTo>
                    <a:pt x="16891" y="1772539"/>
                  </a:lnTo>
                  <a:lnTo>
                    <a:pt x="16891" y="1755648"/>
                  </a:lnTo>
                  <a:lnTo>
                    <a:pt x="10989691" y="1755648"/>
                  </a:lnTo>
                  <a:lnTo>
                    <a:pt x="10989691" y="1772539"/>
                  </a:lnTo>
                  <a:lnTo>
                    <a:pt x="10972800" y="1772539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35943" y="3132839"/>
            <a:ext cx="135131" cy="1342139"/>
            <a:chOff x="0" y="0"/>
            <a:chExt cx="180175" cy="1789519"/>
          </a:xfrm>
        </p:grpSpPr>
        <p:sp>
          <p:nvSpPr>
            <p:cNvPr id="20" name="Freeform 20"/>
            <p:cNvSpPr/>
            <p:nvPr/>
          </p:nvSpPr>
          <p:spPr>
            <a:xfrm>
              <a:off x="16891" y="16891"/>
              <a:ext cx="146304" cy="1755648"/>
            </a:xfrm>
            <a:custGeom>
              <a:avLst/>
              <a:gdLst/>
              <a:ahLst/>
              <a:cxnLst/>
              <a:rect l="l" t="t" r="r" b="b"/>
              <a:pathLst>
                <a:path w="146304" h="1755648">
                  <a:moveTo>
                    <a:pt x="0" y="0"/>
                  </a:moveTo>
                  <a:lnTo>
                    <a:pt x="146304" y="0"/>
                  </a:lnTo>
                  <a:lnTo>
                    <a:pt x="146304" y="1755648"/>
                  </a:lnTo>
                  <a:lnTo>
                    <a:pt x="0" y="1755648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0" y="0"/>
              <a:ext cx="180086" cy="1789430"/>
            </a:xfrm>
            <a:custGeom>
              <a:avLst/>
              <a:gdLst/>
              <a:ahLst/>
              <a:cxnLst/>
              <a:rect l="l" t="t" r="r" b="b"/>
              <a:pathLst>
                <a:path w="180086" h="178943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772539"/>
                  </a:lnTo>
                  <a:cubicBezTo>
                    <a:pt x="180086" y="1781937"/>
                    <a:pt x="172466" y="1789430"/>
                    <a:pt x="163195" y="1789430"/>
                  </a:cubicBezTo>
                  <a:lnTo>
                    <a:pt x="16891" y="1789430"/>
                  </a:lnTo>
                  <a:cubicBezTo>
                    <a:pt x="7493" y="1789430"/>
                    <a:pt x="0" y="1781810"/>
                    <a:pt x="0" y="177253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72539"/>
                  </a:lnTo>
                  <a:lnTo>
                    <a:pt x="16891" y="1772539"/>
                  </a:lnTo>
                  <a:lnTo>
                    <a:pt x="16891" y="1755648"/>
                  </a:lnTo>
                  <a:lnTo>
                    <a:pt x="163195" y="1755648"/>
                  </a:lnTo>
                  <a:lnTo>
                    <a:pt x="163195" y="1772539"/>
                  </a:lnTo>
                  <a:lnTo>
                    <a:pt x="146304" y="177253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768096" y="3200400"/>
            <a:ext cx="2743200" cy="696421"/>
            <a:chOff x="0" y="0"/>
            <a:chExt cx="3657600" cy="92856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657600" cy="928562"/>
            </a:xfrm>
            <a:custGeom>
              <a:avLst/>
              <a:gdLst/>
              <a:ahLst/>
              <a:cxnLst/>
              <a:rect l="l" t="t" r="r" b="b"/>
              <a:pathLst>
                <a:path w="3657600" h="928562">
                  <a:moveTo>
                    <a:pt x="0" y="0"/>
                  </a:moveTo>
                  <a:lnTo>
                    <a:pt x="3657600" y="0"/>
                  </a:lnTo>
                  <a:lnTo>
                    <a:pt x="3657600" y="928562"/>
                  </a:lnTo>
                  <a:lnTo>
                    <a:pt x="0" y="92856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4735" b="-1876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66675"/>
              <a:ext cx="3657600" cy="99523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199"/>
                </a:lnSpc>
              </a:pPr>
              <a:r>
                <a:rPr lang="en-US" sz="34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NACIONAL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3657600" y="3200400"/>
            <a:ext cx="4937760" cy="883665"/>
            <a:chOff x="0" y="0"/>
            <a:chExt cx="6583680" cy="117821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583680" cy="1178219"/>
            </a:xfrm>
            <a:custGeom>
              <a:avLst/>
              <a:gdLst/>
              <a:ahLst/>
              <a:cxnLst/>
              <a:rect l="l" t="t" r="r" b="b"/>
              <a:pathLst>
                <a:path w="6583680" h="1178219">
                  <a:moveTo>
                    <a:pt x="0" y="0"/>
                  </a:moveTo>
                  <a:lnTo>
                    <a:pt x="6583680" y="0"/>
                  </a:lnTo>
                  <a:lnTo>
                    <a:pt x="6583680" y="1178219"/>
                  </a:lnTo>
                  <a:lnTo>
                    <a:pt x="0" y="1178219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75765" b="-419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95250"/>
              <a:ext cx="6583680" cy="127346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r">
                <a:lnSpc>
                  <a:spcPts val="5279"/>
                </a:lnSpc>
              </a:pPr>
              <a:r>
                <a:rPr lang="en-US" sz="4399" b="1">
                  <a:solidFill>
                    <a:srgbClr val="2E7D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40 negociadores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768096" y="3840480"/>
            <a:ext cx="7680960" cy="744380"/>
            <a:chOff x="0" y="0"/>
            <a:chExt cx="10241280" cy="992507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0241280" cy="992507"/>
            </a:xfrm>
            <a:custGeom>
              <a:avLst/>
              <a:gdLst/>
              <a:ahLst/>
              <a:cxnLst/>
              <a:rect l="l" t="t" r="r" b="b"/>
              <a:pathLst>
                <a:path w="10241280" h="992507">
                  <a:moveTo>
                    <a:pt x="0" y="0"/>
                  </a:moveTo>
                  <a:lnTo>
                    <a:pt x="10241280" y="0"/>
                  </a:lnTo>
                  <a:lnTo>
                    <a:pt x="10241280" y="992507"/>
                  </a:lnTo>
                  <a:lnTo>
                    <a:pt x="0" y="992507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66662" b="-13545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76200"/>
              <a:ext cx="10241280" cy="106870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439"/>
                </a:lnSpc>
              </a:pPr>
              <a:r>
                <a:rPr lang="en-US" sz="36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1 c/10.000 afiliados (Confederaciones)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35943" y="4632455"/>
            <a:ext cx="8255003" cy="1342139"/>
            <a:chOff x="0" y="0"/>
            <a:chExt cx="11006671" cy="1789519"/>
          </a:xfrm>
        </p:grpSpPr>
        <p:sp>
          <p:nvSpPr>
            <p:cNvPr id="32" name="Freeform 32"/>
            <p:cNvSpPr/>
            <p:nvPr/>
          </p:nvSpPr>
          <p:spPr>
            <a:xfrm>
              <a:off x="16891" y="16891"/>
              <a:ext cx="10972800" cy="1755648"/>
            </a:xfrm>
            <a:custGeom>
              <a:avLst/>
              <a:gdLst/>
              <a:ahLst/>
              <a:cxnLst/>
              <a:rect l="l" t="t" r="r" b="b"/>
              <a:pathLst>
                <a:path w="10972800" h="1755648">
                  <a:moveTo>
                    <a:pt x="0" y="0"/>
                  </a:moveTo>
                  <a:lnTo>
                    <a:pt x="10972800" y="0"/>
                  </a:lnTo>
                  <a:lnTo>
                    <a:pt x="10972800" y="1755648"/>
                  </a:lnTo>
                  <a:lnTo>
                    <a:pt x="0" y="17556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Freeform 33"/>
            <p:cNvSpPr/>
            <p:nvPr/>
          </p:nvSpPr>
          <p:spPr>
            <a:xfrm>
              <a:off x="0" y="0"/>
              <a:ext cx="11006582" cy="1789430"/>
            </a:xfrm>
            <a:custGeom>
              <a:avLst/>
              <a:gdLst/>
              <a:ahLst/>
              <a:cxnLst/>
              <a:rect l="l" t="t" r="r" b="b"/>
              <a:pathLst>
                <a:path w="11006582" h="1789430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772539"/>
                  </a:lnTo>
                  <a:cubicBezTo>
                    <a:pt x="11006582" y="1781937"/>
                    <a:pt x="10998962" y="1789430"/>
                    <a:pt x="10989691" y="1789430"/>
                  </a:cubicBezTo>
                  <a:lnTo>
                    <a:pt x="16891" y="1789430"/>
                  </a:lnTo>
                  <a:cubicBezTo>
                    <a:pt x="7493" y="1789430"/>
                    <a:pt x="0" y="1781810"/>
                    <a:pt x="0" y="177253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72539"/>
                  </a:lnTo>
                  <a:lnTo>
                    <a:pt x="16891" y="1772539"/>
                  </a:lnTo>
                  <a:lnTo>
                    <a:pt x="16891" y="1755648"/>
                  </a:lnTo>
                  <a:lnTo>
                    <a:pt x="10989691" y="1755648"/>
                  </a:lnTo>
                  <a:lnTo>
                    <a:pt x="10989691" y="1772539"/>
                  </a:lnTo>
                  <a:lnTo>
                    <a:pt x="10972800" y="1772539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535943" y="4632455"/>
            <a:ext cx="135131" cy="1342139"/>
            <a:chOff x="0" y="0"/>
            <a:chExt cx="180175" cy="1789519"/>
          </a:xfrm>
        </p:grpSpPr>
        <p:sp>
          <p:nvSpPr>
            <p:cNvPr id="35" name="Freeform 35"/>
            <p:cNvSpPr/>
            <p:nvPr/>
          </p:nvSpPr>
          <p:spPr>
            <a:xfrm>
              <a:off x="16891" y="16891"/>
              <a:ext cx="146304" cy="1755648"/>
            </a:xfrm>
            <a:custGeom>
              <a:avLst/>
              <a:gdLst/>
              <a:ahLst/>
              <a:cxnLst/>
              <a:rect l="l" t="t" r="r" b="b"/>
              <a:pathLst>
                <a:path w="146304" h="1755648">
                  <a:moveTo>
                    <a:pt x="0" y="0"/>
                  </a:moveTo>
                  <a:lnTo>
                    <a:pt x="146304" y="0"/>
                  </a:lnTo>
                  <a:lnTo>
                    <a:pt x="146304" y="1755648"/>
                  </a:lnTo>
                  <a:lnTo>
                    <a:pt x="0" y="1755648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0" y="0"/>
              <a:ext cx="180086" cy="1789430"/>
            </a:xfrm>
            <a:custGeom>
              <a:avLst/>
              <a:gdLst/>
              <a:ahLst/>
              <a:cxnLst/>
              <a:rect l="l" t="t" r="r" b="b"/>
              <a:pathLst>
                <a:path w="180086" h="178943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772539"/>
                  </a:lnTo>
                  <a:cubicBezTo>
                    <a:pt x="180086" y="1781937"/>
                    <a:pt x="172466" y="1789430"/>
                    <a:pt x="163195" y="1789430"/>
                  </a:cubicBezTo>
                  <a:lnTo>
                    <a:pt x="16891" y="1789430"/>
                  </a:lnTo>
                  <a:cubicBezTo>
                    <a:pt x="7493" y="1789430"/>
                    <a:pt x="0" y="1781810"/>
                    <a:pt x="0" y="177253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72539"/>
                  </a:lnTo>
                  <a:lnTo>
                    <a:pt x="16891" y="1772539"/>
                  </a:lnTo>
                  <a:lnTo>
                    <a:pt x="16891" y="1755648"/>
                  </a:lnTo>
                  <a:lnTo>
                    <a:pt x="163195" y="1755648"/>
                  </a:lnTo>
                  <a:lnTo>
                    <a:pt x="163195" y="1772539"/>
                  </a:lnTo>
                  <a:lnTo>
                    <a:pt x="146304" y="177253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768096" y="4700016"/>
            <a:ext cx="2743200" cy="758836"/>
            <a:chOff x="0" y="0"/>
            <a:chExt cx="3657600" cy="1011781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3657600" cy="1011781"/>
            </a:xfrm>
            <a:custGeom>
              <a:avLst/>
              <a:gdLst/>
              <a:ahLst/>
              <a:cxnLst/>
              <a:rect l="l" t="t" r="r" b="b"/>
              <a:pathLst>
                <a:path w="3657600" h="1011781">
                  <a:moveTo>
                    <a:pt x="0" y="0"/>
                  </a:moveTo>
                  <a:lnTo>
                    <a:pt x="3657600" y="0"/>
                  </a:lnTo>
                  <a:lnTo>
                    <a:pt x="3657600" y="1011781"/>
                  </a:lnTo>
                  <a:lnTo>
                    <a:pt x="0" y="101178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1878" b="-899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76200"/>
              <a:ext cx="3657600" cy="108798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SECTORIAL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3657600" y="4700016"/>
            <a:ext cx="4937760" cy="922099"/>
            <a:chOff x="0" y="0"/>
            <a:chExt cx="6583680" cy="1229466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583680" cy="1229465"/>
            </a:xfrm>
            <a:custGeom>
              <a:avLst/>
              <a:gdLst/>
              <a:ahLst/>
              <a:cxnLst/>
              <a:rect l="l" t="t" r="r" b="b"/>
              <a:pathLst>
                <a:path w="6583680" h="1229465">
                  <a:moveTo>
                    <a:pt x="0" y="0"/>
                  </a:moveTo>
                  <a:lnTo>
                    <a:pt x="6583680" y="0"/>
                  </a:lnTo>
                  <a:lnTo>
                    <a:pt x="6583680" y="1229465"/>
                  </a:lnTo>
                  <a:lnTo>
                    <a:pt x="0" y="122946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72607" b="-3607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95250"/>
              <a:ext cx="6583680" cy="132471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r">
                <a:lnSpc>
                  <a:spcPts val="5519"/>
                </a:lnSpc>
              </a:pPr>
              <a:r>
                <a:rPr lang="en-US" sz="4599" b="1">
                  <a:solidFill>
                    <a:srgbClr val="2E7D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25 negociadores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768096" y="5340096"/>
            <a:ext cx="7680960" cy="643531"/>
            <a:chOff x="0" y="0"/>
            <a:chExt cx="10241280" cy="858041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0241280" cy="858041"/>
            </a:xfrm>
            <a:custGeom>
              <a:avLst/>
              <a:gdLst/>
              <a:ahLst/>
              <a:cxnLst/>
              <a:rect l="l" t="t" r="r" b="b"/>
              <a:pathLst>
                <a:path w="10241280" h="858041">
                  <a:moveTo>
                    <a:pt x="0" y="0"/>
                  </a:moveTo>
                  <a:lnTo>
                    <a:pt x="10241280" y="0"/>
                  </a:lnTo>
                  <a:lnTo>
                    <a:pt x="10241280" y="858041"/>
                  </a:lnTo>
                  <a:lnTo>
                    <a:pt x="0" y="85804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92781" b="-17235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76200"/>
              <a:ext cx="10241280" cy="93424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1 c/5.000 afiliados (Federaciones)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535943" y="6132071"/>
            <a:ext cx="8255003" cy="1342139"/>
            <a:chOff x="0" y="0"/>
            <a:chExt cx="11006671" cy="1789519"/>
          </a:xfrm>
        </p:grpSpPr>
        <p:sp>
          <p:nvSpPr>
            <p:cNvPr id="47" name="Freeform 47"/>
            <p:cNvSpPr/>
            <p:nvPr/>
          </p:nvSpPr>
          <p:spPr>
            <a:xfrm>
              <a:off x="16891" y="16891"/>
              <a:ext cx="10972800" cy="1755648"/>
            </a:xfrm>
            <a:custGeom>
              <a:avLst/>
              <a:gdLst/>
              <a:ahLst/>
              <a:cxnLst/>
              <a:rect l="l" t="t" r="r" b="b"/>
              <a:pathLst>
                <a:path w="10972800" h="1755648">
                  <a:moveTo>
                    <a:pt x="0" y="0"/>
                  </a:moveTo>
                  <a:lnTo>
                    <a:pt x="10972800" y="0"/>
                  </a:lnTo>
                  <a:lnTo>
                    <a:pt x="10972800" y="1755648"/>
                  </a:lnTo>
                  <a:lnTo>
                    <a:pt x="0" y="1755648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Freeform 48"/>
            <p:cNvSpPr/>
            <p:nvPr/>
          </p:nvSpPr>
          <p:spPr>
            <a:xfrm>
              <a:off x="0" y="0"/>
              <a:ext cx="11006582" cy="1789430"/>
            </a:xfrm>
            <a:custGeom>
              <a:avLst/>
              <a:gdLst/>
              <a:ahLst/>
              <a:cxnLst/>
              <a:rect l="l" t="t" r="r" b="b"/>
              <a:pathLst>
                <a:path w="11006582" h="1789430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772539"/>
                  </a:lnTo>
                  <a:cubicBezTo>
                    <a:pt x="11006582" y="1781937"/>
                    <a:pt x="10998962" y="1789430"/>
                    <a:pt x="10989691" y="1789430"/>
                  </a:cubicBezTo>
                  <a:lnTo>
                    <a:pt x="16891" y="1789430"/>
                  </a:lnTo>
                  <a:cubicBezTo>
                    <a:pt x="7493" y="1789430"/>
                    <a:pt x="0" y="1781810"/>
                    <a:pt x="0" y="177253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72539"/>
                  </a:lnTo>
                  <a:lnTo>
                    <a:pt x="16891" y="1772539"/>
                  </a:lnTo>
                  <a:lnTo>
                    <a:pt x="16891" y="1755648"/>
                  </a:lnTo>
                  <a:lnTo>
                    <a:pt x="10989691" y="1755648"/>
                  </a:lnTo>
                  <a:lnTo>
                    <a:pt x="10989691" y="1772539"/>
                  </a:lnTo>
                  <a:lnTo>
                    <a:pt x="10972800" y="1772539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535943" y="6132071"/>
            <a:ext cx="135131" cy="1342139"/>
            <a:chOff x="0" y="0"/>
            <a:chExt cx="180175" cy="1789519"/>
          </a:xfrm>
        </p:grpSpPr>
        <p:sp>
          <p:nvSpPr>
            <p:cNvPr id="50" name="Freeform 50"/>
            <p:cNvSpPr/>
            <p:nvPr/>
          </p:nvSpPr>
          <p:spPr>
            <a:xfrm>
              <a:off x="16891" y="16891"/>
              <a:ext cx="146304" cy="1755648"/>
            </a:xfrm>
            <a:custGeom>
              <a:avLst/>
              <a:gdLst/>
              <a:ahLst/>
              <a:cxnLst/>
              <a:rect l="l" t="t" r="r" b="b"/>
              <a:pathLst>
                <a:path w="146304" h="1755648">
                  <a:moveTo>
                    <a:pt x="0" y="0"/>
                  </a:moveTo>
                  <a:lnTo>
                    <a:pt x="146304" y="0"/>
                  </a:lnTo>
                  <a:lnTo>
                    <a:pt x="146304" y="1755648"/>
                  </a:lnTo>
                  <a:lnTo>
                    <a:pt x="0" y="1755648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Freeform 51"/>
            <p:cNvSpPr/>
            <p:nvPr/>
          </p:nvSpPr>
          <p:spPr>
            <a:xfrm>
              <a:off x="0" y="0"/>
              <a:ext cx="180086" cy="1789430"/>
            </a:xfrm>
            <a:custGeom>
              <a:avLst/>
              <a:gdLst/>
              <a:ahLst/>
              <a:cxnLst/>
              <a:rect l="l" t="t" r="r" b="b"/>
              <a:pathLst>
                <a:path w="180086" h="178943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772539"/>
                  </a:lnTo>
                  <a:cubicBezTo>
                    <a:pt x="180086" y="1781937"/>
                    <a:pt x="172466" y="1789430"/>
                    <a:pt x="163195" y="1789430"/>
                  </a:cubicBezTo>
                  <a:lnTo>
                    <a:pt x="16891" y="1789430"/>
                  </a:lnTo>
                  <a:cubicBezTo>
                    <a:pt x="7493" y="1789430"/>
                    <a:pt x="0" y="1781810"/>
                    <a:pt x="0" y="177253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72539"/>
                  </a:lnTo>
                  <a:lnTo>
                    <a:pt x="16891" y="1772539"/>
                  </a:lnTo>
                  <a:lnTo>
                    <a:pt x="16891" y="1755648"/>
                  </a:lnTo>
                  <a:lnTo>
                    <a:pt x="163195" y="1755648"/>
                  </a:lnTo>
                  <a:lnTo>
                    <a:pt x="163195" y="1772539"/>
                  </a:lnTo>
                  <a:lnTo>
                    <a:pt x="146304" y="177253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768096" y="6199632"/>
            <a:ext cx="2743200" cy="758836"/>
            <a:chOff x="0" y="0"/>
            <a:chExt cx="3657600" cy="1011781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3657600" cy="1011781"/>
            </a:xfrm>
            <a:custGeom>
              <a:avLst/>
              <a:gdLst/>
              <a:ahLst/>
              <a:cxnLst/>
              <a:rect l="l" t="t" r="r" b="b"/>
              <a:pathLst>
                <a:path w="3657600" h="1011781">
                  <a:moveTo>
                    <a:pt x="0" y="0"/>
                  </a:moveTo>
                  <a:lnTo>
                    <a:pt x="3657600" y="0"/>
                  </a:lnTo>
                  <a:lnTo>
                    <a:pt x="3657600" y="1011781"/>
                  </a:lnTo>
                  <a:lnTo>
                    <a:pt x="0" y="101178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1878" b="-899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76200"/>
              <a:ext cx="3657600" cy="108798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TERRITORIAL</a:t>
              </a: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3657600" y="6199632"/>
            <a:ext cx="4937760" cy="782815"/>
            <a:chOff x="0" y="0"/>
            <a:chExt cx="6583680" cy="1043754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6583680" cy="1043754"/>
            </a:xfrm>
            <a:custGeom>
              <a:avLst/>
              <a:gdLst/>
              <a:ahLst/>
              <a:cxnLst/>
              <a:rect l="l" t="t" r="r" b="b"/>
              <a:pathLst>
                <a:path w="6583680" h="1043754">
                  <a:moveTo>
                    <a:pt x="0" y="0"/>
                  </a:moveTo>
                  <a:lnTo>
                    <a:pt x="6583680" y="0"/>
                  </a:lnTo>
                  <a:lnTo>
                    <a:pt x="6583680" y="1043754"/>
                  </a:lnTo>
                  <a:lnTo>
                    <a:pt x="0" y="1043754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85526" b="-6028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76200"/>
              <a:ext cx="6583680" cy="111995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r">
                <a:lnSpc>
                  <a:spcPts val="4679"/>
                </a:lnSpc>
              </a:pPr>
              <a:r>
                <a:rPr lang="en-US" sz="3899" b="1">
                  <a:solidFill>
                    <a:srgbClr val="2E7D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20 negociadores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768096" y="6839712"/>
            <a:ext cx="7680960" cy="782815"/>
            <a:chOff x="0" y="0"/>
            <a:chExt cx="10241280" cy="1043753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0241280" cy="1043753"/>
            </a:xfrm>
            <a:custGeom>
              <a:avLst/>
              <a:gdLst/>
              <a:ahLst/>
              <a:cxnLst/>
              <a:rect l="l" t="t" r="r" b="b"/>
              <a:pathLst>
                <a:path w="10241280" h="1043753">
                  <a:moveTo>
                    <a:pt x="0" y="0"/>
                  </a:moveTo>
                  <a:lnTo>
                    <a:pt x="10241280" y="0"/>
                  </a:lnTo>
                  <a:lnTo>
                    <a:pt x="10241280" y="1043753"/>
                  </a:lnTo>
                  <a:lnTo>
                    <a:pt x="0" y="1043753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8480" b="-12389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76200"/>
              <a:ext cx="10241280" cy="11199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679"/>
                </a:lnSpc>
              </a:pPr>
              <a:r>
                <a:rPr lang="en-US" sz="38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1 c/5.000 afiliados (Federaciones)</a:t>
              </a: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535943" y="7631687"/>
            <a:ext cx="8255003" cy="1342139"/>
            <a:chOff x="0" y="0"/>
            <a:chExt cx="11006671" cy="1789519"/>
          </a:xfrm>
        </p:grpSpPr>
        <p:sp>
          <p:nvSpPr>
            <p:cNvPr id="62" name="Freeform 62"/>
            <p:cNvSpPr/>
            <p:nvPr/>
          </p:nvSpPr>
          <p:spPr>
            <a:xfrm>
              <a:off x="16891" y="16891"/>
              <a:ext cx="10972800" cy="1755648"/>
            </a:xfrm>
            <a:custGeom>
              <a:avLst/>
              <a:gdLst/>
              <a:ahLst/>
              <a:cxnLst/>
              <a:rect l="l" t="t" r="r" b="b"/>
              <a:pathLst>
                <a:path w="10972800" h="1755648">
                  <a:moveTo>
                    <a:pt x="0" y="0"/>
                  </a:moveTo>
                  <a:lnTo>
                    <a:pt x="10972800" y="0"/>
                  </a:lnTo>
                  <a:lnTo>
                    <a:pt x="10972800" y="1755648"/>
                  </a:lnTo>
                  <a:lnTo>
                    <a:pt x="0" y="17556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3" name="Freeform 63"/>
            <p:cNvSpPr/>
            <p:nvPr/>
          </p:nvSpPr>
          <p:spPr>
            <a:xfrm>
              <a:off x="0" y="0"/>
              <a:ext cx="11006582" cy="1789430"/>
            </a:xfrm>
            <a:custGeom>
              <a:avLst/>
              <a:gdLst/>
              <a:ahLst/>
              <a:cxnLst/>
              <a:rect l="l" t="t" r="r" b="b"/>
              <a:pathLst>
                <a:path w="11006582" h="1789430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772539"/>
                  </a:lnTo>
                  <a:cubicBezTo>
                    <a:pt x="11006582" y="1781937"/>
                    <a:pt x="10998962" y="1789430"/>
                    <a:pt x="10989691" y="1789430"/>
                  </a:cubicBezTo>
                  <a:lnTo>
                    <a:pt x="16891" y="1789430"/>
                  </a:lnTo>
                  <a:cubicBezTo>
                    <a:pt x="7493" y="1789430"/>
                    <a:pt x="0" y="1781810"/>
                    <a:pt x="0" y="177253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72539"/>
                  </a:lnTo>
                  <a:lnTo>
                    <a:pt x="16891" y="1772539"/>
                  </a:lnTo>
                  <a:lnTo>
                    <a:pt x="16891" y="1755648"/>
                  </a:lnTo>
                  <a:lnTo>
                    <a:pt x="10989691" y="1755648"/>
                  </a:lnTo>
                  <a:lnTo>
                    <a:pt x="10989691" y="1772539"/>
                  </a:lnTo>
                  <a:lnTo>
                    <a:pt x="10972800" y="1772539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535943" y="7631687"/>
            <a:ext cx="135131" cy="1342139"/>
            <a:chOff x="0" y="0"/>
            <a:chExt cx="180175" cy="1789519"/>
          </a:xfrm>
        </p:grpSpPr>
        <p:sp>
          <p:nvSpPr>
            <p:cNvPr id="65" name="Freeform 65"/>
            <p:cNvSpPr/>
            <p:nvPr/>
          </p:nvSpPr>
          <p:spPr>
            <a:xfrm>
              <a:off x="16891" y="16891"/>
              <a:ext cx="146304" cy="1755648"/>
            </a:xfrm>
            <a:custGeom>
              <a:avLst/>
              <a:gdLst/>
              <a:ahLst/>
              <a:cxnLst/>
              <a:rect l="l" t="t" r="r" b="b"/>
              <a:pathLst>
                <a:path w="146304" h="1755648">
                  <a:moveTo>
                    <a:pt x="0" y="0"/>
                  </a:moveTo>
                  <a:lnTo>
                    <a:pt x="146304" y="0"/>
                  </a:lnTo>
                  <a:lnTo>
                    <a:pt x="146304" y="1755648"/>
                  </a:lnTo>
                  <a:lnTo>
                    <a:pt x="0" y="1755648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6" name="Freeform 66"/>
            <p:cNvSpPr/>
            <p:nvPr/>
          </p:nvSpPr>
          <p:spPr>
            <a:xfrm>
              <a:off x="0" y="0"/>
              <a:ext cx="180086" cy="1789430"/>
            </a:xfrm>
            <a:custGeom>
              <a:avLst/>
              <a:gdLst/>
              <a:ahLst/>
              <a:cxnLst/>
              <a:rect l="l" t="t" r="r" b="b"/>
              <a:pathLst>
                <a:path w="180086" h="178943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772539"/>
                  </a:lnTo>
                  <a:cubicBezTo>
                    <a:pt x="180086" y="1781937"/>
                    <a:pt x="172466" y="1789430"/>
                    <a:pt x="163195" y="1789430"/>
                  </a:cubicBezTo>
                  <a:lnTo>
                    <a:pt x="16891" y="1789430"/>
                  </a:lnTo>
                  <a:cubicBezTo>
                    <a:pt x="7493" y="1789430"/>
                    <a:pt x="0" y="1781810"/>
                    <a:pt x="0" y="177253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772539"/>
                  </a:lnTo>
                  <a:lnTo>
                    <a:pt x="16891" y="1772539"/>
                  </a:lnTo>
                  <a:lnTo>
                    <a:pt x="16891" y="1755648"/>
                  </a:lnTo>
                  <a:lnTo>
                    <a:pt x="163195" y="1755648"/>
                  </a:lnTo>
                  <a:lnTo>
                    <a:pt x="163195" y="1772539"/>
                  </a:lnTo>
                  <a:lnTo>
                    <a:pt x="146304" y="177253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768096" y="7699248"/>
            <a:ext cx="2743200" cy="821250"/>
            <a:chOff x="0" y="0"/>
            <a:chExt cx="3657600" cy="10950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3657600" cy="1095000"/>
            </a:xfrm>
            <a:custGeom>
              <a:avLst/>
              <a:gdLst/>
              <a:ahLst/>
              <a:cxnLst/>
              <a:rect l="l" t="t" r="r" b="b"/>
              <a:pathLst>
                <a:path w="3657600" h="1095000">
                  <a:moveTo>
                    <a:pt x="0" y="0"/>
                  </a:moveTo>
                  <a:lnTo>
                    <a:pt x="3657600" y="0"/>
                  </a:lnTo>
                  <a:lnTo>
                    <a:pt x="3657600" y="1095000"/>
                  </a:lnTo>
                  <a:lnTo>
                    <a:pt x="0" y="10950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9455" b="-71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-85725"/>
              <a:ext cx="3657600" cy="11807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919"/>
                </a:lnSpc>
              </a:pPr>
              <a:r>
                <a:rPr lang="en-US" sz="40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SINGULAR</a:t>
              </a: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3657600" y="7699248"/>
            <a:ext cx="4937760" cy="758836"/>
            <a:chOff x="0" y="0"/>
            <a:chExt cx="6583680" cy="1011781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6583680" cy="1011781"/>
            </a:xfrm>
            <a:custGeom>
              <a:avLst/>
              <a:gdLst/>
              <a:ahLst/>
              <a:cxnLst/>
              <a:rect l="l" t="t" r="r" b="b"/>
              <a:pathLst>
                <a:path w="6583680" h="1011781">
                  <a:moveTo>
                    <a:pt x="0" y="0"/>
                  </a:moveTo>
                  <a:lnTo>
                    <a:pt x="6583680" y="0"/>
                  </a:lnTo>
                  <a:lnTo>
                    <a:pt x="6583680" y="1011781"/>
                  </a:lnTo>
                  <a:lnTo>
                    <a:pt x="0" y="101178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88229" b="-6534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0" y="-76200"/>
              <a:ext cx="6583680" cy="108798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r">
                <a:lnSpc>
                  <a:spcPts val="4559"/>
                </a:lnSpc>
              </a:pPr>
              <a:r>
                <a:rPr lang="en-US" sz="3799" b="1">
                  <a:solidFill>
                    <a:srgbClr val="2E7D32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10 negociadores</a:t>
              </a:r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768096" y="8339328"/>
            <a:ext cx="7680960" cy="797270"/>
            <a:chOff x="0" y="0"/>
            <a:chExt cx="10241280" cy="1063026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0241280" cy="1063026"/>
            </a:xfrm>
            <a:custGeom>
              <a:avLst/>
              <a:gdLst/>
              <a:ahLst/>
              <a:cxnLst/>
              <a:rect l="l" t="t" r="r" b="b"/>
              <a:pathLst>
                <a:path w="10241280" h="1063026">
                  <a:moveTo>
                    <a:pt x="0" y="0"/>
                  </a:moveTo>
                  <a:lnTo>
                    <a:pt x="10241280" y="0"/>
                  </a:lnTo>
                  <a:lnTo>
                    <a:pt x="10241280" y="1063026"/>
                  </a:lnTo>
                  <a:lnTo>
                    <a:pt x="0" y="106302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5606" b="-11983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85725"/>
              <a:ext cx="10241280" cy="114875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1 c/25 afiliados (Sindicatos base)</a:t>
              </a:r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9314183" y="2181863"/>
            <a:ext cx="8255003" cy="793499"/>
            <a:chOff x="0" y="0"/>
            <a:chExt cx="11006671" cy="1057999"/>
          </a:xfrm>
        </p:grpSpPr>
        <p:sp>
          <p:nvSpPr>
            <p:cNvPr id="77" name="Freeform 77"/>
            <p:cNvSpPr/>
            <p:nvPr/>
          </p:nvSpPr>
          <p:spPr>
            <a:xfrm>
              <a:off x="16891" y="16891"/>
              <a:ext cx="10972800" cy="1024128"/>
            </a:xfrm>
            <a:custGeom>
              <a:avLst/>
              <a:gdLst/>
              <a:ahLst/>
              <a:cxnLst/>
              <a:rect l="l" t="t" r="r" b="b"/>
              <a:pathLst>
                <a:path w="10972800" h="1024128">
                  <a:moveTo>
                    <a:pt x="0" y="0"/>
                  </a:moveTo>
                  <a:lnTo>
                    <a:pt x="10972800" y="0"/>
                  </a:lnTo>
                  <a:lnTo>
                    <a:pt x="10972800" y="1024128"/>
                  </a:lnTo>
                  <a:lnTo>
                    <a:pt x="0" y="1024128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8" name="Freeform 78"/>
            <p:cNvSpPr/>
            <p:nvPr/>
          </p:nvSpPr>
          <p:spPr>
            <a:xfrm>
              <a:off x="0" y="0"/>
              <a:ext cx="11006582" cy="1057912"/>
            </a:xfrm>
            <a:custGeom>
              <a:avLst/>
              <a:gdLst/>
              <a:ahLst/>
              <a:cxnLst/>
              <a:rect l="l" t="t" r="r" b="b"/>
              <a:pathLst>
                <a:path w="11006582" h="105791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041019"/>
                  </a:lnTo>
                  <a:cubicBezTo>
                    <a:pt x="11006582" y="1050417"/>
                    <a:pt x="10998962" y="1057910"/>
                    <a:pt x="10989691" y="1057910"/>
                  </a:cubicBezTo>
                  <a:lnTo>
                    <a:pt x="16891" y="1057910"/>
                  </a:lnTo>
                  <a:cubicBezTo>
                    <a:pt x="7620" y="1058037"/>
                    <a:pt x="0" y="1050417"/>
                    <a:pt x="0" y="104101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041019"/>
                  </a:lnTo>
                  <a:lnTo>
                    <a:pt x="16891" y="1041019"/>
                  </a:lnTo>
                  <a:lnTo>
                    <a:pt x="16891" y="1024128"/>
                  </a:lnTo>
                  <a:lnTo>
                    <a:pt x="10989691" y="1024128"/>
                  </a:lnTo>
                  <a:lnTo>
                    <a:pt x="10989691" y="1041019"/>
                  </a:lnTo>
                  <a:lnTo>
                    <a:pt x="10972800" y="1041019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9326880" y="2194560"/>
            <a:ext cx="8229600" cy="845230"/>
            <a:chOff x="0" y="0"/>
            <a:chExt cx="10972800" cy="1126973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0972800" cy="1126973"/>
            </a:xfrm>
            <a:custGeom>
              <a:avLst/>
              <a:gdLst/>
              <a:ahLst/>
              <a:cxnLst/>
              <a:rect l="l" t="t" r="r" b="b"/>
              <a:pathLst>
                <a:path w="10972800" h="1126973">
                  <a:moveTo>
                    <a:pt x="0" y="0"/>
                  </a:moveTo>
                  <a:lnTo>
                    <a:pt x="10972800" y="0"/>
                  </a:lnTo>
                  <a:lnTo>
                    <a:pt x="10972800" y="1126973"/>
                  </a:lnTo>
                  <a:lnTo>
                    <a:pt x="0" y="1126973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44279" b="-13515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85725"/>
              <a:ext cx="10972800" cy="121269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039"/>
                </a:lnSpc>
              </a:pPr>
              <a:r>
                <a:rPr lang="en-US" sz="41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REQUISITOS DE COMPARECENCIA</a:t>
              </a:r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9314183" y="3315719"/>
            <a:ext cx="537467" cy="537467"/>
            <a:chOff x="0" y="0"/>
            <a:chExt cx="716623" cy="716623"/>
          </a:xfrm>
        </p:grpSpPr>
        <p:sp>
          <p:nvSpPr>
            <p:cNvPr id="83" name="Freeform 83"/>
            <p:cNvSpPr/>
            <p:nvPr/>
          </p:nvSpPr>
          <p:spPr>
            <a:xfrm>
              <a:off x="16891" y="16891"/>
              <a:ext cx="682752" cy="682752"/>
            </a:xfrm>
            <a:custGeom>
              <a:avLst/>
              <a:gdLst/>
              <a:ahLst/>
              <a:cxnLst/>
              <a:rect l="l" t="t" r="r" b="b"/>
              <a:pathLst>
                <a:path w="682752" h="682752">
                  <a:moveTo>
                    <a:pt x="0" y="341376"/>
                  </a:moveTo>
                  <a:cubicBezTo>
                    <a:pt x="0" y="152781"/>
                    <a:pt x="152781" y="0"/>
                    <a:pt x="341376" y="0"/>
                  </a:cubicBezTo>
                  <a:cubicBezTo>
                    <a:pt x="529971" y="0"/>
                    <a:pt x="682752" y="152908"/>
                    <a:pt x="682752" y="341376"/>
                  </a:cubicBezTo>
                  <a:cubicBezTo>
                    <a:pt x="682752" y="529844"/>
                    <a:pt x="529971" y="682752"/>
                    <a:pt x="341376" y="682752"/>
                  </a:cubicBezTo>
                  <a:cubicBezTo>
                    <a:pt x="152781" y="682752"/>
                    <a:pt x="0" y="529971"/>
                    <a:pt x="0" y="341376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4" name="Freeform 84"/>
            <p:cNvSpPr/>
            <p:nvPr/>
          </p:nvSpPr>
          <p:spPr>
            <a:xfrm>
              <a:off x="0" y="0"/>
              <a:ext cx="716661" cy="716534"/>
            </a:xfrm>
            <a:custGeom>
              <a:avLst/>
              <a:gdLst/>
              <a:ahLst/>
              <a:cxnLst/>
              <a:rect l="l" t="t" r="r" b="b"/>
              <a:pathLst>
                <a:path w="716661" h="716534">
                  <a:moveTo>
                    <a:pt x="0" y="358267"/>
                  </a:moveTo>
                  <a:cubicBezTo>
                    <a:pt x="0" y="160401"/>
                    <a:pt x="160401" y="0"/>
                    <a:pt x="358267" y="0"/>
                  </a:cubicBezTo>
                  <a:lnTo>
                    <a:pt x="358267" y="16891"/>
                  </a:lnTo>
                  <a:lnTo>
                    <a:pt x="358267" y="0"/>
                  </a:lnTo>
                  <a:cubicBezTo>
                    <a:pt x="556260" y="0"/>
                    <a:pt x="716661" y="160401"/>
                    <a:pt x="716661" y="358267"/>
                  </a:cubicBezTo>
                  <a:lnTo>
                    <a:pt x="699643" y="358267"/>
                  </a:lnTo>
                  <a:lnTo>
                    <a:pt x="716534" y="358267"/>
                  </a:lnTo>
                  <a:cubicBezTo>
                    <a:pt x="716534" y="556133"/>
                    <a:pt x="556133" y="716534"/>
                    <a:pt x="358267" y="716534"/>
                  </a:cubicBezTo>
                  <a:lnTo>
                    <a:pt x="358267" y="699643"/>
                  </a:lnTo>
                  <a:lnTo>
                    <a:pt x="358267" y="716534"/>
                  </a:lnTo>
                  <a:cubicBezTo>
                    <a:pt x="160401" y="716661"/>
                    <a:pt x="0" y="556260"/>
                    <a:pt x="0" y="358267"/>
                  </a:cubicBezTo>
                  <a:lnTo>
                    <a:pt x="16891" y="358267"/>
                  </a:lnTo>
                  <a:lnTo>
                    <a:pt x="33909" y="358267"/>
                  </a:lnTo>
                  <a:lnTo>
                    <a:pt x="16891" y="358267"/>
                  </a:lnTo>
                  <a:lnTo>
                    <a:pt x="0" y="358267"/>
                  </a:lnTo>
                  <a:moveTo>
                    <a:pt x="33909" y="358267"/>
                  </a:moveTo>
                  <a:cubicBezTo>
                    <a:pt x="33909" y="367665"/>
                    <a:pt x="26289" y="375158"/>
                    <a:pt x="17018" y="375158"/>
                  </a:cubicBezTo>
                  <a:cubicBezTo>
                    <a:pt x="7747" y="375158"/>
                    <a:pt x="0" y="367665"/>
                    <a:pt x="0" y="358267"/>
                  </a:cubicBezTo>
                  <a:cubicBezTo>
                    <a:pt x="0" y="348869"/>
                    <a:pt x="7620" y="341376"/>
                    <a:pt x="16891" y="341376"/>
                  </a:cubicBezTo>
                  <a:cubicBezTo>
                    <a:pt x="26162" y="341376"/>
                    <a:pt x="33782" y="348996"/>
                    <a:pt x="33782" y="358267"/>
                  </a:cubicBezTo>
                  <a:cubicBezTo>
                    <a:pt x="33782" y="537464"/>
                    <a:pt x="179070" y="682752"/>
                    <a:pt x="358267" y="682752"/>
                  </a:cubicBezTo>
                  <a:cubicBezTo>
                    <a:pt x="537464" y="682752"/>
                    <a:pt x="682752" y="537464"/>
                    <a:pt x="682752" y="358267"/>
                  </a:cubicBezTo>
                  <a:cubicBezTo>
                    <a:pt x="682752" y="179070"/>
                    <a:pt x="537464" y="33782"/>
                    <a:pt x="358267" y="33782"/>
                  </a:cubicBezTo>
                  <a:lnTo>
                    <a:pt x="358267" y="16891"/>
                  </a:lnTo>
                  <a:lnTo>
                    <a:pt x="358267" y="33909"/>
                  </a:lnTo>
                  <a:cubicBezTo>
                    <a:pt x="179070" y="33909"/>
                    <a:pt x="33909" y="179070"/>
                    <a:pt x="33909" y="358267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9326880" y="3328416"/>
            <a:ext cx="512064" cy="595571"/>
            <a:chOff x="0" y="0"/>
            <a:chExt cx="682752" cy="794095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682752" cy="794095"/>
            </a:xfrm>
            <a:custGeom>
              <a:avLst/>
              <a:gdLst/>
              <a:ahLst/>
              <a:cxnLst/>
              <a:rect l="l" t="t" r="r" b="b"/>
              <a:pathLst>
                <a:path w="682752" h="794095">
                  <a:moveTo>
                    <a:pt x="0" y="0"/>
                  </a:moveTo>
                  <a:lnTo>
                    <a:pt x="682752" y="0"/>
                  </a:lnTo>
                  <a:lnTo>
                    <a:pt x="682752" y="794095"/>
                  </a:lnTo>
                  <a:lnTo>
                    <a:pt x="0" y="79409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 b="1402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57150"/>
              <a:ext cx="682752" cy="8512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</a:t>
              </a:r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9966960" y="3145536"/>
            <a:ext cx="7498080" cy="1086277"/>
            <a:chOff x="0" y="0"/>
            <a:chExt cx="9997440" cy="1448369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9997440" cy="1448369"/>
            </a:xfrm>
            <a:custGeom>
              <a:avLst/>
              <a:gdLst/>
              <a:ahLst/>
              <a:cxnLst/>
              <a:rect l="l" t="t" r="r" b="b"/>
              <a:pathLst>
                <a:path w="9997440" h="1448369">
                  <a:moveTo>
                    <a:pt x="0" y="0"/>
                  </a:moveTo>
                  <a:lnTo>
                    <a:pt x="9997440" y="0"/>
                  </a:lnTo>
                  <a:lnTo>
                    <a:pt x="9997440" y="1448369"/>
                  </a:lnTo>
                  <a:lnTo>
                    <a:pt x="0" y="1448369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4091" b="-749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66675"/>
              <a:ext cx="9997440" cy="151504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719"/>
                </a:lnSpc>
              </a:pPr>
              <a:r>
                <a:rPr lang="en-US" sz="30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Inscripción vigente en el registro sindical del Ministerio del Trabajo</a:t>
              </a:r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9314183" y="4230119"/>
            <a:ext cx="537467" cy="537467"/>
            <a:chOff x="0" y="0"/>
            <a:chExt cx="716623" cy="716623"/>
          </a:xfrm>
        </p:grpSpPr>
        <p:sp>
          <p:nvSpPr>
            <p:cNvPr id="92" name="Freeform 92"/>
            <p:cNvSpPr/>
            <p:nvPr/>
          </p:nvSpPr>
          <p:spPr>
            <a:xfrm>
              <a:off x="16891" y="16891"/>
              <a:ext cx="682752" cy="682752"/>
            </a:xfrm>
            <a:custGeom>
              <a:avLst/>
              <a:gdLst/>
              <a:ahLst/>
              <a:cxnLst/>
              <a:rect l="l" t="t" r="r" b="b"/>
              <a:pathLst>
                <a:path w="682752" h="682752">
                  <a:moveTo>
                    <a:pt x="0" y="341376"/>
                  </a:moveTo>
                  <a:cubicBezTo>
                    <a:pt x="0" y="152781"/>
                    <a:pt x="152781" y="0"/>
                    <a:pt x="341376" y="0"/>
                  </a:cubicBezTo>
                  <a:cubicBezTo>
                    <a:pt x="529971" y="0"/>
                    <a:pt x="682752" y="152908"/>
                    <a:pt x="682752" y="341376"/>
                  </a:cubicBezTo>
                  <a:cubicBezTo>
                    <a:pt x="682752" y="529844"/>
                    <a:pt x="529971" y="682752"/>
                    <a:pt x="341376" y="682752"/>
                  </a:cubicBezTo>
                  <a:cubicBezTo>
                    <a:pt x="152781" y="682752"/>
                    <a:pt x="0" y="529971"/>
                    <a:pt x="0" y="341376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3" name="Freeform 93"/>
            <p:cNvSpPr/>
            <p:nvPr/>
          </p:nvSpPr>
          <p:spPr>
            <a:xfrm>
              <a:off x="0" y="0"/>
              <a:ext cx="716661" cy="716534"/>
            </a:xfrm>
            <a:custGeom>
              <a:avLst/>
              <a:gdLst/>
              <a:ahLst/>
              <a:cxnLst/>
              <a:rect l="l" t="t" r="r" b="b"/>
              <a:pathLst>
                <a:path w="716661" h="716534">
                  <a:moveTo>
                    <a:pt x="0" y="358267"/>
                  </a:moveTo>
                  <a:cubicBezTo>
                    <a:pt x="0" y="160401"/>
                    <a:pt x="160401" y="0"/>
                    <a:pt x="358267" y="0"/>
                  </a:cubicBezTo>
                  <a:lnTo>
                    <a:pt x="358267" y="16891"/>
                  </a:lnTo>
                  <a:lnTo>
                    <a:pt x="358267" y="0"/>
                  </a:lnTo>
                  <a:cubicBezTo>
                    <a:pt x="556260" y="0"/>
                    <a:pt x="716661" y="160401"/>
                    <a:pt x="716661" y="358267"/>
                  </a:cubicBezTo>
                  <a:lnTo>
                    <a:pt x="699643" y="358267"/>
                  </a:lnTo>
                  <a:lnTo>
                    <a:pt x="716534" y="358267"/>
                  </a:lnTo>
                  <a:cubicBezTo>
                    <a:pt x="716534" y="556133"/>
                    <a:pt x="556133" y="716534"/>
                    <a:pt x="358267" y="716534"/>
                  </a:cubicBezTo>
                  <a:lnTo>
                    <a:pt x="358267" y="699643"/>
                  </a:lnTo>
                  <a:lnTo>
                    <a:pt x="358267" y="716534"/>
                  </a:lnTo>
                  <a:cubicBezTo>
                    <a:pt x="160401" y="716661"/>
                    <a:pt x="0" y="556260"/>
                    <a:pt x="0" y="358267"/>
                  </a:cubicBezTo>
                  <a:lnTo>
                    <a:pt x="16891" y="358267"/>
                  </a:lnTo>
                  <a:lnTo>
                    <a:pt x="33909" y="358267"/>
                  </a:lnTo>
                  <a:lnTo>
                    <a:pt x="16891" y="358267"/>
                  </a:lnTo>
                  <a:lnTo>
                    <a:pt x="0" y="358267"/>
                  </a:lnTo>
                  <a:moveTo>
                    <a:pt x="33909" y="358267"/>
                  </a:moveTo>
                  <a:cubicBezTo>
                    <a:pt x="33909" y="367665"/>
                    <a:pt x="26289" y="375158"/>
                    <a:pt x="17018" y="375158"/>
                  </a:cubicBezTo>
                  <a:cubicBezTo>
                    <a:pt x="7747" y="375158"/>
                    <a:pt x="0" y="367665"/>
                    <a:pt x="0" y="358267"/>
                  </a:cubicBezTo>
                  <a:cubicBezTo>
                    <a:pt x="0" y="348869"/>
                    <a:pt x="7620" y="341376"/>
                    <a:pt x="16891" y="341376"/>
                  </a:cubicBezTo>
                  <a:cubicBezTo>
                    <a:pt x="26162" y="341376"/>
                    <a:pt x="33782" y="348996"/>
                    <a:pt x="33782" y="358267"/>
                  </a:cubicBezTo>
                  <a:cubicBezTo>
                    <a:pt x="33782" y="537464"/>
                    <a:pt x="179070" y="682752"/>
                    <a:pt x="358267" y="682752"/>
                  </a:cubicBezTo>
                  <a:cubicBezTo>
                    <a:pt x="537464" y="682752"/>
                    <a:pt x="682752" y="537464"/>
                    <a:pt x="682752" y="358267"/>
                  </a:cubicBezTo>
                  <a:cubicBezTo>
                    <a:pt x="682752" y="179070"/>
                    <a:pt x="537464" y="33782"/>
                    <a:pt x="358267" y="33782"/>
                  </a:cubicBezTo>
                  <a:lnTo>
                    <a:pt x="358267" y="16891"/>
                  </a:lnTo>
                  <a:lnTo>
                    <a:pt x="358267" y="33909"/>
                  </a:lnTo>
                  <a:cubicBezTo>
                    <a:pt x="179070" y="33909"/>
                    <a:pt x="33909" y="179070"/>
                    <a:pt x="33909" y="358267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9326880" y="4242816"/>
            <a:ext cx="512064" cy="595571"/>
            <a:chOff x="0" y="0"/>
            <a:chExt cx="682752" cy="794095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682752" cy="794095"/>
            </a:xfrm>
            <a:custGeom>
              <a:avLst/>
              <a:gdLst/>
              <a:ahLst/>
              <a:cxnLst/>
              <a:rect l="l" t="t" r="r" b="b"/>
              <a:pathLst>
                <a:path w="682752" h="794095">
                  <a:moveTo>
                    <a:pt x="0" y="0"/>
                  </a:moveTo>
                  <a:lnTo>
                    <a:pt x="682752" y="0"/>
                  </a:lnTo>
                  <a:lnTo>
                    <a:pt x="682752" y="794095"/>
                  </a:lnTo>
                  <a:lnTo>
                    <a:pt x="0" y="79409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 b="1402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6" name="TextBox 96"/>
            <p:cNvSpPr txBox="1"/>
            <p:nvPr/>
          </p:nvSpPr>
          <p:spPr>
            <a:xfrm>
              <a:off x="0" y="-57150"/>
              <a:ext cx="682752" cy="8512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</a:t>
              </a:r>
            </a:p>
          </p:txBody>
        </p:sp>
      </p:grpSp>
      <p:grpSp>
        <p:nvGrpSpPr>
          <p:cNvPr id="97" name="Group 97"/>
          <p:cNvGrpSpPr/>
          <p:nvPr/>
        </p:nvGrpSpPr>
        <p:grpSpPr>
          <a:xfrm>
            <a:off x="9966960" y="4059936"/>
            <a:ext cx="7498080" cy="1129306"/>
            <a:chOff x="0" y="0"/>
            <a:chExt cx="9997440" cy="1505742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9997440" cy="1505742"/>
            </a:xfrm>
            <a:custGeom>
              <a:avLst/>
              <a:gdLst/>
              <a:ahLst/>
              <a:cxnLst/>
              <a:rect l="l" t="t" r="r" b="b"/>
              <a:pathLst>
                <a:path w="9997440" h="1505742">
                  <a:moveTo>
                    <a:pt x="0" y="0"/>
                  </a:moveTo>
                  <a:lnTo>
                    <a:pt x="9997440" y="0"/>
                  </a:lnTo>
                  <a:lnTo>
                    <a:pt x="9997440" y="1505742"/>
                  </a:lnTo>
                  <a:lnTo>
                    <a:pt x="0" y="150574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0506" b="-6823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9" name="TextBox 99"/>
            <p:cNvSpPr txBox="1"/>
            <p:nvPr/>
          </p:nvSpPr>
          <p:spPr>
            <a:xfrm>
              <a:off x="0" y="-76200"/>
              <a:ext cx="9997440" cy="15819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Pliego único de solicitudes aprobado en asamblea sindical</a:t>
              </a:r>
            </a:p>
          </p:txBody>
        </p:sp>
      </p:grpSp>
      <p:grpSp>
        <p:nvGrpSpPr>
          <p:cNvPr id="100" name="Group 100"/>
          <p:cNvGrpSpPr/>
          <p:nvPr/>
        </p:nvGrpSpPr>
        <p:grpSpPr>
          <a:xfrm>
            <a:off x="9314183" y="5144519"/>
            <a:ext cx="537467" cy="537467"/>
            <a:chOff x="0" y="0"/>
            <a:chExt cx="716623" cy="716623"/>
          </a:xfrm>
        </p:grpSpPr>
        <p:sp>
          <p:nvSpPr>
            <p:cNvPr id="101" name="Freeform 101"/>
            <p:cNvSpPr/>
            <p:nvPr/>
          </p:nvSpPr>
          <p:spPr>
            <a:xfrm>
              <a:off x="16891" y="16891"/>
              <a:ext cx="682752" cy="682752"/>
            </a:xfrm>
            <a:custGeom>
              <a:avLst/>
              <a:gdLst/>
              <a:ahLst/>
              <a:cxnLst/>
              <a:rect l="l" t="t" r="r" b="b"/>
              <a:pathLst>
                <a:path w="682752" h="682752">
                  <a:moveTo>
                    <a:pt x="0" y="341376"/>
                  </a:moveTo>
                  <a:cubicBezTo>
                    <a:pt x="0" y="152781"/>
                    <a:pt x="152781" y="0"/>
                    <a:pt x="341376" y="0"/>
                  </a:cubicBezTo>
                  <a:cubicBezTo>
                    <a:pt x="529971" y="0"/>
                    <a:pt x="682752" y="152908"/>
                    <a:pt x="682752" y="341376"/>
                  </a:cubicBezTo>
                  <a:cubicBezTo>
                    <a:pt x="682752" y="529844"/>
                    <a:pt x="529971" y="682752"/>
                    <a:pt x="341376" y="682752"/>
                  </a:cubicBezTo>
                  <a:cubicBezTo>
                    <a:pt x="152781" y="682752"/>
                    <a:pt x="0" y="529971"/>
                    <a:pt x="0" y="341376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2" name="Freeform 102"/>
            <p:cNvSpPr/>
            <p:nvPr/>
          </p:nvSpPr>
          <p:spPr>
            <a:xfrm>
              <a:off x="0" y="0"/>
              <a:ext cx="716661" cy="716534"/>
            </a:xfrm>
            <a:custGeom>
              <a:avLst/>
              <a:gdLst/>
              <a:ahLst/>
              <a:cxnLst/>
              <a:rect l="l" t="t" r="r" b="b"/>
              <a:pathLst>
                <a:path w="716661" h="716534">
                  <a:moveTo>
                    <a:pt x="0" y="358267"/>
                  </a:moveTo>
                  <a:cubicBezTo>
                    <a:pt x="0" y="160401"/>
                    <a:pt x="160401" y="0"/>
                    <a:pt x="358267" y="0"/>
                  </a:cubicBezTo>
                  <a:lnTo>
                    <a:pt x="358267" y="16891"/>
                  </a:lnTo>
                  <a:lnTo>
                    <a:pt x="358267" y="0"/>
                  </a:lnTo>
                  <a:cubicBezTo>
                    <a:pt x="556260" y="0"/>
                    <a:pt x="716661" y="160401"/>
                    <a:pt x="716661" y="358267"/>
                  </a:cubicBezTo>
                  <a:lnTo>
                    <a:pt x="699643" y="358267"/>
                  </a:lnTo>
                  <a:lnTo>
                    <a:pt x="716534" y="358267"/>
                  </a:lnTo>
                  <a:cubicBezTo>
                    <a:pt x="716534" y="556133"/>
                    <a:pt x="556133" y="716534"/>
                    <a:pt x="358267" y="716534"/>
                  </a:cubicBezTo>
                  <a:lnTo>
                    <a:pt x="358267" y="699643"/>
                  </a:lnTo>
                  <a:lnTo>
                    <a:pt x="358267" y="716534"/>
                  </a:lnTo>
                  <a:cubicBezTo>
                    <a:pt x="160401" y="716661"/>
                    <a:pt x="0" y="556260"/>
                    <a:pt x="0" y="358267"/>
                  </a:cubicBezTo>
                  <a:lnTo>
                    <a:pt x="16891" y="358267"/>
                  </a:lnTo>
                  <a:lnTo>
                    <a:pt x="33909" y="358267"/>
                  </a:lnTo>
                  <a:lnTo>
                    <a:pt x="16891" y="358267"/>
                  </a:lnTo>
                  <a:lnTo>
                    <a:pt x="0" y="358267"/>
                  </a:lnTo>
                  <a:moveTo>
                    <a:pt x="33909" y="358267"/>
                  </a:moveTo>
                  <a:cubicBezTo>
                    <a:pt x="33909" y="367665"/>
                    <a:pt x="26289" y="375158"/>
                    <a:pt x="17018" y="375158"/>
                  </a:cubicBezTo>
                  <a:cubicBezTo>
                    <a:pt x="7747" y="375158"/>
                    <a:pt x="0" y="367665"/>
                    <a:pt x="0" y="358267"/>
                  </a:cubicBezTo>
                  <a:cubicBezTo>
                    <a:pt x="0" y="348869"/>
                    <a:pt x="7620" y="341376"/>
                    <a:pt x="16891" y="341376"/>
                  </a:cubicBezTo>
                  <a:cubicBezTo>
                    <a:pt x="26162" y="341376"/>
                    <a:pt x="33782" y="348996"/>
                    <a:pt x="33782" y="358267"/>
                  </a:cubicBezTo>
                  <a:cubicBezTo>
                    <a:pt x="33782" y="537464"/>
                    <a:pt x="179070" y="682752"/>
                    <a:pt x="358267" y="682752"/>
                  </a:cubicBezTo>
                  <a:cubicBezTo>
                    <a:pt x="537464" y="682752"/>
                    <a:pt x="682752" y="537464"/>
                    <a:pt x="682752" y="358267"/>
                  </a:cubicBezTo>
                  <a:cubicBezTo>
                    <a:pt x="682752" y="179070"/>
                    <a:pt x="537464" y="33782"/>
                    <a:pt x="358267" y="33782"/>
                  </a:cubicBezTo>
                  <a:lnTo>
                    <a:pt x="358267" y="16891"/>
                  </a:lnTo>
                  <a:lnTo>
                    <a:pt x="358267" y="33909"/>
                  </a:lnTo>
                  <a:cubicBezTo>
                    <a:pt x="179070" y="33909"/>
                    <a:pt x="33909" y="179070"/>
                    <a:pt x="33909" y="358267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3" name="Group 103"/>
          <p:cNvGrpSpPr/>
          <p:nvPr/>
        </p:nvGrpSpPr>
        <p:grpSpPr>
          <a:xfrm>
            <a:off x="9326880" y="5157216"/>
            <a:ext cx="512064" cy="595571"/>
            <a:chOff x="0" y="0"/>
            <a:chExt cx="682752" cy="794095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682752" cy="794095"/>
            </a:xfrm>
            <a:custGeom>
              <a:avLst/>
              <a:gdLst/>
              <a:ahLst/>
              <a:cxnLst/>
              <a:rect l="l" t="t" r="r" b="b"/>
              <a:pathLst>
                <a:path w="682752" h="794095">
                  <a:moveTo>
                    <a:pt x="0" y="0"/>
                  </a:moveTo>
                  <a:lnTo>
                    <a:pt x="682752" y="0"/>
                  </a:lnTo>
                  <a:lnTo>
                    <a:pt x="682752" y="794095"/>
                  </a:lnTo>
                  <a:lnTo>
                    <a:pt x="0" y="79409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 b="1402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5" name="TextBox 105"/>
            <p:cNvSpPr txBox="1"/>
            <p:nvPr/>
          </p:nvSpPr>
          <p:spPr>
            <a:xfrm>
              <a:off x="0" y="-57150"/>
              <a:ext cx="682752" cy="8512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3</a:t>
              </a:r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9966960" y="4974336"/>
            <a:ext cx="7498080" cy="1043247"/>
            <a:chOff x="0" y="0"/>
            <a:chExt cx="9997440" cy="1390996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9997440" cy="1390996"/>
            </a:xfrm>
            <a:custGeom>
              <a:avLst/>
              <a:gdLst/>
              <a:ahLst/>
              <a:cxnLst/>
              <a:rect l="l" t="t" r="r" b="b"/>
              <a:pathLst>
                <a:path w="9997440" h="1390996">
                  <a:moveTo>
                    <a:pt x="0" y="0"/>
                  </a:moveTo>
                  <a:lnTo>
                    <a:pt x="9997440" y="0"/>
                  </a:lnTo>
                  <a:lnTo>
                    <a:pt x="9997440" y="1390996"/>
                  </a:lnTo>
                  <a:lnTo>
                    <a:pt x="0" y="13909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7972" b="-8211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8" name="TextBox 108"/>
            <p:cNvSpPr txBox="1"/>
            <p:nvPr/>
          </p:nvSpPr>
          <p:spPr>
            <a:xfrm>
              <a:off x="0" y="-57150"/>
              <a:ext cx="9997440" cy="14481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Negociadores elegidos democráticamente en asamblea sindical</a:t>
              </a:r>
            </a:p>
          </p:txBody>
        </p:sp>
      </p:grpSp>
      <p:grpSp>
        <p:nvGrpSpPr>
          <p:cNvPr id="109" name="Group 109"/>
          <p:cNvGrpSpPr/>
          <p:nvPr/>
        </p:nvGrpSpPr>
        <p:grpSpPr>
          <a:xfrm>
            <a:off x="9314183" y="6058919"/>
            <a:ext cx="537467" cy="537467"/>
            <a:chOff x="0" y="0"/>
            <a:chExt cx="716623" cy="716623"/>
          </a:xfrm>
        </p:grpSpPr>
        <p:sp>
          <p:nvSpPr>
            <p:cNvPr id="110" name="Freeform 110"/>
            <p:cNvSpPr/>
            <p:nvPr/>
          </p:nvSpPr>
          <p:spPr>
            <a:xfrm>
              <a:off x="16891" y="16891"/>
              <a:ext cx="682752" cy="682752"/>
            </a:xfrm>
            <a:custGeom>
              <a:avLst/>
              <a:gdLst/>
              <a:ahLst/>
              <a:cxnLst/>
              <a:rect l="l" t="t" r="r" b="b"/>
              <a:pathLst>
                <a:path w="682752" h="682752">
                  <a:moveTo>
                    <a:pt x="0" y="341376"/>
                  </a:moveTo>
                  <a:cubicBezTo>
                    <a:pt x="0" y="152781"/>
                    <a:pt x="152781" y="0"/>
                    <a:pt x="341376" y="0"/>
                  </a:cubicBezTo>
                  <a:cubicBezTo>
                    <a:pt x="529971" y="0"/>
                    <a:pt x="682752" y="152908"/>
                    <a:pt x="682752" y="341376"/>
                  </a:cubicBezTo>
                  <a:cubicBezTo>
                    <a:pt x="682752" y="529844"/>
                    <a:pt x="529971" y="682752"/>
                    <a:pt x="341376" y="682752"/>
                  </a:cubicBezTo>
                  <a:cubicBezTo>
                    <a:pt x="152781" y="682752"/>
                    <a:pt x="0" y="529971"/>
                    <a:pt x="0" y="341376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11" name="Freeform 111"/>
            <p:cNvSpPr/>
            <p:nvPr/>
          </p:nvSpPr>
          <p:spPr>
            <a:xfrm>
              <a:off x="0" y="0"/>
              <a:ext cx="716661" cy="716534"/>
            </a:xfrm>
            <a:custGeom>
              <a:avLst/>
              <a:gdLst/>
              <a:ahLst/>
              <a:cxnLst/>
              <a:rect l="l" t="t" r="r" b="b"/>
              <a:pathLst>
                <a:path w="716661" h="716534">
                  <a:moveTo>
                    <a:pt x="0" y="358267"/>
                  </a:moveTo>
                  <a:cubicBezTo>
                    <a:pt x="0" y="160401"/>
                    <a:pt x="160401" y="0"/>
                    <a:pt x="358267" y="0"/>
                  </a:cubicBezTo>
                  <a:lnTo>
                    <a:pt x="358267" y="16891"/>
                  </a:lnTo>
                  <a:lnTo>
                    <a:pt x="358267" y="0"/>
                  </a:lnTo>
                  <a:cubicBezTo>
                    <a:pt x="556260" y="0"/>
                    <a:pt x="716661" y="160401"/>
                    <a:pt x="716661" y="358267"/>
                  </a:cubicBezTo>
                  <a:lnTo>
                    <a:pt x="699643" y="358267"/>
                  </a:lnTo>
                  <a:lnTo>
                    <a:pt x="716534" y="358267"/>
                  </a:lnTo>
                  <a:cubicBezTo>
                    <a:pt x="716534" y="556133"/>
                    <a:pt x="556133" y="716534"/>
                    <a:pt x="358267" y="716534"/>
                  </a:cubicBezTo>
                  <a:lnTo>
                    <a:pt x="358267" y="699643"/>
                  </a:lnTo>
                  <a:lnTo>
                    <a:pt x="358267" y="716534"/>
                  </a:lnTo>
                  <a:cubicBezTo>
                    <a:pt x="160401" y="716661"/>
                    <a:pt x="0" y="556260"/>
                    <a:pt x="0" y="358267"/>
                  </a:cubicBezTo>
                  <a:lnTo>
                    <a:pt x="16891" y="358267"/>
                  </a:lnTo>
                  <a:lnTo>
                    <a:pt x="33909" y="358267"/>
                  </a:lnTo>
                  <a:lnTo>
                    <a:pt x="16891" y="358267"/>
                  </a:lnTo>
                  <a:lnTo>
                    <a:pt x="0" y="358267"/>
                  </a:lnTo>
                  <a:moveTo>
                    <a:pt x="33909" y="358267"/>
                  </a:moveTo>
                  <a:cubicBezTo>
                    <a:pt x="33909" y="367665"/>
                    <a:pt x="26289" y="375158"/>
                    <a:pt x="17018" y="375158"/>
                  </a:cubicBezTo>
                  <a:cubicBezTo>
                    <a:pt x="7747" y="375158"/>
                    <a:pt x="0" y="367665"/>
                    <a:pt x="0" y="358267"/>
                  </a:cubicBezTo>
                  <a:cubicBezTo>
                    <a:pt x="0" y="348869"/>
                    <a:pt x="7620" y="341376"/>
                    <a:pt x="16891" y="341376"/>
                  </a:cubicBezTo>
                  <a:cubicBezTo>
                    <a:pt x="26162" y="341376"/>
                    <a:pt x="33782" y="348996"/>
                    <a:pt x="33782" y="358267"/>
                  </a:cubicBezTo>
                  <a:cubicBezTo>
                    <a:pt x="33782" y="537464"/>
                    <a:pt x="179070" y="682752"/>
                    <a:pt x="358267" y="682752"/>
                  </a:cubicBezTo>
                  <a:cubicBezTo>
                    <a:pt x="537464" y="682752"/>
                    <a:pt x="682752" y="537464"/>
                    <a:pt x="682752" y="358267"/>
                  </a:cubicBezTo>
                  <a:cubicBezTo>
                    <a:pt x="682752" y="179070"/>
                    <a:pt x="537464" y="33782"/>
                    <a:pt x="358267" y="33782"/>
                  </a:cubicBezTo>
                  <a:lnTo>
                    <a:pt x="358267" y="16891"/>
                  </a:lnTo>
                  <a:lnTo>
                    <a:pt x="358267" y="33909"/>
                  </a:lnTo>
                  <a:cubicBezTo>
                    <a:pt x="179070" y="33909"/>
                    <a:pt x="33909" y="179070"/>
                    <a:pt x="33909" y="358267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2" name="Group 112"/>
          <p:cNvGrpSpPr/>
          <p:nvPr/>
        </p:nvGrpSpPr>
        <p:grpSpPr>
          <a:xfrm>
            <a:off x="9326880" y="6071616"/>
            <a:ext cx="512064" cy="595571"/>
            <a:chOff x="0" y="0"/>
            <a:chExt cx="682752" cy="794095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682752" cy="794095"/>
            </a:xfrm>
            <a:custGeom>
              <a:avLst/>
              <a:gdLst/>
              <a:ahLst/>
              <a:cxnLst/>
              <a:rect l="l" t="t" r="r" b="b"/>
              <a:pathLst>
                <a:path w="682752" h="794095">
                  <a:moveTo>
                    <a:pt x="0" y="0"/>
                  </a:moveTo>
                  <a:lnTo>
                    <a:pt x="682752" y="0"/>
                  </a:lnTo>
                  <a:lnTo>
                    <a:pt x="682752" y="794095"/>
                  </a:lnTo>
                  <a:lnTo>
                    <a:pt x="0" y="79409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 b="1402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4" name="TextBox 114"/>
            <p:cNvSpPr txBox="1"/>
            <p:nvPr/>
          </p:nvSpPr>
          <p:spPr>
            <a:xfrm>
              <a:off x="0" y="-57150"/>
              <a:ext cx="682752" cy="8512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4</a:t>
              </a:r>
            </a:p>
          </p:txBody>
        </p:sp>
      </p:grpSp>
      <p:grpSp>
        <p:nvGrpSpPr>
          <p:cNvPr id="115" name="Group 115"/>
          <p:cNvGrpSpPr/>
          <p:nvPr/>
        </p:nvGrpSpPr>
        <p:grpSpPr>
          <a:xfrm>
            <a:off x="9966960" y="5888736"/>
            <a:ext cx="7498080" cy="1043247"/>
            <a:chOff x="0" y="0"/>
            <a:chExt cx="9997440" cy="1390996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9997440" cy="1390996"/>
            </a:xfrm>
            <a:custGeom>
              <a:avLst/>
              <a:gdLst/>
              <a:ahLst/>
              <a:cxnLst/>
              <a:rect l="l" t="t" r="r" b="b"/>
              <a:pathLst>
                <a:path w="9997440" h="1390996">
                  <a:moveTo>
                    <a:pt x="0" y="0"/>
                  </a:moveTo>
                  <a:lnTo>
                    <a:pt x="9997440" y="0"/>
                  </a:lnTo>
                  <a:lnTo>
                    <a:pt x="9997440" y="1390996"/>
                  </a:lnTo>
                  <a:lnTo>
                    <a:pt x="0" y="13909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7972" b="-8211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7" name="TextBox 117"/>
            <p:cNvSpPr txBox="1"/>
            <p:nvPr/>
          </p:nvSpPr>
          <p:spPr>
            <a:xfrm>
              <a:off x="0" y="-57150"/>
              <a:ext cx="9997440" cy="14481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Presentación del pliego dentro del primer trimestre del año</a:t>
              </a:r>
            </a:p>
          </p:txBody>
        </p:sp>
      </p:grpSp>
      <p:grpSp>
        <p:nvGrpSpPr>
          <p:cNvPr id="118" name="Group 118"/>
          <p:cNvGrpSpPr/>
          <p:nvPr/>
        </p:nvGrpSpPr>
        <p:grpSpPr>
          <a:xfrm>
            <a:off x="9314183" y="6973319"/>
            <a:ext cx="537467" cy="537467"/>
            <a:chOff x="0" y="0"/>
            <a:chExt cx="716623" cy="716623"/>
          </a:xfrm>
        </p:grpSpPr>
        <p:sp>
          <p:nvSpPr>
            <p:cNvPr id="119" name="Freeform 119"/>
            <p:cNvSpPr/>
            <p:nvPr/>
          </p:nvSpPr>
          <p:spPr>
            <a:xfrm>
              <a:off x="16891" y="16891"/>
              <a:ext cx="682752" cy="682752"/>
            </a:xfrm>
            <a:custGeom>
              <a:avLst/>
              <a:gdLst/>
              <a:ahLst/>
              <a:cxnLst/>
              <a:rect l="l" t="t" r="r" b="b"/>
              <a:pathLst>
                <a:path w="682752" h="682752">
                  <a:moveTo>
                    <a:pt x="0" y="341376"/>
                  </a:moveTo>
                  <a:cubicBezTo>
                    <a:pt x="0" y="152781"/>
                    <a:pt x="152781" y="0"/>
                    <a:pt x="341376" y="0"/>
                  </a:cubicBezTo>
                  <a:cubicBezTo>
                    <a:pt x="529971" y="0"/>
                    <a:pt x="682752" y="152908"/>
                    <a:pt x="682752" y="341376"/>
                  </a:cubicBezTo>
                  <a:cubicBezTo>
                    <a:pt x="682752" y="529844"/>
                    <a:pt x="529971" y="682752"/>
                    <a:pt x="341376" y="682752"/>
                  </a:cubicBezTo>
                  <a:cubicBezTo>
                    <a:pt x="152781" y="682752"/>
                    <a:pt x="0" y="529971"/>
                    <a:pt x="0" y="341376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0" name="Freeform 120"/>
            <p:cNvSpPr/>
            <p:nvPr/>
          </p:nvSpPr>
          <p:spPr>
            <a:xfrm>
              <a:off x="0" y="0"/>
              <a:ext cx="716661" cy="716534"/>
            </a:xfrm>
            <a:custGeom>
              <a:avLst/>
              <a:gdLst/>
              <a:ahLst/>
              <a:cxnLst/>
              <a:rect l="l" t="t" r="r" b="b"/>
              <a:pathLst>
                <a:path w="716661" h="716534">
                  <a:moveTo>
                    <a:pt x="0" y="358267"/>
                  </a:moveTo>
                  <a:cubicBezTo>
                    <a:pt x="0" y="160401"/>
                    <a:pt x="160401" y="0"/>
                    <a:pt x="358267" y="0"/>
                  </a:cubicBezTo>
                  <a:lnTo>
                    <a:pt x="358267" y="16891"/>
                  </a:lnTo>
                  <a:lnTo>
                    <a:pt x="358267" y="0"/>
                  </a:lnTo>
                  <a:cubicBezTo>
                    <a:pt x="556260" y="0"/>
                    <a:pt x="716661" y="160401"/>
                    <a:pt x="716661" y="358267"/>
                  </a:cubicBezTo>
                  <a:lnTo>
                    <a:pt x="699643" y="358267"/>
                  </a:lnTo>
                  <a:lnTo>
                    <a:pt x="716534" y="358267"/>
                  </a:lnTo>
                  <a:cubicBezTo>
                    <a:pt x="716534" y="556133"/>
                    <a:pt x="556133" y="716534"/>
                    <a:pt x="358267" y="716534"/>
                  </a:cubicBezTo>
                  <a:lnTo>
                    <a:pt x="358267" y="699643"/>
                  </a:lnTo>
                  <a:lnTo>
                    <a:pt x="358267" y="716534"/>
                  </a:lnTo>
                  <a:cubicBezTo>
                    <a:pt x="160401" y="716661"/>
                    <a:pt x="0" y="556260"/>
                    <a:pt x="0" y="358267"/>
                  </a:cubicBezTo>
                  <a:lnTo>
                    <a:pt x="16891" y="358267"/>
                  </a:lnTo>
                  <a:lnTo>
                    <a:pt x="33909" y="358267"/>
                  </a:lnTo>
                  <a:lnTo>
                    <a:pt x="16891" y="358267"/>
                  </a:lnTo>
                  <a:lnTo>
                    <a:pt x="0" y="358267"/>
                  </a:lnTo>
                  <a:moveTo>
                    <a:pt x="33909" y="358267"/>
                  </a:moveTo>
                  <a:cubicBezTo>
                    <a:pt x="33909" y="367665"/>
                    <a:pt x="26289" y="375158"/>
                    <a:pt x="17018" y="375158"/>
                  </a:cubicBezTo>
                  <a:cubicBezTo>
                    <a:pt x="7747" y="375158"/>
                    <a:pt x="0" y="367665"/>
                    <a:pt x="0" y="358267"/>
                  </a:cubicBezTo>
                  <a:cubicBezTo>
                    <a:pt x="0" y="348869"/>
                    <a:pt x="7620" y="341376"/>
                    <a:pt x="16891" y="341376"/>
                  </a:cubicBezTo>
                  <a:cubicBezTo>
                    <a:pt x="26162" y="341376"/>
                    <a:pt x="33782" y="348996"/>
                    <a:pt x="33782" y="358267"/>
                  </a:cubicBezTo>
                  <a:cubicBezTo>
                    <a:pt x="33782" y="537464"/>
                    <a:pt x="179070" y="682752"/>
                    <a:pt x="358267" y="682752"/>
                  </a:cubicBezTo>
                  <a:cubicBezTo>
                    <a:pt x="537464" y="682752"/>
                    <a:pt x="682752" y="537464"/>
                    <a:pt x="682752" y="358267"/>
                  </a:cubicBezTo>
                  <a:cubicBezTo>
                    <a:pt x="682752" y="179070"/>
                    <a:pt x="537464" y="33782"/>
                    <a:pt x="358267" y="33782"/>
                  </a:cubicBezTo>
                  <a:lnTo>
                    <a:pt x="358267" y="16891"/>
                  </a:lnTo>
                  <a:lnTo>
                    <a:pt x="358267" y="33909"/>
                  </a:lnTo>
                  <a:cubicBezTo>
                    <a:pt x="179070" y="33909"/>
                    <a:pt x="33909" y="179070"/>
                    <a:pt x="33909" y="358267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21" name="Group 121"/>
          <p:cNvGrpSpPr/>
          <p:nvPr/>
        </p:nvGrpSpPr>
        <p:grpSpPr>
          <a:xfrm>
            <a:off x="9326880" y="6986016"/>
            <a:ext cx="512064" cy="595571"/>
            <a:chOff x="0" y="0"/>
            <a:chExt cx="682752" cy="794095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682752" cy="794095"/>
            </a:xfrm>
            <a:custGeom>
              <a:avLst/>
              <a:gdLst/>
              <a:ahLst/>
              <a:cxnLst/>
              <a:rect l="l" t="t" r="r" b="b"/>
              <a:pathLst>
                <a:path w="682752" h="794095">
                  <a:moveTo>
                    <a:pt x="0" y="0"/>
                  </a:moveTo>
                  <a:lnTo>
                    <a:pt x="682752" y="0"/>
                  </a:lnTo>
                  <a:lnTo>
                    <a:pt x="682752" y="794095"/>
                  </a:lnTo>
                  <a:lnTo>
                    <a:pt x="0" y="79409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 b="1402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23" name="TextBox 123"/>
            <p:cNvSpPr txBox="1"/>
            <p:nvPr/>
          </p:nvSpPr>
          <p:spPr>
            <a:xfrm>
              <a:off x="0" y="-57150"/>
              <a:ext cx="682752" cy="8512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5</a:t>
              </a:r>
            </a:p>
          </p:txBody>
        </p:sp>
      </p:grpSp>
      <p:grpSp>
        <p:nvGrpSpPr>
          <p:cNvPr id="124" name="Group 124"/>
          <p:cNvGrpSpPr/>
          <p:nvPr/>
        </p:nvGrpSpPr>
        <p:grpSpPr>
          <a:xfrm>
            <a:off x="9966960" y="6803136"/>
            <a:ext cx="7498080" cy="1043247"/>
            <a:chOff x="0" y="0"/>
            <a:chExt cx="9997440" cy="1390996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9997440" cy="1390996"/>
            </a:xfrm>
            <a:custGeom>
              <a:avLst/>
              <a:gdLst/>
              <a:ahLst/>
              <a:cxnLst/>
              <a:rect l="l" t="t" r="r" b="b"/>
              <a:pathLst>
                <a:path w="9997440" h="1390996">
                  <a:moveTo>
                    <a:pt x="0" y="0"/>
                  </a:moveTo>
                  <a:lnTo>
                    <a:pt x="9997440" y="0"/>
                  </a:lnTo>
                  <a:lnTo>
                    <a:pt x="9997440" y="1390996"/>
                  </a:lnTo>
                  <a:lnTo>
                    <a:pt x="0" y="13909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7972" b="-8211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26" name="TextBox 126"/>
            <p:cNvSpPr txBox="1"/>
            <p:nvPr/>
          </p:nvSpPr>
          <p:spPr>
            <a:xfrm>
              <a:off x="0" y="-57150"/>
              <a:ext cx="9997440" cy="14481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Certificación de afiliados expedida por secretario y fiscal sindical</a:t>
              </a:r>
            </a:p>
          </p:txBody>
        </p:sp>
      </p:grpSp>
      <p:grpSp>
        <p:nvGrpSpPr>
          <p:cNvPr id="127" name="Group 127"/>
          <p:cNvGrpSpPr/>
          <p:nvPr/>
        </p:nvGrpSpPr>
        <p:grpSpPr>
          <a:xfrm>
            <a:off x="9314183" y="7887719"/>
            <a:ext cx="537467" cy="537467"/>
            <a:chOff x="0" y="0"/>
            <a:chExt cx="716623" cy="716623"/>
          </a:xfrm>
        </p:grpSpPr>
        <p:sp>
          <p:nvSpPr>
            <p:cNvPr id="128" name="Freeform 128"/>
            <p:cNvSpPr/>
            <p:nvPr/>
          </p:nvSpPr>
          <p:spPr>
            <a:xfrm>
              <a:off x="16891" y="16891"/>
              <a:ext cx="682752" cy="682752"/>
            </a:xfrm>
            <a:custGeom>
              <a:avLst/>
              <a:gdLst/>
              <a:ahLst/>
              <a:cxnLst/>
              <a:rect l="l" t="t" r="r" b="b"/>
              <a:pathLst>
                <a:path w="682752" h="682752">
                  <a:moveTo>
                    <a:pt x="0" y="341376"/>
                  </a:moveTo>
                  <a:cubicBezTo>
                    <a:pt x="0" y="152781"/>
                    <a:pt x="152781" y="0"/>
                    <a:pt x="341376" y="0"/>
                  </a:cubicBezTo>
                  <a:cubicBezTo>
                    <a:pt x="529971" y="0"/>
                    <a:pt x="682752" y="152908"/>
                    <a:pt x="682752" y="341376"/>
                  </a:cubicBezTo>
                  <a:cubicBezTo>
                    <a:pt x="682752" y="529844"/>
                    <a:pt x="529971" y="682752"/>
                    <a:pt x="341376" y="682752"/>
                  </a:cubicBezTo>
                  <a:cubicBezTo>
                    <a:pt x="152781" y="682752"/>
                    <a:pt x="0" y="529971"/>
                    <a:pt x="0" y="341376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9" name="Freeform 129"/>
            <p:cNvSpPr/>
            <p:nvPr/>
          </p:nvSpPr>
          <p:spPr>
            <a:xfrm>
              <a:off x="0" y="0"/>
              <a:ext cx="716661" cy="716534"/>
            </a:xfrm>
            <a:custGeom>
              <a:avLst/>
              <a:gdLst/>
              <a:ahLst/>
              <a:cxnLst/>
              <a:rect l="l" t="t" r="r" b="b"/>
              <a:pathLst>
                <a:path w="716661" h="716534">
                  <a:moveTo>
                    <a:pt x="0" y="358267"/>
                  </a:moveTo>
                  <a:cubicBezTo>
                    <a:pt x="0" y="160401"/>
                    <a:pt x="160401" y="0"/>
                    <a:pt x="358267" y="0"/>
                  </a:cubicBezTo>
                  <a:lnTo>
                    <a:pt x="358267" y="16891"/>
                  </a:lnTo>
                  <a:lnTo>
                    <a:pt x="358267" y="0"/>
                  </a:lnTo>
                  <a:cubicBezTo>
                    <a:pt x="556260" y="0"/>
                    <a:pt x="716661" y="160401"/>
                    <a:pt x="716661" y="358267"/>
                  </a:cubicBezTo>
                  <a:lnTo>
                    <a:pt x="699643" y="358267"/>
                  </a:lnTo>
                  <a:lnTo>
                    <a:pt x="716534" y="358267"/>
                  </a:lnTo>
                  <a:cubicBezTo>
                    <a:pt x="716534" y="556133"/>
                    <a:pt x="556133" y="716534"/>
                    <a:pt x="358267" y="716534"/>
                  </a:cubicBezTo>
                  <a:lnTo>
                    <a:pt x="358267" y="699643"/>
                  </a:lnTo>
                  <a:lnTo>
                    <a:pt x="358267" y="716534"/>
                  </a:lnTo>
                  <a:cubicBezTo>
                    <a:pt x="160401" y="716661"/>
                    <a:pt x="0" y="556260"/>
                    <a:pt x="0" y="358267"/>
                  </a:cubicBezTo>
                  <a:lnTo>
                    <a:pt x="16891" y="358267"/>
                  </a:lnTo>
                  <a:lnTo>
                    <a:pt x="33909" y="358267"/>
                  </a:lnTo>
                  <a:lnTo>
                    <a:pt x="16891" y="358267"/>
                  </a:lnTo>
                  <a:lnTo>
                    <a:pt x="0" y="358267"/>
                  </a:lnTo>
                  <a:moveTo>
                    <a:pt x="33909" y="358267"/>
                  </a:moveTo>
                  <a:cubicBezTo>
                    <a:pt x="33909" y="367665"/>
                    <a:pt x="26289" y="375158"/>
                    <a:pt x="17018" y="375158"/>
                  </a:cubicBezTo>
                  <a:cubicBezTo>
                    <a:pt x="7747" y="375158"/>
                    <a:pt x="0" y="367665"/>
                    <a:pt x="0" y="358267"/>
                  </a:cubicBezTo>
                  <a:cubicBezTo>
                    <a:pt x="0" y="348869"/>
                    <a:pt x="7620" y="341376"/>
                    <a:pt x="16891" y="341376"/>
                  </a:cubicBezTo>
                  <a:cubicBezTo>
                    <a:pt x="26162" y="341376"/>
                    <a:pt x="33782" y="348996"/>
                    <a:pt x="33782" y="358267"/>
                  </a:cubicBezTo>
                  <a:cubicBezTo>
                    <a:pt x="33782" y="537464"/>
                    <a:pt x="179070" y="682752"/>
                    <a:pt x="358267" y="682752"/>
                  </a:cubicBezTo>
                  <a:cubicBezTo>
                    <a:pt x="537464" y="682752"/>
                    <a:pt x="682752" y="537464"/>
                    <a:pt x="682752" y="358267"/>
                  </a:cubicBezTo>
                  <a:cubicBezTo>
                    <a:pt x="682752" y="179070"/>
                    <a:pt x="537464" y="33782"/>
                    <a:pt x="358267" y="33782"/>
                  </a:cubicBezTo>
                  <a:lnTo>
                    <a:pt x="358267" y="16891"/>
                  </a:lnTo>
                  <a:lnTo>
                    <a:pt x="358267" y="33909"/>
                  </a:lnTo>
                  <a:cubicBezTo>
                    <a:pt x="179070" y="33909"/>
                    <a:pt x="33909" y="179070"/>
                    <a:pt x="33909" y="358267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0" name="Group 130"/>
          <p:cNvGrpSpPr/>
          <p:nvPr/>
        </p:nvGrpSpPr>
        <p:grpSpPr>
          <a:xfrm>
            <a:off x="9326880" y="7900416"/>
            <a:ext cx="512064" cy="595571"/>
            <a:chOff x="0" y="0"/>
            <a:chExt cx="682752" cy="794095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682752" cy="794095"/>
            </a:xfrm>
            <a:custGeom>
              <a:avLst/>
              <a:gdLst/>
              <a:ahLst/>
              <a:cxnLst/>
              <a:rect l="l" t="t" r="r" b="b"/>
              <a:pathLst>
                <a:path w="682752" h="794095">
                  <a:moveTo>
                    <a:pt x="0" y="0"/>
                  </a:moveTo>
                  <a:lnTo>
                    <a:pt x="682752" y="0"/>
                  </a:lnTo>
                  <a:lnTo>
                    <a:pt x="682752" y="794095"/>
                  </a:lnTo>
                  <a:lnTo>
                    <a:pt x="0" y="79409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 b="1402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32" name="TextBox 132"/>
            <p:cNvSpPr txBox="1"/>
            <p:nvPr/>
          </p:nvSpPr>
          <p:spPr>
            <a:xfrm>
              <a:off x="0" y="-57150"/>
              <a:ext cx="682752" cy="8512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6</a:t>
              </a:r>
            </a:p>
          </p:txBody>
        </p:sp>
      </p:grpSp>
      <p:grpSp>
        <p:nvGrpSpPr>
          <p:cNvPr id="133" name="Group 133"/>
          <p:cNvGrpSpPr/>
          <p:nvPr/>
        </p:nvGrpSpPr>
        <p:grpSpPr>
          <a:xfrm>
            <a:off x="9966960" y="7717536"/>
            <a:ext cx="7498080" cy="1086277"/>
            <a:chOff x="0" y="0"/>
            <a:chExt cx="9997440" cy="1448369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9997440" cy="1448369"/>
            </a:xfrm>
            <a:custGeom>
              <a:avLst/>
              <a:gdLst/>
              <a:ahLst/>
              <a:cxnLst/>
              <a:rect l="l" t="t" r="r" b="b"/>
              <a:pathLst>
                <a:path w="9997440" h="1448369">
                  <a:moveTo>
                    <a:pt x="0" y="0"/>
                  </a:moveTo>
                  <a:lnTo>
                    <a:pt x="9997440" y="0"/>
                  </a:lnTo>
                  <a:lnTo>
                    <a:pt x="9997440" y="1448369"/>
                  </a:lnTo>
                  <a:lnTo>
                    <a:pt x="0" y="1448369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4091" b="-749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35" name="TextBox 135"/>
            <p:cNvSpPr txBox="1"/>
            <p:nvPr/>
          </p:nvSpPr>
          <p:spPr>
            <a:xfrm>
              <a:off x="0" y="-66675"/>
              <a:ext cx="9997440" cy="151504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719"/>
                </a:lnSpc>
              </a:pPr>
              <a:r>
                <a:rPr lang="en-US" sz="30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No podrá presentarse pliego durante vigencia de acuerdo colectivo</a:t>
              </a:r>
            </a:p>
          </p:txBody>
        </p:sp>
      </p:grpSp>
      <p:grpSp>
        <p:nvGrpSpPr>
          <p:cNvPr id="136" name="Group 136"/>
          <p:cNvGrpSpPr/>
          <p:nvPr/>
        </p:nvGrpSpPr>
        <p:grpSpPr>
          <a:xfrm>
            <a:off x="9314183" y="8802119"/>
            <a:ext cx="537467" cy="537467"/>
            <a:chOff x="0" y="0"/>
            <a:chExt cx="716623" cy="716623"/>
          </a:xfrm>
        </p:grpSpPr>
        <p:sp>
          <p:nvSpPr>
            <p:cNvPr id="137" name="Freeform 137"/>
            <p:cNvSpPr/>
            <p:nvPr/>
          </p:nvSpPr>
          <p:spPr>
            <a:xfrm>
              <a:off x="16891" y="16891"/>
              <a:ext cx="682752" cy="682752"/>
            </a:xfrm>
            <a:custGeom>
              <a:avLst/>
              <a:gdLst/>
              <a:ahLst/>
              <a:cxnLst/>
              <a:rect l="l" t="t" r="r" b="b"/>
              <a:pathLst>
                <a:path w="682752" h="682752">
                  <a:moveTo>
                    <a:pt x="0" y="341376"/>
                  </a:moveTo>
                  <a:cubicBezTo>
                    <a:pt x="0" y="152781"/>
                    <a:pt x="152781" y="0"/>
                    <a:pt x="341376" y="0"/>
                  </a:cubicBezTo>
                  <a:cubicBezTo>
                    <a:pt x="529971" y="0"/>
                    <a:pt x="682752" y="152908"/>
                    <a:pt x="682752" y="341376"/>
                  </a:cubicBezTo>
                  <a:cubicBezTo>
                    <a:pt x="682752" y="529844"/>
                    <a:pt x="529971" y="682752"/>
                    <a:pt x="341376" y="682752"/>
                  </a:cubicBezTo>
                  <a:cubicBezTo>
                    <a:pt x="152781" y="682752"/>
                    <a:pt x="0" y="529971"/>
                    <a:pt x="0" y="341376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38" name="Freeform 138"/>
            <p:cNvSpPr/>
            <p:nvPr/>
          </p:nvSpPr>
          <p:spPr>
            <a:xfrm>
              <a:off x="0" y="0"/>
              <a:ext cx="716661" cy="716534"/>
            </a:xfrm>
            <a:custGeom>
              <a:avLst/>
              <a:gdLst/>
              <a:ahLst/>
              <a:cxnLst/>
              <a:rect l="l" t="t" r="r" b="b"/>
              <a:pathLst>
                <a:path w="716661" h="716534">
                  <a:moveTo>
                    <a:pt x="0" y="358267"/>
                  </a:moveTo>
                  <a:cubicBezTo>
                    <a:pt x="0" y="160401"/>
                    <a:pt x="160401" y="0"/>
                    <a:pt x="358267" y="0"/>
                  </a:cubicBezTo>
                  <a:lnTo>
                    <a:pt x="358267" y="16891"/>
                  </a:lnTo>
                  <a:lnTo>
                    <a:pt x="358267" y="0"/>
                  </a:lnTo>
                  <a:cubicBezTo>
                    <a:pt x="556260" y="0"/>
                    <a:pt x="716661" y="160401"/>
                    <a:pt x="716661" y="358267"/>
                  </a:cubicBezTo>
                  <a:lnTo>
                    <a:pt x="699643" y="358267"/>
                  </a:lnTo>
                  <a:lnTo>
                    <a:pt x="716534" y="358267"/>
                  </a:lnTo>
                  <a:cubicBezTo>
                    <a:pt x="716534" y="556133"/>
                    <a:pt x="556133" y="716534"/>
                    <a:pt x="358267" y="716534"/>
                  </a:cubicBezTo>
                  <a:lnTo>
                    <a:pt x="358267" y="699643"/>
                  </a:lnTo>
                  <a:lnTo>
                    <a:pt x="358267" y="716534"/>
                  </a:lnTo>
                  <a:cubicBezTo>
                    <a:pt x="160401" y="716661"/>
                    <a:pt x="0" y="556260"/>
                    <a:pt x="0" y="358267"/>
                  </a:cubicBezTo>
                  <a:lnTo>
                    <a:pt x="16891" y="358267"/>
                  </a:lnTo>
                  <a:lnTo>
                    <a:pt x="33909" y="358267"/>
                  </a:lnTo>
                  <a:lnTo>
                    <a:pt x="16891" y="358267"/>
                  </a:lnTo>
                  <a:lnTo>
                    <a:pt x="0" y="358267"/>
                  </a:lnTo>
                  <a:moveTo>
                    <a:pt x="33909" y="358267"/>
                  </a:moveTo>
                  <a:cubicBezTo>
                    <a:pt x="33909" y="367665"/>
                    <a:pt x="26289" y="375158"/>
                    <a:pt x="17018" y="375158"/>
                  </a:cubicBezTo>
                  <a:cubicBezTo>
                    <a:pt x="7747" y="375158"/>
                    <a:pt x="0" y="367665"/>
                    <a:pt x="0" y="358267"/>
                  </a:cubicBezTo>
                  <a:cubicBezTo>
                    <a:pt x="0" y="348869"/>
                    <a:pt x="7620" y="341376"/>
                    <a:pt x="16891" y="341376"/>
                  </a:cubicBezTo>
                  <a:cubicBezTo>
                    <a:pt x="26162" y="341376"/>
                    <a:pt x="33782" y="348996"/>
                    <a:pt x="33782" y="358267"/>
                  </a:cubicBezTo>
                  <a:cubicBezTo>
                    <a:pt x="33782" y="537464"/>
                    <a:pt x="179070" y="682752"/>
                    <a:pt x="358267" y="682752"/>
                  </a:cubicBezTo>
                  <a:cubicBezTo>
                    <a:pt x="537464" y="682752"/>
                    <a:pt x="682752" y="537464"/>
                    <a:pt x="682752" y="358267"/>
                  </a:cubicBezTo>
                  <a:cubicBezTo>
                    <a:pt x="682752" y="179070"/>
                    <a:pt x="537464" y="33782"/>
                    <a:pt x="358267" y="33782"/>
                  </a:cubicBezTo>
                  <a:lnTo>
                    <a:pt x="358267" y="16891"/>
                  </a:lnTo>
                  <a:lnTo>
                    <a:pt x="358267" y="33909"/>
                  </a:lnTo>
                  <a:cubicBezTo>
                    <a:pt x="179070" y="33909"/>
                    <a:pt x="33909" y="179070"/>
                    <a:pt x="33909" y="358267"/>
                  </a:cubicBez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9" name="Group 139"/>
          <p:cNvGrpSpPr/>
          <p:nvPr/>
        </p:nvGrpSpPr>
        <p:grpSpPr>
          <a:xfrm>
            <a:off x="9326880" y="8814816"/>
            <a:ext cx="512064" cy="595571"/>
            <a:chOff x="0" y="0"/>
            <a:chExt cx="682752" cy="794095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682752" cy="794095"/>
            </a:xfrm>
            <a:custGeom>
              <a:avLst/>
              <a:gdLst/>
              <a:ahLst/>
              <a:cxnLst/>
              <a:rect l="l" t="t" r="r" b="b"/>
              <a:pathLst>
                <a:path w="682752" h="794095">
                  <a:moveTo>
                    <a:pt x="0" y="0"/>
                  </a:moveTo>
                  <a:lnTo>
                    <a:pt x="682752" y="0"/>
                  </a:lnTo>
                  <a:lnTo>
                    <a:pt x="682752" y="794095"/>
                  </a:lnTo>
                  <a:lnTo>
                    <a:pt x="0" y="79409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78303" r="-78303" b="1402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41" name="TextBox 141"/>
            <p:cNvSpPr txBox="1"/>
            <p:nvPr/>
          </p:nvSpPr>
          <p:spPr>
            <a:xfrm>
              <a:off x="0" y="-57150"/>
              <a:ext cx="682752" cy="8512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7</a:t>
              </a:r>
            </a:p>
          </p:txBody>
        </p:sp>
      </p:grpSp>
      <p:grpSp>
        <p:nvGrpSpPr>
          <p:cNvPr id="142" name="Group 142"/>
          <p:cNvGrpSpPr/>
          <p:nvPr/>
        </p:nvGrpSpPr>
        <p:grpSpPr>
          <a:xfrm>
            <a:off x="9966960" y="8631936"/>
            <a:ext cx="7498080" cy="1086277"/>
            <a:chOff x="0" y="0"/>
            <a:chExt cx="9997440" cy="1448369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9997440" cy="1448369"/>
            </a:xfrm>
            <a:custGeom>
              <a:avLst/>
              <a:gdLst/>
              <a:ahLst/>
              <a:cxnLst/>
              <a:rect l="l" t="t" r="r" b="b"/>
              <a:pathLst>
                <a:path w="9997440" h="1448369">
                  <a:moveTo>
                    <a:pt x="0" y="0"/>
                  </a:moveTo>
                  <a:lnTo>
                    <a:pt x="9997440" y="0"/>
                  </a:lnTo>
                  <a:lnTo>
                    <a:pt x="9997440" y="1448369"/>
                  </a:lnTo>
                  <a:lnTo>
                    <a:pt x="0" y="1448369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4091" b="-749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44" name="TextBox 144"/>
            <p:cNvSpPr txBox="1"/>
            <p:nvPr/>
          </p:nvSpPr>
          <p:spPr>
            <a:xfrm>
              <a:off x="0" y="-66675"/>
              <a:ext cx="9997440" cy="151504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719"/>
                </a:lnSpc>
              </a:pPr>
              <a:r>
                <a:rPr lang="en-US" sz="30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Comisión negociadora unificada sindical presentada con el pliego</a:t>
              </a:r>
            </a:p>
          </p:txBody>
        </p:sp>
      </p:grpSp>
      <p:grpSp>
        <p:nvGrpSpPr>
          <p:cNvPr id="145" name="Group 145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146" name="Freeform 146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47" name="Freeform 147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48" name="Group 148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149" name="Freeform 149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0" name="TextBox 150"/>
            <p:cNvSpPr txBox="1"/>
            <p:nvPr/>
          </p:nvSpPr>
          <p:spPr>
            <a:xfrm>
              <a:off x="0" y="-57150"/>
              <a:ext cx="24384000" cy="9715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697" y="-12697"/>
            <a:ext cx="18313403" cy="2037083"/>
            <a:chOff x="0" y="0"/>
            <a:chExt cx="24417871" cy="2716111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24383999" cy="2682240"/>
            </a:xfrm>
            <a:custGeom>
              <a:avLst/>
              <a:gdLst/>
              <a:ahLst/>
              <a:cxnLst/>
              <a:rect l="l" t="t" r="r" b="b"/>
              <a:pathLst>
                <a:path w="24383999" h="2682240">
                  <a:moveTo>
                    <a:pt x="0" y="0"/>
                  </a:moveTo>
                  <a:lnTo>
                    <a:pt x="24383999" y="0"/>
                  </a:lnTo>
                  <a:lnTo>
                    <a:pt x="24383999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17782" cy="2716022"/>
            </a:xfrm>
            <a:custGeom>
              <a:avLst/>
              <a:gdLst/>
              <a:ahLst/>
              <a:cxnLst/>
              <a:rect l="l" t="t" r="r" b="b"/>
              <a:pathLst>
                <a:path w="24417782" h="2716022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2699131"/>
                  </a:lnTo>
                  <a:cubicBezTo>
                    <a:pt x="24417782" y="2708529"/>
                    <a:pt x="24410163" y="2716022"/>
                    <a:pt x="24400890" y="2716022"/>
                  </a:cubicBezTo>
                  <a:lnTo>
                    <a:pt x="16891" y="2716022"/>
                  </a:lnTo>
                  <a:cubicBezTo>
                    <a:pt x="7493" y="2716022"/>
                    <a:pt x="0" y="2708402"/>
                    <a:pt x="0" y="26991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699131"/>
                  </a:lnTo>
                  <a:lnTo>
                    <a:pt x="16891" y="2699131"/>
                  </a:lnTo>
                  <a:lnTo>
                    <a:pt x="16891" y="2682240"/>
                  </a:lnTo>
                  <a:lnTo>
                    <a:pt x="24400890" y="2682240"/>
                  </a:lnTo>
                  <a:lnTo>
                    <a:pt x="24400890" y="2699131"/>
                  </a:lnTo>
                  <a:lnTo>
                    <a:pt x="24384000" y="269913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48640" y="0"/>
            <a:ext cx="14996160" cy="2011680"/>
            <a:chOff x="0" y="0"/>
            <a:chExt cx="19994880" cy="26822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994880" cy="2682240"/>
            </a:xfrm>
            <a:custGeom>
              <a:avLst/>
              <a:gdLst/>
              <a:ahLst/>
              <a:cxnLst/>
              <a:rect l="l" t="t" r="r" b="b"/>
              <a:pathLst>
                <a:path w="19994880" h="2682240">
                  <a:moveTo>
                    <a:pt x="0" y="0"/>
                  </a:moveTo>
                  <a:lnTo>
                    <a:pt x="19994880" y="0"/>
                  </a:lnTo>
                  <a:lnTo>
                    <a:pt x="1999488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252" b="-9525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23825"/>
              <a:ext cx="19994880" cy="28060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7200"/>
                </a:lnSpc>
              </a:pPr>
              <a:r>
                <a:rPr lang="en-US" sz="6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Propósitos y Principios del Decreto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093440" y="182880"/>
            <a:ext cx="1645920" cy="1664208"/>
            <a:chOff x="0" y="0"/>
            <a:chExt cx="2194560" cy="2218944"/>
          </a:xfrm>
        </p:grpSpPr>
        <p:sp>
          <p:nvSpPr>
            <p:cNvPr id="9" name="Freeform 9" descr="/home/claude/logo_nepo.jpeg"/>
            <p:cNvSpPr/>
            <p:nvPr/>
          </p:nvSpPr>
          <p:spPr>
            <a:xfrm>
              <a:off x="0" y="0"/>
              <a:ext cx="2194560" cy="2218944"/>
            </a:xfrm>
            <a:custGeom>
              <a:avLst/>
              <a:gdLst/>
              <a:ahLst/>
              <a:cxnLst/>
              <a:rect l="l" t="t" r="r" b="b"/>
              <a:pathLst>
                <a:path w="2194560" h="2218944">
                  <a:moveTo>
                    <a:pt x="0" y="0"/>
                  </a:moveTo>
                  <a:lnTo>
                    <a:pt x="2194560" y="0"/>
                  </a:lnTo>
                  <a:lnTo>
                    <a:pt x="2194560" y="2218944"/>
                  </a:lnTo>
                  <a:lnTo>
                    <a:pt x="0" y="22189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00" r="-10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5943" y="2273303"/>
            <a:ext cx="8255003" cy="2951483"/>
            <a:chOff x="0" y="0"/>
            <a:chExt cx="11006671" cy="3935311"/>
          </a:xfrm>
        </p:grpSpPr>
        <p:sp>
          <p:nvSpPr>
            <p:cNvPr id="11" name="Freeform 11"/>
            <p:cNvSpPr/>
            <p:nvPr/>
          </p:nvSpPr>
          <p:spPr>
            <a:xfrm>
              <a:off x="16891" y="16891"/>
              <a:ext cx="10972800" cy="3901440"/>
            </a:xfrm>
            <a:custGeom>
              <a:avLst/>
              <a:gdLst/>
              <a:ahLst/>
              <a:cxnLst/>
              <a:rect l="l" t="t" r="r" b="b"/>
              <a:pathLst>
                <a:path w="10972800" h="3901440">
                  <a:moveTo>
                    <a:pt x="0" y="0"/>
                  </a:moveTo>
                  <a:lnTo>
                    <a:pt x="10972800" y="0"/>
                  </a:lnTo>
                  <a:lnTo>
                    <a:pt x="10972800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F9FBE7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11006582" cy="3935222"/>
            </a:xfrm>
            <a:custGeom>
              <a:avLst/>
              <a:gdLst/>
              <a:ahLst/>
              <a:cxnLst/>
              <a:rect l="l" t="t" r="r" b="b"/>
              <a:pathLst>
                <a:path w="11006582" h="393522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3918331"/>
                  </a:lnTo>
                  <a:cubicBezTo>
                    <a:pt x="11006582" y="3927729"/>
                    <a:pt x="10998962" y="3935222"/>
                    <a:pt x="10989691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10989691" y="3901440"/>
                  </a:lnTo>
                  <a:lnTo>
                    <a:pt x="10989691" y="3918331"/>
                  </a:lnTo>
                  <a:lnTo>
                    <a:pt x="10972800" y="391833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35943" y="2273303"/>
            <a:ext cx="8255003" cy="171707"/>
            <a:chOff x="0" y="0"/>
            <a:chExt cx="11006671" cy="228943"/>
          </a:xfrm>
        </p:grpSpPr>
        <p:sp>
          <p:nvSpPr>
            <p:cNvPr id="14" name="Freeform 14"/>
            <p:cNvSpPr/>
            <p:nvPr/>
          </p:nvSpPr>
          <p:spPr>
            <a:xfrm>
              <a:off x="16891" y="16891"/>
              <a:ext cx="10972800" cy="195072"/>
            </a:xfrm>
            <a:custGeom>
              <a:avLst/>
              <a:gdLst/>
              <a:ahLst/>
              <a:cxnLst/>
              <a:rect l="l" t="t" r="r" b="b"/>
              <a:pathLst>
                <a:path w="10972800" h="195072">
                  <a:moveTo>
                    <a:pt x="0" y="0"/>
                  </a:moveTo>
                  <a:lnTo>
                    <a:pt x="10972800" y="0"/>
                  </a:lnTo>
                  <a:lnTo>
                    <a:pt x="1097280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11006582" cy="228856"/>
            </a:xfrm>
            <a:custGeom>
              <a:avLst/>
              <a:gdLst/>
              <a:ahLst/>
              <a:cxnLst/>
              <a:rect l="l" t="t" r="r" b="b"/>
              <a:pathLst>
                <a:path w="11006582" h="228856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211963"/>
                  </a:lnTo>
                  <a:cubicBezTo>
                    <a:pt x="11006582" y="221361"/>
                    <a:pt x="10998962" y="228854"/>
                    <a:pt x="1098969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10989691" y="195072"/>
                  </a:lnTo>
                  <a:lnTo>
                    <a:pt x="10989691" y="211963"/>
                  </a:lnTo>
                  <a:lnTo>
                    <a:pt x="10972800" y="211963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822960" y="2560320"/>
            <a:ext cx="7680960" cy="758836"/>
            <a:chOff x="0" y="0"/>
            <a:chExt cx="10241280" cy="101178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241280" cy="1011781"/>
            </a:xfrm>
            <a:custGeom>
              <a:avLst/>
              <a:gdLst/>
              <a:ahLst/>
              <a:cxnLst/>
              <a:rect l="l" t="t" r="r" b="b"/>
              <a:pathLst>
                <a:path w="10241280" h="1011781">
                  <a:moveTo>
                    <a:pt x="0" y="0"/>
                  </a:moveTo>
                  <a:lnTo>
                    <a:pt x="10241280" y="0"/>
                  </a:lnTo>
                  <a:lnTo>
                    <a:pt x="10241280" y="1011781"/>
                  </a:lnTo>
                  <a:lnTo>
                    <a:pt x="0" y="101178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1437" b="-14301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76200"/>
              <a:ext cx="10241280" cy="108798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Regulación del Procedimiento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22960" y="3291840"/>
            <a:ext cx="7680960" cy="2225016"/>
            <a:chOff x="0" y="0"/>
            <a:chExt cx="10241280" cy="296668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0241280" cy="2966689"/>
            </a:xfrm>
            <a:custGeom>
              <a:avLst/>
              <a:gdLst/>
              <a:ahLst/>
              <a:cxnLst/>
              <a:rect l="l" t="t" r="r" b="b"/>
              <a:pathLst>
                <a:path w="10241280" h="2966689">
                  <a:moveTo>
                    <a:pt x="0" y="0"/>
                  </a:moveTo>
                  <a:lnTo>
                    <a:pt x="10241280" y="0"/>
                  </a:lnTo>
                  <a:lnTo>
                    <a:pt x="10241280" y="2966689"/>
                  </a:lnTo>
                  <a:lnTo>
                    <a:pt x="0" y="2966689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6167" b="-836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66675"/>
              <a:ext cx="10241280" cy="303336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3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Regular la negociación de condiciones de empleo entre entidades públicas y organizaciones sindicales de empleados públicos.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9405623" y="2273303"/>
            <a:ext cx="8255003" cy="2951483"/>
            <a:chOff x="0" y="0"/>
            <a:chExt cx="11006671" cy="3935311"/>
          </a:xfrm>
        </p:grpSpPr>
        <p:sp>
          <p:nvSpPr>
            <p:cNvPr id="23" name="Freeform 23"/>
            <p:cNvSpPr/>
            <p:nvPr/>
          </p:nvSpPr>
          <p:spPr>
            <a:xfrm>
              <a:off x="16891" y="16891"/>
              <a:ext cx="10972800" cy="3901440"/>
            </a:xfrm>
            <a:custGeom>
              <a:avLst/>
              <a:gdLst/>
              <a:ahLst/>
              <a:cxnLst/>
              <a:rect l="l" t="t" r="r" b="b"/>
              <a:pathLst>
                <a:path w="10972800" h="3901440">
                  <a:moveTo>
                    <a:pt x="0" y="0"/>
                  </a:moveTo>
                  <a:lnTo>
                    <a:pt x="10972800" y="0"/>
                  </a:lnTo>
                  <a:lnTo>
                    <a:pt x="10972800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F9FBE7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0" y="0"/>
              <a:ext cx="11006582" cy="3935222"/>
            </a:xfrm>
            <a:custGeom>
              <a:avLst/>
              <a:gdLst/>
              <a:ahLst/>
              <a:cxnLst/>
              <a:rect l="l" t="t" r="r" b="b"/>
              <a:pathLst>
                <a:path w="11006582" h="393522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3918331"/>
                  </a:lnTo>
                  <a:cubicBezTo>
                    <a:pt x="11006582" y="3927729"/>
                    <a:pt x="10998962" y="3935222"/>
                    <a:pt x="10989691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10989691" y="3901440"/>
                  </a:lnTo>
                  <a:lnTo>
                    <a:pt x="10989691" y="3918331"/>
                  </a:lnTo>
                  <a:lnTo>
                    <a:pt x="10972800" y="391833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405623" y="2273303"/>
            <a:ext cx="8255003" cy="171707"/>
            <a:chOff x="0" y="0"/>
            <a:chExt cx="11006671" cy="228943"/>
          </a:xfrm>
        </p:grpSpPr>
        <p:sp>
          <p:nvSpPr>
            <p:cNvPr id="26" name="Freeform 26"/>
            <p:cNvSpPr/>
            <p:nvPr/>
          </p:nvSpPr>
          <p:spPr>
            <a:xfrm>
              <a:off x="16891" y="16891"/>
              <a:ext cx="10972800" cy="195072"/>
            </a:xfrm>
            <a:custGeom>
              <a:avLst/>
              <a:gdLst/>
              <a:ahLst/>
              <a:cxnLst/>
              <a:rect l="l" t="t" r="r" b="b"/>
              <a:pathLst>
                <a:path w="10972800" h="195072">
                  <a:moveTo>
                    <a:pt x="0" y="0"/>
                  </a:moveTo>
                  <a:lnTo>
                    <a:pt x="10972800" y="0"/>
                  </a:lnTo>
                  <a:lnTo>
                    <a:pt x="1097280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0" y="0"/>
              <a:ext cx="11006582" cy="228856"/>
            </a:xfrm>
            <a:custGeom>
              <a:avLst/>
              <a:gdLst/>
              <a:ahLst/>
              <a:cxnLst/>
              <a:rect l="l" t="t" r="r" b="b"/>
              <a:pathLst>
                <a:path w="11006582" h="228856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211963"/>
                  </a:lnTo>
                  <a:cubicBezTo>
                    <a:pt x="11006582" y="221361"/>
                    <a:pt x="10998962" y="228854"/>
                    <a:pt x="1098969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10989691" y="195072"/>
                  </a:lnTo>
                  <a:lnTo>
                    <a:pt x="10989691" y="211963"/>
                  </a:lnTo>
                  <a:lnTo>
                    <a:pt x="10972800" y="211963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9692640" y="2560320"/>
            <a:ext cx="7680960" cy="782816"/>
            <a:chOff x="0" y="0"/>
            <a:chExt cx="10241280" cy="104375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0241280" cy="1043755"/>
            </a:xfrm>
            <a:custGeom>
              <a:avLst/>
              <a:gdLst/>
              <a:ahLst/>
              <a:cxnLst/>
              <a:rect l="l" t="t" r="r" b="b"/>
              <a:pathLst>
                <a:path w="10241280" h="1043755">
                  <a:moveTo>
                    <a:pt x="0" y="0"/>
                  </a:moveTo>
                  <a:lnTo>
                    <a:pt x="10241280" y="0"/>
                  </a:lnTo>
                  <a:lnTo>
                    <a:pt x="10241280" y="1043755"/>
                  </a:lnTo>
                  <a:lnTo>
                    <a:pt x="0" y="104375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46799" b="-13557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76200"/>
              <a:ext cx="10241280" cy="111995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679"/>
                </a:lnSpc>
              </a:pPr>
              <a:r>
                <a:rPr lang="en-US" sz="38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Representatividad Objetiva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692640" y="3291840"/>
            <a:ext cx="7680960" cy="2100857"/>
            <a:chOff x="0" y="0"/>
            <a:chExt cx="10241280" cy="2801142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0241280" cy="2801142"/>
            </a:xfrm>
            <a:custGeom>
              <a:avLst/>
              <a:gdLst/>
              <a:ahLst/>
              <a:cxnLst/>
              <a:rect l="l" t="t" r="r" b="b"/>
              <a:pathLst>
                <a:path w="10241280" h="2801142">
                  <a:moveTo>
                    <a:pt x="0" y="0"/>
                  </a:moveTo>
                  <a:lnTo>
                    <a:pt x="10241280" y="0"/>
                  </a:lnTo>
                  <a:lnTo>
                    <a:pt x="10241280" y="2801142"/>
                  </a:lnTo>
                  <a:lnTo>
                    <a:pt x="0" y="280114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7714" b="-1476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76200"/>
              <a:ext cx="10241280" cy="28773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Garantizar mecanismos democráticos que reflejen las aspiraciones reales de los servidores públicos mediante criterios numéricos.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535943" y="5565143"/>
            <a:ext cx="8255003" cy="2951483"/>
            <a:chOff x="0" y="0"/>
            <a:chExt cx="11006671" cy="3935311"/>
          </a:xfrm>
        </p:grpSpPr>
        <p:sp>
          <p:nvSpPr>
            <p:cNvPr id="35" name="Freeform 35"/>
            <p:cNvSpPr/>
            <p:nvPr/>
          </p:nvSpPr>
          <p:spPr>
            <a:xfrm>
              <a:off x="16891" y="16891"/>
              <a:ext cx="10972800" cy="3901440"/>
            </a:xfrm>
            <a:custGeom>
              <a:avLst/>
              <a:gdLst/>
              <a:ahLst/>
              <a:cxnLst/>
              <a:rect l="l" t="t" r="r" b="b"/>
              <a:pathLst>
                <a:path w="10972800" h="3901440">
                  <a:moveTo>
                    <a:pt x="0" y="0"/>
                  </a:moveTo>
                  <a:lnTo>
                    <a:pt x="10972800" y="0"/>
                  </a:lnTo>
                  <a:lnTo>
                    <a:pt x="10972800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0" y="0"/>
              <a:ext cx="11006582" cy="3935222"/>
            </a:xfrm>
            <a:custGeom>
              <a:avLst/>
              <a:gdLst/>
              <a:ahLst/>
              <a:cxnLst/>
              <a:rect l="l" t="t" r="r" b="b"/>
              <a:pathLst>
                <a:path w="11006582" h="393522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3918331"/>
                  </a:lnTo>
                  <a:cubicBezTo>
                    <a:pt x="11006582" y="3927729"/>
                    <a:pt x="10998962" y="3935222"/>
                    <a:pt x="10989691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10989691" y="3901440"/>
                  </a:lnTo>
                  <a:lnTo>
                    <a:pt x="10989691" y="3918331"/>
                  </a:lnTo>
                  <a:lnTo>
                    <a:pt x="10972800" y="391833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535943" y="5565143"/>
            <a:ext cx="8255003" cy="171707"/>
            <a:chOff x="0" y="0"/>
            <a:chExt cx="11006671" cy="228943"/>
          </a:xfrm>
        </p:grpSpPr>
        <p:sp>
          <p:nvSpPr>
            <p:cNvPr id="38" name="Freeform 38"/>
            <p:cNvSpPr/>
            <p:nvPr/>
          </p:nvSpPr>
          <p:spPr>
            <a:xfrm>
              <a:off x="16891" y="16891"/>
              <a:ext cx="10972800" cy="195072"/>
            </a:xfrm>
            <a:custGeom>
              <a:avLst/>
              <a:gdLst/>
              <a:ahLst/>
              <a:cxnLst/>
              <a:rect l="l" t="t" r="r" b="b"/>
              <a:pathLst>
                <a:path w="10972800" h="195072">
                  <a:moveTo>
                    <a:pt x="0" y="0"/>
                  </a:moveTo>
                  <a:lnTo>
                    <a:pt x="10972800" y="0"/>
                  </a:lnTo>
                  <a:lnTo>
                    <a:pt x="1097280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0" y="0"/>
              <a:ext cx="11006582" cy="228856"/>
            </a:xfrm>
            <a:custGeom>
              <a:avLst/>
              <a:gdLst/>
              <a:ahLst/>
              <a:cxnLst/>
              <a:rect l="l" t="t" r="r" b="b"/>
              <a:pathLst>
                <a:path w="11006582" h="228856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211963"/>
                  </a:lnTo>
                  <a:cubicBezTo>
                    <a:pt x="11006582" y="221361"/>
                    <a:pt x="10998962" y="228854"/>
                    <a:pt x="1098969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10989691" y="195072"/>
                  </a:lnTo>
                  <a:lnTo>
                    <a:pt x="10989691" y="211963"/>
                  </a:lnTo>
                  <a:lnTo>
                    <a:pt x="10972800" y="211963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822960" y="5852160"/>
            <a:ext cx="7680960" cy="821250"/>
            <a:chOff x="0" y="0"/>
            <a:chExt cx="10241280" cy="1095001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0241280" cy="1095001"/>
            </a:xfrm>
            <a:custGeom>
              <a:avLst/>
              <a:gdLst/>
              <a:ahLst/>
              <a:cxnLst/>
              <a:rect l="l" t="t" r="r" b="b"/>
              <a:pathLst>
                <a:path w="10241280" h="1095001">
                  <a:moveTo>
                    <a:pt x="0" y="0"/>
                  </a:moveTo>
                  <a:lnTo>
                    <a:pt x="10241280" y="0"/>
                  </a:lnTo>
                  <a:lnTo>
                    <a:pt x="10241280" y="1095001"/>
                  </a:lnTo>
                  <a:lnTo>
                    <a:pt x="0" y="109500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9928" b="-12454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85725"/>
              <a:ext cx="10241280" cy="118072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919"/>
                </a:lnSpc>
              </a:pPr>
              <a:r>
                <a:rPr lang="en-US" sz="40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Diálogo Social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822960" y="6583680"/>
            <a:ext cx="7680960" cy="2349176"/>
            <a:chOff x="0" y="0"/>
            <a:chExt cx="10241280" cy="3132235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0241280" cy="3132235"/>
            </a:xfrm>
            <a:custGeom>
              <a:avLst/>
              <a:gdLst/>
              <a:ahLst/>
              <a:cxnLst/>
              <a:rect l="l" t="t" r="r" b="b"/>
              <a:pathLst>
                <a:path w="10241280" h="3132235">
                  <a:moveTo>
                    <a:pt x="0" y="0"/>
                  </a:moveTo>
                  <a:lnTo>
                    <a:pt x="10241280" y="0"/>
                  </a:lnTo>
                  <a:lnTo>
                    <a:pt x="10241280" y="3132235"/>
                  </a:lnTo>
                  <a:lnTo>
                    <a:pt x="0" y="3132235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4784" b="-263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85725"/>
              <a:ext cx="10241280" cy="321796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319"/>
                </a:lnSpc>
              </a:pPr>
              <a:r>
                <a:rPr lang="en-US" sz="35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Promover la cultura de la negociación colectiva, la democracia participativa y el diálogo entre administración y sindicatos.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9405623" y="5565143"/>
            <a:ext cx="8255003" cy="2951483"/>
            <a:chOff x="0" y="0"/>
            <a:chExt cx="11006671" cy="3935311"/>
          </a:xfrm>
        </p:grpSpPr>
        <p:sp>
          <p:nvSpPr>
            <p:cNvPr id="47" name="Freeform 47"/>
            <p:cNvSpPr/>
            <p:nvPr/>
          </p:nvSpPr>
          <p:spPr>
            <a:xfrm>
              <a:off x="16891" y="16891"/>
              <a:ext cx="10972800" cy="3901440"/>
            </a:xfrm>
            <a:custGeom>
              <a:avLst/>
              <a:gdLst/>
              <a:ahLst/>
              <a:cxnLst/>
              <a:rect l="l" t="t" r="r" b="b"/>
              <a:pathLst>
                <a:path w="10972800" h="3901440">
                  <a:moveTo>
                    <a:pt x="0" y="0"/>
                  </a:moveTo>
                  <a:lnTo>
                    <a:pt x="10972800" y="0"/>
                  </a:lnTo>
                  <a:lnTo>
                    <a:pt x="10972800" y="3901440"/>
                  </a:lnTo>
                  <a:lnTo>
                    <a:pt x="0" y="3901440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Freeform 48"/>
            <p:cNvSpPr/>
            <p:nvPr/>
          </p:nvSpPr>
          <p:spPr>
            <a:xfrm>
              <a:off x="0" y="0"/>
              <a:ext cx="11006582" cy="3935222"/>
            </a:xfrm>
            <a:custGeom>
              <a:avLst/>
              <a:gdLst/>
              <a:ahLst/>
              <a:cxnLst/>
              <a:rect l="l" t="t" r="r" b="b"/>
              <a:pathLst>
                <a:path w="11006582" h="393522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3918331"/>
                  </a:lnTo>
                  <a:cubicBezTo>
                    <a:pt x="11006582" y="3927729"/>
                    <a:pt x="10998962" y="3935222"/>
                    <a:pt x="10989691" y="3935222"/>
                  </a:cubicBezTo>
                  <a:lnTo>
                    <a:pt x="16891" y="3935222"/>
                  </a:lnTo>
                  <a:cubicBezTo>
                    <a:pt x="7493" y="3935222"/>
                    <a:pt x="0" y="3927602"/>
                    <a:pt x="0" y="39183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3918331"/>
                  </a:lnTo>
                  <a:lnTo>
                    <a:pt x="16891" y="3918331"/>
                  </a:lnTo>
                  <a:lnTo>
                    <a:pt x="16891" y="3901440"/>
                  </a:lnTo>
                  <a:lnTo>
                    <a:pt x="10989691" y="3901440"/>
                  </a:lnTo>
                  <a:lnTo>
                    <a:pt x="10989691" y="3918331"/>
                  </a:lnTo>
                  <a:lnTo>
                    <a:pt x="10972800" y="391833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405623" y="5565143"/>
            <a:ext cx="8255003" cy="171707"/>
            <a:chOff x="0" y="0"/>
            <a:chExt cx="11006671" cy="228943"/>
          </a:xfrm>
        </p:grpSpPr>
        <p:sp>
          <p:nvSpPr>
            <p:cNvPr id="50" name="Freeform 50"/>
            <p:cNvSpPr/>
            <p:nvPr/>
          </p:nvSpPr>
          <p:spPr>
            <a:xfrm>
              <a:off x="16891" y="16891"/>
              <a:ext cx="10972800" cy="195072"/>
            </a:xfrm>
            <a:custGeom>
              <a:avLst/>
              <a:gdLst/>
              <a:ahLst/>
              <a:cxnLst/>
              <a:rect l="l" t="t" r="r" b="b"/>
              <a:pathLst>
                <a:path w="10972800" h="195072">
                  <a:moveTo>
                    <a:pt x="0" y="0"/>
                  </a:moveTo>
                  <a:lnTo>
                    <a:pt x="10972800" y="0"/>
                  </a:lnTo>
                  <a:lnTo>
                    <a:pt x="1097280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Freeform 51"/>
            <p:cNvSpPr/>
            <p:nvPr/>
          </p:nvSpPr>
          <p:spPr>
            <a:xfrm>
              <a:off x="0" y="0"/>
              <a:ext cx="11006582" cy="228856"/>
            </a:xfrm>
            <a:custGeom>
              <a:avLst/>
              <a:gdLst/>
              <a:ahLst/>
              <a:cxnLst/>
              <a:rect l="l" t="t" r="r" b="b"/>
              <a:pathLst>
                <a:path w="11006582" h="228856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211963"/>
                  </a:lnTo>
                  <a:cubicBezTo>
                    <a:pt x="11006582" y="221361"/>
                    <a:pt x="10998962" y="228854"/>
                    <a:pt x="1098969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10989691" y="195072"/>
                  </a:lnTo>
                  <a:lnTo>
                    <a:pt x="10989691" y="211963"/>
                  </a:lnTo>
                  <a:lnTo>
                    <a:pt x="10972800" y="211963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9692640" y="5852160"/>
            <a:ext cx="7680960" cy="845230"/>
            <a:chOff x="0" y="0"/>
            <a:chExt cx="10241280" cy="1126974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0241280" cy="1126974"/>
            </a:xfrm>
            <a:custGeom>
              <a:avLst/>
              <a:gdLst/>
              <a:ahLst/>
              <a:cxnLst/>
              <a:rect l="l" t="t" r="r" b="b"/>
              <a:pathLst>
                <a:path w="10241280" h="1126974">
                  <a:moveTo>
                    <a:pt x="0" y="0"/>
                  </a:moveTo>
                  <a:lnTo>
                    <a:pt x="10241280" y="0"/>
                  </a:lnTo>
                  <a:lnTo>
                    <a:pt x="10241280" y="1126974"/>
                  </a:lnTo>
                  <a:lnTo>
                    <a:pt x="0" y="1126974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5958" b="-11817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85725"/>
              <a:ext cx="10241280" cy="121269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039"/>
                </a:lnSpc>
              </a:pPr>
              <a:r>
                <a:rPr lang="en-US" sz="41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Unidad Negociadora</a:t>
              </a: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9692640" y="6583680"/>
            <a:ext cx="7680960" cy="1828800"/>
            <a:chOff x="0" y="0"/>
            <a:chExt cx="10241280" cy="2438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241280" cy="2438400"/>
            </a:xfrm>
            <a:custGeom>
              <a:avLst/>
              <a:gdLst/>
              <a:ahLst/>
              <a:cxnLst/>
              <a:rect l="l" t="t" r="r" b="b"/>
              <a:pathLst>
                <a:path w="10241280" h="2438400">
                  <a:moveTo>
                    <a:pt x="0" y="0"/>
                  </a:moveTo>
                  <a:lnTo>
                    <a:pt x="10241280" y="0"/>
                  </a:lnTo>
                  <a:lnTo>
                    <a:pt x="10241280" y="2438400"/>
                  </a:lnTo>
                  <a:lnTo>
                    <a:pt x="0" y="24384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1837" b="-31837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66675"/>
              <a:ext cx="10241280" cy="250507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9"/>
                </a:lnSpc>
              </a:pPr>
              <a:r>
                <a:rPr lang="en-US" sz="32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Unidad de pliego, comisión y acuerdo por ámbito, evitando duplicaciones y fragmentación en el proceso de negociación.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-12697" y="8674103"/>
            <a:ext cx="18313403" cy="939803"/>
            <a:chOff x="0" y="0"/>
            <a:chExt cx="24417871" cy="1253071"/>
          </a:xfrm>
        </p:grpSpPr>
        <p:sp>
          <p:nvSpPr>
            <p:cNvPr id="59" name="Freeform 59"/>
            <p:cNvSpPr/>
            <p:nvPr/>
          </p:nvSpPr>
          <p:spPr>
            <a:xfrm>
              <a:off x="16891" y="16891"/>
              <a:ext cx="24383999" cy="1219200"/>
            </a:xfrm>
            <a:custGeom>
              <a:avLst/>
              <a:gdLst/>
              <a:ahLst/>
              <a:cxnLst/>
              <a:rect l="l" t="t" r="r" b="b"/>
              <a:pathLst>
                <a:path w="24383999" h="1219200">
                  <a:moveTo>
                    <a:pt x="0" y="0"/>
                  </a:moveTo>
                  <a:lnTo>
                    <a:pt x="24383999" y="0"/>
                  </a:lnTo>
                  <a:lnTo>
                    <a:pt x="24383999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Freeform 60"/>
            <p:cNvSpPr/>
            <p:nvPr/>
          </p:nvSpPr>
          <p:spPr>
            <a:xfrm>
              <a:off x="0" y="0"/>
              <a:ext cx="24417782" cy="1252984"/>
            </a:xfrm>
            <a:custGeom>
              <a:avLst/>
              <a:gdLst/>
              <a:ahLst/>
              <a:cxnLst/>
              <a:rect l="l" t="t" r="r" b="b"/>
              <a:pathLst>
                <a:path w="24417782" h="12529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1236091"/>
                  </a:lnTo>
                  <a:cubicBezTo>
                    <a:pt x="24417782" y="1245489"/>
                    <a:pt x="24410163" y="1252982"/>
                    <a:pt x="24400890" y="1252982"/>
                  </a:cubicBezTo>
                  <a:lnTo>
                    <a:pt x="16891" y="1252982"/>
                  </a:lnTo>
                  <a:cubicBezTo>
                    <a:pt x="7620" y="1253109"/>
                    <a:pt x="0" y="1245489"/>
                    <a:pt x="0" y="12360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36091"/>
                  </a:lnTo>
                  <a:lnTo>
                    <a:pt x="16891" y="1236091"/>
                  </a:lnTo>
                  <a:lnTo>
                    <a:pt x="16891" y="1219200"/>
                  </a:lnTo>
                  <a:lnTo>
                    <a:pt x="24400890" y="1219200"/>
                  </a:lnTo>
                  <a:lnTo>
                    <a:pt x="24400890" y="1236091"/>
                  </a:lnTo>
                  <a:lnTo>
                    <a:pt x="24384000" y="12360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365760" y="8686800"/>
            <a:ext cx="17556480" cy="914400"/>
            <a:chOff x="0" y="0"/>
            <a:chExt cx="23408640" cy="12192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3408639" cy="1219200"/>
            </a:xfrm>
            <a:custGeom>
              <a:avLst/>
              <a:gdLst/>
              <a:ahLst/>
              <a:cxnLst/>
              <a:rect l="l" t="t" r="r" b="b"/>
              <a:pathLst>
                <a:path w="23408639" h="1219200">
                  <a:moveTo>
                    <a:pt x="0" y="0"/>
                  </a:moveTo>
                  <a:lnTo>
                    <a:pt x="23408639" y="0"/>
                  </a:lnTo>
                  <a:lnTo>
                    <a:pt x="23408639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24112" b="-32411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0" y="-57150"/>
              <a:ext cx="23408640" cy="12763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239"/>
                </a:lnSpc>
              </a:pPr>
              <a:r>
                <a:rPr lang="en-US" sz="26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PRINCIPIOS: Representatividad  •  Racionalidad  •  Proporcionalidad  •  Participación  •  Progresividad  •  No regresividad</a:t>
              </a: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65" name="Freeform 65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6" name="Freeform 66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-57150"/>
              <a:ext cx="24384000" cy="9715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697" y="-12697"/>
            <a:ext cx="18313403" cy="2037083"/>
            <a:chOff x="0" y="0"/>
            <a:chExt cx="24417871" cy="2716111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24383999" cy="2682240"/>
            </a:xfrm>
            <a:custGeom>
              <a:avLst/>
              <a:gdLst/>
              <a:ahLst/>
              <a:cxnLst/>
              <a:rect l="l" t="t" r="r" b="b"/>
              <a:pathLst>
                <a:path w="24383999" h="2682240">
                  <a:moveTo>
                    <a:pt x="0" y="0"/>
                  </a:moveTo>
                  <a:lnTo>
                    <a:pt x="24383999" y="0"/>
                  </a:lnTo>
                  <a:lnTo>
                    <a:pt x="24383999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17782" cy="2716022"/>
            </a:xfrm>
            <a:custGeom>
              <a:avLst/>
              <a:gdLst/>
              <a:ahLst/>
              <a:cxnLst/>
              <a:rect l="l" t="t" r="r" b="b"/>
              <a:pathLst>
                <a:path w="24417782" h="2716022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2699131"/>
                  </a:lnTo>
                  <a:cubicBezTo>
                    <a:pt x="24417782" y="2708529"/>
                    <a:pt x="24410163" y="2716022"/>
                    <a:pt x="24400890" y="2716022"/>
                  </a:cubicBezTo>
                  <a:lnTo>
                    <a:pt x="16891" y="2716022"/>
                  </a:lnTo>
                  <a:cubicBezTo>
                    <a:pt x="7493" y="2716022"/>
                    <a:pt x="0" y="2708402"/>
                    <a:pt x="0" y="26991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699131"/>
                  </a:lnTo>
                  <a:lnTo>
                    <a:pt x="16891" y="2699131"/>
                  </a:lnTo>
                  <a:lnTo>
                    <a:pt x="16891" y="2682240"/>
                  </a:lnTo>
                  <a:lnTo>
                    <a:pt x="24400890" y="2682240"/>
                  </a:lnTo>
                  <a:lnTo>
                    <a:pt x="24400890" y="2699131"/>
                  </a:lnTo>
                  <a:lnTo>
                    <a:pt x="24384000" y="269913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48640" y="0"/>
            <a:ext cx="14996160" cy="2011680"/>
            <a:chOff x="0" y="0"/>
            <a:chExt cx="19994880" cy="26822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994880" cy="2682240"/>
            </a:xfrm>
            <a:custGeom>
              <a:avLst/>
              <a:gdLst/>
              <a:ahLst/>
              <a:cxnLst/>
              <a:rect l="l" t="t" r="r" b="b"/>
              <a:pathLst>
                <a:path w="19994880" h="2682240">
                  <a:moveTo>
                    <a:pt x="0" y="0"/>
                  </a:moveTo>
                  <a:lnTo>
                    <a:pt x="19994880" y="0"/>
                  </a:lnTo>
                  <a:lnTo>
                    <a:pt x="1999488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252" b="-9525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23825"/>
              <a:ext cx="19994880" cy="28060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7200"/>
                </a:lnSpc>
              </a:pPr>
              <a:r>
                <a:rPr lang="en-US" sz="6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Finalización: El Acuerdo Colectivo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093440" y="182880"/>
            <a:ext cx="1645920" cy="1664208"/>
            <a:chOff x="0" y="0"/>
            <a:chExt cx="2194560" cy="2218944"/>
          </a:xfrm>
        </p:grpSpPr>
        <p:sp>
          <p:nvSpPr>
            <p:cNvPr id="9" name="Freeform 9" descr="/home/claude/logo_nepo.jpeg"/>
            <p:cNvSpPr/>
            <p:nvPr/>
          </p:nvSpPr>
          <p:spPr>
            <a:xfrm>
              <a:off x="0" y="0"/>
              <a:ext cx="2194560" cy="2218944"/>
            </a:xfrm>
            <a:custGeom>
              <a:avLst/>
              <a:gdLst/>
              <a:ahLst/>
              <a:cxnLst/>
              <a:rect l="l" t="t" r="r" b="b"/>
              <a:pathLst>
                <a:path w="2194560" h="2218944">
                  <a:moveTo>
                    <a:pt x="0" y="0"/>
                  </a:moveTo>
                  <a:lnTo>
                    <a:pt x="2194560" y="0"/>
                  </a:lnTo>
                  <a:lnTo>
                    <a:pt x="2194560" y="2218944"/>
                  </a:lnTo>
                  <a:lnTo>
                    <a:pt x="0" y="22189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00" r="-10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5943" y="2181863"/>
            <a:ext cx="8255003" cy="756923"/>
            <a:chOff x="0" y="0"/>
            <a:chExt cx="11006671" cy="1009231"/>
          </a:xfrm>
        </p:grpSpPr>
        <p:sp>
          <p:nvSpPr>
            <p:cNvPr id="11" name="Freeform 11"/>
            <p:cNvSpPr/>
            <p:nvPr/>
          </p:nvSpPr>
          <p:spPr>
            <a:xfrm>
              <a:off x="16891" y="16891"/>
              <a:ext cx="10972800" cy="975360"/>
            </a:xfrm>
            <a:custGeom>
              <a:avLst/>
              <a:gdLst/>
              <a:ahLst/>
              <a:cxnLst/>
              <a:rect l="l" t="t" r="r" b="b"/>
              <a:pathLst>
                <a:path w="10972800" h="975360">
                  <a:moveTo>
                    <a:pt x="0" y="0"/>
                  </a:moveTo>
                  <a:lnTo>
                    <a:pt x="10972800" y="0"/>
                  </a:lnTo>
                  <a:lnTo>
                    <a:pt x="10972800" y="975360"/>
                  </a:lnTo>
                  <a:lnTo>
                    <a:pt x="0" y="97536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11006582" cy="1009144"/>
            </a:xfrm>
            <a:custGeom>
              <a:avLst/>
              <a:gdLst/>
              <a:ahLst/>
              <a:cxnLst/>
              <a:rect l="l" t="t" r="r" b="b"/>
              <a:pathLst>
                <a:path w="11006582" h="1009144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992251"/>
                  </a:lnTo>
                  <a:cubicBezTo>
                    <a:pt x="11006582" y="1001649"/>
                    <a:pt x="10998962" y="1009142"/>
                    <a:pt x="10989691" y="1009142"/>
                  </a:cubicBezTo>
                  <a:lnTo>
                    <a:pt x="16891" y="1009142"/>
                  </a:lnTo>
                  <a:cubicBezTo>
                    <a:pt x="7620" y="1009269"/>
                    <a:pt x="0" y="1001649"/>
                    <a:pt x="0" y="9922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92251"/>
                  </a:lnTo>
                  <a:lnTo>
                    <a:pt x="16891" y="992251"/>
                  </a:lnTo>
                  <a:lnTo>
                    <a:pt x="16891" y="975360"/>
                  </a:lnTo>
                  <a:lnTo>
                    <a:pt x="10989691" y="975360"/>
                  </a:lnTo>
                  <a:lnTo>
                    <a:pt x="10989691" y="992251"/>
                  </a:lnTo>
                  <a:lnTo>
                    <a:pt x="10972800" y="99225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48640" y="2194560"/>
            <a:ext cx="8229600" cy="744381"/>
            <a:chOff x="0" y="0"/>
            <a:chExt cx="10972800" cy="99250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972800" cy="992508"/>
            </a:xfrm>
            <a:custGeom>
              <a:avLst/>
              <a:gdLst/>
              <a:ahLst/>
              <a:cxnLst/>
              <a:rect l="l" t="t" r="r" b="b"/>
              <a:pathLst>
                <a:path w="10972800" h="992508">
                  <a:moveTo>
                    <a:pt x="0" y="0"/>
                  </a:moveTo>
                  <a:lnTo>
                    <a:pt x="10972800" y="0"/>
                  </a:lnTo>
                  <a:lnTo>
                    <a:pt x="10972800" y="992508"/>
                  </a:lnTo>
                  <a:lnTo>
                    <a:pt x="0" y="99250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66283" b="-16455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76200"/>
              <a:ext cx="10972800" cy="106870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439"/>
                </a:lnSpc>
              </a:pPr>
              <a:r>
                <a:rPr lang="en-US" sz="36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CONTENIDO DEL ACUERDO COLECTIVO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48640" y="3072384"/>
            <a:ext cx="8229600" cy="694944"/>
            <a:chOff x="0" y="0"/>
            <a:chExt cx="10972800" cy="92659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972800" cy="926592"/>
            </a:xfrm>
            <a:custGeom>
              <a:avLst/>
              <a:gdLst/>
              <a:ahLst/>
              <a:cxnLst/>
              <a:rect l="l" t="t" r="r" b="b"/>
              <a:pathLst>
                <a:path w="10972800" h="926592">
                  <a:moveTo>
                    <a:pt x="0" y="0"/>
                  </a:moveTo>
                  <a:lnTo>
                    <a:pt x="10972800" y="0"/>
                  </a:lnTo>
                  <a:lnTo>
                    <a:pt x="109728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0743" b="-1807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57150"/>
              <a:ext cx="10972800" cy="9837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723895" lvl="1" indent="-361947" algn="l">
                <a:lnSpc>
                  <a:spcPts val="3599"/>
                </a:lnSpc>
                <a:buFont typeface="Arial"/>
                <a:buChar char="•"/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Lugar, fecha y las partes con sus representantes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48640" y="3785616"/>
            <a:ext cx="8229600" cy="694944"/>
            <a:chOff x="0" y="0"/>
            <a:chExt cx="10972800" cy="92659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0972800" cy="926592"/>
            </a:xfrm>
            <a:custGeom>
              <a:avLst/>
              <a:gdLst/>
              <a:ahLst/>
              <a:cxnLst/>
              <a:rect l="l" t="t" r="r" b="b"/>
              <a:pathLst>
                <a:path w="10972800" h="926592">
                  <a:moveTo>
                    <a:pt x="0" y="0"/>
                  </a:moveTo>
                  <a:lnTo>
                    <a:pt x="10972800" y="0"/>
                  </a:lnTo>
                  <a:lnTo>
                    <a:pt x="109728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0743" b="-1807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57150"/>
              <a:ext cx="10972800" cy="9837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723895" lvl="1" indent="-361947" algn="l">
                <a:lnSpc>
                  <a:spcPts val="3599"/>
                </a:lnSpc>
                <a:buFont typeface="Arial"/>
                <a:buChar char="•"/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Texto completo de lo acordado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548640" y="4498848"/>
            <a:ext cx="8229600" cy="694944"/>
            <a:chOff x="0" y="0"/>
            <a:chExt cx="10972800" cy="92659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0972800" cy="926592"/>
            </a:xfrm>
            <a:custGeom>
              <a:avLst/>
              <a:gdLst/>
              <a:ahLst/>
              <a:cxnLst/>
              <a:rect l="l" t="t" r="r" b="b"/>
              <a:pathLst>
                <a:path w="10972800" h="926592">
                  <a:moveTo>
                    <a:pt x="0" y="0"/>
                  </a:moveTo>
                  <a:lnTo>
                    <a:pt x="10972800" y="0"/>
                  </a:lnTo>
                  <a:lnTo>
                    <a:pt x="109728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0743" b="-1807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38100"/>
              <a:ext cx="10972800" cy="96469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482600" lvl="1" indent="-241300" algn="l">
                <a:lnSpc>
                  <a:spcPts val="2400"/>
                </a:lnSpc>
                <a:buFont typeface="Arial"/>
                <a:buChar char="•"/>
              </a:pPr>
              <a:r>
                <a:rPr lang="en-US" sz="2000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Ámbito de aplicación (nacional, sectorial, territorial, singular)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548640" y="5212080"/>
            <a:ext cx="8229600" cy="694944"/>
            <a:chOff x="0" y="0"/>
            <a:chExt cx="10972800" cy="926592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0972800" cy="926592"/>
            </a:xfrm>
            <a:custGeom>
              <a:avLst/>
              <a:gdLst/>
              <a:ahLst/>
              <a:cxnLst/>
              <a:rect l="l" t="t" r="r" b="b"/>
              <a:pathLst>
                <a:path w="10972800" h="926592">
                  <a:moveTo>
                    <a:pt x="0" y="0"/>
                  </a:moveTo>
                  <a:lnTo>
                    <a:pt x="10972800" y="0"/>
                  </a:lnTo>
                  <a:lnTo>
                    <a:pt x="109728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0743" b="-1807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57150"/>
              <a:ext cx="10972800" cy="9837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723895" lvl="1" indent="-361947" algn="l">
                <a:lnSpc>
                  <a:spcPts val="3599"/>
                </a:lnSpc>
                <a:buFont typeface="Arial"/>
                <a:buChar char="•"/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Periodo de vigencia: 1 enero al 31 de diciembre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48640" y="5925312"/>
            <a:ext cx="8229600" cy="694944"/>
            <a:chOff x="0" y="0"/>
            <a:chExt cx="10972800" cy="926592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0972800" cy="926592"/>
            </a:xfrm>
            <a:custGeom>
              <a:avLst/>
              <a:gdLst/>
              <a:ahLst/>
              <a:cxnLst/>
              <a:rect l="l" t="t" r="r" b="b"/>
              <a:pathLst>
                <a:path w="10972800" h="926592">
                  <a:moveTo>
                    <a:pt x="0" y="0"/>
                  </a:moveTo>
                  <a:lnTo>
                    <a:pt x="10972800" y="0"/>
                  </a:lnTo>
                  <a:lnTo>
                    <a:pt x="109728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0743" b="-1807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57150"/>
              <a:ext cx="10972800" cy="9837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699765" lvl="1" indent="-349883" algn="l">
                <a:lnSpc>
                  <a:spcPts val="3479"/>
                </a:lnSpc>
                <a:buFont typeface="Arial"/>
                <a:buChar char="•"/>
              </a:pPr>
              <a:r>
                <a:rPr lang="en-US" sz="28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Forma, medios y cronograma de implementación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48640" y="6638544"/>
            <a:ext cx="8229600" cy="694944"/>
            <a:chOff x="0" y="0"/>
            <a:chExt cx="10972800" cy="926592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0972800" cy="926592"/>
            </a:xfrm>
            <a:custGeom>
              <a:avLst/>
              <a:gdLst/>
              <a:ahLst/>
              <a:cxnLst/>
              <a:rect l="l" t="t" r="r" b="b"/>
              <a:pathLst>
                <a:path w="10972800" h="926592">
                  <a:moveTo>
                    <a:pt x="0" y="0"/>
                  </a:moveTo>
                  <a:lnTo>
                    <a:pt x="10972800" y="0"/>
                  </a:lnTo>
                  <a:lnTo>
                    <a:pt x="109728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0743" b="-1807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57150"/>
              <a:ext cx="10972800" cy="9837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723895" lvl="1" indent="-361947" algn="l">
                <a:lnSpc>
                  <a:spcPts val="3599"/>
                </a:lnSpc>
                <a:buFont typeface="Arial"/>
                <a:buChar char="•"/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Integración del comité bipartito de seguimiento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548640" y="7351776"/>
            <a:ext cx="8229600" cy="694944"/>
            <a:chOff x="0" y="0"/>
            <a:chExt cx="10972800" cy="92659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0972800" cy="926592"/>
            </a:xfrm>
            <a:custGeom>
              <a:avLst/>
              <a:gdLst/>
              <a:ahLst/>
              <a:cxnLst/>
              <a:rect l="l" t="t" r="r" b="b"/>
              <a:pathLst>
                <a:path w="10972800" h="926592">
                  <a:moveTo>
                    <a:pt x="0" y="0"/>
                  </a:moveTo>
                  <a:lnTo>
                    <a:pt x="10972800" y="0"/>
                  </a:lnTo>
                  <a:lnTo>
                    <a:pt x="109728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0743" b="-1807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57150"/>
              <a:ext cx="10972800" cy="9837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723895" lvl="1" indent="-361947" algn="l">
                <a:lnSpc>
                  <a:spcPts val="3599"/>
                </a:lnSpc>
                <a:buFont typeface="Arial"/>
                <a:buChar char="•"/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Vigencia mínima de DOS (2) años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535943" y="7949698"/>
            <a:ext cx="8229600" cy="694944"/>
            <a:chOff x="0" y="0"/>
            <a:chExt cx="10972800" cy="926592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0972800" cy="926592"/>
            </a:xfrm>
            <a:custGeom>
              <a:avLst/>
              <a:gdLst/>
              <a:ahLst/>
              <a:cxnLst/>
              <a:rect l="l" t="t" r="r" b="b"/>
              <a:pathLst>
                <a:path w="10972800" h="926592">
                  <a:moveTo>
                    <a:pt x="0" y="0"/>
                  </a:moveTo>
                  <a:lnTo>
                    <a:pt x="10972800" y="0"/>
                  </a:lnTo>
                  <a:lnTo>
                    <a:pt x="109728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0743" b="-1807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57150"/>
              <a:ext cx="10972800" cy="9837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723895" lvl="1" indent="-361947" algn="l">
                <a:lnSpc>
                  <a:spcPts val="3599"/>
                </a:lnSpc>
                <a:buFont typeface="Arial"/>
                <a:buChar char="•"/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Derechos con continuidad y progresividad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548640" y="8778240"/>
            <a:ext cx="8229600" cy="694944"/>
            <a:chOff x="0" y="0"/>
            <a:chExt cx="10972800" cy="926592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0972800" cy="926592"/>
            </a:xfrm>
            <a:custGeom>
              <a:avLst/>
              <a:gdLst/>
              <a:ahLst/>
              <a:cxnLst/>
              <a:rect l="l" t="t" r="r" b="b"/>
              <a:pathLst>
                <a:path w="10972800" h="926592">
                  <a:moveTo>
                    <a:pt x="0" y="0"/>
                  </a:moveTo>
                  <a:lnTo>
                    <a:pt x="10972800" y="0"/>
                  </a:lnTo>
                  <a:lnTo>
                    <a:pt x="1097280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0743" b="-1807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47625"/>
              <a:ext cx="10972800" cy="97421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marL="603248" lvl="1" indent="-301624" algn="l">
                <a:lnSpc>
                  <a:spcPts val="2999"/>
                </a:lnSpc>
                <a:buFont typeface="Arial"/>
                <a:buChar char="•"/>
              </a:pPr>
              <a:r>
                <a:rPr lang="en-US" sz="24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Depósito en Min. Trabajo dentro de 10 días de suscripción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9314183" y="2181863"/>
            <a:ext cx="8255003" cy="756923"/>
            <a:chOff x="0" y="0"/>
            <a:chExt cx="11006671" cy="1009231"/>
          </a:xfrm>
        </p:grpSpPr>
        <p:sp>
          <p:nvSpPr>
            <p:cNvPr id="44" name="Freeform 44"/>
            <p:cNvSpPr/>
            <p:nvPr/>
          </p:nvSpPr>
          <p:spPr>
            <a:xfrm>
              <a:off x="16891" y="16891"/>
              <a:ext cx="10972800" cy="975360"/>
            </a:xfrm>
            <a:custGeom>
              <a:avLst/>
              <a:gdLst/>
              <a:ahLst/>
              <a:cxnLst/>
              <a:rect l="l" t="t" r="r" b="b"/>
              <a:pathLst>
                <a:path w="10972800" h="975360">
                  <a:moveTo>
                    <a:pt x="0" y="0"/>
                  </a:moveTo>
                  <a:lnTo>
                    <a:pt x="10972800" y="0"/>
                  </a:lnTo>
                  <a:lnTo>
                    <a:pt x="10972800" y="975360"/>
                  </a:lnTo>
                  <a:lnTo>
                    <a:pt x="0" y="975360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Freeform 45"/>
            <p:cNvSpPr/>
            <p:nvPr/>
          </p:nvSpPr>
          <p:spPr>
            <a:xfrm>
              <a:off x="0" y="0"/>
              <a:ext cx="11006582" cy="1009144"/>
            </a:xfrm>
            <a:custGeom>
              <a:avLst/>
              <a:gdLst/>
              <a:ahLst/>
              <a:cxnLst/>
              <a:rect l="l" t="t" r="r" b="b"/>
              <a:pathLst>
                <a:path w="11006582" h="1009144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992251"/>
                  </a:lnTo>
                  <a:cubicBezTo>
                    <a:pt x="11006582" y="1001649"/>
                    <a:pt x="10998962" y="1009142"/>
                    <a:pt x="10989691" y="1009142"/>
                  </a:cubicBezTo>
                  <a:lnTo>
                    <a:pt x="16891" y="1009142"/>
                  </a:lnTo>
                  <a:cubicBezTo>
                    <a:pt x="7620" y="1009269"/>
                    <a:pt x="0" y="1001649"/>
                    <a:pt x="0" y="9922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92251"/>
                  </a:lnTo>
                  <a:lnTo>
                    <a:pt x="16891" y="992251"/>
                  </a:lnTo>
                  <a:lnTo>
                    <a:pt x="16891" y="975360"/>
                  </a:lnTo>
                  <a:lnTo>
                    <a:pt x="10989691" y="975360"/>
                  </a:lnTo>
                  <a:lnTo>
                    <a:pt x="10989691" y="992251"/>
                  </a:lnTo>
                  <a:lnTo>
                    <a:pt x="10972800" y="99225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9326880" y="2194560"/>
            <a:ext cx="8229600" cy="758836"/>
            <a:chOff x="0" y="0"/>
            <a:chExt cx="10972800" cy="1011781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0972800" cy="1011781"/>
            </a:xfrm>
            <a:custGeom>
              <a:avLst/>
              <a:gdLst/>
              <a:ahLst/>
              <a:cxnLst/>
              <a:rect l="l" t="t" r="r" b="b"/>
              <a:pathLst>
                <a:path w="10972800" h="1011781">
                  <a:moveTo>
                    <a:pt x="0" y="0"/>
                  </a:moveTo>
                  <a:lnTo>
                    <a:pt x="10972800" y="0"/>
                  </a:lnTo>
                  <a:lnTo>
                    <a:pt x="10972800" y="1011781"/>
                  </a:lnTo>
                  <a:lnTo>
                    <a:pt x="0" y="101178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63115" b="-15951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-76200"/>
              <a:ext cx="10972800" cy="108798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559"/>
                </a:lnSpc>
              </a:pPr>
              <a:r>
                <a:rPr lang="en-US" sz="37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IMPLEMENTACIÓN Y SEGUIMIENTO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314183" y="3132839"/>
            <a:ext cx="8255003" cy="1214123"/>
            <a:chOff x="0" y="0"/>
            <a:chExt cx="11006671" cy="1618831"/>
          </a:xfrm>
        </p:grpSpPr>
        <p:sp>
          <p:nvSpPr>
            <p:cNvPr id="50" name="Freeform 50"/>
            <p:cNvSpPr/>
            <p:nvPr/>
          </p:nvSpPr>
          <p:spPr>
            <a:xfrm>
              <a:off x="16891" y="16891"/>
              <a:ext cx="10972800" cy="1584960"/>
            </a:xfrm>
            <a:custGeom>
              <a:avLst/>
              <a:gdLst/>
              <a:ahLst/>
              <a:cxnLst/>
              <a:rect l="l" t="t" r="r" b="b"/>
              <a:pathLst>
                <a:path w="10972800" h="1584960">
                  <a:moveTo>
                    <a:pt x="0" y="0"/>
                  </a:moveTo>
                  <a:lnTo>
                    <a:pt x="10972800" y="0"/>
                  </a:lnTo>
                  <a:lnTo>
                    <a:pt x="10972800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Freeform 51"/>
            <p:cNvSpPr/>
            <p:nvPr/>
          </p:nvSpPr>
          <p:spPr>
            <a:xfrm>
              <a:off x="0" y="0"/>
              <a:ext cx="11006582" cy="1618742"/>
            </a:xfrm>
            <a:custGeom>
              <a:avLst/>
              <a:gdLst/>
              <a:ahLst/>
              <a:cxnLst/>
              <a:rect l="l" t="t" r="r" b="b"/>
              <a:pathLst>
                <a:path w="11006582" h="161874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601851"/>
                  </a:lnTo>
                  <a:cubicBezTo>
                    <a:pt x="11006582" y="1611249"/>
                    <a:pt x="10998962" y="1618742"/>
                    <a:pt x="10989691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0989691" y="1584960"/>
                  </a:lnTo>
                  <a:lnTo>
                    <a:pt x="10989691" y="1601851"/>
                  </a:lnTo>
                  <a:lnTo>
                    <a:pt x="10972800" y="160185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9314183" y="3132839"/>
            <a:ext cx="135131" cy="1214123"/>
            <a:chOff x="0" y="0"/>
            <a:chExt cx="180175" cy="1618831"/>
          </a:xfrm>
        </p:grpSpPr>
        <p:sp>
          <p:nvSpPr>
            <p:cNvPr id="53" name="Freeform 53"/>
            <p:cNvSpPr/>
            <p:nvPr/>
          </p:nvSpPr>
          <p:spPr>
            <a:xfrm>
              <a:off x="16891" y="16891"/>
              <a:ext cx="146304" cy="1584960"/>
            </a:xfrm>
            <a:custGeom>
              <a:avLst/>
              <a:gdLst/>
              <a:ahLst/>
              <a:cxnLst/>
              <a:rect l="l" t="t" r="r" b="b"/>
              <a:pathLst>
                <a:path w="146304" h="1584960">
                  <a:moveTo>
                    <a:pt x="0" y="0"/>
                  </a:moveTo>
                  <a:lnTo>
                    <a:pt x="146304" y="0"/>
                  </a:lnTo>
                  <a:lnTo>
                    <a:pt x="146304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Freeform 54"/>
            <p:cNvSpPr/>
            <p:nvPr/>
          </p:nvSpPr>
          <p:spPr>
            <a:xfrm>
              <a:off x="0" y="0"/>
              <a:ext cx="180086" cy="1618742"/>
            </a:xfrm>
            <a:custGeom>
              <a:avLst/>
              <a:gdLst/>
              <a:ahLst/>
              <a:cxnLst/>
              <a:rect l="l" t="t" r="r" b="b"/>
              <a:pathLst>
                <a:path w="180086" h="1618742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601851"/>
                  </a:lnTo>
                  <a:cubicBezTo>
                    <a:pt x="180086" y="1611249"/>
                    <a:pt x="172466" y="1618742"/>
                    <a:pt x="163195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63195" y="1584960"/>
                  </a:lnTo>
                  <a:lnTo>
                    <a:pt x="163195" y="1601851"/>
                  </a:lnTo>
                  <a:lnTo>
                    <a:pt x="146304" y="1601851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9546336" y="3218688"/>
            <a:ext cx="7863840" cy="557137"/>
            <a:chOff x="0" y="0"/>
            <a:chExt cx="10485120" cy="74285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485120" cy="742850"/>
            </a:xfrm>
            <a:custGeom>
              <a:avLst/>
              <a:gdLst/>
              <a:ahLst/>
              <a:cxnLst/>
              <a:rect l="l" t="t" r="r" b="b"/>
              <a:pathLst>
                <a:path w="10485120" h="742850">
                  <a:moveTo>
                    <a:pt x="0" y="0"/>
                  </a:moveTo>
                  <a:lnTo>
                    <a:pt x="10485120" y="0"/>
                  </a:lnTo>
                  <a:lnTo>
                    <a:pt x="10485120" y="742850"/>
                  </a:lnTo>
                  <a:lnTo>
                    <a:pt x="0" y="74285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29071" b="-22098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66675"/>
              <a:ext cx="10485120" cy="8095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Actos Administrativos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9546336" y="3730752"/>
            <a:ext cx="7863840" cy="548640"/>
            <a:chOff x="0" y="0"/>
            <a:chExt cx="10485120" cy="73152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0485120" cy="731520"/>
            </a:xfrm>
            <a:custGeom>
              <a:avLst/>
              <a:gdLst/>
              <a:ahLst/>
              <a:cxnLst/>
              <a:rect l="l" t="t" r="r" b="b"/>
              <a:pathLst>
                <a:path w="10485120" h="731520">
                  <a:moveTo>
                    <a:pt x="0" y="0"/>
                  </a:moveTo>
                  <a:lnTo>
                    <a:pt x="10485120" y="0"/>
                  </a:lnTo>
                  <a:lnTo>
                    <a:pt x="10485120" y="731520"/>
                  </a:lnTo>
                  <a:lnTo>
                    <a:pt x="0" y="7315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29285" b="-22928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47625"/>
              <a:ext cx="10485120" cy="7791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2759"/>
                </a:lnSpc>
              </a:pPr>
              <a:r>
                <a:rPr lang="en-US" sz="22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Expedidos máximo 1 mes después de la suscripción del acuerdo.</a:t>
              </a: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9314183" y="4449575"/>
            <a:ext cx="8255003" cy="1214123"/>
            <a:chOff x="0" y="0"/>
            <a:chExt cx="11006671" cy="1618831"/>
          </a:xfrm>
        </p:grpSpPr>
        <p:sp>
          <p:nvSpPr>
            <p:cNvPr id="62" name="Freeform 62"/>
            <p:cNvSpPr/>
            <p:nvPr/>
          </p:nvSpPr>
          <p:spPr>
            <a:xfrm>
              <a:off x="16891" y="16891"/>
              <a:ext cx="10972800" cy="1584960"/>
            </a:xfrm>
            <a:custGeom>
              <a:avLst/>
              <a:gdLst/>
              <a:ahLst/>
              <a:cxnLst/>
              <a:rect l="l" t="t" r="r" b="b"/>
              <a:pathLst>
                <a:path w="10972800" h="1584960">
                  <a:moveTo>
                    <a:pt x="0" y="0"/>
                  </a:moveTo>
                  <a:lnTo>
                    <a:pt x="10972800" y="0"/>
                  </a:lnTo>
                  <a:lnTo>
                    <a:pt x="10972800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3" name="Freeform 63"/>
            <p:cNvSpPr/>
            <p:nvPr/>
          </p:nvSpPr>
          <p:spPr>
            <a:xfrm>
              <a:off x="0" y="0"/>
              <a:ext cx="11006582" cy="1618742"/>
            </a:xfrm>
            <a:custGeom>
              <a:avLst/>
              <a:gdLst/>
              <a:ahLst/>
              <a:cxnLst/>
              <a:rect l="l" t="t" r="r" b="b"/>
              <a:pathLst>
                <a:path w="11006582" h="161874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601851"/>
                  </a:lnTo>
                  <a:cubicBezTo>
                    <a:pt x="11006582" y="1611249"/>
                    <a:pt x="10998962" y="1618742"/>
                    <a:pt x="10989691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0989691" y="1584960"/>
                  </a:lnTo>
                  <a:lnTo>
                    <a:pt x="10989691" y="1601851"/>
                  </a:lnTo>
                  <a:lnTo>
                    <a:pt x="10972800" y="160185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9314183" y="4449575"/>
            <a:ext cx="135131" cy="1214123"/>
            <a:chOff x="0" y="0"/>
            <a:chExt cx="180175" cy="1618831"/>
          </a:xfrm>
        </p:grpSpPr>
        <p:sp>
          <p:nvSpPr>
            <p:cNvPr id="65" name="Freeform 65"/>
            <p:cNvSpPr/>
            <p:nvPr/>
          </p:nvSpPr>
          <p:spPr>
            <a:xfrm>
              <a:off x="16891" y="16891"/>
              <a:ext cx="146304" cy="1584960"/>
            </a:xfrm>
            <a:custGeom>
              <a:avLst/>
              <a:gdLst/>
              <a:ahLst/>
              <a:cxnLst/>
              <a:rect l="l" t="t" r="r" b="b"/>
              <a:pathLst>
                <a:path w="146304" h="1584960">
                  <a:moveTo>
                    <a:pt x="0" y="0"/>
                  </a:moveTo>
                  <a:lnTo>
                    <a:pt x="146304" y="0"/>
                  </a:lnTo>
                  <a:lnTo>
                    <a:pt x="146304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6" name="Freeform 66"/>
            <p:cNvSpPr/>
            <p:nvPr/>
          </p:nvSpPr>
          <p:spPr>
            <a:xfrm>
              <a:off x="0" y="0"/>
              <a:ext cx="180086" cy="1618742"/>
            </a:xfrm>
            <a:custGeom>
              <a:avLst/>
              <a:gdLst/>
              <a:ahLst/>
              <a:cxnLst/>
              <a:rect l="l" t="t" r="r" b="b"/>
              <a:pathLst>
                <a:path w="180086" h="1618742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601851"/>
                  </a:lnTo>
                  <a:cubicBezTo>
                    <a:pt x="180086" y="1611249"/>
                    <a:pt x="172466" y="1618742"/>
                    <a:pt x="163195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63195" y="1584960"/>
                  </a:lnTo>
                  <a:lnTo>
                    <a:pt x="163195" y="1601851"/>
                  </a:lnTo>
                  <a:lnTo>
                    <a:pt x="146304" y="1601851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9546336" y="4535424"/>
            <a:ext cx="7863840" cy="512064"/>
            <a:chOff x="0" y="0"/>
            <a:chExt cx="10485120" cy="682752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0485120" cy="682752"/>
            </a:xfrm>
            <a:custGeom>
              <a:avLst/>
              <a:gdLst/>
              <a:ahLst/>
              <a:cxnLst/>
              <a:rect l="l" t="t" r="r" b="b"/>
              <a:pathLst>
                <a:path w="10485120" h="682752">
                  <a:moveTo>
                    <a:pt x="0" y="0"/>
                  </a:moveTo>
                  <a:lnTo>
                    <a:pt x="10485120" y="0"/>
                  </a:lnTo>
                  <a:lnTo>
                    <a:pt x="10485120" y="682752"/>
                  </a:lnTo>
                  <a:lnTo>
                    <a:pt x="0" y="68275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49234" b="-24923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0" y="-38100"/>
              <a:ext cx="10485120" cy="72085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2400"/>
                </a:lnSpc>
              </a:pPr>
              <a:r>
                <a:rPr lang="en-US" sz="2000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Comité Bipartito</a:t>
              </a:r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9546336" y="5047488"/>
            <a:ext cx="7863840" cy="775208"/>
            <a:chOff x="0" y="0"/>
            <a:chExt cx="10485120" cy="1033611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10485120" cy="1033611"/>
            </a:xfrm>
            <a:custGeom>
              <a:avLst/>
              <a:gdLst/>
              <a:ahLst/>
              <a:cxnLst/>
              <a:rect l="l" t="t" r="r" b="b"/>
              <a:pathLst>
                <a:path w="10485120" h="1033611">
                  <a:moveTo>
                    <a:pt x="0" y="0"/>
                  </a:moveTo>
                  <a:lnTo>
                    <a:pt x="10485120" y="0"/>
                  </a:lnTo>
                  <a:lnTo>
                    <a:pt x="10485120" y="1033611"/>
                  </a:lnTo>
                  <a:lnTo>
                    <a:pt x="0" y="103361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62272" b="-13304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0" y="-47625"/>
              <a:ext cx="10485120" cy="108123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2639"/>
                </a:lnSpc>
              </a:pPr>
              <a:r>
                <a:rPr lang="en-US" sz="21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1/4 de representantes de cada parte. Solo firman acuerdo. Se instala en 30 días hábiles.</a:t>
              </a:r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9314183" y="5766311"/>
            <a:ext cx="8255003" cy="1214123"/>
            <a:chOff x="0" y="0"/>
            <a:chExt cx="11006671" cy="1618831"/>
          </a:xfrm>
        </p:grpSpPr>
        <p:sp>
          <p:nvSpPr>
            <p:cNvPr id="74" name="Freeform 74"/>
            <p:cNvSpPr/>
            <p:nvPr/>
          </p:nvSpPr>
          <p:spPr>
            <a:xfrm>
              <a:off x="16891" y="16891"/>
              <a:ext cx="10972800" cy="1584960"/>
            </a:xfrm>
            <a:custGeom>
              <a:avLst/>
              <a:gdLst/>
              <a:ahLst/>
              <a:cxnLst/>
              <a:rect l="l" t="t" r="r" b="b"/>
              <a:pathLst>
                <a:path w="10972800" h="1584960">
                  <a:moveTo>
                    <a:pt x="0" y="0"/>
                  </a:moveTo>
                  <a:lnTo>
                    <a:pt x="10972800" y="0"/>
                  </a:lnTo>
                  <a:lnTo>
                    <a:pt x="10972800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5" name="Freeform 75"/>
            <p:cNvSpPr/>
            <p:nvPr/>
          </p:nvSpPr>
          <p:spPr>
            <a:xfrm>
              <a:off x="0" y="0"/>
              <a:ext cx="11006582" cy="1618742"/>
            </a:xfrm>
            <a:custGeom>
              <a:avLst/>
              <a:gdLst/>
              <a:ahLst/>
              <a:cxnLst/>
              <a:rect l="l" t="t" r="r" b="b"/>
              <a:pathLst>
                <a:path w="11006582" h="161874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601851"/>
                  </a:lnTo>
                  <a:cubicBezTo>
                    <a:pt x="11006582" y="1611249"/>
                    <a:pt x="10998962" y="1618742"/>
                    <a:pt x="10989691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0989691" y="1584960"/>
                  </a:lnTo>
                  <a:lnTo>
                    <a:pt x="10989691" y="1601851"/>
                  </a:lnTo>
                  <a:lnTo>
                    <a:pt x="10972800" y="160185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9314183" y="5766311"/>
            <a:ext cx="135131" cy="1214123"/>
            <a:chOff x="0" y="0"/>
            <a:chExt cx="180175" cy="1618831"/>
          </a:xfrm>
        </p:grpSpPr>
        <p:sp>
          <p:nvSpPr>
            <p:cNvPr id="77" name="Freeform 77"/>
            <p:cNvSpPr/>
            <p:nvPr/>
          </p:nvSpPr>
          <p:spPr>
            <a:xfrm>
              <a:off x="16891" y="16891"/>
              <a:ext cx="146304" cy="1584960"/>
            </a:xfrm>
            <a:custGeom>
              <a:avLst/>
              <a:gdLst/>
              <a:ahLst/>
              <a:cxnLst/>
              <a:rect l="l" t="t" r="r" b="b"/>
              <a:pathLst>
                <a:path w="146304" h="1584960">
                  <a:moveTo>
                    <a:pt x="0" y="0"/>
                  </a:moveTo>
                  <a:lnTo>
                    <a:pt x="146304" y="0"/>
                  </a:lnTo>
                  <a:lnTo>
                    <a:pt x="146304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8" name="Freeform 78"/>
            <p:cNvSpPr/>
            <p:nvPr/>
          </p:nvSpPr>
          <p:spPr>
            <a:xfrm>
              <a:off x="0" y="0"/>
              <a:ext cx="180086" cy="1618742"/>
            </a:xfrm>
            <a:custGeom>
              <a:avLst/>
              <a:gdLst/>
              <a:ahLst/>
              <a:cxnLst/>
              <a:rect l="l" t="t" r="r" b="b"/>
              <a:pathLst>
                <a:path w="180086" h="1618742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601851"/>
                  </a:lnTo>
                  <a:cubicBezTo>
                    <a:pt x="180086" y="1611249"/>
                    <a:pt x="172466" y="1618742"/>
                    <a:pt x="163195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63195" y="1584960"/>
                  </a:lnTo>
                  <a:lnTo>
                    <a:pt x="163195" y="1601851"/>
                  </a:lnTo>
                  <a:lnTo>
                    <a:pt x="146304" y="1601851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9546336" y="5852160"/>
            <a:ext cx="7863840" cy="512064"/>
            <a:chOff x="0" y="0"/>
            <a:chExt cx="10485120" cy="682752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0485120" cy="682752"/>
            </a:xfrm>
            <a:custGeom>
              <a:avLst/>
              <a:gdLst/>
              <a:ahLst/>
              <a:cxnLst/>
              <a:rect l="l" t="t" r="r" b="b"/>
              <a:pathLst>
                <a:path w="10485120" h="682752">
                  <a:moveTo>
                    <a:pt x="0" y="0"/>
                  </a:moveTo>
                  <a:lnTo>
                    <a:pt x="10485120" y="0"/>
                  </a:lnTo>
                  <a:lnTo>
                    <a:pt x="10485120" y="682752"/>
                  </a:lnTo>
                  <a:lnTo>
                    <a:pt x="0" y="68275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49234" b="-24923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38100"/>
              <a:ext cx="10485120" cy="72085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2400"/>
                </a:lnSpc>
              </a:pPr>
              <a:r>
                <a:rPr lang="en-US" sz="2000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Actas de Seguimiento</a:t>
              </a:r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9546336" y="6364224"/>
            <a:ext cx="7863840" cy="775208"/>
            <a:chOff x="0" y="0"/>
            <a:chExt cx="10485120" cy="1033611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10485120" cy="1033611"/>
            </a:xfrm>
            <a:custGeom>
              <a:avLst/>
              <a:gdLst/>
              <a:ahLst/>
              <a:cxnLst/>
              <a:rect l="l" t="t" r="r" b="b"/>
              <a:pathLst>
                <a:path w="10485120" h="1033611">
                  <a:moveTo>
                    <a:pt x="0" y="0"/>
                  </a:moveTo>
                  <a:lnTo>
                    <a:pt x="10485120" y="0"/>
                  </a:lnTo>
                  <a:lnTo>
                    <a:pt x="10485120" y="1033611"/>
                  </a:lnTo>
                  <a:lnTo>
                    <a:pt x="0" y="1033611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62272" b="-13304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4" name="TextBox 84"/>
            <p:cNvSpPr txBox="1"/>
            <p:nvPr/>
          </p:nvSpPr>
          <p:spPr>
            <a:xfrm>
              <a:off x="0" y="-47625"/>
              <a:ext cx="10485120" cy="108123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2639"/>
                </a:lnSpc>
              </a:pPr>
              <a:r>
                <a:rPr lang="en-US" sz="21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Suscritas al inicio de cada sesión. Evalúan el cronograma de cumplimiento.</a:t>
              </a:r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9314183" y="7083047"/>
            <a:ext cx="8255003" cy="1214123"/>
            <a:chOff x="0" y="0"/>
            <a:chExt cx="11006671" cy="1618831"/>
          </a:xfrm>
        </p:grpSpPr>
        <p:sp>
          <p:nvSpPr>
            <p:cNvPr id="86" name="Freeform 86"/>
            <p:cNvSpPr/>
            <p:nvPr/>
          </p:nvSpPr>
          <p:spPr>
            <a:xfrm>
              <a:off x="16891" y="16891"/>
              <a:ext cx="10972800" cy="1584960"/>
            </a:xfrm>
            <a:custGeom>
              <a:avLst/>
              <a:gdLst/>
              <a:ahLst/>
              <a:cxnLst/>
              <a:rect l="l" t="t" r="r" b="b"/>
              <a:pathLst>
                <a:path w="10972800" h="1584960">
                  <a:moveTo>
                    <a:pt x="0" y="0"/>
                  </a:moveTo>
                  <a:lnTo>
                    <a:pt x="10972800" y="0"/>
                  </a:lnTo>
                  <a:lnTo>
                    <a:pt x="10972800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7" name="Freeform 87"/>
            <p:cNvSpPr/>
            <p:nvPr/>
          </p:nvSpPr>
          <p:spPr>
            <a:xfrm>
              <a:off x="0" y="0"/>
              <a:ext cx="11006582" cy="1618742"/>
            </a:xfrm>
            <a:custGeom>
              <a:avLst/>
              <a:gdLst/>
              <a:ahLst/>
              <a:cxnLst/>
              <a:rect l="l" t="t" r="r" b="b"/>
              <a:pathLst>
                <a:path w="11006582" h="161874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601851"/>
                  </a:lnTo>
                  <a:cubicBezTo>
                    <a:pt x="11006582" y="1611249"/>
                    <a:pt x="10998962" y="1618742"/>
                    <a:pt x="10989691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0989691" y="1584960"/>
                  </a:lnTo>
                  <a:lnTo>
                    <a:pt x="10989691" y="1601851"/>
                  </a:lnTo>
                  <a:lnTo>
                    <a:pt x="10972800" y="160185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9314183" y="7083047"/>
            <a:ext cx="135131" cy="1214123"/>
            <a:chOff x="0" y="0"/>
            <a:chExt cx="180175" cy="1618831"/>
          </a:xfrm>
        </p:grpSpPr>
        <p:sp>
          <p:nvSpPr>
            <p:cNvPr id="89" name="Freeform 89"/>
            <p:cNvSpPr/>
            <p:nvPr/>
          </p:nvSpPr>
          <p:spPr>
            <a:xfrm>
              <a:off x="16891" y="16891"/>
              <a:ext cx="146304" cy="1584960"/>
            </a:xfrm>
            <a:custGeom>
              <a:avLst/>
              <a:gdLst/>
              <a:ahLst/>
              <a:cxnLst/>
              <a:rect l="l" t="t" r="r" b="b"/>
              <a:pathLst>
                <a:path w="146304" h="1584960">
                  <a:moveTo>
                    <a:pt x="0" y="0"/>
                  </a:moveTo>
                  <a:lnTo>
                    <a:pt x="146304" y="0"/>
                  </a:lnTo>
                  <a:lnTo>
                    <a:pt x="146304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0" name="Freeform 90"/>
            <p:cNvSpPr/>
            <p:nvPr/>
          </p:nvSpPr>
          <p:spPr>
            <a:xfrm>
              <a:off x="0" y="0"/>
              <a:ext cx="180086" cy="1618742"/>
            </a:xfrm>
            <a:custGeom>
              <a:avLst/>
              <a:gdLst/>
              <a:ahLst/>
              <a:cxnLst/>
              <a:rect l="l" t="t" r="r" b="b"/>
              <a:pathLst>
                <a:path w="180086" h="1618742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601851"/>
                  </a:lnTo>
                  <a:cubicBezTo>
                    <a:pt x="180086" y="1611249"/>
                    <a:pt x="172466" y="1618742"/>
                    <a:pt x="163195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63195" y="1584960"/>
                  </a:lnTo>
                  <a:lnTo>
                    <a:pt x="163195" y="1601851"/>
                  </a:lnTo>
                  <a:lnTo>
                    <a:pt x="146304" y="1601851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9546336" y="7168896"/>
            <a:ext cx="7863840" cy="619552"/>
            <a:chOff x="0" y="0"/>
            <a:chExt cx="10485120" cy="826069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10485120" cy="826069"/>
            </a:xfrm>
            <a:custGeom>
              <a:avLst/>
              <a:gdLst/>
              <a:ahLst/>
              <a:cxnLst/>
              <a:rect l="l" t="t" r="r" b="b"/>
              <a:pathLst>
                <a:path w="10485120" h="826069">
                  <a:moveTo>
                    <a:pt x="0" y="0"/>
                  </a:moveTo>
                  <a:lnTo>
                    <a:pt x="10485120" y="0"/>
                  </a:lnTo>
                  <a:lnTo>
                    <a:pt x="10485120" y="826069"/>
                  </a:lnTo>
                  <a:lnTo>
                    <a:pt x="0" y="826069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05994" b="-188644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3" name="TextBox 93"/>
            <p:cNvSpPr txBox="1"/>
            <p:nvPr/>
          </p:nvSpPr>
          <p:spPr>
            <a:xfrm>
              <a:off x="0" y="-66675"/>
              <a:ext cx="10485120" cy="89274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719"/>
                </a:lnSpc>
              </a:pPr>
              <a:r>
                <a:rPr lang="en-US" sz="30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Incumplimiento</a:t>
              </a:r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9546336" y="7680960"/>
            <a:ext cx="7863840" cy="548640"/>
            <a:chOff x="0" y="0"/>
            <a:chExt cx="10485120" cy="73152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10485120" cy="731520"/>
            </a:xfrm>
            <a:custGeom>
              <a:avLst/>
              <a:gdLst/>
              <a:ahLst/>
              <a:cxnLst/>
              <a:rect l="l" t="t" r="r" b="b"/>
              <a:pathLst>
                <a:path w="10485120" h="731520">
                  <a:moveTo>
                    <a:pt x="0" y="0"/>
                  </a:moveTo>
                  <a:lnTo>
                    <a:pt x="10485120" y="0"/>
                  </a:lnTo>
                  <a:lnTo>
                    <a:pt x="10485120" y="731520"/>
                  </a:lnTo>
                  <a:lnTo>
                    <a:pt x="0" y="7315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29285" b="-22928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6" name="TextBox 96"/>
            <p:cNvSpPr txBox="1"/>
            <p:nvPr/>
          </p:nvSpPr>
          <p:spPr>
            <a:xfrm>
              <a:off x="0" y="-47625"/>
              <a:ext cx="10485120" cy="77914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2639"/>
                </a:lnSpc>
              </a:pPr>
              <a:r>
                <a:rPr lang="en-US" sz="21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Convocatoria a entidades responsables. Multas de 1 a 5.000 SMLMV.</a:t>
              </a:r>
            </a:p>
          </p:txBody>
        </p:sp>
      </p:grpSp>
      <p:grpSp>
        <p:nvGrpSpPr>
          <p:cNvPr id="97" name="Group 97"/>
          <p:cNvGrpSpPr/>
          <p:nvPr/>
        </p:nvGrpSpPr>
        <p:grpSpPr>
          <a:xfrm>
            <a:off x="9314183" y="8399783"/>
            <a:ext cx="8255003" cy="1214123"/>
            <a:chOff x="0" y="0"/>
            <a:chExt cx="11006671" cy="1618831"/>
          </a:xfrm>
        </p:grpSpPr>
        <p:sp>
          <p:nvSpPr>
            <p:cNvPr id="98" name="Freeform 98"/>
            <p:cNvSpPr/>
            <p:nvPr/>
          </p:nvSpPr>
          <p:spPr>
            <a:xfrm>
              <a:off x="16891" y="16891"/>
              <a:ext cx="10972800" cy="1584960"/>
            </a:xfrm>
            <a:custGeom>
              <a:avLst/>
              <a:gdLst/>
              <a:ahLst/>
              <a:cxnLst/>
              <a:rect l="l" t="t" r="r" b="b"/>
              <a:pathLst>
                <a:path w="10972800" h="1584960">
                  <a:moveTo>
                    <a:pt x="0" y="0"/>
                  </a:moveTo>
                  <a:lnTo>
                    <a:pt x="10972800" y="0"/>
                  </a:lnTo>
                  <a:lnTo>
                    <a:pt x="10972800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9" name="Freeform 99"/>
            <p:cNvSpPr/>
            <p:nvPr/>
          </p:nvSpPr>
          <p:spPr>
            <a:xfrm>
              <a:off x="0" y="0"/>
              <a:ext cx="11006582" cy="1618742"/>
            </a:xfrm>
            <a:custGeom>
              <a:avLst/>
              <a:gdLst/>
              <a:ahLst/>
              <a:cxnLst/>
              <a:rect l="l" t="t" r="r" b="b"/>
              <a:pathLst>
                <a:path w="11006582" h="1618742">
                  <a:moveTo>
                    <a:pt x="16891" y="0"/>
                  </a:moveTo>
                  <a:lnTo>
                    <a:pt x="10989691" y="0"/>
                  </a:lnTo>
                  <a:cubicBezTo>
                    <a:pt x="10999089" y="0"/>
                    <a:pt x="11006582" y="7620"/>
                    <a:pt x="11006582" y="16891"/>
                  </a:cubicBezTo>
                  <a:lnTo>
                    <a:pt x="11006582" y="1601851"/>
                  </a:lnTo>
                  <a:cubicBezTo>
                    <a:pt x="11006582" y="1611249"/>
                    <a:pt x="10998962" y="1618742"/>
                    <a:pt x="10989691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0989691" y="1584960"/>
                  </a:lnTo>
                  <a:lnTo>
                    <a:pt x="10989691" y="1601851"/>
                  </a:lnTo>
                  <a:lnTo>
                    <a:pt x="10972800" y="1601851"/>
                  </a:lnTo>
                  <a:lnTo>
                    <a:pt x="10972800" y="16891"/>
                  </a:lnTo>
                  <a:lnTo>
                    <a:pt x="10989691" y="16891"/>
                  </a:lnTo>
                  <a:lnTo>
                    <a:pt x="1098969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0" name="Group 100"/>
          <p:cNvGrpSpPr/>
          <p:nvPr/>
        </p:nvGrpSpPr>
        <p:grpSpPr>
          <a:xfrm>
            <a:off x="9314183" y="8399783"/>
            <a:ext cx="135131" cy="1214123"/>
            <a:chOff x="0" y="0"/>
            <a:chExt cx="180175" cy="1618831"/>
          </a:xfrm>
        </p:grpSpPr>
        <p:sp>
          <p:nvSpPr>
            <p:cNvPr id="101" name="Freeform 101"/>
            <p:cNvSpPr/>
            <p:nvPr/>
          </p:nvSpPr>
          <p:spPr>
            <a:xfrm>
              <a:off x="16891" y="16891"/>
              <a:ext cx="146304" cy="1584960"/>
            </a:xfrm>
            <a:custGeom>
              <a:avLst/>
              <a:gdLst/>
              <a:ahLst/>
              <a:cxnLst/>
              <a:rect l="l" t="t" r="r" b="b"/>
              <a:pathLst>
                <a:path w="146304" h="1584960">
                  <a:moveTo>
                    <a:pt x="0" y="0"/>
                  </a:moveTo>
                  <a:lnTo>
                    <a:pt x="146304" y="0"/>
                  </a:lnTo>
                  <a:lnTo>
                    <a:pt x="146304" y="1584960"/>
                  </a:lnTo>
                  <a:lnTo>
                    <a:pt x="0" y="158496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2" name="Freeform 102"/>
            <p:cNvSpPr/>
            <p:nvPr/>
          </p:nvSpPr>
          <p:spPr>
            <a:xfrm>
              <a:off x="0" y="0"/>
              <a:ext cx="180086" cy="1618742"/>
            </a:xfrm>
            <a:custGeom>
              <a:avLst/>
              <a:gdLst/>
              <a:ahLst/>
              <a:cxnLst/>
              <a:rect l="l" t="t" r="r" b="b"/>
              <a:pathLst>
                <a:path w="180086" h="1618742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601851"/>
                  </a:lnTo>
                  <a:cubicBezTo>
                    <a:pt x="180086" y="1611249"/>
                    <a:pt x="172466" y="1618742"/>
                    <a:pt x="163195" y="1618742"/>
                  </a:cubicBezTo>
                  <a:lnTo>
                    <a:pt x="16891" y="1618742"/>
                  </a:lnTo>
                  <a:cubicBezTo>
                    <a:pt x="7493" y="1618742"/>
                    <a:pt x="0" y="1611122"/>
                    <a:pt x="0" y="160185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601851"/>
                  </a:lnTo>
                  <a:lnTo>
                    <a:pt x="16891" y="1601851"/>
                  </a:lnTo>
                  <a:lnTo>
                    <a:pt x="16891" y="1584960"/>
                  </a:lnTo>
                  <a:lnTo>
                    <a:pt x="163195" y="1584960"/>
                  </a:lnTo>
                  <a:lnTo>
                    <a:pt x="163195" y="1601851"/>
                  </a:lnTo>
                  <a:lnTo>
                    <a:pt x="146304" y="1601851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3" name="Group 103"/>
          <p:cNvGrpSpPr/>
          <p:nvPr/>
        </p:nvGrpSpPr>
        <p:grpSpPr>
          <a:xfrm>
            <a:off x="9546336" y="8485632"/>
            <a:ext cx="7863840" cy="595572"/>
            <a:chOff x="0" y="0"/>
            <a:chExt cx="10485120" cy="794096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10485120" cy="794096"/>
            </a:xfrm>
            <a:custGeom>
              <a:avLst/>
              <a:gdLst/>
              <a:ahLst/>
              <a:cxnLst/>
              <a:rect l="l" t="t" r="r" b="b"/>
              <a:pathLst>
                <a:path w="10485120" h="794096">
                  <a:moveTo>
                    <a:pt x="0" y="0"/>
                  </a:moveTo>
                  <a:lnTo>
                    <a:pt x="10485120" y="0"/>
                  </a:lnTo>
                  <a:lnTo>
                    <a:pt x="10485120" y="794096"/>
                  </a:lnTo>
                  <a:lnTo>
                    <a:pt x="0" y="7940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14288" b="-20026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5" name="TextBox 105"/>
            <p:cNvSpPr txBox="1"/>
            <p:nvPr/>
          </p:nvSpPr>
          <p:spPr>
            <a:xfrm>
              <a:off x="0" y="-57150"/>
              <a:ext cx="10485120" cy="8512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 b="1">
                  <a:solidFill>
                    <a:srgbClr val="1B5E2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Vigencias Superiores</a:t>
              </a:r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9546336" y="8997696"/>
            <a:ext cx="7863840" cy="732179"/>
            <a:chOff x="0" y="0"/>
            <a:chExt cx="10485120" cy="976238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10485120" cy="976238"/>
            </a:xfrm>
            <a:custGeom>
              <a:avLst/>
              <a:gdLst/>
              <a:ahLst/>
              <a:cxnLst/>
              <a:rect l="l" t="t" r="r" b="b"/>
              <a:pathLst>
                <a:path w="10485120" h="976238">
                  <a:moveTo>
                    <a:pt x="0" y="0"/>
                  </a:moveTo>
                  <a:lnTo>
                    <a:pt x="10485120" y="0"/>
                  </a:lnTo>
                  <a:lnTo>
                    <a:pt x="10485120" y="976238"/>
                  </a:lnTo>
                  <a:lnTo>
                    <a:pt x="0" y="97623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71809" b="-14674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8" name="TextBox 108"/>
            <p:cNvSpPr txBox="1"/>
            <p:nvPr/>
          </p:nvSpPr>
          <p:spPr>
            <a:xfrm>
              <a:off x="0" y="-47625"/>
              <a:ext cx="10485120" cy="102386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2520"/>
                </a:lnSpc>
              </a:pPr>
              <a:r>
                <a:rPr lang="en-US" sz="2100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Las partes pueden pactar vigencias mayores y reservar negociación económica para cada 2 años.</a:t>
              </a:r>
            </a:p>
          </p:txBody>
        </p:sp>
      </p:grpSp>
      <p:grpSp>
        <p:nvGrpSpPr>
          <p:cNvPr id="109" name="Group 109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110" name="Freeform 110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11" name="Freeform 111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2" name="Group 112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4" name="TextBox 114"/>
            <p:cNvSpPr txBox="1"/>
            <p:nvPr/>
          </p:nvSpPr>
          <p:spPr>
            <a:xfrm>
              <a:off x="0" y="-57150"/>
              <a:ext cx="24384000" cy="9715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697" y="-12697"/>
            <a:ext cx="18313403" cy="2037083"/>
            <a:chOff x="0" y="0"/>
            <a:chExt cx="24417871" cy="2716111"/>
          </a:xfrm>
        </p:grpSpPr>
        <p:sp>
          <p:nvSpPr>
            <p:cNvPr id="3" name="Freeform 3"/>
            <p:cNvSpPr/>
            <p:nvPr/>
          </p:nvSpPr>
          <p:spPr>
            <a:xfrm>
              <a:off x="16891" y="16891"/>
              <a:ext cx="24383999" cy="2682240"/>
            </a:xfrm>
            <a:custGeom>
              <a:avLst/>
              <a:gdLst/>
              <a:ahLst/>
              <a:cxnLst/>
              <a:rect l="l" t="t" r="r" b="b"/>
              <a:pathLst>
                <a:path w="24383999" h="2682240">
                  <a:moveTo>
                    <a:pt x="0" y="0"/>
                  </a:moveTo>
                  <a:lnTo>
                    <a:pt x="24383999" y="0"/>
                  </a:lnTo>
                  <a:lnTo>
                    <a:pt x="24383999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24417782" cy="2716022"/>
            </a:xfrm>
            <a:custGeom>
              <a:avLst/>
              <a:gdLst/>
              <a:ahLst/>
              <a:cxnLst/>
              <a:rect l="l" t="t" r="r" b="b"/>
              <a:pathLst>
                <a:path w="24417782" h="2716022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2699131"/>
                  </a:lnTo>
                  <a:cubicBezTo>
                    <a:pt x="24417782" y="2708529"/>
                    <a:pt x="24410163" y="2716022"/>
                    <a:pt x="24400890" y="2716022"/>
                  </a:cubicBezTo>
                  <a:lnTo>
                    <a:pt x="16891" y="2716022"/>
                  </a:lnTo>
                  <a:cubicBezTo>
                    <a:pt x="7493" y="2716022"/>
                    <a:pt x="0" y="2708402"/>
                    <a:pt x="0" y="26991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699131"/>
                  </a:lnTo>
                  <a:lnTo>
                    <a:pt x="16891" y="2699131"/>
                  </a:lnTo>
                  <a:lnTo>
                    <a:pt x="16891" y="2682240"/>
                  </a:lnTo>
                  <a:lnTo>
                    <a:pt x="24400890" y="2682240"/>
                  </a:lnTo>
                  <a:lnTo>
                    <a:pt x="24400890" y="2699131"/>
                  </a:lnTo>
                  <a:lnTo>
                    <a:pt x="24384000" y="269913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48640" y="0"/>
            <a:ext cx="14996160" cy="2011680"/>
            <a:chOff x="0" y="0"/>
            <a:chExt cx="19994880" cy="26822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994880" cy="2682240"/>
            </a:xfrm>
            <a:custGeom>
              <a:avLst/>
              <a:gdLst/>
              <a:ahLst/>
              <a:cxnLst/>
              <a:rect l="l" t="t" r="r" b="b"/>
              <a:pathLst>
                <a:path w="19994880" h="2682240">
                  <a:moveTo>
                    <a:pt x="0" y="0"/>
                  </a:moveTo>
                  <a:lnTo>
                    <a:pt x="19994880" y="0"/>
                  </a:lnTo>
                  <a:lnTo>
                    <a:pt x="1999488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95252" b="-9525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23825"/>
              <a:ext cx="19994880" cy="280606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7200"/>
                </a:lnSpc>
              </a:pPr>
              <a:r>
                <a:rPr lang="en-US" sz="6000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Normas y Materias de Negociación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093440" y="182880"/>
            <a:ext cx="1645920" cy="1664208"/>
            <a:chOff x="0" y="0"/>
            <a:chExt cx="2194560" cy="2218944"/>
          </a:xfrm>
        </p:grpSpPr>
        <p:sp>
          <p:nvSpPr>
            <p:cNvPr id="9" name="Freeform 9" descr="/home/claude/logo_nepo.jpeg"/>
            <p:cNvSpPr/>
            <p:nvPr/>
          </p:nvSpPr>
          <p:spPr>
            <a:xfrm>
              <a:off x="0" y="0"/>
              <a:ext cx="2194560" cy="2218944"/>
            </a:xfrm>
            <a:custGeom>
              <a:avLst/>
              <a:gdLst/>
              <a:ahLst/>
              <a:cxnLst/>
              <a:rect l="l" t="t" r="r" b="b"/>
              <a:pathLst>
                <a:path w="2194560" h="2218944">
                  <a:moveTo>
                    <a:pt x="0" y="0"/>
                  </a:moveTo>
                  <a:lnTo>
                    <a:pt x="2194560" y="0"/>
                  </a:lnTo>
                  <a:lnTo>
                    <a:pt x="2194560" y="2218944"/>
                  </a:lnTo>
                  <a:lnTo>
                    <a:pt x="0" y="22189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00" r="-10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5943" y="2181863"/>
            <a:ext cx="8072123" cy="848363"/>
            <a:chOff x="0" y="0"/>
            <a:chExt cx="10762831" cy="1131151"/>
          </a:xfrm>
        </p:grpSpPr>
        <p:sp>
          <p:nvSpPr>
            <p:cNvPr id="11" name="Freeform 11"/>
            <p:cNvSpPr/>
            <p:nvPr/>
          </p:nvSpPr>
          <p:spPr>
            <a:xfrm>
              <a:off x="16891" y="16891"/>
              <a:ext cx="10728960" cy="1097280"/>
            </a:xfrm>
            <a:custGeom>
              <a:avLst/>
              <a:gdLst/>
              <a:ahLst/>
              <a:cxnLst/>
              <a:rect l="l" t="t" r="r" b="b"/>
              <a:pathLst>
                <a:path w="10728960" h="1097280">
                  <a:moveTo>
                    <a:pt x="0" y="0"/>
                  </a:moveTo>
                  <a:lnTo>
                    <a:pt x="10728960" y="0"/>
                  </a:lnTo>
                  <a:lnTo>
                    <a:pt x="10728960" y="1097280"/>
                  </a:lnTo>
                  <a:lnTo>
                    <a:pt x="0" y="1097280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10762742" cy="1131064"/>
            </a:xfrm>
            <a:custGeom>
              <a:avLst/>
              <a:gdLst/>
              <a:ahLst/>
              <a:cxnLst/>
              <a:rect l="l" t="t" r="r" b="b"/>
              <a:pathLst>
                <a:path w="10762742" h="1131064">
                  <a:moveTo>
                    <a:pt x="16891" y="0"/>
                  </a:moveTo>
                  <a:lnTo>
                    <a:pt x="10745851" y="0"/>
                  </a:lnTo>
                  <a:cubicBezTo>
                    <a:pt x="10755249" y="0"/>
                    <a:pt x="10762742" y="7620"/>
                    <a:pt x="10762742" y="16891"/>
                  </a:cubicBezTo>
                  <a:lnTo>
                    <a:pt x="10762742" y="1114171"/>
                  </a:lnTo>
                  <a:cubicBezTo>
                    <a:pt x="10762742" y="1123569"/>
                    <a:pt x="10755122" y="1131062"/>
                    <a:pt x="10745851" y="1131062"/>
                  </a:cubicBezTo>
                  <a:lnTo>
                    <a:pt x="16891" y="1131062"/>
                  </a:lnTo>
                  <a:cubicBezTo>
                    <a:pt x="7620" y="1131189"/>
                    <a:pt x="0" y="1123569"/>
                    <a:pt x="0" y="111417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114171"/>
                  </a:lnTo>
                  <a:lnTo>
                    <a:pt x="16891" y="1114171"/>
                  </a:lnTo>
                  <a:lnTo>
                    <a:pt x="16891" y="1097280"/>
                  </a:lnTo>
                  <a:lnTo>
                    <a:pt x="10745851" y="1097280"/>
                  </a:lnTo>
                  <a:lnTo>
                    <a:pt x="10745851" y="1114171"/>
                  </a:lnTo>
                  <a:lnTo>
                    <a:pt x="10728960" y="1114171"/>
                  </a:lnTo>
                  <a:lnTo>
                    <a:pt x="10728960" y="16891"/>
                  </a:lnTo>
                  <a:lnTo>
                    <a:pt x="10745851" y="16891"/>
                  </a:lnTo>
                  <a:lnTo>
                    <a:pt x="1074585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2E7D3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48640" y="2194560"/>
            <a:ext cx="8046720" cy="822960"/>
            <a:chOff x="0" y="0"/>
            <a:chExt cx="10728960" cy="10972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728960" cy="1097280"/>
            </a:xfrm>
            <a:custGeom>
              <a:avLst/>
              <a:gdLst/>
              <a:ahLst/>
              <a:cxnLst/>
              <a:rect l="l" t="t" r="r" b="b"/>
              <a:pathLst>
                <a:path w="10728960" h="1097280">
                  <a:moveTo>
                    <a:pt x="0" y="0"/>
                  </a:moveTo>
                  <a:lnTo>
                    <a:pt x="10728960" y="0"/>
                  </a:lnTo>
                  <a:lnTo>
                    <a:pt x="1072896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40520" b="-1405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66675"/>
              <a:ext cx="10728960" cy="116395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3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✔  SÍ SON MATERIAS DE NEGOCIACIÓN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35943" y="3151127"/>
            <a:ext cx="8072123" cy="830075"/>
            <a:chOff x="0" y="0"/>
            <a:chExt cx="10762831" cy="1106767"/>
          </a:xfrm>
        </p:grpSpPr>
        <p:sp>
          <p:nvSpPr>
            <p:cNvPr id="17" name="Freeform 17"/>
            <p:cNvSpPr/>
            <p:nvPr/>
          </p:nvSpPr>
          <p:spPr>
            <a:xfrm>
              <a:off x="16891" y="16891"/>
              <a:ext cx="10728960" cy="1072896"/>
            </a:xfrm>
            <a:custGeom>
              <a:avLst/>
              <a:gdLst/>
              <a:ahLst/>
              <a:cxnLst/>
              <a:rect l="l" t="t" r="r" b="b"/>
              <a:pathLst>
                <a:path w="10728960" h="1072896">
                  <a:moveTo>
                    <a:pt x="0" y="0"/>
                  </a:moveTo>
                  <a:lnTo>
                    <a:pt x="10728960" y="0"/>
                  </a:lnTo>
                  <a:lnTo>
                    <a:pt x="10728960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0"/>
              <a:ext cx="10762742" cy="1106680"/>
            </a:xfrm>
            <a:custGeom>
              <a:avLst/>
              <a:gdLst/>
              <a:ahLst/>
              <a:cxnLst/>
              <a:rect l="l" t="t" r="r" b="b"/>
              <a:pathLst>
                <a:path w="10762742" h="1106680">
                  <a:moveTo>
                    <a:pt x="16891" y="0"/>
                  </a:moveTo>
                  <a:lnTo>
                    <a:pt x="10745851" y="0"/>
                  </a:lnTo>
                  <a:cubicBezTo>
                    <a:pt x="10755249" y="0"/>
                    <a:pt x="10762742" y="7620"/>
                    <a:pt x="10762742" y="16891"/>
                  </a:cubicBezTo>
                  <a:lnTo>
                    <a:pt x="10762742" y="1089787"/>
                  </a:lnTo>
                  <a:cubicBezTo>
                    <a:pt x="10762742" y="1099185"/>
                    <a:pt x="10755122" y="1106678"/>
                    <a:pt x="10745851" y="1106678"/>
                  </a:cubicBezTo>
                  <a:lnTo>
                    <a:pt x="16891" y="1106678"/>
                  </a:lnTo>
                  <a:cubicBezTo>
                    <a:pt x="7620" y="1106805"/>
                    <a:pt x="0" y="1099185"/>
                    <a:pt x="0" y="1089787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089787"/>
                  </a:lnTo>
                  <a:lnTo>
                    <a:pt x="16891" y="1089787"/>
                  </a:lnTo>
                  <a:lnTo>
                    <a:pt x="16891" y="1072896"/>
                  </a:lnTo>
                  <a:lnTo>
                    <a:pt x="10745851" y="1072896"/>
                  </a:lnTo>
                  <a:lnTo>
                    <a:pt x="10745851" y="1089787"/>
                  </a:lnTo>
                  <a:lnTo>
                    <a:pt x="10728960" y="1089787"/>
                  </a:lnTo>
                  <a:lnTo>
                    <a:pt x="10728960" y="16891"/>
                  </a:lnTo>
                  <a:lnTo>
                    <a:pt x="10745851" y="16891"/>
                  </a:lnTo>
                  <a:lnTo>
                    <a:pt x="1074585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22960" y="3163824"/>
            <a:ext cx="7498080" cy="804672"/>
            <a:chOff x="0" y="0"/>
            <a:chExt cx="9997440" cy="107289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997440" cy="1072896"/>
            </a:xfrm>
            <a:custGeom>
              <a:avLst/>
              <a:gdLst/>
              <a:ahLst/>
              <a:cxnLst/>
              <a:rect l="l" t="t" r="r" b="b"/>
              <a:pathLst>
                <a:path w="9997440" h="1072896">
                  <a:moveTo>
                    <a:pt x="0" y="0"/>
                  </a:moveTo>
                  <a:lnTo>
                    <a:pt x="9997440" y="0"/>
                  </a:lnTo>
                  <a:lnTo>
                    <a:pt x="9997440" y="1072896"/>
                  </a:lnTo>
                  <a:lnTo>
                    <a:pt x="0" y="10728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1565" b="-13156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66675"/>
              <a:ext cx="9997440" cy="1139571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Condiciones de empleo de los empleados públicos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535943" y="4047239"/>
            <a:ext cx="8072123" cy="830075"/>
            <a:chOff x="0" y="0"/>
            <a:chExt cx="10762831" cy="1106767"/>
          </a:xfrm>
        </p:grpSpPr>
        <p:sp>
          <p:nvSpPr>
            <p:cNvPr id="23" name="Freeform 23"/>
            <p:cNvSpPr/>
            <p:nvPr/>
          </p:nvSpPr>
          <p:spPr>
            <a:xfrm>
              <a:off x="16891" y="16891"/>
              <a:ext cx="10728960" cy="1072896"/>
            </a:xfrm>
            <a:custGeom>
              <a:avLst/>
              <a:gdLst/>
              <a:ahLst/>
              <a:cxnLst/>
              <a:rect l="l" t="t" r="r" b="b"/>
              <a:pathLst>
                <a:path w="10728960" h="1072896">
                  <a:moveTo>
                    <a:pt x="0" y="0"/>
                  </a:moveTo>
                  <a:lnTo>
                    <a:pt x="10728960" y="0"/>
                  </a:lnTo>
                  <a:lnTo>
                    <a:pt x="10728960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0" y="0"/>
              <a:ext cx="10762742" cy="1106680"/>
            </a:xfrm>
            <a:custGeom>
              <a:avLst/>
              <a:gdLst/>
              <a:ahLst/>
              <a:cxnLst/>
              <a:rect l="l" t="t" r="r" b="b"/>
              <a:pathLst>
                <a:path w="10762742" h="1106680">
                  <a:moveTo>
                    <a:pt x="16891" y="0"/>
                  </a:moveTo>
                  <a:lnTo>
                    <a:pt x="10745851" y="0"/>
                  </a:lnTo>
                  <a:cubicBezTo>
                    <a:pt x="10755249" y="0"/>
                    <a:pt x="10762742" y="7620"/>
                    <a:pt x="10762742" y="16891"/>
                  </a:cubicBezTo>
                  <a:lnTo>
                    <a:pt x="10762742" y="1089787"/>
                  </a:lnTo>
                  <a:cubicBezTo>
                    <a:pt x="10762742" y="1099185"/>
                    <a:pt x="10755122" y="1106678"/>
                    <a:pt x="10745851" y="1106678"/>
                  </a:cubicBezTo>
                  <a:lnTo>
                    <a:pt x="16891" y="1106678"/>
                  </a:lnTo>
                  <a:cubicBezTo>
                    <a:pt x="7620" y="1106805"/>
                    <a:pt x="0" y="1099185"/>
                    <a:pt x="0" y="1089787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089787"/>
                  </a:lnTo>
                  <a:lnTo>
                    <a:pt x="16891" y="1089787"/>
                  </a:lnTo>
                  <a:lnTo>
                    <a:pt x="16891" y="1072896"/>
                  </a:lnTo>
                  <a:lnTo>
                    <a:pt x="10745851" y="1072896"/>
                  </a:lnTo>
                  <a:lnTo>
                    <a:pt x="10745851" y="1089787"/>
                  </a:lnTo>
                  <a:lnTo>
                    <a:pt x="10728960" y="1089787"/>
                  </a:lnTo>
                  <a:lnTo>
                    <a:pt x="10728960" y="16891"/>
                  </a:lnTo>
                  <a:lnTo>
                    <a:pt x="10745851" y="16891"/>
                  </a:lnTo>
                  <a:lnTo>
                    <a:pt x="1074585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822960" y="3910079"/>
            <a:ext cx="7498080" cy="976237"/>
            <a:chOff x="0" y="0"/>
            <a:chExt cx="9997440" cy="130165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997440" cy="1301650"/>
            </a:xfrm>
            <a:custGeom>
              <a:avLst/>
              <a:gdLst/>
              <a:ahLst/>
              <a:cxnLst/>
              <a:rect l="l" t="t" r="r" b="b"/>
              <a:pathLst>
                <a:path w="9997440" h="1301650">
                  <a:moveTo>
                    <a:pt x="0" y="0"/>
                  </a:moveTo>
                  <a:lnTo>
                    <a:pt x="9997440" y="0"/>
                  </a:lnTo>
                  <a:lnTo>
                    <a:pt x="9997440" y="1301650"/>
                  </a:lnTo>
                  <a:lnTo>
                    <a:pt x="0" y="130165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08443" b="-9086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9997440" cy="13683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Relaciones entre entidades públicas y organizaciones sindicales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35943" y="4943351"/>
            <a:ext cx="8072123" cy="830075"/>
            <a:chOff x="0" y="0"/>
            <a:chExt cx="10762831" cy="1106767"/>
          </a:xfrm>
        </p:grpSpPr>
        <p:sp>
          <p:nvSpPr>
            <p:cNvPr id="29" name="Freeform 29"/>
            <p:cNvSpPr/>
            <p:nvPr/>
          </p:nvSpPr>
          <p:spPr>
            <a:xfrm>
              <a:off x="16891" y="16891"/>
              <a:ext cx="10728960" cy="1072896"/>
            </a:xfrm>
            <a:custGeom>
              <a:avLst/>
              <a:gdLst/>
              <a:ahLst/>
              <a:cxnLst/>
              <a:rect l="l" t="t" r="r" b="b"/>
              <a:pathLst>
                <a:path w="10728960" h="1072896">
                  <a:moveTo>
                    <a:pt x="0" y="0"/>
                  </a:moveTo>
                  <a:lnTo>
                    <a:pt x="10728960" y="0"/>
                  </a:lnTo>
                  <a:lnTo>
                    <a:pt x="10728960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Freeform 30"/>
            <p:cNvSpPr/>
            <p:nvPr/>
          </p:nvSpPr>
          <p:spPr>
            <a:xfrm>
              <a:off x="0" y="0"/>
              <a:ext cx="10762742" cy="1106680"/>
            </a:xfrm>
            <a:custGeom>
              <a:avLst/>
              <a:gdLst/>
              <a:ahLst/>
              <a:cxnLst/>
              <a:rect l="l" t="t" r="r" b="b"/>
              <a:pathLst>
                <a:path w="10762742" h="1106680">
                  <a:moveTo>
                    <a:pt x="16891" y="0"/>
                  </a:moveTo>
                  <a:lnTo>
                    <a:pt x="10745851" y="0"/>
                  </a:lnTo>
                  <a:cubicBezTo>
                    <a:pt x="10755249" y="0"/>
                    <a:pt x="10762742" y="7620"/>
                    <a:pt x="10762742" y="16891"/>
                  </a:cubicBezTo>
                  <a:lnTo>
                    <a:pt x="10762742" y="1089787"/>
                  </a:lnTo>
                  <a:cubicBezTo>
                    <a:pt x="10762742" y="1099185"/>
                    <a:pt x="10755122" y="1106678"/>
                    <a:pt x="10745851" y="1106678"/>
                  </a:cubicBezTo>
                  <a:lnTo>
                    <a:pt x="16891" y="1106678"/>
                  </a:lnTo>
                  <a:cubicBezTo>
                    <a:pt x="7620" y="1106805"/>
                    <a:pt x="0" y="1099185"/>
                    <a:pt x="0" y="1089787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089787"/>
                  </a:lnTo>
                  <a:lnTo>
                    <a:pt x="16891" y="1089787"/>
                  </a:lnTo>
                  <a:lnTo>
                    <a:pt x="16891" y="1072896"/>
                  </a:lnTo>
                  <a:lnTo>
                    <a:pt x="10745851" y="1072896"/>
                  </a:lnTo>
                  <a:lnTo>
                    <a:pt x="10745851" y="1089787"/>
                  </a:lnTo>
                  <a:lnTo>
                    <a:pt x="10728960" y="1089787"/>
                  </a:lnTo>
                  <a:lnTo>
                    <a:pt x="10728960" y="16891"/>
                  </a:lnTo>
                  <a:lnTo>
                    <a:pt x="10745851" y="16891"/>
                  </a:lnTo>
                  <a:lnTo>
                    <a:pt x="1074585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822960" y="4956048"/>
            <a:ext cx="7498080" cy="1043247"/>
            <a:chOff x="0" y="0"/>
            <a:chExt cx="9997440" cy="139099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997440" cy="1390996"/>
            </a:xfrm>
            <a:custGeom>
              <a:avLst/>
              <a:gdLst/>
              <a:ahLst/>
              <a:cxnLst/>
              <a:rect l="l" t="t" r="r" b="b"/>
              <a:pathLst>
                <a:path w="9997440" h="1390996">
                  <a:moveTo>
                    <a:pt x="0" y="0"/>
                  </a:moveTo>
                  <a:lnTo>
                    <a:pt x="9997440" y="0"/>
                  </a:lnTo>
                  <a:lnTo>
                    <a:pt x="9997440" y="1390996"/>
                  </a:lnTo>
                  <a:lnTo>
                    <a:pt x="0" y="13909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01478" b="-7860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57150"/>
              <a:ext cx="9997440" cy="14481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Asuntos salariales y prestacionales (solo en ámbito NACIONAL)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535943" y="5839463"/>
            <a:ext cx="8072123" cy="830075"/>
            <a:chOff x="0" y="0"/>
            <a:chExt cx="10762831" cy="1106767"/>
          </a:xfrm>
        </p:grpSpPr>
        <p:sp>
          <p:nvSpPr>
            <p:cNvPr id="35" name="Freeform 35"/>
            <p:cNvSpPr/>
            <p:nvPr/>
          </p:nvSpPr>
          <p:spPr>
            <a:xfrm>
              <a:off x="16891" y="16891"/>
              <a:ext cx="10728960" cy="1072896"/>
            </a:xfrm>
            <a:custGeom>
              <a:avLst/>
              <a:gdLst/>
              <a:ahLst/>
              <a:cxnLst/>
              <a:rect l="l" t="t" r="r" b="b"/>
              <a:pathLst>
                <a:path w="10728960" h="1072896">
                  <a:moveTo>
                    <a:pt x="0" y="0"/>
                  </a:moveTo>
                  <a:lnTo>
                    <a:pt x="10728960" y="0"/>
                  </a:lnTo>
                  <a:lnTo>
                    <a:pt x="10728960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0" y="0"/>
              <a:ext cx="10762742" cy="1106680"/>
            </a:xfrm>
            <a:custGeom>
              <a:avLst/>
              <a:gdLst/>
              <a:ahLst/>
              <a:cxnLst/>
              <a:rect l="l" t="t" r="r" b="b"/>
              <a:pathLst>
                <a:path w="10762742" h="1106680">
                  <a:moveTo>
                    <a:pt x="16891" y="0"/>
                  </a:moveTo>
                  <a:lnTo>
                    <a:pt x="10745851" y="0"/>
                  </a:lnTo>
                  <a:cubicBezTo>
                    <a:pt x="10755249" y="0"/>
                    <a:pt x="10762742" y="7620"/>
                    <a:pt x="10762742" y="16891"/>
                  </a:cubicBezTo>
                  <a:lnTo>
                    <a:pt x="10762742" y="1089787"/>
                  </a:lnTo>
                  <a:cubicBezTo>
                    <a:pt x="10762742" y="1099185"/>
                    <a:pt x="10755122" y="1106678"/>
                    <a:pt x="10745851" y="1106678"/>
                  </a:cubicBezTo>
                  <a:lnTo>
                    <a:pt x="16891" y="1106678"/>
                  </a:lnTo>
                  <a:cubicBezTo>
                    <a:pt x="7620" y="1106805"/>
                    <a:pt x="0" y="1099185"/>
                    <a:pt x="0" y="1089787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089787"/>
                  </a:lnTo>
                  <a:lnTo>
                    <a:pt x="16891" y="1089787"/>
                  </a:lnTo>
                  <a:lnTo>
                    <a:pt x="16891" y="1072896"/>
                  </a:lnTo>
                  <a:lnTo>
                    <a:pt x="10745851" y="1072896"/>
                  </a:lnTo>
                  <a:lnTo>
                    <a:pt x="10745851" y="1089787"/>
                  </a:lnTo>
                  <a:lnTo>
                    <a:pt x="10728960" y="1089787"/>
                  </a:lnTo>
                  <a:lnTo>
                    <a:pt x="10728960" y="16891"/>
                  </a:lnTo>
                  <a:lnTo>
                    <a:pt x="10745851" y="16891"/>
                  </a:lnTo>
                  <a:lnTo>
                    <a:pt x="1074585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822965" y="5724144"/>
            <a:ext cx="7498080" cy="1043247"/>
            <a:chOff x="0" y="0"/>
            <a:chExt cx="9997440" cy="139099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9997440" cy="1390996"/>
            </a:xfrm>
            <a:custGeom>
              <a:avLst/>
              <a:gdLst/>
              <a:ahLst/>
              <a:cxnLst/>
              <a:rect l="l" t="t" r="r" b="b"/>
              <a:pathLst>
                <a:path w="9997440" h="1390996">
                  <a:moveTo>
                    <a:pt x="0" y="0"/>
                  </a:moveTo>
                  <a:lnTo>
                    <a:pt x="9997440" y="0"/>
                  </a:lnTo>
                  <a:lnTo>
                    <a:pt x="9997440" y="1390996"/>
                  </a:lnTo>
                  <a:lnTo>
                    <a:pt x="0" y="13909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01478" b="-7860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57150"/>
              <a:ext cx="9997440" cy="14481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Condiciones propias del ámbito sectorial, territorial o singular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535943" y="6735575"/>
            <a:ext cx="8072123" cy="830075"/>
            <a:chOff x="0" y="0"/>
            <a:chExt cx="10762831" cy="1106767"/>
          </a:xfrm>
        </p:grpSpPr>
        <p:sp>
          <p:nvSpPr>
            <p:cNvPr id="41" name="Freeform 41"/>
            <p:cNvSpPr/>
            <p:nvPr/>
          </p:nvSpPr>
          <p:spPr>
            <a:xfrm>
              <a:off x="16891" y="16891"/>
              <a:ext cx="10728960" cy="1072896"/>
            </a:xfrm>
            <a:custGeom>
              <a:avLst/>
              <a:gdLst/>
              <a:ahLst/>
              <a:cxnLst/>
              <a:rect l="l" t="t" r="r" b="b"/>
              <a:pathLst>
                <a:path w="10728960" h="1072896">
                  <a:moveTo>
                    <a:pt x="0" y="0"/>
                  </a:moveTo>
                  <a:lnTo>
                    <a:pt x="10728960" y="0"/>
                  </a:lnTo>
                  <a:lnTo>
                    <a:pt x="10728960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2" name="Freeform 42"/>
            <p:cNvSpPr/>
            <p:nvPr/>
          </p:nvSpPr>
          <p:spPr>
            <a:xfrm>
              <a:off x="0" y="0"/>
              <a:ext cx="10762742" cy="1106680"/>
            </a:xfrm>
            <a:custGeom>
              <a:avLst/>
              <a:gdLst/>
              <a:ahLst/>
              <a:cxnLst/>
              <a:rect l="l" t="t" r="r" b="b"/>
              <a:pathLst>
                <a:path w="10762742" h="1106680">
                  <a:moveTo>
                    <a:pt x="16891" y="0"/>
                  </a:moveTo>
                  <a:lnTo>
                    <a:pt x="10745851" y="0"/>
                  </a:lnTo>
                  <a:cubicBezTo>
                    <a:pt x="10755249" y="0"/>
                    <a:pt x="10762742" y="7620"/>
                    <a:pt x="10762742" y="16891"/>
                  </a:cubicBezTo>
                  <a:lnTo>
                    <a:pt x="10762742" y="1089787"/>
                  </a:lnTo>
                  <a:cubicBezTo>
                    <a:pt x="10762742" y="1099185"/>
                    <a:pt x="10755122" y="1106678"/>
                    <a:pt x="10745851" y="1106678"/>
                  </a:cubicBezTo>
                  <a:lnTo>
                    <a:pt x="16891" y="1106678"/>
                  </a:lnTo>
                  <a:cubicBezTo>
                    <a:pt x="7620" y="1106805"/>
                    <a:pt x="0" y="1099185"/>
                    <a:pt x="0" y="1089787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089787"/>
                  </a:lnTo>
                  <a:lnTo>
                    <a:pt x="16891" y="1089787"/>
                  </a:lnTo>
                  <a:lnTo>
                    <a:pt x="16891" y="1072896"/>
                  </a:lnTo>
                  <a:lnTo>
                    <a:pt x="10745851" y="1072896"/>
                  </a:lnTo>
                  <a:lnTo>
                    <a:pt x="10745851" y="1089787"/>
                  </a:lnTo>
                  <a:lnTo>
                    <a:pt x="10728960" y="1089787"/>
                  </a:lnTo>
                  <a:lnTo>
                    <a:pt x="10728960" y="16891"/>
                  </a:lnTo>
                  <a:lnTo>
                    <a:pt x="10745851" y="16891"/>
                  </a:lnTo>
                  <a:lnTo>
                    <a:pt x="1074585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822960" y="6748272"/>
            <a:ext cx="7498080" cy="1043247"/>
            <a:chOff x="0" y="0"/>
            <a:chExt cx="9997440" cy="1390996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9997440" cy="1390996"/>
            </a:xfrm>
            <a:custGeom>
              <a:avLst/>
              <a:gdLst/>
              <a:ahLst/>
              <a:cxnLst/>
              <a:rect l="l" t="t" r="r" b="b"/>
              <a:pathLst>
                <a:path w="9997440" h="1390996">
                  <a:moveTo>
                    <a:pt x="0" y="0"/>
                  </a:moveTo>
                  <a:lnTo>
                    <a:pt x="9997440" y="0"/>
                  </a:lnTo>
                  <a:lnTo>
                    <a:pt x="9997440" y="1390996"/>
                  </a:lnTo>
                  <a:lnTo>
                    <a:pt x="0" y="13909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01478" b="-7860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57150"/>
              <a:ext cx="9997440" cy="14481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Mecanismos de diálogo y comunicación con la administración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535943" y="7631687"/>
            <a:ext cx="8072123" cy="830075"/>
            <a:chOff x="0" y="0"/>
            <a:chExt cx="10762831" cy="1106767"/>
          </a:xfrm>
        </p:grpSpPr>
        <p:sp>
          <p:nvSpPr>
            <p:cNvPr id="47" name="Freeform 47"/>
            <p:cNvSpPr/>
            <p:nvPr/>
          </p:nvSpPr>
          <p:spPr>
            <a:xfrm>
              <a:off x="16891" y="16891"/>
              <a:ext cx="10728960" cy="1072896"/>
            </a:xfrm>
            <a:custGeom>
              <a:avLst/>
              <a:gdLst/>
              <a:ahLst/>
              <a:cxnLst/>
              <a:rect l="l" t="t" r="r" b="b"/>
              <a:pathLst>
                <a:path w="10728960" h="1072896">
                  <a:moveTo>
                    <a:pt x="0" y="0"/>
                  </a:moveTo>
                  <a:lnTo>
                    <a:pt x="10728960" y="0"/>
                  </a:lnTo>
                  <a:lnTo>
                    <a:pt x="10728960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Freeform 48"/>
            <p:cNvSpPr/>
            <p:nvPr/>
          </p:nvSpPr>
          <p:spPr>
            <a:xfrm>
              <a:off x="0" y="0"/>
              <a:ext cx="10762742" cy="1106680"/>
            </a:xfrm>
            <a:custGeom>
              <a:avLst/>
              <a:gdLst/>
              <a:ahLst/>
              <a:cxnLst/>
              <a:rect l="l" t="t" r="r" b="b"/>
              <a:pathLst>
                <a:path w="10762742" h="1106680">
                  <a:moveTo>
                    <a:pt x="16891" y="0"/>
                  </a:moveTo>
                  <a:lnTo>
                    <a:pt x="10745851" y="0"/>
                  </a:lnTo>
                  <a:cubicBezTo>
                    <a:pt x="10755249" y="0"/>
                    <a:pt x="10762742" y="7620"/>
                    <a:pt x="10762742" y="16891"/>
                  </a:cubicBezTo>
                  <a:lnTo>
                    <a:pt x="10762742" y="1089787"/>
                  </a:lnTo>
                  <a:cubicBezTo>
                    <a:pt x="10762742" y="1099185"/>
                    <a:pt x="10755122" y="1106678"/>
                    <a:pt x="10745851" y="1106678"/>
                  </a:cubicBezTo>
                  <a:lnTo>
                    <a:pt x="16891" y="1106678"/>
                  </a:lnTo>
                  <a:cubicBezTo>
                    <a:pt x="7620" y="1106805"/>
                    <a:pt x="0" y="1099185"/>
                    <a:pt x="0" y="1089787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089787"/>
                  </a:lnTo>
                  <a:lnTo>
                    <a:pt x="16891" y="1089787"/>
                  </a:lnTo>
                  <a:lnTo>
                    <a:pt x="16891" y="1072896"/>
                  </a:lnTo>
                  <a:lnTo>
                    <a:pt x="10745851" y="1072896"/>
                  </a:lnTo>
                  <a:lnTo>
                    <a:pt x="10745851" y="1089787"/>
                  </a:lnTo>
                  <a:lnTo>
                    <a:pt x="10728960" y="1089787"/>
                  </a:lnTo>
                  <a:lnTo>
                    <a:pt x="10728960" y="16891"/>
                  </a:lnTo>
                  <a:lnTo>
                    <a:pt x="10745851" y="16891"/>
                  </a:lnTo>
                  <a:lnTo>
                    <a:pt x="1074585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822960" y="7644384"/>
            <a:ext cx="7498080" cy="804672"/>
            <a:chOff x="0" y="0"/>
            <a:chExt cx="9997440" cy="1072896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9997440" cy="1072896"/>
            </a:xfrm>
            <a:custGeom>
              <a:avLst/>
              <a:gdLst/>
              <a:ahLst/>
              <a:cxnLst/>
              <a:rect l="l" t="t" r="r" b="b"/>
              <a:pathLst>
                <a:path w="9997440" h="1072896">
                  <a:moveTo>
                    <a:pt x="0" y="0"/>
                  </a:moveTo>
                  <a:lnTo>
                    <a:pt x="9997440" y="0"/>
                  </a:lnTo>
                  <a:lnTo>
                    <a:pt x="9997440" y="1072896"/>
                  </a:lnTo>
                  <a:lnTo>
                    <a:pt x="0" y="10728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1565" b="-13156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57150"/>
              <a:ext cx="9997440" cy="11300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Capacitación y formación en materia laboral</a:t>
              </a:r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535943" y="8527799"/>
            <a:ext cx="8072123" cy="830075"/>
            <a:chOff x="0" y="0"/>
            <a:chExt cx="10762831" cy="1106767"/>
          </a:xfrm>
        </p:grpSpPr>
        <p:sp>
          <p:nvSpPr>
            <p:cNvPr id="53" name="Freeform 53"/>
            <p:cNvSpPr/>
            <p:nvPr/>
          </p:nvSpPr>
          <p:spPr>
            <a:xfrm>
              <a:off x="16891" y="16891"/>
              <a:ext cx="10728960" cy="1072896"/>
            </a:xfrm>
            <a:custGeom>
              <a:avLst/>
              <a:gdLst/>
              <a:ahLst/>
              <a:cxnLst/>
              <a:rect l="l" t="t" r="r" b="b"/>
              <a:pathLst>
                <a:path w="10728960" h="1072896">
                  <a:moveTo>
                    <a:pt x="0" y="0"/>
                  </a:moveTo>
                  <a:lnTo>
                    <a:pt x="10728960" y="0"/>
                  </a:lnTo>
                  <a:lnTo>
                    <a:pt x="10728960" y="1072896"/>
                  </a:lnTo>
                  <a:lnTo>
                    <a:pt x="0" y="1072896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Freeform 54"/>
            <p:cNvSpPr/>
            <p:nvPr/>
          </p:nvSpPr>
          <p:spPr>
            <a:xfrm>
              <a:off x="0" y="0"/>
              <a:ext cx="10762742" cy="1106680"/>
            </a:xfrm>
            <a:custGeom>
              <a:avLst/>
              <a:gdLst/>
              <a:ahLst/>
              <a:cxnLst/>
              <a:rect l="l" t="t" r="r" b="b"/>
              <a:pathLst>
                <a:path w="10762742" h="1106680">
                  <a:moveTo>
                    <a:pt x="16891" y="0"/>
                  </a:moveTo>
                  <a:lnTo>
                    <a:pt x="10745851" y="0"/>
                  </a:lnTo>
                  <a:cubicBezTo>
                    <a:pt x="10755249" y="0"/>
                    <a:pt x="10762742" y="7620"/>
                    <a:pt x="10762742" y="16891"/>
                  </a:cubicBezTo>
                  <a:lnTo>
                    <a:pt x="10762742" y="1089787"/>
                  </a:lnTo>
                  <a:cubicBezTo>
                    <a:pt x="10762742" y="1099185"/>
                    <a:pt x="10755122" y="1106678"/>
                    <a:pt x="10745851" y="1106678"/>
                  </a:cubicBezTo>
                  <a:lnTo>
                    <a:pt x="16891" y="1106678"/>
                  </a:lnTo>
                  <a:cubicBezTo>
                    <a:pt x="7620" y="1106805"/>
                    <a:pt x="0" y="1099185"/>
                    <a:pt x="0" y="1089787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089787"/>
                  </a:lnTo>
                  <a:lnTo>
                    <a:pt x="16891" y="1089787"/>
                  </a:lnTo>
                  <a:lnTo>
                    <a:pt x="16891" y="1072896"/>
                  </a:lnTo>
                  <a:lnTo>
                    <a:pt x="10745851" y="1072896"/>
                  </a:lnTo>
                  <a:lnTo>
                    <a:pt x="10745851" y="1089787"/>
                  </a:lnTo>
                  <a:lnTo>
                    <a:pt x="10728960" y="1089787"/>
                  </a:lnTo>
                  <a:lnTo>
                    <a:pt x="10728960" y="16891"/>
                  </a:lnTo>
                  <a:lnTo>
                    <a:pt x="10745851" y="16891"/>
                  </a:lnTo>
                  <a:lnTo>
                    <a:pt x="1074585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81C784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822960" y="8363207"/>
            <a:ext cx="7498080" cy="804672"/>
            <a:chOff x="0" y="0"/>
            <a:chExt cx="9997440" cy="1072896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9997440" cy="1072896"/>
            </a:xfrm>
            <a:custGeom>
              <a:avLst/>
              <a:gdLst/>
              <a:ahLst/>
              <a:cxnLst/>
              <a:rect l="l" t="t" r="r" b="b"/>
              <a:pathLst>
                <a:path w="9997440" h="1072896">
                  <a:moveTo>
                    <a:pt x="0" y="0"/>
                  </a:moveTo>
                  <a:lnTo>
                    <a:pt x="9997440" y="0"/>
                  </a:lnTo>
                  <a:lnTo>
                    <a:pt x="9997440" y="1072896"/>
                  </a:lnTo>
                  <a:lnTo>
                    <a:pt x="0" y="1072896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1565" b="-13156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57150"/>
              <a:ext cx="9997440" cy="1130046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239"/>
                </a:lnSpc>
              </a:pPr>
              <a:r>
                <a:rPr lang="en-US" sz="26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Garantías sindicales en el desarrollo de la negociación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9131303" y="2181863"/>
            <a:ext cx="8620763" cy="848363"/>
            <a:chOff x="0" y="0"/>
            <a:chExt cx="11494351" cy="1131151"/>
          </a:xfrm>
        </p:grpSpPr>
        <p:sp>
          <p:nvSpPr>
            <p:cNvPr id="59" name="Freeform 59"/>
            <p:cNvSpPr/>
            <p:nvPr/>
          </p:nvSpPr>
          <p:spPr>
            <a:xfrm>
              <a:off x="16891" y="16891"/>
              <a:ext cx="11460481" cy="1097280"/>
            </a:xfrm>
            <a:custGeom>
              <a:avLst/>
              <a:gdLst/>
              <a:ahLst/>
              <a:cxnLst/>
              <a:rect l="l" t="t" r="r" b="b"/>
              <a:pathLst>
                <a:path w="11460481" h="1097280">
                  <a:moveTo>
                    <a:pt x="0" y="0"/>
                  </a:moveTo>
                  <a:lnTo>
                    <a:pt x="11460481" y="0"/>
                  </a:lnTo>
                  <a:lnTo>
                    <a:pt x="11460481" y="1097280"/>
                  </a:lnTo>
                  <a:lnTo>
                    <a:pt x="0" y="10972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Freeform 60"/>
            <p:cNvSpPr/>
            <p:nvPr/>
          </p:nvSpPr>
          <p:spPr>
            <a:xfrm>
              <a:off x="0" y="0"/>
              <a:ext cx="11494262" cy="1131064"/>
            </a:xfrm>
            <a:custGeom>
              <a:avLst/>
              <a:gdLst/>
              <a:ahLst/>
              <a:cxnLst/>
              <a:rect l="l" t="t" r="r" b="b"/>
              <a:pathLst>
                <a:path w="11494262" h="1131064">
                  <a:moveTo>
                    <a:pt x="16891" y="0"/>
                  </a:moveTo>
                  <a:lnTo>
                    <a:pt x="11477372" y="0"/>
                  </a:lnTo>
                  <a:cubicBezTo>
                    <a:pt x="11486769" y="0"/>
                    <a:pt x="11494262" y="7620"/>
                    <a:pt x="11494262" y="16891"/>
                  </a:cubicBezTo>
                  <a:lnTo>
                    <a:pt x="11494262" y="1114171"/>
                  </a:lnTo>
                  <a:cubicBezTo>
                    <a:pt x="11494262" y="1123569"/>
                    <a:pt x="11486642" y="1131062"/>
                    <a:pt x="11477372" y="1131062"/>
                  </a:cubicBezTo>
                  <a:lnTo>
                    <a:pt x="16891" y="1131062"/>
                  </a:lnTo>
                  <a:cubicBezTo>
                    <a:pt x="7620" y="1131189"/>
                    <a:pt x="0" y="1123569"/>
                    <a:pt x="0" y="111417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114171"/>
                  </a:lnTo>
                  <a:lnTo>
                    <a:pt x="16891" y="1114171"/>
                  </a:lnTo>
                  <a:lnTo>
                    <a:pt x="16891" y="1097280"/>
                  </a:lnTo>
                  <a:lnTo>
                    <a:pt x="11477372" y="1097280"/>
                  </a:lnTo>
                  <a:lnTo>
                    <a:pt x="11477372" y="1114171"/>
                  </a:lnTo>
                  <a:lnTo>
                    <a:pt x="11460480" y="1114171"/>
                  </a:lnTo>
                  <a:lnTo>
                    <a:pt x="11460480" y="16891"/>
                  </a:lnTo>
                  <a:lnTo>
                    <a:pt x="11477372" y="16891"/>
                  </a:lnTo>
                  <a:lnTo>
                    <a:pt x="11477372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9131303" y="2194565"/>
            <a:ext cx="8595360" cy="822960"/>
            <a:chOff x="0" y="0"/>
            <a:chExt cx="11460480" cy="10972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1460480" cy="1097280"/>
            </a:xfrm>
            <a:custGeom>
              <a:avLst/>
              <a:gdLst/>
              <a:ahLst/>
              <a:cxnLst/>
              <a:rect l="l" t="t" r="r" b="b"/>
              <a:pathLst>
                <a:path w="11460480" h="1097280">
                  <a:moveTo>
                    <a:pt x="0" y="0"/>
                  </a:moveTo>
                  <a:lnTo>
                    <a:pt x="11460480" y="0"/>
                  </a:lnTo>
                  <a:lnTo>
                    <a:pt x="1146048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3510" b="-15351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0" y="-76200"/>
              <a:ext cx="11460480" cy="117348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839"/>
                </a:lnSpc>
              </a:pPr>
              <a:r>
                <a:rPr lang="en-US" sz="31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✘  NO SON OBJETO DE NEGOCIACIÓN</a:t>
              </a: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9131303" y="3151127"/>
            <a:ext cx="8620763" cy="976379"/>
            <a:chOff x="0" y="0"/>
            <a:chExt cx="11494351" cy="1301839"/>
          </a:xfrm>
        </p:grpSpPr>
        <p:sp>
          <p:nvSpPr>
            <p:cNvPr id="65" name="Freeform 65"/>
            <p:cNvSpPr/>
            <p:nvPr/>
          </p:nvSpPr>
          <p:spPr>
            <a:xfrm>
              <a:off x="16891" y="16891"/>
              <a:ext cx="11460481" cy="1267968"/>
            </a:xfrm>
            <a:custGeom>
              <a:avLst/>
              <a:gdLst/>
              <a:ahLst/>
              <a:cxnLst/>
              <a:rect l="l" t="t" r="r" b="b"/>
              <a:pathLst>
                <a:path w="11460481" h="1267968">
                  <a:moveTo>
                    <a:pt x="0" y="0"/>
                  </a:moveTo>
                  <a:lnTo>
                    <a:pt x="11460481" y="0"/>
                  </a:lnTo>
                  <a:lnTo>
                    <a:pt x="1146048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FFEBEE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6" name="Freeform 66"/>
            <p:cNvSpPr/>
            <p:nvPr/>
          </p:nvSpPr>
          <p:spPr>
            <a:xfrm>
              <a:off x="0" y="0"/>
              <a:ext cx="11494262" cy="1301750"/>
            </a:xfrm>
            <a:custGeom>
              <a:avLst/>
              <a:gdLst/>
              <a:ahLst/>
              <a:cxnLst/>
              <a:rect l="l" t="t" r="r" b="b"/>
              <a:pathLst>
                <a:path w="11494262" h="1301750">
                  <a:moveTo>
                    <a:pt x="16891" y="0"/>
                  </a:moveTo>
                  <a:lnTo>
                    <a:pt x="11477372" y="0"/>
                  </a:lnTo>
                  <a:cubicBezTo>
                    <a:pt x="11486769" y="0"/>
                    <a:pt x="11494262" y="7620"/>
                    <a:pt x="11494262" y="16891"/>
                  </a:cubicBezTo>
                  <a:lnTo>
                    <a:pt x="11494262" y="1284859"/>
                  </a:lnTo>
                  <a:cubicBezTo>
                    <a:pt x="11494262" y="1294257"/>
                    <a:pt x="11486642" y="1301750"/>
                    <a:pt x="11477372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1477372" y="1267968"/>
                  </a:lnTo>
                  <a:lnTo>
                    <a:pt x="11477372" y="1284859"/>
                  </a:lnTo>
                  <a:lnTo>
                    <a:pt x="11460480" y="1284859"/>
                  </a:lnTo>
                  <a:lnTo>
                    <a:pt x="11460480" y="16891"/>
                  </a:lnTo>
                  <a:lnTo>
                    <a:pt x="11477372" y="16891"/>
                  </a:lnTo>
                  <a:lnTo>
                    <a:pt x="11477372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EF9A9A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9131303" y="3151127"/>
            <a:ext cx="135131" cy="976379"/>
            <a:chOff x="0" y="0"/>
            <a:chExt cx="180175" cy="1301839"/>
          </a:xfrm>
        </p:grpSpPr>
        <p:sp>
          <p:nvSpPr>
            <p:cNvPr id="68" name="Freeform 68"/>
            <p:cNvSpPr/>
            <p:nvPr/>
          </p:nvSpPr>
          <p:spPr>
            <a:xfrm>
              <a:off x="16891" y="16891"/>
              <a:ext cx="146304" cy="1267968"/>
            </a:xfrm>
            <a:custGeom>
              <a:avLst/>
              <a:gdLst/>
              <a:ahLst/>
              <a:cxnLst/>
              <a:rect l="l" t="t" r="r" b="b"/>
              <a:pathLst>
                <a:path w="146304" h="1267968">
                  <a:moveTo>
                    <a:pt x="0" y="0"/>
                  </a:moveTo>
                  <a:lnTo>
                    <a:pt x="146304" y="0"/>
                  </a:lnTo>
                  <a:lnTo>
                    <a:pt x="146304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9" name="Freeform 69"/>
            <p:cNvSpPr/>
            <p:nvPr/>
          </p:nvSpPr>
          <p:spPr>
            <a:xfrm>
              <a:off x="0" y="0"/>
              <a:ext cx="180086" cy="1301750"/>
            </a:xfrm>
            <a:custGeom>
              <a:avLst/>
              <a:gdLst/>
              <a:ahLst/>
              <a:cxnLst/>
              <a:rect l="l" t="t" r="r" b="b"/>
              <a:pathLst>
                <a:path w="180086" h="130175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284859"/>
                  </a:lnTo>
                  <a:cubicBezTo>
                    <a:pt x="180086" y="1294257"/>
                    <a:pt x="172466" y="1301750"/>
                    <a:pt x="163195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63195" y="1267968"/>
                  </a:lnTo>
                  <a:lnTo>
                    <a:pt x="163195" y="1284859"/>
                  </a:lnTo>
                  <a:lnTo>
                    <a:pt x="146304" y="128485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9363456" y="3163824"/>
            <a:ext cx="8229600" cy="950976"/>
            <a:chOff x="0" y="0"/>
            <a:chExt cx="10972800" cy="1267968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10972800" cy="1267968"/>
            </a:xfrm>
            <a:custGeom>
              <a:avLst/>
              <a:gdLst/>
              <a:ahLst/>
              <a:cxnLst/>
              <a:rect l="l" t="t" r="r" b="b"/>
              <a:pathLst>
                <a:path w="10972800" h="1267968">
                  <a:moveTo>
                    <a:pt x="0" y="0"/>
                  </a:moveTo>
                  <a:lnTo>
                    <a:pt x="10972800" y="0"/>
                  </a:lnTo>
                  <a:lnTo>
                    <a:pt x="10972800" y="1267968"/>
                  </a:lnTo>
                  <a:lnTo>
                    <a:pt x="0" y="126796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8620" b="-1186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0" y="-57150"/>
              <a:ext cx="10972800" cy="132511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119"/>
                </a:lnSpc>
              </a:pPr>
              <a:r>
                <a:rPr lang="en-US" sz="2599">
                  <a:solidFill>
                    <a:srgbClr val="1B1B1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Estructura del Estado y estructura interna de sus entidades</a:t>
              </a:r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9131303" y="4193543"/>
            <a:ext cx="8620763" cy="976379"/>
            <a:chOff x="0" y="0"/>
            <a:chExt cx="11494351" cy="1301839"/>
          </a:xfrm>
        </p:grpSpPr>
        <p:sp>
          <p:nvSpPr>
            <p:cNvPr id="74" name="Freeform 74"/>
            <p:cNvSpPr/>
            <p:nvPr/>
          </p:nvSpPr>
          <p:spPr>
            <a:xfrm>
              <a:off x="16891" y="16891"/>
              <a:ext cx="11460481" cy="1267968"/>
            </a:xfrm>
            <a:custGeom>
              <a:avLst/>
              <a:gdLst/>
              <a:ahLst/>
              <a:cxnLst/>
              <a:rect l="l" t="t" r="r" b="b"/>
              <a:pathLst>
                <a:path w="11460481" h="1267968">
                  <a:moveTo>
                    <a:pt x="0" y="0"/>
                  </a:moveTo>
                  <a:lnTo>
                    <a:pt x="11460481" y="0"/>
                  </a:lnTo>
                  <a:lnTo>
                    <a:pt x="1146048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5" name="Freeform 75"/>
            <p:cNvSpPr/>
            <p:nvPr/>
          </p:nvSpPr>
          <p:spPr>
            <a:xfrm>
              <a:off x="0" y="0"/>
              <a:ext cx="11494262" cy="1301750"/>
            </a:xfrm>
            <a:custGeom>
              <a:avLst/>
              <a:gdLst/>
              <a:ahLst/>
              <a:cxnLst/>
              <a:rect l="l" t="t" r="r" b="b"/>
              <a:pathLst>
                <a:path w="11494262" h="1301750">
                  <a:moveTo>
                    <a:pt x="16891" y="0"/>
                  </a:moveTo>
                  <a:lnTo>
                    <a:pt x="11477372" y="0"/>
                  </a:lnTo>
                  <a:cubicBezTo>
                    <a:pt x="11486769" y="0"/>
                    <a:pt x="11494262" y="7620"/>
                    <a:pt x="11494262" y="16891"/>
                  </a:cubicBezTo>
                  <a:lnTo>
                    <a:pt x="11494262" y="1284859"/>
                  </a:lnTo>
                  <a:cubicBezTo>
                    <a:pt x="11494262" y="1294257"/>
                    <a:pt x="11486642" y="1301750"/>
                    <a:pt x="11477372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1477372" y="1267968"/>
                  </a:lnTo>
                  <a:lnTo>
                    <a:pt x="11477372" y="1284859"/>
                  </a:lnTo>
                  <a:lnTo>
                    <a:pt x="11460480" y="1284859"/>
                  </a:lnTo>
                  <a:lnTo>
                    <a:pt x="11460480" y="16891"/>
                  </a:lnTo>
                  <a:lnTo>
                    <a:pt x="11477372" y="16891"/>
                  </a:lnTo>
                  <a:lnTo>
                    <a:pt x="11477372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EF9A9A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9131303" y="4193543"/>
            <a:ext cx="135131" cy="976379"/>
            <a:chOff x="0" y="0"/>
            <a:chExt cx="180175" cy="1301839"/>
          </a:xfrm>
        </p:grpSpPr>
        <p:sp>
          <p:nvSpPr>
            <p:cNvPr id="77" name="Freeform 77"/>
            <p:cNvSpPr/>
            <p:nvPr/>
          </p:nvSpPr>
          <p:spPr>
            <a:xfrm>
              <a:off x="16891" y="16891"/>
              <a:ext cx="146304" cy="1267968"/>
            </a:xfrm>
            <a:custGeom>
              <a:avLst/>
              <a:gdLst/>
              <a:ahLst/>
              <a:cxnLst/>
              <a:rect l="l" t="t" r="r" b="b"/>
              <a:pathLst>
                <a:path w="146304" h="1267968">
                  <a:moveTo>
                    <a:pt x="0" y="0"/>
                  </a:moveTo>
                  <a:lnTo>
                    <a:pt x="146304" y="0"/>
                  </a:lnTo>
                  <a:lnTo>
                    <a:pt x="146304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8" name="Freeform 78"/>
            <p:cNvSpPr/>
            <p:nvPr/>
          </p:nvSpPr>
          <p:spPr>
            <a:xfrm>
              <a:off x="0" y="0"/>
              <a:ext cx="180086" cy="1301750"/>
            </a:xfrm>
            <a:custGeom>
              <a:avLst/>
              <a:gdLst/>
              <a:ahLst/>
              <a:cxnLst/>
              <a:rect l="l" t="t" r="r" b="b"/>
              <a:pathLst>
                <a:path w="180086" h="130175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284859"/>
                  </a:lnTo>
                  <a:cubicBezTo>
                    <a:pt x="180086" y="1294257"/>
                    <a:pt x="172466" y="1301750"/>
                    <a:pt x="163195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63195" y="1267968"/>
                  </a:lnTo>
                  <a:lnTo>
                    <a:pt x="163195" y="1284859"/>
                  </a:lnTo>
                  <a:lnTo>
                    <a:pt x="146304" y="128485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9363456" y="4206240"/>
            <a:ext cx="8229600" cy="976237"/>
            <a:chOff x="0" y="0"/>
            <a:chExt cx="10972800" cy="130165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0972800" cy="1301650"/>
            </a:xfrm>
            <a:custGeom>
              <a:avLst/>
              <a:gdLst/>
              <a:ahLst/>
              <a:cxnLst/>
              <a:rect l="l" t="t" r="r" b="b"/>
              <a:pathLst>
                <a:path w="10972800" h="1301650">
                  <a:moveTo>
                    <a:pt x="0" y="0"/>
                  </a:moveTo>
                  <a:lnTo>
                    <a:pt x="10972800" y="0"/>
                  </a:lnTo>
                  <a:lnTo>
                    <a:pt x="10972800" y="1301650"/>
                  </a:lnTo>
                  <a:lnTo>
                    <a:pt x="0" y="130165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5551" b="-11296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66675"/>
              <a:ext cx="10972800" cy="13683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Competencias de dirección, administración y fiscalización</a:t>
              </a:r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9131303" y="5235959"/>
            <a:ext cx="8620763" cy="976379"/>
            <a:chOff x="0" y="0"/>
            <a:chExt cx="11494351" cy="1301839"/>
          </a:xfrm>
        </p:grpSpPr>
        <p:sp>
          <p:nvSpPr>
            <p:cNvPr id="83" name="Freeform 83"/>
            <p:cNvSpPr/>
            <p:nvPr/>
          </p:nvSpPr>
          <p:spPr>
            <a:xfrm>
              <a:off x="16891" y="16891"/>
              <a:ext cx="11460481" cy="1267968"/>
            </a:xfrm>
            <a:custGeom>
              <a:avLst/>
              <a:gdLst/>
              <a:ahLst/>
              <a:cxnLst/>
              <a:rect l="l" t="t" r="r" b="b"/>
              <a:pathLst>
                <a:path w="11460481" h="1267968">
                  <a:moveTo>
                    <a:pt x="0" y="0"/>
                  </a:moveTo>
                  <a:lnTo>
                    <a:pt x="11460481" y="0"/>
                  </a:lnTo>
                  <a:lnTo>
                    <a:pt x="1146048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FFEBEE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4" name="Freeform 84"/>
            <p:cNvSpPr/>
            <p:nvPr/>
          </p:nvSpPr>
          <p:spPr>
            <a:xfrm>
              <a:off x="0" y="0"/>
              <a:ext cx="11494262" cy="1301750"/>
            </a:xfrm>
            <a:custGeom>
              <a:avLst/>
              <a:gdLst/>
              <a:ahLst/>
              <a:cxnLst/>
              <a:rect l="l" t="t" r="r" b="b"/>
              <a:pathLst>
                <a:path w="11494262" h="1301750">
                  <a:moveTo>
                    <a:pt x="16891" y="0"/>
                  </a:moveTo>
                  <a:lnTo>
                    <a:pt x="11477372" y="0"/>
                  </a:lnTo>
                  <a:cubicBezTo>
                    <a:pt x="11486769" y="0"/>
                    <a:pt x="11494262" y="7620"/>
                    <a:pt x="11494262" y="16891"/>
                  </a:cubicBezTo>
                  <a:lnTo>
                    <a:pt x="11494262" y="1284859"/>
                  </a:lnTo>
                  <a:cubicBezTo>
                    <a:pt x="11494262" y="1294257"/>
                    <a:pt x="11486642" y="1301750"/>
                    <a:pt x="11477372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1477372" y="1267968"/>
                  </a:lnTo>
                  <a:lnTo>
                    <a:pt x="11477372" y="1284859"/>
                  </a:lnTo>
                  <a:lnTo>
                    <a:pt x="11460480" y="1284859"/>
                  </a:lnTo>
                  <a:lnTo>
                    <a:pt x="11460480" y="16891"/>
                  </a:lnTo>
                  <a:lnTo>
                    <a:pt x="11477372" y="16891"/>
                  </a:lnTo>
                  <a:lnTo>
                    <a:pt x="11477372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EF9A9A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9131303" y="5235959"/>
            <a:ext cx="135131" cy="976379"/>
            <a:chOff x="0" y="0"/>
            <a:chExt cx="180175" cy="1301839"/>
          </a:xfrm>
        </p:grpSpPr>
        <p:sp>
          <p:nvSpPr>
            <p:cNvPr id="86" name="Freeform 86"/>
            <p:cNvSpPr/>
            <p:nvPr/>
          </p:nvSpPr>
          <p:spPr>
            <a:xfrm>
              <a:off x="16891" y="16891"/>
              <a:ext cx="146304" cy="1267968"/>
            </a:xfrm>
            <a:custGeom>
              <a:avLst/>
              <a:gdLst/>
              <a:ahLst/>
              <a:cxnLst/>
              <a:rect l="l" t="t" r="r" b="b"/>
              <a:pathLst>
                <a:path w="146304" h="1267968">
                  <a:moveTo>
                    <a:pt x="0" y="0"/>
                  </a:moveTo>
                  <a:lnTo>
                    <a:pt x="146304" y="0"/>
                  </a:lnTo>
                  <a:lnTo>
                    <a:pt x="146304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7" name="Freeform 87"/>
            <p:cNvSpPr/>
            <p:nvPr/>
          </p:nvSpPr>
          <p:spPr>
            <a:xfrm>
              <a:off x="0" y="0"/>
              <a:ext cx="180086" cy="1301750"/>
            </a:xfrm>
            <a:custGeom>
              <a:avLst/>
              <a:gdLst/>
              <a:ahLst/>
              <a:cxnLst/>
              <a:rect l="l" t="t" r="r" b="b"/>
              <a:pathLst>
                <a:path w="180086" h="130175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284859"/>
                  </a:lnTo>
                  <a:cubicBezTo>
                    <a:pt x="180086" y="1294257"/>
                    <a:pt x="172466" y="1301750"/>
                    <a:pt x="163195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63195" y="1267968"/>
                  </a:lnTo>
                  <a:lnTo>
                    <a:pt x="163195" y="1284859"/>
                  </a:lnTo>
                  <a:lnTo>
                    <a:pt x="146304" y="128485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9363456" y="5248656"/>
            <a:ext cx="8229600" cy="950976"/>
            <a:chOff x="0" y="0"/>
            <a:chExt cx="10972800" cy="1267968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10972800" cy="1267968"/>
            </a:xfrm>
            <a:custGeom>
              <a:avLst/>
              <a:gdLst/>
              <a:ahLst/>
              <a:cxnLst/>
              <a:rect l="l" t="t" r="r" b="b"/>
              <a:pathLst>
                <a:path w="10972800" h="1267968">
                  <a:moveTo>
                    <a:pt x="0" y="0"/>
                  </a:moveTo>
                  <a:lnTo>
                    <a:pt x="10972800" y="0"/>
                  </a:lnTo>
                  <a:lnTo>
                    <a:pt x="10972800" y="1267968"/>
                  </a:lnTo>
                  <a:lnTo>
                    <a:pt x="0" y="126796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8620" b="-1186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66675"/>
              <a:ext cx="10972800" cy="133464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El mérito como fundamento de la carrera administrativa</a:t>
              </a:r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9131303" y="6278375"/>
            <a:ext cx="8620763" cy="976379"/>
            <a:chOff x="0" y="0"/>
            <a:chExt cx="11494351" cy="1301839"/>
          </a:xfrm>
        </p:grpSpPr>
        <p:sp>
          <p:nvSpPr>
            <p:cNvPr id="92" name="Freeform 92"/>
            <p:cNvSpPr/>
            <p:nvPr/>
          </p:nvSpPr>
          <p:spPr>
            <a:xfrm>
              <a:off x="16891" y="16891"/>
              <a:ext cx="11460481" cy="1267968"/>
            </a:xfrm>
            <a:custGeom>
              <a:avLst/>
              <a:gdLst/>
              <a:ahLst/>
              <a:cxnLst/>
              <a:rect l="l" t="t" r="r" b="b"/>
              <a:pathLst>
                <a:path w="11460481" h="1267968">
                  <a:moveTo>
                    <a:pt x="0" y="0"/>
                  </a:moveTo>
                  <a:lnTo>
                    <a:pt x="11460481" y="0"/>
                  </a:lnTo>
                  <a:lnTo>
                    <a:pt x="1146048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3" name="Freeform 93"/>
            <p:cNvSpPr/>
            <p:nvPr/>
          </p:nvSpPr>
          <p:spPr>
            <a:xfrm>
              <a:off x="0" y="0"/>
              <a:ext cx="11494262" cy="1301750"/>
            </a:xfrm>
            <a:custGeom>
              <a:avLst/>
              <a:gdLst/>
              <a:ahLst/>
              <a:cxnLst/>
              <a:rect l="l" t="t" r="r" b="b"/>
              <a:pathLst>
                <a:path w="11494262" h="1301750">
                  <a:moveTo>
                    <a:pt x="16891" y="0"/>
                  </a:moveTo>
                  <a:lnTo>
                    <a:pt x="11477372" y="0"/>
                  </a:lnTo>
                  <a:cubicBezTo>
                    <a:pt x="11486769" y="0"/>
                    <a:pt x="11494262" y="7620"/>
                    <a:pt x="11494262" y="16891"/>
                  </a:cubicBezTo>
                  <a:lnTo>
                    <a:pt x="11494262" y="1284859"/>
                  </a:lnTo>
                  <a:cubicBezTo>
                    <a:pt x="11494262" y="1294257"/>
                    <a:pt x="11486642" y="1301750"/>
                    <a:pt x="11477372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1477372" y="1267968"/>
                  </a:lnTo>
                  <a:lnTo>
                    <a:pt x="11477372" y="1284859"/>
                  </a:lnTo>
                  <a:lnTo>
                    <a:pt x="11460480" y="1284859"/>
                  </a:lnTo>
                  <a:lnTo>
                    <a:pt x="11460480" y="16891"/>
                  </a:lnTo>
                  <a:lnTo>
                    <a:pt x="11477372" y="16891"/>
                  </a:lnTo>
                  <a:lnTo>
                    <a:pt x="11477372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EF9A9A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9131303" y="6278375"/>
            <a:ext cx="135131" cy="976379"/>
            <a:chOff x="0" y="0"/>
            <a:chExt cx="180175" cy="1301839"/>
          </a:xfrm>
        </p:grpSpPr>
        <p:sp>
          <p:nvSpPr>
            <p:cNvPr id="95" name="Freeform 95"/>
            <p:cNvSpPr/>
            <p:nvPr/>
          </p:nvSpPr>
          <p:spPr>
            <a:xfrm>
              <a:off x="16891" y="16891"/>
              <a:ext cx="146304" cy="1267968"/>
            </a:xfrm>
            <a:custGeom>
              <a:avLst/>
              <a:gdLst/>
              <a:ahLst/>
              <a:cxnLst/>
              <a:rect l="l" t="t" r="r" b="b"/>
              <a:pathLst>
                <a:path w="146304" h="1267968">
                  <a:moveTo>
                    <a:pt x="0" y="0"/>
                  </a:moveTo>
                  <a:lnTo>
                    <a:pt x="146304" y="0"/>
                  </a:lnTo>
                  <a:lnTo>
                    <a:pt x="146304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6" name="Freeform 96"/>
            <p:cNvSpPr/>
            <p:nvPr/>
          </p:nvSpPr>
          <p:spPr>
            <a:xfrm>
              <a:off x="0" y="0"/>
              <a:ext cx="180086" cy="1301750"/>
            </a:xfrm>
            <a:custGeom>
              <a:avLst/>
              <a:gdLst/>
              <a:ahLst/>
              <a:cxnLst/>
              <a:rect l="l" t="t" r="r" b="b"/>
              <a:pathLst>
                <a:path w="180086" h="130175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284859"/>
                  </a:lnTo>
                  <a:cubicBezTo>
                    <a:pt x="180086" y="1294257"/>
                    <a:pt x="172466" y="1301750"/>
                    <a:pt x="163195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63195" y="1267968"/>
                  </a:lnTo>
                  <a:lnTo>
                    <a:pt x="163195" y="1284859"/>
                  </a:lnTo>
                  <a:lnTo>
                    <a:pt x="146304" y="128485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7" name="Group 97"/>
          <p:cNvGrpSpPr/>
          <p:nvPr/>
        </p:nvGrpSpPr>
        <p:grpSpPr>
          <a:xfrm>
            <a:off x="9363456" y="6291072"/>
            <a:ext cx="8229600" cy="950976"/>
            <a:chOff x="0" y="0"/>
            <a:chExt cx="10972800" cy="1267968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10972800" cy="1267968"/>
            </a:xfrm>
            <a:custGeom>
              <a:avLst/>
              <a:gdLst/>
              <a:ahLst/>
              <a:cxnLst/>
              <a:rect l="l" t="t" r="r" b="b"/>
              <a:pathLst>
                <a:path w="10972800" h="1267968">
                  <a:moveTo>
                    <a:pt x="0" y="0"/>
                  </a:moveTo>
                  <a:lnTo>
                    <a:pt x="10972800" y="0"/>
                  </a:lnTo>
                  <a:lnTo>
                    <a:pt x="10972800" y="1267968"/>
                  </a:lnTo>
                  <a:lnTo>
                    <a:pt x="0" y="126796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8620" b="-1186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9" name="TextBox 99"/>
            <p:cNvSpPr txBox="1"/>
            <p:nvPr/>
          </p:nvSpPr>
          <p:spPr>
            <a:xfrm>
              <a:off x="0" y="-57150"/>
              <a:ext cx="10972800" cy="132511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599"/>
                </a:lnSpc>
              </a:pPr>
              <a:r>
                <a:rPr lang="en-US" sz="29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atribución disciplinaria de las autoridades públicas</a:t>
              </a:r>
            </a:p>
          </p:txBody>
        </p:sp>
      </p:grpSp>
      <p:grpSp>
        <p:nvGrpSpPr>
          <p:cNvPr id="100" name="Group 100"/>
          <p:cNvGrpSpPr/>
          <p:nvPr/>
        </p:nvGrpSpPr>
        <p:grpSpPr>
          <a:xfrm>
            <a:off x="9131303" y="7320791"/>
            <a:ext cx="8620763" cy="976379"/>
            <a:chOff x="0" y="0"/>
            <a:chExt cx="11494351" cy="1301839"/>
          </a:xfrm>
        </p:grpSpPr>
        <p:sp>
          <p:nvSpPr>
            <p:cNvPr id="101" name="Freeform 101"/>
            <p:cNvSpPr/>
            <p:nvPr/>
          </p:nvSpPr>
          <p:spPr>
            <a:xfrm>
              <a:off x="16891" y="16891"/>
              <a:ext cx="11460481" cy="1267968"/>
            </a:xfrm>
            <a:custGeom>
              <a:avLst/>
              <a:gdLst/>
              <a:ahLst/>
              <a:cxnLst/>
              <a:rect l="l" t="t" r="r" b="b"/>
              <a:pathLst>
                <a:path w="11460481" h="1267968">
                  <a:moveTo>
                    <a:pt x="0" y="0"/>
                  </a:moveTo>
                  <a:lnTo>
                    <a:pt x="11460481" y="0"/>
                  </a:lnTo>
                  <a:lnTo>
                    <a:pt x="1146048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FFEBEE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2" name="Freeform 102"/>
            <p:cNvSpPr/>
            <p:nvPr/>
          </p:nvSpPr>
          <p:spPr>
            <a:xfrm>
              <a:off x="0" y="0"/>
              <a:ext cx="11494262" cy="1301750"/>
            </a:xfrm>
            <a:custGeom>
              <a:avLst/>
              <a:gdLst/>
              <a:ahLst/>
              <a:cxnLst/>
              <a:rect l="l" t="t" r="r" b="b"/>
              <a:pathLst>
                <a:path w="11494262" h="1301750">
                  <a:moveTo>
                    <a:pt x="16891" y="0"/>
                  </a:moveTo>
                  <a:lnTo>
                    <a:pt x="11477372" y="0"/>
                  </a:lnTo>
                  <a:cubicBezTo>
                    <a:pt x="11486769" y="0"/>
                    <a:pt x="11494262" y="7620"/>
                    <a:pt x="11494262" y="16891"/>
                  </a:cubicBezTo>
                  <a:lnTo>
                    <a:pt x="11494262" y="1284859"/>
                  </a:lnTo>
                  <a:cubicBezTo>
                    <a:pt x="11494262" y="1294257"/>
                    <a:pt x="11486642" y="1301750"/>
                    <a:pt x="11477372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1477372" y="1267968"/>
                  </a:lnTo>
                  <a:lnTo>
                    <a:pt x="11477372" y="1284859"/>
                  </a:lnTo>
                  <a:lnTo>
                    <a:pt x="11460480" y="1284859"/>
                  </a:lnTo>
                  <a:lnTo>
                    <a:pt x="11460480" y="16891"/>
                  </a:lnTo>
                  <a:lnTo>
                    <a:pt x="11477372" y="16891"/>
                  </a:lnTo>
                  <a:lnTo>
                    <a:pt x="11477372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EF9A9A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3" name="Group 103"/>
          <p:cNvGrpSpPr/>
          <p:nvPr/>
        </p:nvGrpSpPr>
        <p:grpSpPr>
          <a:xfrm>
            <a:off x="9131303" y="7320791"/>
            <a:ext cx="135131" cy="976379"/>
            <a:chOff x="0" y="0"/>
            <a:chExt cx="180175" cy="1301839"/>
          </a:xfrm>
        </p:grpSpPr>
        <p:sp>
          <p:nvSpPr>
            <p:cNvPr id="104" name="Freeform 104"/>
            <p:cNvSpPr/>
            <p:nvPr/>
          </p:nvSpPr>
          <p:spPr>
            <a:xfrm>
              <a:off x="16891" y="16891"/>
              <a:ext cx="146304" cy="1267968"/>
            </a:xfrm>
            <a:custGeom>
              <a:avLst/>
              <a:gdLst/>
              <a:ahLst/>
              <a:cxnLst/>
              <a:rect l="l" t="t" r="r" b="b"/>
              <a:pathLst>
                <a:path w="146304" h="1267968">
                  <a:moveTo>
                    <a:pt x="0" y="0"/>
                  </a:moveTo>
                  <a:lnTo>
                    <a:pt x="146304" y="0"/>
                  </a:lnTo>
                  <a:lnTo>
                    <a:pt x="146304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5" name="Freeform 105"/>
            <p:cNvSpPr/>
            <p:nvPr/>
          </p:nvSpPr>
          <p:spPr>
            <a:xfrm>
              <a:off x="0" y="0"/>
              <a:ext cx="180086" cy="1301750"/>
            </a:xfrm>
            <a:custGeom>
              <a:avLst/>
              <a:gdLst/>
              <a:ahLst/>
              <a:cxnLst/>
              <a:rect l="l" t="t" r="r" b="b"/>
              <a:pathLst>
                <a:path w="180086" h="130175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284859"/>
                  </a:lnTo>
                  <a:cubicBezTo>
                    <a:pt x="180086" y="1294257"/>
                    <a:pt x="172466" y="1301750"/>
                    <a:pt x="163195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63195" y="1267968"/>
                  </a:lnTo>
                  <a:lnTo>
                    <a:pt x="163195" y="1284859"/>
                  </a:lnTo>
                  <a:lnTo>
                    <a:pt x="146304" y="128485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9363456" y="7333488"/>
            <a:ext cx="8229600" cy="950976"/>
            <a:chOff x="0" y="0"/>
            <a:chExt cx="10972800" cy="1267968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10972800" cy="1267968"/>
            </a:xfrm>
            <a:custGeom>
              <a:avLst/>
              <a:gdLst/>
              <a:ahLst/>
              <a:cxnLst/>
              <a:rect l="l" t="t" r="r" b="b"/>
              <a:pathLst>
                <a:path w="10972800" h="1267968">
                  <a:moveTo>
                    <a:pt x="0" y="0"/>
                  </a:moveTo>
                  <a:lnTo>
                    <a:pt x="10972800" y="0"/>
                  </a:lnTo>
                  <a:lnTo>
                    <a:pt x="10972800" y="1267968"/>
                  </a:lnTo>
                  <a:lnTo>
                    <a:pt x="0" y="126796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8620" b="-1186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08" name="TextBox 108"/>
            <p:cNvSpPr txBox="1"/>
            <p:nvPr/>
          </p:nvSpPr>
          <p:spPr>
            <a:xfrm>
              <a:off x="0" y="-76200"/>
              <a:ext cx="10972800" cy="134416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39"/>
                </a:lnSpc>
              </a:pPr>
              <a:r>
                <a:rPr lang="en-US" sz="31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potestad subordinante de la autoridad pública</a:t>
              </a:r>
            </a:p>
          </p:txBody>
        </p:sp>
      </p:grpSp>
      <p:grpSp>
        <p:nvGrpSpPr>
          <p:cNvPr id="109" name="Group 109"/>
          <p:cNvGrpSpPr/>
          <p:nvPr/>
        </p:nvGrpSpPr>
        <p:grpSpPr>
          <a:xfrm>
            <a:off x="9131303" y="8363207"/>
            <a:ext cx="8620763" cy="976379"/>
            <a:chOff x="0" y="0"/>
            <a:chExt cx="11494351" cy="1301839"/>
          </a:xfrm>
        </p:grpSpPr>
        <p:sp>
          <p:nvSpPr>
            <p:cNvPr id="110" name="Freeform 110"/>
            <p:cNvSpPr/>
            <p:nvPr/>
          </p:nvSpPr>
          <p:spPr>
            <a:xfrm>
              <a:off x="16891" y="16891"/>
              <a:ext cx="11460481" cy="1267968"/>
            </a:xfrm>
            <a:custGeom>
              <a:avLst/>
              <a:gdLst/>
              <a:ahLst/>
              <a:cxnLst/>
              <a:rect l="l" t="t" r="r" b="b"/>
              <a:pathLst>
                <a:path w="11460481" h="1267968">
                  <a:moveTo>
                    <a:pt x="0" y="0"/>
                  </a:moveTo>
                  <a:lnTo>
                    <a:pt x="11460481" y="0"/>
                  </a:lnTo>
                  <a:lnTo>
                    <a:pt x="1146048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11" name="Freeform 111"/>
            <p:cNvSpPr/>
            <p:nvPr/>
          </p:nvSpPr>
          <p:spPr>
            <a:xfrm>
              <a:off x="0" y="0"/>
              <a:ext cx="11494262" cy="1301750"/>
            </a:xfrm>
            <a:custGeom>
              <a:avLst/>
              <a:gdLst/>
              <a:ahLst/>
              <a:cxnLst/>
              <a:rect l="l" t="t" r="r" b="b"/>
              <a:pathLst>
                <a:path w="11494262" h="1301750">
                  <a:moveTo>
                    <a:pt x="16891" y="0"/>
                  </a:moveTo>
                  <a:lnTo>
                    <a:pt x="11477372" y="0"/>
                  </a:lnTo>
                  <a:cubicBezTo>
                    <a:pt x="11486769" y="0"/>
                    <a:pt x="11494262" y="7620"/>
                    <a:pt x="11494262" y="16891"/>
                  </a:cubicBezTo>
                  <a:lnTo>
                    <a:pt x="11494262" y="1284859"/>
                  </a:lnTo>
                  <a:cubicBezTo>
                    <a:pt x="11494262" y="1294257"/>
                    <a:pt x="11486642" y="1301750"/>
                    <a:pt x="11477372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1477372" y="1267968"/>
                  </a:lnTo>
                  <a:lnTo>
                    <a:pt x="11477372" y="1284859"/>
                  </a:lnTo>
                  <a:lnTo>
                    <a:pt x="11460480" y="1284859"/>
                  </a:lnTo>
                  <a:lnTo>
                    <a:pt x="11460480" y="16891"/>
                  </a:lnTo>
                  <a:lnTo>
                    <a:pt x="11477372" y="16891"/>
                  </a:lnTo>
                  <a:lnTo>
                    <a:pt x="11477372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EF9A9A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2" name="Group 112"/>
          <p:cNvGrpSpPr/>
          <p:nvPr/>
        </p:nvGrpSpPr>
        <p:grpSpPr>
          <a:xfrm>
            <a:off x="9131303" y="8363207"/>
            <a:ext cx="135131" cy="976379"/>
            <a:chOff x="0" y="0"/>
            <a:chExt cx="180175" cy="1301839"/>
          </a:xfrm>
        </p:grpSpPr>
        <p:sp>
          <p:nvSpPr>
            <p:cNvPr id="113" name="Freeform 113"/>
            <p:cNvSpPr/>
            <p:nvPr/>
          </p:nvSpPr>
          <p:spPr>
            <a:xfrm>
              <a:off x="16891" y="16891"/>
              <a:ext cx="146304" cy="1267968"/>
            </a:xfrm>
            <a:custGeom>
              <a:avLst/>
              <a:gdLst/>
              <a:ahLst/>
              <a:cxnLst/>
              <a:rect l="l" t="t" r="r" b="b"/>
              <a:pathLst>
                <a:path w="146304" h="1267968">
                  <a:moveTo>
                    <a:pt x="0" y="0"/>
                  </a:moveTo>
                  <a:lnTo>
                    <a:pt x="146304" y="0"/>
                  </a:lnTo>
                  <a:lnTo>
                    <a:pt x="146304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14" name="Freeform 114"/>
            <p:cNvSpPr/>
            <p:nvPr/>
          </p:nvSpPr>
          <p:spPr>
            <a:xfrm>
              <a:off x="0" y="0"/>
              <a:ext cx="180086" cy="1301750"/>
            </a:xfrm>
            <a:custGeom>
              <a:avLst/>
              <a:gdLst/>
              <a:ahLst/>
              <a:cxnLst/>
              <a:rect l="l" t="t" r="r" b="b"/>
              <a:pathLst>
                <a:path w="180086" h="1301750">
                  <a:moveTo>
                    <a:pt x="16891" y="0"/>
                  </a:moveTo>
                  <a:lnTo>
                    <a:pt x="163195" y="0"/>
                  </a:lnTo>
                  <a:cubicBezTo>
                    <a:pt x="172593" y="0"/>
                    <a:pt x="180086" y="7620"/>
                    <a:pt x="180086" y="16891"/>
                  </a:cubicBezTo>
                  <a:lnTo>
                    <a:pt x="180086" y="1284859"/>
                  </a:lnTo>
                  <a:cubicBezTo>
                    <a:pt x="180086" y="1294257"/>
                    <a:pt x="172466" y="1301750"/>
                    <a:pt x="163195" y="1301750"/>
                  </a:cubicBezTo>
                  <a:lnTo>
                    <a:pt x="16891" y="1301750"/>
                  </a:lnTo>
                  <a:cubicBezTo>
                    <a:pt x="7493" y="1301750"/>
                    <a:pt x="0" y="1294130"/>
                    <a:pt x="0" y="1284859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1284859"/>
                  </a:lnTo>
                  <a:lnTo>
                    <a:pt x="16891" y="1284859"/>
                  </a:lnTo>
                  <a:lnTo>
                    <a:pt x="16891" y="1267968"/>
                  </a:lnTo>
                  <a:lnTo>
                    <a:pt x="163195" y="1267968"/>
                  </a:lnTo>
                  <a:lnTo>
                    <a:pt x="163195" y="1284859"/>
                  </a:lnTo>
                  <a:lnTo>
                    <a:pt x="146304" y="1284859"/>
                  </a:lnTo>
                  <a:lnTo>
                    <a:pt x="146304" y="16891"/>
                  </a:lnTo>
                  <a:lnTo>
                    <a:pt x="163195" y="16891"/>
                  </a:lnTo>
                  <a:lnTo>
                    <a:pt x="163195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5" name="Group 115"/>
          <p:cNvGrpSpPr/>
          <p:nvPr/>
        </p:nvGrpSpPr>
        <p:grpSpPr>
          <a:xfrm>
            <a:off x="9363456" y="8375904"/>
            <a:ext cx="8229600" cy="976237"/>
            <a:chOff x="0" y="0"/>
            <a:chExt cx="10972800" cy="130165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10972800" cy="1301650"/>
            </a:xfrm>
            <a:custGeom>
              <a:avLst/>
              <a:gdLst/>
              <a:ahLst/>
              <a:cxnLst/>
              <a:rect l="l" t="t" r="r" b="b"/>
              <a:pathLst>
                <a:path w="10972800" h="1301650">
                  <a:moveTo>
                    <a:pt x="0" y="0"/>
                  </a:moveTo>
                  <a:lnTo>
                    <a:pt x="10972800" y="0"/>
                  </a:lnTo>
                  <a:lnTo>
                    <a:pt x="10972800" y="1301650"/>
                  </a:lnTo>
                  <a:lnTo>
                    <a:pt x="0" y="130165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15551" b="-11296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7" name="TextBox 117"/>
            <p:cNvSpPr txBox="1"/>
            <p:nvPr/>
          </p:nvSpPr>
          <p:spPr>
            <a:xfrm>
              <a:off x="0" y="-66675"/>
              <a:ext cx="10972800" cy="13683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37474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Condiciones pensionales fuera del Sistema General de Pensiones (Art. 48 C.P. - Acto Legislativo 01/2005)</a:t>
              </a:r>
            </a:p>
          </p:txBody>
        </p:sp>
      </p:grpSp>
      <p:grpSp>
        <p:nvGrpSpPr>
          <p:cNvPr id="118" name="Group 118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119" name="Freeform 119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0" name="Freeform 120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21" name="Group 121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23" name="TextBox 123"/>
            <p:cNvSpPr txBox="1"/>
            <p:nvPr/>
          </p:nvSpPr>
          <p:spPr>
            <a:xfrm>
              <a:off x="0" y="-57150"/>
              <a:ext cx="24384000" cy="9715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5E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93440" y="182880"/>
            <a:ext cx="1645920" cy="1664208"/>
            <a:chOff x="0" y="0"/>
            <a:chExt cx="2194560" cy="2218944"/>
          </a:xfrm>
        </p:grpSpPr>
        <p:sp>
          <p:nvSpPr>
            <p:cNvPr id="3" name="Freeform 3" descr="/home/claude/logo_nepo.jpeg"/>
            <p:cNvSpPr/>
            <p:nvPr/>
          </p:nvSpPr>
          <p:spPr>
            <a:xfrm>
              <a:off x="0" y="0"/>
              <a:ext cx="2194560" cy="2218944"/>
            </a:xfrm>
            <a:custGeom>
              <a:avLst/>
              <a:gdLst/>
              <a:ahLst/>
              <a:cxnLst/>
              <a:rect l="l" t="t" r="r" b="b"/>
              <a:pathLst>
                <a:path w="2194560" h="2218944">
                  <a:moveTo>
                    <a:pt x="0" y="0"/>
                  </a:moveTo>
                  <a:lnTo>
                    <a:pt x="2194560" y="0"/>
                  </a:lnTo>
                  <a:lnTo>
                    <a:pt x="2194560" y="2218944"/>
                  </a:lnTo>
                  <a:lnTo>
                    <a:pt x="0" y="22189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00" r="-100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78743" y="-223722"/>
            <a:ext cx="18313403" cy="2037083"/>
            <a:chOff x="0" y="0"/>
            <a:chExt cx="24417871" cy="2716111"/>
          </a:xfrm>
        </p:grpSpPr>
        <p:sp>
          <p:nvSpPr>
            <p:cNvPr id="5" name="Freeform 5"/>
            <p:cNvSpPr/>
            <p:nvPr/>
          </p:nvSpPr>
          <p:spPr>
            <a:xfrm>
              <a:off x="16891" y="16891"/>
              <a:ext cx="24383999" cy="2682240"/>
            </a:xfrm>
            <a:custGeom>
              <a:avLst/>
              <a:gdLst/>
              <a:ahLst/>
              <a:cxnLst/>
              <a:rect l="l" t="t" r="r" b="b"/>
              <a:pathLst>
                <a:path w="24383999" h="2682240">
                  <a:moveTo>
                    <a:pt x="0" y="0"/>
                  </a:moveTo>
                  <a:lnTo>
                    <a:pt x="24383999" y="0"/>
                  </a:lnTo>
                  <a:lnTo>
                    <a:pt x="24383999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E8F5E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24417782" cy="2716022"/>
            </a:xfrm>
            <a:custGeom>
              <a:avLst/>
              <a:gdLst/>
              <a:ahLst/>
              <a:cxnLst/>
              <a:rect l="l" t="t" r="r" b="b"/>
              <a:pathLst>
                <a:path w="24417782" h="2716022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2699131"/>
                  </a:lnTo>
                  <a:cubicBezTo>
                    <a:pt x="24417782" y="2708529"/>
                    <a:pt x="24410163" y="2716022"/>
                    <a:pt x="24400890" y="2716022"/>
                  </a:cubicBezTo>
                  <a:lnTo>
                    <a:pt x="16891" y="2716022"/>
                  </a:lnTo>
                  <a:cubicBezTo>
                    <a:pt x="7493" y="2716022"/>
                    <a:pt x="0" y="2708402"/>
                    <a:pt x="0" y="269913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699131"/>
                  </a:lnTo>
                  <a:lnTo>
                    <a:pt x="16891" y="2699131"/>
                  </a:lnTo>
                  <a:lnTo>
                    <a:pt x="16891" y="2682240"/>
                  </a:lnTo>
                  <a:lnTo>
                    <a:pt x="24400890" y="2682240"/>
                  </a:lnTo>
                  <a:lnTo>
                    <a:pt x="24400890" y="2699131"/>
                  </a:lnTo>
                  <a:lnTo>
                    <a:pt x="24384000" y="269913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4128" y="13973"/>
            <a:ext cx="14996160" cy="2011680"/>
            <a:chOff x="0" y="0"/>
            <a:chExt cx="19994880" cy="26822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994880" cy="2682240"/>
            </a:xfrm>
            <a:custGeom>
              <a:avLst/>
              <a:gdLst/>
              <a:ahLst/>
              <a:cxnLst/>
              <a:rect l="l" t="t" r="r" b="b"/>
              <a:pathLst>
                <a:path w="19994880" h="2682240">
                  <a:moveTo>
                    <a:pt x="0" y="0"/>
                  </a:moveTo>
                  <a:lnTo>
                    <a:pt x="19994880" y="0"/>
                  </a:lnTo>
                  <a:lnTo>
                    <a:pt x="19994880" y="2682240"/>
                  </a:lnTo>
                  <a:lnTo>
                    <a:pt x="0" y="268224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95252" b="-9525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14300"/>
              <a:ext cx="19994880" cy="279654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6719"/>
                </a:lnSpc>
              </a:pPr>
              <a:r>
                <a:rPr lang="en-US" sz="5599" b="1">
                  <a:solidFill>
                    <a:srgbClr val="1B1B1B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Lo que NO se puede Negociar — Art. 2.2.2.4.6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444503" y="2273303"/>
            <a:ext cx="5694683" cy="3134363"/>
            <a:chOff x="0" y="0"/>
            <a:chExt cx="7592911" cy="4179151"/>
          </a:xfrm>
        </p:grpSpPr>
        <p:sp>
          <p:nvSpPr>
            <p:cNvPr id="11" name="Freeform 11"/>
            <p:cNvSpPr/>
            <p:nvPr/>
          </p:nvSpPr>
          <p:spPr>
            <a:xfrm>
              <a:off x="16891" y="16891"/>
              <a:ext cx="7559040" cy="4145280"/>
            </a:xfrm>
            <a:custGeom>
              <a:avLst/>
              <a:gdLst/>
              <a:ahLst/>
              <a:cxnLst/>
              <a:rect l="l" t="t" r="r" b="b"/>
              <a:pathLst>
                <a:path w="7559040" h="4145280">
                  <a:moveTo>
                    <a:pt x="0" y="0"/>
                  </a:moveTo>
                  <a:lnTo>
                    <a:pt x="7559040" y="0"/>
                  </a:lnTo>
                  <a:lnTo>
                    <a:pt x="7559040" y="4145280"/>
                  </a:lnTo>
                  <a:lnTo>
                    <a:pt x="0" y="4145280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7592822" cy="4179062"/>
            </a:xfrm>
            <a:custGeom>
              <a:avLst/>
              <a:gdLst/>
              <a:ahLst/>
              <a:cxnLst/>
              <a:rect l="l" t="t" r="r" b="b"/>
              <a:pathLst>
                <a:path w="7592822" h="417906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162171"/>
                  </a:lnTo>
                  <a:cubicBezTo>
                    <a:pt x="7592822" y="4171569"/>
                    <a:pt x="7585202" y="4179062"/>
                    <a:pt x="7575931" y="4179062"/>
                  </a:cubicBezTo>
                  <a:lnTo>
                    <a:pt x="16891" y="4179062"/>
                  </a:lnTo>
                  <a:cubicBezTo>
                    <a:pt x="7493" y="4179062"/>
                    <a:pt x="0" y="4171442"/>
                    <a:pt x="0" y="416217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162171"/>
                  </a:lnTo>
                  <a:lnTo>
                    <a:pt x="16891" y="4162171"/>
                  </a:lnTo>
                  <a:lnTo>
                    <a:pt x="16891" y="4145280"/>
                  </a:lnTo>
                  <a:lnTo>
                    <a:pt x="7575931" y="4145280"/>
                  </a:lnTo>
                  <a:lnTo>
                    <a:pt x="7575931" y="4162171"/>
                  </a:lnTo>
                  <a:lnTo>
                    <a:pt x="7559040" y="416217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44503" y="2273303"/>
            <a:ext cx="5694683" cy="171707"/>
            <a:chOff x="0" y="0"/>
            <a:chExt cx="7592911" cy="228943"/>
          </a:xfrm>
        </p:grpSpPr>
        <p:sp>
          <p:nvSpPr>
            <p:cNvPr id="14" name="Freeform 14"/>
            <p:cNvSpPr/>
            <p:nvPr/>
          </p:nvSpPr>
          <p:spPr>
            <a:xfrm>
              <a:off x="16891" y="16891"/>
              <a:ext cx="7559040" cy="195072"/>
            </a:xfrm>
            <a:custGeom>
              <a:avLst/>
              <a:gdLst/>
              <a:ahLst/>
              <a:cxnLst/>
              <a:rect l="l" t="t" r="r" b="b"/>
              <a:pathLst>
                <a:path w="7559040" h="195072">
                  <a:moveTo>
                    <a:pt x="0" y="0"/>
                  </a:moveTo>
                  <a:lnTo>
                    <a:pt x="7559040" y="0"/>
                  </a:lnTo>
                  <a:lnTo>
                    <a:pt x="755904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7592822" cy="228856"/>
            </a:xfrm>
            <a:custGeom>
              <a:avLst/>
              <a:gdLst/>
              <a:ahLst/>
              <a:cxnLst/>
              <a:rect l="l" t="t" r="r" b="b"/>
              <a:pathLst>
                <a:path w="7592822" h="228856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211963"/>
                  </a:lnTo>
                  <a:cubicBezTo>
                    <a:pt x="7592822" y="221361"/>
                    <a:pt x="7585202" y="228854"/>
                    <a:pt x="757593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7575931" y="195072"/>
                  </a:lnTo>
                  <a:lnTo>
                    <a:pt x="7575931" y="211963"/>
                  </a:lnTo>
                  <a:lnTo>
                    <a:pt x="7559040" y="211963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627383" y="2602487"/>
            <a:ext cx="793499" cy="793499"/>
            <a:chOff x="0" y="0"/>
            <a:chExt cx="1057999" cy="1057999"/>
          </a:xfrm>
        </p:grpSpPr>
        <p:sp>
          <p:nvSpPr>
            <p:cNvPr id="17" name="Freeform 17"/>
            <p:cNvSpPr/>
            <p:nvPr/>
          </p:nvSpPr>
          <p:spPr>
            <a:xfrm>
              <a:off x="16891" y="16891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512064"/>
                  </a:moveTo>
                  <a:cubicBezTo>
                    <a:pt x="0" y="229235"/>
                    <a:pt x="229235" y="0"/>
                    <a:pt x="512064" y="0"/>
                  </a:cubicBezTo>
                  <a:cubicBezTo>
                    <a:pt x="794893" y="0"/>
                    <a:pt x="1024128" y="229362"/>
                    <a:pt x="1024128" y="512064"/>
                  </a:cubicBezTo>
                  <a:cubicBezTo>
                    <a:pt x="1024128" y="794766"/>
                    <a:pt x="794893" y="1024128"/>
                    <a:pt x="512064" y="1024128"/>
                  </a:cubicBezTo>
                  <a:cubicBezTo>
                    <a:pt x="229235" y="1024128"/>
                    <a:pt x="0" y="794893"/>
                    <a:pt x="0" y="512064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0"/>
              <a:ext cx="1057910" cy="1057910"/>
            </a:xfrm>
            <a:custGeom>
              <a:avLst/>
              <a:gdLst/>
              <a:ahLst/>
              <a:cxnLst/>
              <a:rect l="l" t="t" r="r" b="b"/>
              <a:pathLst>
                <a:path w="1057910" h="1057910">
                  <a:moveTo>
                    <a:pt x="0" y="528955"/>
                  </a:moveTo>
                  <a:cubicBezTo>
                    <a:pt x="0" y="236855"/>
                    <a:pt x="236855" y="0"/>
                    <a:pt x="528955" y="0"/>
                  </a:cubicBezTo>
                  <a:lnTo>
                    <a:pt x="528955" y="16891"/>
                  </a:lnTo>
                  <a:lnTo>
                    <a:pt x="528955" y="0"/>
                  </a:lnTo>
                  <a:cubicBezTo>
                    <a:pt x="821055" y="0"/>
                    <a:pt x="1057910" y="236855"/>
                    <a:pt x="1057910" y="528955"/>
                  </a:cubicBezTo>
                  <a:lnTo>
                    <a:pt x="1041019" y="528955"/>
                  </a:lnTo>
                  <a:lnTo>
                    <a:pt x="1057910" y="528955"/>
                  </a:lnTo>
                  <a:cubicBezTo>
                    <a:pt x="1057910" y="821055"/>
                    <a:pt x="821055" y="1057910"/>
                    <a:pt x="528955" y="1057910"/>
                  </a:cubicBezTo>
                  <a:lnTo>
                    <a:pt x="528955" y="1041019"/>
                  </a:lnTo>
                  <a:lnTo>
                    <a:pt x="528955" y="1057910"/>
                  </a:lnTo>
                  <a:cubicBezTo>
                    <a:pt x="236855" y="1058037"/>
                    <a:pt x="0" y="821182"/>
                    <a:pt x="0" y="528955"/>
                  </a:cubicBezTo>
                  <a:lnTo>
                    <a:pt x="16891" y="528955"/>
                  </a:lnTo>
                  <a:lnTo>
                    <a:pt x="33909" y="528955"/>
                  </a:lnTo>
                  <a:lnTo>
                    <a:pt x="16891" y="528955"/>
                  </a:lnTo>
                  <a:lnTo>
                    <a:pt x="0" y="528955"/>
                  </a:lnTo>
                  <a:moveTo>
                    <a:pt x="33909" y="528955"/>
                  </a:moveTo>
                  <a:cubicBezTo>
                    <a:pt x="33909" y="538353"/>
                    <a:pt x="26289" y="545846"/>
                    <a:pt x="17018" y="545846"/>
                  </a:cubicBezTo>
                  <a:cubicBezTo>
                    <a:pt x="7747" y="545846"/>
                    <a:pt x="0" y="538353"/>
                    <a:pt x="0" y="528955"/>
                  </a:cubicBezTo>
                  <a:cubicBezTo>
                    <a:pt x="0" y="519557"/>
                    <a:pt x="7620" y="512064"/>
                    <a:pt x="16891" y="512064"/>
                  </a:cubicBezTo>
                  <a:cubicBezTo>
                    <a:pt x="26162" y="512064"/>
                    <a:pt x="33782" y="519684"/>
                    <a:pt x="33782" y="528955"/>
                  </a:cubicBezTo>
                  <a:cubicBezTo>
                    <a:pt x="33782" y="802386"/>
                    <a:pt x="255397" y="1024128"/>
                    <a:pt x="528955" y="1024128"/>
                  </a:cubicBezTo>
                  <a:cubicBezTo>
                    <a:pt x="802386" y="1024128"/>
                    <a:pt x="1024128" y="802513"/>
                    <a:pt x="1024128" y="528955"/>
                  </a:cubicBezTo>
                  <a:cubicBezTo>
                    <a:pt x="1024128" y="255524"/>
                    <a:pt x="802513" y="33782"/>
                    <a:pt x="528955" y="33782"/>
                  </a:cubicBezTo>
                  <a:lnTo>
                    <a:pt x="528955" y="16891"/>
                  </a:lnTo>
                  <a:lnTo>
                    <a:pt x="528955" y="33909"/>
                  </a:lnTo>
                  <a:cubicBezTo>
                    <a:pt x="255524" y="33909"/>
                    <a:pt x="33909" y="255524"/>
                    <a:pt x="33909" y="528955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640080" y="2615184"/>
            <a:ext cx="768096" cy="797271"/>
            <a:chOff x="0" y="0"/>
            <a:chExt cx="1024128" cy="106302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024128" cy="1063028"/>
            </a:xfrm>
            <a:custGeom>
              <a:avLst/>
              <a:gdLst/>
              <a:ahLst/>
              <a:cxnLst/>
              <a:rect l="l" t="t" r="r" b="b"/>
              <a:pathLst>
                <a:path w="1024128" h="1063028">
                  <a:moveTo>
                    <a:pt x="0" y="0"/>
                  </a:moveTo>
                  <a:lnTo>
                    <a:pt x="1024128" y="0"/>
                  </a:lnTo>
                  <a:lnTo>
                    <a:pt x="1024128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l="-78303" r="-78303" b="36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85725"/>
              <a:ext cx="1024128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1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554480" y="2615184"/>
            <a:ext cx="4389120" cy="822960"/>
            <a:chOff x="0" y="0"/>
            <a:chExt cx="5852160" cy="10972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5852160" cy="1097280"/>
            </a:xfrm>
            <a:custGeom>
              <a:avLst/>
              <a:gdLst/>
              <a:ahLst/>
              <a:cxnLst/>
              <a:rect l="l" t="t" r="r" b="b"/>
              <a:pathLst>
                <a:path w="5852160" h="1097280">
                  <a:moveTo>
                    <a:pt x="0" y="0"/>
                  </a:moveTo>
                  <a:lnTo>
                    <a:pt x="5852160" y="0"/>
                  </a:lnTo>
                  <a:lnTo>
                    <a:pt x="585216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53920" b="-539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76200"/>
              <a:ext cx="5852160" cy="117348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559"/>
                </a:lnSpc>
              </a:pPr>
              <a:r>
                <a:rPr lang="en-US" sz="37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Estructura del Estado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40080" y="3529584"/>
            <a:ext cx="5303520" cy="1895567"/>
            <a:chOff x="0" y="0"/>
            <a:chExt cx="7071360" cy="2527423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7071360" cy="2527423"/>
            </a:xfrm>
            <a:custGeom>
              <a:avLst/>
              <a:gdLst/>
              <a:ahLst/>
              <a:cxnLst/>
              <a:rect l="l" t="t" r="r" b="b"/>
              <a:pathLst>
                <a:path w="7071360" h="2527423">
                  <a:moveTo>
                    <a:pt x="0" y="0"/>
                  </a:moveTo>
                  <a:lnTo>
                    <a:pt x="7071360" y="0"/>
                  </a:lnTo>
                  <a:lnTo>
                    <a:pt x="7071360" y="2527423"/>
                  </a:lnTo>
                  <a:lnTo>
                    <a:pt x="0" y="2527423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8689" b="-34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57150"/>
              <a:ext cx="7071360" cy="258457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479"/>
                </a:lnSpc>
              </a:pPr>
              <a:r>
                <a:rPr lang="en-US" sz="2899">
                  <a:solidFill>
                    <a:srgbClr val="BDBDBD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No es negociable la organización del aparato estatal, la estructura orgánica ni la interna de sus entidades y organismos.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6388103" y="2273303"/>
            <a:ext cx="5694683" cy="3134363"/>
            <a:chOff x="0" y="0"/>
            <a:chExt cx="7592911" cy="4179151"/>
          </a:xfrm>
        </p:grpSpPr>
        <p:sp>
          <p:nvSpPr>
            <p:cNvPr id="29" name="Freeform 29"/>
            <p:cNvSpPr/>
            <p:nvPr/>
          </p:nvSpPr>
          <p:spPr>
            <a:xfrm>
              <a:off x="16891" y="16891"/>
              <a:ext cx="7559040" cy="4145280"/>
            </a:xfrm>
            <a:custGeom>
              <a:avLst/>
              <a:gdLst/>
              <a:ahLst/>
              <a:cxnLst/>
              <a:rect l="l" t="t" r="r" b="b"/>
              <a:pathLst>
                <a:path w="7559040" h="4145280">
                  <a:moveTo>
                    <a:pt x="0" y="0"/>
                  </a:moveTo>
                  <a:lnTo>
                    <a:pt x="7559040" y="0"/>
                  </a:lnTo>
                  <a:lnTo>
                    <a:pt x="7559040" y="4145280"/>
                  </a:lnTo>
                  <a:lnTo>
                    <a:pt x="0" y="4145280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Freeform 30"/>
            <p:cNvSpPr/>
            <p:nvPr/>
          </p:nvSpPr>
          <p:spPr>
            <a:xfrm>
              <a:off x="0" y="0"/>
              <a:ext cx="7592822" cy="4179062"/>
            </a:xfrm>
            <a:custGeom>
              <a:avLst/>
              <a:gdLst/>
              <a:ahLst/>
              <a:cxnLst/>
              <a:rect l="l" t="t" r="r" b="b"/>
              <a:pathLst>
                <a:path w="7592822" h="417906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162171"/>
                  </a:lnTo>
                  <a:cubicBezTo>
                    <a:pt x="7592822" y="4171569"/>
                    <a:pt x="7585202" y="4179062"/>
                    <a:pt x="7575931" y="4179062"/>
                  </a:cubicBezTo>
                  <a:lnTo>
                    <a:pt x="16891" y="4179062"/>
                  </a:lnTo>
                  <a:cubicBezTo>
                    <a:pt x="7493" y="4179062"/>
                    <a:pt x="0" y="4171442"/>
                    <a:pt x="0" y="416217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162171"/>
                  </a:lnTo>
                  <a:lnTo>
                    <a:pt x="16891" y="4162171"/>
                  </a:lnTo>
                  <a:lnTo>
                    <a:pt x="16891" y="4145280"/>
                  </a:lnTo>
                  <a:lnTo>
                    <a:pt x="7575931" y="4145280"/>
                  </a:lnTo>
                  <a:lnTo>
                    <a:pt x="7575931" y="4162171"/>
                  </a:lnTo>
                  <a:lnTo>
                    <a:pt x="7559040" y="416217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6388103" y="2273303"/>
            <a:ext cx="5694683" cy="171707"/>
            <a:chOff x="0" y="0"/>
            <a:chExt cx="7592911" cy="228943"/>
          </a:xfrm>
        </p:grpSpPr>
        <p:sp>
          <p:nvSpPr>
            <p:cNvPr id="32" name="Freeform 32"/>
            <p:cNvSpPr/>
            <p:nvPr/>
          </p:nvSpPr>
          <p:spPr>
            <a:xfrm>
              <a:off x="16891" y="16891"/>
              <a:ext cx="7559040" cy="195072"/>
            </a:xfrm>
            <a:custGeom>
              <a:avLst/>
              <a:gdLst/>
              <a:ahLst/>
              <a:cxnLst/>
              <a:rect l="l" t="t" r="r" b="b"/>
              <a:pathLst>
                <a:path w="7559040" h="195072">
                  <a:moveTo>
                    <a:pt x="0" y="0"/>
                  </a:moveTo>
                  <a:lnTo>
                    <a:pt x="7559040" y="0"/>
                  </a:lnTo>
                  <a:lnTo>
                    <a:pt x="755904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Freeform 33"/>
            <p:cNvSpPr/>
            <p:nvPr/>
          </p:nvSpPr>
          <p:spPr>
            <a:xfrm>
              <a:off x="0" y="0"/>
              <a:ext cx="7592822" cy="228856"/>
            </a:xfrm>
            <a:custGeom>
              <a:avLst/>
              <a:gdLst/>
              <a:ahLst/>
              <a:cxnLst/>
              <a:rect l="l" t="t" r="r" b="b"/>
              <a:pathLst>
                <a:path w="7592822" h="228856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211963"/>
                  </a:lnTo>
                  <a:cubicBezTo>
                    <a:pt x="7592822" y="221361"/>
                    <a:pt x="7585202" y="228854"/>
                    <a:pt x="757593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7575931" y="195072"/>
                  </a:lnTo>
                  <a:lnTo>
                    <a:pt x="7575931" y="211963"/>
                  </a:lnTo>
                  <a:lnTo>
                    <a:pt x="7559040" y="211963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6570983" y="2602487"/>
            <a:ext cx="793499" cy="793499"/>
            <a:chOff x="0" y="0"/>
            <a:chExt cx="1057999" cy="1057999"/>
          </a:xfrm>
        </p:grpSpPr>
        <p:sp>
          <p:nvSpPr>
            <p:cNvPr id="35" name="Freeform 35"/>
            <p:cNvSpPr/>
            <p:nvPr/>
          </p:nvSpPr>
          <p:spPr>
            <a:xfrm>
              <a:off x="16891" y="16891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512064"/>
                  </a:moveTo>
                  <a:cubicBezTo>
                    <a:pt x="0" y="229235"/>
                    <a:pt x="229235" y="0"/>
                    <a:pt x="512064" y="0"/>
                  </a:cubicBezTo>
                  <a:cubicBezTo>
                    <a:pt x="794893" y="0"/>
                    <a:pt x="1024128" y="229362"/>
                    <a:pt x="1024128" y="512064"/>
                  </a:cubicBezTo>
                  <a:cubicBezTo>
                    <a:pt x="1024128" y="794766"/>
                    <a:pt x="794893" y="1024128"/>
                    <a:pt x="512064" y="1024128"/>
                  </a:cubicBezTo>
                  <a:cubicBezTo>
                    <a:pt x="229235" y="1024128"/>
                    <a:pt x="0" y="794893"/>
                    <a:pt x="0" y="512064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0" y="0"/>
              <a:ext cx="1057910" cy="1057910"/>
            </a:xfrm>
            <a:custGeom>
              <a:avLst/>
              <a:gdLst/>
              <a:ahLst/>
              <a:cxnLst/>
              <a:rect l="l" t="t" r="r" b="b"/>
              <a:pathLst>
                <a:path w="1057910" h="1057910">
                  <a:moveTo>
                    <a:pt x="0" y="528955"/>
                  </a:moveTo>
                  <a:cubicBezTo>
                    <a:pt x="0" y="236855"/>
                    <a:pt x="236855" y="0"/>
                    <a:pt x="528955" y="0"/>
                  </a:cubicBezTo>
                  <a:lnTo>
                    <a:pt x="528955" y="16891"/>
                  </a:lnTo>
                  <a:lnTo>
                    <a:pt x="528955" y="0"/>
                  </a:lnTo>
                  <a:cubicBezTo>
                    <a:pt x="821055" y="0"/>
                    <a:pt x="1057910" y="236855"/>
                    <a:pt x="1057910" y="528955"/>
                  </a:cubicBezTo>
                  <a:lnTo>
                    <a:pt x="1041019" y="528955"/>
                  </a:lnTo>
                  <a:lnTo>
                    <a:pt x="1057910" y="528955"/>
                  </a:lnTo>
                  <a:cubicBezTo>
                    <a:pt x="1057910" y="821055"/>
                    <a:pt x="821055" y="1057910"/>
                    <a:pt x="528955" y="1057910"/>
                  </a:cubicBezTo>
                  <a:lnTo>
                    <a:pt x="528955" y="1041019"/>
                  </a:lnTo>
                  <a:lnTo>
                    <a:pt x="528955" y="1057910"/>
                  </a:lnTo>
                  <a:cubicBezTo>
                    <a:pt x="236855" y="1058037"/>
                    <a:pt x="0" y="821182"/>
                    <a:pt x="0" y="528955"/>
                  </a:cubicBezTo>
                  <a:lnTo>
                    <a:pt x="16891" y="528955"/>
                  </a:lnTo>
                  <a:lnTo>
                    <a:pt x="33909" y="528955"/>
                  </a:lnTo>
                  <a:lnTo>
                    <a:pt x="16891" y="528955"/>
                  </a:lnTo>
                  <a:lnTo>
                    <a:pt x="0" y="528955"/>
                  </a:lnTo>
                  <a:moveTo>
                    <a:pt x="33909" y="528955"/>
                  </a:moveTo>
                  <a:cubicBezTo>
                    <a:pt x="33909" y="538353"/>
                    <a:pt x="26289" y="545846"/>
                    <a:pt x="17018" y="545846"/>
                  </a:cubicBezTo>
                  <a:cubicBezTo>
                    <a:pt x="7747" y="545846"/>
                    <a:pt x="0" y="538353"/>
                    <a:pt x="0" y="528955"/>
                  </a:cubicBezTo>
                  <a:cubicBezTo>
                    <a:pt x="0" y="519557"/>
                    <a:pt x="7620" y="512064"/>
                    <a:pt x="16891" y="512064"/>
                  </a:cubicBezTo>
                  <a:cubicBezTo>
                    <a:pt x="26162" y="512064"/>
                    <a:pt x="33782" y="519684"/>
                    <a:pt x="33782" y="528955"/>
                  </a:cubicBezTo>
                  <a:cubicBezTo>
                    <a:pt x="33782" y="802386"/>
                    <a:pt x="255397" y="1024128"/>
                    <a:pt x="528955" y="1024128"/>
                  </a:cubicBezTo>
                  <a:cubicBezTo>
                    <a:pt x="802386" y="1024128"/>
                    <a:pt x="1024128" y="802513"/>
                    <a:pt x="1024128" y="528955"/>
                  </a:cubicBezTo>
                  <a:cubicBezTo>
                    <a:pt x="1024128" y="255524"/>
                    <a:pt x="802513" y="33782"/>
                    <a:pt x="528955" y="33782"/>
                  </a:cubicBezTo>
                  <a:lnTo>
                    <a:pt x="528955" y="16891"/>
                  </a:lnTo>
                  <a:lnTo>
                    <a:pt x="528955" y="33909"/>
                  </a:lnTo>
                  <a:cubicBezTo>
                    <a:pt x="255524" y="33909"/>
                    <a:pt x="33909" y="255524"/>
                    <a:pt x="33909" y="528955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6583680" y="2615184"/>
            <a:ext cx="768096" cy="797271"/>
            <a:chOff x="0" y="0"/>
            <a:chExt cx="1024128" cy="1063028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024128" cy="1063028"/>
            </a:xfrm>
            <a:custGeom>
              <a:avLst/>
              <a:gdLst/>
              <a:ahLst/>
              <a:cxnLst/>
              <a:rect l="l" t="t" r="r" b="b"/>
              <a:pathLst>
                <a:path w="1024128" h="1063028">
                  <a:moveTo>
                    <a:pt x="0" y="0"/>
                  </a:moveTo>
                  <a:lnTo>
                    <a:pt x="1024128" y="0"/>
                  </a:lnTo>
                  <a:lnTo>
                    <a:pt x="1024128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l="-78303" r="-78303" b="36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85725"/>
              <a:ext cx="1024128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7498080" y="2615184"/>
            <a:ext cx="4389120" cy="822960"/>
            <a:chOff x="0" y="0"/>
            <a:chExt cx="5852160" cy="10972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5852160" cy="1097280"/>
            </a:xfrm>
            <a:custGeom>
              <a:avLst/>
              <a:gdLst/>
              <a:ahLst/>
              <a:cxnLst/>
              <a:rect l="l" t="t" r="r" b="b"/>
              <a:pathLst>
                <a:path w="5852160" h="1097280">
                  <a:moveTo>
                    <a:pt x="0" y="0"/>
                  </a:moveTo>
                  <a:lnTo>
                    <a:pt x="5852160" y="0"/>
                  </a:lnTo>
                  <a:lnTo>
                    <a:pt x="585216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53920" b="-539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66675"/>
              <a:ext cx="5852160" cy="116395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199"/>
                </a:lnSpc>
              </a:pPr>
              <a:r>
                <a:rPr lang="en-US" sz="34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Competencias estatales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6583680" y="3529584"/>
            <a:ext cx="5303520" cy="1771407"/>
            <a:chOff x="0" y="0"/>
            <a:chExt cx="7071360" cy="2361877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7071360" cy="2361877"/>
            </a:xfrm>
            <a:custGeom>
              <a:avLst/>
              <a:gdLst/>
              <a:ahLst/>
              <a:cxnLst/>
              <a:rect l="l" t="t" r="r" b="b"/>
              <a:pathLst>
                <a:path w="7071360" h="2361877">
                  <a:moveTo>
                    <a:pt x="0" y="0"/>
                  </a:moveTo>
                  <a:lnTo>
                    <a:pt x="7071360" y="0"/>
                  </a:lnTo>
                  <a:lnTo>
                    <a:pt x="7071360" y="2361877"/>
                  </a:lnTo>
                  <a:lnTo>
                    <a:pt x="0" y="2361877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9298" b="-73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57150"/>
              <a:ext cx="7071360" cy="241902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239"/>
                </a:lnSpc>
              </a:pPr>
              <a:r>
                <a:rPr lang="en-US" sz="2699">
                  <a:solidFill>
                    <a:srgbClr val="BDBDBD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Las facultades de dirección, administración y fiscalización del Estado son prerrogativas exclusivas del poder público.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2331703" y="2273303"/>
            <a:ext cx="5694683" cy="3134363"/>
            <a:chOff x="0" y="0"/>
            <a:chExt cx="7592911" cy="4179151"/>
          </a:xfrm>
        </p:grpSpPr>
        <p:sp>
          <p:nvSpPr>
            <p:cNvPr id="47" name="Freeform 47"/>
            <p:cNvSpPr/>
            <p:nvPr/>
          </p:nvSpPr>
          <p:spPr>
            <a:xfrm>
              <a:off x="16891" y="16891"/>
              <a:ext cx="7559040" cy="4145280"/>
            </a:xfrm>
            <a:custGeom>
              <a:avLst/>
              <a:gdLst/>
              <a:ahLst/>
              <a:cxnLst/>
              <a:rect l="l" t="t" r="r" b="b"/>
              <a:pathLst>
                <a:path w="7559040" h="4145280">
                  <a:moveTo>
                    <a:pt x="0" y="0"/>
                  </a:moveTo>
                  <a:lnTo>
                    <a:pt x="7559040" y="0"/>
                  </a:lnTo>
                  <a:lnTo>
                    <a:pt x="7559040" y="4145280"/>
                  </a:lnTo>
                  <a:lnTo>
                    <a:pt x="0" y="4145280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Freeform 48"/>
            <p:cNvSpPr/>
            <p:nvPr/>
          </p:nvSpPr>
          <p:spPr>
            <a:xfrm>
              <a:off x="0" y="0"/>
              <a:ext cx="7592822" cy="4179062"/>
            </a:xfrm>
            <a:custGeom>
              <a:avLst/>
              <a:gdLst/>
              <a:ahLst/>
              <a:cxnLst/>
              <a:rect l="l" t="t" r="r" b="b"/>
              <a:pathLst>
                <a:path w="7592822" h="417906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162171"/>
                  </a:lnTo>
                  <a:cubicBezTo>
                    <a:pt x="7592822" y="4171569"/>
                    <a:pt x="7585202" y="4179062"/>
                    <a:pt x="7575931" y="4179062"/>
                  </a:cubicBezTo>
                  <a:lnTo>
                    <a:pt x="16891" y="4179062"/>
                  </a:lnTo>
                  <a:cubicBezTo>
                    <a:pt x="7493" y="4179062"/>
                    <a:pt x="0" y="4171442"/>
                    <a:pt x="0" y="416217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162171"/>
                  </a:lnTo>
                  <a:lnTo>
                    <a:pt x="16891" y="4162171"/>
                  </a:lnTo>
                  <a:lnTo>
                    <a:pt x="16891" y="4145280"/>
                  </a:lnTo>
                  <a:lnTo>
                    <a:pt x="7575931" y="4145280"/>
                  </a:lnTo>
                  <a:lnTo>
                    <a:pt x="7575931" y="4162171"/>
                  </a:lnTo>
                  <a:lnTo>
                    <a:pt x="7559040" y="416217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2331703" y="2273303"/>
            <a:ext cx="5694683" cy="171707"/>
            <a:chOff x="0" y="0"/>
            <a:chExt cx="7592911" cy="228943"/>
          </a:xfrm>
        </p:grpSpPr>
        <p:sp>
          <p:nvSpPr>
            <p:cNvPr id="50" name="Freeform 50"/>
            <p:cNvSpPr/>
            <p:nvPr/>
          </p:nvSpPr>
          <p:spPr>
            <a:xfrm>
              <a:off x="16891" y="16891"/>
              <a:ext cx="7559040" cy="195072"/>
            </a:xfrm>
            <a:custGeom>
              <a:avLst/>
              <a:gdLst/>
              <a:ahLst/>
              <a:cxnLst/>
              <a:rect l="l" t="t" r="r" b="b"/>
              <a:pathLst>
                <a:path w="7559040" h="195072">
                  <a:moveTo>
                    <a:pt x="0" y="0"/>
                  </a:moveTo>
                  <a:lnTo>
                    <a:pt x="7559040" y="0"/>
                  </a:lnTo>
                  <a:lnTo>
                    <a:pt x="755904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Freeform 51"/>
            <p:cNvSpPr/>
            <p:nvPr/>
          </p:nvSpPr>
          <p:spPr>
            <a:xfrm>
              <a:off x="0" y="0"/>
              <a:ext cx="7592822" cy="228856"/>
            </a:xfrm>
            <a:custGeom>
              <a:avLst/>
              <a:gdLst/>
              <a:ahLst/>
              <a:cxnLst/>
              <a:rect l="l" t="t" r="r" b="b"/>
              <a:pathLst>
                <a:path w="7592822" h="228856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211963"/>
                  </a:lnTo>
                  <a:cubicBezTo>
                    <a:pt x="7592822" y="221361"/>
                    <a:pt x="7585202" y="228854"/>
                    <a:pt x="757593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7575931" y="195072"/>
                  </a:lnTo>
                  <a:lnTo>
                    <a:pt x="7575931" y="211963"/>
                  </a:lnTo>
                  <a:lnTo>
                    <a:pt x="7559040" y="211963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2514583" y="2602487"/>
            <a:ext cx="793499" cy="793499"/>
            <a:chOff x="0" y="0"/>
            <a:chExt cx="1057999" cy="1057999"/>
          </a:xfrm>
        </p:grpSpPr>
        <p:sp>
          <p:nvSpPr>
            <p:cNvPr id="53" name="Freeform 53"/>
            <p:cNvSpPr/>
            <p:nvPr/>
          </p:nvSpPr>
          <p:spPr>
            <a:xfrm>
              <a:off x="16891" y="16891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512064"/>
                  </a:moveTo>
                  <a:cubicBezTo>
                    <a:pt x="0" y="229235"/>
                    <a:pt x="229235" y="0"/>
                    <a:pt x="512064" y="0"/>
                  </a:cubicBezTo>
                  <a:cubicBezTo>
                    <a:pt x="794893" y="0"/>
                    <a:pt x="1024128" y="229362"/>
                    <a:pt x="1024128" y="512064"/>
                  </a:cubicBezTo>
                  <a:cubicBezTo>
                    <a:pt x="1024128" y="794766"/>
                    <a:pt x="794893" y="1024128"/>
                    <a:pt x="512064" y="1024128"/>
                  </a:cubicBezTo>
                  <a:cubicBezTo>
                    <a:pt x="229235" y="1024128"/>
                    <a:pt x="0" y="794893"/>
                    <a:pt x="0" y="512064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Freeform 54"/>
            <p:cNvSpPr/>
            <p:nvPr/>
          </p:nvSpPr>
          <p:spPr>
            <a:xfrm>
              <a:off x="0" y="0"/>
              <a:ext cx="1057910" cy="1057910"/>
            </a:xfrm>
            <a:custGeom>
              <a:avLst/>
              <a:gdLst/>
              <a:ahLst/>
              <a:cxnLst/>
              <a:rect l="l" t="t" r="r" b="b"/>
              <a:pathLst>
                <a:path w="1057910" h="1057910">
                  <a:moveTo>
                    <a:pt x="0" y="528955"/>
                  </a:moveTo>
                  <a:cubicBezTo>
                    <a:pt x="0" y="236855"/>
                    <a:pt x="236855" y="0"/>
                    <a:pt x="528955" y="0"/>
                  </a:cubicBezTo>
                  <a:lnTo>
                    <a:pt x="528955" y="16891"/>
                  </a:lnTo>
                  <a:lnTo>
                    <a:pt x="528955" y="0"/>
                  </a:lnTo>
                  <a:cubicBezTo>
                    <a:pt x="821055" y="0"/>
                    <a:pt x="1057910" y="236855"/>
                    <a:pt x="1057910" y="528955"/>
                  </a:cubicBezTo>
                  <a:lnTo>
                    <a:pt x="1041019" y="528955"/>
                  </a:lnTo>
                  <a:lnTo>
                    <a:pt x="1057910" y="528955"/>
                  </a:lnTo>
                  <a:cubicBezTo>
                    <a:pt x="1057910" y="821055"/>
                    <a:pt x="821055" y="1057910"/>
                    <a:pt x="528955" y="1057910"/>
                  </a:cubicBezTo>
                  <a:lnTo>
                    <a:pt x="528955" y="1041019"/>
                  </a:lnTo>
                  <a:lnTo>
                    <a:pt x="528955" y="1057910"/>
                  </a:lnTo>
                  <a:cubicBezTo>
                    <a:pt x="236855" y="1058037"/>
                    <a:pt x="0" y="821182"/>
                    <a:pt x="0" y="528955"/>
                  </a:cubicBezTo>
                  <a:lnTo>
                    <a:pt x="16891" y="528955"/>
                  </a:lnTo>
                  <a:lnTo>
                    <a:pt x="33909" y="528955"/>
                  </a:lnTo>
                  <a:lnTo>
                    <a:pt x="16891" y="528955"/>
                  </a:lnTo>
                  <a:lnTo>
                    <a:pt x="0" y="528955"/>
                  </a:lnTo>
                  <a:moveTo>
                    <a:pt x="33909" y="528955"/>
                  </a:moveTo>
                  <a:cubicBezTo>
                    <a:pt x="33909" y="538353"/>
                    <a:pt x="26289" y="545846"/>
                    <a:pt x="17018" y="545846"/>
                  </a:cubicBezTo>
                  <a:cubicBezTo>
                    <a:pt x="7747" y="545846"/>
                    <a:pt x="0" y="538353"/>
                    <a:pt x="0" y="528955"/>
                  </a:cubicBezTo>
                  <a:cubicBezTo>
                    <a:pt x="0" y="519557"/>
                    <a:pt x="7620" y="512064"/>
                    <a:pt x="16891" y="512064"/>
                  </a:cubicBezTo>
                  <a:cubicBezTo>
                    <a:pt x="26162" y="512064"/>
                    <a:pt x="33782" y="519684"/>
                    <a:pt x="33782" y="528955"/>
                  </a:cubicBezTo>
                  <a:cubicBezTo>
                    <a:pt x="33782" y="802386"/>
                    <a:pt x="255397" y="1024128"/>
                    <a:pt x="528955" y="1024128"/>
                  </a:cubicBezTo>
                  <a:cubicBezTo>
                    <a:pt x="802386" y="1024128"/>
                    <a:pt x="1024128" y="802513"/>
                    <a:pt x="1024128" y="528955"/>
                  </a:cubicBezTo>
                  <a:cubicBezTo>
                    <a:pt x="1024128" y="255524"/>
                    <a:pt x="802513" y="33782"/>
                    <a:pt x="528955" y="33782"/>
                  </a:cubicBezTo>
                  <a:lnTo>
                    <a:pt x="528955" y="16891"/>
                  </a:lnTo>
                  <a:lnTo>
                    <a:pt x="528955" y="33909"/>
                  </a:lnTo>
                  <a:cubicBezTo>
                    <a:pt x="255524" y="33909"/>
                    <a:pt x="33909" y="255524"/>
                    <a:pt x="33909" y="528955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2527280" y="2615184"/>
            <a:ext cx="768096" cy="797271"/>
            <a:chOff x="0" y="0"/>
            <a:chExt cx="1024128" cy="1063028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24128" cy="1063028"/>
            </a:xfrm>
            <a:custGeom>
              <a:avLst/>
              <a:gdLst/>
              <a:ahLst/>
              <a:cxnLst/>
              <a:rect l="l" t="t" r="r" b="b"/>
              <a:pathLst>
                <a:path w="1024128" h="1063028">
                  <a:moveTo>
                    <a:pt x="0" y="0"/>
                  </a:moveTo>
                  <a:lnTo>
                    <a:pt x="1024128" y="0"/>
                  </a:lnTo>
                  <a:lnTo>
                    <a:pt x="1024128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l="-78303" r="-78303" b="36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85725"/>
              <a:ext cx="1024128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3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3441680" y="2615184"/>
            <a:ext cx="4389120" cy="822960"/>
            <a:chOff x="0" y="0"/>
            <a:chExt cx="5852160" cy="109728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5852160" cy="1097280"/>
            </a:xfrm>
            <a:custGeom>
              <a:avLst/>
              <a:gdLst/>
              <a:ahLst/>
              <a:cxnLst/>
              <a:rect l="l" t="t" r="r" b="b"/>
              <a:pathLst>
                <a:path w="5852160" h="1097280">
                  <a:moveTo>
                    <a:pt x="0" y="0"/>
                  </a:moveTo>
                  <a:lnTo>
                    <a:pt x="5852160" y="0"/>
                  </a:lnTo>
                  <a:lnTo>
                    <a:pt x="585216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53920" b="-539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85725"/>
              <a:ext cx="5852160" cy="11830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El Mérito</a:t>
              </a:r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2527280" y="3529584"/>
            <a:ext cx="5303520" cy="1814437"/>
            <a:chOff x="0" y="0"/>
            <a:chExt cx="7071360" cy="241925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7071360" cy="2419250"/>
            </a:xfrm>
            <a:custGeom>
              <a:avLst/>
              <a:gdLst/>
              <a:ahLst/>
              <a:cxnLst/>
              <a:rect l="l" t="t" r="r" b="b"/>
              <a:pathLst>
                <a:path w="7071360" h="2419250">
                  <a:moveTo>
                    <a:pt x="0" y="0"/>
                  </a:moveTo>
                  <a:lnTo>
                    <a:pt x="7071360" y="0"/>
                  </a:lnTo>
                  <a:lnTo>
                    <a:pt x="7071360" y="2419250"/>
                  </a:lnTo>
                  <a:lnTo>
                    <a:pt x="0" y="241925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9077" b="-482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0" y="-66675"/>
              <a:ext cx="7071360" cy="2485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BDBDBD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El mérito como esencia y fundamento de la carrera administrativa no puede ser objeto de transacción sindical.</a:t>
              </a:r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444503" y="5656583"/>
            <a:ext cx="5694683" cy="3134363"/>
            <a:chOff x="0" y="0"/>
            <a:chExt cx="7592911" cy="4179151"/>
          </a:xfrm>
        </p:grpSpPr>
        <p:sp>
          <p:nvSpPr>
            <p:cNvPr id="65" name="Freeform 65"/>
            <p:cNvSpPr/>
            <p:nvPr/>
          </p:nvSpPr>
          <p:spPr>
            <a:xfrm>
              <a:off x="16891" y="16891"/>
              <a:ext cx="7559040" cy="4145280"/>
            </a:xfrm>
            <a:custGeom>
              <a:avLst/>
              <a:gdLst/>
              <a:ahLst/>
              <a:cxnLst/>
              <a:rect l="l" t="t" r="r" b="b"/>
              <a:pathLst>
                <a:path w="7559040" h="4145280">
                  <a:moveTo>
                    <a:pt x="0" y="0"/>
                  </a:moveTo>
                  <a:lnTo>
                    <a:pt x="7559040" y="0"/>
                  </a:lnTo>
                  <a:lnTo>
                    <a:pt x="7559040" y="4145280"/>
                  </a:lnTo>
                  <a:lnTo>
                    <a:pt x="0" y="4145280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6" name="Freeform 66"/>
            <p:cNvSpPr/>
            <p:nvPr/>
          </p:nvSpPr>
          <p:spPr>
            <a:xfrm>
              <a:off x="0" y="0"/>
              <a:ext cx="7592822" cy="4179062"/>
            </a:xfrm>
            <a:custGeom>
              <a:avLst/>
              <a:gdLst/>
              <a:ahLst/>
              <a:cxnLst/>
              <a:rect l="l" t="t" r="r" b="b"/>
              <a:pathLst>
                <a:path w="7592822" h="417906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162171"/>
                  </a:lnTo>
                  <a:cubicBezTo>
                    <a:pt x="7592822" y="4171569"/>
                    <a:pt x="7585202" y="4179062"/>
                    <a:pt x="7575931" y="4179062"/>
                  </a:cubicBezTo>
                  <a:lnTo>
                    <a:pt x="16891" y="4179062"/>
                  </a:lnTo>
                  <a:cubicBezTo>
                    <a:pt x="7493" y="4179062"/>
                    <a:pt x="0" y="4171442"/>
                    <a:pt x="0" y="416217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162171"/>
                  </a:lnTo>
                  <a:lnTo>
                    <a:pt x="16891" y="4162171"/>
                  </a:lnTo>
                  <a:lnTo>
                    <a:pt x="16891" y="4145280"/>
                  </a:lnTo>
                  <a:lnTo>
                    <a:pt x="7575931" y="4145280"/>
                  </a:lnTo>
                  <a:lnTo>
                    <a:pt x="7575931" y="4162171"/>
                  </a:lnTo>
                  <a:lnTo>
                    <a:pt x="7559040" y="416217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444503" y="5656583"/>
            <a:ext cx="5694683" cy="171707"/>
            <a:chOff x="0" y="0"/>
            <a:chExt cx="7592911" cy="228943"/>
          </a:xfrm>
        </p:grpSpPr>
        <p:sp>
          <p:nvSpPr>
            <p:cNvPr id="68" name="Freeform 68"/>
            <p:cNvSpPr/>
            <p:nvPr/>
          </p:nvSpPr>
          <p:spPr>
            <a:xfrm>
              <a:off x="16891" y="16891"/>
              <a:ext cx="7559040" cy="195072"/>
            </a:xfrm>
            <a:custGeom>
              <a:avLst/>
              <a:gdLst/>
              <a:ahLst/>
              <a:cxnLst/>
              <a:rect l="l" t="t" r="r" b="b"/>
              <a:pathLst>
                <a:path w="7559040" h="195072">
                  <a:moveTo>
                    <a:pt x="0" y="0"/>
                  </a:moveTo>
                  <a:lnTo>
                    <a:pt x="7559040" y="0"/>
                  </a:lnTo>
                  <a:lnTo>
                    <a:pt x="755904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69" name="Freeform 69"/>
            <p:cNvSpPr/>
            <p:nvPr/>
          </p:nvSpPr>
          <p:spPr>
            <a:xfrm>
              <a:off x="0" y="0"/>
              <a:ext cx="7592822" cy="228856"/>
            </a:xfrm>
            <a:custGeom>
              <a:avLst/>
              <a:gdLst/>
              <a:ahLst/>
              <a:cxnLst/>
              <a:rect l="l" t="t" r="r" b="b"/>
              <a:pathLst>
                <a:path w="7592822" h="228856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211963"/>
                  </a:lnTo>
                  <a:cubicBezTo>
                    <a:pt x="7592822" y="221361"/>
                    <a:pt x="7585202" y="228854"/>
                    <a:pt x="757593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7575931" y="195072"/>
                  </a:lnTo>
                  <a:lnTo>
                    <a:pt x="7575931" y="211963"/>
                  </a:lnTo>
                  <a:lnTo>
                    <a:pt x="7559040" y="211963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627383" y="5985767"/>
            <a:ext cx="793499" cy="793499"/>
            <a:chOff x="0" y="0"/>
            <a:chExt cx="1057999" cy="1057999"/>
          </a:xfrm>
        </p:grpSpPr>
        <p:sp>
          <p:nvSpPr>
            <p:cNvPr id="71" name="Freeform 71"/>
            <p:cNvSpPr/>
            <p:nvPr/>
          </p:nvSpPr>
          <p:spPr>
            <a:xfrm>
              <a:off x="16891" y="16891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512064"/>
                  </a:moveTo>
                  <a:cubicBezTo>
                    <a:pt x="0" y="229235"/>
                    <a:pt x="229235" y="0"/>
                    <a:pt x="512064" y="0"/>
                  </a:cubicBezTo>
                  <a:cubicBezTo>
                    <a:pt x="794893" y="0"/>
                    <a:pt x="1024128" y="229362"/>
                    <a:pt x="1024128" y="512064"/>
                  </a:cubicBezTo>
                  <a:cubicBezTo>
                    <a:pt x="1024128" y="794766"/>
                    <a:pt x="794893" y="1024128"/>
                    <a:pt x="512064" y="1024128"/>
                  </a:cubicBezTo>
                  <a:cubicBezTo>
                    <a:pt x="229235" y="1024128"/>
                    <a:pt x="0" y="794893"/>
                    <a:pt x="0" y="512064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72" name="Freeform 72"/>
            <p:cNvSpPr/>
            <p:nvPr/>
          </p:nvSpPr>
          <p:spPr>
            <a:xfrm>
              <a:off x="0" y="0"/>
              <a:ext cx="1057910" cy="1057910"/>
            </a:xfrm>
            <a:custGeom>
              <a:avLst/>
              <a:gdLst/>
              <a:ahLst/>
              <a:cxnLst/>
              <a:rect l="l" t="t" r="r" b="b"/>
              <a:pathLst>
                <a:path w="1057910" h="1057910">
                  <a:moveTo>
                    <a:pt x="0" y="528955"/>
                  </a:moveTo>
                  <a:cubicBezTo>
                    <a:pt x="0" y="236855"/>
                    <a:pt x="236855" y="0"/>
                    <a:pt x="528955" y="0"/>
                  </a:cubicBezTo>
                  <a:lnTo>
                    <a:pt x="528955" y="16891"/>
                  </a:lnTo>
                  <a:lnTo>
                    <a:pt x="528955" y="0"/>
                  </a:lnTo>
                  <a:cubicBezTo>
                    <a:pt x="821055" y="0"/>
                    <a:pt x="1057910" y="236855"/>
                    <a:pt x="1057910" y="528955"/>
                  </a:cubicBezTo>
                  <a:lnTo>
                    <a:pt x="1041019" y="528955"/>
                  </a:lnTo>
                  <a:lnTo>
                    <a:pt x="1057910" y="528955"/>
                  </a:lnTo>
                  <a:cubicBezTo>
                    <a:pt x="1057910" y="821055"/>
                    <a:pt x="821055" y="1057910"/>
                    <a:pt x="528955" y="1057910"/>
                  </a:cubicBezTo>
                  <a:lnTo>
                    <a:pt x="528955" y="1041019"/>
                  </a:lnTo>
                  <a:lnTo>
                    <a:pt x="528955" y="1057910"/>
                  </a:lnTo>
                  <a:cubicBezTo>
                    <a:pt x="236855" y="1058037"/>
                    <a:pt x="0" y="821182"/>
                    <a:pt x="0" y="528955"/>
                  </a:cubicBezTo>
                  <a:lnTo>
                    <a:pt x="16891" y="528955"/>
                  </a:lnTo>
                  <a:lnTo>
                    <a:pt x="33909" y="528955"/>
                  </a:lnTo>
                  <a:lnTo>
                    <a:pt x="16891" y="528955"/>
                  </a:lnTo>
                  <a:lnTo>
                    <a:pt x="0" y="528955"/>
                  </a:lnTo>
                  <a:moveTo>
                    <a:pt x="33909" y="528955"/>
                  </a:moveTo>
                  <a:cubicBezTo>
                    <a:pt x="33909" y="538353"/>
                    <a:pt x="26289" y="545846"/>
                    <a:pt x="17018" y="545846"/>
                  </a:cubicBezTo>
                  <a:cubicBezTo>
                    <a:pt x="7747" y="545846"/>
                    <a:pt x="0" y="538353"/>
                    <a:pt x="0" y="528955"/>
                  </a:cubicBezTo>
                  <a:cubicBezTo>
                    <a:pt x="0" y="519557"/>
                    <a:pt x="7620" y="512064"/>
                    <a:pt x="16891" y="512064"/>
                  </a:cubicBezTo>
                  <a:cubicBezTo>
                    <a:pt x="26162" y="512064"/>
                    <a:pt x="33782" y="519684"/>
                    <a:pt x="33782" y="528955"/>
                  </a:cubicBezTo>
                  <a:cubicBezTo>
                    <a:pt x="33782" y="802386"/>
                    <a:pt x="255397" y="1024128"/>
                    <a:pt x="528955" y="1024128"/>
                  </a:cubicBezTo>
                  <a:cubicBezTo>
                    <a:pt x="802386" y="1024128"/>
                    <a:pt x="1024128" y="802513"/>
                    <a:pt x="1024128" y="528955"/>
                  </a:cubicBezTo>
                  <a:cubicBezTo>
                    <a:pt x="1024128" y="255524"/>
                    <a:pt x="802513" y="33782"/>
                    <a:pt x="528955" y="33782"/>
                  </a:cubicBezTo>
                  <a:lnTo>
                    <a:pt x="528955" y="16891"/>
                  </a:lnTo>
                  <a:lnTo>
                    <a:pt x="528955" y="33909"/>
                  </a:lnTo>
                  <a:cubicBezTo>
                    <a:pt x="255524" y="33909"/>
                    <a:pt x="33909" y="255524"/>
                    <a:pt x="33909" y="528955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640080" y="5998464"/>
            <a:ext cx="768096" cy="797271"/>
            <a:chOff x="0" y="0"/>
            <a:chExt cx="1024128" cy="1063028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024128" cy="1063028"/>
            </a:xfrm>
            <a:custGeom>
              <a:avLst/>
              <a:gdLst/>
              <a:ahLst/>
              <a:cxnLst/>
              <a:rect l="l" t="t" r="r" b="b"/>
              <a:pathLst>
                <a:path w="1024128" h="1063028">
                  <a:moveTo>
                    <a:pt x="0" y="0"/>
                  </a:moveTo>
                  <a:lnTo>
                    <a:pt x="1024128" y="0"/>
                  </a:lnTo>
                  <a:lnTo>
                    <a:pt x="1024128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l="-78303" r="-78303" b="36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85725"/>
              <a:ext cx="1024128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4</a:t>
              </a:r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1554480" y="5998464"/>
            <a:ext cx="4389120" cy="822960"/>
            <a:chOff x="0" y="0"/>
            <a:chExt cx="5852160" cy="109728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5852160" cy="1097280"/>
            </a:xfrm>
            <a:custGeom>
              <a:avLst/>
              <a:gdLst/>
              <a:ahLst/>
              <a:cxnLst/>
              <a:rect l="l" t="t" r="r" b="b"/>
              <a:pathLst>
                <a:path w="5852160" h="1097280">
                  <a:moveTo>
                    <a:pt x="0" y="0"/>
                  </a:moveTo>
                  <a:lnTo>
                    <a:pt x="5852160" y="0"/>
                  </a:lnTo>
                  <a:lnTo>
                    <a:pt x="585216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53920" b="-539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0" y="-85725"/>
              <a:ext cx="5852160" cy="11830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919"/>
                </a:lnSpc>
              </a:pPr>
              <a:r>
                <a:rPr lang="en-US" sz="40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Poder Disciplinario</a:t>
              </a:r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640080" y="6779266"/>
            <a:ext cx="5303520" cy="2143886"/>
            <a:chOff x="0" y="0"/>
            <a:chExt cx="7071360" cy="2858515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7071360" cy="2858515"/>
            </a:xfrm>
            <a:custGeom>
              <a:avLst/>
              <a:gdLst/>
              <a:ahLst/>
              <a:cxnLst/>
              <a:rect l="l" t="t" r="r" b="b"/>
              <a:pathLst>
                <a:path w="7071360" h="2858515">
                  <a:moveTo>
                    <a:pt x="0" y="0"/>
                  </a:moveTo>
                  <a:lnTo>
                    <a:pt x="7071360" y="0"/>
                  </a:lnTo>
                  <a:lnTo>
                    <a:pt x="7071360" y="2858515"/>
                  </a:lnTo>
                  <a:lnTo>
                    <a:pt x="0" y="2858515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7682" b="1127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66675"/>
              <a:ext cx="7071360" cy="292519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9"/>
                </a:lnSpc>
              </a:pPr>
              <a:r>
                <a:rPr lang="en-US" sz="3299">
                  <a:solidFill>
                    <a:srgbClr val="BDBDBD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atribución disciplinaria de las autoridades públicas es una potestad constitucional no negociable.</a:t>
              </a:r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6388103" y="5656583"/>
            <a:ext cx="5694683" cy="3134363"/>
            <a:chOff x="0" y="0"/>
            <a:chExt cx="7592911" cy="4179151"/>
          </a:xfrm>
        </p:grpSpPr>
        <p:sp>
          <p:nvSpPr>
            <p:cNvPr id="83" name="Freeform 83"/>
            <p:cNvSpPr/>
            <p:nvPr/>
          </p:nvSpPr>
          <p:spPr>
            <a:xfrm>
              <a:off x="16891" y="16891"/>
              <a:ext cx="7559040" cy="4145280"/>
            </a:xfrm>
            <a:custGeom>
              <a:avLst/>
              <a:gdLst/>
              <a:ahLst/>
              <a:cxnLst/>
              <a:rect l="l" t="t" r="r" b="b"/>
              <a:pathLst>
                <a:path w="7559040" h="4145280">
                  <a:moveTo>
                    <a:pt x="0" y="0"/>
                  </a:moveTo>
                  <a:lnTo>
                    <a:pt x="7559040" y="0"/>
                  </a:lnTo>
                  <a:lnTo>
                    <a:pt x="7559040" y="4145280"/>
                  </a:lnTo>
                  <a:lnTo>
                    <a:pt x="0" y="4145280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4" name="Freeform 84"/>
            <p:cNvSpPr/>
            <p:nvPr/>
          </p:nvSpPr>
          <p:spPr>
            <a:xfrm>
              <a:off x="0" y="0"/>
              <a:ext cx="7592822" cy="4179062"/>
            </a:xfrm>
            <a:custGeom>
              <a:avLst/>
              <a:gdLst/>
              <a:ahLst/>
              <a:cxnLst/>
              <a:rect l="l" t="t" r="r" b="b"/>
              <a:pathLst>
                <a:path w="7592822" h="417906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162171"/>
                  </a:lnTo>
                  <a:cubicBezTo>
                    <a:pt x="7592822" y="4171569"/>
                    <a:pt x="7585202" y="4179062"/>
                    <a:pt x="7575931" y="4179062"/>
                  </a:cubicBezTo>
                  <a:lnTo>
                    <a:pt x="16891" y="4179062"/>
                  </a:lnTo>
                  <a:cubicBezTo>
                    <a:pt x="7493" y="4179062"/>
                    <a:pt x="0" y="4171442"/>
                    <a:pt x="0" y="416217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162171"/>
                  </a:lnTo>
                  <a:lnTo>
                    <a:pt x="16891" y="4162171"/>
                  </a:lnTo>
                  <a:lnTo>
                    <a:pt x="16891" y="4145280"/>
                  </a:lnTo>
                  <a:lnTo>
                    <a:pt x="7575931" y="4145280"/>
                  </a:lnTo>
                  <a:lnTo>
                    <a:pt x="7575931" y="4162171"/>
                  </a:lnTo>
                  <a:lnTo>
                    <a:pt x="7559040" y="416217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6388103" y="5656583"/>
            <a:ext cx="5694683" cy="171707"/>
            <a:chOff x="0" y="0"/>
            <a:chExt cx="7592911" cy="228943"/>
          </a:xfrm>
        </p:grpSpPr>
        <p:sp>
          <p:nvSpPr>
            <p:cNvPr id="86" name="Freeform 86"/>
            <p:cNvSpPr/>
            <p:nvPr/>
          </p:nvSpPr>
          <p:spPr>
            <a:xfrm>
              <a:off x="16891" y="16891"/>
              <a:ext cx="7559040" cy="195072"/>
            </a:xfrm>
            <a:custGeom>
              <a:avLst/>
              <a:gdLst/>
              <a:ahLst/>
              <a:cxnLst/>
              <a:rect l="l" t="t" r="r" b="b"/>
              <a:pathLst>
                <a:path w="7559040" h="195072">
                  <a:moveTo>
                    <a:pt x="0" y="0"/>
                  </a:moveTo>
                  <a:lnTo>
                    <a:pt x="7559040" y="0"/>
                  </a:lnTo>
                  <a:lnTo>
                    <a:pt x="755904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87" name="Freeform 87"/>
            <p:cNvSpPr/>
            <p:nvPr/>
          </p:nvSpPr>
          <p:spPr>
            <a:xfrm>
              <a:off x="0" y="0"/>
              <a:ext cx="7592822" cy="228856"/>
            </a:xfrm>
            <a:custGeom>
              <a:avLst/>
              <a:gdLst/>
              <a:ahLst/>
              <a:cxnLst/>
              <a:rect l="l" t="t" r="r" b="b"/>
              <a:pathLst>
                <a:path w="7592822" h="228856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211963"/>
                  </a:lnTo>
                  <a:cubicBezTo>
                    <a:pt x="7592822" y="221361"/>
                    <a:pt x="7585202" y="228854"/>
                    <a:pt x="757593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7575931" y="195072"/>
                  </a:lnTo>
                  <a:lnTo>
                    <a:pt x="7575931" y="211963"/>
                  </a:lnTo>
                  <a:lnTo>
                    <a:pt x="7559040" y="211963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6570983" y="5985767"/>
            <a:ext cx="793499" cy="793499"/>
            <a:chOff x="0" y="0"/>
            <a:chExt cx="1057999" cy="1057999"/>
          </a:xfrm>
        </p:grpSpPr>
        <p:sp>
          <p:nvSpPr>
            <p:cNvPr id="89" name="Freeform 89"/>
            <p:cNvSpPr/>
            <p:nvPr/>
          </p:nvSpPr>
          <p:spPr>
            <a:xfrm>
              <a:off x="16891" y="16891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512064"/>
                  </a:moveTo>
                  <a:cubicBezTo>
                    <a:pt x="0" y="229235"/>
                    <a:pt x="229235" y="0"/>
                    <a:pt x="512064" y="0"/>
                  </a:cubicBezTo>
                  <a:cubicBezTo>
                    <a:pt x="794893" y="0"/>
                    <a:pt x="1024128" y="229362"/>
                    <a:pt x="1024128" y="512064"/>
                  </a:cubicBezTo>
                  <a:cubicBezTo>
                    <a:pt x="1024128" y="794766"/>
                    <a:pt x="794893" y="1024128"/>
                    <a:pt x="512064" y="1024128"/>
                  </a:cubicBezTo>
                  <a:cubicBezTo>
                    <a:pt x="229235" y="1024128"/>
                    <a:pt x="0" y="794893"/>
                    <a:pt x="0" y="512064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90" name="Freeform 90"/>
            <p:cNvSpPr/>
            <p:nvPr/>
          </p:nvSpPr>
          <p:spPr>
            <a:xfrm>
              <a:off x="0" y="0"/>
              <a:ext cx="1057910" cy="1057910"/>
            </a:xfrm>
            <a:custGeom>
              <a:avLst/>
              <a:gdLst/>
              <a:ahLst/>
              <a:cxnLst/>
              <a:rect l="l" t="t" r="r" b="b"/>
              <a:pathLst>
                <a:path w="1057910" h="1057910">
                  <a:moveTo>
                    <a:pt x="0" y="528955"/>
                  </a:moveTo>
                  <a:cubicBezTo>
                    <a:pt x="0" y="236855"/>
                    <a:pt x="236855" y="0"/>
                    <a:pt x="528955" y="0"/>
                  </a:cubicBezTo>
                  <a:lnTo>
                    <a:pt x="528955" y="16891"/>
                  </a:lnTo>
                  <a:lnTo>
                    <a:pt x="528955" y="0"/>
                  </a:lnTo>
                  <a:cubicBezTo>
                    <a:pt x="821055" y="0"/>
                    <a:pt x="1057910" y="236855"/>
                    <a:pt x="1057910" y="528955"/>
                  </a:cubicBezTo>
                  <a:lnTo>
                    <a:pt x="1041019" y="528955"/>
                  </a:lnTo>
                  <a:lnTo>
                    <a:pt x="1057910" y="528955"/>
                  </a:lnTo>
                  <a:cubicBezTo>
                    <a:pt x="1057910" y="821055"/>
                    <a:pt x="821055" y="1057910"/>
                    <a:pt x="528955" y="1057910"/>
                  </a:cubicBezTo>
                  <a:lnTo>
                    <a:pt x="528955" y="1041019"/>
                  </a:lnTo>
                  <a:lnTo>
                    <a:pt x="528955" y="1057910"/>
                  </a:lnTo>
                  <a:cubicBezTo>
                    <a:pt x="236855" y="1058037"/>
                    <a:pt x="0" y="821182"/>
                    <a:pt x="0" y="528955"/>
                  </a:cubicBezTo>
                  <a:lnTo>
                    <a:pt x="16891" y="528955"/>
                  </a:lnTo>
                  <a:lnTo>
                    <a:pt x="33909" y="528955"/>
                  </a:lnTo>
                  <a:lnTo>
                    <a:pt x="16891" y="528955"/>
                  </a:lnTo>
                  <a:lnTo>
                    <a:pt x="0" y="528955"/>
                  </a:lnTo>
                  <a:moveTo>
                    <a:pt x="33909" y="528955"/>
                  </a:moveTo>
                  <a:cubicBezTo>
                    <a:pt x="33909" y="538353"/>
                    <a:pt x="26289" y="545846"/>
                    <a:pt x="17018" y="545846"/>
                  </a:cubicBezTo>
                  <a:cubicBezTo>
                    <a:pt x="7747" y="545846"/>
                    <a:pt x="0" y="538353"/>
                    <a:pt x="0" y="528955"/>
                  </a:cubicBezTo>
                  <a:cubicBezTo>
                    <a:pt x="0" y="519557"/>
                    <a:pt x="7620" y="512064"/>
                    <a:pt x="16891" y="512064"/>
                  </a:cubicBezTo>
                  <a:cubicBezTo>
                    <a:pt x="26162" y="512064"/>
                    <a:pt x="33782" y="519684"/>
                    <a:pt x="33782" y="528955"/>
                  </a:cubicBezTo>
                  <a:cubicBezTo>
                    <a:pt x="33782" y="802386"/>
                    <a:pt x="255397" y="1024128"/>
                    <a:pt x="528955" y="1024128"/>
                  </a:cubicBezTo>
                  <a:cubicBezTo>
                    <a:pt x="802386" y="1024128"/>
                    <a:pt x="1024128" y="802513"/>
                    <a:pt x="1024128" y="528955"/>
                  </a:cubicBezTo>
                  <a:cubicBezTo>
                    <a:pt x="1024128" y="255524"/>
                    <a:pt x="802513" y="33782"/>
                    <a:pt x="528955" y="33782"/>
                  </a:cubicBezTo>
                  <a:lnTo>
                    <a:pt x="528955" y="16891"/>
                  </a:lnTo>
                  <a:lnTo>
                    <a:pt x="528955" y="33909"/>
                  </a:lnTo>
                  <a:cubicBezTo>
                    <a:pt x="255524" y="33909"/>
                    <a:pt x="33909" y="255524"/>
                    <a:pt x="33909" y="528955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6583680" y="5998464"/>
            <a:ext cx="768096" cy="797271"/>
            <a:chOff x="0" y="0"/>
            <a:chExt cx="1024128" cy="1063028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1024128" cy="1063028"/>
            </a:xfrm>
            <a:custGeom>
              <a:avLst/>
              <a:gdLst/>
              <a:ahLst/>
              <a:cxnLst/>
              <a:rect l="l" t="t" r="r" b="b"/>
              <a:pathLst>
                <a:path w="1024128" h="1063028">
                  <a:moveTo>
                    <a:pt x="0" y="0"/>
                  </a:moveTo>
                  <a:lnTo>
                    <a:pt x="1024128" y="0"/>
                  </a:lnTo>
                  <a:lnTo>
                    <a:pt x="1024128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l="-78303" r="-78303" b="36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3" name="TextBox 93"/>
            <p:cNvSpPr txBox="1"/>
            <p:nvPr/>
          </p:nvSpPr>
          <p:spPr>
            <a:xfrm>
              <a:off x="0" y="-85725"/>
              <a:ext cx="1024128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5</a:t>
              </a:r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7498080" y="5998464"/>
            <a:ext cx="4389120" cy="822960"/>
            <a:chOff x="0" y="0"/>
            <a:chExt cx="5852160" cy="109728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5852160" cy="1097280"/>
            </a:xfrm>
            <a:custGeom>
              <a:avLst/>
              <a:gdLst/>
              <a:ahLst/>
              <a:cxnLst/>
              <a:rect l="l" t="t" r="r" b="b"/>
              <a:pathLst>
                <a:path w="5852160" h="1097280">
                  <a:moveTo>
                    <a:pt x="0" y="0"/>
                  </a:moveTo>
                  <a:lnTo>
                    <a:pt x="5852160" y="0"/>
                  </a:lnTo>
                  <a:lnTo>
                    <a:pt x="585216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53920" b="-539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6" name="TextBox 96"/>
            <p:cNvSpPr txBox="1"/>
            <p:nvPr/>
          </p:nvSpPr>
          <p:spPr>
            <a:xfrm>
              <a:off x="0" y="-85725"/>
              <a:ext cx="5852160" cy="118300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319"/>
                </a:lnSpc>
              </a:pPr>
              <a:r>
                <a:rPr lang="en-US" sz="35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Potestad Subordinante</a:t>
              </a:r>
            </a:p>
          </p:txBody>
        </p:sp>
      </p:grpSp>
      <p:grpSp>
        <p:nvGrpSpPr>
          <p:cNvPr id="97" name="Group 97"/>
          <p:cNvGrpSpPr/>
          <p:nvPr/>
        </p:nvGrpSpPr>
        <p:grpSpPr>
          <a:xfrm>
            <a:off x="6583680" y="6912864"/>
            <a:ext cx="5303520" cy="1771407"/>
            <a:chOff x="0" y="0"/>
            <a:chExt cx="7071360" cy="2361877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7071360" cy="2361877"/>
            </a:xfrm>
            <a:custGeom>
              <a:avLst/>
              <a:gdLst/>
              <a:ahLst/>
              <a:cxnLst/>
              <a:rect l="l" t="t" r="r" b="b"/>
              <a:pathLst>
                <a:path w="7071360" h="2361877">
                  <a:moveTo>
                    <a:pt x="0" y="0"/>
                  </a:moveTo>
                  <a:lnTo>
                    <a:pt x="7071360" y="0"/>
                  </a:lnTo>
                  <a:lnTo>
                    <a:pt x="7071360" y="2361877"/>
                  </a:lnTo>
                  <a:lnTo>
                    <a:pt x="0" y="2361877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9298" b="-73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99" name="TextBox 99"/>
            <p:cNvSpPr txBox="1"/>
            <p:nvPr/>
          </p:nvSpPr>
          <p:spPr>
            <a:xfrm>
              <a:off x="0" y="-57150"/>
              <a:ext cx="7071360" cy="241902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239"/>
                </a:lnSpc>
              </a:pPr>
              <a:r>
                <a:rPr lang="en-US" sz="2699">
                  <a:solidFill>
                    <a:srgbClr val="BDBDBD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autoridad de la administración en la relación legal y reglamentaria con sus servidores no puede limitarse por acuerdo.</a:t>
              </a:r>
            </a:p>
          </p:txBody>
        </p:sp>
      </p:grpSp>
      <p:grpSp>
        <p:nvGrpSpPr>
          <p:cNvPr id="100" name="Group 100"/>
          <p:cNvGrpSpPr/>
          <p:nvPr/>
        </p:nvGrpSpPr>
        <p:grpSpPr>
          <a:xfrm>
            <a:off x="12331703" y="5656583"/>
            <a:ext cx="5694683" cy="3134363"/>
            <a:chOff x="0" y="0"/>
            <a:chExt cx="7592911" cy="4179151"/>
          </a:xfrm>
        </p:grpSpPr>
        <p:sp>
          <p:nvSpPr>
            <p:cNvPr id="101" name="Freeform 101"/>
            <p:cNvSpPr/>
            <p:nvPr/>
          </p:nvSpPr>
          <p:spPr>
            <a:xfrm>
              <a:off x="16891" y="16891"/>
              <a:ext cx="7559040" cy="4145280"/>
            </a:xfrm>
            <a:custGeom>
              <a:avLst/>
              <a:gdLst/>
              <a:ahLst/>
              <a:cxnLst/>
              <a:rect l="l" t="t" r="r" b="b"/>
              <a:pathLst>
                <a:path w="7559040" h="4145280">
                  <a:moveTo>
                    <a:pt x="0" y="0"/>
                  </a:moveTo>
                  <a:lnTo>
                    <a:pt x="7559040" y="0"/>
                  </a:lnTo>
                  <a:lnTo>
                    <a:pt x="7559040" y="4145280"/>
                  </a:lnTo>
                  <a:lnTo>
                    <a:pt x="0" y="4145280"/>
                  </a:lnTo>
                  <a:close/>
                </a:path>
              </a:pathLst>
            </a:custGeom>
            <a:solidFill>
              <a:srgbClr val="1B1B1B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2" name="Freeform 102"/>
            <p:cNvSpPr/>
            <p:nvPr/>
          </p:nvSpPr>
          <p:spPr>
            <a:xfrm>
              <a:off x="0" y="0"/>
              <a:ext cx="7592822" cy="4179062"/>
            </a:xfrm>
            <a:custGeom>
              <a:avLst/>
              <a:gdLst/>
              <a:ahLst/>
              <a:cxnLst/>
              <a:rect l="l" t="t" r="r" b="b"/>
              <a:pathLst>
                <a:path w="7592822" h="4179062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4162171"/>
                  </a:lnTo>
                  <a:cubicBezTo>
                    <a:pt x="7592822" y="4171569"/>
                    <a:pt x="7585202" y="4179062"/>
                    <a:pt x="7575931" y="4179062"/>
                  </a:cubicBezTo>
                  <a:lnTo>
                    <a:pt x="16891" y="4179062"/>
                  </a:lnTo>
                  <a:cubicBezTo>
                    <a:pt x="7493" y="4179062"/>
                    <a:pt x="0" y="4171442"/>
                    <a:pt x="0" y="416217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4162171"/>
                  </a:lnTo>
                  <a:lnTo>
                    <a:pt x="16891" y="4162171"/>
                  </a:lnTo>
                  <a:lnTo>
                    <a:pt x="16891" y="4145280"/>
                  </a:lnTo>
                  <a:lnTo>
                    <a:pt x="7575931" y="4145280"/>
                  </a:lnTo>
                  <a:lnTo>
                    <a:pt x="7575931" y="4162171"/>
                  </a:lnTo>
                  <a:lnTo>
                    <a:pt x="7559040" y="4162171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3" name="Group 103"/>
          <p:cNvGrpSpPr/>
          <p:nvPr/>
        </p:nvGrpSpPr>
        <p:grpSpPr>
          <a:xfrm>
            <a:off x="12331703" y="5656583"/>
            <a:ext cx="5694683" cy="171707"/>
            <a:chOff x="0" y="0"/>
            <a:chExt cx="7592911" cy="228943"/>
          </a:xfrm>
        </p:grpSpPr>
        <p:sp>
          <p:nvSpPr>
            <p:cNvPr id="104" name="Freeform 104"/>
            <p:cNvSpPr/>
            <p:nvPr/>
          </p:nvSpPr>
          <p:spPr>
            <a:xfrm>
              <a:off x="16891" y="16891"/>
              <a:ext cx="7559040" cy="195072"/>
            </a:xfrm>
            <a:custGeom>
              <a:avLst/>
              <a:gdLst/>
              <a:ahLst/>
              <a:cxnLst/>
              <a:rect l="l" t="t" r="r" b="b"/>
              <a:pathLst>
                <a:path w="7559040" h="195072">
                  <a:moveTo>
                    <a:pt x="0" y="0"/>
                  </a:moveTo>
                  <a:lnTo>
                    <a:pt x="7559040" y="0"/>
                  </a:lnTo>
                  <a:lnTo>
                    <a:pt x="7559040" y="195072"/>
                  </a:lnTo>
                  <a:lnTo>
                    <a:pt x="0" y="195072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5" name="Freeform 105"/>
            <p:cNvSpPr/>
            <p:nvPr/>
          </p:nvSpPr>
          <p:spPr>
            <a:xfrm>
              <a:off x="0" y="0"/>
              <a:ext cx="7592822" cy="228856"/>
            </a:xfrm>
            <a:custGeom>
              <a:avLst/>
              <a:gdLst/>
              <a:ahLst/>
              <a:cxnLst/>
              <a:rect l="l" t="t" r="r" b="b"/>
              <a:pathLst>
                <a:path w="7592822" h="228856">
                  <a:moveTo>
                    <a:pt x="16891" y="0"/>
                  </a:moveTo>
                  <a:lnTo>
                    <a:pt x="7575931" y="0"/>
                  </a:lnTo>
                  <a:cubicBezTo>
                    <a:pt x="7585329" y="0"/>
                    <a:pt x="7592822" y="7620"/>
                    <a:pt x="7592822" y="16891"/>
                  </a:cubicBezTo>
                  <a:lnTo>
                    <a:pt x="7592822" y="211963"/>
                  </a:lnTo>
                  <a:cubicBezTo>
                    <a:pt x="7592822" y="221361"/>
                    <a:pt x="7585202" y="228854"/>
                    <a:pt x="7575931" y="228854"/>
                  </a:cubicBezTo>
                  <a:lnTo>
                    <a:pt x="16891" y="228854"/>
                  </a:lnTo>
                  <a:cubicBezTo>
                    <a:pt x="7620" y="228981"/>
                    <a:pt x="0" y="221361"/>
                    <a:pt x="0" y="211963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211963"/>
                  </a:lnTo>
                  <a:lnTo>
                    <a:pt x="16891" y="211963"/>
                  </a:lnTo>
                  <a:lnTo>
                    <a:pt x="16891" y="195072"/>
                  </a:lnTo>
                  <a:lnTo>
                    <a:pt x="7575931" y="195072"/>
                  </a:lnTo>
                  <a:lnTo>
                    <a:pt x="7575931" y="211963"/>
                  </a:lnTo>
                  <a:lnTo>
                    <a:pt x="7559040" y="211963"/>
                  </a:lnTo>
                  <a:lnTo>
                    <a:pt x="7559040" y="16891"/>
                  </a:lnTo>
                  <a:lnTo>
                    <a:pt x="7575931" y="16891"/>
                  </a:lnTo>
                  <a:lnTo>
                    <a:pt x="7575931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12514583" y="5985767"/>
            <a:ext cx="793499" cy="793499"/>
            <a:chOff x="0" y="0"/>
            <a:chExt cx="1057999" cy="1057999"/>
          </a:xfrm>
        </p:grpSpPr>
        <p:sp>
          <p:nvSpPr>
            <p:cNvPr id="107" name="Freeform 107"/>
            <p:cNvSpPr/>
            <p:nvPr/>
          </p:nvSpPr>
          <p:spPr>
            <a:xfrm>
              <a:off x="16891" y="16891"/>
              <a:ext cx="1024128" cy="1024128"/>
            </a:xfrm>
            <a:custGeom>
              <a:avLst/>
              <a:gdLst/>
              <a:ahLst/>
              <a:cxnLst/>
              <a:rect l="l" t="t" r="r" b="b"/>
              <a:pathLst>
                <a:path w="1024128" h="1024128">
                  <a:moveTo>
                    <a:pt x="0" y="512064"/>
                  </a:moveTo>
                  <a:cubicBezTo>
                    <a:pt x="0" y="229235"/>
                    <a:pt x="229235" y="0"/>
                    <a:pt x="512064" y="0"/>
                  </a:cubicBezTo>
                  <a:cubicBezTo>
                    <a:pt x="794893" y="0"/>
                    <a:pt x="1024128" y="229362"/>
                    <a:pt x="1024128" y="512064"/>
                  </a:cubicBezTo>
                  <a:cubicBezTo>
                    <a:pt x="1024128" y="794766"/>
                    <a:pt x="794893" y="1024128"/>
                    <a:pt x="512064" y="1024128"/>
                  </a:cubicBezTo>
                  <a:cubicBezTo>
                    <a:pt x="229235" y="1024128"/>
                    <a:pt x="0" y="794893"/>
                    <a:pt x="0" y="512064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08" name="Freeform 108"/>
            <p:cNvSpPr/>
            <p:nvPr/>
          </p:nvSpPr>
          <p:spPr>
            <a:xfrm>
              <a:off x="0" y="0"/>
              <a:ext cx="1057910" cy="1057910"/>
            </a:xfrm>
            <a:custGeom>
              <a:avLst/>
              <a:gdLst/>
              <a:ahLst/>
              <a:cxnLst/>
              <a:rect l="l" t="t" r="r" b="b"/>
              <a:pathLst>
                <a:path w="1057910" h="1057910">
                  <a:moveTo>
                    <a:pt x="0" y="528955"/>
                  </a:moveTo>
                  <a:cubicBezTo>
                    <a:pt x="0" y="236855"/>
                    <a:pt x="236855" y="0"/>
                    <a:pt x="528955" y="0"/>
                  </a:cubicBezTo>
                  <a:lnTo>
                    <a:pt x="528955" y="16891"/>
                  </a:lnTo>
                  <a:lnTo>
                    <a:pt x="528955" y="0"/>
                  </a:lnTo>
                  <a:cubicBezTo>
                    <a:pt x="821055" y="0"/>
                    <a:pt x="1057910" y="236855"/>
                    <a:pt x="1057910" y="528955"/>
                  </a:cubicBezTo>
                  <a:lnTo>
                    <a:pt x="1041019" y="528955"/>
                  </a:lnTo>
                  <a:lnTo>
                    <a:pt x="1057910" y="528955"/>
                  </a:lnTo>
                  <a:cubicBezTo>
                    <a:pt x="1057910" y="821055"/>
                    <a:pt x="821055" y="1057910"/>
                    <a:pt x="528955" y="1057910"/>
                  </a:cubicBezTo>
                  <a:lnTo>
                    <a:pt x="528955" y="1041019"/>
                  </a:lnTo>
                  <a:lnTo>
                    <a:pt x="528955" y="1057910"/>
                  </a:lnTo>
                  <a:cubicBezTo>
                    <a:pt x="236855" y="1058037"/>
                    <a:pt x="0" y="821182"/>
                    <a:pt x="0" y="528955"/>
                  </a:cubicBezTo>
                  <a:lnTo>
                    <a:pt x="16891" y="528955"/>
                  </a:lnTo>
                  <a:lnTo>
                    <a:pt x="33909" y="528955"/>
                  </a:lnTo>
                  <a:lnTo>
                    <a:pt x="16891" y="528955"/>
                  </a:lnTo>
                  <a:lnTo>
                    <a:pt x="0" y="528955"/>
                  </a:lnTo>
                  <a:moveTo>
                    <a:pt x="33909" y="528955"/>
                  </a:moveTo>
                  <a:cubicBezTo>
                    <a:pt x="33909" y="538353"/>
                    <a:pt x="26289" y="545846"/>
                    <a:pt x="17018" y="545846"/>
                  </a:cubicBezTo>
                  <a:cubicBezTo>
                    <a:pt x="7747" y="545846"/>
                    <a:pt x="0" y="538353"/>
                    <a:pt x="0" y="528955"/>
                  </a:cubicBezTo>
                  <a:cubicBezTo>
                    <a:pt x="0" y="519557"/>
                    <a:pt x="7620" y="512064"/>
                    <a:pt x="16891" y="512064"/>
                  </a:cubicBezTo>
                  <a:cubicBezTo>
                    <a:pt x="26162" y="512064"/>
                    <a:pt x="33782" y="519684"/>
                    <a:pt x="33782" y="528955"/>
                  </a:cubicBezTo>
                  <a:cubicBezTo>
                    <a:pt x="33782" y="802386"/>
                    <a:pt x="255397" y="1024128"/>
                    <a:pt x="528955" y="1024128"/>
                  </a:cubicBezTo>
                  <a:cubicBezTo>
                    <a:pt x="802386" y="1024128"/>
                    <a:pt x="1024128" y="802513"/>
                    <a:pt x="1024128" y="528955"/>
                  </a:cubicBezTo>
                  <a:cubicBezTo>
                    <a:pt x="1024128" y="255524"/>
                    <a:pt x="802513" y="33782"/>
                    <a:pt x="528955" y="33782"/>
                  </a:cubicBezTo>
                  <a:lnTo>
                    <a:pt x="528955" y="16891"/>
                  </a:lnTo>
                  <a:lnTo>
                    <a:pt x="528955" y="33909"/>
                  </a:lnTo>
                  <a:cubicBezTo>
                    <a:pt x="255524" y="33909"/>
                    <a:pt x="33909" y="255524"/>
                    <a:pt x="33909" y="528955"/>
                  </a:cubicBezTo>
                  <a:close/>
                </a:path>
              </a:pathLst>
            </a:custGeom>
            <a:solidFill>
              <a:srgbClr val="B71C1C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09" name="Group 109"/>
          <p:cNvGrpSpPr/>
          <p:nvPr/>
        </p:nvGrpSpPr>
        <p:grpSpPr>
          <a:xfrm>
            <a:off x="12527280" y="5998464"/>
            <a:ext cx="768096" cy="797271"/>
            <a:chOff x="0" y="0"/>
            <a:chExt cx="1024128" cy="1063028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1024128" cy="1063028"/>
            </a:xfrm>
            <a:custGeom>
              <a:avLst/>
              <a:gdLst/>
              <a:ahLst/>
              <a:cxnLst/>
              <a:rect l="l" t="t" r="r" b="b"/>
              <a:pathLst>
                <a:path w="1024128" h="1063028">
                  <a:moveTo>
                    <a:pt x="0" y="0"/>
                  </a:moveTo>
                  <a:lnTo>
                    <a:pt x="1024128" y="0"/>
                  </a:lnTo>
                  <a:lnTo>
                    <a:pt x="1024128" y="1063028"/>
                  </a:lnTo>
                  <a:lnTo>
                    <a:pt x="0" y="1063028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l="-78303" r="-78303" b="365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1" name="TextBox 111"/>
            <p:cNvSpPr txBox="1"/>
            <p:nvPr/>
          </p:nvSpPr>
          <p:spPr>
            <a:xfrm>
              <a:off x="0" y="-85725"/>
              <a:ext cx="1024128" cy="1148753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799"/>
                </a:lnSpc>
              </a:pPr>
              <a:r>
                <a:rPr lang="en-US" sz="39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6</a:t>
              </a:r>
            </a:p>
          </p:txBody>
        </p:sp>
      </p:grpSp>
      <p:grpSp>
        <p:nvGrpSpPr>
          <p:cNvPr id="112" name="Group 112"/>
          <p:cNvGrpSpPr/>
          <p:nvPr/>
        </p:nvGrpSpPr>
        <p:grpSpPr>
          <a:xfrm>
            <a:off x="13441680" y="5998464"/>
            <a:ext cx="4389120" cy="822960"/>
            <a:chOff x="0" y="0"/>
            <a:chExt cx="5852160" cy="1097280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5852160" cy="1097280"/>
            </a:xfrm>
            <a:custGeom>
              <a:avLst/>
              <a:gdLst/>
              <a:ahLst/>
              <a:cxnLst/>
              <a:rect l="l" t="t" r="r" b="b"/>
              <a:pathLst>
                <a:path w="5852160" h="1097280">
                  <a:moveTo>
                    <a:pt x="0" y="0"/>
                  </a:moveTo>
                  <a:lnTo>
                    <a:pt x="5852160" y="0"/>
                  </a:lnTo>
                  <a:lnTo>
                    <a:pt x="585216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53920" b="-5392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4" name="TextBox 114"/>
            <p:cNvSpPr txBox="1"/>
            <p:nvPr/>
          </p:nvSpPr>
          <p:spPr>
            <a:xfrm>
              <a:off x="0" y="-66675"/>
              <a:ext cx="5852160" cy="116395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59"/>
                </a:lnSpc>
              </a:pPr>
              <a:r>
                <a:rPr lang="en-US" sz="3299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Condiciones Pensionales</a:t>
              </a:r>
            </a:p>
          </p:txBody>
        </p:sp>
      </p:grpSp>
      <p:grpSp>
        <p:nvGrpSpPr>
          <p:cNvPr id="115" name="Group 115"/>
          <p:cNvGrpSpPr/>
          <p:nvPr/>
        </p:nvGrpSpPr>
        <p:grpSpPr>
          <a:xfrm>
            <a:off x="12527280" y="6912864"/>
            <a:ext cx="5303520" cy="1814437"/>
            <a:chOff x="0" y="0"/>
            <a:chExt cx="7071360" cy="241925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7071360" cy="2419250"/>
            </a:xfrm>
            <a:custGeom>
              <a:avLst/>
              <a:gdLst/>
              <a:ahLst/>
              <a:cxnLst/>
              <a:rect l="l" t="t" r="r" b="b"/>
              <a:pathLst>
                <a:path w="7071360" h="2419250">
                  <a:moveTo>
                    <a:pt x="0" y="0"/>
                  </a:moveTo>
                  <a:lnTo>
                    <a:pt x="7071360" y="0"/>
                  </a:lnTo>
                  <a:lnTo>
                    <a:pt x="7071360" y="2419250"/>
                  </a:lnTo>
                  <a:lnTo>
                    <a:pt x="0" y="241925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9077" b="-4829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17" name="TextBox 117"/>
            <p:cNvSpPr txBox="1"/>
            <p:nvPr/>
          </p:nvSpPr>
          <p:spPr>
            <a:xfrm>
              <a:off x="0" y="-66675"/>
              <a:ext cx="7071360" cy="248592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BDBDBD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Rigen las del Sistema General de Pensiones conforme al Art. 48 C.P. modificado por el Acto Legislativo 01 de 2005.</a:t>
              </a:r>
            </a:p>
          </p:txBody>
        </p:sp>
      </p:grpSp>
      <p:grpSp>
        <p:nvGrpSpPr>
          <p:cNvPr id="118" name="Group 118"/>
          <p:cNvGrpSpPr/>
          <p:nvPr/>
        </p:nvGrpSpPr>
        <p:grpSpPr>
          <a:xfrm>
            <a:off x="-12697" y="9588503"/>
            <a:ext cx="18313403" cy="711203"/>
            <a:chOff x="0" y="0"/>
            <a:chExt cx="24417871" cy="948271"/>
          </a:xfrm>
        </p:grpSpPr>
        <p:sp>
          <p:nvSpPr>
            <p:cNvPr id="119" name="Freeform 119"/>
            <p:cNvSpPr/>
            <p:nvPr/>
          </p:nvSpPr>
          <p:spPr>
            <a:xfrm>
              <a:off x="16891" y="16891"/>
              <a:ext cx="24383999" cy="914400"/>
            </a:xfrm>
            <a:custGeom>
              <a:avLst/>
              <a:gdLst/>
              <a:ahLst/>
              <a:cxnLst/>
              <a:rect l="l" t="t" r="r" b="b"/>
              <a:pathLst>
                <a:path w="24383999" h="914400">
                  <a:moveTo>
                    <a:pt x="0" y="0"/>
                  </a:moveTo>
                  <a:lnTo>
                    <a:pt x="24383999" y="0"/>
                  </a:lnTo>
                  <a:lnTo>
                    <a:pt x="24383999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20" name="Freeform 120"/>
            <p:cNvSpPr/>
            <p:nvPr/>
          </p:nvSpPr>
          <p:spPr>
            <a:xfrm>
              <a:off x="0" y="0"/>
              <a:ext cx="24417782" cy="948184"/>
            </a:xfrm>
            <a:custGeom>
              <a:avLst/>
              <a:gdLst/>
              <a:ahLst/>
              <a:cxnLst/>
              <a:rect l="l" t="t" r="r" b="b"/>
              <a:pathLst>
                <a:path w="24417782" h="948184">
                  <a:moveTo>
                    <a:pt x="16891" y="0"/>
                  </a:moveTo>
                  <a:lnTo>
                    <a:pt x="24400890" y="0"/>
                  </a:lnTo>
                  <a:cubicBezTo>
                    <a:pt x="24410290" y="0"/>
                    <a:pt x="24417782" y="7620"/>
                    <a:pt x="24417782" y="16891"/>
                  </a:cubicBezTo>
                  <a:lnTo>
                    <a:pt x="24417782" y="931291"/>
                  </a:lnTo>
                  <a:cubicBezTo>
                    <a:pt x="24417782" y="940689"/>
                    <a:pt x="24410163" y="948182"/>
                    <a:pt x="24400890" y="948182"/>
                  </a:cubicBezTo>
                  <a:lnTo>
                    <a:pt x="16891" y="948182"/>
                  </a:lnTo>
                  <a:cubicBezTo>
                    <a:pt x="7620" y="948309"/>
                    <a:pt x="0" y="940689"/>
                    <a:pt x="0" y="931291"/>
                  </a:cubicBezTo>
                  <a:lnTo>
                    <a:pt x="0" y="16891"/>
                  </a:lnTo>
                  <a:cubicBezTo>
                    <a:pt x="0" y="7620"/>
                    <a:pt x="7620" y="0"/>
                    <a:pt x="16891" y="0"/>
                  </a:cubicBezTo>
                  <a:moveTo>
                    <a:pt x="16891" y="33909"/>
                  </a:moveTo>
                  <a:lnTo>
                    <a:pt x="16891" y="16891"/>
                  </a:lnTo>
                  <a:lnTo>
                    <a:pt x="33909" y="16891"/>
                  </a:lnTo>
                  <a:lnTo>
                    <a:pt x="33909" y="931291"/>
                  </a:lnTo>
                  <a:lnTo>
                    <a:pt x="16891" y="931291"/>
                  </a:lnTo>
                  <a:lnTo>
                    <a:pt x="16891" y="914400"/>
                  </a:lnTo>
                  <a:lnTo>
                    <a:pt x="24400890" y="914400"/>
                  </a:lnTo>
                  <a:lnTo>
                    <a:pt x="24400890" y="931291"/>
                  </a:lnTo>
                  <a:lnTo>
                    <a:pt x="24384000" y="931291"/>
                  </a:lnTo>
                  <a:lnTo>
                    <a:pt x="24384000" y="16891"/>
                  </a:lnTo>
                  <a:lnTo>
                    <a:pt x="24400890" y="16891"/>
                  </a:lnTo>
                  <a:lnTo>
                    <a:pt x="24400890" y="33909"/>
                  </a:lnTo>
                  <a:lnTo>
                    <a:pt x="16891" y="33909"/>
                  </a:lnTo>
                  <a:close/>
                </a:path>
              </a:pathLst>
            </a:custGeom>
            <a:solidFill>
              <a:srgbClr val="1B5E2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21" name="Group 121"/>
          <p:cNvGrpSpPr/>
          <p:nvPr/>
        </p:nvGrpSpPr>
        <p:grpSpPr>
          <a:xfrm>
            <a:off x="0" y="9601200"/>
            <a:ext cx="18288000" cy="685800"/>
            <a:chOff x="0" y="0"/>
            <a:chExt cx="24384000" cy="91440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24384000" cy="914400"/>
            </a:xfrm>
            <a:custGeom>
              <a:avLst/>
              <a:gdLst/>
              <a:ahLst/>
              <a:cxnLst/>
              <a:rect l="l" t="t" r="r" b="b"/>
              <a:pathLst>
                <a:path w="24384000" h="914400">
                  <a:moveTo>
                    <a:pt x="0" y="0"/>
                  </a:moveTo>
                  <a:lnTo>
                    <a:pt x="24384000" y="0"/>
                  </a:lnTo>
                  <a:lnTo>
                    <a:pt x="24384000" y="914400"/>
                  </a:lnTo>
                  <a:lnTo>
                    <a:pt x="0" y="914400"/>
                  </a:lnTo>
                  <a:close/>
                </a:path>
              </a:pathLst>
            </a:custGeom>
            <a:blipFill>
              <a:blip r:embed="rId4">
                <a:alphaModFix amt="0"/>
              </a:blip>
              <a:stretch>
                <a:fillRect t="-469601" b="-46960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23" name="TextBox 123"/>
            <p:cNvSpPr txBox="1"/>
            <p:nvPr/>
          </p:nvSpPr>
          <p:spPr>
            <a:xfrm>
              <a:off x="0" y="-57150"/>
              <a:ext cx="24384000" cy="9715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3599"/>
                </a:lnSpc>
              </a:pPr>
              <a:r>
                <a:rPr lang="en-US" sz="2999">
                  <a:solidFill>
                    <a:srgbClr val="FFFFFF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DECRETO 0243 DE 2024 | NEPO - Nueva Escuela Popular y Obrera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1180</Words>
  <Application>Microsoft Office PowerPoint</Application>
  <PresentationFormat>Personalizado</PresentationFormat>
  <Paragraphs>191</Paragraphs>
  <Slides>10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Calibri (MS) Bold</vt:lpstr>
      <vt:lpstr>Calibri (MS)</vt:lpstr>
      <vt:lpstr>Calibri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Decreto_0243_NEPO Barranquilla.pptx</dc:title>
  <dc:creator>Usuario</dc:creator>
  <cp:lastModifiedBy>Administrador Nepo</cp:lastModifiedBy>
  <cp:revision>1</cp:revision>
  <dcterms:created xsi:type="dcterms:W3CDTF">2006-08-16T00:00:00Z</dcterms:created>
  <dcterms:modified xsi:type="dcterms:W3CDTF">2026-03-23T02:21:47Z</dcterms:modified>
  <dc:identifier>DAHEtkIVBek</dc:identifier>
</cp:coreProperties>
</file>