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8288000" cy="10287000"/>
  <p:notesSz cx="6858000" cy="9144000"/>
  <p:embeddedFontLst>
    <p:embeddedFont>
      <p:font typeface="Calibri (MS)" panose="020B0604020202020204" charset="0"/>
      <p:regular r:id="rId17"/>
    </p:embeddedFont>
    <p:embeddedFont>
      <p:font typeface="Calibri (MS) Bold" panose="020B0604020202020204" charset="0"/>
      <p:regular r:id="rId18"/>
    </p:embeddedFont>
    <p:embeddedFont>
      <p:font typeface="Calibri (MS) Bold Italics" panose="020B0604020202020204" charset="0"/>
      <p:regular r:id="rId19"/>
    </p:embeddedFont>
    <p:embeddedFont>
      <p:font typeface="Calibri (MS) Italics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4" d="100"/>
          <a:sy n="34" d="100"/>
        </p:scale>
        <p:origin x="118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24.03.2026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‹Nº›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1.7.2013</a:t>
            </a:r>
          </a:p>
          <a:p>
            <a:endParaRPr lang="en-US"/>
          </a:p>
          <a:p>
            <a:r>
              <a:rPr lang="en-US"/>
              <a:t>1</a:t>
            </a:r>
          </a:p>
          <a:p>
            <a:endParaRPr lang="en-US"/>
          </a:p>
          <a:p>
            <a:r>
              <a:rPr lang="en-US"/>
              <a:t>‹#›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1.7.2013</a:t>
            </a:r>
          </a:p>
          <a:p>
            <a:endParaRPr lang="en-US"/>
          </a:p>
          <a:p>
            <a:r>
              <a:rPr lang="en-US"/>
              <a:t>7</a:t>
            </a:r>
          </a:p>
          <a:p>
            <a:endParaRPr lang="en-US"/>
          </a:p>
          <a:p>
            <a:r>
              <a:rPr lang="en-US"/>
              <a:t>‹#›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1.7.2013</a:t>
            </a:r>
          </a:p>
          <a:p>
            <a:endParaRPr lang="en-US"/>
          </a:p>
          <a:p>
            <a:r>
              <a:rPr lang="en-US"/>
              <a:t>8</a:t>
            </a:r>
          </a:p>
          <a:p>
            <a:endParaRPr lang="en-US"/>
          </a:p>
          <a:p>
            <a:r>
              <a:rPr lang="en-US"/>
              <a:t>‹#›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1.7.2013</a:t>
            </a:r>
          </a:p>
          <a:p>
            <a:endParaRPr lang="en-US"/>
          </a:p>
          <a:p>
            <a:r>
              <a:rPr lang="en-US"/>
              <a:t>10</a:t>
            </a:r>
          </a:p>
          <a:p>
            <a:endParaRPr lang="en-US"/>
          </a:p>
          <a:p>
            <a:r>
              <a:rPr lang="en-US"/>
              <a:t>‹#›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1.7.2013</a:t>
            </a:r>
          </a:p>
          <a:p>
            <a:endParaRPr lang="en-US"/>
          </a:p>
          <a:p>
            <a:r>
              <a:rPr lang="en-US"/>
              <a:t>2</a:t>
            </a:r>
          </a:p>
          <a:p>
            <a:endParaRPr lang="en-US"/>
          </a:p>
          <a:p>
            <a:r>
              <a:rPr lang="en-US"/>
              <a:t>‹#›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1.7.2013</a:t>
            </a:r>
          </a:p>
          <a:p>
            <a:endParaRPr lang="en-US"/>
          </a:p>
          <a:p>
            <a:r>
              <a:rPr lang="en-US"/>
              <a:t>3</a:t>
            </a:r>
          </a:p>
          <a:p>
            <a:endParaRPr lang="en-US"/>
          </a:p>
          <a:p>
            <a:r>
              <a:rPr lang="en-US"/>
              <a:t>‹#›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1.7.2013</a:t>
            </a:r>
          </a:p>
          <a:p>
            <a:endParaRPr lang="en-US"/>
          </a:p>
          <a:p>
            <a:r>
              <a:rPr lang="en-US"/>
              <a:t>4</a:t>
            </a:r>
          </a:p>
          <a:p>
            <a:endParaRPr lang="en-US"/>
          </a:p>
          <a:p>
            <a:r>
              <a:rPr lang="en-US"/>
              <a:t>‹#›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1.7.2013</a:t>
            </a:r>
          </a:p>
          <a:p>
            <a:endParaRPr lang="en-US"/>
          </a:p>
          <a:p>
            <a:r>
              <a:rPr lang="en-US"/>
              <a:t>5</a:t>
            </a:r>
          </a:p>
          <a:p>
            <a:endParaRPr lang="en-US"/>
          </a:p>
          <a:p>
            <a:r>
              <a:rPr lang="en-US"/>
              <a:t>‹#›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1.7.2013</a:t>
            </a:r>
          </a:p>
          <a:p>
            <a:endParaRPr lang="en-US"/>
          </a:p>
          <a:p>
            <a:r>
              <a:rPr lang="en-US"/>
              <a:t>6</a:t>
            </a:r>
          </a:p>
          <a:p>
            <a:endParaRPr lang="en-US"/>
          </a:p>
          <a:p>
            <a:r>
              <a:rPr lang="en-US"/>
              <a:t>‹#›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1.7.2013</a:t>
            </a:r>
          </a:p>
          <a:p>
            <a:endParaRPr lang="en-US"/>
          </a:p>
          <a:p>
            <a:r>
              <a:rPr lang="en-US"/>
              <a:t>9</a:t>
            </a:r>
          </a:p>
          <a:p>
            <a:endParaRPr lang="en-US"/>
          </a:p>
          <a:p>
            <a:r>
              <a:rPr lang="en-US"/>
              <a:t>‹#›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15.svg"/><Relationship Id="rId3" Type="http://schemas.openxmlformats.org/officeDocument/2006/relationships/image" Target="../media/image16.png"/><Relationship Id="rId7" Type="http://schemas.openxmlformats.org/officeDocument/2006/relationships/image" Target="../media/image3.jpe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49.svg"/><Relationship Id="rId5" Type="http://schemas.openxmlformats.org/officeDocument/2006/relationships/image" Target="../media/image4.jpeg"/><Relationship Id="rId10" Type="http://schemas.openxmlformats.org/officeDocument/2006/relationships/image" Target="../media/image48.png"/><Relationship Id="rId4" Type="http://schemas.openxmlformats.org/officeDocument/2006/relationships/image" Target="../media/image17.svg"/><Relationship Id="rId9" Type="http://schemas.openxmlformats.org/officeDocument/2006/relationships/image" Target="../media/image4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svg"/><Relationship Id="rId18" Type="http://schemas.openxmlformats.org/officeDocument/2006/relationships/image" Target="../media/image60.png"/><Relationship Id="rId3" Type="http://schemas.openxmlformats.org/officeDocument/2006/relationships/image" Target="../media/image8.png"/><Relationship Id="rId21" Type="http://schemas.openxmlformats.org/officeDocument/2006/relationships/image" Target="../media/image63.svg"/><Relationship Id="rId7" Type="http://schemas.openxmlformats.org/officeDocument/2006/relationships/image" Target="../media/image3.jpeg"/><Relationship Id="rId12" Type="http://schemas.openxmlformats.org/officeDocument/2006/relationships/image" Target="../media/image54.png"/><Relationship Id="rId17" Type="http://schemas.openxmlformats.org/officeDocument/2006/relationships/image" Target="../media/image59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58.png"/><Relationship Id="rId20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53.svg"/><Relationship Id="rId5" Type="http://schemas.openxmlformats.org/officeDocument/2006/relationships/image" Target="../media/image4.jpeg"/><Relationship Id="rId15" Type="http://schemas.openxmlformats.org/officeDocument/2006/relationships/image" Target="../media/image57.svg"/><Relationship Id="rId23" Type="http://schemas.openxmlformats.org/officeDocument/2006/relationships/image" Target="../media/image15.svg"/><Relationship Id="rId10" Type="http://schemas.openxmlformats.org/officeDocument/2006/relationships/image" Target="../media/image52.png"/><Relationship Id="rId19" Type="http://schemas.openxmlformats.org/officeDocument/2006/relationships/image" Target="../media/image61.svg"/><Relationship Id="rId4" Type="http://schemas.openxmlformats.org/officeDocument/2006/relationships/image" Target="../media/image9.svg"/><Relationship Id="rId9" Type="http://schemas.openxmlformats.org/officeDocument/2006/relationships/image" Target="../media/image51.svg"/><Relationship Id="rId14" Type="http://schemas.openxmlformats.org/officeDocument/2006/relationships/image" Target="../media/image56.png"/><Relationship Id="rId2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3.svg"/><Relationship Id="rId5" Type="http://schemas.openxmlformats.org/officeDocument/2006/relationships/image" Target="../media/image4.jpeg"/><Relationship Id="rId10" Type="http://schemas.openxmlformats.org/officeDocument/2006/relationships/image" Target="../media/image12.png"/><Relationship Id="rId4" Type="http://schemas.openxmlformats.org/officeDocument/2006/relationships/image" Target="../media/image9.svg"/><Relationship Id="rId9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5.svg"/><Relationship Id="rId3" Type="http://schemas.openxmlformats.org/officeDocument/2006/relationships/image" Target="../media/image16.png"/><Relationship Id="rId7" Type="http://schemas.openxmlformats.org/officeDocument/2006/relationships/image" Target="../media/image3.jpe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21.svg"/><Relationship Id="rId5" Type="http://schemas.openxmlformats.org/officeDocument/2006/relationships/image" Target="../media/image4.jpeg"/><Relationship Id="rId10" Type="http://schemas.openxmlformats.org/officeDocument/2006/relationships/image" Target="../media/image20.png"/><Relationship Id="rId4" Type="http://schemas.openxmlformats.org/officeDocument/2006/relationships/image" Target="../media/image17.svg"/><Relationship Id="rId9" Type="http://schemas.openxmlformats.org/officeDocument/2006/relationships/image" Target="../media/image1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sv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25.svg"/><Relationship Id="rId5" Type="http://schemas.openxmlformats.org/officeDocument/2006/relationships/image" Target="../media/image4.jpeg"/><Relationship Id="rId15" Type="http://schemas.openxmlformats.org/officeDocument/2006/relationships/image" Target="../media/image15.svg"/><Relationship Id="rId10" Type="http://schemas.openxmlformats.org/officeDocument/2006/relationships/image" Target="../media/image24.png"/><Relationship Id="rId4" Type="http://schemas.openxmlformats.org/officeDocument/2006/relationships/image" Target="../media/image9.svg"/><Relationship Id="rId9" Type="http://schemas.openxmlformats.org/officeDocument/2006/relationships/image" Target="../media/image23.sv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6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5.svg"/><Relationship Id="rId5" Type="http://schemas.openxmlformats.org/officeDocument/2006/relationships/image" Target="../media/image4.jpeg"/><Relationship Id="rId10" Type="http://schemas.openxmlformats.org/officeDocument/2006/relationships/image" Target="../media/image14.png"/><Relationship Id="rId4" Type="http://schemas.openxmlformats.org/officeDocument/2006/relationships/image" Target="../media/image17.svg"/><Relationship Id="rId9" Type="http://schemas.openxmlformats.org/officeDocument/2006/relationships/image" Target="../media/image29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sv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12" Type="http://schemas.openxmlformats.org/officeDocument/2006/relationships/image" Target="../media/image34.png"/><Relationship Id="rId17" Type="http://schemas.openxmlformats.org/officeDocument/2006/relationships/image" Target="../media/image15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33.svg"/><Relationship Id="rId5" Type="http://schemas.openxmlformats.org/officeDocument/2006/relationships/image" Target="../media/image4.jpeg"/><Relationship Id="rId15" Type="http://schemas.openxmlformats.org/officeDocument/2006/relationships/image" Target="../media/image37.svg"/><Relationship Id="rId10" Type="http://schemas.openxmlformats.org/officeDocument/2006/relationships/image" Target="../media/image32.png"/><Relationship Id="rId4" Type="http://schemas.openxmlformats.org/officeDocument/2006/relationships/image" Target="../media/image9.svg"/><Relationship Id="rId9" Type="http://schemas.openxmlformats.org/officeDocument/2006/relationships/image" Target="../media/image31.svg"/><Relationship Id="rId1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svg"/><Relationship Id="rId3" Type="http://schemas.openxmlformats.org/officeDocument/2006/relationships/image" Target="../media/image16.png"/><Relationship Id="rId7" Type="http://schemas.openxmlformats.org/officeDocument/2006/relationships/image" Target="../media/image3.jpeg"/><Relationship Id="rId12" Type="http://schemas.openxmlformats.org/officeDocument/2006/relationships/image" Target="../media/image42.png"/><Relationship Id="rId17" Type="http://schemas.openxmlformats.org/officeDocument/2006/relationships/image" Target="../media/image15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41.svg"/><Relationship Id="rId5" Type="http://schemas.openxmlformats.org/officeDocument/2006/relationships/image" Target="../media/image4.jpeg"/><Relationship Id="rId15" Type="http://schemas.openxmlformats.org/officeDocument/2006/relationships/image" Target="../media/image45.svg"/><Relationship Id="rId10" Type="http://schemas.openxmlformats.org/officeDocument/2006/relationships/image" Target="../media/image40.png"/><Relationship Id="rId4" Type="http://schemas.openxmlformats.org/officeDocument/2006/relationships/image" Target="../media/image17.svg"/><Relationship Id="rId9" Type="http://schemas.openxmlformats.org/officeDocument/2006/relationships/image" Target="../media/image39.svg"/><Relationship Id="rId1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4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697" y="-12697"/>
            <a:ext cx="391096" cy="10312337"/>
          </a:xfrm>
          <a:custGeom>
            <a:avLst/>
            <a:gdLst/>
            <a:ahLst/>
            <a:cxnLst/>
            <a:rect l="l" t="t" r="r" b="b"/>
            <a:pathLst>
              <a:path w="391096" h="10312337">
                <a:moveTo>
                  <a:pt x="0" y="0"/>
                </a:moveTo>
                <a:lnTo>
                  <a:pt x="391097" y="0"/>
                </a:lnTo>
                <a:lnTo>
                  <a:pt x="391097" y="10312337"/>
                </a:lnTo>
                <a:lnTo>
                  <a:pt x="0" y="103123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" name="Group 3"/>
          <p:cNvGrpSpPr/>
          <p:nvPr/>
        </p:nvGrpSpPr>
        <p:grpSpPr>
          <a:xfrm>
            <a:off x="7040880" y="694944"/>
            <a:ext cx="4206240" cy="4206240"/>
            <a:chOff x="0" y="0"/>
            <a:chExt cx="5608320" cy="5608320"/>
          </a:xfrm>
        </p:grpSpPr>
        <p:sp>
          <p:nvSpPr>
            <p:cNvPr id="4" name="Freeform 4" descr="/home/claude/logo.jpeg"/>
            <p:cNvSpPr/>
            <p:nvPr/>
          </p:nvSpPr>
          <p:spPr>
            <a:xfrm>
              <a:off x="0" y="0"/>
              <a:ext cx="5608320" cy="5608320"/>
            </a:xfrm>
            <a:custGeom>
              <a:avLst/>
              <a:gdLst/>
              <a:ahLst/>
              <a:cxnLst/>
              <a:rect l="l" t="t" r="r" b="b"/>
              <a:pathLst>
                <a:path w="5608320" h="5608320">
                  <a:moveTo>
                    <a:pt x="0" y="0"/>
                  </a:moveTo>
                  <a:lnTo>
                    <a:pt x="5608320" y="0"/>
                  </a:lnTo>
                  <a:lnTo>
                    <a:pt x="5608320" y="5608320"/>
                  </a:lnTo>
                  <a:lnTo>
                    <a:pt x="0" y="56083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14400" y="5157216"/>
            <a:ext cx="16459200" cy="1554480"/>
            <a:chOff x="0" y="0"/>
            <a:chExt cx="21945600" cy="20726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945600" cy="2072640"/>
            </a:xfrm>
            <a:custGeom>
              <a:avLst/>
              <a:gdLst/>
              <a:ahLst/>
              <a:cxnLst/>
              <a:rect l="l" t="t" r="r" b="b"/>
              <a:pathLst>
                <a:path w="21945600" h="2072640">
                  <a:moveTo>
                    <a:pt x="0" y="0"/>
                  </a:moveTo>
                  <a:lnTo>
                    <a:pt x="21945600" y="0"/>
                  </a:lnTo>
                  <a:lnTo>
                    <a:pt x="21945600" y="2072640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56168" b="-15616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14400" y="5050060"/>
            <a:ext cx="16459200" cy="1661636"/>
            <a:chOff x="0" y="0"/>
            <a:chExt cx="21945600" cy="221551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945600" cy="2215515"/>
            </a:xfrm>
            <a:custGeom>
              <a:avLst/>
              <a:gdLst/>
              <a:ahLst/>
              <a:cxnLst/>
              <a:rect l="l" t="t" r="r" b="b"/>
              <a:pathLst>
                <a:path w="21945600" h="2215515">
                  <a:moveTo>
                    <a:pt x="0" y="0"/>
                  </a:moveTo>
                  <a:lnTo>
                    <a:pt x="21945600" y="0"/>
                  </a:lnTo>
                  <a:lnTo>
                    <a:pt x="21945600" y="2215515"/>
                  </a:lnTo>
                  <a:lnTo>
                    <a:pt x="0" y="2215515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t="-143007" b="-14300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42875"/>
              <a:ext cx="21945600" cy="235839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8640"/>
                </a:lnSpc>
              </a:pPr>
              <a:r>
                <a:rPr lang="en-US" sz="7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NEGOCIACIÓN COLECTIVA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14400" y="6547104"/>
            <a:ext cx="16459200" cy="1426464"/>
            <a:chOff x="0" y="0"/>
            <a:chExt cx="21945600" cy="190195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1945600" cy="1901952"/>
            </a:xfrm>
            <a:custGeom>
              <a:avLst/>
              <a:gdLst/>
              <a:ahLst/>
              <a:cxnLst/>
              <a:rect l="l" t="t" r="r" b="b"/>
              <a:pathLst>
                <a:path w="21945600" h="1901952">
                  <a:moveTo>
                    <a:pt x="0" y="0"/>
                  </a:moveTo>
                  <a:lnTo>
                    <a:pt x="21945600" y="0"/>
                  </a:lnTo>
                  <a:lnTo>
                    <a:pt x="21945600" y="1901952"/>
                  </a:lnTo>
                  <a:lnTo>
                    <a:pt x="0" y="1901952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74670" b="-174671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14400" y="6439948"/>
            <a:ext cx="16459200" cy="1533620"/>
            <a:chOff x="0" y="0"/>
            <a:chExt cx="21945600" cy="204482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1945600" cy="2044827"/>
            </a:xfrm>
            <a:custGeom>
              <a:avLst/>
              <a:gdLst/>
              <a:ahLst/>
              <a:cxnLst/>
              <a:rect l="l" t="t" r="r" b="b"/>
              <a:pathLst>
                <a:path w="21945600" h="2044827">
                  <a:moveTo>
                    <a:pt x="0" y="0"/>
                  </a:moveTo>
                  <a:lnTo>
                    <a:pt x="21945600" y="0"/>
                  </a:lnTo>
                  <a:lnTo>
                    <a:pt x="21945600" y="2044827"/>
                  </a:lnTo>
                  <a:lnTo>
                    <a:pt x="0" y="2044827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t="-159118" b="-15911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142875"/>
              <a:ext cx="21945600" cy="218770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8640"/>
                </a:lnSpc>
              </a:pPr>
              <a:r>
                <a:rPr lang="en-US" sz="7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POR NIVELES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14400" y="8010144"/>
            <a:ext cx="16459200" cy="859688"/>
            <a:chOff x="0" y="0"/>
            <a:chExt cx="21945600" cy="114625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1945600" cy="1146302"/>
            </a:xfrm>
            <a:custGeom>
              <a:avLst/>
              <a:gdLst/>
              <a:ahLst/>
              <a:cxnLst/>
              <a:rect l="l" t="t" r="r" b="b"/>
              <a:pathLst>
                <a:path w="21945600" h="1146302">
                  <a:moveTo>
                    <a:pt x="0" y="0"/>
                  </a:moveTo>
                  <a:lnTo>
                    <a:pt x="21945600" y="0"/>
                  </a:lnTo>
                  <a:lnTo>
                    <a:pt x="21945600" y="1146302"/>
                  </a:lnTo>
                  <a:lnTo>
                    <a:pt x="0" y="1146302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322777" b="-32277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14400" y="7945850"/>
            <a:ext cx="16459200" cy="923982"/>
            <a:chOff x="0" y="0"/>
            <a:chExt cx="21945600" cy="123197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1945600" cy="1231973"/>
            </a:xfrm>
            <a:custGeom>
              <a:avLst/>
              <a:gdLst/>
              <a:ahLst/>
              <a:cxnLst/>
              <a:rect l="l" t="t" r="r" b="b"/>
              <a:pathLst>
                <a:path w="21945600" h="1231973">
                  <a:moveTo>
                    <a:pt x="0" y="0"/>
                  </a:moveTo>
                  <a:lnTo>
                    <a:pt x="21945600" y="0"/>
                  </a:lnTo>
                  <a:lnTo>
                    <a:pt x="21945600" y="1231973"/>
                  </a:lnTo>
                  <a:lnTo>
                    <a:pt x="0" y="1231973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t="-297094" b="-29709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85725"/>
              <a:ext cx="21945600" cy="131770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159"/>
                </a:lnSpc>
              </a:pPr>
              <a:r>
                <a:rPr lang="en-US" sz="42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0234 de 2026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14400" y="8741664"/>
            <a:ext cx="16459200" cy="696420"/>
            <a:chOff x="0" y="0"/>
            <a:chExt cx="21945600" cy="9285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1945600" cy="928624"/>
            </a:xfrm>
            <a:custGeom>
              <a:avLst/>
              <a:gdLst/>
              <a:ahLst/>
              <a:cxnLst/>
              <a:rect l="l" t="t" r="r" b="b"/>
              <a:pathLst>
                <a:path w="21945600" h="928624">
                  <a:moveTo>
                    <a:pt x="0" y="0"/>
                  </a:moveTo>
                  <a:lnTo>
                    <a:pt x="21945600" y="0"/>
                  </a:lnTo>
                  <a:lnTo>
                    <a:pt x="21945600" y="928624"/>
                  </a:lnTo>
                  <a:lnTo>
                    <a:pt x="0" y="928624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410161" b="-4101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914400" y="8691658"/>
            <a:ext cx="16459200" cy="746427"/>
            <a:chOff x="0" y="0"/>
            <a:chExt cx="21945600" cy="99523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1945600" cy="995236"/>
            </a:xfrm>
            <a:custGeom>
              <a:avLst/>
              <a:gdLst/>
              <a:ahLst/>
              <a:cxnLst/>
              <a:rect l="l" t="t" r="r" b="b"/>
              <a:pathLst>
                <a:path w="21945600" h="995236">
                  <a:moveTo>
                    <a:pt x="0" y="0"/>
                  </a:moveTo>
                  <a:lnTo>
                    <a:pt x="21945600" y="0"/>
                  </a:lnTo>
                  <a:lnTo>
                    <a:pt x="21945600" y="995236"/>
                  </a:lnTo>
                  <a:lnTo>
                    <a:pt x="0" y="995236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t="-379657" b="-37965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66675"/>
              <a:ext cx="21945600" cy="106191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199"/>
                </a:lnSpc>
              </a:pPr>
              <a:r>
                <a:rPr lang="en-US" sz="3499" i="1">
                  <a:solidFill>
                    <a:srgbClr val="A8D5B5"/>
                  </a:solidFill>
                  <a:latin typeface="Calibri (MS) Italics"/>
                  <a:ea typeface="Calibri (MS) Italics"/>
                  <a:cs typeface="Calibri (MS) Italics"/>
                  <a:sym typeface="Calibri (MS) Italics"/>
                </a:rPr>
                <a:t>Ministerio del Trabajo  —  6 de marzo de 2026</a:t>
              </a:r>
            </a:p>
          </p:txBody>
        </p:sp>
      </p:grpSp>
      <p:sp>
        <p:nvSpPr>
          <p:cNvPr id="25" name="Freeform 25"/>
          <p:cNvSpPr/>
          <p:nvPr/>
        </p:nvSpPr>
        <p:spPr>
          <a:xfrm>
            <a:off x="-12697" y="9643367"/>
            <a:ext cx="18313336" cy="656272"/>
          </a:xfrm>
          <a:custGeom>
            <a:avLst/>
            <a:gdLst/>
            <a:ahLst/>
            <a:cxnLst/>
            <a:rect l="l" t="t" r="r" b="b"/>
            <a:pathLst>
              <a:path w="18313336" h="656272">
                <a:moveTo>
                  <a:pt x="0" y="0"/>
                </a:moveTo>
                <a:lnTo>
                  <a:pt x="18313337" y="0"/>
                </a:lnTo>
                <a:lnTo>
                  <a:pt x="18313337" y="656273"/>
                </a:lnTo>
                <a:lnTo>
                  <a:pt x="0" y="65627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26" name="Group 26"/>
          <p:cNvGrpSpPr/>
          <p:nvPr/>
        </p:nvGrpSpPr>
        <p:grpSpPr>
          <a:xfrm>
            <a:off x="548640" y="9656064"/>
            <a:ext cx="17190720" cy="630936"/>
            <a:chOff x="0" y="0"/>
            <a:chExt cx="22920960" cy="841248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2920961" cy="841248"/>
            </a:xfrm>
            <a:custGeom>
              <a:avLst/>
              <a:gdLst/>
              <a:ahLst/>
              <a:cxnLst/>
              <a:rect l="l" t="t" r="r" b="b"/>
              <a:pathLst>
                <a:path w="22920961" h="841248">
                  <a:moveTo>
                    <a:pt x="0" y="0"/>
                  </a:moveTo>
                  <a:lnTo>
                    <a:pt x="22920961" y="0"/>
                  </a:lnTo>
                  <a:lnTo>
                    <a:pt x="22920961" y="841248"/>
                  </a:lnTo>
                  <a:lnTo>
                    <a:pt x="0" y="841248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480526" b="-48052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548640" y="9613202"/>
            <a:ext cx="17190720" cy="673798"/>
            <a:chOff x="0" y="0"/>
            <a:chExt cx="22920960" cy="898398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2920961" cy="898398"/>
            </a:xfrm>
            <a:custGeom>
              <a:avLst/>
              <a:gdLst/>
              <a:ahLst/>
              <a:cxnLst/>
              <a:rect l="l" t="t" r="r" b="b"/>
              <a:pathLst>
                <a:path w="22920961" h="898398">
                  <a:moveTo>
                    <a:pt x="0" y="0"/>
                  </a:moveTo>
                  <a:lnTo>
                    <a:pt x="22920961" y="0"/>
                  </a:lnTo>
                  <a:lnTo>
                    <a:pt x="22920961" y="898398"/>
                  </a:lnTo>
                  <a:lnTo>
                    <a:pt x="0" y="898398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t="-447124" b="-44712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57150"/>
              <a:ext cx="22920960" cy="95554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8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Nueva Escuela Popular y Obrera  —  NEPO  —  Material para Escuela Sindical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4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697" y="-12697"/>
            <a:ext cx="18313336" cy="2183320"/>
          </a:xfrm>
          <a:custGeom>
            <a:avLst/>
            <a:gdLst/>
            <a:ahLst/>
            <a:cxnLst/>
            <a:rect l="l" t="t" r="r" b="b"/>
            <a:pathLst>
              <a:path w="18313336" h="2183320">
                <a:moveTo>
                  <a:pt x="0" y="0"/>
                </a:moveTo>
                <a:lnTo>
                  <a:pt x="18313337" y="0"/>
                </a:lnTo>
                <a:lnTo>
                  <a:pt x="18313337" y="2183321"/>
                </a:lnTo>
                <a:lnTo>
                  <a:pt x="0" y="21833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" name="Group 3"/>
          <p:cNvGrpSpPr/>
          <p:nvPr/>
        </p:nvGrpSpPr>
        <p:grpSpPr>
          <a:xfrm>
            <a:off x="731520" y="0"/>
            <a:ext cx="15361920" cy="2157984"/>
            <a:chOff x="0" y="0"/>
            <a:chExt cx="20482560" cy="28773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482561" cy="2877312"/>
            </a:xfrm>
            <a:custGeom>
              <a:avLst/>
              <a:gdLst/>
              <a:ahLst/>
              <a:cxnLst/>
              <a:rect l="l" t="t" r="r" b="b"/>
              <a:pathLst>
                <a:path w="20482561" h="2877312">
                  <a:moveTo>
                    <a:pt x="0" y="0"/>
                  </a:moveTo>
                  <a:lnTo>
                    <a:pt x="20482561" y="0"/>
                  </a:lnTo>
                  <a:lnTo>
                    <a:pt x="20482561" y="2877312"/>
                  </a:lnTo>
                  <a:lnTo>
                    <a:pt x="0" y="28773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8610" b="-8861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-114300"/>
            <a:ext cx="15361920" cy="2272284"/>
            <a:chOff x="0" y="0"/>
            <a:chExt cx="20482560" cy="302971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482561" cy="3029712"/>
            </a:xfrm>
            <a:custGeom>
              <a:avLst/>
              <a:gdLst/>
              <a:ahLst/>
              <a:cxnLst/>
              <a:rect l="l" t="t" r="r" b="b"/>
              <a:pathLst>
                <a:path w="20482561" h="3029712">
                  <a:moveTo>
                    <a:pt x="0" y="0"/>
                  </a:moveTo>
                  <a:lnTo>
                    <a:pt x="20482561" y="0"/>
                  </a:lnTo>
                  <a:lnTo>
                    <a:pt x="20482561" y="3029712"/>
                  </a:lnTo>
                  <a:lnTo>
                    <a:pt x="0" y="3029712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1729" b="-8172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52400"/>
              <a:ext cx="20482560" cy="318211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8759"/>
                </a:lnSpc>
              </a:pPr>
              <a:r>
                <a:rPr lang="en-US" sz="7298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PRINCIPIOS Y BUENA FE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550640" y="182880"/>
            <a:ext cx="1426464" cy="1426464"/>
            <a:chOff x="0" y="0"/>
            <a:chExt cx="1901952" cy="1901952"/>
          </a:xfrm>
        </p:grpSpPr>
        <p:sp>
          <p:nvSpPr>
            <p:cNvPr id="9" name="Freeform 9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731520" y="2231136"/>
            <a:ext cx="16824960" cy="859688"/>
            <a:chOff x="0" y="0"/>
            <a:chExt cx="22433280" cy="114625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2433280" cy="1146302"/>
            </a:xfrm>
            <a:custGeom>
              <a:avLst/>
              <a:gdLst/>
              <a:ahLst/>
              <a:cxnLst/>
              <a:rect l="l" t="t" r="r" b="b"/>
              <a:pathLst>
                <a:path w="22433280" h="1146302">
                  <a:moveTo>
                    <a:pt x="0" y="0"/>
                  </a:moveTo>
                  <a:lnTo>
                    <a:pt x="22433280" y="0"/>
                  </a:lnTo>
                  <a:lnTo>
                    <a:pt x="22433280" y="1146302"/>
                  </a:lnTo>
                  <a:lnTo>
                    <a:pt x="0" y="114630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331062" b="-331056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31520" y="2166842"/>
            <a:ext cx="16824960" cy="923982"/>
            <a:chOff x="0" y="0"/>
            <a:chExt cx="22433280" cy="12319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2433280" cy="1231972"/>
            </a:xfrm>
            <a:custGeom>
              <a:avLst/>
              <a:gdLst/>
              <a:ahLst/>
              <a:cxnLst/>
              <a:rect l="l" t="t" r="r" b="b"/>
              <a:pathLst>
                <a:path w="22433280" h="1231972">
                  <a:moveTo>
                    <a:pt x="0" y="0"/>
                  </a:moveTo>
                  <a:lnTo>
                    <a:pt x="22433280" y="0"/>
                  </a:lnTo>
                  <a:lnTo>
                    <a:pt x="22433280" y="1231972"/>
                  </a:lnTo>
                  <a:lnTo>
                    <a:pt x="0" y="1231972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304807" b="-30480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85725"/>
              <a:ext cx="22433280" cy="131770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159"/>
                </a:lnSpc>
              </a:pPr>
              <a:r>
                <a:rPr lang="en-US" sz="4299" i="1">
                  <a:solidFill>
                    <a:srgbClr val="FFFFFF"/>
                  </a:solidFill>
                  <a:latin typeface="Calibri (MS) Italics"/>
                  <a:ea typeface="Calibri (MS) Italics"/>
                  <a:cs typeface="Calibri (MS) Italics"/>
                  <a:sym typeface="Calibri (MS) Italics"/>
                </a:rPr>
                <a:t>El decreto impone a AMBAS PARTES obligaciones concretas de buena fe:</a:t>
              </a:r>
            </a:p>
          </p:txBody>
        </p:sp>
      </p:grpSp>
      <p:sp>
        <p:nvSpPr>
          <p:cNvPr id="15" name="Freeform 15"/>
          <p:cNvSpPr/>
          <p:nvPr/>
        </p:nvSpPr>
        <p:spPr>
          <a:xfrm>
            <a:off x="629917" y="2915917"/>
            <a:ext cx="5506784" cy="2032064"/>
          </a:xfrm>
          <a:custGeom>
            <a:avLst/>
            <a:gdLst/>
            <a:ahLst/>
            <a:cxnLst/>
            <a:rect l="l" t="t" r="r" b="b"/>
            <a:pathLst>
              <a:path w="5506784" h="2032064">
                <a:moveTo>
                  <a:pt x="0" y="0"/>
                </a:moveTo>
                <a:lnTo>
                  <a:pt x="5506783" y="0"/>
                </a:lnTo>
                <a:lnTo>
                  <a:pt x="5506783" y="2032063"/>
                </a:lnTo>
                <a:lnTo>
                  <a:pt x="0" y="20320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6" name="Freeform 16"/>
          <p:cNvSpPr/>
          <p:nvPr/>
        </p:nvSpPr>
        <p:spPr>
          <a:xfrm>
            <a:off x="810263" y="3096263"/>
            <a:ext cx="665512" cy="665416"/>
          </a:xfrm>
          <a:custGeom>
            <a:avLst/>
            <a:gdLst/>
            <a:ahLst/>
            <a:cxnLst/>
            <a:rect l="l" t="t" r="r" b="b"/>
            <a:pathLst>
              <a:path w="665512" h="665416">
                <a:moveTo>
                  <a:pt x="0" y="0"/>
                </a:moveTo>
                <a:lnTo>
                  <a:pt x="665512" y="0"/>
                </a:lnTo>
                <a:lnTo>
                  <a:pt x="665512" y="665417"/>
                </a:lnTo>
                <a:lnTo>
                  <a:pt x="0" y="66541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7" name="Group 17"/>
          <p:cNvGrpSpPr/>
          <p:nvPr/>
        </p:nvGrpSpPr>
        <p:grpSpPr>
          <a:xfrm>
            <a:off x="822960" y="3108960"/>
            <a:ext cx="640080" cy="797271"/>
            <a:chOff x="0" y="0"/>
            <a:chExt cx="853440" cy="106302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53440" cy="1062990"/>
            </a:xfrm>
            <a:custGeom>
              <a:avLst/>
              <a:gdLst/>
              <a:ahLst/>
              <a:cxnLst/>
              <a:rect l="l" t="t" r="r" b="b"/>
              <a:pathLst>
                <a:path w="853440" h="1062990">
                  <a:moveTo>
                    <a:pt x="0" y="0"/>
                  </a:moveTo>
                  <a:lnTo>
                    <a:pt x="853440" y="0"/>
                  </a:lnTo>
                  <a:lnTo>
                    <a:pt x="853440" y="1062990"/>
                  </a:lnTo>
                  <a:lnTo>
                    <a:pt x="0" y="106299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109924" r="-109922" b="-3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822960" y="3044666"/>
            <a:ext cx="640080" cy="861565"/>
            <a:chOff x="0" y="0"/>
            <a:chExt cx="853440" cy="114875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53440" cy="1148752"/>
            </a:xfrm>
            <a:custGeom>
              <a:avLst/>
              <a:gdLst/>
              <a:ahLst/>
              <a:cxnLst/>
              <a:rect l="l" t="t" r="r" b="b"/>
              <a:pathLst>
                <a:path w="853440" h="1148752">
                  <a:moveTo>
                    <a:pt x="0" y="0"/>
                  </a:moveTo>
                  <a:lnTo>
                    <a:pt x="853440" y="0"/>
                  </a:lnTo>
                  <a:lnTo>
                    <a:pt x="853440" y="1148752"/>
                  </a:lnTo>
                  <a:lnTo>
                    <a:pt x="0" y="1148752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122700" r="-12270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85725"/>
              <a:ext cx="853440" cy="12344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1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591056" y="3072384"/>
            <a:ext cx="4352544" cy="1719072"/>
            <a:chOff x="0" y="0"/>
            <a:chExt cx="5803392" cy="2292096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5803392" cy="2292096"/>
            </a:xfrm>
            <a:custGeom>
              <a:avLst/>
              <a:gdLst/>
              <a:ahLst/>
              <a:cxnLst/>
              <a:rect l="l" t="t" r="r" b="b"/>
              <a:pathLst>
                <a:path w="5803392" h="2292096">
                  <a:moveTo>
                    <a:pt x="0" y="0"/>
                  </a:moveTo>
                  <a:lnTo>
                    <a:pt x="5803392" y="0"/>
                  </a:lnTo>
                  <a:lnTo>
                    <a:pt x="5803392" y="2292096"/>
                  </a:lnTo>
                  <a:lnTo>
                    <a:pt x="0" y="229209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09" r="-70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591056" y="3015234"/>
            <a:ext cx="4352544" cy="1776222"/>
            <a:chOff x="0" y="0"/>
            <a:chExt cx="5803392" cy="236829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803392" cy="2368296"/>
            </a:xfrm>
            <a:custGeom>
              <a:avLst/>
              <a:gdLst/>
              <a:ahLst/>
              <a:cxnLst/>
              <a:rect l="l" t="t" r="r" b="b"/>
              <a:pathLst>
                <a:path w="5803392" h="2368296">
                  <a:moveTo>
                    <a:pt x="0" y="0"/>
                  </a:moveTo>
                  <a:lnTo>
                    <a:pt x="5803392" y="0"/>
                  </a:lnTo>
                  <a:lnTo>
                    <a:pt x="5803392" y="2368296"/>
                  </a:lnTo>
                  <a:lnTo>
                    <a:pt x="0" y="2368296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2359" r="-235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76200"/>
              <a:ext cx="5803392" cy="244449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39"/>
                </a:lnSpc>
              </a:pPr>
              <a:r>
                <a:rPr lang="en-US" sz="31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Instalar y sostener negociaciones genuinas con cronograma acordado</a:t>
              </a:r>
            </a:p>
          </p:txBody>
        </p:sp>
      </p:grpSp>
      <p:sp>
        <p:nvSpPr>
          <p:cNvPr id="27" name="Freeform 27"/>
          <p:cNvSpPr/>
          <p:nvPr/>
        </p:nvSpPr>
        <p:spPr>
          <a:xfrm>
            <a:off x="6445501" y="2915917"/>
            <a:ext cx="5506783" cy="2032064"/>
          </a:xfrm>
          <a:custGeom>
            <a:avLst/>
            <a:gdLst/>
            <a:ahLst/>
            <a:cxnLst/>
            <a:rect l="l" t="t" r="r" b="b"/>
            <a:pathLst>
              <a:path w="5506783" h="2032064">
                <a:moveTo>
                  <a:pt x="0" y="0"/>
                </a:moveTo>
                <a:lnTo>
                  <a:pt x="5506783" y="0"/>
                </a:lnTo>
                <a:lnTo>
                  <a:pt x="5506783" y="2032063"/>
                </a:lnTo>
                <a:lnTo>
                  <a:pt x="0" y="20320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8" name="Freeform 28"/>
          <p:cNvSpPr/>
          <p:nvPr/>
        </p:nvSpPr>
        <p:spPr>
          <a:xfrm>
            <a:off x="6625847" y="3096263"/>
            <a:ext cx="665512" cy="665416"/>
          </a:xfrm>
          <a:custGeom>
            <a:avLst/>
            <a:gdLst/>
            <a:ahLst/>
            <a:cxnLst/>
            <a:rect l="l" t="t" r="r" b="b"/>
            <a:pathLst>
              <a:path w="665512" h="665416">
                <a:moveTo>
                  <a:pt x="0" y="0"/>
                </a:moveTo>
                <a:lnTo>
                  <a:pt x="665512" y="0"/>
                </a:lnTo>
                <a:lnTo>
                  <a:pt x="665512" y="665417"/>
                </a:lnTo>
                <a:lnTo>
                  <a:pt x="0" y="66541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29" name="Group 29"/>
          <p:cNvGrpSpPr/>
          <p:nvPr/>
        </p:nvGrpSpPr>
        <p:grpSpPr>
          <a:xfrm>
            <a:off x="6638544" y="3108960"/>
            <a:ext cx="640080" cy="744379"/>
            <a:chOff x="0" y="0"/>
            <a:chExt cx="853440" cy="992505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53440" cy="992505"/>
            </a:xfrm>
            <a:custGeom>
              <a:avLst/>
              <a:gdLst/>
              <a:ahLst/>
              <a:cxnLst/>
              <a:rect l="l" t="t" r="r" b="b"/>
              <a:pathLst>
                <a:path w="853440" h="992505">
                  <a:moveTo>
                    <a:pt x="0" y="0"/>
                  </a:moveTo>
                  <a:lnTo>
                    <a:pt x="853440" y="0"/>
                  </a:lnTo>
                  <a:lnTo>
                    <a:pt x="853440" y="992505"/>
                  </a:lnTo>
                  <a:lnTo>
                    <a:pt x="0" y="992505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99313" r="-99315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6638544" y="3051810"/>
            <a:ext cx="640080" cy="801529"/>
            <a:chOff x="0" y="0"/>
            <a:chExt cx="853440" cy="1068705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53440" cy="1068708"/>
            </a:xfrm>
            <a:custGeom>
              <a:avLst/>
              <a:gdLst/>
              <a:ahLst/>
              <a:cxnLst/>
              <a:rect l="l" t="t" r="r" b="b"/>
              <a:pathLst>
                <a:path w="853440" h="1068708">
                  <a:moveTo>
                    <a:pt x="0" y="0"/>
                  </a:moveTo>
                  <a:lnTo>
                    <a:pt x="853440" y="0"/>
                  </a:lnTo>
                  <a:lnTo>
                    <a:pt x="853440" y="1068708"/>
                  </a:lnTo>
                  <a:lnTo>
                    <a:pt x="0" y="1068708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110665" r="-11066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76200"/>
              <a:ext cx="853440" cy="114490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438"/>
                </a:lnSpc>
              </a:pPr>
              <a:r>
                <a:rPr lang="en-US" sz="3699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7406640" y="3072384"/>
            <a:ext cx="4352544" cy="1719072"/>
            <a:chOff x="0" y="0"/>
            <a:chExt cx="5803392" cy="2292096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5803392" cy="2292096"/>
            </a:xfrm>
            <a:custGeom>
              <a:avLst/>
              <a:gdLst/>
              <a:ahLst/>
              <a:cxnLst/>
              <a:rect l="l" t="t" r="r" b="b"/>
              <a:pathLst>
                <a:path w="5803392" h="2292096">
                  <a:moveTo>
                    <a:pt x="0" y="0"/>
                  </a:moveTo>
                  <a:lnTo>
                    <a:pt x="5803392" y="0"/>
                  </a:lnTo>
                  <a:lnTo>
                    <a:pt x="5803392" y="2292096"/>
                  </a:lnTo>
                  <a:lnTo>
                    <a:pt x="0" y="229209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09" r="-70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7406640" y="3022378"/>
            <a:ext cx="4352544" cy="1769078"/>
            <a:chOff x="0" y="0"/>
            <a:chExt cx="5803392" cy="2358771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5803392" cy="2358771"/>
            </a:xfrm>
            <a:custGeom>
              <a:avLst/>
              <a:gdLst/>
              <a:ahLst/>
              <a:cxnLst/>
              <a:rect l="l" t="t" r="r" b="b"/>
              <a:pathLst>
                <a:path w="5803392" h="2358771">
                  <a:moveTo>
                    <a:pt x="0" y="0"/>
                  </a:moveTo>
                  <a:lnTo>
                    <a:pt x="5803392" y="0"/>
                  </a:lnTo>
                  <a:lnTo>
                    <a:pt x="5803392" y="2358771"/>
                  </a:lnTo>
                  <a:lnTo>
                    <a:pt x="0" y="235877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2148" r="-214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66675"/>
              <a:ext cx="5803392" cy="24254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3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Designar representantes con facultades reales para tomar decisiones</a:t>
              </a:r>
            </a:p>
          </p:txBody>
        </p:sp>
      </p:grpSp>
      <p:sp>
        <p:nvSpPr>
          <p:cNvPr id="39" name="Freeform 39"/>
          <p:cNvSpPr/>
          <p:nvPr/>
        </p:nvSpPr>
        <p:spPr>
          <a:xfrm>
            <a:off x="12261085" y="2915917"/>
            <a:ext cx="5506784" cy="2032064"/>
          </a:xfrm>
          <a:custGeom>
            <a:avLst/>
            <a:gdLst/>
            <a:ahLst/>
            <a:cxnLst/>
            <a:rect l="l" t="t" r="r" b="b"/>
            <a:pathLst>
              <a:path w="5506784" h="2032064">
                <a:moveTo>
                  <a:pt x="0" y="0"/>
                </a:moveTo>
                <a:lnTo>
                  <a:pt x="5506783" y="0"/>
                </a:lnTo>
                <a:lnTo>
                  <a:pt x="5506783" y="2032063"/>
                </a:lnTo>
                <a:lnTo>
                  <a:pt x="0" y="20320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40" name="Freeform 40"/>
          <p:cNvSpPr/>
          <p:nvPr/>
        </p:nvSpPr>
        <p:spPr>
          <a:xfrm>
            <a:off x="12441431" y="3096263"/>
            <a:ext cx="665512" cy="665416"/>
          </a:xfrm>
          <a:custGeom>
            <a:avLst/>
            <a:gdLst/>
            <a:ahLst/>
            <a:cxnLst/>
            <a:rect l="l" t="t" r="r" b="b"/>
            <a:pathLst>
              <a:path w="665512" h="665416">
                <a:moveTo>
                  <a:pt x="0" y="0"/>
                </a:moveTo>
                <a:lnTo>
                  <a:pt x="665512" y="0"/>
                </a:lnTo>
                <a:lnTo>
                  <a:pt x="665512" y="665417"/>
                </a:lnTo>
                <a:lnTo>
                  <a:pt x="0" y="66541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41" name="Group 41"/>
          <p:cNvGrpSpPr/>
          <p:nvPr/>
        </p:nvGrpSpPr>
        <p:grpSpPr>
          <a:xfrm>
            <a:off x="12454128" y="3108960"/>
            <a:ext cx="640080" cy="744379"/>
            <a:chOff x="0" y="0"/>
            <a:chExt cx="853440" cy="992505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53440" cy="992505"/>
            </a:xfrm>
            <a:custGeom>
              <a:avLst/>
              <a:gdLst/>
              <a:ahLst/>
              <a:cxnLst/>
              <a:rect l="l" t="t" r="r" b="b"/>
              <a:pathLst>
                <a:path w="853440" h="992505">
                  <a:moveTo>
                    <a:pt x="0" y="0"/>
                  </a:moveTo>
                  <a:lnTo>
                    <a:pt x="853440" y="0"/>
                  </a:lnTo>
                  <a:lnTo>
                    <a:pt x="853440" y="992505"/>
                  </a:lnTo>
                  <a:lnTo>
                    <a:pt x="0" y="992505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99313" r="-99315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2454128" y="3051810"/>
            <a:ext cx="640080" cy="801529"/>
            <a:chOff x="0" y="0"/>
            <a:chExt cx="853440" cy="1068705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853440" cy="1068708"/>
            </a:xfrm>
            <a:custGeom>
              <a:avLst/>
              <a:gdLst/>
              <a:ahLst/>
              <a:cxnLst/>
              <a:rect l="l" t="t" r="r" b="b"/>
              <a:pathLst>
                <a:path w="853440" h="1068708">
                  <a:moveTo>
                    <a:pt x="0" y="0"/>
                  </a:moveTo>
                  <a:lnTo>
                    <a:pt x="853440" y="0"/>
                  </a:lnTo>
                  <a:lnTo>
                    <a:pt x="853440" y="1068708"/>
                  </a:lnTo>
                  <a:lnTo>
                    <a:pt x="0" y="1068708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110665" r="-11066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76200"/>
              <a:ext cx="853440" cy="114490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438"/>
                </a:lnSpc>
              </a:pPr>
              <a:r>
                <a:rPr lang="en-US" sz="3699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3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3222224" y="3072384"/>
            <a:ext cx="4352544" cy="1744170"/>
            <a:chOff x="0" y="0"/>
            <a:chExt cx="5803392" cy="232556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5803392" cy="2325624"/>
            </a:xfrm>
            <a:custGeom>
              <a:avLst/>
              <a:gdLst/>
              <a:ahLst/>
              <a:cxnLst/>
              <a:rect l="l" t="t" r="r" b="b"/>
              <a:pathLst>
                <a:path w="5803392" h="2325624">
                  <a:moveTo>
                    <a:pt x="0" y="0"/>
                  </a:moveTo>
                  <a:lnTo>
                    <a:pt x="5803392" y="0"/>
                  </a:lnTo>
                  <a:lnTo>
                    <a:pt x="5803392" y="2325624"/>
                  </a:lnTo>
                  <a:lnTo>
                    <a:pt x="0" y="2325624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1450" r="-1450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3222224" y="3022378"/>
            <a:ext cx="4352544" cy="1794177"/>
            <a:chOff x="0" y="0"/>
            <a:chExt cx="5803392" cy="2392236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5803392" cy="2392236"/>
            </a:xfrm>
            <a:custGeom>
              <a:avLst/>
              <a:gdLst/>
              <a:ahLst/>
              <a:cxnLst/>
              <a:rect l="l" t="t" r="r" b="b"/>
              <a:pathLst>
                <a:path w="5803392" h="2392236">
                  <a:moveTo>
                    <a:pt x="0" y="0"/>
                  </a:moveTo>
                  <a:lnTo>
                    <a:pt x="5803392" y="0"/>
                  </a:lnTo>
                  <a:lnTo>
                    <a:pt x="5803392" y="2392236"/>
                  </a:lnTo>
                  <a:lnTo>
                    <a:pt x="0" y="2392236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2888" r="-288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66675"/>
              <a:ext cx="5803392" cy="245891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199"/>
                </a:lnSpc>
              </a:pPr>
              <a:r>
                <a:rPr lang="en-US" sz="34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Examinar propuestas del otro lado y fundar objeciones por escrito</a:t>
              </a:r>
            </a:p>
          </p:txBody>
        </p:sp>
      </p:grpSp>
      <p:sp>
        <p:nvSpPr>
          <p:cNvPr id="51" name="Freeform 51"/>
          <p:cNvSpPr/>
          <p:nvPr/>
        </p:nvSpPr>
        <p:spPr>
          <a:xfrm>
            <a:off x="629917" y="5147053"/>
            <a:ext cx="5506784" cy="2032064"/>
          </a:xfrm>
          <a:custGeom>
            <a:avLst/>
            <a:gdLst/>
            <a:ahLst/>
            <a:cxnLst/>
            <a:rect l="l" t="t" r="r" b="b"/>
            <a:pathLst>
              <a:path w="5506784" h="2032064">
                <a:moveTo>
                  <a:pt x="0" y="0"/>
                </a:moveTo>
                <a:lnTo>
                  <a:pt x="5506783" y="0"/>
                </a:lnTo>
                <a:lnTo>
                  <a:pt x="5506783" y="2032063"/>
                </a:lnTo>
                <a:lnTo>
                  <a:pt x="0" y="20320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2" name="Freeform 52"/>
          <p:cNvSpPr/>
          <p:nvPr/>
        </p:nvSpPr>
        <p:spPr>
          <a:xfrm>
            <a:off x="810263" y="5327399"/>
            <a:ext cx="665512" cy="665416"/>
          </a:xfrm>
          <a:custGeom>
            <a:avLst/>
            <a:gdLst/>
            <a:ahLst/>
            <a:cxnLst/>
            <a:rect l="l" t="t" r="r" b="b"/>
            <a:pathLst>
              <a:path w="665512" h="665416">
                <a:moveTo>
                  <a:pt x="0" y="0"/>
                </a:moveTo>
                <a:lnTo>
                  <a:pt x="665512" y="0"/>
                </a:lnTo>
                <a:lnTo>
                  <a:pt x="665512" y="665417"/>
                </a:lnTo>
                <a:lnTo>
                  <a:pt x="0" y="66541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53" name="Group 53"/>
          <p:cNvGrpSpPr/>
          <p:nvPr/>
        </p:nvGrpSpPr>
        <p:grpSpPr>
          <a:xfrm>
            <a:off x="822960" y="5340096"/>
            <a:ext cx="640080" cy="720404"/>
            <a:chOff x="0" y="0"/>
            <a:chExt cx="853440" cy="960539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53440" cy="960501"/>
            </a:xfrm>
            <a:custGeom>
              <a:avLst/>
              <a:gdLst/>
              <a:ahLst/>
              <a:cxnLst/>
              <a:rect l="l" t="t" r="r" b="b"/>
              <a:pathLst>
                <a:path w="853440" h="960501">
                  <a:moveTo>
                    <a:pt x="0" y="0"/>
                  </a:moveTo>
                  <a:lnTo>
                    <a:pt x="853440" y="0"/>
                  </a:lnTo>
                  <a:lnTo>
                    <a:pt x="853440" y="960501"/>
                  </a:lnTo>
                  <a:lnTo>
                    <a:pt x="0" y="960501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94504" r="-94504" b="-3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822960" y="5275802"/>
            <a:ext cx="640080" cy="784698"/>
            <a:chOff x="0" y="0"/>
            <a:chExt cx="853440" cy="1046264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53440" cy="1046260"/>
            </a:xfrm>
            <a:custGeom>
              <a:avLst/>
              <a:gdLst/>
              <a:ahLst/>
              <a:cxnLst/>
              <a:rect l="l" t="t" r="r" b="b"/>
              <a:pathLst>
                <a:path w="853440" h="1046260">
                  <a:moveTo>
                    <a:pt x="0" y="0"/>
                  </a:moveTo>
                  <a:lnTo>
                    <a:pt x="853440" y="0"/>
                  </a:lnTo>
                  <a:lnTo>
                    <a:pt x="853440" y="1046260"/>
                  </a:lnTo>
                  <a:lnTo>
                    <a:pt x="0" y="1046260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107292" r="-10729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85725"/>
              <a:ext cx="853440" cy="113198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19"/>
                </a:lnSpc>
              </a:pPr>
              <a:r>
                <a:rPr lang="en-US" sz="3598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4</a:t>
              </a: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591056" y="5303520"/>
            <a:ext cx="4352544" cy="1719072"/>
            <a:chOff x="0" y="0"/>
            <a:chExt cx="5803392" cy="2292096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5803392" cy="2292096"/>
            </a:xfrm>
            <a:custGeom>
              <a:avLst/>
              <a:gdLst/>
              <a:ahLst/>
              <a:cxnLst/>
              <a:rect l="l" t="t" r="r" b="b"/>
              <a:pathLst>
                <a:path w="5803392" h="2292096">
                  <a:moveTo>
                    <a:pt x="0" y="0"/>
                  </a:moveTo>
                  <a:lnTo>
                    <a:pt x="5803392" y="0"/>
                  </a:lnTo>
                  <a:lnTo>
                    <a:pt x="5803392" y="2292096"/>
                  </a:lnTo>
                  <a:lnTo>
                    <a:pt x="0" y="229209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09" r="-70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591056" y="5253514"/>
            <a:ext cx="4352544" cy="1769078"/>
            <a:chOff x="0" y="0"/>
            <a:chExt cx="5803392" cy="2358771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5803392" cy="2358771"/>
            </a:xfrm>
            <a:custGeom>
              <a:avLst/>
              <a:gdLst/>
              <a:ahLst/>
              <a:cxnLst/>
              <a:rect l="l" t="t" r="r" b="b"/>
              <a:pathLst>
                <a:path w="5803392" h="2358771">
                  <a:moveTo>
                    <a:pt x="0" y="0"/>
                  </a:moveTo>
                  <a:lnTo>
                    <a:pt x="5803392" y="0"/>
                  </a:lnTo>
                  <a:lnTo>
                    <a:pt x="5803392" y="2358771"/>
                  </a:lnTo>
                  <a:lnTo>
                    <a:pt x="0" y="235877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2148" r="-214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0" y="-66675"/>
              <a:ext cx="5803392" cy="24254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719"/>
                </a:lnSpc>
              </a:pPr>
              <a:r>
                <a:rPr lang="en-US" sz="30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Responder oportunamente según el cronograma pactado</a:t>
              </a:r>
            </a:p>
          </p:txBody>
        </p:sp>
      </p:grpSp>
      <p:sp>
        <p:nvSpPr>
          <p:cNvPr id="63" name="Freeform 63"/>
          <p:cNvSpPr/>
          <p:nvPr/>
        </p:nvSpPr>
        <p:spPr>
          <a:xfrm>
            <a:off x="6445501" y="5147053"/>
            <a:ext cx="5506783" cy="2032064"/>
          </a:xfrm>
          <a:custGeom>
            <a:avLst/>
            <a:gdLst/>
            <a:ahLst/>
            <a:cxnLst/>
            <a:rect l="l" t="t" r="r" b="b"/>
            <a:pathLst>
              <a:path w="5506783" h="2032064">
                <a:moveTo>
                  <a:pt x="0" y="0"/>
                </a:moveTo>
                <a:lnTo>
                  <a:pt x="5506783" y="0"/>
                </a:lnTo>
                <a:lnTo>
                  <a:pt x="5506783" y="2032063"/>
                </a:lnTo>
                <a:lnTo>
                  <a:pt x="0" y="20320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64" name="Freeform 64"/>
          <p:cNvSpPr/>
          <p:nvPr/>
        </p:nvSpPr>
        <p:spPr>
          <a:xfrm>
            <a:off x="6625847" y="5327399"/>
            <a:ext cx="665512" cy="665416"/>
          </a:xfrm>
          <a:custGeom>
            <a:avLst/>
            <a:gdLst/>
            <a:ahLst/>
            <a:cxnLst/>
            <a:rect l="l" t="t" r="r" b="b"/>
            <a:pathLst>
              <a:path w="665512" h="665416">
                <a:moveTo>
                  <a:pt x="0" y="0"/>
                </a:moveTo>
                <a:lnTo>
                  <a:pt x="665512" y="0"/>
                </a:lnTo>
                <a:lnTo>
                  <a:pt x="665512" y="665417"/>
                </a:lnTo>
                <a:lnTo>
                  <a:pt x="0" y="66541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65" name="Group 65"/>
          <p:cNvGrpSpPr/>
          <p:nvPr/>
        </p:nvGrpSpPr>
        <p:grpSpPr>
          <a:xfrm>
            <a:off x="6638544" y="5340096"/>
            <a:ext cx="640080" cy="758838"/>
            <a:chOff x="0" y="0"/>
            <a:chExt cx="853440" cy="1011784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853440" cy="1011809"/>
            </a:xfrm>
            <a:custGeom>
              <a:avLst/>
              <a:gdLst/>
              <a:ahLst/>
              <a:cxnLst/>
              <a:rect l="l" t="t" r="r" b="b"/>
              <a:pathLst>
                <a:path w="853440" h="1011809">
                  <a:moveTo>
                    <a:pt x="0" y="0"/>
                  </a:moveTo>
                  <a:lnTo>
                    <a:pt x="853440" y="0"/>
                  </a:lnTo>
                  <a:lnTo>
                    <a:pt x="853440" y="1011809"/>
                  </a:lnTo>
                  <a:lnTo>
                    <a:pt x="0" y="1011809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102214" r="-102214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6638544" y="5282946"/>
            <a:ext cx="640080" cy="815988"/>
            <a:chOff x="0" y="0"/>
            <a:chExt cx="853440" cy="1087984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53440" cy="1087981"/>
            </a:xfrm>
            <a:custGeom>
              <a:avLst/>
              <a:gdLst/>
              <a:ahLst/>
              <a:cxnLst/>
              <a:rect l="l" t="t" r="r" b="b"/>
              <a:pathLst>
                <a:path w="853440" h="1087981">
                  <a:moveTo>
                    <a:pt x="0" y="0"/>
                  </a:moveTo>
                  <a:lnTo>
                    <a:pt x="853440" y="0"/>
                  </a:lnTo>
                  <a:lnTo>
                    <a:pt x="853440" y="1087981"/>
                  </a:lnTo>
                  <a:lnTo>
                    <a:pt x="0" y="108798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113564" r="-11356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0" y="-76200"/>
              <a:ext cx="853440" cy="116418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559"/>
                </a:lnSpc>
              </a:pPr>
              <a:r>
                <a:rPr lang="en-US" sz="3799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5</a:t>
              </a:r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7406640" y="5303520"/>
            <a:ext cx="4352544" cy="1719072"/>
            <a:chOff x="0" y="0"/>
            <a:chExt cx="5803392" cy="2292096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5803392" cy="2292096"/>
            </a:xfrm>
            <a:custGeom>
              <a:avLst/>
              <a:gdLst/>
              <a:ahLst/>
              <a:cxnLst/>
              <a:rect l="l" t="t" r="r" b="b"/>
              <a:pathLst>
                <a:path w="5803392" h="2292096">
                  <a:moveTo>
                    <a:pt x="0" y="0"/>
                  </a:moveTo>
                  <a:lnTo>
                    <a:pt x="5803392" y="0"/>
                  </a:lnTo>
                  <a:lnTo>
                    <a:pt x="5803392" y="2292096"/>
                  </a:lnTo>
                  <a:lnTo>
                    <a:pt x="0" y="229209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09" r="-70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7406640" y="5253514"/>
            <a:ext cx="4352544" cy="1769078"/>
            <a:chOff x="0" y="0"/>
            <a:chExt cx="5803392" cy="2358771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5803392" cy="2358771"/>
            </a:xfrm>
            <a:custGeom>
              <a:avLst/>
              <a:gdLst/>
              <a:ahLst/>
              <a:cxnLst/>
              <a:rect l="l" t="t" r="r" b="b"/>
              <a:pathLst>
                <a:path w="5803392" h="2358771">
                  <a:moveTo>
                    <a:pt x="0" y="0"/>
                  </a:moveTo>
                  <a:lnTo>
                    <a:pt x="5803392" y="0"/>
                  </a:lnTo>
                  <a:lnTo>
                    <a:pt x="5803392" y="2358771"/>
                  </a:lnTo>
                  <a:lnTo>
                    <a:pt x="0" y="235877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2148" r="-214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0" y="-66675"/>
              <a:ext cx="5803392" cy="24254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8"/>
                </a:lnSpc>
              </a:pPr>
              <a:r>
                <a:rPr lang="en-US" sz="3298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Intercambiar información pertinente para negociar con conocimiento</a:t>
              </a:r>
            </a:p>
          </p:txBody>
        </p:sp>
      </p:grpSp>
      <p:sp>
        <p:nvSpPr>
          <p:cNvPr id="75" name="Freeform 75"/>
          <p:cNvSpPr/>
          <p:nvPr/>
        </p:nvSpPr>
        <p:spPr>
          <a:xfrm>
            <a:off x="12261085" y="5147053"/>
            <a:ext cx="5506784" cy="2032064"/>
          </a:xfrm>
          <a:custGeom>
            <a:avLst/>
            <a:gdLst/>
            <a:ahLst/>
            <a:cxnLst/>
            <a:rect l="l" t="t" r="r" b="b"/>
            <a:pathLst>
              <a:path w="5506784" h="2032064">
                <a:moveTo>
                  <a:pt x="0" y="0"/>
                </a:moveTo>
                <a:lnTo>
                  <a:pt x="5506783" y="0"/>
                </a:lnTo>
                <a:lnTo>
                  <a:pt x="5506783" y="2032063"/>
                </a:lnTo>
                <a:lnTo>
                  <a:pt x="0" y="20320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76" name="Freeform 76"/>
          <p:cNvSpPr/>
          <p:nvPr/>
        </p:nvSpPr>
        <p:spPr>
          <a:xfrm>
            <a:off x="12441431" y="5327399"/>
            <a:ext cx="665512" cy="665416"/>
          </a:xfrm>
          <a:custGeom>
            <a:avLst/>
            <a:gdLst/>
            <a:ahLst/>
            <a:cxnLst/>
            <a:rect l="l" t="t" r="r" b="b"/>
            <a:pathLst>
              <a:path w="665512" h="665416">
                <a:moveTo>
                  <a:pt x="0" y="0"/>
                </a:moveTo>
                <a:lnTo>
                  <a:pt x="665512" y="0"/>
                </a:lnTo>
                <a:lnTo>
                  <a:pt x="665512" y="665417"/>
                </a:lnTo>
                <a:lnTo>
                  <a:pt x="0" y="66541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77" name="Group 77"/>
          <p:cNvGrpSpPr/>
          <p:nvPr/>
        </p:nvGrpSpPr>
        <p:grpSpPr>
          <a:xfrm>
            <a:off x="12454128" y="5340096"/>
            <a:ext cx="640080" cy="758838"/>
            <a:chOff x="0" y="0"/>
            <a:chExt cx="853440" cy="1011784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853440" cy="1011809"/>
            </a:xfrm>
            <a:custGeom>
              <a:avLst/>
              <a:gdLst/>
              <a:ahLst/>
              <a:cxnLst/>
              <a:rect l="l" t="t" r="r" b="b"/>
              <a:pathLst>
                <a:path w="853440" h="1011809">
                  <a:moveTo>
                    <a:pt x="0" y="0"/>
                  </a:moveTo>
                  <a:lnTo>
                    <a:pt x="853440" y="0"/>
                  </a:lnTo>
                  <a:lnTo>
                    <a:pt x="853440" y="1011809"/>
                  </a:lnTo>
                  <a:lnTo>
                    <a:pt x="0" y="1011809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102214" r="-102214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12454128" y="5282946"/>
            <a:ext cx="640080" cy="815988"/>
            <a:chOff x="0" y="0"/>
            <a:chExt cx="853440" cy="1087984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853440" cy="1087981"/>
            </a:xfrm>
            <a:custGeom>
              <a:avLst/>
              <a:gdLst/>
              <a:ahLst/>
              <a:cxnLst/>
              <a:rect l="l" t="t" r="r" b="b"/>
              <a:pathLst>
                <a:path w="853440" h="1087981">
                  <a:moveTo>
                    <a:pt x="0" y="0"/>
                  </a:moveTo>
                  <a:lnTo>
                    <a:pt x="853440" y="0"/>
                  </a:lnTo>
                  <a:lnTo>
                    <a:pt x="853440" y="1087981"/>
                  </a:lnTo>
                  <a:lnTo>
                    <a:pt x="0" y="108798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113564" r="-11356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0" y="-76200"/>
              <a:ext cx="853440" cy="116418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559"/>
                </a:lnSpc>
              </a:pPr>
              <a:r>
                <a:rPr lang="en-US" sz="3799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6</a:t>
              </a:r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13222224" y="5303520"/>
            <a:ext cx="4352544" cy="1719072"/>
            <a:chOff x="0" y="0"/>
            <a:chExt cx="5803392" cy="2292096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5803392" cy="2292096"/>
            </a:xfrm>
            <a:custGeom>
              <a:avLst/>
              <a:gdLst/>
              <a:ahLst/>
              <a:cxnLst/>
              <a:rect l="l" t="t" r="r" b="b"/>
              <a:pathLst>
                <a:path w="5803392" h="2292096">
                  <a:moveTo>
                    <a:pt x="0" y="0"/>
                  </a:moveTo>
                  <a:lnTo>
                    <a:pt x="5803392" y="0"/>
                  </a:lnTo>
                  <a:lnTo>
                    <a:pt x="5803392" y="2292096"/>
                  </a:lnTo>
                  <a:lnTo>
                    <a:pt x="0" y="229209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09" r="-70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13222224" y="5246370"/>
            <a:ext cx="4352544" cy="1776222"/>
            <a:chOff x="0" y="0"/>
            <a:chExt cx="5803392" cy="2368296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5803392" cy="2368296"/>
            </a:xfrm>
            <a:custGeom>
              <a:avLst/>
              <a:gdLst/>
              <a:ahLst/>
              <a:cxnLst/>
              <a:rect l="l" t="t" r="r" b="b"/>
              <a:pathLst>
                <a:path w="5803392" h="2368296">
                  <a:moveTo>
                    <a:pt x="0" y="0"/>
                  </a:moveTo>
                  <a:lnTo>
                    <a:pt x="5803392" y="0"/>
                  </a:lnTo>
                  <a:lnTo>
                    <a:pt x="5803392" y="2368296"/>
                  </a:lnTo>
                  <a:lnTo>
                    <a:pt x="0" y="2368296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2359" r="-235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0" y="-76200"/>
              <a:ext cx="5803392" cy="244449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39"/>
                </a:lnSpc>
              </a:pPr>
              <a:r>
                <a:rPr lang="en-US" sz="31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Abstenerse de dilaciones injustificadas o maniobras obstruccionistas</a:t>
              </a:r>
            </a:p>
          </p:txBody>
        </p:sp>
      </p:grpSp>
      <p:sp>
        <p:nvSpPr>
          <p:cNvPr id="87" name="Freeform 87"/>
          <p:cNvSpPr/>
          <p:nvPr/>
        </p:nvSpPr>
        <p:spPr>
          <a:xfrm>
            <a:off x="629917" y="7378189"/>
            <a:ext cx="5506784" cy="2032064"/>
          </a:xfrm>
          <a:custGeom>
            <a:avLst/>
            <a:gdLst/>
            <a:ahLst/>
            <a:cxnLst/>
            <a:rect l="l" t="t" r="r" b="b"/>
            <a:pathLst>
              <a:path w="5506784" h="2032064">
                <a:moveTo>
                  <a:pt x="0" y="0"/>
                </a:moveTo>
                <a:lnTo>
                  <a:pt x="5506783" y="0"/>
                </a:lnTo>
                <a:lnTo>
                  <a:pt x="5506783" y="2032063"/>
                </a:lnTo>
                <a:lnTo>
                  <a:pt x="0" y="20320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88" name="Freeform 88"/>
          <p:cNvSpPr/>
          <p:nvPr/>
        </p:nvSpPr>
        <p:spPr>
          <a:xfrm>
            <a:off x="810263" y="7558535"/>
            <a:ext cx="665512" cy="665416"/>
          </a:xfrm>
          <a:custGeom>
            <a:avLst/>
            <a:gdLst/>
            <a:ahLst/>
            <a:cxnLst/>
            <a:rect l="l" t="t" r="r" b="b"/>
            <a:pathLst>
              <a:path w="665512" h="665416">
                <a:moveTo>
                  <a:pt x="0" y="0"/>
                </a:moveTo>
                <a:lnTo>
                  <a:pt x="665512" y="0"/>
                </a:lnTo>
                <a:lnTo>
                  <a:pt x="665512" y="665417"/>
                </a:lnTo>
                <a:lnTo>
                  <a:pt x="0" y="66541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89" name="Group 89"/>
          <p:cNvGrpSpPr/>
          <p:nvPr/>
        </p:nvGrpSpPr>
        <p:grpSpPr>
          <a:xfrm>
            <a:off x="822960" y="7571232"/>
            <a:ext cx="640080" cy="782812"/>
            <a:chOff x="0" y="0"/>
            <a:chExt cx="853440" cy="104375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853440" cy="1043813"/>
            </a:xfrm>
            <a:custGeom>
              <a:avLst/>
              <a:gdLst/>
              <a:ahLst/>
              <a:cxnLst/>
              <a:rect l="l" t="t" r="r" b="b"/>
              <a:pathLst>
                <a:path w="853440" h="1043813">
                  <a:moveTo>
                    <a:pt x="0" y="0"/>
                  </a:moveTo>
                  <a:lnTo>
                    <a:pt x="853440" y="0"/>
                  </a:lnTo>
                  <a:lnTo>
                    <a:pt x="853440" y="1043813"/>
                  </a:lnTo>
                  <a:lnTo>
                    <a:pt x="0" y="1043813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107023" r="-107023" b="6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1" name="Group 91"/>
          <p:cNvGrpSpPr/>
          <p:nvPr/>
        </p:nvGrpSpPr>
        <p:grpSpPr>
          <a:xfrm>
            <a:off x="822960" y="7514082"/>
            <a:ext cx="640080" cy="839962"/>
            <a:chOff x="0" y="0"/>
            <a:chExt cx="853440" cy="111995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853440" cy="1119953"/>
            </a:xfrm>
            <a:custGeom>
              <a:avLst/>
              <a:gdLst/>
              <a:ahLst/>
              <a:cxnLst/>
              <a:rect l="l" t="t" r="r" b="b"/>
              <a:pathLst>
                <a:path w="853440" h="1119953">
                  <a:moveTo>
                    <a:pt x="0" y="0"/>
                  </a:moveTo>
                  <a:lnTo>
                    <a:pt x="853440" y="0"/>
                  </a:lnTo>
                  <a:lnTo>
                    <a:pt x="853440" y="1119953"/>
                  </a:lnTo>
                  <a:lnTo>
                    <a:pt x="0" y="111995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118369" r="-11836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3" name="TextBox 93"/>
            <p:cNvSpPr txBox="1"/>
            <p:nvPr/>
          </p:nvSpPr>
          <p:spPr>
            <a:xfrm>
              <a:off x="0" y="-76200"/>
              <a:ext cx="853440" cy="11961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678"/>
                </a:lnSpc>
              </a:pPr>
              <a:r>
                <a:rPr lang="en-US" sz="3898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7</a:t>
              </a:r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1591056" y="7534656"/>
            <a:ext cx="4352544" cy="1719072"/>
            <a:chOff x="0" y="0"/>
            <a:chExt cx="5803392" cy="2292096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5803392" cy="2292096"/>
            </a:xfrm>
            <a:custGeom>
              <a:avLst/>
              <a:gdLst/>
              <a:ahLst/>
              <a:cxnLst/>
              <a:rect l="l" t="t" r="r" b="b"/>
              <a:pathLst>
                <a:path w="5803392" h="2292096">
                  <a:moveTo>
                    <a:pt x="0" y="0"/>
                  </a:moveTo>
                  <a:lnTo>
                    <a:pt x="5803392" y="0"/>
                  </a:lnTo>
                  <a:lnTo>
                    <a:pt x="5803392" y="2292096"/>
                  </a:lnTo>
                  <a:lnTo>
                    <a:pt x="0" y="229209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09" r="-70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6" name="Group 96"/>
          <p:cNvGrpSpPr/>
          <p:nvPr/>
        </p:nvGrpSpPr>
        <p:grpSpPr>
          <a:xfrm>
            <a:off x="1591056" y="7484650"/>
            <a:ext cx="4352544" cy="1769078"/>
            <a:chOff x="0" y="0"/>
            <a:chExt cx="5803392" cy="2358771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5803392" cy="2358771"/>
            </a:xfrm>
            <a:custGeom>
              <a:avLst/>
              <a:gdLst/>
              <a:ahLst/>
              <a:cxnLst/>
              <a:rect l="l" t="t" r="r" b="b"/>
              <a:pathLst>
                <a:path w="5803392" h="2358771">
                  <a:moveTo>
                    <a:pt x="0" y="0"/>
                  </a:moveTo>
                  <a:lnTo>
                    <a:pt x="5803392" y="0"/>
                  </a:lnTo>
                  <a:lnTo>
                    <a:pt x="5803392" y="2358771"/>
                  </a:lnTo>
                  <a:lnTo>
                    <a:pt x="0" y="235877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2148" r="-214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8" name="TextBox 98"/>
            <p:cNvSpPr txBox="1"/>
            <p:nvPr/>
          </p:nvSpPr>
          <p:spPr>
            <a:xfrm>
              <a:off x="0" y="-66675"/>
              <a:ext cx="5803392" cy="24254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3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Gestionar el calendario para cubrir la totalidad del pliego</a:t>
              </a:r>
            </a:p>
          </p:txBody>
        </p:sp>
      </p:grpSp>
      <p:sp>
        <p:nvSpPr>
          <p:cNvPr id="99" name="Freeform 99"/>
          <p:cNvSpPr/>
          <p:nvPr/>
        </p:nvSpPr>
        <p:spPr>
          <a:xfrm>
            <a:off x="6445501" y="7378189"/>
            <a:ext cx="5506783" cy="2032064"/>
          </a:xfrm>
          <a:custGeom>
            <a:avLst/>
            <a:gdLst/>
            <a:ahLst/>
            <a:cxnLst/>
            <a:rect l="l" t="t" r="r" b="b"/>
            <a:pathLst>
              <a:path w="5506783" h="2032064">
                <a:moveTo>
                  <a:pt x="0" y="0"/>
                </a:moveTo>
                <a:lnTo>
                  <a:pt x="5506783" y="0"/>
                </a:lnTo>
                <a:lnTo>
                  <a:pt x="5506783" y="2032063"/>
                </a:lnTo>
                <a:lnTo>
                  <a:pt x="0" y="20320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00" name="Freeform 100"/>
          <p:cNvSpPr/>
          <p:nvPr/>
        </p:nvSpPr>
        <p:spPr>
          <a:xfrm>
            <a:off x="6625847" y="7558535"/>
            <a:ext cx="665512" cy="665416"/>
          </a:xfrm>
          <a:custGeom>
            <a:avLst/>
            <a:gdLst/>
            <a:ahLst/>
            <a:cxnLst/>
            <a:rect l="l" t="t" r="r" b="b"/>
            <a:pathLst>
              <a:path w="665512" h="665416">
                <a:moveTo>
                  <a:pt x="0" y="0"/>
                </a:moveTo>
                <a:lnTo>
                  <a:pt x="665512" y="0"/>
                </a:lnTo>
                <a:lnTo>
                  <a:pt x="665512" y="665417"/>
                </a:lnTo>
                <a:lnTo>
                  <a:pt x="0" y="66541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01" name="Group 101"/>
          <p:cNvGrpSpPr/>
          <p:nvPr/>
        </p:nvGrpSpPr>
        <p:grpSpPr>
          <a:xfrm>
            <a:off x="6638544" y="7571232"/>
            <a:ext cx="640080" cy="744379"/>
            <a:chOff x="0" y="0"/>
            <a:chExt cx="853440" cy="992505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853440" cy="992505"/>
            </a:xfrm>
            <a:custGeom>
              <a:avLst/>
              <a:gdLst/>
              <a:ahLst/>
              <a:cxnLst/>
              <a:rect l="l" t="t" r="r" b="b"/>
              <a:pathLst>
                <a:path w="853440" h="992505">
                  <a:moveTo>
                    <a:pt x="0" y="0"/>
                  </a:moveTo>
                  <a:lnTo>
                    <a:pt x="853440" y="0"/>
                  </a:lnTo>
                  <a:lnTo>
                    <a:pt x="853440" y="992505"/>
                  </a:lnTo>
                  <a:lnTo>
                    <a:pt x="0" y="992505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99313" r="-99315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3" name="Group 103"/>
          <p:cNvGrpSpPr/>
          <p:nvPr/>
        </p:nvGrpSpPr>
        <p:grpSpPr>
          <a:xfrm>
            <a:off x="6638544" y="7514082"/>
            <a:ext cx="640080" cy="801529"/>
            <a:chOff x="0" y="0"/>
            <a:chExt cx="853440" cy="1068705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853440" cy="1068708"/>
            </a:xfrm>
            <a:custGeom>
              <a:avLst/>
              <a:gdLst/>
              <a:ahLst/>
              <a:cxnLst/>
              <a:rect l="l" t="t" r="r" b="b"/>
              <a:pathLst>
                <a:path w="853440" h="1068708">
                  <a:moveTo>
                    <a:pt x="0" y="0"/>
                  </a:moveTo>
                  <a:lnTo>
                    <a:pt x="853440" y="0"/>
                  </a:lnTo>
                  <a:lnTo>
                    <a:pt x="853440" y="1068708"/>
                  </a:lnTo>
                  <a:lnTo>
                    <a:pt x="0" y="1068708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110665" r="-11066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05" name="TextBox 105"/>
            <p:cNvSpPr txBox="1"/>
            <p:nvPr/>
          </p:nvSpPr>
          <p:spPr>
            <a:xfrm>
              <a:off x="0" y="-76200"/>
              <a:ext cx="853440" cy="114490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438"/>
                </a:lnSpc>
              </a:pPr>
              <a:r>
                <a:rPr lang="en-US" sz="3699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8</a:t>
              </a:r>
            </a:p>
          </p:txBody>
        </p:sp>
      </p:grpSp>
      <p:grpSp>
        <p:nvGrpSpPr>
          <p:cNvPr id="106" name="Group 106"/>
          <p:cNvGrpSpPr/>
          <p:nvPr/>
        </p:nvGrpSpPr>
        <p:grpSpPr>
          <a:xfrm>
            <a:off x="7406640" y="7534656"/>
            <a:ext cx="4352544" cy="1719072"/>
            <a:chOff x="0" y="0"/>
            <a:chExt cx="5803392" cy="2292096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5803392" cy="2292096"/>
            </a:xfrm>
            <a:custGeom>
              <a:avLst/>
              <a:gdLst/>
              <a:ahLst/>
              <a:cxnLst/>
              <a:rect l="l" t="t" r="r" b="b"/>
              <a:pathLst>
                <a:path w="5803392" h="2292096">
                  <a:moveTo>
                    <a:pt x="0" y="0"/>
                  </a:moveTo>
                  <a:lnTo>
                    <a:pt x="5803392" y="0"/>
                  </a:lnTo>
                  <a:lnTo>
                    <a:pt x="5803392" y="2292096"/>
                  </a:lnTo>
                  <a:lnTo>
                    <a:pt x="0" y="229209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09" r="-70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8" name="Group 108"/>
          <p:cNvGrpSpPr/>
          <p:nvPr/>
        </p:nvGrpSpPr>
        <p:grpSpPr>
          <a:xfrm>
            <a:off x="7406640" y="7484650"/>
            <a:ext cx="4352544" cy="1769078"/>
            <a:chOff x="0" y="0"/>
            <a:chExt cx="5803392" cy="2358771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5803392" cy="2358771"/>
            </a:xfrm>
            <a:custGeom>
              <a:avLst/>
              <a:gdLst/>
              <a:ahLst/>
              <a:cxnLst/>
              <a:rect l="l" t="t" r="r" b="b"/>
              <a:pathLst>
                <a:path w="5803392" h="2358771">
                  <a:moveTo>
                    <a:pt x="0" y="0"/>
                  </a:moveTo>
                  <a:lnTo>
                    <a:pt x="5803392" y="0"/>
                  </a:lnTo>
                  <a:lnTo>
                    <a:pt x="5803392" y="2358771"/>
                  </a:lnTo>
                  <a:lnTo>
                    <a:pt x="0" y="235877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2148" r="-214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10" name="TextBox 110"/>
            <p:cNvSpPr txBox="1"/>
            <p:nvPr/>
          </p:nvSpPr>
          <p:spPr>
            <a:xfrm>
              <a:off x="0" y="-66675"/>
              <a:ext cx="5803392" cy="24254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8"/>
                </a:lnSpc>
              </a:pPr>
              <a:r>
                <a:rPr lang="en-US" sz="3298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Respetar y cumplir los acuerdos y la convención colectiva firmada</a:t>
              </a:r>
            </a:p>
          </p:txBody>
        </p:sp>
      </p:grpSp>
      <p:sp>
        <p:nvSpPr>
          <p:cNvPr id="111" name="Freeform 111"/>
          <p:cNvSpPr/>
          <p:nvPr/>
        </p:nvSpPr>
        <p:spPr>
          <a:xfrm>
            <a:off x="12261085" y="7378189"/>
            <a:ext cx="5506784" cy="2032064"/>
          </a:xfrm>
          <a:custGeom>
            <a:avLst/>
            <a:gdLst/>
            <a:ahLst/>
            <a:cxnLst/>
            <a:rect l="l" t="t" r="r" b="b"/>
            <a:pathLst>
              <a:path w="5506784" h="2032064">
                <a:moveTo>
                  <a:pt x="0" y="0"/>
                </a:moveTo>
                <a:lnTo>
                  <a:pt x="5506783" y="0"/>
                </a:lnTo>
                <a:lnTo>
                  <a:pt x="5506783" y="2032063"/>
                </a:lnTo>
                <a:lnTo>
                  <a:pt x="0" y="203206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12" name="Freeform 112"/>
          <p:cNvSpPr/>
          <p:nvPr/>
        </p:nvSpPr>
        <p:spPr>
          <a:xfrm>
            <a:off x="12441431" y="7558535"/>
            <a:ext cx="665512" cy="665416"/>
          </a:xfrm>
          <a:custGeom>
            <a:avLst/>
            <a:gdLst/>
            <a:ahLst/>
            <a:cxnLst/>
            <a:rect l="l" t="t" r="r" b="b"/>
            <a:pathLst>
              <a:path w="665512" h="665416">
                <a:moveTo>
                  <a:pt x="0" y="0"/>
                </a:moveTo>
                <a:lnTo>
                  <a:pt x="665512" y="0"/>
                </a:lnTo>
                <a:lnTo>
                  <a:pt x="665512" y="665417"/>
                </a:lnTo>
                <a:lnTo>
                  <a:pt x="0" y="66541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13" name="Group 113"/>
          <p:cNvGrpSpPr/>
          <p:nvPr/>
        </p:nvGrpSpPr>
        <p:grpSpPr>
          <a:xfrm>
            <a:off x="12454128" y="7571232"/>
            <a:ext cx="640080" cy="758838"/>
            <a:chOff x="0" y="0"/>
            <a:chExt cx="853440" cy="1011784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853440" cy="1011809"/>
            </a:xfrm>
            <a:custGeom>
              <a:avLst/>
              <a:gdLst/>
              <a:ahLst/>
              <a:cxnLst/>
              <a:rect l="l" t="t" r="r" b="b"/>
              <a:pathLst>
                <a:path w="853440" h="1011809">
                  <a:moveTo>
                    <a:pt x="0" y="0"/>
                  </a:moveTo>
                  <a:lnTo>
                    <a:pt x="853440" y="0"/>
                  </a:lnTo>
                  <a:lnTo>
                    <a:pt x="853440" y="1011809"/>
                  </a:lnTo>
                  <a:lnTo>
                    <a:pt x="0" y="1011809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102214" r="-102214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5" name="Group 115"/>
          <p:cNvGrpSpPr/>
          <p:nvPr/>
        </p:nvGrpSpPr>
        <p:grpSpPr>
          <a:xfrm>
            <a:off x="12454128" y="7514082"/>
            <a:ext cx="640080" cy="815988"/>
            <a:chOff x="0" y="0"/>
            <a:chExt cx="853440" cy="1087984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853440" cy="1087981"/>
            </a:xfrm>
            <a:custGeom>
              <a:avLst/>
              <a:gdLst/>
              <a:ahLst/>
              <a:cxnLst/>
              <a:rect l="l" t="t" r="r" b="b"/>
              <a:pathLst>
                <a:path w="853440" h="1087981">
                  <a:moveTo>
                    <a:pt x="0" y="0"/>
                  </a:moveTo>
                  <a:lnTo>
                    <a:pt x="853440" y="0"/>
                  </a:lnTo>
                  <a:lnTo>
                    <a:pt x="853440" y="1087981"/>
                  </a:lnTo>
                  <a:lnTo>
                    <a:pt x="0" y="108798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113564" r="-11356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17" name="TextBox 117"/>
            <p:cNvSpPr txBox="1"/>
            <p:nvPr/>
          </p:nvSpPr>
          <p:spPr>
            <a:xfrm>
              <a:off x="0" y="-76200"/>
              <a:ext cx="853440" cy="116418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559"/>
                </a:lnSpc>
              </a:pPr>
              <a:r>
                <a:rPr lang="en-US" sz="3799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9</a:t>
              </a:r>
            </a:p>
          </p:txBody>
        </p:sp>
      </p:grpSp>
      <p:grpSp>
        <p:nvGrpSpPr>
          <p:cNvPr id="118" name="Group 118"/>
          <p:cNvGrpSpPr/>
          <p:nvPr/>
        </p:nvGrpSpPr>
        <p:grpSpPr>
          <a:xfrm>
            <a:off x="13222224" y="7534656"/>
            <a:ext cx="4352544" cy="1719072"/>
            <a:chOff x="0" y="0"/>
            <a:chExt cx="5803392" cy="2292096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5803392" cy="2292096"/>
            </a:xfrm>
            <a:custGeom>
              <a:avLst/>
              <a:gdLst/>
              <a:ahLst/>
              <a:cxnLst/>
              <a:rect l="l" t="t" r="r" b="b"/>
              <a:pathLst>
                <a:path w="5803392" h="2292096">
                  <a:moveTo>
                    <a:pt x="0" y="0"/>
                  </a:moveTo>
                  <a:lnTo>
                    <a:pt x="5803392" y="0"/>
                  </a:lnTo>
                  <a:lnTo>
                    <a:pt x="5803392" y="2292096"/>
                  </a:lnTo>
                  <a:lnTo>
                    <a:pt x="0" y="229209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09" r="-70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20" name="Group 120"/>
          <p:cNvGrpSpPr/>
          <p:nvPr/>
        </p:nvGrpSpPr>
        <p:grpSpPr>
          <a:xfrm>
            <a:off x="13222224" y="7484650"/>
            <a:ext cx="4352544" cy="1769078"/>
            <a:chOff x="0" y="0"/>
            <a:chExt cx="5803392" cy="2358771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5803392" cy="2358771"/>
            </a:xfrm>
            <a:custGeom>
              <a:avLst/>
              <a:gdLst/>
              <a:ahLst/>
              <a:cxnLst/>
              <a:rect l="l" t="t" r="r" b="b"/>
              <a:pathLst>
                <a:path w="5803392" h="2358771">
                  <a:moveTo>
                    <a:pt x="0" y="0"/>
                  </a:moveTo>
                  <a:lnTo>
                    <a:pt x="5803392" y="0"/>
                  </a:lnTo>
                  <a:lnTo>
                    <a:pt x="5803392" y="2358771"/>
                  </a:lnTo>
                  <a:lnTo>
                    <a:pt x="0" y="235877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2148" r="-214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22" name="TextBox 122"/>
            <p:cNvSpPr txBox="1"/>
            <p:nvPr/>
          </p:nvSpPr>
          <p:spPr>
            <a:xfrm>
              <a:off x="0" y="-66675"/>
              <a:ext cx="5803392" cy="24254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719"/>
                </a:lnSpc>
              </a:pPr>
              <a:r>
                <a:rPr lang="en-US" sz="30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Participar en la comisión paritaria de interpretación y seguimiento</a:t>
              </a:r>
            </a:p>
          </p:txBody>
        </p:sp>
      </p:grpSp>
      <p:sp>
        <p:nvSpPr>
          <p:cNvPr id="123" name="Freeform 123"/>
          <p:cNvSpPr/>
          <p:nvPr/>
        </p:nvSpPr>
        <p:spPr>
          <a:xfrm>
            <a:off x="-12697" y="9734807"/>
            <a:ext cx="18313336" cy="564833"/>
          </a:xfrm>
          <a:custGeom>
            <a:avLst/>
            <a:gdLst/>
            <a:ahLst/>
            <a:cxnLst/>
            <a:rect l="l" t="t" r="r" b="b"/>
            <a:pathLst>
              <a:path w="18313336" h="564833">
                <a:moveTo>
                  <a:pt x="0" y="0"/>
                </a:moveTo>
                <a:lnTo>
                  <a:pt x="18313337" y="0"/>
                </a:lnTo>
                <a:lnTo>
                  <a:pt x="18313337" y="564833"/>
                </a:lnTo>
                <a:lnTo>
                  <a:pt x="0" y="56483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24" name="Group 124"/>
          <p:cNvGrpSpPr/>
          <p:nvPr/>
        </p:nvGrpSpPr>
        <p:grpSpPr>
          <a:xfrm>
            <a:off x="548640" y="9747504"/>
            <a:ext cx="17190720" cy="619554"/>
            <a:chOff x="0" y="0"/>
            <a:chExt cx="22920960" cy="826072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22920961" cy="826008"/>
            </a:xfrm>
            <a:custGeom>
              <a:avLst/>
              <a:gdLst/>
              <a:ahLst/>
              <a:cxnLst/>
              <a:rect l="l" t="t" r="r" b="b"/>
              <a:pathLst>
                <a:path w="22920961" h="826008">
                  <a:moveTo>
                    <a:pt x="0" y="0"/>
                  </a:moveTo>
                  <a:lnTo>
                    <a:pt x="22920961" y="0"/>
                  </a:lnTo>
                  <a:lnTo>
                    <a:pt x="22920961" y="826008"/>
                  </a:lnTo>
                  <a:lnTo>
                    <a:pt x="0" y="826008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490312" b="-49031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26" name="Group 126"/>
          <p:cNvGrpSpPr/>
          <p:nvPr/>
        </p:nvGrpSpPr>
        <p:grpSpPr>
          <a:xfrm>
            <a:off x="548640" y="9697498"/>
            <a:ext cx="17190720" cy="669560"/>
            <a:chOff x="0" y="0"/>
            <a:chExt cx="22920960" cy="892746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22920961" cy="892743"/>
            </a:xfrm>
            <a:custGeom>
              <a:avLst/>
              <a:gdLst/>
              <a:ahLst/>
              <a:cxnLst/>
              <a:rect l="l" t="t" r="r" b="b"/>
              <a:pathLst>
                <a:path w="22920961" h="892743">
                  <a:moveTo>
                    <a:pt x="0" y="0"/>
                  </a:moveTo>
                  <a:lnTo>
                    <a:pt x="22920961" y="0"/>
                  </a:lnTo>
                  <a:lnTo>
                    <a:pt x="22920961" y="892743"/>
                  </a:lnTo>
                  <a:lnTo>
                    <a:pt x="0" y="89274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450273" b="-45027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28" name="TextBox 128"/>
            <p:cNvSpPr txBox="1"/>
            <p:nvPr/>
          </p:nvSpPr>
          <p:spPr>
            <a:xfrm>
              <a:off x="0" y="-66675"/>
              <a:ext cx="22920960" cy="95942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719"/>
                </a:lnSpc>
              </a:pPr>
              <a:r>
                <a:rPr lang="en-US" sz="30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0234 de 2026  |  Negociación Colectiva por Niveles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A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697" y="-12697"/>
            <a:ext cx="18313336" cy="2183320"/>
          </a:xfrm>
          <a:custGeom>
            <a:avLst/>
            <a:gdLst/>
            <a:ahLst/>
            <a:cxnLst/>
            <a:rect l="l" t="t" r="r" b="b"/>
            <a:pathLst>
              <a:path w="18313336" h="2183320">
                <a:moveTo>
                  <a:pt x="0" y="0"/>
                </a:moveTo>
                <a:lnTo>
                  <a:pt x="18313337" y="0"/>
                </a:lnTo>
                <a:lnTo>
                  <a:pt x="18313337" y="2183321"/>
                </a:lnTo>
                <a:lnTo>
                  <a:pt x="0" y="21833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" name="Group 3"/>
          <p:cNvGrpSpPr/>
          <p:nvPr/>
        </p:nvGrpSpPr>
        <p:grpSpPr>
          <a:xfrm>
            <a:off x="731520" y="0"/>
            <a:ext cx="15361920" cy="2157984"/>
            <a:chOff x="0" y="0"/>
            <a:chExt cx="20482560" cy="28773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482561" cy="2877312"/>
            </a:xfrm>
            <a:custGeom>
              <a:avLst/>
              <a:gdLst/>
              <a:ahLst/>
              <a:cxnLst/>
              <a:rect l="l" t="t" r="r" b="b"/>
              <a:pathLst>
                <a:path w="20482561" h="2877312">
                  <a:moveTo>
                    <a:pt x="0" y="0"/>
                  </a:moveTo>
                  <a:lnTo>
                    <a:pt x="20482561" y="0"/>
                  </a:lnTo>
                  <a:lnTo>
                    <a:pt x="20482561" y="2877312"/>
                  </a:lnTo>
                  <a:lnTo>
                    <a:pt x="0" y="28773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8610" b="-8861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-107156"/>
            <a:ext cx="15361920" cy="2265140"/>
            <a:chOff x="0" y="0"/>
            <a:chExt cx="20482560" cy="302018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482561" cy="3020187"/>
            </a:xfrm>
            <a:custGeom>
              <a:avLst/>
              <a:gdLst/>
              <a:ahLst/>
              <a:cxnLst/>
              <a:rect l="l" t="t" r="r" b="b"/>
              <a:pathLst>
                <a:path w="20482561" h="3020187">
                  <a:moveTo>
                    <a:pt x="0" y="0"/>
                  </a:moveTo>
                  <a:lnTo>
                    <a:pt x="20482561" y="0"/>
                  </a:lnTo>
                  <a:lnTo>
                    <a:pt x="20482561" y="3020187"/>
                  </a:lnTo>
                  <a:lnTo>
                    <a:pt x="0" y="3020187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2145" b="-8214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42875"/>
              <a:ext cx="20482560" cy="316306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8640"/>
                </a:lnSpc>
              </a:pPr>
              <a:r>
                <a:rPr lang="en-US" sz="7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DERECHO A LA MISMA INFORMACIÓN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550640" y="182880"/>
            <a:ext cx="1426464" cy="1426464"/>
            <a:chOff x="0" y="0"/>
            <a:chExt cx="1901952" cy="1901952"/>
          </a:xfrm>
        </p:grpSpPr>
        <p:sp>
          <p:nvSpPr>
            <p:cNvPr id="9" name="Freeform 9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731520" y="2231136"/>
            <a:ext cx="16824960" cy="681961"/>
            <a:chOff x="0" y="0"/>
            <a:chExt cx="22433280" cy="90928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2433280" cy="909320"/>
            </a:xfrm>
            <a:custGeom>
              <a:avLst/>
              <a:gdLst/>
              <a:ahLst/>
              <a:cxnLst/>
              <a:rect l="l" t="t" r="r" b="b"/>
              <a:pathLst>
                <a:path w="22433280" h="909320">
                  <a:moveTo>
                    <a:pt x="0" y="0"/>
                  </a:moveTo>
                  <a:lnTo>
                    <a:pt x="22433280" y="0"/>
                  </a:lnTo>
                  <a:lnTo>
                    <a:pt x="22433280" y="909320"/>
                  </a:lnTo>
                  <a:lnTo>
                    <a:pt x="0" y="90932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430371" b="-43036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31520" y="2181130"/>
            <a:ext cx="16824960" cy="731968"/>
            <a:chOff x="0" y="0"/>
            <a:chExt cx="22433280" cy="97595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2433280" cy="975963"/>
            </a:xfrm>
            <a:custGeom>
              <a:avLst/>
              <a:gdLst/>
              <a:ahLst/>
              <a:cxnLst/>
              <a:rect l="l" t="t" r="r" b="b"/>
              <a:pathLst>
                <a:path w="22433280" h="975963">
                  <a:moveTo>
                    <a:pt x="0" y="0"/>
                  </a:moveTo>
                  <a:lnTo>
                    <a:pt x="22433280" y="0"/>
                  </a:lnTo>
                  <a:lnTo>
                    <a:pt x="22433280" y="975963"/>
                  </a:lnTo>
                  <a:lnTo>
                    <a:pt x="0" y="97596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397879" b="-39787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22433280" cy="104263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399" i="1">
                  <a:solidFill>
                    <a:srgbClr val="000000"/>
                  </a:solidFill>
                  <a:latin typeface="Calibri (MS) Italics"/>
                  <a:ea typeface="Calibri (MS) Italics"/>
                  <a:cs typeface="Calibri (MS) Italics"/>
                  <a:sym typeface="Calibri (MS) Italics"/>
                </a:rPr>
                <a:t>Una negociación colectiva justa requiere que los trabajadores tengan acceso a información real:</a:t>
              </a:r>
            </a:p>
          </p:txBody>
        </p:sp>
      </p:grpSp>
      <p:sp>
        <p:nvSpPr>
          <p:cNvPr id="15" name="Freeform 15"/>
          <p:cNvSpPr/>
          <p:nvPr/>
        </p:nvSpPr>
        <p:spPr>
          <a:xfrm>
            <a:off x="627383" y="2913383"/>
            <a:ext cx="5511736" cy="830009"/>
          </a:xfrm>
          <a:custGeom>
            <a:avLst/>
            <a:gdLst/>
            <a:ahLst/>
            <a:cxnLst/>
            <a:rect l="l" t="t" r="r" b="b"/>
            <a:pathLst>
              <a:path w="5511736" h="830009">
                <a:moveTo>
                  <a:pt x="0" y="0"/>
                </a:moveTo>
                <a:lnTo>
                  <a:pt x="5511737" y="0"/>
                </a:lnTo>
                <a:lnTo>
                  <a:pt x="5511737" y="830009"/>
                </a:lnTo>
                <a:lnTo>
                  <a:pt x="0" y="83000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6" name="Group 16"/>
          <p:cNvGrpSpPr/>
          <p:nvPr/>
        </p:nvGrpSpPr>
        <p:grpSpPr>
          <a:xfrm>
            <a:off x="786384" y="2926080"/>
            <a:ext cx="5193792" cy="804672"/>
            <a:chOff x="0" y="0"/>
            <a:chExt cx="6925056" cy="107289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925056" cy="1072896"/>
            </a:xfrm>
            <a:custGeom>
              <a:avLst/>
              <a:gdLst/>
              <a:ahLst/>
              <a:cxnLst/>
              <a:rect l="l" t="t" r="r" b="b"/>
              <a:pathLst>
                <a:path w="6925056" h="1072896">
                  <a:moveTo>
                    <a:pt x="0" y="0"/>
                  </a:moveTo>
                  <a:lnTo>
                    <a:pt x="6925056" y="0"/>
                  </a:lnTo>
                  <a:lnTo>
                    <a:pt x="6925056" y="1072896"/>
                  </a:lnTo>
                  <a:lnTo>
                    <a:pt x="0" y="107289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75679" b="-7567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86384" y="2876074"/>
            <a:ext cx="5193792" cy="854678"/>
            <a:chOff x="0" y="0"/>
            <a:chExt cx="6925056" cy="113957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925056" cy="1139571"/>
            </a:xfrm>
            <a:custGeom>
              <a:avLst/>
              <a:gdLst/>
              <a:ahLst/>
              <a:cxnLst/>
              <a:rect l="l" t="t" r="r" b="b"/>
              <a:pathLst>
                <a:path w="6925056" h="1139571">
                  <a:moveTo>
                    <a:pt x="0" y="0"/>
                  </a:moveTo>
                  <a:lnTo>
                    <a:pt x="6925056" y="0"/>
                  </a:lnTo>
                  <a:lnTo>
                    <a:pt x="6925056" y="1139571"/>
                  </a:lnTo>
                  <a:lnTo>
                    <a:pt x="0" y="113957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68408" b="-6840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66675"/>
              <a:ext cx="6925056" cy="12062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079"/>
                </a:lnSpc>
              </a:pPr>
              <a:r>
                <a:rPr lang="en-US" sz="33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Información del Empleador</a:t>
              </a:r>
            </a:p>
          </p:txBody>
        </p:sp>
      </p:grpSp>
      <p:sp>
        <p:nvSpPr>
          <p:cNvPr id="21" name="Freeform 21"/>
          <p:cNvSpPr/>
          <p:nvPr/>
        </p:nvSpPr>
        <p:spPr>
          <a:xfrm>
            <a:off x="629917" y="3830317"/>
            <a:ext cx="5506784" cy="1776032"/>
          </a:xfrm>
          <a:custGeom>
            <a:avLst/>
            <a:gdLst/>
            <a:ahLst/>
            <a:cxnLst/>
            <a:rect l="l" t="t" r="r" b="b"/>
            <a:pathLst>
              <a:path w="5506784" h="1776032">
                <a:moveTo>
                  <a:pt x="0" y="0"/>
                </a:moveTo>
                <a:lnTo>
                  <a:pt x="5506783" y="0"/>
                </a:lnTo>
                <a:lnTo>
                  <a:pt x="5506783" y="1776031"/>
                </a:lnTo>
                <a:lnTo>
                  <a:pt x="0" y="177603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2" name="Freeform 22"/>
          <p:cNvSpPr/>
          <p:nvPr/>
        </p:nvSpPr>
        <p:spPr>
          <a:xfrm>
            <a:off x="627383" y="3827783"/>
            <a:ext cx="208216" cy="1780985"/>
          </a:xfrm>
          <a:custGeom>
            <a:avLst/>
            <a:gdLst/>
            <a:ahLst/>
            <a:cxnLst/>
            <a:rect l="l" t="t" r="r" b="b"/>
            <a:pathLst>
              <a:path w="208216" h="1780985">
                <a:moveTo>
                  <a:pt x="0" y="0"/>
                </a:moveTo>
                <a:lnTo>
                  <a:pt x="208217" y="0"/>
                </a:lnTo>
                <a:lnTo>
                  <a:pt x="208217" y="1780985"/>
                </a:lnTo>
                <a:lnTo>
                  <a:pt x="0" y="178098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23" name="Group 23"/>
          <p:cNvGrpSpPr/>
          <p:nvPr/>
        </p:nvGrpSpPr>
        <p:grpSpPr>
          <a:xfrm>
            <a:off x="932688" y="3986784"/>
            <a:ext cx="5047488" cy="1463040"/>
            <a:chOff x="0" y="0"/>
            <a:chExt cx="6729984" cy="195072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729984" cy="1950720"/>
            </a:xfrm>
            <a:custGeom>
              <a:avLst/>
              <a:gdLst/>
              <a:ahLst/>
              <a:cxnLst/>
              <a:rect l="l" t="t" r="r" b="b"/>
              <a:pathLst>
                <a:path w="6729984" h="1950720">
                  <a:moveTo>
                    <a:pt x="0" y="0"/>
                  </a:moveTo>
                  <a:lnTo>
                    <a:pt x="6729984" y="0"/>
                  </a:lnTo>
                  <a:lnTo>
                    <a:pt x="6729984" y="1950720"/>
                  </a:lnTo>
                  <a:lnTo>
                    <a:pt x="0" y="195072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7176" b="-1717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932688" y="3943922"/>
            <a:ext cx="5047488" cy="1505902"/>
            <a:chOff x="0" y="0"/>
            <a:chExt cx="6729984" cy="200787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729984" cy="2007870"/>
            </a:xfrm>
            <a:custGeom>
              <a:avLst/>
              <a:gdLst/>
              <a:ahLst/>
              <a:cxnLst/>
              <a:rect l="l" t="t" r="r" b="b"/>
              <a:pathLst>
                <a:path w="6729984" h="2007870">
                  <a:moveTo>
                    <a:pt x="0" y="0"/>
                  </a:moveTo>
                  <a:lnTo>
                    <a:pt x="6729984" y="0"/>
                  </a:lnTo>
                  <a:lnTo>
                    <a:pt x="6729984" y="2007870"/>
                  </a:lnTo>
                  <a:lnTo>
                    <a:pt x="0" y="2007870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5310" b="-1530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57150"/>
              <a:ext cx="6729984" cy="206502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479"/>
                </a:lnSpc>
              </a:pPr>
              <a:r>
                <a:rPr lang="en-US" sz="28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A petición motivada, debe entregar información económica agregada o anonimizada.</a:t>
              </a:r>
            </a:p>
          </p:txBody>
        </p:sp>
      </p:grpSp>
      <p:sp>
        <p:nvSpPr>
          <p:cNvPr id="28" name="Freeform 28"/>
          <p:cNvSpPr/>
          <p:nvPr/>
        </p:nvSpPr>
        <p:spPr>
          <a:xfrm>
            <a:off x="629917" y="5768845"/>
            <a:ext cx="5506784" cy="1776031"/>
          </a:xfrm>
          <a:custGeom>
            <a:avLst/>
            <a:gdLst/>
            <a:ahLst/>
            <a:cxnLst/>
            <a:rect l="l" t="t" r="r" b="b"/>
            <a:pathLst>
              <a:path w="5506784" h="1776031">
                <a:moveTo>
                  <a:pt x="0" y="0"/>
                </a:moveTo>
                <a:lnTo>
                  <a:pt x="5506783" y="0"/>
                </a:lnTo>
                <a:lnTo>
                  <a:pt x="5506783" y="1776031"/>
                </a:lnTo>
                <a:lnTo>
                  <a:pt x="0" y="177603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9" name="Freeform 29"/>
          <p:cNvSpPr/>
          <p:nvPr/>
        </p:nvSpPr>
        <p:spPr>
          <a:xfrm>
            <a:off x="627383" y="5766311"/>
            <a:ext cx="208216" cy="1780984"/>
          </a:xfrm>
          <a:custGeom>
            <a:avLst/>
            <a:gdLst/>
            <a:ahLst/>
            <a:cxnLst/>
            <a:rect l="l" t="t" r="r" b="b"/>
            <a:pathLst>
              <a:path w="208216" h="1780984">
                <a:moveTo>
                  <a:pt x="0" y="0"/>
                </a:moveTo>
                <a:lnTo>
                  <a:pt x="208217" y="0"/>
                </a:lnTo>
                <a:lnTo>
                  <a:pt x="208217" y="1780985"/>
                </a:lnTo>
                <a:lnTo>
                  <a:pt x="0" y="178098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0" name="Group 30"/>
          <p:cNvGrpSpPr/>
          <p:nvPr/>
        </p:nvGrpSpPr>
        <p:grpSpPr>
          <a:xfrm>
            <a:off x="932688" y="5925312"/>
            <a:ext cx="5047488" cy="1615078"/>
            <a:chOff x="0" y="0"/>
            <a:chExt cx="6729984" cy="2153437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729984" cy="2153412"/>
            </a:xfrm>
            <a:custGeom>
              <a:avLst/>
              <a:gdLst/>
              <a:ahLst/>
              <a:cxnLst/>
              <a:rect l="l" t="t" r="r" b="b"/>
              <a:pathLst>
                <a:path w="6729984" h="2153412">
                  <a:moveTo>
                    <a:pt x="0" y="0"/>
                  </a:moveTo>
                  <a:lnTo>
                    <a:pt x="6729984" y="0"/>
                  </a:lnTo>
                  <a:lnTo>
                    <a:pt x="6729984" y="2153412"/>
                  </a:lnTo>
                  <a:lnTo>
                    <a:pt x="0" y="21534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0852" b="-108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932688" y="5868162"/>
            <a:ext cx="5047488" cy="1672228"/>
            <a:chOff x="0" y="0"/>
            <a:chExt cx="6729984" cy="2229637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729984" cy="2229643"/>
            </a:xfrm>
            <a:custGeom>
              <a:avLst/>
              <a:gdLst/>
              <a:ahLst/>
              <a:cxnLst/>
              <a:rect l="l" t="t" r="r" b="b"/>
              <a:pathLst>
                <a:path w="6729984" h="2229643">
                  <a:moveTo>
                    <a:pt x="0" y="0"/>
                  </a:moveTo>
                  <a:lnTo>
                    <a:pt x="6729984" y="0"/>
                  </a:lnTo>
                  <a:lnTo>
                    <a:pt x="6729984" y="2229643"/>
                  </a:lnTo>
                  <a:lnTo>
                    <a:pt x="0" y="222964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814" b="-881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76200"/>
              <a:ext cx="6729984" cy="230583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39"/>
                </a:lnSpc>
              </a:pPr>
              <a:r>
                <a:rPr lang="en-US" sz="31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Si hay secretos comerciales, los datos se entregan bajo acuerdo de confidencialidad.</a:t>
              </a:r>
            </a:p>
          </p:txBody>
        </p:sp>
      </p:grpSp>
      <p:sp>
        <p:nvSpPr>
          <p:cNvPr id="35" name="Freeform 35"/>
          <p:cNvSpPr/>
          <p:nvPr/>
        </p:nvSpPr>
        <p:spPr>
          <a:xfrm>
            <a:off x="629917" y="7707373"/>
            <a:ext cx="5506784" cy="1776032"/>
          </a:xfrm>
          <a:custGeom>
            <a:avLst/>
            <a:gdLst/>
            <a:ahLst/>
            <a:cxnLst/>
            <a:rect l="l" t="t" r="r" b="b"/>
            <a:pathLst>
              <a:path w="5506784" h="1776032">
                <a:moveTo>
                  <a:pt x="0" y="0"/>
                </a:moveTo>
                <a:lnTo>
                  <a:pt x="5506783" y="0"/>
                </a:lnTo>
                <a:lnTo>
                  <a:pt x="5506783" y="1776031"/>
                </a:lnTo>
                <a:lnTo>
                  <a:pt x="0" y="177603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36" name="Freeform 36"/>
          <p:cNvSpPr/>
          <p:nvPr/>
        </p:nvSpPr>
        <p:spPr>
          <a:xfrm>
            <a:off x="627383" y="7704839"/>
            <a:ext cx="208216" cy="1780985"/>
          </a:xfrm>
          <a:custGeom>
            <a:avLst/>
            <a:gdLst/>
            <a:ahLst/>
            <a:cxnLst/>
            <a:rect l="l" t="t" r="r" b="b"/>
            <a:pathLst>
              <a:path w="208216" h="1780985">
                <a:moveTo>
                  <a:pt x="0" y="0"/>
                </a:moveTo>
                <a:lnTo>
                  <a:pt x="208217" y="0"/>
                </a:lnTo>
                <a:lnTo>
                  <a:pt x="208217" y="1780985"/>
                </a:lnTo>
                <a:lnTo>
                  <a:pt x="0" y="178098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7" name="Group 37"/>
          <p:cNvGrpSpPr/>
          <p:nvPr/>
        </p:nvGrpSpPr>
        <p:grpSpPr>
          <a:xfrm>
            <a:off x="932688" y="7863840"/>
            <a:ext cx="5047488" cy="1615078"/>
            <a:chOff x="0" y="0"/>
            <a:chExt cx="6729984" cy="2153437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729984" cy="2153412"/>
            </a:xfrm>
            <a:custGeom>
              <a:avLst/>
              <a:gdLst/>
              <a:ahLst/>
              <a:cxnLst/>
              <a:rect l="l" t="t" r="r" b="b"/>
              <a:pathLst>
                <a:path w="6729984" h="2153412">
                  <a:moveTo>
                    <a:pt x="0" y="0"/>
                  </a:moveTo>
                  <a:lnTo>
                    <a:pt x="6729984" y="0"/>
                  </a:lnTo>
                  <a:lnTo>
                    <a:pt x="6729984" y="2153412"/>
                  </a:lnTo>
                  <a:lnTo>
                    <a:pt x="0" y="21534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0852" b="-108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932688" y="7806690"/>
            <a:ext cx="5047488" cy="1672228"/>
            <a:chOff x="0" y="0"/>
            <a:chExt cx="6729984" cy="2229637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6729984" cy="2229643"/>
            </a:xfrm>
            <a:custGeom>
              <a:avLst/>
              <a:gdLst/>
              <a:ahLst/>
              <a:cxnLst/>
              <a:rect l="l" t="t" r="r" b="b"/>
              <a:pathLst>
                <a:path w="6729984" h="2229643">
                  <a:moveTo>
                    <a:pt x="0" y="0"/>
                  </a:moveTo>
                  <a:lnTo>
                    <a:pt x="6729984" y="0"/>
                  </a:lnTo>
                  <a:lnTo>
                    <a:pt x="6729984" y="2229643"/>
                  </a:lnTo>
                  <a:lnTo>
                    <a:pt x="0" y="222964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814" b="-881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76200"/>
              <a:ext cx="6729984" cy="230583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39"/>
                </a:lnSpc>
              </a:pPr>
              <a:r>
                <a:rPr lang="en-US" sz="31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 negativa total o parcial debe ser MOTIVADA POR ESCRITO — no vale el silencio.</a:t>
              </a:r>
            </a:p>
          </p:txBody>
        </p:sp>
      </p:grpSp>
      <p:sp>
        <p:nvSpPr>
          <p:cNvPr id="42" name="Freeform 42"/>
          <p:cNvSpPr/>
          <p:nvPr/>
        </p:nvSpPr>
        <p:spPr>
          <a:xfrm>
            <a:off x="6424679" y="2913383"/>
            <a:ext cx="5511736" cy="830009"/>
          </a:xfrm>
          <a:custGeom>
            <a:avLst/>
            <a:gdLst/>
            <a:ahLst/>
            <a:cxnLst/>
            <a:rect l="l" t="t" r="r" b="b"/>
            <a:pathLst>
              <a:path w="5511736" h="830009">
                <a:moveTo>
                  <a:pt x="0" y="0"/>
                </a:moveTo>
                <a:lnTo>
                  <a:pt x="5511737" y="0"/>
                </a:lnTo>
                <a:lnTo>
                  <a:pt x="5511737" y="830009"/>
                </a:lnTo>
                <a:lnTo>
                  <a:pt x="0" y="83000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43" name="Group 43"/>
          <p:cNvGrpSpPr/>
          <p:nvPr/>
        </p:nvGrpSpPr>
        <p:grpSpPr>
          <a:xfrm>
            <a:off x="6583680" y="2926080"/>
            <a:ext cx="5193792" cy="804672"/>
            <a:chOff x="0" y="0"/>
            <a:chExt cx="6925056" cy="1072896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6925056" cy="1072896"/>
            </a:xfrm>
            <a:custGeom>
              <a:avLst/>
              <a:gdLst/>
              <a:ahLst/>
              <a:cxnLst/>
              <a:rect l="l" t="t" r="r" b="b"/>
              <a:pathLst>
                <a:path w="6925056" h="1072896">
                  <a:moveTo>
                    <a:pt x="0" y="0"/>
                  </a:moveTo>
                  <a:lnTo>
                    <a:pt x="6925056" y="0"/>
                  </a:lnTo>
                  <a:lnTo>
                    <a:pt x="6925056" y="1072896"/>
                  </a:lnTo>
                  <a:lnTo>
                    <a:pt x="0" y="107289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75679" b="-7567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6583680" y="2868930"/>
            <a:ext cx="5193792" cy="861822"/>
            <a:chOff x="0" y="0"/>
            <a:chExt cx="6925056" cy="1149096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6925056" cy="1149096"/>
            </a:xfrm>
            <a:custGeom>
              <a:avLst/>
              <a:gdLst/>
              <a:ahLst/>
              <a:cxnLst/>
              <a:rect l="l" t="t" r="r" b="b"/>
              <a:pathLst>
                <a:path w="6925056" h="1149096">
                  <a:moveTo>
                    <a:pt x="0" y="0"/>
                  </a:moveTo>
                  <a:lnTo>
                    <a:pt x="6925056" y="0"/>
                  </a:lnTo>
                  <a:lnTo>
                    <a:pt x="6925056" y="1149096"/>
                  </a:lnTo>
                  <a:lnTo>
                    <a:pt x="0" y="1149096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67427" b="-6742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76200"/>
              <a:ext cx="6925056" cy="122529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678"/>
                </a:lnSpc>
              </a:pPr>
              <a:r>
                <a:rPr lang="en-US" sz="3898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Información del Estado</a:t>
              </a:r>
            </a:p>
          </p:txBody>
        </p:sp>
      </p:grpSp>
      <p:sp>
        <p:nvSpPr>
          <p:cNvPr id="48" name="Freeform 48"/>
          <p:cNvSpPr/>
          <p:nvPr/>
        </p:nvSpPr>
        <p:spPr>
          <a:xfrm>
            <a:off x="6427213" y="3830317"/>
            <a:ext cx="5506784" cy="1776032"/>
          </a:xfrm>
          <a:custGeom>
            <a:avLst/>
            <a:gdLst/>
            <a:ahLst/>
            <a:cxnLst/>
            <a:rect l="l" t="t" r="r" b="b"/>
            <a:pathLst>
              <a:path w="5506784" h="1776032">
                <a:moveTo>
                  <a:pt x="0" y="0"/>
                </a:moveTo>
                <a:lnTo>
                  <a:pt x="5506783" y="0"/>
                </a:lnTo>
                <a:lnTo>
                  <a:pt x="5506783" y="1776031"/>
                </a:lnTo>
                <a:lnTo>
                  <a:pt x="0" y="177603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49" name="Freeform 49"/>
          <p:cNvSpPr/>
          <p:nvPr/>
        </p:nvSpPr>
        <p:spPr>
          <a:xfrm>
            <a:off x="6424679" y="3827783"/>
            <a:ext cx="208216" cy="1780985"/>
          </a:xfrm>
          <a:custGeom>
            <a:avLst/>
            <a:gdLst/>
            <a:ahLst/>
            <a:cxnLst/>
            <a:rect l="l" t="t" r="r" b="b"/>
            <a:pathLst>
              <a:path w="208216" h="1780985">
                <a:moveTo>
                  <a:pt x="0" y="0"/>
                </a:moveTo>
                <a:lnTo>
                  <a:pt x="208217" y="0"/>
                </a:lnTo>
                <a:lnTo>
                  <a:pt x="208217" y="1780985"/>
                </a:lnTo>
                <a:lnTo>
                  <a:pt x="0" y="178098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50" name="Group 50"/>
          <p:cNvGrpSpPr/>
          <p:nvPr/>
        </p:nvGrpSpPr>
        <p:grpSpPr>
          <a:xfrm>
            <a:off x="6729984" y="3986784"/>
            <a:ext cx="5047488" cy="1463040"/>
            <a:chOff x="0" y="0"/>
            <a:chExt cx="6729984" cy="195072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6729984" cy="1950720"/>
            </a:xfrm>
            <a:custGeom>
              <a:avLst/>
              <a:gdLst/>
              <a:ahLst/>
              <a:cxnLst/>
              <a:rect l="l" t="t" r="r" b="b"/>
              <a:pathLst>
                <a:path w="6729984" h="1950720">
                  <a:moveTo>
                    <a:pt x="0" y="0"/>
                  </a:moveTo>
                  <a:lnTo>
                    <a:pt x="6729984" y="0"/>
                  </a:lnTo>
                  <a:lnTo>
                    <a:pt x="6729984" y="1950720"/>
                  </a:lnTo>
                  <a:lnTo>
                    <a:pt x="0" y="195072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7176" b="-1717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6729984" y="3922490"/>
            <a:ext cx="5047488" cy="1527334"/>
            <a:chOff x="0" y="0"/>
            <a:chExt cx="6729984" cy="2036445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729984" cy="2036445"/>
            </a:xfrm>
            <a:custGeom>
              <a:avLst/>
              <a:gdLst/>
              <a:ahLst/>
              <a:cxnLst/>
              <a:rect l="l" t="t" r="r" b="b"/>
              <a:pathLst>
                <a:path w="6729984" h="2036445">
                  <a:moveTo>
                    <a:pt x="0" y="0"/>
                  </a:moveTo>
                  <a:lnTo>
                    <a:pt x="6729984" y="0"/>
                  </a:lnTo>
                  <a:lnTo>
                    <a:pt x="6729984" y="2036445"/>
                  </a:lnTo>
                  <a:lnTo>
                    <a:pt x="0" y="203644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4393" b="-1439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85725"/>
              <a:ext cx="6729984" cy="212217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Estadísticas del sector o rama de actividad.</a:t>
              </a:r>
            </a:p>
          </p:txBody>
        </p:sp>
      </p:grpSp>
      <p:sp>
        <p:nvSpPr>
          <p:cNvPr id="55" name="Freeform 55"/>
          <p:cNvSpPr/>
          <p:nvPr/>
        </p:nvSpPr>
        <p:spPr>
          <a:xfrm>
            <a:off x="6427213" y="5768845"/>
            <a:ext cx="5506784" cy="1776031"/>
          </a:xfrm>
          <a:custGeom>
            <a:avLst/>
            <a:gdLst/>
            <a:ahLst/>
            <a:cxnLst/>
            <a:rect l="l" t="t" r="r" b="b"/>
            <a:pathLst>
              <a:path w="5506784" h="1776031">
                <a:moveTo>
                  <a:pt x="0" y="0"/>
                </a:moveTo>
                <a:lnTo>
                  <a:pt x="5506783" y="0"/>
                </a:lnTo>
                <a:lnTo>
                  <a:pt x="5506783" y="1776031"/>
                </a:lnTo>
                <a:lnTo>
                  <a:pt x="0" y="177603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6" name="Freeform 56"/>
          <p:cNvSpPr/>
          <p:nvPr/>
        </p:nvSpPr>
        <p:spPr>
          <a:xfrm>
            <a:off x="6424679" y="5766311"/>
            <a:ext cx="208216" cy="1780984"/>
          </a:xfrm>
          <a:custGeom>
            <a:avLst/>
            <a:gdLst/>
            <a:ahLst/>
            <a:cxnLst/>
            <a:rect l="l" t="t" r="r" b="b"/>
            <a:pathLst>
              <a:path w="208216" h="1780984">
                <a:moveTo>
                  <a:pt x="0" y="0"/>
                </a:moveTo>
                <a:lnTo>
                  <a:pt x="208217" y="0"/>
                </a:lnTo>
                <a:lnTo>
                  <a:pt x="208217" y="1780985"/>
                </a:lnTo>
                <a:lnTo>
                  <a:pt x="0" y="178098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57" name="Group 57"/>
          <p:cNvGrpSpPr/>
          <p:nvPr/>
        </p:nvGrpSpPr>
        <p:grpSpPr>
          <a:xfrm>
            <a:off x="6729984" y="5925312"/>
            <a:ext cx="5047488" cy="1463040"/>
            <a:chOff x="0" y="0"/>
            <a:chExt cx="6729984" cy="195072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6729984" cy="1950720"/>
            </a:xfrm>
            <a:custGeom>
              <a:avLst/>
              <a:gdLst/>
              <a:ahLst/>
              <a:cxnLst/>
              <a:rect l="l" t="t" r="r" b="b"/>
              <a:pathLst>
                <a:path w="6729984" h="1950720">
                  <a:moveTo>
                    <a:pt x="0" y="0"/>
                  </a:moveTo>
                  <a:lnTo>
                    <a:pt x="6729984" y="0"/>
                  </a:lnTo>
                  <a:lnTo>
                    <a:pt x="6729984" y="1950720"/>
                  </a:lnTo>
                  <a:lnTo>
                    <a:pt x="0" y="195072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7176" b="-1717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6729984" y="5868162"/>
            <a:ext cx="5047488" cy="1520190"/>
            <a:chOff x="0" y="0"/>
            <a:chExt cx="6729984" cy="202692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6729984" cy="2026920"/>
            </a:xfrm>
            <a:custGeom>
              <a:avLst/>
              <a:gdLst/>
              <a:ahLst/>
              <a:cxnLst/>
              <a:rect l="l" t="t" r="r" b="b"/>
              <a:pathLst>
                <a:path w="6729984" h="2026920">
                  <a:moveTo>
                    <a:pt x="0" y="0"/>
                  </a:moveTo>
                  <a:lnTo>
                    <a:pt x="6729984" y="0"/>
                  </a:lnTo>
                  <a:lnTo>
                    <a:pt x="6729984" y="2026920"/>
                  </a:lnTo>
                  <a:lnTo>
                    <a:pt x="0" y="2026920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4696" b="-1469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0" y="-76200"/>
              <a:ext cx="6729984" cy="210312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559"/>
                </a:lnSpc>
              </a:pPr>
              <a:r>
                <a:rPr lang="en-US" sz="37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Situación económica y social del país y la región.</a:t>
              </a:r>
            </a:p>
          </p:txBody>
        </p:sp>
      </p:grpSp>
      <p:sp>
        <p:nvSpPr>
          <p:cNvPr id="62" name="Freeform 62"/>
          <p:cNvSpPr/>
          <p:nvPr/>
        </p:nvSpPr>
        <p:spPr>
          <a:xfrm>
            <a:off x="6427213" y="7707373"/>
            <a:ext cx="5506784" cy="1776032"/>
          </a:xfrm>
          <a:custGeom>
            <a:avLst/>
            <a:gdLst/>
            <a:ahLst/>
            <a:cxnLst/>
            <a:rect l="l" t="t" r="r" b="b"/>
            <a:pathLst>
              <a:path w="5506784" h="1776032">
                <a:moveTo>
                  <a:pt x="0" y="0"/>
                </a:moveTo>
                <a:lnTo>
                  <a:pt x="5506783" y="0"/>
                </a:lnTo>
                <a:lnTo>
                  <a:pt x="5506783" y="1776031"/>
                </a:lnTo>
                <a:lnTo>
                  <a:pt x="0" y="177603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63" name="Freeform 63"/>
          <p:cNvSpPr/>
          <p:nvPr/>
        </p:nvSpPr>
        <p:spPr>
          <a:xfrm>
            <a:off x="6424679" y="7704839"/>
            <a:ext cx="208216" cy="1780985"/>
          </a:xfrm>
          <a:custGeom>
            <a:avLst/>
            <a:gdLst/>
            <a:ahLst/>
            <a:cxnLst/>
            <a:rect l="l" t="t" r="r" b="b"/>
            <a:pathLst>
              <a:path w="208216" h="1780985">
                <a:moveTo>
                  <a:pt x="0" y="0"/>
                </a:moveTo>
                <a:lnTo>
                  <a:pt x="208217" y="0"/>
                </a:lnTo>
                <a:lnTo>
                  <a:pt x="208217" y="1780985"/>
                </a:lnTo>
                <a:lnTo>
                  <a:pt x="0" y="178098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64" name="Group 64"/>
          <p:cNvGrpSpPr/>
          <p:nvPr/>
        </p:nvGrpSpPr>
        <p:grpSpPr>
          <a:xfrm>
            <a:off x="6729984" y="7863840"/>
            <a:ext cx="5047488" cy="1463040"/>
            <a:chOff x="0" y="0"/>
            <a:chExt cx="6729984" cy="195072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729984" cy="1950720"/>
            </a:xfrm>
            <a:custGeom>
              <a:avLst/>
              <a:gdLst/>
              <a:ahLst/>
              <a:cxnLst/>
              <a:rect l="l" t="t" r="r" b="b"/>
              <a:pathLst>
                <a:path w="6729984" h="1950720">
                  <a:moveTo>
                    <a:pt x="0" y="0"/>
                  </a:moveTo>
                  <a:lnTo>
                    <a:pt x="6729984" y="0"/>
                  </a:lnTo>
                  <a:lnTo>
                    <a:pt x="6729984" y="1950720"/>
                  </a:lnTo>
                  <a:lnTo>
                    <a:pt x="0" y="195072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7176" b="-1717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6729984" y="7806690"/>
            <a:ext cx="5047488" cy="1520190"/>
            <a:chOff x="0" y="0"/>
            <a:chExt cx="6729984" cy="202692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6729984" cy="2026920"/>
            </a:xfrm>
            <a:custGeom>
              <a:avLst/>
              <a:gdLst/>
              <a:ahLst/>
              <a:cxnLst/>
              <a:rect l="l" t="t" r="r" b="b"/>
              <a:pathLst>
                <a:path w="6729984" h="2026920">
                  <a:moveTo>
                    <a:pt x="0" y="0"/>
                  </a:moveTo>
                  <a:lnTo>
                    <a:pt x="6729984" y="0"/>
                  </a:lnTo>
                  <a:lnTo>
                    <a:pt x="6729984" y="2026920"/>
                  </a:lnTo>
                  <a:lnTo>
                    <a:pt x="0" y="2026920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4696" b="-1469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0" y="-76200"/>
              <a:ext cx="6729984" cy="210312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678"/>
                </a:lnSpc>
              </a:pPr>
              <a:r>
                <a:rPr lang="en-US" sz="3898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Datos del grupo empresarial involucrado.</a:t>
              </a:r>
            </a:p>
          </p:txBody>
        </p:sp>
      </p:grpSp>
      <p:sp>
        <p:nvSpPr>
          <p:cNvPr id="69" name="Freeform 69"/>
          <p:cNvSpPr/>
          <p:nvPr/>
        </p:nvSpPr>
        <p:spPr>
          <a:xfrm>
            <a:off x="12221975" y="2913383"/>
            <a:ext cx="5511737" cy="830009"/>
          </a:xfrm>
          <a:custGeom>
            <a:avLst/>
            <a:gdLst/>
            <a:ahLst/>
            <a:cxnLst/>
            <a:rect l="l" t="t" r="r" b="b"/>
            <a:pathLst>
              <a:path w="5511737" h="830009">
                <a:moveTo>
                  <a:pt x="0" y="0"/>
                </a:moveTo>
                <a:lnTo>
                  <a:pt x="5511737" y="0"/>
                </a:lnTo>
                <a:lnTo>
                  <a:pt x="5511737" y="830009"/>
                </a:lnTo>
                <a:lnTo>
                  <a:pt x="0" y="83000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70" name="Group 70"/>
          <p:cNvGrpSpPr/>
          <p:nvPr/>
        </p:nvGrpSpPr>
        <p:grpSpPr>
          <a:xfrm>
            <a:off x="12380976" y="2926080"/>
            <a:ext cx="5193792" cy="859688"/>
            <a:chOff x="0" y="0"/>
            <a:chExt cx="6925056" cy="1146251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6925056" cy="1146302"/>
            </a:xfrm>
            <a:custGeom>
              <a:avLst/>
              <a:gdLst/>
              <a:ahLst/>
              <a:cxnLst/>
              <a:rect l="l" t="t" r="r" b="b"/>
              <a:pathLst>
                <a:path w="6925056" h="1146302">
                  <a:moveTo>
                    <a:pt x="0" y="0"/>
                  </a:moveTo>
                  <a:lnTo>
                    <a:pt x="6925056" y="0"/>
                  </a:lnTo>
                  <a:lnTo>
                    <a:pt x="6925056" y="1146302"/>
                  </a:lnTo>
                  <a:lnTo>
                    <a:pt x="0" y="114630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67633" b="-676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2380976" y="2861786"/>
            <a:ext cx="5193792" cy="923982"/>
            <a:chOff x="0" y="0"/>
            <a:chExt cx="6925056" cy="1231976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6925056" cy="1231972"/>
            </a:xfrm>
            <a:custGeom>
              <a:avLst/>
              <a:gdLst/>
              <a:ahLst/>
              <a:cxnLst/>
              <a:rect l="l" t="t" r="r" b="b"/>
              <a:pathLst>
                <a:path w="6925056" h="1231972">
                  <a:moveTo>
                    <a:pt x="0" y="0"/>
                  </a:moveTo>
                  <a:lnTo>
                    <a:pt x="6925056" y="0"/>
                  </a:lnTo>
                  <a:lnTo>
                    <a:pt x="6925056" y="1231972"/>
                  </a:lnTo>
                  <a:lnTo>
                    <a:pt x="0" y="1231972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59527" b="-5952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0" y="-85725"/>
              <a:ext cx="6925056" cy="131770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159"/>
                </a:lnSpc>
              </a:pPr>
              <a:r>
                <a:rPr lang="en-US" sz="42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Garantías Procesales</a:t>
              </a:r>
            </a:p>
          </p:txBody>
        </p:sp>
      </p:grpSp>
      <p:sp>
        <p:nvSpPr>
          <p:cNvPr id="75" name="Freeform 75"/>
          <p:cNvSpPr/>
          <p:nvPr/>
        </p:nvSpPr>
        <p:spPr>
          <a:xfrm>
            <a:off x="12224509" y="3830317"/>
            <a:ext cx="5506783" cy="1776032"/>
          </a:xfrm>
          <a:custGeom>
            <a:avLst/>
            <a:gdLst/>
            <a:ahLst/>
            <a:cxnLst/>
            <a:rect l="l" t="t" r="r" b="b"/>
            <a:pathLst>
              <a:path w="5506783" h="1776032">
                <a:moveTo>
                  <a:pt x="0" y="0"/>
                </a:moveTo>
                <a:lnTo>
                  <a:pt x="5506783" y="0"/>
                </a:lnTo>
                <a:lnTo>
                  <a:pt x="5506783" y="1776031"/>
                </a:lnTo>
                <a:lnTo>
                  <a:pt x="0" y="177603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76" name="Freeform 76"/>
          <p:cNvSpPr/>
          <p:nvPr/>
        </p:nvSpPr>
        <p:spPr>
          <a:xfrm>
            <a:off x="12221975" y="3827783"/>
            <a:ext cx="208216" cy="1780985"/>
          </a:xfrm>
          <a:custGeom>
            <a:avLst/>
            <a:gdLst/>
            <a:ahLst/>
            <a:cxnLst/>
            <a:rect l="l" t="t" r="r" b="b"/>
            <a:pathLst>
              <a:path w="208216" h="1780985">
                <a:moveTo>
                  <a:pt x="0" y="0"/>
                </a:moveTo>
                <a:lnTo>
                  <a:pt x="208217" y="0"/>
                </a:lnTo>
                <a:lnTo>
                  <a:pt x="208217" y="1780985"/>
                </a:lnTo>
                <a:lnTo>
                  <a:pt x="0" y="1780985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77" name="Group 77"/>
          <p:cNvGrpSpPr/>
          <p:nvPr/>
        </p:nvGrpSpPr>
        <p:grpSpPr>
          <a:xfrm>
            <a:off x="12527280" y="3986784"/>
            <a:ext cx="5047488" cy="1615078"/>
            <a:chOff x="0" y="0"/>
            <a:chExt cx="6729984" cy="2153437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6729984" cy="2153412"/>
            </a:xfrm>
            <a:custGeom>
              <a:avLst/>
              <a:gdLst/>
              <a:ahLst/>
              <a:cxnLst/>
              <a:rect l="l" t="t" r="r" b="b"/>
              <a:pathLst>
                <a:path w="6729984" h="2153412">
                  <a:moveTo>
                    <a:pt x="0" y="0"/>
                  </a:moveTo>
                  <a:lnTo>
                    <a:pt x="6729984" y="0"/>
                  </a:lnTo>
                  <a:lnTo>
                    <a:pt x="6729984" y="2153412"/>
                  </a:lnTo>
                  <a:lnTo>
                    <a:pt x="0" y="21534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0852" b="-108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12527280" y="3929634"/>
            <a:ext cx="5047488" cy="1672228"/>
            <a:chOff x="0" y="0"/>
            <a:chExt cx="6729984" cy="2229637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6729984" cy="2229643"/>
            </a:xfrm>
            <a:custGeom>
              <a:avLst/>
              <a:gdLst/>
              <a:ahLst/>
              <a:cxnLst/>
              <a:rect l="l" t="t" r="r" b="b"/>
              <a:pathLst>
                <a:path w="6729984" h="2229643">
                  <a:moveTo>
                    <a:pt x="0" y="0"/>
                  </a:moveTo>
                  <a:lnTo>
                    <a:pt x="6729984" y="0"/>
                  </a:lnTo>
                  <a:lnTo>
                    <a:pt x="6729984" y="2229643"/>
                  </a:lnTo>
                  <a:lnTo>
                    <a:pt x="0" y="222964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814" b="-881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0" y="-76200"/>
              <a:ext cx="6729984" cy="230583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39"/>
                </a:lnSpc>
              </a:pPr>
              <a:r>
                <a:rPr lang="en-US" sz="31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 información se entrega en el cronograma acordado, SIN suspender la negociación.</a:t>
              </a:r>
            </a:p>
          </p:txBody>
        </p:sp>
      </p:grpSp>
      <p:sp>
        <p:nvSpPr>
          <p:cNvPr id="82" name="Freeform 82"/>
          <p:cNvSpPr/>
          <p:nvPr/>
        </p:nvSpPr>
        <p:spPr>
          <a:xfrm>
            <a:off x="12224509" y="5768845"/>
            <a:ext cx="5506783" cy="1776031"/>
          </a:xfrm>
          <a:custGeom>
            <a:avLst/>
            <a:gdLst/>
            <a:ahLst/>
            <a:cxnLst/>
            <a:rect l="l" t="t" r="r" b="b"/>
            <a:pathLst>
              <a:path w="5506783" h="1776031">
                <a:moveTo>
                  <a:pt x="0" y="0"/>
                </a:moveTo>
                <a:lnTo>
                  <a:pt x="5506783" y="0"/>
                </a:lnTo>
                <a:lnTo>
                  <a:pt x="5506783" y="1776031"/>
                </a:lnTo>
                <a:lnTo>
                  <a:pt x="0" y="177603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83" name="Freeform 83"/>
          <p:cNvSpPr/>
          <p:nvPr/>
        </p:nvSpPr>
        <p:spPr>
          <a:xfrm>
            <a:off x="12221975" y="5766311"/>
            <a:ext cx="208216" cy="1780984"/>
          </a:xfrm>
          <a:custGeom>
            <a:avLst/>
            <a:gdLst/>
            <a:ahLst/>
            <a:cxnLst/>
            <a:rect l="l" t="t" r="r" b="b"/>
            <a:pathLst>
              <a:path w="208216" h="1780984">
                <a:moveTo>
                  <a:pt x="0" y="0"/>
                </a:moveTo>
                <a:lnTo>
                  <a:pt x="208217" y="0"/>
                </a:lnTo>
                <a:lnTo>
                  <a:pt x="208217" y="1780985"/>
                </a:lnTo>
                <a:lnTo>
                  <a:pt x="0" y="1780985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84" name="Group 84"/>
          <p:cNvGrpSpPr/>
          <p:nvPr/>
        </p:nvGrpSpPr>
        <p:grpSpPr>
          <a:xfrm>
            <a:off x="12527280" y="5925312"/>
            <a:ext cx="5047488" cy="1648587"/>
            <a:chOff x="0" y="0"/>
            <a:chExt cx="6729984" cy="2198116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6729984" cy="2198116"/>
            </a:xfrm>
            <a:custGeom>
              <a:avLst/>
              <a:gdLst/>
              <a:ahLst/>
              <a:cxnLst/>
              <a:rect l="l" t="t" r="r" b="b"/>
              <a:pathLst>
                <a:path w="6729984" h="2198116">
                  <a:moveTo>
                    <a:pt x="0" y="0"/>
                  </a:moveTo>
                  <a:lnTo>
                    <a:pt x="6729984" y="0"/>
                  </a:lnTo>
                  <a:lnTo>
                    <a:pt x="6729984" y="2198116"/>
                  </a:lnTo>
                  <a:lnTo>
                    <a:pt x="0" y="219811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9615" b="-9616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6" name="Group 86"/>
          <p:cNvGrpSpPr/>
          <p:nvPr/>
        </p:nvGrpSpPr>
        <p:grpSpPr>
          <a:xfrm>
            <a:off x="12527280" y="5875306"/>
            <a:ext cx="5047488" cy="1698593"/>
            <a:chOff x="0" y="0"/>
            <a:chExt cx="6729984" cy="2264791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6729984" cy="2264791"/>
            </a:xfrm>
            <a:custGeom>
              <a:avLst/>
              <a:gdLst/>
              <a:ahLst/>
              <a:cxnLst/>
              <a:rect l="l" t="t" r="r" b="b"/>
              <a:pathLst>
                <a:path w="6729984" h="2264791">
                  <a:moveTo>
                    <a:pt x="0" y="0"/>
                  </a:moveTo>
                  <a:lnTo>
                    <a:pt x="6729984" y="0"/>
                  </a:lnTo>
                  <a:lnTo>
                    <a:pt x="6729984" y="2264791"/>
                  </a:lnTo>
                  <a:lnTo>
                    <a:pt x="0" y="226479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7901" b="-79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8" name="TextBox 88"/>
            <p:cNvSpPr txBox="1"/>
            <p:nvPr/>
          </p:nvSpPr>
          <p:spPr>
            <a:xfrm>
              <a:off x="0" y="-66675"/>
              <a:ext cx="6729984" cy="233146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8"/>
                </a:lnSpc>
              </a:pPr>
              <a:r>
                <a:rPr lang="en-US" sz="3298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Los desacuerdos sobre confidencialidad los resuelve una comisión paritaria.</a:t>
              </a:r>
            </a:p>
          </p:txBody>
        </p:sp>
      </p:grpSp>
      <p:sp>
        <p:nvSpPr>
          <p:cNvPr id="89" name="Freeform 89"/>
          <p:cNvSpPr/>
          <p:nvPr/>
        </p:nvSpPr>
        <p:spPr>
          <a:xfrm>
            <a:off x="12224509" y="7707373"/>
            <a:ext cx="5506783" cy="1776032"/>
          </a:xfrm>
          <a:custGeom>
            <a:avLst/>
            <a:gdLst/>
            <a:ahLst/>
            <a:cxnLst/>
            <a:rect l="l" t="t" r="r" b="b"/>
            <a:pathLst>
              <a:path w="5506783" h="1776032">
                <a:moveTo>
                  <a:pt x="0" y="0"/>
                </a:moveTo>
                <a:lnTo>
                  <a:pt x="5506783" y="0"/>
                </a:lnTo>
                <a:lnTo>
                  <a:pt x="5506783" y="1776031"/>
                </a:lnTo>
                <a:lnTo>
                  <a:pt x="0" y="177603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90" name="Freeform 90"/>
          <p:cNvSpPr/>
          <p:nvPr/>
        </p:nvSpPr>
        <p:spPr>
          <a:xfrm>
            <a:off x="12221975" y="7704839"/>
            <a:ext cx="208216" cy="1780985"/>
          </a:xfrm>
          <a:custGeom>
            <a:avLst/>
            <a:gdLst/>
            <a:ahLst/>
            <a:cxnLst/>
            <a:rect l="l" t="t" r="r" b="b"/>
            <a:pathLst>
              <a:path w="208216" h="1780985">
                <a:moveTo>
                  <a:pt x="0" y="0"/>
                </a:moveTo>
                <a:lnTo>
                  <a:pt x="208217" y="0"/>
                </a:lnTo>
                <a:lnTo>
                  <a:pt x="208217" y="1780985"/>
                </a:lnTo>
                <a:lnTo>
                  <a:pt x="0" y="1780985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91" name="Group 91"/>
          <p:cNvGrpSpPr/>
          <p:nvPr/>
        </p:nvGrpSpPr>
        <p:grpSpPr>
          <a:xfrm>
            <a:off x="12527280" y="7863840"/>
            <a:ext cx="5047488" cy="1710661"/>
            <a:chOff x="0" y="0"/>
            <a:chExt cx="6729984" cy="2280882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6729984" cy="2280920"/>
            </a:xfrm>
            <a:custGeom>
              <a:avLst/>
              <a:gdLst/>
              <a:ahLst/>
              <a:cxnLst/>
              <a:rect l="l" t="t" r="r" b="b"/>
              <a:pathLst>
                <a:path w="6729984" h="2280920">
                  <a:moveTo>
                    <a:pt x="0" y="0"/>
                  </a:moveTo>
                  <a:lnTo>
                    <a:pt x="6729984" y="0"/>
                  </a:lnTo>
                  <a:lnTo>
                    <a:pt x="6729984" y="2280920"/>
                  </a:lnTo>
                  <a:lnTo>
                    <a:pt x="0" y="228092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7452" b="-745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3" name="Group 93"/>
          <p:cNvGrpSpPr/>
          <p:nvPr/>
        </p:nvGrpSpPr>
        <p:grpSpPr>
          <a:xfrm>
            <a:off x="12527280" y="7813834"/>
            <a:ext cx="5047488" cy="1760668"/>
            <a:chOff x="0" y="0"/>
            <a:chExt cx="6729984" cy="2347557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6729984" cy="2347563"/>
            </a:xfrm>
            <a:custGeom>
              <a:avLst/>
              <a:gdLst/>
              <a:ahLst/>
              <a:cxnLst/>
              <a:rect l="l" t="t" r="r" b="b"/>
              <a:pathLst>
                <a:path w="6729984" h="2347563">
                  <a:moveTo>
                    <a:pt x="0" y="0"/>
                  </a:moveTo>
                  <a:lnTo>
                    <a:pt x="6729984" y="0"/>
                  </a:lnTo>
                  <a:lnTo>
                    <a:pt x="6729984" y="2347563"/>
                  </a:lnTo>
                  <a:lnTo>
                    <a:pt x="0" y="234756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5859" b="-585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5" name="TextBox 95"/>
            <p:cNvSpPr txBox="1"/>
            <p:nvPr/>
          </p:nvSpPr>
          <p:spPr>
            <a:xfrm>
              <a:off x="0" y="-66675"/>
              <a:ext cx="6729984" cy="241423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3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No se puede usar la disputa de información para bloquear el arreglo directo.</a:t>
              </a:r>
            </a:p>
          </p:txBody>
        </p:sp>
      </p:grpSp>
      <p:sp>
        <p:nvSpPr>
          <p:cNvPr id="96" name="Freeform 96"/>
          <p:cNvSpPr/>
          <p:nvPr/>
        </p:nvSpPr>
        <p:spPr>
          <a:xfrm>
            <a:off x="-12697" y="9734807"/>
            <a:ext cx="18313336" cy="564833"/>
          </a:xfrm>
          <a:custGeom>
            <a:avLst/>
            <a:gdLst/>
            <a:ahLst/>
            <a:cxnLst/>
            <a:rect l="l" t="t" r="r" b="b"/>
            <a:pathLst>
              <a:path w="18313336" h="564833">
                <a:moveTo>
                  <a:pt x="0" y="0"/>
                </a:moveTo>
                <a:lnTo>
                  <a:pt x="18313337" y="0"/>
                </a:lnTo>
                <a:lnTo>
                  <a:pt x="18313337" y="564833"/>
                </a:lnTo>
                <a:lnTo>
                  <a:pt x="0" y="564833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97" name="Group 97"/>
          <p:cNvGrpSpPr/>
          <p:nvPr/>
        </p:nvGrpSpPr>
        <p:grpSpPr>
          <a:xfrm>
            <a:off x="548640" y="9747504"/>
            <a:ext cx="17190720" cy="595570"/>
            <a:chOff x="0" y="0"/>
            <a:chExt cx="22920960" cy="794093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22920961" cy="794131"/>
            </a:xfrm>
            <a:custGeom>
              <a:avLst/>
              <a:gdLst/>
              <a:ahLst/>
              <a:cxnLst/>
              <a:rect l="l" t="t" r="r" b="b"/>
              <a:pathLst>
                <a:path w="22920961" h="794131">
                  <a:moveTo>
                    <a:pt x="0" y="0"/>
                  </a:moveTo>
                  <a:lnTo>
                    <a:pt x="22920961" y="0"/>
                  </a:lnTo>
                  <a:lnTo>
                    <a:pt x="22920961" y="794131"/>
                  </a:lnTo>
                  <a:lnTo>
                    <a:pt x="0" y="794131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512007" b="-51200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9" name="Group 99"/>
          <p:cNvGrpSpPr/>
          <p:nvPr/>
        </p:nvGrpSpPr>
        <p:grpSpPr>
          <a:xfrm>
            <a:off x="548640" y="9704642"/>
            <a:ext cx="17190720" cy="638432"/>
            <a:chOff x="0" y="0"/>
            <a:chExt cx="22920960" cy="851243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22920961" cy="851245"/>
            </a:xfrm>
            <a:custGeom>
              <a:avLst/>
              <a:gdLst/>
              <a:ahLst/>
              <a:cxnLst/>
              <a:rect l="l" t="t" r="r" b="b"/>
              <a:pathLst>
                <a:path w="22920961" h="851245">
                  <a:moveTo>
                    <a:pt x="0" y="0"/>
                  </a:moveTo>
                  <a:lnTo>
                    <a:pt x="22920961" y="0"/>
                  </a:lnTo>
                  <a:lnTo>
                    <a:pt x="22920961" y="851245"/>
                  </a:lnTo>
                  <a:lnTo>
                    <a:pt x="0" y="85124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474662" b="-47466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01" name="TextBox 101"/>
            <p:cNvSpPr txBox="1"/>
            <p:nvPr/>
          </p:nvSpPr>
          <p:spPr>
            <a:xfrm>
              <a:off x="0" y="-57150"/>
              <a:ext cx="22920960" cy="90839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8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0234 de 2026  |  Negociación Colectiva por Niveles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353" y="-6353"/>
            <a:ext cx="18300697" cy="1932937"/>
            <a:chOff x="0" y="0"/>
            <a:chExt cx="24400929" cy="2577249"/>
          </a:xfrm>
        </p:grpSpPr>
        <p:sp>
          <p:nvSpPr>
            <p:cNvPr id="3" name="Freeform 3"/>
            <p:cNvSpPr/>
            <p:nvPr/>
          </p:nvSpPr>
          <p:spPr>
            <a:xfrm>
              <a:off x="8509" y="8509"/>
              <a:ext cx="24384001" cy="2560320"/>
            </a:xfrm>
            <a:custGeom>
              <a:avLst/>
              <a:gdLst/>
              <a:ahLst/>
              <a:cxnLst/>
              <a:rect l="l" t="t" r="r" b="b"/>
              <a:pathLst>
                <a:path w="24384001" h="2560320">
                  <a:moveTo>
                    <a:pt x="0" y="0"/>
                  </a:moveTo>
                  <a:lnTo>
                    <a:pt x="24384001" y="0"/>
                  </a:lnTo>
                  <a:lnTo>
                    <a:pt x="24384001" y="2560320"/>
                  </a:lnTo>
                  <a:lnTo>
                    <a:pt x="0" y="2560320"/>
                  </a:lnTo>
                  <a:close/>
                </a:path>
              </a:pathLst>
            </a:custGeom>
            <a:solidFill>
              <a:srgbClr val="2D6A4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4401018" cy="2577338"/>
            </a:xfrm>
            <a:custGeom>
              <a:avLst/>
              <a:gdLst/>
              <a:ahLst/>
              <a:cxnLst/>
              <a:rect l="l" t="t" r="r" b="b"/>
              <a:pathLst>
                <a:path w="24401018" h="2577338">
                  <a:moveTo>
                    <a:pt x="8509" y="0"/>
                  </a:moveTo>
                  <a:lnTo>
                    <a:pt x="24392510" y="0"/>
                  </a:lnTo>
                  <a:cubicBezTo>
                    <a:pt x="24397208" y="0"/>
                    <a:pt x="24401018" y="3810"/>
                    <a:pt x="24401018" y="8509"/>
                  </a:cubicBezTo>
                  <a:lnTo>
                    <a:pt x="24401018" y="2568829"/>
                  </a:lnTo>
                  <a:cubicBezTo>
                    <a:pt x="24401018" y="2573528"/>
                    <a:pt x="24397208" y="2577338"/>
                    <a:pt x="24392510" y="2577338"/>
                  </a:cubicBezTo>
                  <a:lnTo>
                    <a:pt x="8509" y="2577338"/>
                  </a:lnTo>
                  <a:cubicBezTo>
                    <a:pt x="3810" y="2577338"/>
                    <a:pt x="0" y="2573528"/>
                    <a:pt x="0" y="256882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2568829"/>
                  </a:lnTo>
                  <a:lnTo>
                    <a:pt x="8509" y="2568829"/>
                  </a:lnTo>
                  <a:lnTo>
                    <a:pt x="8509" y="2560320"/>
                  </a:lnTo>
                  <a:lnTo>
                    <a:pt x="24392510" y="2560320"/>
                  </a:lnTo>
                  <a:lnTo>
                    <a:pt x="24392510" y="2568829"/>
                  </a:lnTo>
                  <a:lnTo>
                    <a:pt x="24384000" y="2568829"/>
                  </a:lnTo>
                  <a:lnTo>
                    <a:pt x="24384000" y="8509"/>
                  </a:lnTo>
                  <a:lnTo>
                    <a:pt x="24392510" y="8509"/>
                  </a:lnTo>
                  <a:lnTo>
                    <a:pt x="24392510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1A1A2E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0"/>
            <a:ext cx="16459200" cy="1920240"/>
            <a:chOff x="0" y="0"/>
            <a:chExt cx="21945600" cy="25603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945600" cy="2560320"/>
            </a:xfrm>
            <a:custGeom>
              <a:avLst/>
              <a:gdLst/>
              <a:ahLst/>
              <a:cxnLst/>
              <a:rect l="l" t="t" r="r" b="b"/>
              <a:pathLst>
                <a:path w="21945600" h="2560320">
                  <a:moveTo>
                    <a:pt x="0" y="0"/>
                  </a:moveTo>
                  <a:lnTo>
                    <a:pt x="21945600" y="0"/>
                  </a:lnTo>
                  <a:lnTo>
                    <a:pt x="21945600" y="2560320"/>
                  </a:lnTo>
                  <a:lnTo>
                    <a:pt x="0" y="25603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7014" b="-11701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23825"/>
              <a:ext cx="21945600" cy="26841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6239"/>
                </a:lnSpc>
              </a:pPr>
              <a:r>
                <a:rPr lang="en-US" sz="51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CUOTA POR BENEFICIO CONVENCIONAL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822447" y="2096767"/>
            <a:ext cx="14643097" cy="3213097"/>
            <a:chOff x="0" y="0"/>
            <a:chExt cx="19524129" cy="4284129"/>
          </a:xfrm>
        </p:grpSpPr>
        <p:sp>
          <p:nvSpPr>
            <p:cNvPr id="9" name="Freeform 9"/>
            <p:cNvSpPr/>
            <p:nvPr/>
          </p:nvSpPr>
          <p:spPr>
            <a:xfrm>
              <a:off x="8509" y="8509"/>
              <a:ext cx="19507201" cy="4267200"/>
            </a:xfrm>
            <a:custGeom>
              <a:avLst/>
              <a:gdLst/>
              <a:ahLst/>
              <a:cxnLst/>
              <a:rect l="l" t="t" r="r" b="b"/>
              <a:pathLst>
                <a:path w="19507201" h="4267200">
                  <a:moveTo>
                    <a:pt x="0" y="0"/>
                  </a:moveTo>
                  <a:lnTo>
                    <a:pt x="19507201" y="0"/>
                  </a:lnTo>
                  <a:lnTo>
                    <a:pt x="19507201" y="4267200"/>
                  </a:lnTo>
                  <a:lnTo>
                    <a:pt x="0" y="4267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19524218" cy="4284218"/>
            </a:xfrm>
            <a:custGeom>
              <a:avLst/>
              <a:gdLst/>
              <a:ahLst/>
              <a:cxnLst/>
              <a:rect l="l" t="t" r="r" b="b"/>
              <a:pathLst>
                <a:path w="19524218" h="4284218">
                  <a:moveTo>
                    <a:pt x="8509" y="0"/>
                  </a:moveTo>
                  <a:lnTo>
                    <a:pt x="19515710" y="0"/>
                  </a:lnTo>
                  <a:cubicBezTo>
                    <a:pt x="19520408" y="0"/>
                    <a:pt x="19524218" y="3810"/>
                    <a:pt x="19524218" y="8509"/>
                  </a:cubicBezTo>
                  <a:lnTo>
                    <a:pt x="19524218" y="4275709"/>
                  </a:lnTo>
                  <a:cubicBezTo>
                    <a:pt x="19524218" y="4280408"/>
                    <a:pt x="19520408" y="4284218"/>
                    <a:pt x="19515710" y="4284218"/>
                  </a:cubicBezTo>
                  <a:lnTo>
                    <a:pt x="8509" y="4284218"/>
                  </a:lnTo>
                  <a:cubicBezTo>
                    <a:pt x="3810" y="4284218"/>
                    <a:pt x="0" y="4280408"/>
                    <a:pt x="0" y="427570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275709"/>
                  </a:lnTo>
                  <a:lnTo>
                    <a:pt x="8509" y="4275709"/>
                  </a:lnTo>
                  <a:lnTo>
                    <a:pt x="8509" y="4267200"/>
                  </a:lnTo>
                  <a:lnTo>
                    <a:pt x="19515710" y="4267200"/>
                  </a:lnTo>
                  <a:lnTo>
                    <a:pt x="19515710" y="4275709"/>
                  </a:lnTo>
                  <a:lnTo>
                    <a:pt x="19507200" y="4275709"/>
                  </a:lnTo>
                  <a:lnTo>
                    <a:pt x="19507200" y="8509"/>
                  </a:lnTo>
                  <a:lnTo>
                    <a:pt x="19515710" y="8509"/>
                  </a:lnTo>
                  <a:lnTo>
                    <a:pt x="19515710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822447" y="2096767"/>
            <a:ext cx="415033" cy="3213097"/>
            <a:chOff x="0" y="0"/>
            <a:chExt cx="553377" cy="4284129"/>
          </a:xfrm>
        </p:grpSpPr>
        <p:sp>
          <p:nvSpPr>
            <p:cNvPr id="12" name="Freeform 12"/>
            <p:cNvSpPr/>
            <p:nvPr/>
          </p:nvSpPr>
          <p:spPr>
            <a:xfrm>
              <a:off x="8509" y="8509"/>
              <a:ext cx="536448" cy="4267200"/>
            </a:xfrm>
            <a:custGeom>
              <a:avLst/>
              <a:gdLst/>
              <a:ahLst/>
              <a:cxnLst/>
              <a:rect l="l" t="t" r="r" b="b"/>
              <a:pathLst>
                <a:path w="536448" h="4267200">
                  <a:moveTo>
                    <a:pt x="0" y="0"/>
                  </a:moveTo>
                  <a:lnTo>
                    <a:pt x="536448" y="0"/>
                  </a:lnTo>
                  <a:lnTo>
                    <a:pt x="536448" y="4267200"/>
                  </a:lnTo>
                  <a:lnTo>
                    <a:pt x="0" y="4267200"/>
                  </a:lnTo>
                  <a:close/>
                </a:path>
              </a:pathLst>
            </a:custGeom>
            <a:solidFill>
              <a:srgbClr val="52B788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0"/>
              <a:ext cx="553466" cy="4284218"/>
            </a:xfrm>
            <a:custGeom>
              <a:avLst/>
              <a:gdLst/>
              <a:ahLst/>
              <a:cxnLst/>
              <a:rect l="l" t="t" r="r" b="b"/>
              <a:pathLst>
                <a:path w="553466" h="4284218">
                  <a:moveTo>
                    <a:pt x="8509" y="0"/>
                  </a:moveTo>
                  <a:lnTo>
                    <a:pt x="544957" y="0"/>
                  </a:lnTo>
                  <a:cubicBezTo>
                    <a:pt x="549656" y="0"/>
                    <a:pt x="553466" y="3810"/>
                    <a:pt x="553466" y="8509"/>
                  </a:cubicBezTo>
                  <a:lnTo>
                    <a:pt x="553466" y="4275709"/>
                  </a:lnTo>
                  <a:cubicBezTo>
                    <a:pt x="553466" y="4280408"/>
                    <a:pt x="549656" y="4284218"/>
                    <a:pt x="544957" y="4284218"/>
                  </a:cubicBezTo>
                  <a:lnTo>
                    <a:pt x="8509" y="4284218"/>
                  </a:lnTo>
                  <a:cubicBezTo>
                    <a:pt x="3810" y="4284218"/>
                    <a:pt x="0" y="4280408"/>
                    <a:pt x="0" y="427570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275709"/>
                  </a:lnTo>
                  <a:lnTo>
                    <a:pt x="8509" y="4275709"/>
                  </a:lnTo>
                  <a:lnTo>
                    <a:pt x="8509" y="4267200"/>
                  </a:lnTo>
                  <a:lnTo>
                    <a:pt x="544957" y="4267200"/>
                  </a:lnTo>
                  <a:lnTo>
                    <a:pt x="544957" y="4275709"/>
                  </a:lnTo>
                  <a:lnTo>
                    <a:pt x="536448" y="4275709"/>
                  </a:lnTo>
                  <a:lnTo>
                    <a:pt x="536448" y="8509"/>
                  </a:lnTo>
                  <a:lnTo>
                    <a:pt x="544957" y="8509"/>
                  </a:lnTo>
                  <a:lnTo>
                    <a:pt x="544957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F9A825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2377440" y="2194560"/>
            <a:ext cx="13716000" cy="883665"/>
            <a:chOff x="0" y="0"/>
            <a:chExt cx="18288000" cy="11782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8288000" cy="1178220"/>
            </a:xfrm>
            <a:custGeom>
              <a:avLst/>
              <a:gdLst/>
              <a:ahLst/>
              <a:cxnLst/>
              <a:rect l="l" t="t" r="r" b="b"/>
              <a:pathLst>
                <a:path w="18288000" h="1178220">
                  <a:moveTo>
                    <a:pt x="0" y="0"/>
                  </a:moveTo>
                  <a:lnTo>
                    <a:pt x="18288000" y="0"/>
                  </a:lnTo>
                  <a:lnTo>
                    <a:pt x="18288000" y="1178220"/>
                  </a:lnTo>
                  <a:lnTo>
                    <a:pt x="0" y="11782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61049" b="-24383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95250"/>
              <a:ext cx="18288000" cy="127347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279"/>
                </a:lnSpc>
              </a:pPr>
              <a:r>
                <a:rPr lang="en-US" sz="4399" b="1">
                  <a:solidFill>
                    <a:srgbClr val="B71C1C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¿QUÉ ES?</a:t>
              </a: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2468880" y="2941701"/>
            <a:ext cx="13533120" cy="2686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34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Los trabajadores NO SINDICALIZADOS que se beneficien de una convención colectiva deben pagar al sindicato una cuota equivalente a la cuota ordinaria de los afiliados. Esta regla proviene del artículo 68 de la Ley 50 de 1990 y NO puede eliminarse mediante decreto — solo el Congreso puede cambiarla.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725167" y="5662927"/>
            <a:ext cx="5462521" cy="3487417"/>
            <a:chOff x="0" y="0"/>
            <a:chExt cx="7283361" cy="4649889"/>
          </a:xfrm>
        </p:grpSpPr>
        <p:sp>
          <p:nvSpPr>
            <p:cNvPr id="19" name="Freeform 19"/>
            <p:cNvSpPr/>
            <p:nvPr/>
          </p:nvSpPr>
          <p:spPr>
            <a:xfrm>
              <a:off x="8509" y="8509"/>
              <a:ext cx="7266432" cy="4632960"/>
            </a:xfrm>
            <a:custGeom>
              <a:avLst/>
              <a:gdLst/>
              <a:ahLst/>
              <a:cxnLst/>
              <a:rect l="l" t="t" r="r" b="b"/>
              <a:pathLst>
                <a:path w="7266432" h="4632960">
                  <a:moveTo>
                    <a:pt x="0" y="0"/>
                  </a:moveTo>
                  <a:lnTo>
                    <a:pt x="7266432" y="0"/>
                  </a:lnTo>
                  <a:lnTo>
                    <a:pt x="7266432" y="4632960"/>
                  </a:lnTo>
                  <a:lnTo>
                    <a:pt x="0" y="46329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0" y="0"/>
              <a:ext cx="7283450" cy="4649978"/>
            </a:xfrm>
            <a:custGeom>
              <a:avLst/>
              <a:gdLst/>
              <a:ahLst/>
              <a:cxnLst/>
              <a:rect l="l" t="t" r="r" b="b"/>
              <a:pathLst>
                <a:path w="7283450" h="4649978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4641469"/>
                  </a:lnTo>
                  <a:cubicBezTo>
                    <a:pt x="7283450" y="4646168"/>
                    <a:pt x="7279640" y="4649978"/>
                    <a:pt x="7274941" y="4649978"/>
                  </a:cubicBezTo>
                  <a:lnTo>
                    <a:pt x="8509" y="4649978"/>
                  </a:lnTo>
                  <a:cubicBezTo>
                    <a:pt x="3810" y="4649978"/>
                    <a:pt x="0" y="4646168"/>
                    <a:pt x="0" y="46414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641469"/>
                  </a:lnTo>
                  <a:lnTo>
                    <a:pt x="8509" y="4641469"/>
                  </a:lnTo>
                  <a:lnTo>
                    <a:pt x="8509" y="4632960"/>
                  </a:lnTo>
                  <a:lnTo>
                    <a:pt x="7274941" y="4632960"/>
                  </a:lnTo>
                  <a:lnTo>
                    <a:pt x="7274941" y="4641469"/>
                  </a:lnTo>
                  <a:lnTo>
                    <a:pt x="7266432" y="4641469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725167" y="5662927"/>
            <a:ext cx="5462521" cy="817369"/>
            <a:chOff x="0" y="0"/>
            <a:chExt cx="7283361" cy="1089825"/>
          </a:xfrm>
        </p:grpSpPr>
        <p:sp>
          <p:nvSpPr>
            <p:cNvPr id="22" name="Freeform 22"/>
            <p:cNvSpPr/>
            <p:nvPr/>
          </p:nvSpPr>
          <p:spPr>
            <a:xfrm>
              <a:off x="8509" y="8509"/>
              <a:ext cx="7266432" cy="1072896"/>
            </a:xfrm>
            <a:custGeom>
              <a:avLst/>
              <a:gdLst/>
              <a:ahLst/>
              <a:cxnLst/>
              <a:rect l="l" t="t" r="r" b="b"/>
              <a:pathLst>
                <a:path w="7266432" h="1072896">
                  <a:moveTo>
                    <a:pt x="0" y="0"/>
                  </a:moveTo>
                  <a:lnTo>
                    <a:pt x="7266432" y="0"/>
                  </a:lnTo>
                  <a:lnTo>
                    <a:pt x="7266432" y="1072896"/>
                  </a:lnTo>
                  <a:lnTo>
                    <a:pt x="0" y="1072896"/>
                  </a:lnTo>
                  <a:close/>
                </a:path>
              </a:pathLst>
            </a:custGeom>
            <a:solidFill>
              <a:srgbClr val="A8D5B5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0" y="0"/>
              <a:ext cx="7283450" cy="1089914"/>
            </a:xfrm>
            <a:custGeom>
              <a:avLst/>
              <a:gdLst/>
              <a:ahLst/>
              <a:cxnLst/>
              <a:rect l="l" t="t" r="r" b="b"/>
              <a:pathLst>
                <a:path w="7283450" h="1089914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1081405"/>
                  </a:lnTo>
                  <a:cubicBezTo>
                    <a:pt x="7283450" y="1086104"/>
                    <a:pt x="7279640" y="1089914"/>
                    <a:pt x="7274941" y="1089914"/>
                  </a:cubicBezTo>
                  <a:lnTo>
                    <a:pt x="8509" y="1089914"/>
                  </a:lnTo>
                  <a:cubicBezTo>
                    <a:pt x="3810" y="1089914"/>
                    <a:pt x="0" y="1086104"/>
                    <a:pt x="0" y="1081405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1081405"/>
                  </a:lnTo>
                  <a:lnTo>
                    <a:pt x="8509" y="1081405"/>
                  </a:lnTo>
                  <a:lnTo>
                    <a:pt x="8509" y="1072896"/>
                  </a:lnTo>
                  <a:lnTo>
                    <a:pt x="7274941" y="1072896"/>
                  </a:lnTo>
                  <a:lnTo>
                    <a:pt x="7274941" y="1081405"/>
                  </a:lnTo>
                  <a:lnTo>
                    <a:pt x="7266432" y="1081405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731520" y="5673587"/>
            <a:ext cx="5513917" cy="758836"/>
            <a:chOff x="0" y="0"/>
            <a:chExt cx="7351890" cy="1011781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7351889" cy="1011781"/>
            </a:xfrm>
            <a:custGeom>
              <a:avLst/>
              <a:gdLst/>
              <a:ahLst/>
              <a:cxnLst/>
              <a:rect l="l" t="t" r="r" b="b"/>
              <a:pathLst>
                <a:path w="7351889" h="1011781">
                  <a:moveTo>
                    <a:pt x="0" y="0"/>
                  </a:moveTo>
                  <a:lnTo>
                    <a:pt x="7351889" y="0"/>
                  </a:lnTo>
                  <a:lnTo>
                    <a:pt x="7351889" y="1011781"/>
                  </a:lnTo>
                  <a:lnTo>
                    <a:pt x="0" y="101178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86917" r="1162" b="-9295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76200"/>
              <a:ext cx="7351890" cy="108798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559"/>
                </a:lnSpc>
              </a:pPr>
              <a:r>
                <a:rPr lang="en-US" sz="3799" b="1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¿Por qué importa?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042416" y="6553200"/>
            <a:ext cx="4828032" cy="2505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39"/>
              </a:lnSpc>
            </a:pPr>
            <a:r>
              <a:rPr lang="en-US" sz="31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El decreto extiende la convención a todo el sector, lo que amplía el universo de trabajadores que deben pagar la cuota sindical.</a:t>
            </a:r>
          </a:p>
        </p:txBody>
      </p:sp>
      <p:grpSp>
        <p:nvGrpSpPr>
          <p:cNvPr id="28" name="Group 28"/>
          <p:cNvGrpSpPr/>
          <p:nvPr/>
        </p:nvGrpSpPr>
        <p:grpSpPr>
          <a:xfrm>
            <a:off x="6431023" y="5662927"/>
            <a:ext cx="5462521" cy="3487417"/>
            <a:chOff x="0" y="0"/>
            <a:chExt cx="7283361" cy="4649889"/>
          </a:xfrm>
        </p:grpSpPr>
        <p:sp>
          <p:nvSpPr>
            <p:cNvPr id="29" name="Freeform 29"/>
            <p:cNvSpPr/>
            <p:nvPr/>
          </p:nvSpPr>
          <p:spPr>
            <a:xfrm>
              <a:off x="8509" y="8509"/>
              <a:ext cx="7266432" cy="4632960"/>
            </a:xfrm>
            <a:custGeom>
              <a:avLst/>
              <a:gdLst/>
              <a:ahLst/>
              <a:cxnLst/>
              <a:rect l="l" t="t" r="r" b="b"/>
              <a:pathLst>
                <a:path w="7266432" h="4632960">
                  <a:moveTo>
                    <a:pt x="0" y="0"/>
                  </a:moveTo>
                  <a:lnTo>
                    <a:pt x="7266432" y="0"/>
                  </a:lnTo>
                  <a:lnTo>
                    <a:pt x="7266432" y="4632960"/>
                  </a:lnTo>
                  <a:lnTo>
                    <a:pt x="0" y="46329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Freeform 30"/>
            <p:cNvSpPr/>
            <p:nvPr/>
          </p:nvSpPr>
          <p:spPr>
            <a:xfrm>
              <a:off x="0" y="0"/>
              <a:ext cx="7283450" cy="4649978"/>
            </a:xfrm>
            <a:custGeom>
              <a:avLst/>
              <a:gdLst/>
              <a:ahLst/>
              <a:cxnLst/>
              <a:rect l="l" t="t" r="r" b="b"/>
              <a:pathLst>
                <a:path w="7283450" h="4649978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4641469"/>
                  </a:lnTo>
                  <a:cubicBezTo>
                    <a:pt x="7283450" y="4646168"/>
                    <a:pt x="7279640" y="4649978"/>
                    <a:pt x="7274941" y="4649978"/>
                  </a:cubicBezTo>
                  <a:lnTo>
                    <a:pt x="8509" y="4649978"/>
                  </a:lnTo>
                  <a:cubicBezTo>
                    <a:pt x="3810" y="4649978"/>
                    <a:pt x="0" y="4646168"/>
                    <a:pt x="0" y="46414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641469"/>
                  </a:lnTo>
                  <a:lnTo>
                    <a:pt x="8509" y="4641469"/>
                  </a:lnTo>
                  <a:lnTo>
                    <a:pt x="8509" y="4632960"/>
                  </a:lnTo>
                  <a:lnTo>
                    <a:pt x="7274941" y="4632960"/>
                  </a:lnTo>
                  <a:lnTo>
                    <a:pt x="7274941" y="4641469"/>
                  </a:lnTo>
                  <a:lnTo>
                    <a:pt x="7266432" y="4641469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6431023" y="5662927"/>
            <a:ext cx="5462521" cy="817369"/>
            <a:chOff x="0" y="0"/>
            <a:chExt cx="7283361" cy="1089825"/>
          </a:xfrm>
        </p:grpSpPr>
        <p:sp>
          <p:nvSpPr>
            <p:cNvPr id="32" name="Freeform 32"/>
            <p:cNvSpPr/>
            <p:nvPr/>
          </p:nvSpPr>
          <p:spPr>
            <a:xfrm>
              <a:off x="8509" y="8509"/>
              <a:ext cx="7266432" cy="1072896"/>
            </a:xfrm>
            <a:custGeom>
              <a:avLst/>
              <a:gdLst/>
              <a:ahLst/>
              <a:cxnLst/>
              <a:rect l="l" t="t" r="r" b="b"/>
              <a:pathLst>
                <a:path w="7266432" h="1072896">
                  <a:moveTo>
                    <a:pt x="0" y="0"/>
                  </a:moveTo>
                  <a:lnTo>
                    <a:pt x="7266432" y="0"/>
                  </a:lnTo>
                  <a:lnTo>
                    <a:pt x="7266432" y="1072896"/>
                  </a:lnTo>
                  <a:lnTo>
                    <a:pt x="0" y="1072896"/>
                  </a:lnTo>
                  <a:close/>
                </a:path>
              </a:pathLst>
            </a:custGeom>
            <a:solidFill>
              <a:srgbClr val="A8D5B5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Freeform 33"/>
            <p:cNvSpPr/>
            <p:nvPr/>
          </p:nvSpPr>
          <p:spPr>
            <a:xfrm>
              <a:off x="0" y="0"/>
              <a:ext cx="7283450" cy="1089914"/>
            </a:xfrm>
            <a:custGeom>
              <a:avLst/>
              <a:gdLst/>
              <a:ahLst/>
              <a:cxnLst/>
              <a:rect l="l" t="t" r="r" b="b"/>
              <a:pathLst>
                <a:path w="7283450" h="1089914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1081405"/>
                  </a:lnTo>
                  <a:cubicBezTo>
                    <a:pt x="7283450" y="1086104"/>
                    <a:pt x="7279640" y="1089914"/>
                    <a:pt x="7274941" y="1089914"/>
                  </a:cubicBezTo>
                  <a:lnTo>
                    <a:pt x="8509" y="1089914"/>
                  </a:lnTo>
                  <a:cubicBezTo>
                    <a:pt x="3810" y="1089914"/>
                    <a:pt x="0" y="1086104"/>
                    <a:pt x="0" y="1081405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1081405"/>
                  </a:lnTo>
                  <a:lnTo>
                    <a:pt x="8509" y="1081405"/>
                  </a:lnTo>
                  <a:lnTo>
                    <a:pt x="8509" y="1072896"/>
                  </a:lnTo>
                  <a:lnTo>
                    <a:pt x="7274941" y="1072896"/>
                  </a:lnTo>
                  <a:lnTo>
                    <a:pt x="7274941" y="1081405"/>
                  </a:lnTo>
                  <a:lnTo>
                    <a:pt x="7266432" y="1081405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6443720" y="5627751"/>
            <a:ext cx="5449824" cy="804672"/>
            <a:chOff x="0" y="0"/>
            <a:chExt cx="7266432" cy="1072896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7266432" cy="1072896"/>
            </a:xfrm>
            <a:custGeom>
              <a:avLst/>
              <a:gdLst/>
              <a:ahLst/>
              <a:cxnLst/>
              <a:rect l="l" t="t" r="r" b="b"/>
              <a:pathLst>
                <a:path w="7266432" h="1072896">
                  <a:moveTo>
                    <a:pt x="0" y="0"/>
                  </a:moveTo>
                  <a:lnTo>
                    <a:pt x="7266432" y="0"/>
                  </a:lnTo>
                  <a:lnTo>
                    <a:pt x="7266432" y="1072896"/>
                  </a:lnTo>
                  <a:lnTo>
                    <a:pt x="0" y="10728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81966" b="-8196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76200"/>
              <a:ext cx="7266432" cy="114909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679"/>
                </a:lnSpc>
              </a:pPr>
              <a:r>
                <a:rPr lang="en-US" sz="3899" b="1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¿A quién beneficia?</a:t>
              </a: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6748272" y="6562725"/>
            <a:ext cx="4828032" cy="2543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59"/>
              </a:lnSpc>
            </a:pPr>
            <a:r>
              <a:rPr lang="en-US" sz="32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Fortalece financieramente a los sindicatos, que reciben recursos de todos los trabajadores beneficiados, no solo de sus afiliados.</a:t>
            </a:r>
          </a:p>
        </p:txBody>
      </p:sp>
      <p:grpSp>
        <p:nvGrpSpPr>
          <p:cNvPr id="38" name="Group 38"/>
          <p:cNvGrpSpPr/>
          <p:nvPr/>
        </p:nvGrpSpPr>
        <p:grpSpPr>
          <a:xfrm>
            <a:off x="12136879" y="5662927"/>
            <a:ext cx="5462521" cy="3487417"/>
            <a:chOff x="0" y="0"/>
            <a:chExt cx="7283361" cy="4649889"/>
          </a:xfrm>
        </p:grpSpPr>
        <p:sp>
          <p:nvSpPr>
            <p:cNvPr id="39" name="Freeform 39"/>
            <p:cNvSpPr/>
            <p:nvPr/>
          </p:nvSpPr>
          <p:spPr>
            <a:xfrm>
              <a:off x="8509" y="8509"/>
              <a:ext cx="7266432" cy="4632960"/>
            </a:xfrm>
            <a:custGeom>
              <a:avLst/>
              <a:gdLst/>
              <a:ahLst/>
              <a:cxnLst/>
              <a:rect l="l" t="t" r="r" b="b"/>
              <a:pathLst>
                <a:path w="7266432" h="4632960">
                  <a:moveTo>
                    <a:pt x="0" y="0"/>
                  </a:moveTo>
                  <a:lnTo>
                    <a:pt x="7266432" y="0"/>
                  </a:lnTo>
                  <a:lnTo>
                    <a:pt x="7266432" y="4632960"/>
                  </a:lnTo>
                  <a:lnTo>
                    <a:pt x="0" y="46329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0" name="Freeform 40"/>
            <p:cNvSpPr/>
            <p:nvPr/>
          </p:nvSpPr>
          <p:spPr>
            <a:xfrm>
              <a:off x="0" y="0"/>
              <a:ext cx="7283450" cy="4649978"/>
            </a:xfrm>
            <a:custGeom>
              <a:avLst/>
              <a:gdLst/>
              <a:ahLst/>
              <a:cxnLst/>
              <a:rect l="l" t="t" r="r" b="b"/>
              <a:pathLst>
                <a:path w="7283450" h="4649978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4641469"/>
                  </a:lnTo>
                  <a:cubicBezTo>
                    <a:pt x="7283450" y="4646168"/>
                    <a:pt x="7279640" y="4649978"/>
                    <a:pt x="7274941" y="4649978"/>
                  </a:cubicBezTo>
                  <a:lnTo>
                    <a:pt x="8509" y="4649978"/>
                  </a:lnTo>
                  <a:cubicBezTo>
                    <a:pt x="3810" y="4649978"/>
                    <a:pt x="0" y="4646168"/>
                    <a:pt x="0" y="46414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641469"/>
                  </a:lnTo>
                  <a:lnTo>
                    <a:pt x="8509" y="4641469"/>
                  </a:lnTo>
                  <a:lnTo>
                    <a:pt x="8509" y="4632960"/>
                  </a:lnTo>
                  <a:lnTo>
                    <a:pt x="7274941" y="4632960"/>
                  </a:lnTo>
                  <a:lnTo>
                    <a:pt x="7274941" y="4641469"/>
                  </a:lnTo>
                  <a:lnTo>
                    <a:pt x="7266432" y="4641469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2136879" y="5662927"/>
            <a:ext cx="5462521" cy="817369"/>
            <a:chOff x="0" y="0"/>
            <a:chExt cx="7283361" cy="1089825"/>
          </a:xfrm>
        </p:grpSpPr>
        <p:sp>
          <p:nvSpPr>
            <p:cNvPr id="42" name="Freeform 42"/>
            <p:cNvSpPr/>
            <p:nvPr/>
          </p:nvSpPr>
          <p:spPr>
            <a:xfrm>
              <a:off x="8509" y="8509"/>
              <a:ext cx="7266432" cy="1072896"/>
            </a:xfrm>
            <a:custGeom>
              <a:avLst/>
              <a:gdLst/>
              <a:ahLst/>
              <a:cxnLst/>
              <a:rect l="l" t="t" r="r" b="b"/>
              <a:pathLst>
                <a:path w="7266432" h="1072896">
                  <a:moveTo>
                    <a:pt x="0" y="0"/>
                  </a:moveTo>
                  <a:lnTo>
                    <a:pt x="7266432" y="0"/>
                  </a:lnTo>
                  <a:lnTo>
                    <a:pt x="7266432" y="1072896"/>
                  </a:lnTo>
                  <a:lnTo>
                    <a:pt x="0" y="1072896"/>
                  </a:lnTo>
                  <a:close/>
                </a:path>
              </a:pathLst>
            </a:custGeom>
            <a:solidFill>
              <a:srgbClr val="A8D5B5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3" name="Freeform 43"/>
            <p:cNvSpPr/>
            <p:nvPr/>
          </p:nvSpPr>
          <p:spPr>
            <a:xfrm>
              <a:off x="0" y="0"/>
              <a:ext cx="7283450" cy="1089914"/>
            </a:xfrm>
            <a:custGeom>
              <a:avLst/>
              <a:gdLst/>
              <a:ahLst/>
              <a:cxnLst/>
              <a:rect l="l" t="t" r="r" b="b"/>
              <a:pathLst>
                <a:path w="7283450" h="1089914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1081405"/>
                  </a:lnTo>
                  <a:cubicBezTo>
                    <a:pt x="7283450" y="1086104"/>
                    <a:pt x="7279640" y="1089914"/>
                    <a:pt x="7274941" y="1089914"/>
                  </a:cubicBezTo>
                  <a:lnTo>
                    <a:pt x="8509" y="1089914"/>
                  </a:lnTo>
                  <a:cubicBezTo>
                    <a:pt x="3810" y="1089914"/>
                    <a:pt x="0" y="1086104"/>
                    <a:pt x="0" y="1081405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1081405"/>
                  </a:lnTo>
                  <a:lnTo>
                    <a:pt x="8509" y="1081405"/>
                  </a:lnTo>
                  <a:lnTo>
                    <a:pt x="8509" y="1072896"/>
                  </a:lnTo>
                  <a:lnTo>
                    <a:pt x="7274941" y="1072896"/>
                  </a:lnTo>
                  <a:lnTo>
                    <a:pt x="7274941" y="1081405"/>
                  </a:lnTo>
                  <a:lnTo>
                    <a:pt x="7266432" y="1081405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12136879" y="5726239"/>
            <a:ext cx="5449824" cy="804672"/>
            <a:chOff x="0" y="0"/>
            <a:chExt cx="7266432" cy="1072896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266432" cy="1072896"/>
            </a:xfrm>
            <a:custGeom>
              <a:avLst/>
              <a:gdLst/>
              <a:ahLst/>
              <a:cxnLst/>
              <a:rect l="l" t="t" r="r" b="b"/>
              <a:pathLst>
                <a:path w="7266432" h="1072896">
                  <a:moveTo>
                    <a:pt x="0" y="0"/>
                  </a:moveTo>
                  <a:lnTo>
                    <a:pt x="7266432" y="0"/>
                  </a:lnTo>
                  <a:lnTo>
                    <a:pt x="7266432" y="1072896"/>
                  </a:lnTo>
                  <a:lnTo>
                    <a:pt x="0" y="10728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81966" b="-8196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0" y="-76200"/>
              <a:ext cx="7266432" cy="114909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559"/>
                </a:lnSpc>
              </a:pPr>
              <a:r>
                <a:rPr lang="en-US" sz="3799" b="1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¿Pueden negarse?</a:t>
              </a:r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12454128" y="6562725"/>
            <a:ext cx="4828032" cy="2543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59"/>
              </a:lnSpc>
            </a:pPr>
            <a:r>
              <a:rPr lang="en-US" sz="32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NO. Los trabajadores no pueden renunciar a los beneficios extralegales de la convención colectiva para evitar el pago de la cuota.</a:t>
            </a:r>
          </a:p>
        </p:txBody>
      </p:sp>
      <p:grpSp>
        <p:nvGrpSpPr>
          <p:cNvPr id="48" name="Group 48"/>
          <p:cNvGrpSpPr/>
          <p:nvPr/>
        </p:nvGrpSpPr>
        <p:grpSpPr>
          <a:xfrm>
            <a:off x="725167" y="9174223"/>
            <a:ext cx="16837657" cy="707641"/>
            <a:chOff x="0" y="0"/>
            <a:chExt cx="22450209" cy="943521"/>
          </a:xfrm>
        </p:grpSpPr>
        <p:sp>
          <p:nvSpPr>
            <p:cNvPr id="49" name="Freeform 49"/>
            <p:cNvSpPr/>
            <p:nvPr/>
          </p:nvSpPr>
          <p:spPr>
            <a:xfrm>
              <a:off x="8509" y="8509"/>
              <a:ext cx="22433281" cy="926592"/>
            </a:xfrm>
            <a:custGeom>
              <a:avLst/>
              <a:gdLst/>
              <a:ahLst/>
              <a:cxnLst/>
              <a:rect l="l" t="t" r="r" b="b"/>
              <a:pathLst>
                <a:path w="22433281" h="926592">
                  <a:moveTo>
                    <a:pt x="0" y="0"/>
                  </a:moveTo>
                  <a:lnTo>
                    <a:pt x="22433281" y="0"/>
                  </a:lnTo>
                  <a:lnTo>
                    <a:pt x="22433281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F0FAF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0" name="Freeform 50"/>
            <p:cNvSpPr/>
            <p:nvPr/>
          </p:nvSpPr>
          <p:spPr>
            <a:xfrm>
              <a:off x="0" y="0"/>
              <a:ext cx="22450298" cy="943610"/>
            </a:xfrm>
            <a:custGeom>
              <a:avLst/>
              <a:gdLst/>
              <a:ahLst/>
              <a:cxnLst/>
              <a:rect l="l" t="t" r="r" b="b"/>
              <a:pathLst>
                <a:path w="22450298" h="943610">
                  <a:moveTo>
                    <a:pt x="8509" y="0"/>
                  </a:moveTo>
                  <a:lnTo>
                    <a:pt x="22441790" y="0"/>
                  </a:lnTo>
                  <a:cubicBezTo>
                    <a:pt x="22446489" y="0"/>
                    <a:pt x="22450298" y="3810"/>
                    <a:pt x="22450298" y="8509"/>
                  </a:cubicBezTo>
                  <a:lnTo>
                    <a:pt x="22450298" y="935101"/>
                  </a:lnTo>
                  <a:cubicBezTo>
                    <a:pt x="22450298" y="939800"/>
                    <a:pt x="22446489" y="943610"/>
                    <a:pt x="22441790" y="943610"/>
                  </a:cubicBezTo>
                  <a:lnTo>
                    <a:pt x="8509" y="943610"/>
                  </a:lnTo>
                  <a:cubicBezTo>
                    <a:pt x="3810" y="943610"/>
                    <a:pt x="0" y="939800"/>
                    <a:pt x="0" y="935101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935101"/>
                  </a:lnTo>
                  <a:lnTo>
                    <a:pt x="8509" y="935101"/>
                  </a:lnTo>
                  <a:lnTo>
                    <a:pt x="8509" y="926592"/>
                  </a:lnTo>
                  <a:lnTo>
                    <a:pt x="22441790" y="926592"/>
                  </a:lnTo>
                  <a:lnTo>
                    <a:pt x="22441790" y="935101"/>
                  </a:lnTo>
                  <a:lnTo>
                    <a:pt x="22433280" y="935101"/>
                  </a:lnTo>
                  <a:lnTo>
                    <a:pt x="22433280" y="8509"/>
                  </a:lnTo>
                  <a:lnTo>
                    <a:pt x="22441790" y="8509"/>
                  </a:lnTo>
                  <a:lnTo>
                    <a:pt x="22441790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F9A825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725167" y="9150344"/>
            <a:ext cx="16824960" cy="1019267"/>
            <a:chOff x="0" y="0"/>
            <a:chExt cx="22433280" cy="1359023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3280" cy="1359023"/>
            </a:xfrm>
            <a:custGeom>
              <a:avLst/>
              <a:gdLst/>
              <a:ahLst/>
              <a:cxnLst/>
              <a:rect l="l" t="t" r="r" b="b"/>
              <a:pathLst>
                <a:path w="22433280" h="1359023">
                  <a:moveTo>
                    <a:pt x="0" y="0"/>
                  </a:moveTo>
                  <a:lnTo>
                    <a:pt x="22433280" y="0"/>
                  </a:lnTo>
                  <a:lnTo>
                    <a:pt x="22433280" y="1359023"/>
                  </a:lnTo>
                  <a:lnTo>
                    <a:pt x="0" y="1359023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87547" b="-25572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0" y="-57150"/>
              <a:ext cx="22433280" cy="141617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479"/>
                </a:lnSpc>
              </a:pPr>
              <a:r>
                <a:rPr lang="en-US" sz="2899" b="1" i="1">
                  <a:solidFill>
                    <a:srgbClr val="1A1A2E"/>
                  </a:solidFill>
                  <a:latin typeface="Calibri (MS) Bold Italics"/>
                  <a:ea typeface="Calibri (MS) Bold Italics"/>
                  <a:cs typeface="Calibri (MS) Bold Italics"/>
                  <a:sym typeface="Calibri (MS) Bold Italics"/>
                </a:rPr>
                <a:t>Nota: Solo el Congreso puede modificar esta disposición. El decreto la mantiene y la extiende a la negociación por niveles.</a:t>
              </a:r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-6353" y="9777727"/>
            <a:ext cx="18300697" cy="515617"/>
            <a:chOff x="0" y="0"/>
            <a:chExt cx="24400929" cy="687489"/>
          </a:xfrm>
        </p:grpSpPr>
        <p:sp>
          <p:nvSpPr>
            <p:cNvPr id="55" name="Freeform 55"/>
            <p:cNvSpPr/>
            <p:nvPr/>
          </p:nvSpPr>
          <p:spPr>
            <a:xfrm>
              <a:off x="8509" y="8509"/>
              <a:ext cx="24384001" cy="670560"/>
            </a:xfrm>
            <a:custGeom>
              <a:avLst/>
              <a:gdLst/>
              <a:ahLst/>
              <a:cxnLst/>
              <a:rect l="l" t="t" r="r" b="b"/>
              <a:pathLst>
                <a:path w="24384001" h="670560">
                  <a:moveTo>
                    <a:pt x="0" y="0"/>
                  </a:moveTo>
                  <a:lnTo>
                    <a:pt x="24384001" y="0"/>
                  </a:lnTo>
                  <a:lnTo>
                    <a:pt x="24384001" y="670560"/>
                  </a:lnTo>
                  <a:lnTo>
                    <a:pt x="0" y="670560"/>
                  </a:lnTo>
                  <a:close/>
                </a:path>
              </a:pathLst>
            </a:custGeom>
            <a:solidFill>
              <a:srgbClr val="52B788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6" name="Freeform 56"/>
            <p:cNvSpPr/>
            <p:nvPr/>
          </p:nvSpPr>
          <p:spPr>
            <a:xfrm>
              <a:off x="0" y="0"/>
              <a:ext cx="24401018" cy="687578"/>
            </a:xfrm>
            <a:custGeom>
              <a:avLst/>
              <a:gdLst/>
              <a:ahLst/>
              <a:cxnLst/>
              <a:rect l="l" t="t" r="r" b="b"/>
              <a:pathLst>
                <a:path w="24401018" h="687578">
                  <a:moveTo>
                    <a:pt x="8509" y="0"/>
                  </a:moveTo>
                  <a:lnTo>
                    <a:pt x="24392510" y="0"/>
                  </a:lnTo>
                  <a:cubicBezTo>
                    <a:pt x="24397208" y="0"/>
                    <a:pt x="24401018" y="3810"/>
                    <a:pt x="24401018" y="8509"/>
                  </a:cubicBezTo>
                  <a:lnTo>
                    <a:pt x="24401018" y="679069"/>
                  </a:lnTo>
                  <a:cubicBezTo>
                    <a:pt x="24401018" y="683768"/>
                    <a:pt x="24397208" y="687578"/>
                    <a:pt x="24392510" y="687578"/>
                  </a:cubicBezTo>
                  <a:lnTo>
                    <a:pt x="8509" y="687578"/>
                  </a:lnTo>
                  <a:cubicBezTo>
                    <a:pt x="3810" y="687578"/>
                    <a:pt x="0" y="683768"/>
                    <a:pt x="0" y="6790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679069"/>
                  </a:lnTo>
                  <a:lnTo>
                    <a:pt x="8509" y="679069"/>
                  </a:lnTo>
                  <a:lnTo>
                    <a:pt x="8509" y="670560"/>
                  </a:lnTo>
                  <a:lnTo>
                    <a:pt x="24392510" y="670560"/>
                  </a:lnTo>
                  <a:lnTo>
                    <a:pt x="24392510" y="679069"/>
                  </a:lnTo>
                  <a:lnTo>
                    <a:pt x="24384000" y="679069"/>
                  </a:lnTo>
                  <a:lnTo>
                    <a:pt x="24384000" y="8509"/>
                  </a:lnTo>
                  <a:lnTo>
                    <a:pt x="24392510" y="8509"/>
                  </a:lnTo>
                  <a:lnTo>
                    <a:pt x="24392510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1A1A2E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6703040" y="335280"/>
            <a:ext cx="1426464" cy="1426464"/>
            <a:chOff x="0" y="0"/>
            <a:chExt cx="1901952" cy="1901952"/>
          </a:xfrm>
        </p:grpSpPr>
        <p:sp>
          <p:nvSpPr>
            <p:cNvPr id="58" name="Freeform 58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353" y="-6353"/>
            <a:ext cx="18300697" cy="1932937"/>
            <a:chOff x="0" y="0"/>
            <a:chExt cx="24400929" cy="2577249"/>
          </a:xfrm>
        </p:grpSpPr>
        <p:sp>
          <p:nvSpPr>
            <p:cNvPr id="3" name="Freeform 3"/>
            <p:cNvSpPr/>
            <p:nvPr/>
          </p:nvSpPr>
          <p:spPr>
            <a:xfrm>
              <a:off x="8509" y="8509"/>
              <a:ext cx="24384001" cy="2560320"/>
            </a:xfrm>
            <a:custGeom>
              <a:avLst/>
              <a:gdLst/>
              <a:ahLst/>
              <a:cxnLst/>
              <a:rect l="l" t="t" r="r" b="b"/>
              <a:pathLst>
                <a:path w="24384001" h="2560320">
                  <a:moveTo>
                    <a:pt x="0" y="0"/>
                  </a:moveTo>
                  <a:lnTo>
                    <a:pt x="24384001" y="0"/>
                  </a:lnTo>
                  <a:lnTo>
                    <a:pt x="24384001" y="2560320"/>
                  </a:lnTo>
                  <a:lnTo>
                    <a:pt x="0" y="2560320"/>
                  </a:lnTo>
                  <a:close/>
                </a:path>
              </a:pathLst>
            </a:custGeom>
            <a:solidFill>
              <a:srgbClr val="2A7D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4401018" cy="2577338"/>
            </a:xfrm>
            <a:custGeom>
              <a:avLst/>
              <a:gdLst/>
              <a:ahLst/>
              <a:cxnLst/>
              <a:rect l="l" t="t" r="r" b="b"/>
              <a:pathLst>
                <a:path w="24401018" h="2577338">
                  <a:moveTo>
                    <a:pt x="8509" y="0"/>
                  </a:moveTo>
                  <a:lnTo>
                    <a:pt x="24392510" y="0"/>
                  </a:lnTo>
                  <a:cubicBezTo>
                    <a:pt x="24397208" y="0"/>
                    <a:pt x="24401018" y="3810"/>
                    <a:pt x="24401018" y="8509"/>
                  </a:cubicBezTo>
                  <a:lnTo>
                    <a:pt x="24401018" y="2568829"/>
                  </a:lnTo>
                  <a:cubicBezTo>
                    <a:pt x="24401018" y="2573528"/>
                    <a:pt x="24397208" y="2577338"/>
                    <a:pt x="24392510" y="2577338"/>
                  </a:cubicBezTo>
                  <a:lnTo>
                    <a:pt x="8509" y="2577338"/>
                  </a:lnTo>
                  <a:cubicBezTo>
                    <a:pt x="3810" y="2577338"/>
                    <a:pt x="0" y="2573528"/>
                    <a:pt x="0" y="256882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2568829"/>
                  </a:lnTo>
                  <a:lnTo>
                    <a:pt x="8509" y="2568829"/>
                  </a:lnTo>
                  <a:lnTo>
                    <a:pt x="8509" y="2560320"/>
                  </a:lnTo>
                  <a:lnTo>
                    <a:pt x="24392510" y="2560320"/>
                  </a:lnTo>
                  <a:lnTo>
                    <a:pt x="24392510" y="2568829"/>
                  </a:lnTo>
                  <a:lnTo>
                    <a:pt x="24384000" y="2568829"/>
                  </a:lnTo>
                  <a:lnTo>
                    <a:pt x="24384000" y="8509"/>
                  </a:lnTo>
                  <a:lnTo>
                    <a:pt x="24392510" y="8509"/>
                  </a:lnTo>
                  <a:lnTo>
                    <a:pt x="24392510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F9A825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0"/>
            <a:ext cx="16459200" cy="1920240"/>
            <a:chOff x="0" y="0"/>
            <a:chExt cx="21945600" cy="25603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945600" cy="2560320"/>
            </a:xfrm>
            <a:custGeom>
              <a:avLst/>
              <a:gdLst/>
              <a:ahLst/>
              <a:cxnLst/>
              <a:rect l="l" t="t" r="r" b="b"/>
              <a:pathLst>
                <a:path w="21945600" h="2560320">
                  <a:moveTo>
                    <a:pt x="0" y="0"/>
                  </a:moveTo>
                  <a:lnTo>
                    <a:pt x="21945600" y="0"/>
                  </a:lnTo>
                  <a:lnTo>
                    <a:pt x="21945600" y="2560320"/>
                  </a:lnTo>
                  <a:lnTo>
                    <a:pt x="0" y="25603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7014" b="-11701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14300"/>
              <a:ext cx="21945600" cy="267462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6119"/>
                </a:lnSpc>
              </a:pPr>
              <a:r>
                <a:rPr lang="en-US" sz="50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PROTECCIONES ESPECIALES PARA MIPYMES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914400" y="2011680"/>
            <a:ext cx="16459200" cy="694944"/>
            <a:chOff x="0" y="0"/>
            <a:chExt cx="21945600" cy="92659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1945600" cy="926592"/>
            </a:xfrm>
            <a:custGeom>
              <a:avLst/>
              <a:gdLst/>
              <a:ahLst/>
              <a:cxnLst/>
              <a:rect l="l" t="t" r="r" b="b"/>
              <a:pathLst>
                <a:path w="21945600" h="926592">
                  <a:moveTo>
                    <a:pt x="0" y="0"/>
                  </a:moveTo>
                  <a:lnTo>
                    <a:pt x="21945600" y="0"/>
                  </a:lnTo>
                  <a:lnTo>
                    <a:pt x="2194560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11487" b="-41148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21945600" cy="99326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9"/>
                </a:lnSpc>
              </a:pPr>
              <a:r>
                <a:rPr lang="en-US" sz="3299" i="1">
                  <a:solidFill>
                    <a:srgbClr val="000000"/>
                  </a:solidFill>
                  <a:latin typeface="Calibri (MS) Italics"/>
                  <a:ea typeface="Calibri (MS) Italics"/>
                  <a:cs typeface="Calibri (MS) Italics"/>
                  <a:sym typeface="Calibri (MS) Italics"/>
                </a:rPr>
                <a:t>Para que la negociación sectorial sea viable también con micro, pequeñas y medianas empresas: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25167" y="2919727"/>
            <a:ext cx="8150857" cy="3030217"/>
            <a:chOff x="0" y="0"/>
            <a:chExt cx="10867809" cy="4040289"/>
          </a:xfrm>
        </p:grpSpPr>
        <p:sp>
          <p:nvSpPr>
            <p:cNvPr id="12" name="Freeform 12"/>
            <p:cNvSpPr/>
            <p:nvPr/>
          </p:nvSpPr>
          <p:spPr>
            <a:xfrm>
              <a:off x="8509" y="8509"/>
              <a:ext cx="10850880" cy="4023360"/>
            </a:xfrm>
            <a:custGeom>
              <a:avLst/>
              <a:gdLst/>
              <a:ahLst/>
              <a:cxnLst/>
              <a:rect l="l" t="t" r="r" b="b"/>
              <a:pathLst>
                <a:path w="10850880" h="4023360">
                  <a:moveTo>
                    <a:pt x="0" y="0"/>
                  </a:moveTo>
                  <a:lnTo>
                    <a:pt x="10850880" y="0"/>
                  </a:lnTo>
                  <a:lnTo>
                    <a:pt x="10850880" y="4023360"/>
                  </a:lnTo>
                  <a:lnTo>
                    <a:pt x="0" y="4023360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0"/>
              <a:ext cx="10867899" cy="4040378"/>
            </a:xfrm>
            <a:custGeom>
              <a:avLst/>
              <a:gdLst/>
              <a:ahLst/>
              <a:cxnLst/>
              <a:rect l="l" t="t" r="r" b="b"/>
              <a:pathLst>
                <a:path w="10867899" h="4040378">
                  <a:moveTo>
                    <a:pt x="8509" y="0"/>
                  </a:moveTo>
                  <a:lnTo>
                    <a:pt x="10859389" y="0"/>
                  </a:lnTo>
                  <a:cubicBezTo>
                    <a:pt x="10864088" y="0"/>
                    <a:pt x="10867899" y="3810"/>
                    <a:pt x="10867899" y="8509"/>
                  </a:cubicBezTo>
                  <a:lnTo>
                    <a:pt x="10867899" y="4031869"/>
                  </a:lnTo>
                  <a:cubicBezTo>
                    <a:pt x="10867899" y="4036568"/>
                    <a:pt x="10864088" y="4040378"/>
                    <a:pt x="10859389" y="4040378"/>
                  </a:cubicBezTo>
                  <a:lnTo>
                    <a:pt x="8509" y="4040378"/>
                  </a:lnTo>
                  <a:cubicBezTo>
                    <a:pt x="3810" y="4040378"/>
                    <a:pt x="0" y="4036568"/>
                    <a:pt x="0" y="40318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031869"/>
                  </a:lnTo>
                  <a:lnTo>
                    <a:pt x="8509" y="4031869"/>
                  </a:lnTo>
                  <a:lnTo>
                    <a:pt x="8509" y="4023360"/>
                  </a:lnTo>
                  <a:lnTo>
                    <a:pt x="10859389" y="4023360"/>
                  </a:lnTo>
                  <a:lnTo>
                    <a:pt x="10859389" y="4031869"/>
                  </a:lnTo>
                  <a:lnTo>
                    <a:pt x="10850880" y="4031869"/>
                  </a:lnTo>
                  <a:lnTo>
                    <a:pt x="10850880" y="8509"/>
                  </a:lnTo>
                  <a:lnTo>
                    <a:pt x="10859389" y="8509"/>
                  </a:lnTo>
                  <a:lnTo>
                    <a:pt x="10859389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F9A825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25167" y="2919727"/>
            <a:ext cx="1292857" cy="3030217"/>
            <a:chOff x="0" y="0"/>
            <a:chExt cx="1723809" cy="4040289"/>
          </a:xfrm>
        </p:grpSpPr>
        <p:sp>
          <p:nvSpPr>
            <p:cNvPr id="15" name="Freeform 15"/>
            <p:cNvSpPr/>
            <p:nvPr/>
          </p:nvSpPr>
          <p:spPr>
            <a:xfrm>
              <a:off x="8509" y="8509"/>
              <a:ext cx="1706880" cy="4023360"/>
            </a:xfrm>
            <a:custGeom>
              <a:avLst/>
              <a:gdLst/>
              <a:ahLst/>
              <a:cxnLst/>
              <a:rect l="l" t="t" r="r" b="b"/>
              <a:pathLst>
                <a:path w="1706880" h="4023360">
                  <a:moveTo>
                    <a:pt x="0" y="0"/>
                  </a:moveTo>
                  <a:lnTo>
                    <a:pt x="1706880" y="0"/>
                  </a:lnTo>
                  <a:lnTo>
                    <a:pt x="1706880" y="4023360"/>
                  </a:lnTo>
                  <a:lnTo>
                    <a:pt x="0" y="4023360"/>
                  </a:lnTo>
                  <a:close/>
                </a:path>
              </a:pathLst>
            </a:custGeom>
            <a:solidFill>
              <a:srgbClr val="2A7D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0" y="0"/>
              <a:ext cx="1723898" cy="4040378"/>
            </a:xfrm>
            <a:custGeom>
              <a:avLst/>
              <a:gdLst/>
              <a:ahLst/>
              <a:cxnLst/>
              <a:rect l="l" t="t" r="r" b="b"/>
              <a:pathLst>
                <a:path w="1723898" h="4040378">
                  <a:moveTo>
                    <a:pt x="8509" y="0"/>
                  </a:moveTo>
                  <a:lnTo>
                    <a:pt x="1715389" y="0"/>
                  </a:lnTo>
                  <a:cubicBezTo>
                    <a:pt x="1720088" y="0"/>
                    <a:pt x="1723898" y="3810"/>
                    <a:pt x="1723898" y="8509"/>
                  </a:cubicBezTo>
                  <a:lnTo>
                    <a:pt x="1723898" y="4031869"/>
                  </a:lnTo>
                  <a:cubicBezTo>
                    <a:pt x="1723898" y="4036568"/>
                    <a:pt x="1720088" y="4040378"/>
                    <a:pt x="1715389" y="4040378"/>
                  </a:cubicBezTo>
                  <a:lnTo>
                    <a:pt x="8509" y="4040378"/>
                  </a:lnTo>
                  <a:cubicBezTo>
                    <a:pt x="3810" y="4040378"/>
                    <a:pt x="0" y="4036568"/>
                    <a:pt x="0" y="40318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031869"/>
                  </a:lnTo>
                  <a:lnTo>
                    <a:pt x="8509" y="4031869"/>
                  </a:lnTo>
                  <a:lnTo>
                    <a:pt x="8509" y="4023360"/>
                  </a:lnTo>
                  <a:lnTo>
                    <a:pt x="1715389" y="4023360"/>
                  </a:lnTo>
                  <a:lnTo>
                    <a:pt x="1715389" y="4031869"/>
                  </a:lnTo>
                  <a:lnTo>
                    <a:pt x="1706880" y="4031869"/>
                  </a:lnTo>
                  <a:lnTo>
                    <a:pt x="1706880" y="8509"/>
                  </a:lnTo>
                  <a:lnTo>
                    <a:pt x="1715389" y="8509"/>
                  </a:lnTo>
                  <a:lnTo>
                    <a:pt x="1715389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737864" y="3017520"/>
            <a:ext cx="1280160" cy="1371600"/>
            <a:chOff x="0" y="0"/>
            <a:chExt cx="1706880" cy="1828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706880" cy="1828800"/>
            </a:xfrm>
            <a:custGeom>
              <a:avLst/>
              <a:gdLst/>
              <a:ahLst/>
              <a:cxnLst/>
              <a:rect l="l" t="t" r="r" b="b"/>
              <a:pathLst>
                <a:path w="1706880" h="1828800">
                  <a:moveTo>
                    <a:pt x="0" y="0"/>
                  </a:moveTo>
                  <a:lnTo>
                    <a:pt x="1706880" y="0"/>
                  </a:lnTo>
                  <a:lnTo>
                    <a:pt x="1706880" y="1828800"/>
                  </a:lnTo>
                  <a:lnTo>
                    <a:pt x="0" y="18288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87468" r="-87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76200"/>
              <a:ext cx="1706880" cy="1905000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4800"/>
                </a:lnSpc>
              </a:pPr>
              <a:r>
                <a:rPr lang="en-US" sz="40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01</a:t>
              </a: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731520" y="4359021"/>
            <a:ext cx="1280160" cy="1438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F9A825"/>
                </a:solidFill>
                <a:latin typeface="Calibri (MS)"/>
                <a:ea typeface="Calibri (MS)"/>
                <a:cs typeface="Calibri (MS)"/>
                <a:sym typeface="Calibri (MS)"/>
              </a:rPr>
              <a:t>★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2157984" y="3017520"/>
            <a:ext cx="6528816" cy="768096"/>
            <a:chOff x="0" y="0"/>
            <a:chExt cx="8705088" cy="102412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705088" cy="1024128"/>
            </a:xfrm>
            <a:custGeom>
              <a:avLst/>
              <a:gdLst/>
              <a:ahLst/>
              <a:cxnLst/>
              <a:rect l="l" t="t" r="r" b="b"/>
              <a:pathLst>
                <a:path w="8705088" h="1024128">
                  <a:moveTo>
                    <a:pt x="0" y="0"/>
                  </a:moveTo>
                  <a:lnTo>
                    <a:pt x="8705088" y="0"/>
                  </a:lnTo>
                  <a:lnTo>
                    <a:pt x="8705088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5622" b="-11562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76200"/>
              <a:ext cx="8705088" cy="110032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9"/>
                </a:lnSpc>
              </a:pPr>
              <a:r>
                <a:rPr lang="en-US" sz="3699" b="1">
                  <a:solidFill>
                    <a:srgbClr val="B71C1C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Representación garantizada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2157984" y="3549396"/>
            <a:ext cx="6345936" cy="2247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28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El Ministerio del Trabajo facilita mecanismos de consulta y representación para MIPYMES, pudiendo usar asociaciones gremiales o cámaras de comercio.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9411967" y="2919727"/>
            <a:ext cx="8150857" cy="3030217"/>
            <a:chOff x="0" y="0"/>
            <a:chExt cx="10867809" cy="4040289"/>
          </a:xfrm>
        </p:grpSpPr>
        <p:sp>
          <p:nvSpPr>
            <p:cNvPr id="26" name="Freeform 26"/>
            <p:cNvSpPr/>
            <p:nvPr/>
          </p:nvSpPr>
          <p:spPr>
            <a:xfrm>
              <a:off x="8509" y="8509"/>
              <a:ext cx="10850880" cy="4023360"/>
            </a:xfrm>
            <a:custGeom>
              <a:avLst/>
              <a:gdLst/>
              <a:ahLst/>
              <a:cxnLst/>
              <a:rect l="l" t="t" r="r" b="b"/>
              <a:pathLst>
                <a:path w="10850880" h="4023360">
                  <a:moveTo>
                    <a:pt x="0" y="0"/>
                  </a:moveTo>
                  <a:lnTo>
                    <a:pt x="10850880" y="0"/>
                  </a:lnTo>
                  <a:lnTo>
                    <a:pt x="10850880" y="4023360"/>
                  </a:lnTo>
                  <a:lnTo>
                    <a:pt x="0" y="4023360"/>
                  </a:lnTo>
                  <a:close/>
                </a:path>
              </a:pathLst>
            </a:custGeom>
            <a:solidFill>
              <a:srgbClr val="A8D5B5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0" y="0"/>
              <a:ext cx="10867899" cy="4040378"/>
            </a:xfrm>
            <a:custGeom>
              <a:avLst/>
              <a:gdLst/>
              <a:ahLst/>
              <a:cxnLst/>
              <a:rect l="l" t="t" r="r" b="b"/>
              <a:pathLst>
                <a:path w="10867899" h="4040378">
                  <a:moveTo>
                    <a:pt x="8509" y="0"/>
                  </a:moveTo>
                  <a:lnTo>
                    <a:pt x="10859389" y="0"/>
                  </a:lnTo>
                  <a:cubicBezTo>
                    <a:pt x="10864088" y="0"/>
                    <a:pt x="10867899" y="3810"/>
                    <a:pt x="10867899" y="8509"/>
                  </a:cubicBezTo>
                  <a:lnTo>
                    <a:pt x="10867899" y="4031869"/>
                  </a:lnTo>
                  <a:cubicBezTo>
                    <a:pt x="10867899" y="4036568"/>
                    <a:pt x="10864088" y="4040378"/>
                    <a:pt x="10859389" y="4040378"/>
                  </a:cubicBezTo>
                  <a:lnTo>
                    <a:pt x="8509" y="4040378"/>
                  </a:lnTo>
                  <a:cubicBezTo>
                    <a:pt x="3810" y="4040378"/>
                    <a:pt x="0" y="4036568"/>
                    <a:pt x="0" y="40318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031869"/>
                  </a:lnTo>
                  <a:lnTo>
                    <a:pt x="8509" y="4031869"/>
                  </a:lnTo>
                  <a:lnTo>
                    <a:pt x="8509" y="4023360"/>
                  </a:lnTo>
                  <a:lnTo>
                    <a:pt x="10859389" y="4023360"/>
                  </a:lnTo>
                  <a:lnTo>
                    <a:pt x="10859389" y="4031869"/>
                  </a:lnTo>
                  <a:lnTo>
                    <a:pt x="10850880" y="4031869"/>
                  </a:lnTo>
                  <a:lnTo>
                    <a:pt x="10850880" y="8509"/>
                  </a:lnTo>
                  <a:lnTo>
                    <a:pt x="10859389" y="8509"/>
                  </a:lnTo>
                  <a:lnTo>
                    <a:pt x="10859389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F9A825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9411967" y="2919727"/>
            <a:ext cx="1292857" cy="3030217"/>
            <a:chOff x="0" y="0"/>
            <a:chExt cx="1723809" cy="4040289"/>
          </a:xfrm>
        </p:grpSpPr>
        <p:sp>
          <p:nvSpPr>
            <p:cNvPr id="29" name="Freeform 29"/>
            <p:cNvSpPr/>
            <p:nvPr/>
          </p:nvSpPr>
          <p:spPr>
            <a:xfrm>
              <a:off x="8509" y="8509"/>
              <a:ext cx="1706880" cy="4023360"/>
            </a:xfrm>
            <a:custGeom>
              <a:avLst/>
              <a:gdLst/>
              <a:ahLst/>
              <a:cxnLst/>
              <a:rect l="l" t="t" r="r" b="b"/>
              <a:pathLst>
                <a:path w="1706880" h="4023360">
                  <a:moveTo>
                    <a:pt x="0" y="0"/>
                  </a:moveTo>
                  <a:lnTo>
                    <a:pt x="1706880" y="0"/>
                  </a:lnTo>
                  <a:lnTo>
                    <a:pt x="1706880" y="4023360"/>
                  </a:lnTo>
                  <a:lnTo>
                    <a:pt x="0" y="4023360"/>
                  </a:lnTo>
                  <a:close/>
                </a:path>
              </a:pathLst>
            </a:custGeom>
            <a:solidFill>
              <a:srgbClr val="2A7D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Freeform 30"/>
            <p:cNvSpPr/>
            <p:nvPr/>
          </p:nvSpPr>
          <p:spPr>
            <a:xfrm>
              <a:off x="0" y="0"/>
              <a:ext cx="1723898" cy="4040378"/>
            </a:xfrm>
            <a:custGeom>
              <a:avLst/>
              <a:gdLst/>
              <a:ahLst/>
              <a:cxnLst/>
              <a:rect l="l" t="t" r="r" b="b"/>
              <a:pathLst>
                <a:path w="1723898" h="4040378">
                  <a:moveTo>
                    <a:pt x="8509" y="0"/>
                  </a:moveTo>
                  <a:lnTo>
                    <a:pt x="1715389" y="0"/>
                  </a:lnTo>
                  <a:cubicBezTo>
                    <a:pt x="1720088" y="0"/>
                    <a:pt x="1723898" y="3810"/>
                    <a:pt x="1723898" y="8509"/>
                  </a:cubicBezTo>
                  <a:lnTo>
                    <a:pt x="1723898" y="4031869"/>
                  </a:lnTo>
                  <a:cubicBezTo>
                    <a:pt x="1723898" y="4036568"/>
                    <a:pt x="1720088" y="4040378"/>
                    <a:pt x="1715389" y="4040378"/>
                  </a:cubicBezTo>
                  <a:lnTo>
                    <a:pt x="8509" y="4040378"/>
                  </a:lnTo>
                  <a:cubicBezTo>
                    <a:pt x="3810" y="4040378"/>
                    <a:pt x="0" y="4036568"/>
                    <a:pt x="0" y="40318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031869"/>
                  </a:lnTo>
                  <a:lnTo>
                    <a:pt x="8509" y="4031869"/>
                  </a:lnTo>
                  <a:lnTo>
                    <a:pt x="8509" y="4023360"/>
                  </a:lnTo>
                  <a:lnTo>
                    <a:pt x="1715389" y="4023360"/>
                  </a:lnTo>
                  <a:lnTo>
                    <a:pt x="1715389" y="4031869"/>
                  </a:lnTo>
                  <a:lnTo>
                    <a:pt x="1706880" y="4031869"/>
                  </a:lnTo>
                  <a:lnTo>
                    <a:pt x="1706880" y="8509"/>
                  </a:lnTo>
                  <a:lnTo>
                    <a:pt x="1715389" y="8509"/>
                  </a:lnTo>
                  <a:lnTo>
                    <a:pt x="1715389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9418320" y="2880360"/>
            <a:ext cx="1280160" cy="1371600"/>
            <a:chOff x="0" y="0"/>
            <a:chExt cx="1706880" cy="1828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706880" cy="1828800"/>
            </a:xfrm>
            <a:custGeom>
              <a:avLst/>
              <a:gdLst/>
              <a:ahLst/>
              <a:cxnLst/>
              <a:rect l="l" t="t" r="r" b="b"/>
              <a:pathLst>
                <a:path w="1706880" h="1828800">
                  <a:moveTo>
                    <a:pt x="0" y="0"/>
                  </a:moveTo>
                  <a:lnTo>
                    <a:pt x="1706880" y="0"/>
                  </a:lnTo>
                  <a:lnTo>
                    <a:pt x="1706880" y="1828800"/>
                  </a:lnTo>
                  <a:lnTo>
                    <a:pt x="0" y="18288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87468" r="-87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76200"/>
              <a:ext cx="1706880" cy="1905000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4800"/>
                </a:lnSpc>
              </a:pPr>
              <a:r>
                <a:rPr lang="en-US" sz="40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02</a:t>
              </a:r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9418320" y="4359021"/>
            <a:ext cx="1280160" cy="1438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F9A825"/>
                </a:solidFill>
                <a:latin typeface="Calibri (MS)"/>
                <a:ea typeface="Calibri (MS)"/>
                <a:cs typeface="Calibri (MS)"/>
                <a:sym typeface="Calibri (MS)"/>
              </a:rPr>
              <a:t>◆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10936224" y="3017520"/>
            <a:ext cx="6528816" cy="768096"/>
            <a:chOff x="0" y="0"/>
            <a:chExt cx="8705088" cy="1024128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705088" cy="1024128"/>
            </a:xfrm>
            <a:custGeom>
              <a:avLst/>
              <a:gdLst/>
              <a:ahLst/>
              <a:cxnLst/>
              <a:rect l="l" t="t" r="r" b="b"/>
              <a:pathLst>
                <a:path w="8705088" h="1024128">
                  <a:moveTo>
                    <a:pt x="0" y="0"/>
                  </a:moveTo>
                  <a:lnTo>
                    <a:pt x="8705088" y="0"/>
                  </a:lnTo>
                  <a:lnTo>
                    <a:pt x="8705088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5622" b="-11562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76200"/>
              <a:ext cx="8705088" cy="110032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9"/>
                </a:lnSpc>
              </a:pPr>
              <a:r>
                <a:rPr lang="en-US" sz="3699" b="1">
                  <a:solidFill>
                    <a:srgbClr val="B71C1C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Capítulos diferenciales</a:t>
              </a: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0844784" y="3549396"/>
            <a:ext cx="6345936" cy="2295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99"/>
              </a:lnSpc>
            </a:pPr>
            <a:r>
              <a:rPr lang="en-US" sz="2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Cuando haya participación significativa de MIPYMES en el sector, la convención debe incluir capítulos o regímenes especiales con plazos de implementación gradual.</a:t>
            </a:r>
          </a:p>
        </p:txBody>
      </p:sp>
      <p:grpSp>
        <p:nvGrpSpPr>
          <p:cNvPr id="39" name="Group 39"/>
          <p:cNvGrpSpPr/>
          <p:nvPr/>
        </p:nvGrpSpPr>
        <p:grpSpPr>
          <a:xfrm>
            <a:off x="725167" y="6248143"/>
            <a:ext cx="8150857" cy="3030217"/>
            <a:chOff x="0" y="0"/>
            <a:chExt cx="10867809" cy="4040289"/>
          </a:xfrm>
        </p:grpSpPr>
        <p:sp>
          <p:nvSpPr>
            <p:cNvPr id="40" name="Freeform 40"/>
            <p:cNvSpPr/>
            <p:nvPr/>
          </p:nvSpPr>
          <p:spPr>
            <a:xfrm>
              <a:off x="8509" y="8509"/>
              <a:ext cx="10850880" cy="4023360"/>
            </a:xfrm>
            <a:custGeom>
              <a:avLst/>
              <a:gdLst/>
              <a:ahLst/>
              <a:cxnLst/>
              <a:rect l="l" t="t" r="r" b="b"/>
              <a:pathLst>
                <a:path w="10850880" h="4023360">
                  <a:moveTo>
                    <a:pt x="0" y="0"/>
                  </a:moveTo>
                  <a:lnTo>
                    <a:pt x="10850880" y="0"/>
                  </a:lnTo>
                  <a:lnTo>
                    <a:pt x="10850880" y="4023360"/>
                  </a:lnTo>
                  <a:lnTo>
                    <a:pt x="0" y="4023360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1" name="Freeform 41"/>
            <p:cNvSpPr/>
            <p:nvPr/>
          </p:nvSpPr>
          <p:spPr>
            <a:xfrm>
              <a:off x="0" y="0"/>
              <a:ext cx="10867899" cy="4040378"/>
            </a:xfrm>
            <a:custGeom>
              <a:avLst/>
              <a:gdLst/>
              <a:ahLst/>
              <a:cxnLst/>
              <a:rect l="l" t="t" r="r" b="b"/>
              <a:pathLst>
                <a:path w="10867899" h="4040378">
                  <a:moveTo>
                    <a:pt x="8509" y="0"/>
                  </a:moveTo>
                  <a:lnTo>
                    <a:pt x="10859389" y="0"/>
                  </a:lnTo>
                  <a:cubicBezTo>
                    <a:pt x="10864088" y="0"/>
                    <a:pt x="10867899" y="3810"/>
                    <a:pt x="10867899" y="8509"/>
                  </a:cubicBezTo>
                  <a:lnTo>
                    <a:pt x="10867899" y="4031869"/>
                  </a:lnTo>
                  <a:cubicBezTo>
                    <a:pt x="10867899" y="4036568"/>
                    <a:pt x="10864088" y="4040378"/>
                    <a:pt x="10859389" y="4040378"/>
                  </a:cubicBezTo>
                  <a:lnTo>
                    <a:pt x="8509" y="4040378"/>
                  </a:lnTo>
                  <a:cubicBezTo>
                    <a:pt x="3810" y="4040378"/>
                    <a:pt x="0" y="4036568"/>
                    <a:pt x="0" y="40318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031869"/>
                  </a:lnTo>
                  <a:lnTo>
                    <a:pt x="8509" y="4031869"/>
                  </a:lnTo>
                  <a:lnTo>
                    <a:pt x="8509" y="4023360"/>
                  </a:lnTo>
                  <a:lnTo>
                    <a:pt x="10859389" y="4023360"/>
                  </a:lnTo>
                  <a:lnTo>
                    <a:pt x="10859389" y="4031869"/>
                  </a:lnTo>
                  <a:lnTo>
                    <a:pt x="10850880" y="4031869"/>
                  </a:lnTo>
                  <a:lnTo>
                    <a:pt x="10850880" y="8509"/>
                  </a:lnTo>
                  <a:lnTo>
                    <a:pt x="10859389" y="8509"/>
                  </a:lnTo>
                  <a:lnTo>
                    <a:pt x="10859389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F9A825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725167" y="6248143"/>
            <a:ext cx="1292857" cy="3030217"/>
            <a:chOff x="0" y="0"/>
            <a:chExt cx="1723809" cy="4040289"/>
          </a:xfrm>
        </p:grpSpPr>
        <p:sp>
          <p:nvSpPr>
            <p:cNvPr id="43" name="Freeform 43"/>
            <p:cNvSpPr/>
            <p:nvPr/>
          </p:nvSpPr>
          <p:spPr>
            <a:xfrm>
              <a:off x="8509" y="8509"/>
              <a:ext cx="1706880" cy="4023360"/>
            </a:xfrm>
            <a:custGeom>
              <a:avLst/>
              <a:gdLst/>
              <a:ahLst/>
              <a:cxnLst/>
              <a:rect l="l" t="t" r="r" b="b"/>
              <a:pathLst>
                <a:path w="1706880" h="4023360">
                  <a:moveTo>
                    <a:pt x="0" y="0"/>
                  </a:moveTo>
                  <a:lnTo>
                    <a:pt x="1706880" y="0"/>
                  </a:lnTo>
                  <a:lnTo>
                    <a:pt x="1706880" y="4023360"/>
                  </a:lnTo>
                  <a:lnTo>
                    <a:pt x="0" y="4023360"/>
                  </a:lnTo>
                  <a:close/>
                </a:path>
              </a:pathLst>
            </a:custGeom>
            <a:solidFill>
              <a:srgbClr val="2A7D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4" name="Freeform 44"/>
            <p:cNvSpPr/>
            <p:nvPr/>
          </p:nvSpPr>
          <p:spPr>
            <a:xfrm>
              <a:off x="0" y="0"/>
              <a:ext cx="1723898" cy="4040378"/>
            </a:xfrm>
            <a:custGeom>
              <a:avLst/>
              <a:gdLst/>
              <a:ahLst/>
              <a:cxnLst/>
              <a:rect l="l" t="t" r="r" b="b"/>
              <a:pathLst>
                <a:path w="1723898" h="4040378">
                  <a:moveTo>
                    <a:pt x="8509" y="0"/>
                  </a:moveTo>
                  <a:lnTo>
                    <a:pt x="1715389" y="0"/>
                  </a:lnTo>
                  <a:cubicBezTo>
                    <a:pt x="1720088" y="0"/>
                    <a:pt x="1723898" y="3810"/>
                    <a:pt x="1723898" y="8509"/>
                  </a:cubicBezTo>
                  <a:lnTo>
                    <a:pt x="1723898" y="4031869"/>
                  </a:lnTo>
                  <a:cubicBezTo>
                    <a:pt x="1723898" y="4036568"/>
                    <a:pt x="1720088" y="4040378"/>
                    <a:pt x="1715389" y="4040378"/>
                  </a:cubicBezTo>
                  <a:lnTo>
                    <a:pt x="8509" y="4040378"/>
                  </a:lnTo>
                  <a:cubicBezTo>
                    <a:pt x="3810" y="4040378"/>
                    <a:pt x="0" y="4036568"/>
                    <a:pt x="0" y="40318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031869"/>
                  </a:lnTo>
                  <a:lnTo>
                    <a:pt x="8509" y="4031869"/>
                  </a:lnTo>
                  <a:lnTo>
                    <a:pt x="8509" y="4023360"/>
                  </a:lnTo>
                  <a:lnTo>
                    <a:pt x="1715389" y="4023360"/>
                  </a:lnTo>
                  <a:lnTo>
                    <a:pt x="1715389" y="4031869"/>
                  </a:lnTo>
                  <a:lnTo>
                    <a:pt x="1706880" y="4031869"/>
                  </a:lnTo>
                  <a:lnTo>
                    <a:pt x="1706880" y="8509"/>
                  </a:lnTo>
                  <a:lnTo>
                    <a:pt x="1715389" y="8509"/>
                  </a:lnTo>
                  <a:lnTo>
                    <a:pt x="1715389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725167" y="6254496"/>
            <a:ext cx="1280160" cy="1371600"/>
            <a:chOff x="0" y="0"/>
            <a:chExt cx="1706880" cy="1828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706880" cy="1828800"/>
            </a:xfrm>
            <a:custGeom>
              <a:avLst/>
              <a:gdLst/>
              <a:ahLst/>
              <a:cxnLst/>
              <a:rect l="l" t="t" r="r" b="b"/>
              <a:pathLst>
                <a:path w="1706880" h="1828800">
                  <a:moveTo>
                    <a:pt x="0" y="0"/>
                  </a:moveTo>
                  <a:lnTo>
                    <a:pt x="1706880" y="0"/>
                  </a:lnTo>
                  <a:lnTo>
                    <a:pt x="1706880" y="1828800"/>
                  </a:lnTo>
                  <a:lnTo>
                    <a:pt x="0" y="18288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87468" r="-87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76200"/>
              <a:ext cx="1706880" cy="1905000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4800"/>
                </a:lnSpc>
              </a:pPr>
              <a:r>
                <a:rPr lang="en-US" sz="40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03</a:t>
              </a:r>
            </a:p>
          </p:txBody>
        </p:sp>
      </p:grpSp>
      <p:sp>
        <p:nvSpPr>
          <p:cNvPr id="48" name="TextBox 48"/>
          <p:cNvSpPr txBox="1"/>
          <p:nvPr/>
        </p:nvSpPr>
        <p:spPr>
          <a:xfrm>
            <a:off x="731520" y="7687437"/>
            <a:ext cx="1280160" cy="1438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F9A825"/>
                </a:solidFill>
                <a:latin typeface="Calibri (MS)"/>
                <a:ea typeface="Calibri (MS)"/>
                <a:cs typeface="Calibri (MS)"/>
                <a:sym typeface="Calibri (MS)"/>
              </a:rPr>
              <a:t>▲</a:t>
            </a:r>
          </a:p>
        </p:txBody>
      </p:sp>
      <p:grpSp>
        <p:nvGrpSpPr>
          <p:cNvPr id="49" name="Group 49"/>
          <p:cNvGrpSpPr/>
          <p:nvPr/>
        </p:nvGrpSpPr>
        <p:grpSpPr>
          <a:xfrm>
            <a:off x="2249424" y="6354699"/>
            <a:ext cx="6528816" cy="768096"/>
            <a:chOff x="0" y="0"/>
            <a:chExt cx="8705088" cy="1024128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705088" cy="1024128"/>
            </a:xfrm>
            <a:custGeom>
              <a:avLst/>
              <a:gdLst/>
              <a:ahLst/>
              <a:cxnLst/>
              <a:rect l="l" t="t" r="r" b="b"/>
              <a:pathLst>
                <a:path w="8705088" h="1024128">
                  <a:moveTo>
                    <a:pt x="0" y="0"/>
                  </a:moveTo>
                  <a:lnTo>
                    <a:pt x="8705088" y="0"/>
                  </a:lnTo>
                  <a:lnTo>
                    <a:pt x="8705088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5622" b="-11562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0" y="-76200"/>
              <a:ext cx="8705088" cy="110032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9"/>
                </a:lnSpc>
              </a:pPr>
              <a:r>
                <a:rPr lang="en-US" sz="3699" b="1">
                  <a:solidFill>
                    <a:srgbClr val="B71C1C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Topes de impacto económico</a:t>
              </a:r>
            </a:p>
          </p:txBody>
        </p:sp>
      </p:grpSp>
      <p:sp>
        <p:nvSpPr>
          <p:cNvPr id="52" name="TextBox 52"/>
          <p:cNvSpPr txBox="1"/>
          <p:nvPr/>
        </p:nvSpPr>
        <p:spPr>
          <a:xfrm>
            <a:off x="2249424" y="7275195"/>
            <a:ext cx="6345936" cy="1809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79"/>
              </a:lnSpc>
            </a:pPr>
            <a:r>
              <a:rPr lang="en-US" sz="28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Se fijan topes máximos de incidencia razonables sobre la masa salarial y mecanismos de sustitución por beneficios equivalentes.</a:t>
            </a:r>
          </a:p>
        </p:txBody>
      </p:sp>
      <p:grpSp>
        <p:nvGrpSpPr>
          <p:cNvPr id="53" name="Group 53"/>
          <p:cNvGrpSpPr/>
          <p:nvPr/>
        </p:nvGrpSpPr>
        <p:grpSpPr>
          <a:xfrm>
            <a:off x="9411967" y="6248143"/>
            <a:ext cx="8150857" cy="3030217"/>
            <a:chOff x="0" y="0"/>
            <a:chExt cx="10867809" cy="4040289"/>
          </a:xfrm>
        </p:grpSpPr>
        <p:sp>
          <p:nvSpPr>
            <p:cNvPr id="54" name="Freeform 54"/>
            <p:cNvSpPr/>
            <p:nvPr/>
          </p:nvSpPr>
          <p:spPr>
            <a:xfrm>
              <a:off x="8509" y="8509"/>
              <a:ext cx="10850880" cy="4023360"/>
            </a:xfrm>
            <a:custGeom>
              <a:avLst/>
              <a:gdLst/>
              <a:ahLst/>
              <a:cxnLst/>
              <a:rect l="l" t="t" r="r" b="b"/>
              <a:pathLst>
                <a:path w="10850880" h="4023360">
                  <a:moveTo>
                    <a:pt x="0" y="0"/>
                  </a:moveTo>
                  <a:lnTo>
                    <a:pt x="10850880" y="0"/>
                  </a:lnTo>
                  <a:lnTo>
                    <a:pt x="10850880" y="4023360"/>
                  </a:lnTo>
                  <a:lnTo>
                    <a:pt x="0" y="4023360"/>
                  </a:lnTo>
                  <a:close/>
                </a:path>
              </a:pathLst>
            </a:custGeom>
            <a:solidFill>
              <a:srgbClr val="A8D5B5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5" name="Freeform 55"/>
            <p:cNvSpPr/>
            <p:nvPr/>
          </p:nvSpPr>
          <p:spPr>
            <a:xfrm>
              <a:off x="0" y="0"/>
              <a:ext cx="10867899" cy="4040378"/>
            </a:xfrm>
            <a:custGeom>
              <a:avLst/>
              <a:gdLst/>
              <a:ahLst/>
              <a:cxnLst/>
              <a:rect l="l" t="t" r="r" b="b"/>
              <a:pathLst>
                <a:path w="10867899" h="4040378">
                  <a:moveTo>
                    <a:pt x="8509" y="0"/>
                  </a:moveTo>
                  <a:lnTo>
                    <a:pt x="10859389" y="0"/>
                  </a:lnTo>
                  <a:cubicBezTo>
                    <a:pt x="10864088" y="0"/>
                    <a:pt x="10867899" y="3810"/>
                    <a:pt x="10867899" y="8509"/>
                  </a:cubicBezTo>
                  <a:lnTo>
                    <a:pt x="10867899" y="4031869"/>
                  </a:lnTo>
                  <a:cubicBezTo>
                    <a:pt x="10867899" y="4036568"/>
                    <a:pt x="10864088" y="4040378"/>
                    <a:pt x="10859389" y="4040378"/>
                  </a:cubicBezTo>
                  <a:lnTo>
                    <a:pt x="8509" y="4040378"/>
                  </a:lnTo>
                  <a:cubicBezTo>
                    <a:pt x="3810" y="4040378"/>
                    <a:pt x="0" y="4036568"/>
                    <a:pt x="0" y="40318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031869"/>
                  </a:lnTo>
                  <a:lnTo>
                    <a:pt x="8509" y="4031869"/>
                  </a:lnTo>
                  <a:lnTo>
                    <a:pt x="8509" y="4023360"/>
                  </a:lnTo>
                  <a:lnTo>
                    <a:pt x="10859389" y="4023360"/>
                  </a:lnTo>
                  <a:lnTo>
                    <a:pt x="10859389" y="4031869"/>
                  </a:lnTo>
                  <a:lnTo>
                    <a:pt x="10850880" y="4031869"/>
                  </a:lnTo>
                  <a:lnTo>
                    <a:pt x="10850880" y="8509"/>
                  </a:lnTo>
                  <a:lnTo>
                    <a:pt x="10859389" y="8509"/>
                  </a:lnTo>
                  <a:lnTo>
                    <a:pt x="10859389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F9A825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9411967" y="6248143"/>
            <a:ext cx="1292857" cy="3030217"/>
            <a:chOff x="0" y="0"/>
            <a:chExt cx="1723809" cy="4040289"/>
          </a:xfrm>
        </p:grpSpPr>
        <p:sp>
          <p:nvSpPr>
            <p:cNvPr id="57" name="Freeform 57"/>
            <p:cNvSpPr/>
            <p:nvPr/>
          </p:nvSpPr>
          <p:spPr>
            <a:xfrm>
              <a:off x="8509" y="8509"/>
              <a:ext cx="1706880" cy="4023360"/>
            </a:xfrm>
            <a:custGeom>
              <a:avLst/>
              <a:gdLst/>
              <a:ahLst/>
              <a:cxnLst/>
              <a:rect l="l" t="t" r="r" b="b"/>
              <a:pathLst>
                <a:path w="1706880" h="4023360">
                  <a:moveTo>
                    <a:pt x="0" y="0"/>
                  </a:moveTo>
                  <a:lnTo>
                    <a:pt x="1706880" y="0"/>
                  </a:lnTo>
                  <a:lnTo>
                    <a:pt x="1706880" y="4023360"/>
                  </a:lnTo>
                  <a:lnTo>
                    <a:pt x="0" y="4023360"/>
                  </a:lnTo>
                  <a:close/>
                </a:path>
              </a:pathLst>
            </a:custGeom>
            <a:solidFill>
              <a:srgbClr val="2A7D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8" name="Freeform 58"/>
            <p:cNvSpPr/>
            <p:nvPr/>
          </p:nvSpPr>
          <p:spPr>
            <a:xfrm>
              <a:off x="0" y="0"/>
              <a:ext cx="1723898" cy="4040378"/>
            </a:xfrm>
            <a:custGeom>
              <a:avLst/>
              <a:gdLst/>
              <a:ahLst/>
              <a:cxnLst/>
              <a:rect l="l" t="t" r="r" b="b"/>
              <a:pathLst>
                <a:path w="1723898" h="4040378">
                  <a:moveTo>
                    <a:pt x="8509" y="0"/>
                  </a:moveTo>
                  <a:lnTo>
                    <a:pt x="1715389" y="0"/>
                  </a:lnTo>
                  <a:cubicBezTo>
                    <a:pt x="1720088" y="0"/>
                    <a:pt x="1723898" y="3810"/>
                    <a:pt x="1723898" y="8509"/>
                  </a:cubicBezTo>
                  <a:lnTo>
                    <a:pt x="1723898" y="4031869"/>
                  </a:lnTo>
                  <a:cubicBezTo>
                    <a:pt x="1723898" y="4036568"/>
                    <a:pt x="1720088" y="4040378"/>
                    <a:pt x="1715389" y="4040378"/>
                  </a:cubicBezTo>
                  <a:lnTo>
                    <a:pt x="8509" y="4040378"/>
                  </a:lnTo>
                  <a:cubicBezTo>
                    <a:pt x="3810" y="4040378"/>
                    <a:pt x="0" y="4036568"/>
                    <a:pt x="0" y="40318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4031869"/>
                  </a:lnTo>
                  <a:lnTo>
                    <a:pt x="8509" y="4031869"/>
                  </a:lnTo>
                  <a:lnTo>
                    <a:pt x="8509" y="4023360"/>
                  </a:lnTo>
                  <a:lnTo>
                    <a:pt x="1715389" y="4023360"/>
                  </a:lnTo>
                  <a:lnTo>
                    <a:pt x="1715389" y="4031869"/>
                  </a:lnTo>
                  <a:lnTo>
                    <a:pt x="1706880" y="4031869"/>
                  </a:lnTo>
                  <a:lnTo>
                    <a:pt x="1706880" y="8509"/>
                  </a:lnTo>
                  <a:lnTo>
                    <a:pt x="1715389" y="8509"/>
                  </a:lnTo>
                  <a:lnTo>
                    <a:pt x="1715389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9411967" y="6254496"/>
            <a:ext cx="1280160" cy="1371600"/>
            <a:chOff x="0" y="0"/>
            <a:chExt cx="1706880" cy="1828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706880" cy="1828800"/>
            </a:xfrm>
            <a:custGeom>
              <a:avLst/>
              <a:gdLst/>
              <a:ahLst/>
              <a:cxnLst/>
              <a:rect l="l" t="t" r="r" b="b"/>
              <a:pathLst>
                <a:path w="1706880" h="1828800">
                  <a:moveTo>
                    <a:pt x="0" y="0"/>
                  </a:moveTo>
                  <a:lnTo>
                    <a:pt x="1706880" y="0"/>
                  </a:lnTo>
                  <a:lnTo>
                    <a:pt x="1706880" y="1828800"/>
                  </a:lnTo>
                  <a:lnTo>
                    <a:pt x="0" y="18288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87468" r="-87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0" y="-76200"/>
              <a:ext cx="1706880" cy="1905000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4800"/>
                </a:lnSpc>
              </a:pPr>
              <a:r>
                <a:rPr lang="en-US" sz="40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04</a:t>
              </a:r>
            </a:p>
          </p:txBody>
        </p:sp>
      </p:grpSp>
      <p:sp>
        <p:nvSpPr>
          <p:cNvPr id="62" name="TextBox 62"/>
          <p:cNvSpPr txBox="1"/>
          <p:nvPr/>
        </p:nvSpPr>
        <p:spPr>
          <a:xfrm>
            <a:off x="9418320" y="7687437"/>
            <a:ext cx="1280160" cy="1438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n-US" sz="3600">
                <a:solidFill>
                  <a:srgbClr val="F9A825"/>
                </a:solidFill>
                <a:latin typeface="Calibri (MS)"/>
                <a:ea typeface="Calibri (MS)"/>
                <a:cs typeface="Calibri (MS)"/>
                <a:sym typeface="Calibri (MS)"/>
              </a:rPr>
              <a:t>●</a:t>
            </a:r>
          </a:p>
        </p:txBody>
      </p:sp>
      <p:grpSp>
        <p:nvGrpSpPr>
          <p:cNvPr id="63" name="Group 63"/>
          <p:cNvGrpSpPr/>
          <p:nvPr/>
        </p:nvGrpSpPr>
        <p:grpSpPr>
          <a:xfrm>
            <a:off x="10936224" y="6159494"/>
            <a:ext cx="6528816" cy="768096"/>
            <a:chOff x="0" y="0"/>
            <a:chExt cx="8705088" cy="1024128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705088" cy="1024128"/>
            </a:xfrm>
            <a:custGeom>
              <a:avLst/>
              <a:gdLst/>
              <a:ahLst/>
              <a:cxnLst/>
              <a:rect l="l" t="t" r="r" b="b"/>
              <a:pathLst>
                <a:path w="8705088" h="1024128">
                  <a:moveTo>
                    <a:pt x="0" y="0"/>
                  </a:moveTo>
                  <a:lnTo>
                    <a:pt x="8705088" y="0"/>
                  </a:lnTo>
                  <a:lnTo>
                    <a:pt x="8705088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5622" b="-11562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0" y="-76200"/>
              <a:ext cx="8705088" cy="110032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559"/>
                </a:lnSpc>
              </a:pPr>
              <a:r>
                <a:rPr lang="en-US" sz="3799" b="1">
                  <a:solidFill>
                    <a:srgbClr val="B71C1C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Sostenibilidad empresarial</a:t>
              </a:r>
            </a:p>
          </p:txBody>
        </p:sp>
      </p:grpSp>
      <p:sp>
        <p:nvSpPr>
          <p:cNvPr id="66" name="TextBox 66"/>
          <p:cNvSpPr txBox="1"/>
          <p:nvPr/>
        </p:nvSpPr>
        <p:spPr>
          <a:xfrm>
            <a:off x="10936224" y="7111365"/>
            <a:ext cx="6345936" cy="193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19"/>
              </a:lnSpc>
            </a:pPr>
            <a:r>
              <a:rPr lang="en-US" sz="30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La convención NO puede imponer obligaciones que comprometan la sostenibilidad financiera de la MIPYME. Debe quedar constancia motivada.</a:t>
            </a:r>
          </a:p>
        </p:txBody>
      </p:sp>
      <p:grpSp>
        <p:nvGrpSpPr>
          <p:cNvPr id="67" name="Group 67"/>
          <p:cNvGrpSpPr/>
          <p:nvPr/>
        </p:nvGrpSpPr>
        <p:grpSpPr>
          <a:xfrm>
            <a:off x="-6353" y="9777727"/>
            <a:ext cx="18300697" cy="515617"/>
            <a:chOff x="0" y="0"/>
            <a:chExt cx="24400929" cy="687489"/>
          </a:xfrm>
        </p:grpSpPr>
        <p:sp>
          <p:nvSpPr>
            <p:cNvPr id="68" name="Freeform 68"/>
            <p:cNvSpPr/>
            <p:nvPr/>
          </p:nvSpPr>
          <p:spPr>
            <a:xfrm>
              <a:off x="8509" y="8509"/>
              <a:ext cx="24384001" cy="670560"/>
            </a:xfrm>
            <a:custGeom>
              <a:avLst/>
              <a:gdLst/>
              <a:ahLst/>
              <a:cxnLst/>
              <a:rect l="l" t="t" r="r" b="b"/>
              <a:pathLst>
                <a:path w="24384001" h="670560">
                  <a:moveTo>
                    <a:pt x="0" y="0"/>
                  </a:moveTo>
                  <a:lnTo>
                    <a:pt x="24384001" y="0"/>
                  </a:lnTo>
                  <a:lnTo>
                    <a:pt x="24384001" y="670560"/>
                  </a:lnTo>
                  <a:lnTo>
                    <a:pt x="0" y="670560"/>
                  </a:lnTo>
                  <a:close/>
                </a:path>
              </a:pathLst>
            </a:custGeom>
            <a:solidFill>
              <a:srgbClr val="F0FAF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9" name="Freeform 69"/>
            <p:cNvSpPr/>
            <p:nvPr/>
          </p:nvSpPr>
          <p:spPr>
            <a:xfrm>
              <a:off x="0" y="0"/>
              <a:ext cx="24401018" cy="687578"/>
            </a:xfrm>
            <a:custGeom>
              <a:avLst/>
              <a:gdLst/>
              <a:ahLst/>
              <a:cxnLst/>
              <a:rect l="l" t="t" r="r" b="b"/>
              <a:pathLst>
                <a:path w="24401018" h="687578">
                  <a:moveTo>
                    <a:pt x="8509" y="0"/>
                  </a:moveTo>
                  <a:lnTo>
                    <a:pt x="24392510" y="0"/>
                  </a:lnTo>
                  <a:cubicBezTo>
                    <a:pt x="24397208" y="0"/>
                    <a:pt x="24401018" y="3810"/>
                    <a:pt x="24401018" y="8509"/>
                  </a:cubicBezTo>
                  <a:lnTo>
                    <a:pt x="24401018" y="679069"/>
                  </a:lnTo>
                  <a:cubicBezTo>
                    <a:pt x="24401018" y="683768"/>
                    <a:pt x="24397208" y="687578"/>
                    <a:pt x="24392510" y="687578"/>
                  </a:cubicBezTo>
                  <a:lnTo>
                    <a:pt x="8509" y="687578"/>
                  </a:lnTo>
                  <a:cubicBezTo>
                    <a:pt x="3810" y="687578"/>
                    <a:pt x="0" y="683768"/>
                    <a:pt x="0" y="6790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679069"/>
                  </a:lnTo>
                  <a:lnTo>
                    <a:pt x="8509" y="679069"/>
                  </a:lnTo>
                  <a:lnTo>
                    <a:pt x="8509" y="670560"/>
                  </a:lnTo>
                  <a:lnTo>
                    <a:pt x="24392510" y="670560"/>
                  </a:lnTo>
                  <a:lnTo>
                    <a:pt x="24392510" y="679069"/>
                  </a:lnTo>
                  <a:lnTo>
                    <a:pt x="24384000" y="679069"/>
                  </a:lnTo>
                  <a:lnTo>
                    <a:pt x="24384000" y="8509"/>
                  </a:lnTo>
                  <a:lnTo>
                    <a:pt x="24392510" y="8509"/>
                  </a:lnTo>
                  <a:lnTo>
                    <a:pt x="24392510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F9A825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6344" y="9678410"/>
            <a:ext cx="18288000" cy="720401"/>
            <a:chOff x="0" y="0"/>
            <a:chExt cx="24384000" cy="960534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24384000" cy="960534"/>
            </a:xfrm>
            <a:custGeom>
              <a:avLst/>
              <a:gdLst/>
              <a:ahLst/>
              <a:cxnLst/>
              <a:rect l="l" t="t" r="r" b="b"/>
              <a:pathLst>
                <a:path w="24384000" h="960534">
                  <a:moveTo>
                    <a:pt x="0" y="0"/>
                  </a:moveTo>
                  <a:lnTo>
                    <a:pt x="24384000" y="0"/>
                  </a:lnTo>
                  <a:lnTo>
                    <a:pt x="24384000" y="960534"/>
                  </a:lnTo>
                  <a:lnTo>
                    <a:pt x="0" y="960534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59739" b="-42955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0" y="-85725"/>
              <a:ext cx="24384000" cy="104625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19"/>
                </a:lnSpc>
              </a:pPr>
              <a:r>
                <a:rPr lang="en-US" sz="3599">
                  <a:solidFill>
                    <a:srgbClr val="1A1A2E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0234 de 2026  —  Escuela NEPO</a:t>
              </a:r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16477488" y="337566"/>
            <a:ext cx="1426464" cy="1426464"/>
            <a:chOff x="0" y="0"/>
            <a:chExt cx="1901952" cy="1901952"/>
          </a:xfrm>
        </p:grpSpPr>
        <p:sp>
          <p:nvSpPr>
            <p:cNvPr id="74" name="Freeform 74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4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697" y="-12697"/>
            <a:ext cx="391096" cy="10312337"/>
          </a:xfrm>
          <a:custGeom>
            <a:avLst/>
            <a:gdLst/>
            <a:ahLst/>
            <a:cxnLst/>
            <a:rect l="l" t="t" r="r" b="b"/>
            <a:pathLst>
              <a:path w="391096" h="10312337">
                <a:moveTo>
                  <a:pt x="0" y="0"/>
                </a:moveTo>
                <a:lnTo>
                  <a:pt x="391097" y="0"/>
                </a:lnTo>
                <a:lnTo>
                  <a:pt x="391097" y="10312337"/>
                </a:lnTo>
                <a:lnTo>
                  <a:pt x="0" y="103123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" name="Group 3"/>
          <p:cNvGrpSpPr/>
          <p:nvPr/>
        </p:nvGrpSpPr>
        <p:grpSpPr>
          <a:xfrm>
            <a:off x="7040880" y="640080"/>
            <a:ext cx="4206240" cy="4206240"/>
            <a:chOff x="0" y="0"/>
            <a:chExt cx="5608320" cy="5608320"/>
          </a:xfrm>
        </p:grpSpPr>
        <p:sp>
          <p:nvSpPr>
            <p:cNvPr id="4" name="Freeform 4" descr="/home/claude/logo.jpeg"/>
            <p:cNvSpPr/>
            <p:nvPr/>
          </p:nvSpPr>
          <p:spPr>
            <a:xfrm>
              <a:off x="0" y="0"/>
              <a:ext cx="5608320" cy="5608320"/>
            </a:xfrm>
            <a:custGeom>
              <a:avLst/>
              <a:gdLst/>
              <a:ahLst/>
              <a:cxnLst/>
              <a:rect l="l" t="t" r="r" b="b"/>
              <a:pathLst>
                <a:path w="5608320" h="5608320">
                  <a:moveTo>
                    <a:pt x="0" y="0"/>
                  </a:moveTo>
                  <a:lnTo>
                    <a:pt x="5608320" y="0"/>
                  </a:lnTo>
                  <a:lnTo>
                    <a:pt x="5608320" y="5608320"/>
                  </a:lnTo>
                  <a:lnTo>
                    <a:pt x="0" y="56083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14400" y="5120640"/>
            <a:ext cx="16459200" cy="1022947"/>
            <a:chOff x="0" y="0"/>
            <a:chExt cx="21945600" cy="136392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945600" cy="1363980"/>
            </a:xfrm>
            <a:custGeom>
              <a:avLst/>
              <a:gdLst/>
              <a:ahLst/>
              <a:cxnLst/>
              <a:rect l="l" t="t" r="r" b="b"/>
              <a:pathLst>
                <a:path w="21945600" h="1363980">
                  <a:moveTo>
                    <a:pt x="0" y="0"/>
                  </a:moveTo>
                  <a:lnTo>
                    <a:pt x="21945600" y="0"/>
                  </a:lnTo>
                  <a:lnTo>
                    <a:pt x="21945600" y="1363980"/>
                  </a:lnTo>
                  <a:lnTo>
                    <a:pt x="0" y="1363980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263285" b="-263283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14400" y="5034915"/>
            <a:ext cx="16459200" cy="1108672"/>
            <a:chOff x="0" y="0"/>
            <a:chExt cx="21945600" cy="147822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945600" cy="1478233"/>
            </a:xfrm>
            <a:custGeom>
              <a:avLst/>
              <a:gdLst/>
              <a:ahLst/>
              <a:cxnLst/>
              <a:rect l="l" t="t" r="r" b="b"/>
              <a:pathLst>
                <a:path w="21945600" h="1478233">
                  <a:moveTo>
                    <a:pt x="0" y="0"/>
                  </a:moveTo>
                  <a:lnTo>
                    <a:pt x="21945600" y="0"/>
                  </a:lnTo>
                  <a:lnTo>
                    <a:pt x="21945600" y="1478233"/>
                  </a:lnTo>
                  <a:lnTo>
                    <a:pt x="0" y="1478233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t="-239271" b="-23927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14300"/>
              <a:ext cx="21945600" cy="159252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6118"/>
                </a:lnSpc>
              </a:pPr>
              <a:r>
                <a:rPr lang="en-US" sz="5098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LO QUE CAMBIA PARA LOS SINDICATOS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920240" y="6092190"/>
            <a:ext cx="14447520" cy="3171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65075" lvl="2" indent="-321692" algn="l">
              <a:lnSpc>
                <a:spcPts val="4799"/>
              </a:lnSpc>
              <a:buFont typeface="Arial"/>
              <a:buChar char="⚬"/>
            </a:pPr>
            <a:r>
              <a:rPr lang="en-US" sz="39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Negociación en niveles superiores: empresa, grupo, sector</a:t>
            </a:r>
          </a:p>
          <a:p>
            <a:pPr marL="965075" lvl="2" indent="-321692" algn="l">
              <a:lnSpc>
                <a:spcPts val="4799"/>
              </a:lnSpc>
              <a:buFont typeface="Arial"/>
              <a:buChar char="⚬"/>
            </a:pPr>
            <a:r>
              <a:rPr lang="en-US" sz="39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Mesa única y pliego único cuando coincidan varios sindicatos</a:t>
            </a:r>
          </a:p>
          <a:p>
            <a:pPr marL="965075" lvl="2" indent="-321692" algn="l">
              <a:lnSpc>
                <a:spcPts val="4799"/>
              </a:lnSpc>
              <a:buFont typeface="Arial"/>
              <a:buChar char="⚬"/>
            </a:pPr>
            <a:r>
              <a:rPr lang="en-US" sz="39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Representación proporcional + garantía de voz a los minoritarios</a:t>
            </a:r>
          </a:p>
          <a:p>
            <a:pPr marL="965075" lvl="2" indent="-321692" algn="l">
              <a:lnSpc>
                <a:spcPts val="4799"/>
              </a:lnSpc>
              <a:buFont typeface="Arial"/>
              <a:buChar char="⚬"/>
            </a:pPr>
            <a:r>
              <a:rPr lang="en-US" sz="39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Piso mínimo que los convenios de empresa no pueden bajar</a:t>
            </a:r>
          </a:p>
          <a:p>
            <a:pPr marL="965075" lvl="2" indent="-321692" algn="l">
              <a:lnSpc>
                <a:spcPts val="4799"/>
              </a:lnSpc>
              <a:buFont typeface="Arial"/>
              <a:buChar char="⚬"/>
            </a:pPr>
            <a:r>
              <a:rPr lang="en-US" sz="39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Convención sectorial de aplicación obligatoria para todo el nivel</a:t>
            </a:r>
          </a:p>
        </p:txBody>
      </p:sp>
      <p:sp>
        <p:nvSpPr>
          <p:cNvPr id="11" name="Freeform 11"/>
          <p:cNvSpPr/>
          <p:nvPr/>
        </p:nvSpPr>
        <p:spPr>
          <a:xfrm>
            <a:off x="-12697" y="9643367"/>
            <a:ext cx="18313336" cy="656272"/>
          </a:xfrm>
          <a:custGeom>
            <a:avLst/>
            <a:gdLst/>
            <a:ahLst/>
            <a:cxnLst/>
            <a:rect l="l" t="t" r="r" b="b"/>
            <a:pathLst>
              <a:path w="18313336" h="656272">
                <a:moveTo>
                  <a:pt x="0" y="0"/>
                </a:moveTo>
                <a:lnTo>
                  <a:pt x="18313337" y="0"/>
                </a:lnTo>
                <a:lnTo>
                  <a:pt x="18313337" y="656273"/>
                </a:lnTo>
                <a:lnTo>
                  <a:pt x="0" y="65627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2" name="Group 12"/>
          <p:cNvGrpSpPr/>
          <p:nvPr/>
        </p:nvGrpSpPr>
        <p:grpSpPr>
          <a:xfrm>
            <a:off x="548640" y="9656064"/>
            <a:ext cx="17190720" cy="657987"/>
            <a:chOff x="0" y="0"/>
            <a:chExt cx="22920960" cy="87731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2920961" cy="877316"/>
            </a:xfrm>
            <a:custGeom>
              <a:avLst/>
              <a:gdLst/>
              <a:ahLst/>
              <a:cxnLst/>
              <a:rect l="l" t="t" r="r" b="b"/>
              <a:pathLst>
                <a:path w="22920961" h="877316">
                  <a:moveTo>
                    <a:pt x="0" y="0"/>
                  </a:moveTo>
                  <a:lnTo>
                    <a:pt x="22920961" y="0"/>
                  </a:lnTo>
                  <a:lnTo>
                    <a:pt x="22920961" y="877316"/>
                  </a:lnTo>
                  <a:lnTo>
                    <a:pt x="0" y="877316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458715" b="-45871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48640" y="9606058"/>
            <a:ext cx="17190720" cy="707993"/>
            <a:chOff x="0" y="0"/>
            <a:chExt cx="22920960" cy="943991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2920961" cy="943990"/>
            </a:xfrm>
            <a:custGeom>
              <a:avLst/>
              <a:gdLst/>
              <a:ahLst/>
              <a:cxnLst/>
              <a:rect l="l" t="t" r="r" b="b"/>
              <a:pathLst>
                <a:path w="22920961" h="943990">
                  <a:moveTo>
                    <a:pt x="0" y="0"/>
                  </a:moveTo>
                  <a:lnTo>
                    <a:pt x="22920961" y="0"/>
                  </a:lnTo>
                  <a:lnTo>
                    <a:pt x="22920961" y="943990"/>
                  </a:lnTo>
                  <a:lnTo>
                    <a:pt x="0" y="943990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t="-423115" b="-42311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66675"/>
              <a:ext cx="22920960" cy="101066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958"/>
                </a:lnSpc>
              </a:pPr>
              <a:r>
                <a:rPr lang="en-US" sz="3298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Ministerio del Trabajo  —  República de Colombia  —  6 de marzo de 2026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353" y="-6353"/>
            <a:ext cx="18300697" cy="1932937"/>
            <a:chOff x="0" y="0"/>
            <a:chExt cx="24400929" cy="2577249"/>
          </a:xfrm>
        </p:grpSpPr>
        <p:sp>
          <p:nvSpPr>
            <p:cNvPr id="3" name="Freeform 3"/>
            <p:cNvSpPr/>
            <p:nvPr/>
          </p:nvSpPr>
          <p:spPr>
            <a:xfrm>
              <a:off x="8509" y="8509"/>
              <a:ext cx="24384001" cy="2560320"/>
            </a:xfrm>
            <a:custGeom>
              <a:avLst/>
              <a:gdLst/>
              <a:ahLst/>
              <a:cxnLst/>
              <a:rect l="l" t="t" r="r" b="b"/>
              <a:pathLst>
                <a:path w="24384001" h="2560320">
                  <a:moveTo>
                    <a:pt x="0" y="0"/>
                  </a:moveTo>
                  <a:lnTo>
                    <a:pt x="24384001" y="0"/>
                  </a:lnTo>
                  <a:lnTo>
                    <a:pt x="24384001" y="2560320"/>
                  </a:lnTo>
                  <a:lnTo>
                    <a:pt x="0" y="2560320"/>
                  </a:lnTo>
                  <a:close/>
                </a:path>
              </a:pathLst>
            </a:custGeom>
            <a:solidFill>
              <a:srgbClr val="2A7D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4401018" cy="2577338"/>
            </a:xfrm>
            <a:custGeom>
              <a:avLst/>
              <a:gdLst/>
              <a:ahLst/>
              <a:cxnLst/>
              <a:rect l="l" t="t" r="r" b="b"/>
              <a:pathLst>
                <a:path w="24401018" h="2577338">
                  <a:moveTo>
                    <a:pt x="8509" y="0"/>
                  </a:moveTo>
                  <a:lnTo>
                    <a:pt x="24392510" y="0"/>
                  </a:lnTo>
                  <a:cubicBezTo>
                    <a:pt x="24397208" y="0"/>
                    <a:pt x="24401018" y="3810"/>
                    <a:pt x="24401018" y="8509"/>
                  </a:cubicBezTo>
                  <a:lnTo>
                    <a:pt x="24401018" y="2568829"/>
                  </a:lnTo>
                  <a:cubicBezTo>
                    <a:pt x="24401018" y="2573528"/>
                    <a:pt x="24397208" y="2577338"/>
                    <a:pt x="24392510" y="2577338"/>
                  </a:cubicBezTo>
                  <a:lnTo>
                    <a:pt x="8509" y="2577338"/>
                  </a:lnTo>
                  <a:cubicBezTo>
                    <a:pt x="3810" y="2577338"/>
                    <a:pt x="0" y="2573528"/>
                    <a:pt x="0" y="256882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2568829"/>
                  </a:lnTo>
                  <a:lnTo>
                    <a:pt x="8509" y="2568829"/>
                  </a:lnTo>
                  <a:lnTo>
                    <a:pt x="8509" y="2560320"/>
                  </a:lnTo>
                  <a:lnTo>
                    <a:pt x="24392510" y="2560320"/>
                  </a:lnTo>
                  <a:lnTo>
                    <a:pt x="24392510" y="2568829"/>
                  </a:lnTo>
                  <a:lnTo>
                    <a:pt x="24384000" y="2568829"/>
                  </a:lnTo>
                  <a:lnTo>
                    <a:pt x="24384000" y="8509"/>
                  </a:lnTo>
                  <a:lnTo>
                    <a:pt x="24392510" y="8509"/>
                  </a:lnTo>
                  <a:lnTo>
                    <a:pt x="24392510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0"/>
            <a:ext cx="16459200" cy="1920240"/>
            <a:chOff x="0" y="0"/>
            <a:chExt cx="21945600" cy="25603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945600" cy="2560320"/>
            </a:xfrm>
            <a:custGeom>
              <a:avLst/>
              <a:gdLst/>
              <a:ahLst/>
              <a:cxnLst/>
              <a:rect l="l" t="t" r="r" b="b"/>
              <a:pathLst>
                <a:path w="21945600" h="2560320">
                  <a:moveTo>
                    <a:pt x="0" y="0"/>
                  </a:moveTo>
                  <a:lnTo>
                    <a:pt x="21945600" y="0"/>
                  </a:lnTo>
                  <a:lnTo>
                    <a:pt x="21945600" y="2560320"/>
                  </a:lnTo>
                  <a:lnTo>
                    <a:pt x="0" y="25603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7014" b="-11701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14300"/>
              <a:ext cx="21945600" cy="267462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6479"/>
                </a:lnSpc>
              </a:pPr>
              <a:r>
                <a:rPr lang="en-US" sz="53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¿QUÉ ES EL DECRETO 0234 DE 2026?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-6353" y="1913887"/>
            <a:ext cx="341881" cy="8379457"/>
            <a:chOff x="0" y="0"/>
            <a:chExt cx="455841" cy="11172609"/>
          </a:xfrm>
        </p:grpSpPr>
        <p:sp>
          <p:nvSpPr>
            <p:cNvPr id="9" name="Freeform 9"/>
            <p:cNvSpPr/>
            <p:nvPr/>
          </p:nvSpPr>
          <p:spPr>
            <a:xfrm>
              <a:off x="8509" y="8509"/>
              <a:ext cx="438912" cy="11155680"/>
            </a:xfrm>
            <a:custGeom>
              <a:avLst/>
              <a:gdLst/>
              <a:ahLst/>
              <a:cxnLst/>
              <a:rect l="l" t="t" r="r" b="b"/>
              <a:pathLst>
                <a:path w="438912" h="11155680">
                  <a:moveTo>
                    <a:pt x="0" y="0"/>
                  </a:moveTo>
                  <a:lnTo>
                    <a:pt x="438912" y="0"/>
                  </a:lnTo>
                  <a:lnTo>
                    <a:pt x="438912" y="11155680"/>
                  </a:lnTo>
                  <a:lnTo>
                    <a:pt x="0" y="11155680"/>
                  </a:lnTo>
                  <a:close/>
                </a:path>
              </a:pathLst>
            </a:custGeom>
            <a:solidFill>
              <a:srgbClr val="D0EDD8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455930" cy="11172699"/>
            </a:xfrm>
            <a:custGeom>
              <a:avLst/>
              <a:gdLst/>
              <a:ahLst/>
              <a:cxnLst/>
              <a:rect l="l" t="t" r="r" b="b"/>
              <a:pathLst>
                <a:path w="455930" h="11172699">
                  <a:moveTo>
                    <a:pt x="8509" y="0"/>
                  </a:moveTo>
                  <a:lnTo>
                    <a:pt x="447421" y="0"/>
                  </a:lnTo>
                  <a:cubicBezTo>
                    <a:pt x="452120" y="0"/>
                    <a:pt x="455930" y="3810"/>
                    <a:pt x="455930" y="8509"/>
                  </a:cubicBezTo>
                  <a:lnTo>
                    <a:pt x="455930" y="11164189"/>
                  </a:lnTo>
                  <a:cubicBezTo>
                    <a:pt x="455930" y="11168888"/>
                    <a:pt x="452120" y="11172699"/>
                    <a:pt x="447421" y="11172699"/>
                  </a:cubicBezTo>
                  <a:lnTo>
                    <a:pt x="8509" y="11172699"/>
                  </a:lnTo>
                  <a:cubicBezTo>
                    <a:pt x="3810" y="11172699"/>
                    <a:pt x="0" y="11168888"/>
                    <a:pt x="0" y="1116418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11164189"/>
                  </a:lnTo>
                  <a:lnTo>
                    <a:pt x="8509" y="11164189"/>
                  </a:lnTo>
                  <a:lnTo>
                    <a:pt x="8509" y="11155680"/>
                  </a:lnTo>
                  <a:lnTo>
                    <a:pt x="447421" y="11155680"/>
                  </a:lnTo>
                  <a:lnTo>
                    <a:pt x="447421" y="11164189"/>
                  </a:lnTo>
                  <a:lnTo>
                    <a:pt x="438912" y="11164189"/>
                  </a:lnTo>
                  <a:lnTo>
                    <a:pt x="438912" y="8509"/>
                  </a:lnTo>
                  <a:lnTo>
                    <a:pt x="447421" y="8509"/>
                  </a:lnTo>
                  <a:lnTo>
                    <a:pt x="44742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F9A825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55399" y="1913887"/>
            <a:ext cx="16837657" cy="2243833"/>
            <a:chOff x="0" y="0"/>
            <a:chExt cx="22450209" cy="2991777"/>
          </a:xfrm>
        </p:grpSpPr>
        <p:sp>
          <p:nvSpPr>
            <p:cNvPr id="12" name="Freeform 12"/>
            <p:cNvSpPr/>
            <p:nvPr/>
          </p:nvSpPr>
          <p:spPr>
            <a:xfrm>
              <a:off x="8509" y="8509"/>
              <a:ext cx="22433281" cy="2974848"/>
            </a:xfrm>
            <a:custGeom>
              <a:avLst/>
              <a:gdLst/>
              <a:ahLst/>
              <a:cxnLst/>
              <a:rect l="l" t="t" r="r" b="b"/>
              <a:pathLst>
                <a:path w="22433281" h="2974848">
                  <a:moveTo>
                    <a:pt x="0" y="0"/>
                  </a:moveTo>
                  <a:lnTo>
                    <a:pt x="22433281" y="0"/>
                  </a:lnTo>
                  <a:lnTo>
                    <a:pt x="22433281" y="2974848"/>
                  </a:lnTo>
                  <a:lnTo>
                    <a:pt x="0" y="2974848"/>
                  </a:lnTo>
                  <a:close/>
                </a:path>
              </a:pathLst>
            </a:custGeom>
            <a:solidFill>
              <a:srgbClr val="A8D5B5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0"/>
              <a:ext cx="22450298" cy="2991866"/>
            </a:xfrm>
            <a:custGeom>
              <a:avLst/>
              <a:gdLst/>
              <a:ahLst/>
              <a:cxnLst/>
              <a:rect l="l" t="t" r="r" b="b"/>
              <a:pathLst>
                <a:path w="22450298" h="2991866">
                  <a:moveTo>
                    <a:pt x="8509" y="0"/>
                  </a:moveTo>
                  <a:lnTo>
                    <a:pt x="22441790" y="0"/>
                  </a:lnTo>
                  <a:cubicBezTo>
                    <a:pt x="22446489" y="0"/>
                    <a:pt x="22450298" y="3810"/>
                    <a:pt x="22450298" y="8509"/>
                  </a:cubicBezTo>
                  <a:lnTo>
                    <a:pt x="22450298" y="2983357"/>
                  </a:lnTo>
                  <a:cubicBezTo>
                    <a:pt x="22450298" y="2988056"/>
                    <a:pt x="22446489" y="2991866"/>
                    <a:pt x="22441790" y="2991866"/>
                  </a:cubicBezTo>
                  <a:lnTo>
                    <a:pt x="8509" y="2991866"/>
                  </a:lnTo>
                  <a:cubicBezTo>
                    <a:pt x="3810" y="2991866"/>
                    <a:pt x="0" y="2988056"/>
                    <a:pt x="0" y="2983357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2983357"/>
                  </a:lnTo>
                  <a:lnTo>
                    <a:pt x="8509" y="2983357"/>
                  </a:lnTo>
                  <a:lnTo>
                    <a:pt x="8509" y="2974848"/>
                  </a:lnTo>
                  <a:lnTo>
                    <a:pt x="22441790" y="2974848"/>
                  </a:lnTo>
                  <a:lnTo>
                    <a:pt x="22441790" y="2983357"/>
                  </a:lnTo>
                  <a:lnTo>
                    <a:pt x="22433280" y="2983357"/>
                  </a:lnTo>
                  <a:lnTo>
                    <a:pt x="22433280" y="8509"/>
                  </a:lnTo>
                  <a:lnTo>
                    <a:pt x="22441790" y="8509"/>
                  </a:lnTo>
                  <a:lnTo>
                    <a:pt x="22441790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225296" y="2054728"/>
            <a:ext cx="16093440" cy="2124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79"/>
              </a:lnSpc>
            </a:pPr>
            <a:r>
              <a:rPr lang="en-US" sz="3399" b="1">
                <a:solidFill>
                  <a:srgbClr val="1A1A2E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Este decreto reemplaza el Capítulo 7 del Decreto 1072 de 2015 (Decreto Único del Sector Trabajo) y establece reglas para que los sindicatos puedan negociar colectivamente no solo con una empresa, sino con grupos de empresas o todo un sector económico al mismo tiempo.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725167" y="4748527"/>
            <a:ext cx="5462521" cy="4859017"/>
            <a:chOff x="0" y="0"/>
            <a:chExt cx="7283361" cy="6478689"/>
          </a:xfrm>
        </p:grpSpPr>
        <p:sp>
          <p:nvSpPr>
            <p:cNvPr id="16" name="Freeform 16"/>
            <p:cNvSpPr/>
            <p:nvPr/>
          </p:nvSpPr>
          <p:spPr>
            <a:xfrm>
              <a:off x="8509" y="8509"/>
              <a:ext cx="7266432" cy="6461760"/>
            </a:xfrm>
            <a:custGeom>
              <a:avLst/>
              <a:gdLst/>
              <a:ahLst/>
              <a:cxnLst/>
              <a:rect l="l" t="t" r="r" b="b"/>
              <a:pathLst>
                <a:path w="7266432" h="6461760">
                  <a:moveTo>
                    <a:pt x="0" y="0"/>
                  </a:moveTo>
                  <a:lnTo>
                    <a:pt x="7266432" y="0"/>
                  </a:lnTo>
                  <a:lnTo>
                    <a:pt x="7266432" y="6461760"/>
                  </a:lnTo>
                  <a:lnTo>
                    <a:pt x="0" y="64617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0" y="0"/>
              <a:ext cx="7283450" cy="6478778"/>
            </a:xfrm>
            <a:custGeom>
              <a:avLst/>
              <a:gdLst/>
              <a:ahLst/>
              <a:cxnLst/>
              <a:rect l="l" t="t" r="r" b="b"/>
              <a:pathLst>
                <a:path w="7283450" h="6478778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6470269"/>
                  </a:lnTo>
                  <a:cubicBezTo>
                    <a:pt x="7283450" y="6474968"/>
                    <a:pt x="7279640" y="6478778"/>
                    <a:pt x="7274941" y="6478778"/>
                  </a:cubicBezTo>
                  <a:lnTo>
                    <a:pt x="8509" y="6478778"/>
                  </a:lnTo>
                  <a:cubicBezTo>
                    <a:pt x="3810" y="6478778"/>
                    <a:pt x="0" y="6474968"/>
                    <a:pt x="0" y="64702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6470269"/>
                  </a:lnTo>
                  <a:lnTo>
                    <a:pt x="8509" y="6470269"/>
                  </a:lnTo>
                  <a:lnTo>
                    <a:pt x="8509" y="6461760"/>
                  </a:lnTo>
                  <a:lnTo>
                    <a:pt x="7274941" y="6461760"/>
                  </a:lnTo>
                  <a:lnTo>
                    <a:pt x="7274941" y="6470269"/>
                  </a:lnTo>
                  <a:lnTo>
                    <a:pt x="7266432" y="6470269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25167" y="4748527"/>
            <a:ext cx="5462521" cy="707641"/>
            <a:chOff x="0" y="0"/>
            <a:chExt cx="7283361" cy="943521"/>
          </a:xfrm>
        </p:grpSpPr>
        <p:sp>
          <p:nvSpPr>
            <p:cNvPr id="19" name="Freeform 19"/>
            <p:cNvSpPr/>
            <p:nvPr/>
          </p:nvSpPr>
          <p:spPr>
            <a:xfrm>
              <a:off x="8509" y="8509"/>
              <a:ext cx="7266432" cy="926592"/>
            </a:xfrm>
            <a:custGeom>
              <a:avLst/>
              <a:gdLst/>
              <a:ahLst/>
              <a:cxnLst/>
              <a:rect l="l" t="t" r="r" b="b"/>
              <a:pathLst>
                <a:path w="7266432" h="926592">
                  <a:moveTo>
                    <a:pt x="0" y="0"/>
                  </a:moveTo>
                  <a:lnTo>
                    <a:pt x="7266432" y="0"/>
                  </a:lnTo>
                  <a:lnTo>
                    <a:pt x="7266432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0" y="0"/>
              <a:ext cx="7283450" cy="943610"/>
            </a:xfrm>
            <a:custGeom>
              <a:avLst/>
              <a:gdLst/>
              <a:ahLst/>
              <a:cxnLst/>
              <a:rect l="l" t="t" r="r" b="b"/>
              <a:pathLst>
                <a:path w="7283450" h="943610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935101"/>
                  </a:lnTo>
                  <a:cubicBezTo>
                    <a:pt x="7283450" y="939800"/>
                    <a:pt x="7279640" y="943610"/>
                    <a:pt x="7274941" y="943610"/>
                  </a:cubicBezTo>
                  <a:lnTo>
                    <a:pt x="8509" y="943610"/>
                  </a:lnTo>
                  <a:cubicBezTo>
                    <a:pt x="3810" y="943610"/>
                    <a:pt x="0" y="939800"/>
                    <a:pt x="0" y="935101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935101"/>
                  </a:lnTo>
                  <a:lnTo>
                    <a:pt x="8509" y="935101"/>
                  </a:lnTo>
                  <a:lnTo>
                    <a:pt x="8509" y="926592"/>
                  </a:lnTo>
                  <a:lnTo>
                    <a:pt x="7274941" y="926592"/>
                  </a:lnTo>
                  <a:lnTo>
                    <a:pt x="7274941" y="935101"/>
                  </a:lnTo>
                  <a:lnTo>
                    <a:pt x="7266432" y="935101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755399" y="4711787"/>
            <a:ext cx="5449824" cy="744381"/>
            <a:chOff x="0" y="0"/>
            <a:chExt cx="7266432" cy="99250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7266432" cy="992508"/>
            </a:xfrm>
            <a:custGeom>
              <a:avLst/>
              <a:gdLst/>
              <a:ahLst/>
              <a:cxnLst/>
              <a:rect l="l" t="t" r="r" b="b"/>
              <a:pathLst>
                <a:path w="7266432" h="992508">
                  <a:moveTo>
                    <a:pt x="0" y="0"/>
                  </a:moveTo>
                  <a:lnTo>
                    <a:pt x="7266432" y="0"/>
                  </a:lnTo>
                  <a:lnTo>
                    <a:pt x="7266432" y="992508"/>
                  </a:lnTo>
                  <a:lnTo>
                    <a:pt x="0" y="99250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5976" b="-8933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76200"/>
              <a:ext cx="7266432" cy="106870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439"/>
                </a:lnSpc>
              </a:pPr>
              <a:r>
                <a:rPr lang="en-US" sz="36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Problema anterior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005840" y="5575173"/>
            <a:ext cx="4901184" cy="4257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99"/>
              </a:lnSpc>
            </a:pPr>
            <a:r>
              <a:rPr lang="en-US" sz="34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La negociación empresa por empresa dejaba a los trabajadores de pequeñas empresas sin acceso real a la negociación colectiva (mínimo 25 afiliados para crear sindicato de empresa).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6431023" y="4748527"/>
            <a:ext cx="5462521" cy="4859017"/>
            <a:chOff x="0" y="0"/>
            <a:chExt cx="7283361" cy="6478689"/>
          </a:xfrm>
        </p:grpSpPr>
        <p:sp>
          <p:nvSpPr>
            <p:cNvPr id="26" name="Freeform 26"/>
            <p:cNvSpPr/>
            <p:nvPr/>
          </p:nvSpPr>
          <p:spPr>
            <a:xfrm>
              <a:off x="8509" y="8509"/>
              <a:ext cx="7266432" cy="6461760"/>
            </a:xfrm>
            <a:custGeom>
              <a:avLst/>
              <a:gdLst/>
              <a:ahLst/>
              <a:cxnLst/>
              <a:rect l="l" t="t" r="r" b="b"/>
              <a:pathLst>
                <a:path w="7266432" h="6461760">
                  <a:moveTo>
                    <a:pt x="0" y="0"/>
                  </a:moveTo>
                  <a:lnTo>
                    <a:pt x="7266432" y="0"/>
                  </a:lnTo>
                  <a:lnTo>
                    <a:pt x="7266432" y="6461760"/>
                  </a:lnTo>
                  <a:lnTo>
                    <a:pt x="0" y="64617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0" y="0"/>
              <a:ext cx="7283450" cy="6478778"/>
            </a:xfrm>
            <a:custGeom>
              <a:avLst/>
              <a:gdLst/>
              <a:ahLst/>
              <a:cxnLst/>
              <a:rect l="l" t="t" r="r" b="b"/>
              <a:pathLst>
                <a:path w="7283450" h="6478778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6470269"/>
                  </a:lnTo>
                  <a:cubicBezTo>
                    <a:pt x="7283450" y="6474968"/>
                    <a:pt x="7279640" y="6478778"/>
                    <a:pt x="7274941" y="6478778"/>
                  </a:cubicBezTo>
                  <a:lnTo>
                    <a:pt x="8509" y="6478778"/>
                  </a:lnTo>
                  <a:cubicBezTo>
                    <a:pt x="3810" y="6478778"/>
                    <a:pt x="0" y="6474968"/>
                    <a:pt x="0" y="64702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6470269"/>
                  </a:lnTo>
                  <a:lnTo>
                    <a:pt x="8509" y="6470269"/>
                  </a:lnTo>
                  <a:lnTo>
                    <a:pt x="8509" y="6461760"/>
                  </a:lnTo>
                  <a:lnTo>
                    <a:pt x="7274941" y="6461760"/>
                  </a:lnTo>
                  <a:lnTo>
                    <a:pt x="7274941" y="6470269"/>
                  </a:lnTo>
                  <a:lnTo>
                    <a:pt x="7266432" y="6470269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6431023" y="4748527"/>
            <a:ext cx="5462521" cy="707641"/>
            <a:chOff x="0" y="0"/>
            <a:chExt cx="7283361" cy="943521"/>
          </a:xfrm>
        </p:grpSpPr>
        <p:sp>
          <p:nvSpPr>
            <p:cNvPr id="29" name="Freeform 29"/>
            <p:cNvSpPr/>
            <p:nvPr/>
          </p:nvSpPr>
          <p:spPr>
            <a:xfrm>
              <a:off x="8509" y="8509"/>
              <a:ext cx="7266432" cy="926592"/>
            </a:xfrm>
            <a:custGeom>
              <a:avLst/>
              <a:gdLst/>
              <a:ahLst/>
              <a:cxnLst/>
              <a:rect l="l" t="t" r="r" b="b"/>
              <a:pathLst>
                <a:path w="7266432" h="926592">
                  <a:moveTo>
                    <a:pt x="0" y="0"/>
                  </a:moveTo>
                  <a:lnTo>
                    <a:pt x="7266432" y="0"/>
                  </a:lnTo>
                  <a:lnTo>
                    <a:pt x="7266432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Freeform 30"/>
            <p:cNvSpPr/>
            <p:nvPr/>
          </p:nvSpPr>
          <p:spPr>
            <a:xfrm>
              <a:off x="0" y="0"/>
              <a:ext cx="7283450" cy="943610"/>
            </a:xfrm>
            <a:custGeom>
              <a:avLst/>
              <a:gdLst/>
              <a:ahLst/>
              <a:cxnLst/>
              <a:rect l="l" t="t" r="r" b="b"/>
              <a:pathLst>
                <a:path w="7283450" h="943610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935101"/>
                  </a:lnTo>
                  <a:cubicBezTo>
                    <a:pt x="7283450" y="939800"/>
                    <a:pt x="7279640" y="943610"/>
                    <a:pt x="7274941" y="943610"/>
                  </a:cubicBezTo>
                  <a:lnTo>
                    <a:pt x="8509" y="943610"/>
                  </a:lnTo>
                  <a:cubicBezTo>
                    <a:pt x="3810" y="943610"/>
                    <a:pt x="0" y="939800"/>
                    <a:pt x="0" y="935101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935101"/>
                  </a:lnTo>
                  <a:lnTo>
                    <a:pt x="8509" y="935101"/>
                  </a:lnTo>
                  <a:lnTo>
                    <a:pt x="8509" y="926592"/>
                  </a:lnTo>
                  <a:lnTo>
                    <a:pt x="7274941" y="926592"/>
                  </a:lnTo>
                  <a:lnTo>
                    <a:pt x="7274941" y="935101"/>
                  </a:lnTo>
                  <a:lnTo>
                    <a:pt x="7266432" y="935101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1565C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6419083" y="4687917"/>
            <a:ext cx="5449824" cy="744381"/>
            <a:chOff x="0" y="0"/>
            <a:chExt cx="7266432" cy="992508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7266432" cy="992508"/>
            </a:xfrm>
            <a:custGeom>
              <a:avLst/>
              <a:gdLst/>
              <a:ahLst/>
              <a:cxnLst/>
              <a:rect l="l" t="t" r="r" b="b"/>
              <a:pathLst>
                <a:path w="7266432" h="992508">
                  <a:moveTo>
                    <a:pt x="0" y="0"/>
                  </a:moveTo>
                  <a:lnTo>
                    <a:pt x="7266432" y="0"/>
                  </a:lnTo>
                  <a:lnTo>
                    <a:pt x="7266432" y="992508"/>
                  </a:lnTo>
                  <a:lnTo>
                    <a:pt x="0" y="99250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5976" b="-8933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76200"/>
              <a:ext cx="7266432" cy="106870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439"/>
                </a:lnSpc>
              </a:pPr>
              <a:r>
                <a:rPr lang="en-US" sz="36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Respaldo internacional</a:t>
              </a:r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6711696" y="5565648"/>
            <a:ext cx="4901184" cy="4010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39"/>
              </a:lnSpc>
            </a:pPr>
            <a:r>
              <a:rPr lang="en-US" sz="36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Cumple los Convenios 98 y 154 de la OIT ratificados por Colombia. La Comisión de Expertos de la OIT había señalado esta ausencia como preocupante.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12136879" y="4748527"/>
            <a:ext cx="5462521" cy="4859017"/>
            <a:chOff x="0" y="0"/>
            <a:chExt cx="7283361" cy="6478689"/>
          </a:xfrm>
        </p:grpSpPr>
        <p:sp>
          <p:nvSpPr>
            <p:cNvPr id="36" name="Freeform 36"/>
            <p:cNvSpPr/>
            <p:nvPr/>
          </p:nvSpPr>
          <p:spPr>
            <a:xfrm>
              <a:off x="8509" y="8509"/>
              <a:ext cx="7266432" cy="6461760"/>
            </a:xfrm>
            <a:custGeom>
              <a:avLst/>
              <a:gdLst/>
              <a:ahLst/>
              <a:cxnLst/>
              <a:rect l="l" t="t" r="r" b="b"/>
              <a:pathLst>
                <a:path w="7266432" h="6461760">
                  <a:moveTo>
                    <a:pt x="0" y="0"/>
                  </a:moveTo>
                  <a:lnTo>
                    <a:pt x="7266432" y="0"/>
                  </a:lnTo>
                  <a:lnTo>
                    <a:pt x="7266432" y="6461760"/>
                  </a:lnTo>
                  <a:lnTo>
                    <a:pt x="0" y="64617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7" name="Freeform 37"/>
            <p:cNvSpPr/>
            <p:nvPr/>
          </p:nvSpPr>
          <p:spPr>
            <a:xfrm>
              <a:off x="0" y="0"/>
              <a:ext cx="7283450" cy="6478778"/>
            </a:xfrm>
            <a:custGeom>
              <a:avLst/>
              <a:gdLst/>
              <a:ahLst/>
              <a:cxnLst/>
              <a:rect l="l" t="t" r="r" b="b"/>
              <a:pathLst>
                <a:path w="7283450" h="6478778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6470269"/>
                  </a:lnTo>
                  <a:cubicBezTo>
                    <a:pt x="7283450" y="6474968"/>
                    <a:pt x="7279640" y="6478778"/>
                    <a:pt x="7274941" y="6478778"/>
                  </a:cubicBezTo>
                  <a:lnTo>
                    <a:pt x="8509" y="6478778"/>
                  </a:lnTo>
                  <a:cubicBezTo>
                    <a:pt x="3810" y="6478778"/>
                    <a:pt x="0" y="6474968"/>
                    <a:pt x="0" y="64702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6470269"/>
                  </a:lnTo>
                  <a:lnTo>
                    <a:pt x="8509" y="6470269"/>
                  </a:lnTo>
                  <a:lnTo>
                    <a:pt x="8509" y="6461760"/>
                  </a:lnTo>
                  <a:lnTo>
                    <a:pt x="7274941" y="6461760"/>
                  </a:lnTo>
                  <a:lnTo>
                    <a:pt x="7274941" y="6470269"/>
                  </a:lnTo>
                  <a:lnTo>
                    <a:pt x="7266432" y="6470269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2136879" y="4748527"/>
            <a:ext cx="5462521" cy="707641"/>
            <a:chOff x="0" y="0"/>
            <a:chExt cx="7283361" cy="943521"/>
          </a:xfrm>
        </p:grpSpPr>
        <p:sp>
          <p:nvSpPr>
            <p:cNvPr id="39" name="Freeform 39"/>
            <p:cNvSpPr/>
            <p:nvPr/>
          </p:nvSpPr>
          <p:spPr>
            <a:xfrm>
              <a:off x="8509" y="8509"/>
              <a:ext cx="7266432" cy="926592"/>
            </a:xfrm>
            <a:custGeom>
              <a:avLst/>
              <a:gdLst/>
              <a:ahLst/>
              <a:cxnLst/>
              <a:rect l="l" t="t" r="r" b="b"/>
              <a:pathLst>
                <a:path w="7266432" h="926592">
                  <a:moveTo>
                    <a:pt x="0" y="0"/>
                  </a:moveTo>
                  <a:lnTo>
                    <a:pt x="7266432" y="0"/>
                  </a:lnTo>
                  <a:lnTo>
                    <a:pt x="7266432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0" name="Freeform 40"/>
            <p:cNvSpPr/>
            <p:nvPr/>
          </p:nvSpPr>
          <p:spPr>
            <a:xfrm>
              <a:off x="0" y="0"/>
              <a:ext cx="7283450" cy="943610"/>
            </a:xfrm>
            <a:custGeom>
              <a:avLst/>
              <a:gdLst/>
              <a:ahLst/>
              <a:cxnLst/>
              <a:rect l="l" t="t" r="r" b="b"/>
              <a:pathLst>
                <a:path w="7283450" h="943610">
                  <a:moveTo>
                    <a:pt x="8509" y="0"/>
                  </a:moveTo>
                  <a:lnTo>
                    <a:pt x="7274941" y="0"/>
                  </a:lnTo>
                  <a:cubicBezTo>
                    <a:pt x="7279640" y="0"/>
                    <a:pt x="7283450" y="3810"/>
                    <a:pt x="7283450" y="8509"/>
                  </a:cubicBezTo>
                  <a:lnTo>
                    <a:pt x="7283450" y="935101"/>
                  </a:lnTo>
                  <a:cubicBezTo>
                    <a:pt x="7283450" y="939800"/>
                    <a:pt x="7279640" y="943610"/>
                    <a:pt x="7274941" y="943610"/>
                  </a:cubicBezTo>
                  <a:lnTo>
                    <a:pt x="8509" y="943610"/>
                  </a:lnTo>
                  <a:cubicBezTo>
                    <a:pt x="3810" y="943610"/>
                    <a:pt x="0" y="939800"/>
                    <a:pt x="0" y="935101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935101"/>
                  </a:lnTo>
                  <a:lnTo>
                    <a:pt x="8509" y="935101"/>
                  </a:lnTo>
                  <a:lnTo>
                    <a:pt x="8509" y="926592"/>
                  </a:lnTo>
                  <a:lnTo>
                    <a:pt x="7274941" y="926592"/>
                  </a:lnTo>
                  <a:lnTo>
                    <a:pt x="7274941" y="935101"/>
                  </a:lnTo>
                  <a:lnTo>
                    <a:pt x="7266432" y="935101"/>
                  </a:lnTo>
                  <a:lnTo>
                    <a:pt x="7266432" y="8509"/>
                  </a:lnTo>
                  <a:lnTo>
                    <a:pt x="7274941" y="8509"/>
                  </a:lnTo>
                  <a:lnTo>
                    <a:pt x="7274941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2103094" y="4687917"/>
            <a:ext cx="5449824" cy="744381"/>
            <a:chOff x="0" y="0"/>
            <a:chExt cx="7266432" cy="992508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266432" cy="992508"/>
            </a:xfrm>
            <a:custGeom>
              <a:avLst/>
              <a:gdLst/>
              <a:ahLst/>
              <a:cxnLst/>
              <a:rect l="l" t="t" r="r" b="b"/>
              <a:pathLst>
                <a:path w="7266432" h="992508">
                  <a:moveTo>
                    <a:pt x="0" y="0"/>
                  </a:moveTo>
                  <a:lnTo>
                    <a:pt x="7266432" y="0"/>
                  </a:lnTo>
                  <a:lnTo>
                    <a:pt x="7266432" y="992508"/>
                  </a:lnTo>
                  <a:lnTo>
                    <a:pt x="0" y="99250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5976" b="-8933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0" y="-76200"/>
              <a:ext cx="7266432" cy="106870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439"/>
                </a:lnSpc>
              </a:pPr>
              <a:r>
                <a:rPr lang="en-US" sz="36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Beneficio concreto</a:t>
              </a:r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12417552" y="5556123"/>
            <a:ext cx="4901184" cy="3886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19"/>
              </a:lnSpc>
            </a:pPr>
            <a:r>
              <a:rPr lang="en-US" sz="35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Permite que sindicatos de industria o rama acuerden condiciones para miles de trabajadores a la vez, con más poder de negociación frente a los empleadores.</a:t>
            </a:r>
          </a:p>
        </p:txBody>
      </p:sp>
      <p:grpSp>
        <p:nvGrpSpPr>
          <p:cNvPr id="45" name="Group 45"/>
          <p:cNvGrpSpPr/>
          <p:nvPr/>
        </p:nvGrpSpPr>
        <p:grpSpPr>
          <a:xfrm>
            <a:off x="-6353" y="9777727"/>
            <a:ext cx="18300697" cy="515617"/>
            <a:chOff x="0" y="0"/>
            <a:chExt cx="24400929" cy="687489"/>
          </a:xfrm>
        </p:grpSpPr>
        <p:sp>
          <p:nvSpPr>
            <p:cNvPr id="46" name="Freeform 46"/>
            <p:cNvSpPr/>
            <p:nvPr/>
          </p:nvSpPr>
          <p:spPr>
            <a:xfrm>
              <a:off x="8509" y="8509"/>
              <a:ext cx="24384001" cy="670560"/>
            </a:xfrm>
            <a:custGeom>
              <a:avLst/>
              <a:gdLst/>
              <a:ahLst/>
              <a:cxnLst/>
              <a:rect l="l" t="t" r="r" b="b"/>
              <a:pathLst>
                <a:path w="24384001" h="670560">
                  <a:moveTo>
                    <a:pt x="0" y="0"/>
                  </a:moveTo>
                  <a:lnTo>
                    <a:pt x="24384001" y="0"/>
                  </a:lnTo>
                  <a:lnTo>
                    <a:pt x="24384001" y="670560"/>
                  </a:lnTo>
                  <a:lnTo>
                    <a:pt x="0" y="670560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7" name="Freeform 47"/>
            <p:cNvSpPr/>
            <p:nvPr/>
          </p:nvSpPr>
          <p:spPr>
            <a:xfrm>
              <a:off x="0" y="0"/>
              <a:ext cx="24401018" cy="687578"/>
            </a:xfrm>
            <a:custGeom>
              <a:avLst/>
              <a:gdLst/>
              <a:ahLst/>
              <a:cxnLst/>
              <a:rect l="l" t="t" r="r" b="b"/>
              <a:pathLst>
                <a:path w="24401018" h="687578">
                  <a:moveTo>
                    <a:pt x="8509" y="0"/>
                  </a:moveTo>
                  <a:lnTo>
                    <a:pt x="24392510" y="0"/>
                  </a:lnTo>
                  <a:cubicBezTo>
                    <a:pt x="24397208" y="0"/>
                    <a:pt x="24401018" y="3810"/>
                    <a:pt x="24401018" y="8509"/>
                  </a:cubicBezTo>
                  <a:lnTo>
                    <a:pt x="24401018" y="679069"/>
                  </a:lnTo>
                  <a:cubicBezTo>
                    <a:pt x="24401018" y="683768"/>
                    <a:pt x="24397208" y="687578"/>
                    <a:pt x="24392510" y="687578"/>
                  </a:cubicBezTo>
                  <a:lnTo>
                    <a:pt x="8509" y="687578"/>
                  </a:lnTo>
                  <a:cubicBezTo>
                    <a:pt x="3810" y="687578"/>
                    <a:pt x="0" y="683768"/>
                    <a:pt x="0" y="6790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679069"/>
                  </a:lnTo>
                  <a:lnTo>
                    <a:pt x="8509" y="679069"/>
                  </a:lnTo>
                  <a:lnTo>
                    <a:pt x="8509" y="670560"/>
                  </a:lnTo>
                  <a:lnTo>
                    <a:pt x="24392510" y="670560"/>
                  </a:lnTo>
                  <a:lnTo>
                    <a:pt x="24392510" y="679069"/>
                  </a:lnTo>
                  <a:lnTo>
                    <a:pt x="24384000" y="679069"/>
                  </a:lnTo>
                  <a:lnTo>
                    <a:pt x="24384000" y="8509"/>
                  </a:lnTo>
                  <a:lnTo>
                    <a:pt x="24392510" y="8509"/>
                  </a:lnTo>
                  <a:lnTo>
                    <a:pt x="24392510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F9A825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30228" y="9691428"/>
            <a:ext cx="18288000" cy="595572"/>
            <a:chOff x="0" y="0"/>
            <a:chExt cx="24384000" cy="794096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24384000" cy="794096"/>
            </a:xfrm>
            <a:custGeom>
              <a:avLst/>
              <a:gdLst/>
              <a:ahLst/>
              <a:cxnLst/>
              <a:rect l="l" t="t" r="r" b="b"/>
              <a:pathLst>
                <a:path w="24384000" h="794096">
                  <a:moveTo>
                    <a:pt x="0" y="0"/>
                  </a:moveTo>
                  <a:lnTo>
                    <a:pt x="24384000" y="0"/>
                  </a:lnTo>
                  <a:lnTo>
                    <a:pt x="24384000" y="794096"/>
                  </a:lnTo>
                  <a:lnTo>
                    <a:pt x="0" y="794096"/>
                  </a:lnTo>
                  <a:close/>
                </a:path>
              </a:pathLst>
            </a:custGeom>
            <a:solidFill>
              <a:srgbClr val="F0FAF4">
                <a:alpha val="0"/>
              </a:srgbClr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57150"/>
              <a:ext cx="24384000" cy="8512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>
                  <a:solidFill>
                    <a:srgbClr val="1A1A2E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0234 de 2026  —  Escuela NEPO</a:t>
              </a: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6703040" y="335280"/>
            <a:ext cx="1426464" cy="1426464"/>
            <a:chOff x="0" y="0"/>
            <a:chExt cx="1901952" cy="1901952"/>
          </a:xfrm>
        </p:grpSpPr>
        <p:sp>
          <p:nvSpPr>
            <p:cNvPr id="52" name="Freeform 52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A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697" y="-12697"/>
            <a:ext cx="18313336" cy="2183320"/>
          </a:xfrm>
          <a:custGeom>
            <a:avLst/>
            <a:gdLst/>
            <a:ahLst/>
            <a:cxnLst/>
            <a:rect l="l" t="t" r="r" b="b"/>
            <a:pathLst>
              <a:path w="18313336" h="2183320">
                <a:moveTo>
                  <a:pt x="0" y="0"/>
                </a:moveTo>
                <a:lnTo>
                  <a:pt x="18313337" y="0"/>
                </a:lnTo>
                <a:lnTo>
                  <a:pt x="18313337" y="2183321"/>
                </a:lnTo>
                <a:lnTo>
                  <a:pt x="0" y="21833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" name="Group 3"/>
          <p:cNvGrpSpPr/>
          <p:nvPr/>
        </p:nvGrpSpPr>
        <p:grpSpPr>
          <a:xfrm>
            <a:off x="731520" y="0"/>
            <a:ext cx="15361920" cy="2157984"/>
            <a:chOff x="0" y="0"/>
            <a:chExt cx="20482560" cy="28773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482561" cy="2877312"/>
            </a:xfrm>
            <a:custGeom>
              <a:avLst/>
              <a:gdLst/>
              <a:ahLst/>
              <a:cxnLst/>
              <a:rect l="l" t="t" r="r" b="b"/>
              <a:pathLst>
                <a:path w="20482561" h="2877312">
                  <a:moveTo>
                    <a:pt x="0" y="0"/>
                  </a:moveTo>
                  <a:lnTo>
                    <a:pt x="20482561" y="0"/>
                  </a:lnTo>
                  <a:lnTo>
                    <a:pt x="20482561" y="2877312"/>
                  </a:lnTo>
                  <a:lnTo>
                    <a:pt x="0" y="28773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8610" b="-8861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-107156"/>
            <a:ext cx="15361920" cy="2265140"/>
            <a:chOff x="0" y="0"/>
            <a:chExt cx="20482560" cy="302018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482561" cy="3020187"/>
            </a:xfrm>
            <a:custGeom>
              <a:avLst/>
              <a:gdLst/>
              <a:ahLst/>
              <a:cxnLst/>
              <a:rect l="l" t="t" r="r" b="b"/>
              <a:pathLst>
                <a:path w="20482561" h="3020187">
                  <a:moveTo>
                    <a:pt x="0" y="0"/>
                  </a:moveTo>
                  <a:lnTo>
                    <a:pt x="20482561" y="0"/>
                  </a:lnTo>
                  <a:lnTo>
                    <a:pt x="20482561" y="3020187"/>
                  </a:lnTo>
                  <a:lnTo>
                    <a:pt x="0" y="3020187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2145" b="-8214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42875"/>
              <a:ext cx="20482560" cy="316306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8640"/>
                </a:lnSpc>
              </a:pPr>
              <a:r>
                <a:rPr lang="en-US" sz="7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PISO JURÍDICO INTERNACIONAL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550640" y="182880"/>
            <a:ext cx="1426464" cy="1426464"/>
            <a:chOff x="0" y="0"/>
            <a:chExt cx="1901952" cy="1901952"/>
          </a:xfrm>
        </p:grpSpPr>
        <p:sp>
          <p:nvSpPr>
            <p:cNvPr id="9" name="Freeform 9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Freeform 10"/>
          <p:cNvSpPr/>
          <p:nvPr/>
        </p:nvSpPr>
        <p:spPr>
          <a:xfrm>
            <a:off x="621030" y="2394966"/>
            <a:ext cx="17045940" cy="2086356"/>
          </a:xfrm>
          <a:custGeom>
            <a:avLst/>
            <a:gdLst/>
            <a:ahLst/>
            <a:cxnLst/>
            <a:rect l="l" t="t" r="r" b="b"/>
            <a:pathLst>
              <a:path w="17045940" h="2086356">
                <a:moveTo>
                  <a:pt x="0" y="0"/>
                </a:moveTo>
                <a:lnTo>
                  <a:pt x="17045940" y="0"/>
                </a:lnTo>
                <a:lnTo>
                  <a:pt x="17045940" y="2086356"/>
                </a:lnTo>
                <a:lnTo>
                  <a:pt x="0" y="208635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1" name="Freeform 11"/>
          <p:cNvSpPr/>
          <p:nvPr/>
        </p:nvSpPr>
        <p:spPr>
          <a:xfrm>
            <a:off x="627383" y="2401319"/>
            <a:ext cx="263081" cy="2073592"/>
          </a:xfrm>
          <a:custGeom>
            <a:avLst/>
            <a:gdLst/>
            <a:ahLst/>
            <a:cxnLst/>
            <a:rect l="l" t="t" r="r" b="b"/>
            <a:pathLst>
              <a:path w="263081" h="2073592">
                <a:moveTo>
                  <a:pt x="0" y="0"/>
                </a:moveTo>
                <a:lnTo>
                  <a:pt x="263081" y="0"/>
                </a:lnTo>
                <a:lnTo>
                  <a:pt x="263081" y="2073593"/>
                </a:lnTo>
                <a:lnTo>
                  <a:pt x="0" y="207359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2" name="Group 12"/>
          <p:cNvGrpSpPr/>
          <p:nvPr/>
        </p:nvGrpSpPr>
        <p:grpSpPr>
          <a:xfrm>
            <a:off x="1060704" y="2542032"/>
            <a:ext cx="16459200" cy="782812"/>
            <a:chOff x="0" y="0"/>
            <a:chExt cx="21945600" cy="104375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1945600" cy="1043813"/>
            </a:xfrm>
            <a:custGeom>
              <a:avLst/>
              <a:gdLst/>
              <a:ahLst/>
              <a:cxnLst/>
              <a:rect l="l" t="t" r="r" b="b"/>
              <a:pathLst>
                <a:path w="21945600" h="1043813">
                  <a:moveTo>
                    <a:pt x="0" y="0"/>
                  </a:moveTo>
                  <a:lnTo>
                    <a:pt x="21945600" y="0"/>
                  </a:lnTo>
                  <a:lnTo>
                    <a:pt x="21945600" y="1043813"/>
                  </a:lnTo>
                  <a:lnTo>
                    <a:pt x="0" y="1043813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359380" b="-35937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60704" y="2484882"/>
            <a:ext cx="16459200" cy="839962"/>
            <a:chOff x="0" y="0"/>
            <a:chExt cx="21945600" cy="111995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1945600" cy="1119955"/>
            </a:xfrm>
            <a:custGeom>
              <a:avLst/>
              <a:gdLst/>
              <a:ahLst/>
              <a:cxnLst/>
              <a:rect l="l" t="t" r="r" b="b"/>
              <a:pathLst>
                <a:path w="21945600" h="1119955">
                  <a:moveTo>
                    <a:pt x="0" y="0"/>
                  </a:moveTo>
                  <a:lnTo>
                    <a:pt x="21945600" y="0"/>
                  </a:lnTo>
                  <a:lnTo>
                    <a:pt x="21945600" y="1119955"/>
                  </a:lnTo>
                  <a:lnTo>
                    <a:pt x="0" y="111995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331811" b="-33181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76200"/>
              <a:ext cx="21945600" cy="11961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678"/>
                </a:lnSpc>
              </a:pPr>
              <a:r>
                <a:rPr lang="en-US" sz="3898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Convenio 98 OIT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60704" y="3182112"/>
            <a:ext cx="16276320" cy="1153287"/>
            <a:chOff x="0" y="0"/>
            <a:chExt cx="21701760" cy="153771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1701761" cy="1537716"/>
            </a:xfrm>
            <a:custGeom>
              <a:avLst/>
              <a:gdLst/>
              <a:ahLst/>
              <a:cxnLst/>
              <a:rect l="l" t="t" r="r" b="b"/>
              <a:pathLst>
                <a:path w="21701761" h="1537716">
                  <a:moveTo>
                    <a:pt x="0" y="0"/>
                  </a:moveTo>
                  <a:lnTo>
                    <a:pt x="21701761" y="0"/>
                  </a:lnTo>
                  <a:lnTo>
                    <a:pt x="21701761" y="1537716"/>
                  </a:lnTo>
                  <a:lnTo>
                    <a:pt x="0" y="153771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224800" b="-22480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60704" y="3132106"/>
            <a:ext cx="16276320" cy="1203293"/>
            <a:chOff x="0" y="0"/>
            <a:chExt cx="21701760" cy="1604391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1701761" cy="1604391"/>
            </a:xfrm>
            <a:custGeom>
              <a:avLst/>
              <a:gdLst/>
              <a:ahLst/>
              <a:cxnLst/>
              <a:rect l="l" t="t" r="r" b="b"/>
              <a:pathLst>
                <a:path w="21701761" h="1604391">
                  <a:moveTo>
                    <a:pt x="0" y="0"/>
                  </a:moveTo>
                  <a:lnTo>
                    <a:pt x="21701761" y="0"/>
                  </a:lnTo>
                  <a:lnTo>
                    <a:pt x="21701761" y="1604391"/>
                  </a:lnTo>
                  <a:lnTo>
                    <a:pt x="0" y="160439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213563" b="-21356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66675"/>
              <a:ext cx="21701760" cy="167106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8"/>
                </a:lnSpc>
              </a:pPr>
              <a:r>
                <a:rPr lang="en-US" sz="3298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Derecho de sindicación y de negociación colectiva — ratificado por Colombia. La Comisión de Expertos de la OIT había señalado la ausencia de negociación multinivel como preocupante.</a:t>
              </a:r>
            </a:p>
          </p:txBody>
        </p:sp>
      </p:grpSp>
      <p:sp>
        <p:nvSpPr>
          <p:cNvPr id="22" name="Freeform 22"/>
          <p:cNvSpPr/>
          <p:nvPr/>
        </p:nvSpPr>
        <p:spPr>
          <a:xfrm>
            <a:off x="621030" y="4735830"/>
            <a:ext cx="17045940" cy="2086356"/>
          </a:xfrm>
          <a:custGeom>
            <a:avLst/>
            <a:gdLst/>
            <a:ahLst/>
            <a:cxnLst/>
            <a:rect l="l" t="t" r="r" b="b"/>
            <a:pathLst>
              <a:path w="17045940" h="2086356">
                <a:moveTo>
                  <a:pt x="0" y="0"/>
                </a:moveTo>
                <a:lnTo>
                  <a:pt x="17045940" y="0"/>
                </a:lnTo>
                <a:lnTo>
                  <a:pt x="17045940" y="2086356"/>
                </a:lnTo>
                <a:lnTo>
                  <a:pt x="0" y="208635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3" name="Freeform 23"/>
          <p:cNvSpPr/>
          <p:nvPr/>
        </p:nvSpPr>
        <p:spPr>
          <a:xfrm>
            <a:off x="627383" y="4742183"/>
            <a:ext cx="263081" cy="2073592"/>
          </a:xfrm>
          <a:custGeom>
            <a:avLst/>
            <a:gdLst/>
            <a:ahLst/>
            <a:cxnLst/>
            <a:rect l="l" t="t" r="r" b="b"/>
            <a:pathLst>
              <a:path w="263081" h="2073592">
                <a:moveTo>
                  <a:pt x="0" y="0"/>
                </a:moveTo>
                <a:lnTo>
                  <a:pt x="263081" y="0"/>
                </a:lnTo>
                <a:lnTo>
                  <a:pt x="263081" y="2073593"/>
                </a:lnTo>
                <a:lnTo>
                  <a:pt x="0" y="207359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24" name="Group 24"/>
          <p:cNvGrpSpPr/>
          <p:nvPr/>
        </p:nvGrpSpPr>
        <p:grpSpPr>
          <a:xfrm>
            <a:off x="1060704" y="4882896"/>
            <a:ext cx="16459200" cy="797271"/>
            <a:chOff x="0" y="0"/>
            <a:chExt cx="21945600" cy="106302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1945600" cy="1062990"/>
            </a:xfrm>
            <a:custGeom>
              <a:avLst/>
              <a:gdLst/>
              <a:ahLst/>
              <a:cxnLst/>
              <a:rect l="l" t="t" r="r" b="b"/>
              <a:pathLst>
                <a:path w="21945600" h="1062990">
                  <a:moveTo>
                    <a:pt x="0" y="0"/>
                  </a:moveTo>
                  <a:lnTo>
                    <a:pt x="21945600" y="0"/>
                  </a:lnTo>
                  <a:lnTo>
                    <a:pt x="21945600" y="1062990"/>
                  </a:lnTo>
                  <a:lnTo>
                    <a:pt x="0" y="106299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351990" b="-35199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060704" y="4818602"/>
            <a:ext cx="16459200" cy="861565"/>
            <a:chOff x="0" y="0"/>
            <a:chExt cx="21945600" cy="1148753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1945600" cy="1148753"/>
            </a:xfrm>
            <a:custGeom>
              <a:avLst/>
              <a:gdLst/>
              <a:ahLst/>
              <a:cxnLst/>
              <a:rect l="l" t="t" r="r" b="b"/>
              <a:pathLst>
                <a:path w="21945600" h="1148753">
                  <a:moveTo>
                    <a:pt x="0" y="0"/>
                  </a:moveTo>
                  <a:lnTo>
                    <a:pt x="21945600" y="0"/>
                  </a:lnTo>
                  <a:lnTo>
                    <a:pt x="21945600" y="1148753"/>
                  </a:lnTo>
                  <a:lnTo>
                    <a:pt x="0" y="114875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322239" b="-32223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85725"/>
              <a:ext cx="21945600" cy="12344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Convenio 154 OIT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060704" y="5522976"/>
            <a:ext cx="16276320" cy="1397346"/>
            <a:chOff x="0" y="0"/>
            <a:chExt cx="21701760" cy="1863128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1701761" cy="1863090"/>
            </a:xfrm>
            <a:custGeom>
              <a:avLst/>
              <a:gdLst/>
              <a:ahLst/>
              <a:cxnLst/>
              <a:rect l="l" t="t" r="r" b="b"/>
              <a:pathLst>
                <a:path w="21701761" h="1863090">
                  <a:moveTo>
                    <a:pt x="0" y="0"/>
                  </a:moveTo>
                  <a:lnTo>
                    <a:pt x="21701761" y="0"/>
                  </a:lnTo>
                  <a:lnTo>
                    <a:pt x="21701761" y="1863090"/>
                  </a:lnTo>
                  <a:lnTo>
                    <a:pt x="0" y="186309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76807" b="-17681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060704" y="5458682"/>
            <a:ext cx="16276320" cy="1461640"/>
            <a:chOff x="0" y="0"/>
            <a:chExt cx="21701760" cy="1948853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1701761" cy="1948853"/>
            </a:xfrm>
            <a:custGeom>
              <a:avLst/>
              <a:gdLst/>
              <a:ahLst/>
              <a:cxnLst/>
              <a:rect l="l" t="t" r="r" b="b"/>
              <a:pathLst>
                <a:path w="21701761" h="1948853">
                  <a:moveTo>
                    <a:pt x="0" y="0"/>
                  </a:moveTo>
                  <a:lnTo>
                    <a:pt x="21701761" y="0"/>
                  </a:lnTo>
                  <a:lnTo>
                    <a:pt x="21701761" y="1948853"/>
                  </a:lnTo>
                  <a:lnTo>
                    <a:pt x="0" y="194885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66978" b="-16697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85725"/>
              <a:ext cx="21701760" cy="20345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Fomento de la negociación colectiva — base internacional para extender la negociación más allá de la empresa, al sector o rama económica.</a:t>
              </a:r>
            </a:p>
          </p:txBody>
        </p:sp>
      </p:grpSp>
      <p:sp>
        <p:nvSpPr>
          <p:cNvPr id="34" name="Freeform 34"/>
          <p:cNvSpPr/>
          <p:nvPr/>
        </p:nvSpPr>
        <p:spPr>
          <a:xfrm>
            <a:off x="621030" y="7076694"/>
            <a:ext cx="17045940" cy="2086356"/>
          </a:xfrm>
          <a:custGeom>
            <a:avLst/>
            <a:gdLst/>
            <a:ahLst/>
            <a:cxnLst/>
            <a:rect l="l" t="t" r="r" b="b"/>
            <a:pathLst>
              <a:path w="17045940" h="2086356">
                <a:moveTo>
                  <a:pt x="0" y="0"/>
                </a:moveTo>
                <a:lnTo>
                  <a:pt x="17045940" y="0"/>
                </a:lnTo>
                <a:lnTo>
                  <a:pt x="17045940" y="2086356"/>
                </a:lnTo>
                <a:lnTo>
                  <a:pt x="0" y="208635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35" name="Freeform 35"/>
          <p:cNvSpPr/>
          <p:nvPr/>
        </p:nvSpPr>
        <p:spPr>
          <a:xfrm>
            <a:off x="627383" y="7083047"/>
            <a:ext cx="263081" cy="2073592"/>
          </a:xfrm>
          <a:custGeom>
            <a:avLst/>
            <a:gdLst/>
            <a:ahLst/>
            <a:cxnLst/>
            <a:rect l="l" t="t" r="r" b="b"/>
            <a:pathLst>
              <a:path w="263081" h="2073592">
                <a:moveTo>
                  <a:pt x="0" y="0"/>
                </a:moveTo>
                <a:lnTo>
                  <a:pt x="263081" y="0"/>
                </a:lnTo>
                <a:lnTo>
                  <a:pt x="263081" y="2073593"/>
                </a:lnTo>
                <a:lnTo>
                  <a:pt x="0" y="207359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6" name="Group 36"/>
          <p:cNvGrpSpPr/>
          <p:nvPr/>
        </p:nvGrpSpPr>
        <p:grpSpPr>
          <a:xfrm>
            <a:off x="1060704" y="7223760"/>
            <a:ext cx="16459200" cy="797271"/>
            <a:chOff x="0" y="0"/>
            <a:chExt cx="21945600" cy="1063028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21945600" cy="1062990"/>
            </a:xfrm>
            <a:custGeom>
              <a:avLst/>
              <a:gdLst/>
              <a:ahLst/>
              <a:cxnLst/>
              <a:rect l="l" t="t" r="r" b="b"/>
              <a:pathLst>
                <a:path w="21945600" h="1062990">
                  <a:moveTo>
                    <a:pt x="0" y="0"/>
                  </a:moveTo>
                  <a:lnTo>
                    <a:pt x="21945600" y="0"/>
                  </a:lnTo>
                  <a:lnTo>
                    <a:pt x="21945600" y="1062990"/>
                  </a:lnTo>
                  <a:lnTo>
                    <a:pt x="0" y="106299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351990" b="-35199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060704" y="7159466"/>
            <a:ext cx="16459200" cy="861565"/>
            <a:chOff x="0" y="0"/>
            <a:chExt cx="21945600" cy="1148753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21945600" cy="1148753"/>
            </a:xfrm>
            <a:custGeom>
              <a:avLst/>
              <a:gdLst/>
              <a:ahLst/>
              <a:cxnLst/>
              <a:rect l="l" t="t" r="r" b="b"/>
              <a:pathLst>
                <a:path w="21945600" h="1148753">
                  <a:moveTo>
                    <a:pt x="0" y="0"/>
                  </a:moveTo>
                  <a:lnTo>
                    <a:pt x="21945600" y="0"/>
                  </a:lnTo>
                  <a:lnTo>
                    <a:pt x="21945600" y="1148753"/>
                  </a:lnTo>
                  <a:lnTo>
                    <a:pt x="0" y="114875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322239" b="-32223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85725"/>
              <a:ext cx="21945600" cy="12344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Cumplimiento OIT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060704" y="7863840"/>
            <a:ext cx="16276320" cy="1306354"/>
            <a:chOff x="0" y="0"/>
            <a:chExt cx="21701760" cy="1741805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1701761" cy="1741805"/>
            </a:xfrm>
            <a:custGeom>
              <a:avLst/>
              <a:gdLst/>
              <a:ahLst/>
              <a:cxnLst/>
              <a:rect l="l" t="t" r="r" b="b"/>
              <a:pathLst>
                <a:path w="21701761" h="1741805">
                  <a:moveTo>
                    <a:pt x="0" y="0"/>
                  </a:moveTo>
                  <a:lnTo>
                    <a:pt x="21701761" y="0"/>
                  </a:lnTo>
                  <a:lnTo>
                    <a:pt x="21701761" y="1741805"/>
                  </a:lnTo>
                  <a:lnTo>
                    <a:pt x="0" y="1741805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92602" b="-19260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060704" y="7806690"/>
            <a:ext cx="16276320" cy="1363504"/>
            <a:chOff x="0" y="0"/>
            <a:chExt cx="21701760" cy="1818005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701761" cy="1818009"/>
            </a:xfrm>
            <a:custGeom>
              <a:avLst/>
              <a:gdLst/>
              <a:ahLst/>
              <a:cxnLst/>
              <a:rect l="l" t="t" r="r" b="b"/>
              <a:pathLst>
                <a:path w="21701761" h="1818009">
                  <a:moveTo>
                    <a:pt x="0" y="0"/>
                  </a:moveTo>
                  <a:lnTo>
                    <a:pt x="21701761" y="0"/>
                  </a:lnTo>
                  <a:lnTo>
                    <a:pt x="21701761" y="1818009"/>
                  </a:lnTo>
                  <a:lnTo>
                    <a:pt x="0" y="1818009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82594" b="-18259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76200"/>
              <a:ext cx="21701760" cy="189420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8"/>
                </a:lnSpc>
              </a:pPr>
              <a:r>
                <a:rPr lang="en-US" sz="36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El Decreto 0234 de 2026 responde directamente a las observaciones internacionales y da cumplimiento a los compromisos de Colombia con los convenios ratificados.</a:t>
              </a:r>
            </a:p>
          </p:txBody>
        </p:sp>
      </p:grpSp>
      <p:sp>
        <p:nvSpPr>
          <p:cNvPr id="46" name="Freeform 46"/>
          <p:cNvSpPr/>
          <p:nvPr/>
        </p:nvSpPr>
        <p:spPr>
          <a:xfrm>
            <a:off x="-12697" y="9734807"/>
            <a:ext cx="18313336" cy="564833"/>
          </a:xfrm>
          <a:custGeom>
            <a:avLst/>
            <a:gdLst/>
            <a:ahLst/>
            <a:cxnLst/>
            <a:rect l="l" t="t" r="r" b="b"/>
            <a:pathLst>
              <a:path w="18313336" h="564833">
                <a:moveTo>
                  <a:pt x="0" y="0"/>
                </a:moveTo>
                <a:lnTo>
                  <a:pt x="18313337" y="0"/>
                </a:lnTo>
                <a:lnTo>
                  <a:pt x="18313337" y="564833"/>
                </a:lnTo>
                <a:lnTo>
                  <a:pt x="0" y="56483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47" name="Group 47"/>
          <p:cNvGrpSpPr/>
          <p:nvPr/>
        </p:nvGrpSpPr>
        <p:grpSpPr>
          <a:xfrm>
            <a:off x="548640" y="9747504"/>
            <a:ext cx="17190720" cy="539496"/>
            <a:chOff x="0" y="0"/>
            <a:chExt cx="22920960" cy="719328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2920961" cy="719328"/>
            </a:xfrm>
            <a:custGeom>
              <a:avLst/>
              <a:gdLst/>
              <a:ahLst/>
              <a:cxnLst/>
              <a:rect l="l" t="t" r="r" b="b"/>
              <a:pathLst>
                <a:path w="22920961" h="719328">
                  <a:moveTo>
                    <a:pt x="0" y="0"/>
                  </a:moveTo>
                  <a:lnTo>
                    <a:pt x="22920961" y="0"/>
                  </a:lnTo>
                  <a:lnTo>
                    <a:pt x="22920961" y="719328"/>
                  </a:lnTo>
                  <a:lnTo>
                    <a:pt x="0" y="719328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570446" b="-57044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548640" y="9718929"/>
            <a:ext cx="17190720" cy="595571"/>
            <a:chOff x="0" y="0"/>
            <a:chExt cx="22920960" cy="794095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2920961" cy="794095"/>
            </a:xfrm>
            <a:custGeom>
              <a:avLst/>
              <a:gdLst/>
              <a:ahLst/>
              <a:cxnLst/>
              <a:rect l="l" t="t" r="r" b="b"/>
              <a:pathLst>
                <a:path w="22920961" h="794095">
                  <a:moveTo>
                    <a:pt x="0" y="0"/>
                  </a:moveTo>
                  <a:lnTo>
                    <a:pt x="22920961" y="0"/>
                  </a:lnTo>
                  <a:lnTo>
                    <a:pt x="22920961" y="794095"/>
                  </a:lnTo>
                  <a:lnTo>
                    <a:pt x="0" y="79409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514729" b="-51011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0" y="-57150"/>
              <a:ext cx="22920960" cy="8512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0234 de 2026  |  Negociación Colectiva por Niveles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4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697" y="-12697"/>
            <a:ext cx="18313336" cy="2183320"/>
          </a:xfrm>
          <a:custGeom>
            <a:avLst/>
            <a:gdLst/>
            <a:ahLst/>
            <a:cxnLst/>
            <a:rect l="l" t="t" r="r" b="b"/>
            <a:pathLst>
              <a:path w="18313336" h="2183320">
                <a:moveTo>
                  <a:pt x="0" y="0"/>
                </a:moveTo>
                <a:lnTo>
                  <a:pt x="18313337" y="0"/>
                </a:lnTo>
                <a:lnTo>
                  <a:pt x="18313337" y="2183321"/>
                </a:lnTo>
                <a:lnTo>
                  <a:pt x="0" y="21833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" name="Group 3"/>
          <p:cNvGrpSpPr/>
          <p:nvPr/>
        </p:nvGrpSpPr>
        <p:grpSpPr>
          <a:xfrm>
            <a:off x="731520" y="0"/>
            <a:ext cx="15361920" cy="2157984"/>
            <a:chOff x="0" y="0"/>
            <a:chExt cx="20482560" cy="28773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482561" cy="2877312"/>
            </a:xfrm>
            <a:custGeom>
              <a:avLst/>
              <a:gdLst/>
              <a:ahLst/>
              <a:cxnLst/>
              <a:rect l="l" t="t" r="r" b="b"/>
              <a:pathLst>
                <a:path w="20482561" h="2877312">
                  <a:moveTo>
                    <a:pt x="0" y="0"/>
                  </a:moveTo>
                  <a:lnTo>
                    <a:pt x="20482561" y="0"/>
                  </a:lnTo>
                  <a:lnTo>
                    <a:pt x="20482561" y="2877312"/>
                  </a:lnTo>
                  <a:lnTo>
                    <a:pt x="0" y="28773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8610" b="-8861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-107156"/>
            <a:ext cx="15361920" cy="2265140"/>
            <a:chOff x="0" y="0"/>
            <a:chExt cx="20482560" cy="302018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482561" cy="3020187"/>
            </a:xfrm>
            <a:custGeom>
              <a:avLst/>
              <a:gdLst/>
              <a:ahLst/>
              <a:cxnLst/>
              <a:rect l="l" t="t" r="r" b="b"/>
              <a:pathLst>
                <a:path w="20482561" h="3020187">
                  <a:moveTo>
                    <a:pt x="0" y="0"/>
                  </a:moveTo>
                  <a:lnTo>
                    <a:pt x="20482561" y="0"/>
                  </a:lnTo>
                  <a:lnTo>
                    <a:pt x="20482561" y="3020187"/>
                  </a:lnTo>
                  <a:lnTo>
                    <a:pt x="0" y="3020187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2145" b="-8214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42875"/>
              <a:ext cx="20482560" cy="316306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8640"/>
                </a:lnSpc>
              </a:pPr>
              <a:r>
                <a:rPr lang="en-US" sz="7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PISO JURÍDICO NACIONAL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550640" y="182880"/>
            <a:ext cx="1426464" cy="1426464"/>
            <a:chOff x="0" y="0"/>
            <a:chExt cx="1901952" cy="1901952"/>
          </a:xfrm>
        </p:grpSpPr>
        <p:sp>
          <p:nvSpPr>
            <p:cNvPr id="9" name="Freeform 9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Freeform 10"/>
          <p:cNvSpPr/>
          <p:nvPr/>
        </p:nvSpPr>
        <p:spPr>
          <a:xfrm>
            <a:off x="624840" y="2398776"/>
            <a:ext cx="17038320" cy="2078736"/>
          </a:xfrm>
          <a:custGeom>
            <a:avLst/>
            <a:gdLst/>
            <a:ahLst/>
            <a:cxnLst/>
            <a:rect l="l" t="t" r="r" b="b"/>
            <a:pathLst>
              <a:path w="17038320" h="2078736">
                <a:moveTo>
                  <a:pt x="0" y="0"/>
                </a:moveTo>
                <a:lnTo>
                  <a:pt x="17038320" y="0"/>
                </a:lnTo>
                <a:lnTo>
                  <a:pt x="17038320" y="2078736"/>
                </a:lnTo>
                <a:lnTo>
                  <a:pt x="0" y="207873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1" name="Freeform 11"/>
          <p:cNvSpPr/>
          <p:nvPr/>
        </p:nvSpPr>
        <p:spPr>
          <a:xfrm>
            <a:off x="627383" y="2401319"/>
            <a:ext cx="263081" cy="2073592"/>
          </a:xfrm>
          <a:custGeom>
            <a:avLst/>
            <a:gdLst/>
            <a:ahLst/>
            <a:cxnLst/>
            <a:rect l="l" t="t" r="r" b="b"/>
            <a:pathLst>
              <a:path w="263081" h="2073592">
                <a:moveTo>
                  <a:pt x="0" y="0"/>
                </a:moveTo>
                <a:lnTo>
                  <a:pt x="263081" y="0"/>
                </a:lnTo>
                <a:lnTo>
                  <a:pt x="263081" y="2073593"/>
                </a:lnTo>
                <a:lnTo>
                  <a:pt x="0" y="207359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2" name="Group 12"/>
          <p:cNvGrpSpPr/>
          <p:nvPr/>
        </p:nvGrpSpPr>
        <p:grpSpPr>
          <a:xfrm>
            <a:off x="1060704" y="2542032"/>
            <a:ext cx="16459200" cy="821255"/>
            <a:chOff x="0" y="0"/>
            <a:chExt cx="21945600" cy="109500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1945600" cy="1094994"/>
            </a:xfrm>
            <a:custGeom>
              <a:avLst/>
              <a:gdLst/>
              <a:ahLst/>
              <a:cxnLst/>
              <a:rect l="l" t="t" r="r" b="b"/>
              <a:pathLst>
                <a:path w="21945600" h="1094994">
                  <a:moveTo>
                    <a:pt x="0" y="0"/>
                  </a:moveTo>
                  <a:lnTo>
                    <a:pt x="21945600" y="0"/>
                  </a:lnTo>
                  <a:lnTo>
                    <a:pt x="21945600" y="1094994"/>
                  </a:lnTo>
                  <a:lnTo>
                    <a:pt x="0" y="1094994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340242" b="-340243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60704" y="2477738"/>
            <a:ext cx="16459200" cy="885549"/>
            <a:chOff x="0" y="0"/>
            <a:chExt cx="21945600" cy="118073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1945600" cy="1180726"/>
            </a:xfrm>
            <a:custGeom>
              <a:avLst/>
              <a:gdLst/>
              <a:ahLst/>
              <a:cxnLst/>
              <a:rect l="l" t="t" r="r" b="b"/>
              <a:pathLst>
                <a:path w="21945600" h="1180726">
                  <a:moveTo>
                    <a:pt x="0" y="0"/>
                  </a:moveTo>
                  <a:lnTo>
                    <a:pt x="21945600" y="0"/>
                  </a:lnTo>
                  <a:lnTo>
                    <a:pt x="21945600" y="1180726"/>
                  </a:lnTo>
                  <a:lnTo>
                    <a:pt x="0" y="1180726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312158" b="-31215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85725"/>
              <a:ext cx="21945600" cy="126645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919"/>
                </a:lnSpc>
              </a:pPr>
              <a:r>
                <a:rPr lang="en-US" sz="40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1072 de 2015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60704" y="3182112"/>
            <a:ext cx="16276320" cy="1306354"/>
            <a:chOff x="0" y="0"/>
            <a:chExt cx="21701760" cy="174180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1701761" cy="1741805"/>
            </a:xfrm>
            <a:custGeom>
              <a:avLst/>
              <a:gdLst/>
              <a:ahLst/>
              <a:cxnLst/>
              <a:rect l="l" t="t" r="r" b="b"/>
              <a:pathLst>
                <a:path w="21701761" h="1741805">
                  <a:moveTo>
                    <a:pt x="0" y="0"/>
                  </a:moveTo>
                  <a:lnTo>
                    <a:pt x="21701761" y="0"/>
                  </a:lnTo>
                  <a:lnTo>
                    <a:pt x="21701761" y="1741805"/>
                  </a:lnTo>
                  <a:lnTo>
                    <a:pt x="0" y="1741805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92602" b="-19260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60704" y="3124962"/>
            <a:ext cx="16276320" cy="1363504"/>
            <a:chOff x="0" y="0"/>
            <a:chExt cx="21701760" cy="181800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1701761" cy="1818009"/>
            </a:xfrm>
            <a:custGeom>
              <a:avLst/>
              <a:gdLst/>
              <a:ahLst/>
              <a:cxnLst/>
              <a:rect l="l" t="t" r="r" b="b"/>
              <a:pathLst>
                <a:path w="21701761" h="1818009">
                  <a:moveTo>
                    <a:pt x="0" y="0"/>
                  </a:moveTo>
                  <a:lnTo>
                    <a:pt x="21701761" y="0"/>
                  </a:lnTo>
                  <a:lnTo>
                    <a:pt x="21701761" y="1818009"/>
                  </a:lnTo>
                  <a:lnTo>
                    <a:pt x="0" y="1818009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82594" b="-18259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76200"/>
              <a:ext cx="21701760" cy="189420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8"/>
                </a:lnSpc>
              </a:pPr>
              <a:r>
                <a:rPr lang="en-US" sz="3699">
                  <a:solidFill>
                    <a:srgbClr val="D0EDD8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Único del Sector Trabajo — el Decreto 0234 de 2026 reemplaza su Capítulo 7, estableciendo las reglas de la negociación colectiva por niveles.</a:t>
              </a:r>
            </a:p>
          </p:txBody>
        </p:sp>
      </p:grpSp>
      <p:sp>
        <p:nvSpPr>
          <p:cNvPr id="22" name="Freeform 22"/>
          <p:cNvSpPr/>
          <p:nvPr/>
        </p:nvSpPr>
        <p:spPr>
          <a:xfrm>
            <a:off x="624840" y="4739640"/>
            <a:ext cx="17038320" cy="2078736"/>
          </a:xfrm>
          <a:custGeom>
            <a:avLst/>
            <a:gdLst/>
            <a:ahLst/>
            <a:cxnLst/>
            <a:rect l="l" t="t" r="r" b="b"/>
            <a:pathLst>
              <a:path w="17038320" h="2078736">
                <a:moveTo>
                  <a:pt x="0" y="0"/>
                </a:moveTo>
                <a:lnTo>
                  <a:pt x="17038320" y="0"/>
                </a:lnTo>
                <a:lnTo>
                  <a:pt x="17038320" y="2078736"/>
                </a:lnTo>
                <a:lnTo>
                  <a:pt x="0" y="207873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3" name="Freeform 23"/>
          <p:cNvSpPr/>
          <p:nvPr/>
        </p:nvSpPr>
        <p:spPr>
          <a:xfrm>
            <a:off x="627383" y="4742183"/>
            <a:ext cx="263081" cy="2073592"/>
          </a:xfrm>
          <a:custGeom>
            <a:avLst/>
            <a:gdLst/>
            <a:ahLst/>
            <a:cxnLst/>
            <a:rect l="l" t="t" r="r" b="b"/>
            <a:pathLst>
              <a:path w="263081" h="2073592">
                <a:moveTo>
                  <a:pt x="0" y="0"/>
                </a:moveTo>
                <a:lnTo>
                  <a:pt x="263081" y="0"/>
                </a:lnTo>
                <a:lnTo>
                  <a:pt x="263081" y="2073593"/>
                </a:lnTo>
                <a:lnTo>
                  <a:pt x="0" y="207359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24" name="Group 24"/>
          <p:cNvGrpSpPr/>
          <p:nvPr/>
        </p:nvGrpSpPr>
        <p:grpSpPr>
          <a:xfrm>
            <a:off x="1060704" y="4882896"/>
            <a:ext cx="16459200" cy="797271"/>
            <a:chOff x="0" y="0"/>
            <a:chExt cx="21945600" cy="106302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1945600" cy="1062990"/>
            </a:xfrm>
            <a:custGeom>
              <a:avLst/>
              <a:gdLst/>
              <a:ahLst/>
              <a:cxnLst/>
              <a:rect l="l" t="t" r="r" b="b"/>
              <a:pathLst>
                <a:path w="21945600" h="1062990">
                  <a:moveTo>
                    <a:pt x="0" y="0"/>
                  </a:moveTo>
                  <a:lnTo>
                    <a:pt x="21945600" y="0"/>
                  </a:lnTo>
                  <a:lnTo>
                    <a:pt x="21945600" y="1062990"/>
                  </a:lnTo>
                  <a:lnTo>
                    <a:pt x="0" y="106299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351990" b="-35199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060704" y="4818602"/>
            <a:ext cx="16459200" cy="861565"/>
            <a:chOff x="0" y="0"/>
            <a:chExt cx="21945600" cy="1148753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1945600" cy="1148753"/>
            </a:xfrm>
            <a:custGeom>
              <a:avLst/>
              <a:gdLst/>
              <a:ahLst/>
              <a:cxnLst/>
              <a:rect l="l" t="t" r="r" b="b"/>
              <a:pathLst>
                <a:path w="21945600" h="1148753">
                  <a:moveTo>
                    <a:pt x="0" y="0"/>
                  </a:moveTo>
                  <a:lnTo>
                    <a:pt x="21945600" y="0"/>
                  </a:lnTo>
                  <a:lnTo>
                    <a:pt x="21945600" y="1148753"/>
                  </a:lnTo>
                  <a:lnTo>
                    <a:pt x="0" y="114875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322239" b="-32223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85725"/>
              <a:ext cx="21945600" cy="12344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Ley 50 de 1990 — Art. 68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060704" y="5522976"/>
            <a:ext cx="16276320" cy="1330338"/>
            <a:chOff x="0" y="0"/>
            <a:chExt cx="21701760" cy="1773784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1701761" cy="1773809"/>
            </a:xfrm>
            <a:custGeom>
              <a:avLst/>
              <a:gdLst/>
              <a:ahLst/>
              <a:cxnLst/>
              <a:rect l="l" t="t" r="r" b="b"/>
              <a:pathLst>
                <a:path w="21701761" h="1773809">
                  <a:moveTo>
                    <a:pt x="0" y="0"/>
                  </a:moveTo>
                  <a:lnTo>
                    <a:pt x="21701761" y="0"/>
                  </a:lnTo>
                  <a:lnTo>
                    <a:pt x="21701761" y="1773809"/>
                  </a:lnTo>
                  <a:lnTo>
                    <a:pt x="0" y="1773809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88225" b="-18822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060704" y="5465826"/>
            <a:ext cx="16276320" cy="1387488"/>
            <a:chOff x="0" y="0"/>
            <a:chExt cx="21701760" cy="1849984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1701761" cy="1849981"/>
            </a:xfrm>
            <a:custGeom>
              <a:avLst/>
              <a:gdLst/>
              <a:ahLst/>
              <a:cxnLst/>
              <a:rect l="l" t="t" r="r" b="b"/>
              <a:pathLst>
                <a:path w="21701761" h="1849981">
                  <a:moveTo>
                    <a:pt x="0" y="0"/>
                  </a:moveTo>
                  <a:lnTo>
                    <a:pt x="21701761" y="0"/>
                  </a:lnTo>
                  <a:lnTo>
                    <a:pt x="21701761" y="1849981"/>
                  </a:lnTo>
                  <a:lnTo>
                    <a:pt x="0" y="184998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78575" b="-17857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76200"/>
              <a:ext cx="21701760" cy="192618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559"/>
                </a:lnSpc>
              </a:pPr>
              <a:r>
                <a:rPr lang="en-US" sz="3799">
                  <a:solidFill>
                    <a:srgbClr val="D0EDD8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Base legal de la cuota por beneficio convencional. Solo el Congreso puede modificarla. El decreto la mantiene y extiende a todos los niveles de negociación.</a:t>
              </a:r>
            </a:p>
          </p:txBody>
        </p:sp>
      </p:grpSp>
      <p:sp>
        <p:nvSpPr>
          <p:cNvPr id="34" name="Freeform 34"/>
          <p:cNvSpPr/>
          <p:nvPr/>
        </p:nvSpPr>
        <p:spPr>
          <a:xfrm>
            <a:off x="624840" y="7080504"/>
            <a:ext cx="17038320" cy="2078736"/>
          </a:xfrm>
          <a:custGeom>
            <a:avLst/>
            <a:gdLst/>
            <a:ahLst/>
            <a:cxnLst/>
            <a:rect l="l" t="t" r="r" b="b"/>
            <a:pathLst>
              <a:path w="17038320" h="2078736">
                <a:moveTo>
                  <a:pt x="0" y="0"/>
                </a:moveTo>
                <a:lnTo>
                  <a:pt x="17038320" y="0"/>
                </a:lnTo>
                <a:lnTo>
                  <a:pt x="17038320" y="2078736"/>
                </a:lnTo>
                <a:lnTo>
                  <a:pt x="0" y="207873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35" name="Freeform 35"/>
          <p:cNvSpPr/>
          <p:nvPr/>
        </p:nvSpPr>
        <p:spPr>
          <a:xfrm>
            <a:off x="627383" y="7083047"/>
            <a:ext cx="263081" cy="2073592"/>
          </a:xfrm>
          <a:custGeom>
            <a:avLst/>
            <a:gdLst/>
            <a:ahLst/>
            <a:cxnLst/>
            <a:rect l="l" t="t" r="r" b="b"/>
            <a:pathLst>
              <a:path w="263081" h="2073592">
                <a:moveTo>
                  <a:pt x="0" y="0"/>
                </a:moveTo>
                <a:lnTo>
                  <a:pt x="263081" y="0"/>
                </a:lnTo>
                <a:lnTo>
                  <a:pt x="263081" y="2073593"/>
                </a:lnTo>
                <a:lnTo>
                  <a:pt x="0" y="207359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6" name="Group 36"/>
          <p:cNvGrpSpPr/>
          <p:nvPr/>
        </p:nvGrpSpPr>
        <p:grpSpPr>
          <a:xfrm>
            <a:off x="1060704" y="7223760"/>
            <a:ext cx="16459200" cy="821255"/>
            <a:chOff x="0" y="0"/>
            <a:chExt cx="21945600" cy="1095007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21945600" cy="1094994"/>
            </a:xfrm>
            <a:custGeom>
              <a:avLst/>
              <a:gdLst/>
              <a:ahLst/>
              <a:cxnLst/>
              <a:rect l="l" t="t" r="r" b="b"/>
              <a:pathLst>
                <a:path w="21945600" h="1094994">
                  <a:moveTo>
                    <a:pt x="0" y="0"/>
                  </a:moveTo>
                  <a:lnTo>
                    <a:pt x="21945600" y="0"/>
                  </a:lnTo>
                  <a:lnTo>
                    <a:pt x="21945600" y="1094994"/>
                  </a:lnTo>
                  <a:lnTo>
                    <a:pt x="0" y="1094994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340242" b="-340243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060704" y="7159466"/>
            <a:ext cx="16459200" cy="885549"/>
            <a:chOff x="0" y="0"/>
            <a:chExt cx="21945600" cy="1180732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21945600" cy="1180726"/>
            </a:xfrm>
            <a:custGeom>
              <a:avLst/>
              <a:gdLst/>
              <a:ahLst/>
              <a:cxnLst/>
              <a:rect l="l" t="t" r="r" b="b"/>
              <a:pathLst>
                <a:path w="21945600" h="1180726">
                  <a:moveTo>
                    <a:pt x="0" y="0"/>
                  </a:moveTo>
                  <a:lnTo>
                    <a:pt x="21945600" y="0"/>
                  </a:lnTo>
                  <a:lnTo>
                    <a:pt x="21945600" y="1180726"/>
                  </a:lnTo>
                  <a:lnTo>
                    <a:pt x="0" y="1180726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312158" b="-31215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85725"/>
              <a:ext cx="21945600" cy="126645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919"/>
                </a:lnSpc>
              </a:pPr>
              <a:r>
                <a:rPr lang="en-US" sz="40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Problema que corrige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060704" y="7863840"/>
            <a:ext cx="16276320" cy="1263329"/>
            <a:chOff x="0" y="0"/>
            <a:chExt cx="21701760" cy="1684439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1701761" cy="1684401"/>
            </a:xfrm>
            <a:custGeom>
              <a:avLst/>
              <a:gdLst/>
              <a:ahLst/>
              <a:cxnLst/>
              <a:rect l="l" t="t" r="r" b="b"/>
              <a:pathLst>
                <a:path w="21701761" h="1684401">
                  <a:moveTo>
                    <a:pt x="0" y="0"/>
                  </a:moveTo>
                  <a:lnTo>
                    <a:pt x="21701761" y="0"/>
                  </a:lnTo>
                  <a:lnTo>
                    <a:pt x="21701761" y="1684401"/>
                  </a:lnTo>
                  <a:lnTo>
                    <a:pt x="0" y="1684401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200868" b="-200871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060704" y="7799546"/>
            <a:ext cx="16276320" cy="1327623"/>
            <a:chOff x="0" y="0"/>
            <a:chExt cx="21701760" cy="1770164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701761" cy="1770161"/>
            </a:xfrm>
            <a:custGeom>
              <a:avLst/>
              <a:gdLst/>
              <a:ahLst/>
              <a:cxnLst/>
              <a:rect l="l" t="t" r="r" b="b"/>
              <a:pathLst>
                <a:path w="21701761" h="1770161">
                  <a:moveTo>
                    <a:pt x="0" y="0"/>
                  </a:moveTo>
                  <a:lnTo>
                    <a:pt x="21701761" y="0"/>
                  </a:lnTo>
                  <a:lnTo>
                    <a:pt x="21701761" y="1770161"/>
                  </a:lnTo>
                  <a:lnTo>
                    <a:pt x="0" y="177016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88881" b="-18888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85725"/>
              <a:ext cx="21701760" cy="185588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319"/>
                </a:lnSpc>
              </a:pPr>
              <a:r>
                <a:rPr lang="en-US" sz="3598">
                  <a:solidFill>
                    <a:srgbClr val="D0EDD8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 negociación empresa por empresa excluía a trabajadores de pequeñas empresas (mínimo 25 afiliados para sindicato de empresa). El decreto supera esta barrera.</a:t>
              </a:r>
            </a:p>
          </p:txBody>
        </p:sp>
      </p:grpSp>
      <p:sp>
        <p:nvSpPr>
          <p:cNvPr id="46" name="Freeform 46"/>
          <p:cNvSpPr/>
          <p:nvPr/>
        </p:nvSpPr>
        <p:spPr>
          <a:xfrm>
            <a:off x="-12697" y="9734807"/>
            <a:ext cx="18313336" cy="564833"/>
          </a:xfrm>
          <a:custGeom>
            <a:avLst/>
            <a:gdLst/>
            <a:ahLst/>
            <a:cxnLst/>
            <a:rect l="l" t="t" r="r" b="b"/>
            <a:pathLst>
              <a:path w="18313336" h="564833">
                <a:moveTo>
                  <a:pt x="0" y="0"/>
                </a:moveTo>
                <a:lnTo>
                  <a:pt x="18313337" y="0"/>
                </a:lnTo>
                <a:lnTo>
                  <a:pt x="18313337" y="564833"/>
                </a:lnTo>
                <a:lnTo>
                  <a:pt x="0" y="56483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47" name="Group 47"/>
          <p:cNvGrpSpPr/>
          <p:nvPr/>
        </p:nvGrpSpPr>
        <p:grpSpPr>
          <a:xfrm>
            <a:off x="548640" y="9747504"/>
            <a:ext cx="17190720" cy="619554"/>
            <a:chOff x="0" y="0"/>
            <a:chExt cx="22920960" cy="826072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2920961" cy="826008"/>
            </a:xfrm>
            <a:custGeom>
              <a:avLst/>
              <a:gdLst/>
              <a:ahLst/>
              <a:cxnLst/>
              <a:rect l="l" t="t" r="r" b="b"/>
              <a:pathLst>
                <a:path w="22920961" h="826008">
                  <a:moveTo>
                    <a:pt x="0" y="0"/>
                  </a:moveTo>
                  <a:lnTo>
                    <a:pt x="22920961" y="0"/>
                  </a:lnTo>
                  <a:lnTo>
                    <a:pt x="22920961" y="826008"/>
                  </a:lnTo>
                  <a:lnTo>
                    <a:pt x="0" y="826008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490312" b="-49031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548640" y="9697498"/>
            <a:ext cx="17190720" cy="669560"/>
            <a:chOff x="0" y="0"/>
            <a:chExt cx="22920960" cy="892746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2920961" cy="892743"/>
            </a:xfrm>
            <a:custGeom>
              <a:avLst/>
              <a:gdLst/>
              <a:ahLst/>
              <a:cxnLst/>
              <a:rect l="l" t="t" r="r" b="b"/>
              <a:pathLst>
                <a:path w="22920961" h="892743">
                  <a:moveTo>
                    <a:pt x="0" y="0"/>
                  </a:moveTo>
                  <a:lnTo>
                    <a:pt x="22920961" y="0"/>
                  </a:lnTo>
                  <a:lnTo>
                    <a:pt x="22920961" y="892743"/>
                  </a:lnTo>
                  <a:lnTo>
                    <a:pt x="0" y="89274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450273" b="-45027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0" y="-66675"/>
              <a:ext cx="22920960" cy="95942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719"/>
                </a:lnSpc>
              </a:pPr>
              <a:r>
                <a:rPr lang="en-US" sz="30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0234 de 2026  |  Negociación Colectiva por Niveles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A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697" y="-12697"/>
            <a:ext cx="18313336" cy="2183320"/>
          </a:xfrm>
          <a:custGeom>
            <a:avLst/>
            <a:gdLst/>
            <a:ahLst/>
            <a:cxnLst/>
            <a:rect l="l" t="t" r="r" b="b"/>
            <a:pathLst>
              <a:path w="18313336" h="2183320">
                <a:moveTo>
                  <a:pt x="0" y="0"/>
                </a:moveTo>
                <a:lnTo>
                  <a:pt x="18313337" y="0"/>
                </a:lnTo>
                <a:lnTo>
                  <a:pt x="18313337" y="2183321"/>
                </a:lnTo>
                <a:lnTo>
                  <a:pt x="0" y="21833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" name="Group 3"/>
          <p:cNvGrpSpPr/>
          <p:nvPr/>
        </p:nvGrpSpPr>
        <p:grpSpPr>
          <a:xfrm>
            <a:off x="731520" y="0"/>
            <a:ext cx="15361920" cy="2157984"/>
            <a:chOff x="0" y="0"/>
            <a:chExt cx="20482560" cy="28773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482561" cy="2877312"/>
            </a:xfrm>
            <a:custGeom>
              <a:avLst/>
              <a:gdLst/>
              <a:ahLst/>
              <a:cxnLst/>
              <a:rect l="l" t="t" r="r" b="b"/>
              <a:pathLst>
                <a:path w="20482561" h="2877312">
                  <a:moveTo>
                    <a:pt x="0" y="0"/>
                  </a:moveTo>
                  <a:lnTo>
                    <a:pt x="20482561" y="0"/>
                  </a:lnTo>
                  <a:lnTo>
                    <a:pt x="20482561" y="2877312"/>
                  </a:lnTo>
                  <a:lnTo>
                    <a:pt x="0" y="28773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8610" b="-8861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-107156"/>
            <a:ext cx="15361920" cy="2265140"/>
            <a:chOff x="0" y="0"/>
            <a:chExt cx="20482560" cy="302018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482561" cy="3020187"/>
            </a:xfrm>
            <a:custGeom>
              <a:avLst/>
              <a:gdLst/>
              <a:ahLst/>
              <a:cxnLst/>
              <a:rect l="l" t="t" r="r" b="b"/>
              <a:pathLst>
                <a:path w="20482561" h="3020187">
                  <a:moveTo>
                    <a:pt x="0" y="0"/>
                  </a:moveTo>
                  <a:lnTo>
                    <a:pt x="20482561" y="0"/>
                  </a:lnTo>
                  <a:lnTo>
                    <a:pt x="20482561" y="3020187"/>
                  </a:lnTo>
                  <a:lnTo>
                    <a:pt x="0" y="3020187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2145" b="-8214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42875"/>
              <a:ext cx="20482560" cy="316306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8640"/>
                </a:lnSpc>
              </a:pPr>
              <a:r>
                <a:rPr lang="en-US" sz="7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PROPÓSITOS DEL DECRETO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550640" y="182880"/>
            <a:ext cx="1426464" cy="1426464"/>
            <a:chOff x="0" y="0"/>
            <a:chExt cx="1901952" cy="1901952"/>
          </a:xfrm>
        </p:grpSpPr>
        <p:sp>
          <p:nvSpPr>
            <p:cNvPr id="9" name="Freeform 9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Freeform 10"/>
          <p:cNvSpPr/>
          <p:nvPr/>
        </p:nvSpPr>
        <p:spPr>
          <a:xfrm>
            <a:off x="627383" y="2364743"/>
            <a:ext cx="8346376" cy="2677096"/>
          </a:xfrm>
          <a:custGeom>
            <a:avLst/>
            <a:gdLst/>
            <a:ahLst/>
            <a:cxnLst/>
            <a:rect l="l" t="t" r="r" b="b"/>
            <a:pathLst>
              <a:path w="8346376" h="2677096">
                <a:moveTo>
                  <a:pt x="0" y="0"/>
                </a:moveTo>
                <a:lnTo>
                  <a:pt x="8346377" y="0"/>
                </a:lnTo>
                <a:lnTo>
                  <a:pt x="8346377" y="2677097"/>
                </a:lnTo>
                <a:lnTo>
                  <a:pt x="0" y="267709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1" name="Freeform 11"/>
          <p:cNvSpPr/>
          <p:nvPr/>
        </p:nvSpPr>
        <p:spPr>
          <a:xfrm>
            <a:off x="810263" y="2547623"/>
            <a:ext cx="793432" cy="793432"/>
          </a:xfrm>
          <a:custGeom>
            <a:avLst/>
            <a:gdLst/>
            <a:ahLst/>
            <a:cxnLst/>
            <a:rect l="l" t="t" r="r" b="b"/>
            <a:pathLst>
              <a:path w="793432" h="793432">
                <a:moveTo>
                  <a:pt x="0" y="0"/>
                </a:moveTo>
                <a:lnTo>
                  <a:pt x="793433" y="0"/>
                </a:lnTo>
                <a:lnTo>
                  <a:pt x="793433" y="793433"/>
                </a:lnTo>
                <a:lnTo>
                  <a:pt x="0" y="79343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2" name="Group 12"/>
          <p:cNvGrpSpPr/>
          <p:nvPr/>
        </p:nvGrpSpPr>
        <p:grpSpPr>
          <a:xfrm>
            <a:off x="822960" y="2560320"/>
            <a:ext cx="768096" cy="768096"/>
            <a:chOff x="0" y="0"/>
            <a:chExt cx="1024128" cy="102412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24128" cy="1024128"/>
            </a:xfrm>
            <a:custGeom>
              <a:avLst/>
              <a:gdLst/>
              <a:ahLst/>
              <a:cxnLst/>
              <a:rect l="l" t="t" r="r" b="b"/>
              <a:pathLst>
                <a:path w="1024128" h="1024128">
                  <a:moveTo>
                    <a:pt x="0" y="0"/>
                  </a:moveTo>
                  <a:lnTo>
                    <a:pt x="1024128" y="0"/>
                  </a:lnTo>
                  <a:lnTo>
                    <a:pt x="1024128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8392" r="-7839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822960" y="2517458"/>
            <a:ext cx="768096" cy="810958"/>
            <a:chOff x="0" y="0"/>
            <a:chExt cx="1024128" cy="108127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24128" cy="1081278"/>
            </a:xfrm>
            <a:custGeom>
              <a:avLst/>
              <a:gdLst/>
              <a:ahLst/>
              <a:cxnLst/>
              <a:rect l="l" t="t" r="r" b="b"/>
              <a:pathLst>
                <a:path w="1024128" h="1081278">
                  <a:moveTo>
                    <a:pt x="0" y="0"/>
                  </a:moveTo>
                  <a:lnTo>
                    <a:pt x="1024128" y="0"/>
                  </a:lnTo>
                  <a:lnTo>
                    <a:pt x="1024128" y="1081278"/>
                  </a:lnTo>
                  <a:lnTo>
                    <a:pt x="0" y="1081278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85463" r="-8546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57150"/>
              <a:ext cx="1024128" cy="113842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840"/>
                </a:lnSpc>
              </a:pPr>
              <a:r>
                <a:rPr lang="en-US" sz="3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1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773936" y="2523744"/>
            <a:ext cx="6986016" cy="2430304"/>
            <a:chOff x="0" y="0"/>
            <a:chExt cx="9314688" cy="324040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9314688" cy="3240405"/>
            </a:xfrm>
            <a:custGeom>
              <a:avLst/>
              <a:gdLst/>
              <a:ahLst/>
              <a:cxnLst/>
              <a:rect l="l" t="t" r="r" b="b"/>
              <a:pathLst>
                <a:path w="9314688" h="3240405">
                  <a:moveTo>
                    <a:pt x="0" y="0"/>
                  </a:moveTo>
                  <a:lnTo>
                    <a:pt x="9314688" y="0"/>
                  </a:lnTo>
                  <a:lnTo>
                    <a:pt x="9314688" y="3240405"/>
                  </a:lnTo>
                  <a:lnTo>
                    <a:pt x="0" y="3240405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5971" b="-5971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773936" y="2466594"/>
            <a:ext cx="6986016" cy="2487454"/>
            <a:chOff x="0" y="0"/>
            <a:chExt cx="9314688" cy="331660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314688" cy="3316608"/>
            </a:xfrm>
            <a:custGeom>
              <a:avLst/>
              <a:gdLst/>
              <a:ahLst/>
              <a:cxnLst/>
              <a:rect l="l" t="t" r="r" b="b"/>
              <a:pathLst>
                <a:path w="9314688" h="3316608">
                  <a:moveTo>
                    <a:pt x="0" y="0"/>
                  </a:moveTo>
                  <a:lnTo>
                    <a:pt x="9314688" y="0"/>
                  </a:lnTo>
                  <a:lnTo>
                    <a:pt x="9314688" y="3316608"/>
                  </a:lnTo>
                  <a:lnTo>
                    <a:pt x="0" y="3316608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4723" b="-472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76200"/>
              <a:ext cx="9314688" cy="339280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8"/>
                </a:lnSpc>
              </a:pPr>
              <a:r>
                <a:rPr lang="en-US" sz="36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Permitir la negociación colectiva en niveles superiores: empresa, grupo de empresas y sector económico completo.</a:t>
              </a:r>
            </a:p>
          </p:txBody>
        </p:sp>
      </p:grpSp>
      <p:sp>
        <p:nvSpPr>
          <p:cNvPr id="22" name="Freeform 22"/>
          <p:cNvSpPr/>
          <p:nvPr/>
        </p:nvSpPr>
        <p:spPr>
          <a:xfrm>
            <a:off x="9497063" y="2364743"/>
            <a:ext cx="8346376" cy="2677096"/>
          </a:xfrm>
          <a:custGeom>
            <a:avLst/>
            <a:gdLst/>
            <a:ahLst/>
            <a:cxnLst/>
            <a:rect l="l" t="t" r="r" b="b"/>
            <a:pathLst>
              <a:path w="8346376" h="2677096">
                <a:moveTo>
                  <a:pt x="0" y="0"/>
                </a:moveTo>
                <a:lnTo>
                  <a:pt x="8346377" y="0"/>
                </a:lnTo>
                <a:lnTo>
                  <a:pt x="8346377" y="2677097"/>
                </a:lnTo>
                <a:lnTo>
                  <a:pt x="0" y="267709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3" name="Freeform 23"/>
          <p:cNvSpPr/>
          <p:nvPr/>
        </p:nvSpPr>
        <p:spPr>
          <a:xfrm>
            <a:off x="9679943" y="2547623"/>
            <a:ext cx="793433" cy="793432"/>
          </a:xfrm>
          <a:custGeom>
            <a:avLst/>
            <a:gdLst/>
            <a:ahLst/>
            <a:cxnLst/>
            <a:rect l="l" t="t" r="r" b="b"/>
            <a:pathLst>
              <a:path w="793433" h="793432">
                <a:moveTo>
                  <a:pt x="0" y="0"/>
                </a:moveTo>
                <a:lnTo>
                  <a:pt x="793433" y="0"/>
                </a:lnTo>
                <a:lnTo>
                  <a:pt x="793433" y="793433"/>
                </a:lnTo>
                <a:lnTo>
                  <a:pt x="0" y="79343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24" name="Group 24"/>
          <p:cNvGrpSpPr/>
          <p:nvPr/>
        </p:nvGrpSpPr>
        <p:grpSpPr>
          <a:xfrm>
            <a:off x="9692640" y="2560320"/>
            <a:ext cx="768096" cy="768096"/>
            <a:chOff x="0" y="0"/>
            <a:chExt cx="1024128" cy="102412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024128" cy="1024128"/>
            </a:xfrm>
            <a:custGeom>
              <a:avLst/>
              <a:gdLst/>
              <a:ahLst/>
              <a:cxnLst/>
              <a:rect l="l" t="t" r="r" b="b"/>
              <a:pathLst>
                <a:path w="1024128" h="1024128">
                  <a:moveTo>
                    <a:pt x="0" y="0"/>
                  </a:moveTo>
                  <a:lnTo>
                    <a:pt x="1024128" y="0"/>
                  </a:lnTo>
                  <a:lnTo>
                    <a:pt x="1024128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8392" r="-7839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692640" y="2517458"/>
            <a:ext cx="768096" cy="810958"/>
            <a:chOff x="0" y="0"/>
            <a:chExt cx="1024128" cy="1081278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024128" cy="1081278"/>
            </a:xfrm>
            <a:custGeom>
              <a:avLst/>
              <a:gdLst/>
              <a:ahLst/>
              <a:cxnLst/>
              <a:rect l="l" t="t" r="r" b="b"/>
              <a:pathLst>
                <a:path w="1024128" h="1081278">
                  <a:moveTo>
                    <a:pt x="0" y="0"/>
                  </a:moveTo>
                  <a:lnTo>
                    <a:pt x="1024128" y="0"/>
                  </a:lnTo>
                  <a:lnTo>
                    <a:pt x="1024128" y="1081278"/>
                  </a:lnTo>
                  <a:lnTo>
                    <a:pt x="0" y="1081278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85463" r="-8546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57150"/>
              <a:ext cx="1024128" cy="113842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840"/>
                </a:lnSpc>
              </a:pPr>
              <a:r>
                <a:rPr lang="en-US" sz="3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0643616" y="2523744"/>
            <a:ext cx="6986016" cy="2473338"/>
            <a:chOff x="0" y="0"/>
            <a:chExt cx="9314688" cy="3297784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9314688" cy="3297809"/>
            </a:xfrm>
            <a:custGeom>
              <a:avLst/>
              <a:gdLst/>
              <a:ahLst/>
              <a:cxnLst/>
              <a:rect l="l" t="t" r="r" b="b"/>
              <a:pathLst>
                <a:path w="9314688" h="3297809">
                  <a:moveTo>
                    <a:pt x="0" y="0"/>
                  </a:moveTo>
                  <a:lnTo>
                    <a:pt x="9314688" y="0"/>
                  </a:lnTo>
                  <a:lnTo>
                    <a:pt x="9314688" y="3297809"/>
                  </a:lnTo>
                  <a:lnTo>
                    <a:pt x="0" y="3297809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4997" b="-4996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0643616" y="2466594"/>
            <a:ext cx="6986016" cy="2530488"/>
            <a:chOff x="0" y="0"/>
            <a:chExt cx="9314688" cy="3373984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9314688" cy="3373981"/>
            </a:xfrm>
            <a:custGeom>
              <a:avLst/>
              <a:gdLst/>
              <a:ahLst/>
              <a:cxnLst/>
              <a:rect l="l" t="t" r="r" b="b"/>
              <a:pathLst>
                <a:path w="9314688" h="3373981">
                  <a:moveTo>
                    <a:pt x="0" y="0"/>
                  </a:moveTo>
                  <a:lnTo>
                    <a:pt x="9314688" y="0"/>
                  </a:lnTo>
                  <a:lnTo>
                    <a:pt x="9314688" y="3373981"/>
                  </a:lnTo>
                  <a:lnTo>
                    <a:pt x="0" y="337398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3793" b="-379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76200"/>
              <a:ext cx="9314688" cy="345018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559"/>
                </a:lnSpc>
              </a:pPr>
              <a:r>
                <a:rPr lang="en-US" sz="37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Dar acceso real a la negociación colectiva a trabajadores de pequeñas empresas, superando el mínimo de 25 afiliados.</a:t>
              </a:r>
            </a:p>
          </p:txBody>
        </p:sp>
      </p:grpSp>
      <p:sp>
        <p:nvSpPr>
          <p:cNvPr id="34" name="Freeform 34"/>
          <p:cNvSpPr/>
          <p:nvPr/>
        </p:nvSpPr>
        <p:spPr>
          <a:xfrm>
            <a:off x="627383" y="5290823"/>
            <a:ext cx="8346376" cy="2677097"/>
          </a:xfrm>
          <a:custGeom>
            <a:avLst/>
            <a:gdLst/>
            <a:ahLst/>
            <a:cxnLst/>
            <a:rect l="l" t="t" r="r" b="b"/>
            <a:pathLst>
              <a:path w="8346376" h="2677097">
                <a:moveTo>
                  <a:pt x="0" y="0"/>
                </a:moveTo>
                <a:lnTo>
                  <a:pt x="8346377" y="0"/>
                </a:lnTo>
                <a:lnTo>
                  <a:pt x="8346377" y="2677097"/>
                </a:lnTo>
                <a:lnTo>
                  <a:pt x="0" y="267709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35" name="Freeform 35"/>
          <p:cNvSpPr/>
          <p:nvPr/>
        </p:nvSpPr>
        <p:spPr>
          <a:xfrm>
            <a:off x="810263" y="5473703"/>
            <a:ext cx="793432" cy="793433"/>
          </a:xfrm>
          <a:custGeom>
            <a:avLst/>
            <a:gdLst/>
            <a:ahLst/>
            <a:cxnLst/>
            <a:rect l="l" t="t" r="r" b="b"/>
            <a:pathLst>
              <a:path w="793432" h="793433">
                <a:moveTo>
                  <a:pt x="0" y="0"/>
                </a:moveTo>
                <a:lnTo>
                  <a:pt x="793433" y="0"/>
                </a:lnTo>
                <a:lnTo>
                  <a:pt x="793433" y="793433"/>
                </a:lnTo>
                <a:lnTo>
                  <a:pt x="0" y="79343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6" name="Group 36"/>
          <p:cNvGrpSpPr/>
          <p:nvPr/>
        </p:nvGrpSpPr>
        <p:grpSpPr>
          <a:xfrm>
            <a:off x="822960" y="5486400"/>
            <a:ext cx="768096" cy="768096"/>
            <a:chOff x="0" y="0"/>
            <a:chExt cx="1024128" cy="1024128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024128" cy="1024128"/>
            </a:xfrm>
            <a:custGeom>
              <a:avLst/>
              <a:gdLst/>
              <a:ahLst/>
              <a:cxnLst/>
              <a:rect l="l" t="t" r="r" b="b"/>
              <a:pathLst>
                <a:path w="1024128" h="1024128">
                  <a:moveTo>
                    <a:pt x="0" y="0"/>
                  </a:moveTo>
                  <a:lnTo>
                    <a:pt x="1024128" y="0"/>
                  </a:lnTo>
                  <a:lnTo>
                    <a:pt x="1024128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8392" r="-7839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822960" y="5443538"/>
            <a:ext cx="768096" cy="810958"/>
            <a:chOff x="0" y="0"/>
            <a:chExt cx="1024128" cy="1081278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024128" cy="1081278"/>
            </a:xfrm>
            <a:custGeom>
              <a:avLst/>
              <a:gdLst/>
              <a:ahLst/>
              <a:cxnLst/>
              <a:rect l="l" t="t" r="r" b="b"/>
              <a:pathLst>
                <a:path w="1024128" h="1081278">
                  <a:moveTo>
                    <a:pt x="0" y="0"/>
                  </a:moveTo>
                  <a:lnTo>
                    <a:pt x="1024128" y="0"/>
                  </a:lnTo>
                  <a:lnTo>
                    <a:pt x="1024128" y="1081278"/>
                  </a:lnTo>
                  <a:lnTo>
                    <a:pt x="0" y="1081278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85463" r="-8546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57150"/>
              <a:ext cx="1024128" cy="113842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840"/>
                </a:lnSpc>
              </a:pPr>
              <a:r>
                <a:rPr lang="en-US" sz="3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3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773936" y="5449824"/>
            <a:ext cx="6986016" cy="2473338"/>
            <a:chOff x="0" y="0"/>
            <a:chExt cx="9314688" cy="3297784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9314688" cy="3297809"/>
            </a:xfrm>
            <a:custGeom>
              <a:avLst/>
              <a:gdLst/>
              <a:ahLst/>
              <a:cxnLst/>
              <a:rect l="l" t="t" r="r" b="b"/>
              <a:pathLst>
                <a:path w="9314688" h="3297809">
                  <a:moveTo>
                    <a:pt x="0" y="0"/>
                  </a:moveTo>
                  <a:lnTo>
                    <a:pt x="9314688" y="0"/>
                  </a:lnTo>
                  <a:lnTo>
                    <a:pt x="9314688" y="3297809"/>
                  </a:lnTo>
                  <a:lnTo>
                    <a:pt x="0" y="3297809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4997" b="-4996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1773936" y="5392674"/>
            <a:ext cx="6986016" cy="2530488"/>
            <a:chOff x="0" y="0"/>
            <a:chExt cx="9314688" cy="3373984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9314688" cy="3373981"/>
            </a:xfrm>
            <a:custGeom>
              <a:avLst/>
              <a:gdLst/>
              <a:ahLst/>
              <a:cxnLst/>
              <a:rect l="l" t="t" r="r" b="b"/>
              <a:pathLst>
                <a:path w="9314688" h="3373981">
                  <a:moveTo>
                    <a:pt x="0" y="0"/>
                  </a:moveTo>
                  <a:lnTo>
                    <a:pt x="9314688" y="0"/>
                  </a:lnTo>
                  <a:lnTo>
                    <a:pt x="9314688" y="3373981"/>
                  </a:lnTo>
                  <a:lnTo>
                    <a:pt x="0" y="337398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3793" b="-379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76200"/>
              <a:ext cx="9314688" cy="345018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559"/>
                </a:lnSpc>
              </a:pPr>
              <a:r>
                <a:rPr lang="en-US" sz="37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Garantizar que los convenios superiores fijen un piso mínimo que los niveles inferiores no pueden reducir.</a:t>
              </a:r>
            </a:p>
          </p:txBody>
        </p:sp>
      </p:grpSp>
      <p:sp>
        <p:nvSpPr>
          <p:cNvPr id="46" name="Freeform 46"/>
          <p:cNvSpPr/>
          <p:nvPr/>
        </p:nvSpPr>
        <p:spPr>
          <a:xfrm>
            <a:off x="9497063" y="5290823"/>
            <a:ext cx="8346376" cy="2677097"/>
          </a:xfrm>
          <a:custGeom>
            <a:avLst/>
            <a:gdLst/>
            <a:ahLst/>
            <a:cxnLst/>
            <a:rect l="l" t="t" r="r" b="b"/>
            <a:pathLst>
              <a:path w="8346376" h="2677097">
                <a:moveTo>
                  <a:pt x="0" y="0"/>
                </a:moveTo>
                <a:lnTo>
                  <a:pt x="8346377" y="0"/>
                </a:lnTo>
                <a:lnTo>
                  <a:pt x="8346377" y="2677097"/>
                </a:lnTo>
                <a:lnTo>
                  <a:pt x="0" y="267709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47" name="Freeform 47"/>
          <p:cNvSpPr/>
          <p:nvPr/>
        </p:nvSpPr>
        <p:spPr>
          <a:xfrm>
            <a:off x="9679943" y="5473703"/>
            <a:ext cx="793433" cy="793433"/>
          </a:xfrm>
          <a:custGeom>
            <a:avLst/>
            <a:gdLst/>
            <a:ahLst/>
            <a:cxnLst/>
            <a:rect l="l" t="t" r="r" b="b"/>
            <a:pathLst>
              <a:path w="793433" h="793433">
                <a:moveTo>
                  <a:pt x="0" y="0"/>
                </a:moveTo>
                <a:lnTo>
                  <a:pt x="793433" y="0"/>
                </a:lnTo>
                <a:lnTo>
                  <a:pt x="793433" y="793433"/>
                </a:lnTo>
                <a:lnTo>
                  <a:pt x="0" y="79343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48" name="Group 48"/>
          <p:cNvGrpSpPr/>
          <p:nvPr/>
        </p:nvGrpSpPr>
        <p:grpSpPr>
          <a:xfrm>
            <a:off x="9692640" y="5486400"/>
            <a:ext cx="768096" cy="768096"/>
            <a:chOff x="0" y="0"/>
            <a:chExt cx="1024128" cy="1024128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024128" cy="1024128"/>
            </a:xfrm>
            <a:custGeom>
              <a:avLst/>
              <a:gdLst/>
              <a:ahLst/>
              <a:cxnLst/>
              <a:rect l="l" t="t" r="r" b="b"/>
              <a:pathLst>
                <a:path w="1024128" h="1024128">
                  <a:moveTo>
                    <a:pt x="0" y="0"/>
                  </a:moveTo>
                  <a:lnTo>
                    <a:pt x="1024128" y="0"/>
                  </a:lnTo>
                  <a:lnTo>
                    <a:pt x="1024128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8392" r="-7839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9692640" y="5443538"/>
            <a:ext cx="768096" cy="810958"/>
            <a:chOff x="0" y="0"/>
            <a:chExt cx="1024128" cy="1081278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024128" cy="1081278"/>
            </a:xfrm>
            <a:custGeom>
              <a:avLst/>
              <a:gdLst/>
              <a:ahLst/>
              <a:cxnLst/>
              <a:rect l="l" t="t" r="r" b="b"/>
              <a:pathLst>
                <a:path w="1024128" h="1081278">
                  <a:moveTo>
                    <a:pt x="0" y="0"/>
                  </a:moveTo>
                  <a:lnTo>
                    <a:pt x="1024128" y="0"/>
                  </a:lnTo>
                  <a:lnTo>
                    <a:pt x="1024128" y="1081278"/>
                  </a:lnTo>
                  <a:lnTo>
                    <a:pt x="0" y="1081278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85463" r="-8546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0" y="-57150"/>
              <a:ext cx="1024128" cy="113842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840"/>
                </a:lnSpc>
              </a:pPr>
              <a:r>
                <a:rPr lang="en-US" sz="3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4</a:t>
              </a:r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10643616" y="5449824"/>
            <a:ext cx="6986016" cy="2597496"/>
            <a:chOff x="0" y="0"/>
            <a:chExt cx="9314688" cy="3463328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9314688" cy="3463290"/>
            </a:xfrm>
            <a:custGeom>
              <a:avLst/>
              <a:gdLst/>
              <a:ahLst/>
              <a:cxnLst/>
              <a:rect l="l" t="t" r="r" b="b"/>
              <a:pathLst>
                <a:path w="9314688" h="3463290">
                  <a:moveTo>
                    <a:pt x="0" y="0"/>
                  </a:moveTo>
                  <a:lnTo>
                    <a:pt x="9314688" y="0"/>
                  </a:lnTo>
                  <a:lnTo>
                    <a:pt x="9314688" y="3463290"/>
                  </a:lnTo>
                  <a:lnTo>
                    <a:pt x="0" y="346329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2368" b="-236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0643616" y="5385530"/>
            <a:ext cx="6986016" cy="2661790"/>
            <a:chOff x="0" y="0"/>
            <a:chExt cx="9314688" cy="3549053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9314688" cy="3549052"/>
            </a:xfrm>
            <a:custGeom>
              <a:avLst/>
              <a:gdLst/>
              <a:ahLst/>
              <a:cxnLst/>
              <a:rect l="l" t="t" r="r" b="b"/>
              <a:pathLst>
                <a:path w="9314688" h="3549052">
                  <a:moveTo>
                    <a:pt x="0" y="0"/>
                  </a:moveTo>
                  <a:lnTo>
                    <a:pt x="9314688" y="0"/>
                  </a:lnTo>
                  <a:lnTo>
                    <a:pt x="9314688" y="3549052"/>
                  </a:lnTo>
                  <a:lnTo>
                    <a:pt x="0" y="3549052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139" b="-113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85725"/>
              <a:ext cx="9314688" cy="36347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Establecer una convención sectorial de aplicación obligatoria para todos los empleadores y trabajadores del nivel.</a:t>
              </a:r>
            </a:p>
          </p:txBody>
        </p:sp>
      </p:grpSp>
      <p:sp>
        <p:nvSpPr>
          <p:cNvPr id="58" name="Freeform 58"/>
          <p:cNvSpPr/>
          <p:nvPr/>
        </p:nvSpPr>
        <p:spPr>
          <a:xfrm>
            <a:off x="627383" y="8216903"/>
            <a:ext cx="17216056" cy="1762697"/>
          </a:xfrm>
          <a:custGeom>
            <a:avLst/>
            <a:gdLst/>
            <a:ahLst/>
            <a:cxnLst/>
            <a:rect l="l" t="t" r="r" b="b"/>
            <a:pathLst>
              <a:path w="17216056" h="1762697">
                <a:moveTo>
                  <a:pt x="0" y="0"/>
                </a:moveTo>
                <a:lnTo>
                  <a:pt x="17216057" y="0"/>
                </a:lnTo>
                <a:lnTo>
                  <a:pt x="17216057" y="1762697"/>
                </a:lnTo>
                <a:lnTo>
                  <a:pt x="0" y="176269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9" name="Freeform 59"/>
          <p:cNvSpPr/>
          <p:nvPr/>
        </p:nvSpPr>
        <p:spPr>
          <a:xfrm>
            <a:off x="810263" y="8399783"/>
            <a:ext cx="793432" cy="793433"/>
          </a:xfrm>
          <a:custGeom>
            <a:avLst/>
            <a:gdLst/>
            <a:ahLst/>
            <a:cxnLst/>
            <a:rect l="l" t="t" r="r" b="b"/>
            <a:pathLst>
              <a:path w="793432" h="793433">
                <a:moveTo>
                  <a:pt x="0" y="0"/>
                </a:moveTo>
                <a:lnTo>
                  <a:pt x="793433" y="0"/>
                </a:lnTo>
                <a:lnTo>
                  <a:pt x="793433" y="793433"/>
                </a:lnTo>
                <a:lnTo>
                  <a:pt x="0" y="79343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60" name="Group 60"/>
          <p:cNvGrpSpPr/>
          <p:nvPr/>
        </p:nvGrpSpPr>
        <p:grpSpPr>
          <a:xfrm>
            <a:off x="822960" y="8412480"/>
            <a:ext cx="768096" cy="768096"/>
            <a:chOff x="0" y="0"/>
            <a:chExt cx="1024128" cy="1024128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1024128" cy="1024128"/>
            </a:xfrm>
            <a:custGeom>
              <a:avLst/>
              <a:gdLst/>
              <a:ahLst/>
              <a:cxnLst/>
              <a:rect l="l" t="t" r="r" b="b"/>
              <a:pathLst>
                <a:path w="1024128" h="1024128">
                  <a:moveTo>
                    <a:pt x="0" y="0"/>
                  </a:moveTo>
                  <a:lnTo>
                    <a:pt x="1024128" y="0"/>
                  </a:lnTo>
                  <a:lnTo>
                    <a:pt x="1024128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78392" r="-7839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822960" y="8369618"/>
            <a:ext cx="768096" cy="810958"/>
            <a:chOff x="0" y="0"/>
            <a:chExt cx="1024128" cy="1081278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1024128" cy="1081278"/>
            </a:xfrm>
            <a:custGeom>
              <a:avLst/>
              <a:gdLst/>
              <a:ahLst/>
              <a:cxnLst/>
              <a:rect l="l" t="t" r="r" b="b"/>
              <a:pathLst>
                <a:path w="1024128" h="1081278">
                  <a:moveTo>
                    <a:pt x="0" y="0"/>
                  </a:moveTo>
                  <a:lnTo>
                    <a:pt x="1024128" y="0"/>
                  </a:lnTo>
                  <a:lnTo>
                    <a:pt x="1024128" y="1081278"/>
                  </a:lnTo>
                  <a:lnTo>
                    <a:pt x="0" y="1081278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85463" r="-8546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0" y="-57150"/>
              <a:ext cx="1024128" cy="113842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840"/>
                </a:lnSpc>
              </a:pPr>
              <a:r>
                <a:rPr lang="en-US" sz="3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5</a:t>
              </a: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1828800" y="8375904"/>
            <a:ext cx="15727680" cy="1444752"/>
            <a:chOff x="0" y="0"/>
            <a:chExt cx="20970240" cy="1926336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0970239" cy="1926336"/>
            </a:xfrm>
            <a:custGeom>
              <a:avLst/>
              <a:gdLst/>
              <a:ahLst/>
              <a:cxnLst/>
              <a:rect l="l" t="t" r="r" b="b"/>
              <a:pathLst>
                <a:path w="20970239" h="1926336">
                  <a:moveTo>
                    <a:pt x="0" y="0"/>
                  </a:moveTo>
                  <a:lnTo>
                    <a:pt x="20970239" y="0"/>
                  </a:lnTo>
                  <a:lnTo>
                    <a:pt x="20970239" y="1926336"/>
                  </a:lnTo>
                  <a:lnTo>
                    <a:pt x="0" y="192633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61967" b="-16196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828800" y="8311610"/>
            <a:ext cx="15727680" cy="1509046"/>
            <a:chOff x="0" y="0"/>
            <a:chExt cx="20970240" cy="2012061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0970239" cy="2012061"/>
            </a:xfrm>
            <a:custGeom>
              <a:avLst/>
              <a:gdLst/>
              <a:ahLst/>
              <a:cxnLst/>
              <a:rect l="l" t="t" r="r" b="b"/>
              <a:pathLst>
                <a:path w="20970239" h="2012061">
                  <a:moveTo>
                    <a:pt x="0" y="0"/>
                  </a:moveTo>
                  <a:lnTo>
                    <a:pt x="20970239" y="0"/>
                  </a:lnTo>
                  <a:lnTo>
                    <a:pt x="20970239" y="2012061"/>
                  </a:lnTo>
                  <a:lnTo>
                    <a:pt x="0" y="201206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53078" b="-15307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0" y="-85725"/>
              <a:ext cx="20970240" cy="209778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Cumplir los Convenios 98 y 154 de la OIT y las observaciones de la Comisión de Expertos ratificados por Colombia.</a:t>
              </a:r>
            </a:p>
          </p:txBody>
        </p:sp>
      </p:grpSp>
      <p:sp>
        <p:nvSpPr>
          <p:cNvPr id="70" name="Freeform 70"/>
          <p:cNvSpPr/>
          <p:nvPr/>
        </p:nvSpPr>
        <p:spPr>
          <a:xfrm>
            <a:off x="-12697" y="9734807"/>
            <a:ext cx="18313336" cy="564833"/>
          </a:xfrm>
          <a:custGeom>
            <a:avLst/>
            <a:gdLst/>
            <a:ahLst/>
            <a:cxnLst/>
            <a:rect l="l" t="t" r="r" b="b"/>
            <a:pathLst>
              <a:path w="18313336" h="564833">
                <a:moveTo>
                  <a:pt x="0" y="0"/>
                </a:moveTo>
                <a:lnTo>
                  <a:pt x="18313337" y="0"/>
                </a:lnTo>
                <a:lnTo>
                  <a:pt x="18313337" y="564833"/>
                </a:lnTo>
                <a:lnTo>
                  <a:pt x="0" y="56483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71" name="Group 71"/>
          <p:cNvGrpSpPr/>
          <p:nvPr/>
        </p:nvGrpSpPr>
        <p:grpSpPr>
          <a:xfrm>
            <a:off x="548640" y="9747504"/>
            <a:ext cx="17190720" cy="539496"/>
            <a:chOff x="0" y="0"/>
            <a:chExt cx="22920960" cy="719328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22920961" cy="719328"/>
            </a:xfrm>
            <a:custGeom>
              <a:avLst/>
              <a:gdLst/>
              <a:ahLst/>
              <a:cxnLst/>
              <a:rect l="l" t="t" r="r" b="b"/>
              <a:pathLst>
                <a:path w="22920961" h="719328">
                  <a:moveTo>
                    <a:pt x="0" y="0"/>
                  </a:moveTo>
                  <a:lnTo>
                    <a:pt x="22920961" y="0"/>
                  </a:lnTo>
                  <a:lnTo>
                    <a:pt x="22920961" y="719328"/>
                  </a:lnTo>
                  <a:lnTo>
                    <a:pt x="0" y="719328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570446" b="-57044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548640" y="9718929"/>
            <a:ext cx="17190720" cy="595571"/>
            <a:chOff x="0" y="0"/>
            <a:chExt cx="22920960" cy="794095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22920961" cy="794095"/>
            </a:xfrm>
            <a:custGeom>
              <a:avLst/>
              <a:gdLst/>
              <a:ahLst/>
              <a:cxnLst/>
              <a:rect l="l" t="t" r="r" b="b"/>
              <a:pathLst>
                <a:path w="22920961" h="794095">
                  <a:moveTo>
                    <a:pt x="0" y="0"/>
                  </a:moveTo>
                  <a:lnTo>
                    <a:pt x="22920961" y="0"/>
                  </a:lnTo>
                  <a:lnTo>
                    <a:pt x="22920961" y="794095"/>
                  </a:lnTo>
                  <a:lnTo>
                    <a:pt x="0" y="79409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514729" b="-51011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57150"/>
              <a:ext cx="22920960" cy="8512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0234 de 2026  |  Negociación Colectiva por Niveles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4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697" y="-12697"/>
            <a:ext cx="18313336" cy="2183320"/>
          </a:xfrm>
          <a:custGeom>
            <a:avLst/>
            <a:gdLst/>
            <a:ahLst/>
            <a:cxnLst/>
            <a:rect l="l" t="t" r="r" b="b"/>
            <a:pathLst>
              <a:path w="18313336" h="2183320">
                <a:moveTo>
                  <a:pt x="0" y="0"/>
                </a:moveTo>
                <a:lnTo>
                  <a:pt x="18313337" y="0"/>
                </a:lnTo>
                <a:lnTo>
                  <a:pt x="18313337" y="2183321"/>
                </a:lnTo>
                <a:lnTo>
                  <a:pt x="0" y="21833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" name="Group 3"/>
          <p:cNvGrpSpPr/>
          <p:nvPr/>
        </p:nvGrpSpPr>
        <p:grpSpPr>
          <a:xfrm>
            <a:off x="731520" y="0"/>
            <a:ext cx="15361920" cy="2157984"/>
            <a:chOff x="0" y="0"/>
            <a:chExt cx="20482560" cy="28773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482561" cy="2877312"/>
            </a:xfrm>
            <a:custGeom>
              <a:avLst/>
              <a:gdLst/>
              <a:ahLst/>
              <a:cxnLst/>
              <a:rect l="l" t="t" r="r" b="b"/>
              <a:pathLst>
                <a:path w="20482561" h="2877312">
                  <a:moveTo>
                    <a:pt x="0" y="0"/>
                  </a:moveTo>
                  <a:lnTo>
                    <a:pt x="20482561" y="0"/>
                  </a:lnTo>
                  <a:lnTo>
                    <a:pt x="20482561" y="2877312"/>
                  </a:lnTo>
                  <a:lnTo>
                    <a:pt x="0" y="28773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8610" b="-8861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-107156"/>
            <a:ext cx="15361920" cy="2265140"/>
            <a:chOff x="0" y="0"/>
            <a:chExt cx="20482560" cy="302018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482561" cy="3020187"/>
            </a:xfrm>
            <a:custGeom>
              <a:avLst/>
              <a:gdLst/>
              <a:ahLst/>
              <a:cxnLst/>
              <a:rect l="l" t="t" r="r" b="b"/>
              <a:pathLst>
                <a:path w="20482561" h="3020187">
                  <a:moveTo>
                    <a:pt x="0" y="0"/>
                  </a:moveTo>
                  <a:lnTo>
                    <a:pt x="20482561" y="0"/>
                  </a:lnTo>
                  <a:lnTo>
                    <a:pt x="20482561" y="3020187"/>
                  </a:lnTo>
                  <a:lnTo>
                    <a:pt x="0" y="3020187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2145" b="-8214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42875"/>
              <a:ext cx="20482560" cy="316306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8640"/>
                </a:lnSpc>
              </a:pPr>
              <a:r>
                <a:rPr lang="en-US" sz="7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CONSIDERACIONES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550640" y="182880"/>
            <a:ext cx="1426464" cy="1426464"/>
            <a:chOff x="0" y="0"/>
            <a:chExt cx="1901952" cy="1901952"/>
          </a:xfrm>
        </p:grpSpPr>
        <p:sp>
          <p:nvSpPr>
            <p:cNvPr id="9" name="Freeform 9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Freeform 10"/>
          <p:cNvSpPr/>
          <p:nvPr/>
        </p:nvSpPr>
        <p:spPr>
          <a:xfrm>
            <a:off x="629917" y="2367277"/>
            <a:ext cx="17028224" cy="1373696"/>
          </a:xfrm>
          <a:custGeom>
            <a:avLst/>
            <a:gdLst/>
            <a:ahLst/>
            <a:cxnLst/>
            <a:rect l="l" t="t" r="r" b="b"/>
            <a:pathLst>
              <a:path w="17028224" h="1373696">
                <a:moveTo>
                  <a:pt x="0" y="0"/>
                </a:moveTo>
                <a:lnTo>
                  <a:pt x="17028223" y="0"/>
                </a:lnTo>
                <a:lnTo>
                  <a:pt x="17028223" y="1373695"/>
                </a:lnTo>
                <a:lnTo>
                  <a:pt x="0" y="13736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1" name="Group 11"/>
          <p:cNvGrpSpPr/>
          <p:nvPr/>
        </p:nvGrpSpPr>
        <p:grpSpPr>
          <a:xfrm>
            <a:off x="877824" y="2377440"/>
            <a:ext cx="16642080" cy="1353312"/>
            <a:chOff x="0" y="0"/>
            <a:chExt cx="22189440" cy="180441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2189439" cy="1804416"/>
            </a:xfrm>
            <a:custGeom>
              <a:avLst/>
              <a:gdLst/>
              <a:ahLst/>
              <a:cxnLst/>
              <a:rect l="l" t="t" r="r" b="b"/>
              <a:pathLst>
                <a:path w="22189439" h="1804416">
                  <a:moveTo>
                    <a:pt x="0" y="0"/>
                  </a:moveTo>
                  <a:lnTo>
                    <a:pt x="22189439" y="0"/>
                  </a:lnTo>
                  <a:lnTo>
                    <a:pt x="22189439" y="1804416"/>
                  </a:lnTo>
                  <a:lnTo>
                    <a:pt x="0" y="180441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89446" b="-189446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77824" y="2320290"/>
            <a:ext cx="16642080" cy="1410462"/>
            <a:chOff x="0" y="0"/>
            <a:chExt cx="22189440" cy="188061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2189439" cy="1880616"/>
            </a:xfrm>
            <a:custGeom>
              <a:avLst/>
              <a:gdLst/>
              <a:ahLst/>
              <a:cxnLst/>
              <a:rect l="l" t="t" r="r" b="b"/>
              <a:pathLst>
                <a:path w="22189439" h="1880616">
                  <a:moveTo>
                    <a:pt x="0" y="0"/>
                  </a:moveTo>
                  <a:lnTo>
                    <a:pt x="22189439" y="0"/>
                  </a:lnTo>
                  <a:lnTo>
                    <a:pt x="22189439" y="1880616"/>
                  </a:lnTo>
                  <a:lnTo>
                    <a:pt x="0" y="1880616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79904" b="-17990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76200"/>
              <a:ext cx="22189440" cy="195681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559"/>
                </a:lnSpc>
              </a:pPr>
              <a:r>
                <a:rPr lang="en-US" sz="3799" b="1">
                  <a:solidFill>
                    <a:srgbClr val="52B78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▸  </a:t>
              </a:r>
              <a:r>
                <a:rPr lang="en-US" sz="37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 negociación empresa por empresa dejaba a los trabajadores de pequeñas empresas sin acceso real a la negociación colectiva.</a:t>
              </a:r>
            </a:p>
          </p:txBody>
        </p:sp>
      </p:grpSp>
      <p:sp>
        <p:nvSpPr>
          <p:cNvPr id="16" name="Freeform 16"/>
          <p:cNvSpPr/>
          <p:nvPr/>
        </p:nvSpPr>
        <p:spPr>
          <a:xfrm>
            <a:off x="629917" y="3885181"/>
            <a:ext cx="17028224" cy="1373696"/>
          </a:xfrm>
          <a:custGeom>
            <a:avLst/>
            <a:gdLst/>
            <a:ahLst/>
            <a:cxnLst/>
            <a:rect l="l" t="t" r="r" b="b"/>
            <a:pathLst>
              <a:path w="17028224" h="1373696">
                <a:moveTo>
                  <a:pt x="0" y="0"/>
                </a:moveTo>
                <a:lnTo>
                  <a:pt x="17028223" y="0"/>
                </a:lnTo>
                <a:lnTo>
                  <a:pt x="17028223" y="1373695"/>
                </a:lnTo>
                <a:lnTo>
                  <a:pt x="0" y="13736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7" name="Group 17"/>
          <p:cNvGrpSpPr/>
          <p:nvPr/>
        </p:nvGrpSpPr>
        <p:grpSpPr>
          <a:xfrm>
            <a:off x="877824" y="3895344"/>
            <a:ext cx="16642080" cy="1440370"/>
            <a:chOff x="0" y="0"/>
            <a:chExt cx="22189440" cy="192049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2189439" cy="1920494"/>
            </a:xfrm>
            <a:custGeom>
              <a:avLst/>
              <a:gdLst/>
              <a:ahLst/>
              <a:cxnLst/>
              <a:rect l="l" t="t" r="r" b="b"/>
              <a:pathLst>
                <a:path w="22189439" h="1920494">
                  <a:moveTo>
                    <a:pt x="0" y="0"/>
                  </a:moveTo>
                  <a:lnTo>
                    <a:pt x="22189439" y="0"/>
                  </a:lnTo>
                  <a:lnTo>
                    <a:pt x="22189439" y="1920494"/>
                  </a:lnTo>
                  <a:lnTo>
                    <a:pt x="0" y="1920494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74974" b="-17497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877824" y="3831050"/>
            <a:ext cx="16642080" cy="1504664"/>
            <a:chOff x="0" y="0"/>
            <a:chExt cx="22189440" cy="2006219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2189439" cy="2006225"/>
            </a:xfrm>
            <a:custGeom>
              <a:avLst/>
              <a:gdLst/>
              <a:ahLst/>
              <a:cxnLst/>
              <a:rect l="l" t="t" r="r" b="b"/>
              <a:pathLst>
                <a:path w="22189439" h="2006225">
                  <a:moveTo>
                    <a:pt x="0" y="0"/>
                  </a:moveTo>
                  <a:lnTo>
                    <a:pt x="22189439" y="0"/>
                  </a:lnTo>
                  <a:lnTo>
                    <a:pt x="22189439" y="2006225"/>
                  </a:lnTo>
                  <a:lnTo>
                    <a:pt x="0" y="200622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65510" b="-16551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85725"/>
              <a:ext cx="22189440" cy="209194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919"/>
                </a:lnSpc>
              </a:pPr>
              <a:r>
                <a:rPr lang="en-US" sz="4099" b="1">
                  <a:solidFill>
                    <a:srgbClr val="52B78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▸  </a:t>
              </a:r>
              <a:r>
                <a:rPr lang="en-US" sz="40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Los sindicatos de industria o rama ahora pueden acordar condiciones para miles de trabajadores a la vez, con mayor poder de negociación.</a:t>
              </a:r>
            </a:p>
          </p:txBody>
        </p:sp>
      </p:grpSp>
      <p:sp>
        <p:nvSpPr>
          <p:cNvPr id="22" name="Freeform 22"/>
          <p:cNvSpPr/>
          <p:nvPr/>
        </p:nvSpPr>
        <p:spPr>
          <a:xfrm>
            <a:off x="629917" y="5403085"/>
            <a:ext cx="17028224" cy="1373695"/>
          </a:xfrm>
          <a:custGeom>
            <a:avLst/>
            <a:gdLst/>
            <a:ahLst/>
            <a:cxnLst/>
            <a:rect l="l" t="t" r="r" b="b"/>
            <a:pathLst>
              <a:path w="17028224" h="1373695">
                <a:moveTo>
                  <a:pt x="0" y="0"/>
                </a:moveTo>
                <a:lnTo>
                  <a:pt x="17028223" y="0"/>
                </a:lnTo>
                <a:lnTo>
                  <a:pt x="17028223" y="1373695"/>
                </a:lnTo>
                <a:lnTo>
                  <a:pt x="0" y="13736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23" name="Group 23"/>
          <p:cNvGrpSpPr/>
          <p:nvPr/>
        </p:nvGrpSpPr>
        <p:grpSpPr>
          <a:xfrm>
            <a:off x="877824" y="5413248"/>
            <a:ext cx="16642080" cy="1397346"/>
            <a:chOff x="0" y="0"/>
            <a:chExt cx="22189440" cy="1863128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2189439" cy="1863090"/>
            </a:xfrm>
            <a:custGeom>
              <a:avLst/>
              <a:gdLst/>
              <a:ahLst/>
              <a:cxnLst/>
              <a:rect l="l" t="t" r="r" b="b"/>
              <a:pathLst>
                <a:path w="22189439" h="1863090">
                  <a:moveTo>
                    <a:pt x="0" y="0"/>
                  </a:moveTo>
                  <a:lnTo>
                    <a:pt x="22189439" y="0"/>
                  </a:lnTo>
                  <a:lnTo>
                    <a:pt x="22189439" y="1863090"/>
                  </a:lnTo>
                  <a:lnTo>
                    <a:pt x="0" y="186309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81904" b="-18190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877824" y="5348954"/>
            <a:ext cx="16642080" cy="1461640"/>
            <a:chOff x="0" y="0"/>
            <a:chExt cx="22189440" cy="1948853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2189439" cy="1948853"/>
            </a:xfrm>
            <a:custGeom>
              <a:avLst/>
              <a:gdLst/>
              <a:ahLst/>
              <a:cxnLst/>
              <a:rect l="l" t="t" r="r" b="b"/>
              <a:pathLst>
                <a:path w="22189439" h="1948853">
                  <a:moveTo>
                    <a:pt x="0" y="0"/>
                  </a:moveTo>
                  <a:lnTo>
                    <a:pt x="22189439" y="0"/>
                  </a:lnTo>
                  <a:lnTo>
                    <a:pt x="22189439" y="1948853"/>
                  </a:lnTo>
                  <a:lnTo>
                    <a:pt x="0" y="194885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71854" b="-17185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85725"/>
              <a:ext cx="22189440" cy="20345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52B78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▸  </a:t>
              </a:r>
              <a:r>
                <a:rPr lang="en-US" sz="3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Los niveles superiores fijan un PISO MÍNIMO que los niveles inferiores no pueden reducir, garantizando protección progresiva.</a:t>
              </a:r>
            </a:p>
          </p:txBody>
        </p:sp>
      </p:grpSp>
      <p:sp>
        <p:nvSpPr>
          <p:cNvPr id="28" name="Freeform 28"/>
          <p:cNvSpPr/>
          <p:nvPr/>
        </p:nvSpPr>
        <p:spPr>
          <a:xfrm>
            <a:off x="629917" y="6920989"/>
            <a:ext cx="17028224" cy="1373695"/>
          </a:xfrm>
          <a:custGeom>
            <a:avLst/>
            <a:gdLst/>
            <a:ahLst/>
            <a:cxnLst/>
            <a:rect l="l" t="t" r="r" b="b"/>
            <a:pathLst>
              <a:path w="17028224" h="1373695">
                <a:moveTo>
                  <a:pt x="0" y="0"/>
                </a:moveTo>
                <a:lnTo>
                  <a:pt x="17028223" y="0"/>
                </a:lnTo>
                <a:lnTo>
                  <a:pt x="17028223" y="1373695"/>
                </a:lnTo>
                <a:lnTo>
                  <a:pt x="0" y="13736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29" name="Group 29"/>
          <p:cNvGrpSpPr/>
          <p:nvPr/>
        </p:nvGrpSpPr>
        <p:grpSpPr>
          <a:xfrm>
            <a:off x="877824" y="6931152"/>
            <a:ext cx="16642080" cy="1397346"/>
            <a:chOff x="0" y="0"/>
            <a:chExt cx="22189440" cy="1863128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2189439" cy="1863090"/>
            </a:xfrm>
            <a:custGeom>
              <a:avLst/>
              <a:gdLst/>
              <a:ahLst/>
              <a:cxnLst/>
              <a:rect l="l" t="t" r="r" b="b"/>
              <a:pathLst>
                <a:path w="22189439" h="1863090">
                  <a:moveTo>
                    <a:pt x="0" y="0"/>
                  </a:moveTo>
                  <a:lnTo>
                    <a:pt x="22189439" y="0"/>
                  </a:lnTo>
                  <a:lnTo>
                    <a:pt x="22189439" y="1863090"/>
                  </a:lnTo>
                  <a:lnTo>
                    <a:pt x="0" y="186309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81904" b="-18190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877824" y="6866858"/>
            <a:ext cx="16642080" cy="1461640"/>
            <a:chOff x="0" y="0"/>
            <a:chExt cx="22189440" cy="1948853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2189439" cy="1948853"/>
            </a:xfrm>
            <a:custGeom>
              <a:avLst/>
              <a:gdLst/>
              <a:ahLst/>
              <a:cxnLst/>
              <a:rect l="l" t="t" r="r" b="b"/>
              <a:pathLst>
                <a:path w="22189439" h="1948853">
                  <a:moveTo>
                    <a:pt x="0" y="0"/>
                  </a:moveTo>
                  <a:lnTo>
                    <a:pt x="22189439" y="0"/>
                  </a:lnTo>
                  <a:lnTo>
                    <a:pt x="22189439" y="1948853"/>
                  </a:lnTo>
                  <a:lnTo>
                    <a:pt x="0" y="194885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71854" b="-17185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85725"/>
              <a:ext cx="22189440" cy="20345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52B78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▸  </a:t>
              </a:r>
              <a:r>
                <a:rPr lang="en-US" sz="3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 convención sectorial es obligatoria para todos los empleadores y trabajadores del nivel, con disposiciones especiales para MIPYMES.</a:t>
              </a:r>
            </a:p>
          </p:txBody>
        </p:sp>
      </p:grpSp>
      <p:sp>
        <p:nvSpPr>
          <p:cNvPr id="34" name="Freeform 34"/>
          <p:cNvSpPr/>
          <p:nvPr/>
        </p:nvSpPr>
        <p:spPr>
          <a:xfrm>
            <a:off x="629917" y="8438893"/>
            <a:ext cx="17028224" cy="1373695"/>
          </a:xfrm>
          <a:custGeom>
            <a:avLst/>
            <a:gdLst/>
            <a:ahLst/>
            <a:cxnLst/>
            <a:rect l="l" t="t" r="r" b="b"/>
            <a:pathLst>
              <a:path w="17028224" h="1373695">
                <a:moveTo>
                  <a:pt x="0" y="0"/>
                </a:moveTo>
                <a:lnTo>
                  <a:pt x="17028223" y="0"/>
                </a:lnTo>
                <a:lnTo>
                  <a:pt x="17028223" y="1373695"/>
                </a:lnTo>
                <a:lnTo>
                  <a:pt x="0" y="13736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5" name="Group 35"/>
          <p:cNvGrpSpPr/>
          <p:nvPr/>
        </p:nvGrpSpPr>
        <p:grpSpPr>
          <a:xfrm>
            <a:off x="877824" y="8449056"/>
            <a:ext cx="16642080" cy="1397346"/>
            <a:chOff x="0" y="0"/>
            <a:chExt cx="22189440" cy="1863128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2189439" cy="1863090"/>
            </a:xfrm>
            <a:custGeom>
              <a:avLst/>
              <a:gdLst/>
              <a:ahLst/>
              <a:cxnLst/>
              <a:rect l="l" t="t" r="r" b="b"/>
              <a:pathLst>
                <a:path w="22189439" h="1863090">
                  <a:moveTo>
                    <a:pt x="0" y="0"/>
                  </a:moveTo>
                  <a:lnTo>
                    <a:pt x="22189439" y="0"/>
                  </a:lnTo>
                  <a:lnTo>
                    <a:pt x="22189439" y="1863090"/>
                  </a:lnTo>
                  <a:lnTo>
                    <a:pt x="0" y="186309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81904" b="-18190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877824" y="8384762"/>
            <a:ext cx="16642080" cy="1461640"/>
            <a:chOff x="0" y="0"/>
            <a:chExt cx="22189440" cy="1948853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2189439" cy="1948853"/>
            </a:xfrm>
            <a:custGeom>
              <a:avLst/>
              <a:gdLst/>
              <a:ahLst/>
              <a:cxnLst/>
              <a:rect l="l" t="t" r="r" b="b"/>
              <a:pathLst>
                <a:path w="22189439" h="1948853">
                  <a:moveTo>
                    <a:pt x="0" y="0"/>
                  </a:moveTo>
                  <a:lnTo>
                    <a:pt x="22189439" y="0"/>
                  </a:lnTo>
                  <a:lnTo>
                    <a:pt x="22189439" y="1948853"/>
                  </a:lnTo>
                  <a:lnTo>
                    <a:pt x="0" y="194885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71854" b="-17185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85725"/>
              <a:ext cx="22189440" cy="20345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52B788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▸  </a:t>
              </a:r>
              <a:r>
                <a:rPr lang="en-US" sz="3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El decreto mantiene la cuota por beneficio convencional del Art. 68 de la Ley 50 de 1990, extendiéndola a todos los niveles.</a:t>
              </a:r>
            </a:p>
          </p:txBody>
        </p:sp>
      </p:grpSp>
      <p:sp>
        <p:nvSpPr>
          <p:cNvPr id="40" name="Freeform 40"/>
          <p:cNvSpPr/>
          <p:nvPr/>
        </p:nvSpPr>
        <p:spPr>
          <a:xfrm>
            <a:off x="-12697" y="9734807"/>
            <a:ext cx="18313336" cy="564833"/>
          </a:xfrm>
          <a:custGeom>
            <a:avLst/>
            <a:gdLst/>
            <a:ahLst/>
            <a:cxnLst/>
            <a:rect l="l" t="t" r="r" b="b"/>
            <a:pathLst>
              <a:path w="18313336" h="564833">
                <a:moveTo>
                  <a:pt x="0" y="0"/>
                </a:moveTo>
                <a:lnTo>
                  <a:pt x="18313337" y="0"/>
                </a:lnTo>
                <a:lnTo>
                  <a:pt x="18313337" y="564833"/>
                </a:lnTo>
                <a:lnTo>
                  <a:pt x="0" y="56483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41" name="Group 41"/>
          <p:cNvGrpSpPr/>
          <p:nvPr/>
        </p:nvGrpSpPr>
        <p:grpSpPr>
          <a:xfrm>
            <a:off x="548640" y="9747504"/>
            <a:ext cx="17190720" cy="539496"/>
            <a:chOff x="0" y="0"/>
            <a:chExt cx="22920960" cy="719328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2920961" cy="719328"/>
            </a:xfrm>
            <a:custGeom>
              <a:avLst/>
              <a:gdLst/>
              <a:ahLst/>
              <a:cxnLst/>
              <a:rect l="l" t="t" r="r" b="b"/>
              <a:pathLst>
                <a:path w="22920961" h="719328">
                  <a:moveTo>
                    <a:pt x="0" y="0"/>
                  </a:moveTo>
                  <a:lnTo>
                    <a:pt x="22920961" y="0"/>
                  </a:lnTo>
                  <a:lnTo>
                    <a:pt x="22920961" y="719328"/>
                  </a:lnTo>
                  <a:lnTo>
                    <a:pt x="0" y="719328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570446" b="-57044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548640" y="9711785"/>
            <a:ext cx="17190720" cy="595493"/>
            <a:chOff x="0" y="0"/>
            <a:chExt cx="22920960" cy="79399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2920961" cy="793990"/>
            </a:xfrm>
            <a:custGeom>
              <a:avLst/>
              <a:gdLst/>
              <a:ahLst/>
              <a:cxnLst/>
              <a:rect l="l" t="t" r="r" b="b"/>
              <a:pathLst>
                <a:path w="22920961" h="793990">
                  <a:moveTo>
                    <a:pt x="0" y="0"/>
                  </a:moveTo>
                  <a:lnTo>
                    <a:pt x="22920961" y="0"/>
                  </a:lnTo>
                  <a:lnTo>
                    <a:pt x="22920961" y="793990"/>
                  </a:lnTo>
                  <a:lnTo>
                    <a:pt x="0" y="793990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514198" b="-51079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57150"/>
              <a:ext cx="22920960" cy="85114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8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0234 de 2026  |  Negociación Colectiva por Niveles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A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697" y="-12697"/>
            <a:ext cx="18313336" cy="2183320"/>
          </a:xfrm>
          <a:custGeom>
            <a:avLst/>
            <a:gdLst/>
            <a:ahLst/>
            <a:cxnLst/>
            <a:rect l="l" t="t" r="r" b="b"/>
            <a:pathLst>
              <a:path w="18313336" h="2183320">
                <a:moveTo>
                  <a:pt x="0" y="0"/>
                </a:moveTo>
                <a:lnTo>
                  <a:pt x="18313337" y="0"/>
                </a:lnTo>
                <a:lnTo>
                  <a:pt x="18313337" y="2183321"/>
                </a:lnTo>
                <a:lnTo>
                  <a:pt x="0" y="21833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" name="Group 3"/>
          <p:cNvGrpSpPr/>
          <p:nvPr/>
        </p:nvGrpSpPr>
        <p:grpSpPr>
          <a:xfrm>
            <a:off x="731520" y="0"/>
            <a:ext cx="15361920" cy="2157984"/>
            <a:chOff x="0" y="0"/>
            <a:chExt cx="20482560" cy="28773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482561" cy="2877312"/>
            </a:xfrm>
            <a:custGeom>
              <a:avLst/>
              <a:gdLst/>
              <a:ahLst/>
              <a:cxnLst/>
              <a:rect l="l" t="t" r="r" b="b"/>
              <a:pathLst>
                <a:path w="20482561" h="2877312">
                  <a:moveTo>
                    <a:pt x="0" y="0"/>
                  </a:moveTo>
                  <a:lnTo>
                    <a:pt x="20482561" y="0"/>
                  </a:lnTo>
                  <a:lnTo>
                    <a:pt x="20482561" y="2877312"/>
                  </a:lnTo>
                  <a:lnTo>
                    <a:pt x="0" y="28773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8610" b="-8861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-107156"/>
            <a:ext cx="15361920" cy="2265140"/>
            <a:chOff x="0" y="0"/>
            <a:chExt cx="20482560" cy="302018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482561" cy="3020187"/>
            </a:xfrm>
            <a:custGeom>
              <a:avLst/>
              <a:gdLst/>
              <a:ahLst/>
              <a:cxnLst/>
              <a:rect l="l" t="t" r="r" b="b"/>
              <a:pathLst>
                <a:path w="20482561" h="3020187">
                  <a:moveTo>
                    <a:pt x="0" y="0"/>
                  </a:moveTo>
                  <a:lnTo>
                    <a:pt x="20482561" y="0"/>
                  </a:lnTo>
                  <a:lnTo>
                    <a:pt x="20482561" y="3020187"/>
                  </a:lnTo>
                  <a:lnTo>
                    <a:pt x="0" y="3020187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2145" b="-8214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42875"/>
              <a:ext cx="20482560" cy="316306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8640"/>
                </a:lnSpc>
              </a:pPr>
              <a:r>
                <a:rPr lang="en-US" sz="7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NATURALEZA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550640" y="182880"/>
            <a:ext cx="1426464" cy="1426464"/>
            <a:chOff x="0" y="0"/>
            <a:chExt cx="1901952" cy="1901952"/>
          </a:xfrm>
        </p:grpSpPr>
        <p:sp>
          <p:nvSpPr>
            <p:cNvPr id="9" name="Freeform 9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10" name="Freeform 10"/>
          <p:cNvSpPr/>
          <p:nvPr/>
        </p:nvSpPr>
        <p:spPr>
          <a:xfrm>
            <a:off x="627383" y="2328167"/>
            <a:ext cx="5511736" cy="6883336"/>
          </a:xfrm>
          <a:custGeom>
            <a:avLst/>
            <a:gdLst/>
            <a:ahLst/>
            <a:cxnLst/>
            <a:rect l="l" t="t" r="r" b="b"/>
            <a:pathLst>
              <a:path w="5511736" h="6883336">
                <a:moveTo>
                  <a:pt x="0" y="0"/>
                </a:moveTo>
                <a:lnTo>
                  <a:pt x="5511737" y="0"/>
                </a:lnTo>
                <a:lnTo>
                  <a:pt x="5511737" y="6883337"/>
                </a:lnTo>
                <a:lnTo>
                  <a:pt x="0" y="688333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1" name="Group 11"/>
          <p:cNvGrpSpPr/>
          <p:nvPr/>
        </p:nvGrpSpPr>
        <p:grpSpPr>
          <a:xfrm>
            <a:off x="822960" y="2523744"/>
            <a:ext cx="5120640" cy="1645920"/>
            <a:chOff x="0" y="0"/>
            <a:chExt cx="6827520" cy="21945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827520" cy="2194560"/>
            </a:xfrm>
            <a:custGeom>
              <a:avLst/>
              <a:gdLst/>
              <a:ahLst/>
              <a:cxnLst/>
              <a:rect l="l" t="t" r="r" b="b"/>
              <a:pathLst>
                <a:path w="6827520" h="2194560">
                  <a:moveTo>
                    <a:pt x="0" y="0"/>
                  </a:moveTo>
                  <a:lnTo>
                    <a:pt x="6827520" y="0"/>
                  </a:lnTo>
                  <a:lnTo>
                    <a:pt x="6827520" y="2194560"/>
                  </a:lnTo>
                  <a:lnTo>
                    <a:pt x="0" y="219456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0578" b="-1057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22960" y="2459450"/>
            <a:ext cx="5120640" cy="1710214"/>
            <a:chOff x="0" y="0"/>
            <a:chExt cx="6827520" cy="228028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827520" cy="2280285"/>
            </a:xfrm>
            <a:custGeom>
              <a:avLst/>
              <a:gdLst/>
              <a:ahLst/>
              <a:cxnLst/>
              <a:rect l="l" t="t" r="r" b="b"/>
              <a:pathLst>
                <a:path w="6827520" h="2280285">
                  <a:moveTo>
                    <a:pt x="0" y="0"/>
                  </a:moveTo>
                  <a:lnTo>
                    <a:pt x="6827520" y="0"/>
                  </a:lnTo>
                  <a:lnTo>
                    <a:pt x="6827520" y="2280285"/>
                  </a:lnTo>
                  <a:lnTo>
                    <a:pt x="0" y="228028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341" b="-834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85725"/>
              <a:ext cx="6827520" cy="236601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919"/>
                </a:lnSpc>
              </a:pPr>
              <a:r>
                <a:rPr lang="en-US" sz="40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NIVEL SECTORIAL</a:t>
              </a:r>
            </a:p>
            <a:p>
              <a:pPr algn="ctr">
                <a:lnSpc>
                  <a:spcPts val="4919"/>
                </a:lnSpc>
              </a:pPr>
              <a:r>
                <a:rPr lang="en-US" sz="40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/ RAMA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14400" y="4251579"/>
            <a:ext cx="4937760" cy="19050"/>
            <a:chOff x="0" y="0"/>
            <a:chExt cx="6583680" cy="254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583680" cy="25400"/>
            </a:xfrm>
            <a:custGeom>
              <a:avLst/>
              <a:gdLst/>
              <a:ahLst/>
              <a:cxnLst/>
              <a:rect l="l" t="t" r="r" b="b"/>
              <a:pathLst>
                <a:path w="6583680" h="25400">
                  <a:moveTo>
                    <a:pt x="0" y="0"/>
                  </a:moveTo>
                  <a:lnTo>
                    <a:pt x="6583680" y="0"/>
                  </a:lnTo>
                  <a:lnTo>
                    <a:pt x="6583680" y="2540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52B788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822960" y="4425696"/>
            <a:ext cx="5120640" cy="4297680"/>
            <a:chOff x="0" y="0"/>
            <a:chExt cx="6827520" cy="57302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27520" cy="5730240"/>
            </a:xfrm>
            <a:custGeom>
              <a:avLst/>
              <a:gdLst/>
              <a:ahLst/>
              <a:cxnLst/>
              <a:rect l="l" t="t" r="r" b="b"/>
              <a:pathLst>
                <a:path w="6827520" h="5730240">
                  <a:moveTo>
                    <a:pt x="0" y="0"/>
                  </a:moveTo>
                  <a:lnTo>
                    <a:pt x="6827520" y="0"/>
                  </a:lnTo>
                  <a:lnTo>
                    <a:pt x="6827520" y="5730240"/>
                  </a:lnTo>
                  <a:lnTo>
                    <a:pt x="0" y="573024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57758" r="-5775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822960" y="4361402"/>
            <a:ext cx="5120640" cy="4361974"/>
            <a:chOff x="0" y="0"/>
            <a:chExt cx="6827520" cy="581596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827520" cy="5815965"/>
            </a:xfrm>
            <a:custGeom>
              <a:avLst/>
              <a:gdLst/>
              <a:ahLst/>
              <a:cxnLst/>
              <a:rect l="l" t="t" r="r" b="b"/>
              <a:pathLst>
                <a:path w="6827520" h="5815965">
                  <a:moveTo>
                    <a:pt x="0" y="0"/>
                  </a:moveTo>
                  <a:lnTo>
                    <a:pt x="6827520" y="0"/>
                  </a:lnTo>
                  <a:lnTo>
                    <a:pt x="6827520" y="5815965"/>
                  </a:lnTo>
                  <a:lnTo>
                    <a:pt x="0" y="581596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59294" r="-5929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85725"/>
              <a:ext cx="6827520" cy="590169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Todos los empleadores y trabajadores de una rama económica completa (ej. sector bananero, financiero, etc.)</a:t>
              </a:r>
            </a:p>
          </p:txBody>
        </p:sp>
      </p:grpSp>
      <p:sp>
        <p:nvSpPr>
          <p:cNvPr id="23" name="Freeform 23"/>
          <p:cNvSpPr/>
          <p:nvPr/>
        </p:nvSpPr>
        <p:spPr>
          <a:xfrm>
            <a:off x="6424679" y="2328167"/>
            <a:ext cx="5511736" cy="6883336"/>
          </a:xfrm>
          <a:custGeom>
            <a:avLst/>
            <a:gdLst/>
            <a:ahLst/>
            <a:cxnLst/>
            <a:rect l="l" t="t" r="r" b="b"/>
            <a:pathLst>
              <a:path w="5511736" h="6883336">
                <a:moveTo>
                  <a:pt x="0" y="0"/>
                </a:moveTo>
                <a:lnTo>
                  <a:pt x="5511737" y="0"/>
                </a:lnTo>
                <a:lnTo>
                  <a:pt x="5511737" y="6883337"/>
                </a:lnTo>
                <a:lnTo>
                  <a:pt x="0" y="688333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24" name="Group 24"/>
          <p:cNvGrpSpPr/>
          <p:nvPr/>
        </p:nvGrpSpPr>
        <p:grpSpPr>
          <a:xfrm>
            <a:off x="6620256" y="2523744"/>
            <a:ext cx="5120640" cy="1645920"/>
            <a:chOff x="0" y="0"/>
            <a:chExt cx="6827520" cy="219456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827520" cy="2194560"/>
            </a:xfrm>
            <a:custGeom>
              <a:avLst/>
              <a:gdLst/>
              <a:ahLst/>
              <a:cxnLst/>
              <a:rect l="l" t="t" r="r" b="b"/>
              <a:pathLst>
                <a:path w="6827520" h="2194560">
                  <a:moveTo>
                    <a:pt x="0" y="0"/>
                  </a:moveTo>
                  <a:lnTo>
                    <a:pt x="6827520" y="0"/>
                  </a:lnTo>
                  <a:lnTo>
                    <a:pt x="6827520" y="2194560"/>
                  </a:lnTo>
                  <a:lnTo>
                    <a:pt x="0" y="219456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0578" b="-1057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6620256" y="2459450"/>
            <a:ext cx="5120640" cy="1710214"/>
            <a:chOff x="0" y="0"/>
            <a:chExt cx="6827520" cy="228028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827520" cy="2280285"/>
            </a:xfrm>
            <a:custGeom>
              <a:avLst/>
              <a:gdLst/>
              <a:ahLst/>
              <a:cxnLst/>
              <a:rect l="l" t="t" r="r" b="b"/>
              <a:pathLst>
                <a:path w="6827520" h="2280285">
                  <a:moveTo>
                    <a:pt x="0" y="0"/>
                  </a:moveTo>
                  <a:lnTo>
                    <a:pt x="6827520" y="0"/>
                  </a:lnTo>
                  <a:lnTo>
                    <a:pt x="6827520" y="2280285"/>
                  </a:lnTo>
                  <a:lnTo>
                    <a:pt x="0" y="228028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341" b="-834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85725"/>
              <a:ext cx="6827520" cy="236601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NIVEL GRUPO</a:t>
              </a:r>
            </a:p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 EMPRESAS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6711696" y="4251579"/>
            <a:ext cx="4937760" cy="19050"/>
            <a:chOff x="0" y="0"/>
            <a:chExt cx="6583680" cy="254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583680" cy="25400"/>
            </a:xfrm>
            <a:custGeom>
              <a:avLst/>
              <a:gdLst/>
              <a:ahLst/>
              <a:cxnLst/>
              <a:rect l="l" t="t" r="r" b="b"/>
              <a:pathLst>
                <a:path w="6583680" h="25400">
                  <a:moveTo>
                    <a:pt x="0" y="0"/>
                  </a:moveTo>
                  <a:lnTo>
                    <a:pt x="6583680" y="0"/>
                  </a:lnTo>
                  <a:lnTo>
                    <a:pt x="6583680" y="2540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6620256" y="4425696"/>
            <a:ext cx="5120640" cy="4297680"/>
            <a:chOff x="0" y="0"/>
            <a:chExt cx="6827520" cy="57302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827520" cy="5730240"/>
            </a:xfrm>
            <a:custGeom>
              <a:avLst/>
              <a:gdLst/>
              <a:ahLst/>
              <a:cxnLst/>
              <a:rect l="l" t="t" r="r" b="b"/>
              <a:pathLst>
                <a:path w="6827520" h="5730240">
                  <a:moveTo>
                    <a:pt x="0" y="0"/>
                  </a:moveTo>
                  <a:lnTo>
                    <a:pt x="6827520" y="0"/>
                  </a:lnTo>
                  <a:lnTo>
                    <a:pt x="6827520" y="5730240"/>
                  </a:lnTo>
                  <a:lnTo>
                    <a:pt x="0" y="573024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57758" r="-5775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6620256" y="4361402"/>
            <a:ext cx="5120640" cy="4361974"/>
            <a:chOff x="0" y="0"/>
            <a:chExt cx="6827520" cy="5815965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827520" cy="5815965"/>
            </a:xfrm>
            <a:custGeom>
              <a:avLst/>
              <a:gdLst/>
              <a:ahLst/>
              <a:cxnLst/>
              <a:rect l="l" t="t" r="r" b="b"/>
              <a:pathLst>
                <a:path w="6827520" h="5815965">
                  <a:moveTo>
                    <a:pt x="0" y="0"/>
                  </a:moveTo>
                  <a:lnTo>
                    <a:pt x="6827520" y="0"/>
                  </a:lnTo>
                  <a:lnTo>
                    <a:pt x="6827520" y="5815965"/>
                  </a:lnTo>
                  <a:lnTo>
                    <a:pt x="0" y="581596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59294" r="-5929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85725"/>
              <a:ext cx="6827520" cy="590169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>
                  <a:solidFill>
                    <a:srgbClr val="D8F3DC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Varias empresas relacionadas o de un mismo grupo empresarial negocian con sus sindicatos de forma unificada.</a:t>
              </a:r>
            </a:p>
          </p:txBody>
        </p:sp>
      </p:grpSp>
      <p:sp>
        <p:nvSpPr>
          <p:cNvPr id="36" name="Freeform 36"/>
          <p:cNvSpPr/>
          <p:nvPr/>
        </p:nvSpPr>
        <p:spPr>
          <a:xfrm>
            <a:off x="12221975" y="2328167"/>
            <a:ext cx="5511737" cy="6883336"/>
          </a:xfrm>
          <a:custGeom>
            <a:avLst/>
            <a:gdLst/>
            <a:ahLst/>
            <a:cxnLst/>
            <a:rect l="l" t="t" r="r" b="b"/>
            <a:pathLst>
              <a:path w="5511737" h="6883336">
                <a:moveTo>
                  <a:pt x="0" y="0"/>
                </a:moveTo>
                <a:lnTo>
                  <a:pt x="5511737" y="0"/>
                </a:lnTo>
                <a:lnTo>
                  <a:pt x="5511737" y="6883337"/>
                </a:lnTo>
                <a:lnTo>
                  <a:pt x="0" y="688333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7" name="Group 37"/>
          <p:cNvGrpSpPr/>
          <p:nvPr/>
        </p:nvGrpSpPr>
        <p:grpSpPr>
          <a:xfrm>
            <a:off x="12417552" y="2523744"/>
            <a:ext cx="5120640" cy="1645920"/>
            <a:chOff x="0" y="0"/>
            <a:chExt cx="6827520" cy="21945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827520" cy="2194560"/>
            </a:xfrm>
            <a:custGeom>
              <a:avLst/>
              <a:gdLst/>
              <a:ahLst/>
              <a:cxnLst/>
              <a:rect l="l" t="t" r="r" b="b"/>
              <a:pathLst>
                <a:path w="6827520" h="2194560">
                  <a:moveTo>
                    <a:pt x="0" y="0"/>
                  </a:moveTo>
                  <a:lnTo>
                    <a:pt x="6827520" y="0"/>
                  </a:lnTo>
                  <a:lnTo>
                    <a:pt x="6827520" y="2194560"/>
                  </a:lnTo>
                  <a:lnTo>
                    <a:pt x="0" y="219456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0578" b="-1057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2417552" y="2459450"/>
            <a:ext cx="5120640" cy="1710214"/>
            <a:chOff x="0" y="0"/>
            <a:chExt cx="6827520" cy="2280285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6827520" cy="2280285"/>
            </a:xfrm>
            <a:custGeom>
              <a:avLst/>
              <a:gdLst/>
              <a:ahLst/>
              <a:cxnLst/>
              <a:rect l="l" t="t" r="r" b="b"/>
              <a:pathLst>
                <a:path w="6827520" h="2280285">
                  <a:moveTo>
                    <a:pt x="0" y="0"/>
                  </a:moveTo>
                  <a:lnTo>
                    <a:pt x="6827520" y="0"/>
                  </a:lnTo>
                  <a:lnTo>
                    <a:pt x="6827520" y="2280285"/>
                  </a:lnTo>
                  <a:lnTo>
                    <a:pt x="0" y="228028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341" b="-834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85725"/>
              <a:ext cx="6827520" cy="236601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NIVEL DE EMPRESA</a:t>
              </a:r>
            </a:p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1B43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(base)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2508992" y="4251579"/>
            <a:ext cx="4937760" cy="19050"/>
            <a:chOff x="0" y="0"/>
            <a:chExt cx="6583680" cy="254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6583680" cy="25400"/>
            </a:xfrm>
            <a:custGeom>
              <a:avLst/>
              <a:gdLst/>
              <a:ahLst/>
              <a:cxnLst/>
              <a:rect l="l" t="t" r="r" b="b"/>
              <a:pathLst>
                <a:path w="6583680" h="25400">
                  <a:moveTo>
                    <a:pt x="0" y="0"/>
                  </a:moveTo>
                  <a:lnTo>
                    <a:pt x="6583680" y="0"/>
                  </a:lnTo>
                  <a:lnTo>
                    <a:pt x="6583680" y="2540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1B43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12417552" y="4425696"/>
            <a:ext cx="5120640" cy="4297680"/>
            <a:chOff x="0" y="0"/>
            <a:chExt cx="6827520" cy="573024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827520" cy="5730240"/>
            </a:xfrm>
            <a:custGeom>
              <a:avLst/>
              <a:gdLst/>
              <a:ahLst/>
              <a:cxnLst/>
              <a:rect l="l" t="t" r="r" b="b"/>
              <a:pathLst>
                <a:path w="6827520" h="5730240">
                  <a:moveTo>
                    <a:pt x="0" y="0"/>
                  </a:moveTo>
                  <a:lnTo>
                    <a:pt x="6827520" y="0"/>
                  </a:lnTo>
                  <a:lnTo>
                    <a:pt x="6827520" y="5730240"/>
                  </a:lnTo>
                  <a:lnTo>
                    <a:pt x="0" y="573024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-57758" r="-5775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2417552" y="4361402"/>
            <a:ext cx="5120640" cy="4361974"/>
            <a:chOff x="0" y="0"/>
            <a:chExt cx="6827520" cy="5815965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827520" cy="5815965"/>
            </a:xfrm>
            <a:custGeom>
              <a:avLst/>
              <a:gdLst/>
              <a:ahLst/>
              <a:cxnLst/>
              <a:rect l="l" t="t" r="r" b="b"/>
              <a:pathLst>
                <a:path w="6827520" h="5815965">
                  <a:moveTo>
                    <a:pt x="0" y="0"/>
                  </a:moveTo>
                  <a:lnTo>
                    <a:pt x="6827520" y="0"/>
                  </a:lnTo>
                  <a:lnTo>
                    <a:pt x="6827520" y="5815965"/>
                  </a:lnTo>
                  <a:lnTo>
                    <a:pt x="0" y="581596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-59294" r="-5929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-85725"/>
              <a:ext cx="6827520" cy="590169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>
                  <a:solidFill>
                    <a:srgbClr val="1B4332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 negociación tradicional entre un sindicato y su empleador. Sigue vigente como nivel base del sistema.</a:t>
              </a:r>
            </a:p>
          </p:txBody>
        </p:sp>
      </p:grpSp>
      <p:sp>
        <p:nvSpPr>
          <p:cNvPr id="49" name="Freeform 49"/>
          <p:cNvSpPr/>
          <p:nvPr/>
        </p:nvSpPr>
        <p:spPr>
          <a:xfrm>
            <a:off x="627383" y="9314183"/>
            <a:ext cx="17033176" cy="427672"/>
          </a:xfrm>
          <a:custGeom>
            <a:avLst/>
            <a:gdLst/>
            <a:ahLst/>
            <a:cxnLst/>
            <a:rect l="l" t="t" r="r" b="b"/>
            <a:pathLst>
              <a:path w="17033176" h="427672">
                <a:moveTo>
                  <a:pt x="0" y="0"/>
                </a:moveTo>
                <a:lnTo>
                  <a:pt x="17033177" y="0"/>
                </a:lnTo>
                <a:lnTo>
                  <a:pt x="17033177" y="427673"/>
                </a:lnTo>
                <a:lnTo>
                  <a:pt x="0" y="42767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50" name="Group 50"/>
          <p:cNvGrpSpPr/>
          <p:nvPr/>
        </p:nvGrpSpPr>
        <p:grpSpPr>
          <a:xfrm>
            <a:off x="822960" y="9326880"/>
            <a:ext cx="16642080" cy="557136"/>
            <a:chOff x="0" y="0"/>
            <a:chExt cx="22189440" cy="742848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22189439" cy="742823"/>
            </a:xfrm>
            <a:custGeom>
              <a:avLst/>
              <a:gdLst/>
              <a:ahLst/>
              <a:cxnLst/>
              <a:rect l="l" t="t" r="r" b="b"/>
              <a:pathLst>
                <a:path w="22189439" h="742823">
                  <a:moveTo>
                    <a:pt x="0" y="0"/>
                  </a:moveTo>
                  <a:lnTo>
                    <a:pt x="22189439" y="0"/>
                  </a:lnTo>
                  <a:lnTo>
                    <a:pt x="22189439" y="742823"/>
                  </a:lnTo>
                  <a:lnTo>
                    <a:pt x="0" y="742823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531646" b="-53164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822960" y="9276874"/>
            <a:ext cx="16642080" cy="607143"/>
            <a:chOff x="0" y="0"/>
            <a:chExt cx="22189440" cy="809523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2189439" cy="809524"/>
            </a:xfrm>
            <a:custGeom>
              <a:avLst/>
              <a:gdLst/>
              <a:ahLst/>
              <a:cxnLst/>
              <a:rect l="l" t="t" r="r" b="b"/>
              <a:pathLst>
                <a:path w="22189439" h="809524">
                  <a:moveTo>
                    <a:pt x="0" y="0"/>
                  </a:moveTo>
                  <a:lnTo>
                    <a:pt x="22189439" y="0"/>
                  </a:lnTo>
                  <a:lnTo>
                    <a:pt x="22189439" y="809524"/>
                  </a:lnTo>
                  <a:lnTo>
                    <a:pt x="0" y="809524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484094" b="-48409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66675"/>
              <a:ext cx="22189440" cy="87619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358"/>
                </a:lnSpc>
              </a:pPr>
              <a:r>
                <a:rPr lang="en-US" sz="27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⚖  REGLA CLAVE: Los niveles superiores fijan un PISO MÍNIMO que los niveles inferiores no pueden reducir.</a:t>
              </a:r>
            </a:p>
          </p:txBody>
        </p:sp>
      </p:grpSp>
      <p:sp>
        <p:nvSpPr>
          <p:cNvPr id="55" name="Freeform 55"/>
          <p:cNvSpPr/>
          <p:nvPr/>
        </p:nvSpPr>
        <p:spPr>
          <a:xfrm>
            <a:off x="-12697" y="9734807"/>
            <a:ext cx="18313336" cy="564833"/>
          </a:xfrm>
          <a:custGeom>
            <a:avLst/>
            <a:gdLst/>
            <a:ahLst/>
            <a:cxnLst/>
            <a:rect l="l" t="t" r="r" b="b"/>
            <a:pathLst>
              <a:path w="18313336" h="564833">
                <a:moveTo>
                  <a:pt x="0" y="0"/>
                </a:moveTo>
                <a:lnTo>
                  <a:pt x="18313337" y="0"/>
                </a:lnTo>
                <a:lnTo>
                  <a:pt x="18313337" y="564833"/>
                </a:lnTo>
                <a:lnTo>
                  <a:pt x="0" y="56483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56" name="Group 56"/>
          <p:cNvGrpSpPr/>
          <p:nvPr/>
        </p:nvGrpSpPr>
        <p:grpSpPr>
          <a:xfrm>
            <a:off x="548640" y="9747504"/>
            <a:ext cx="17190720" cy="557136"/>
            <a:chOff x="0" y="0"/>
            <a:chExt cx="22920960" cy="742848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22920961" cy="742823"/>
            </a:xfrm>
            <a:custGeom>
              <a:avLst/>
              <a:gdLst/>
              <a:ahLst/>
              <a:cxnLst/>
              <a:rect l="l" t="t" r="r" b="b"/>
              <a:pathLst>
                <a:path w="22920961" h="742823">
                  <a:moveTo>
                    <a:pt x="0" y="0"/>
                  </a:moveTo>
                  <a:lnTo>
                    <a:pt x="22920961" y="0"/>
                  </a:lnTo>
                  <a:lnTo>
                    <a:pt x="22920961" y="742823"/>
                  </a:lnTo>
                  <a:lnTo>
                    <a:pt x="0" y="742823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550820" b="-550825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548640" y="9697498"/>
            <a:ext cx="17190720" cy="607143"/>
            <a:chOff x="0" y="0"/>
            <a:chExt cx="22920960" cy="809523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22920961" cy="809524"/>
            </a:xfrm>
            <a:custGeom>
              <a:avLst/>
              <a:gdLst/>
              <a:ahLst/>
              <a:cxnLst/>
              <a:rect l="l" t="t" r="r" b="b"/>
              <a:pathLst>
                <a:path w="22920961" h="809524">
                  <a:moveTo>
                    <a:pt x="0" y="0"/>
                  </a:moveTo>
                  <a:lnTo>
                    <a:pt x="22920961" y="0"/>
                  </a:lnTo>
                  <a:lnTo>
                    <a:pt x="22920961" y="809524"/>
                  </a:lnTo>
                  <a:lnTo>
                    <a:pt x="0" y="809524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501701" b="-5017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66675"/>
              <a:ext cx="22920960" cy="87619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358"/>
                </a:lnSpc>
              </a:pPr>
              <a:r>
                <a:rPr lang="en-US" sz="27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0234 de 2026  |  Negociación Colectiva por Niveles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43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697" y="-12697"/>
            <a:ext cx="18313336" cy="2183320"/>
          </a:xfrm>
          <a:custGeom>
            <a:avLst/>
            <a:gdLst/>
            <a:ahLst/>
            <a:cxnLst/>
            <a:rect l="l" t="t" r="r" b="b"/>
            <a:pathLst>
              <a:path w="18313336" h="2183320">
                <a:moveTo>
                  <a:pt x="0" y="0"/>
                </a:moveTo>
                <a:lnTo>
                  <a:pt x="18313337" y="0"/>
                </a:lnTo>
                <a:lnTo>
                  <a:pt x="18313337" y="2183321"/>
                </a:lnTo>
                <a:lnTo>
                  <a:pt x="0" y="21833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" name="Group 3"/>
          <p:cNvGrpSpPr/>
          <p:nvPr/>
        </p:nvGrpSpPr>
        <p:grpSpPr>
          <a:xfrm>
            <a:off x="731520" y="0"/>
            <a:ext cx="15361920" cy="2157984"/>
            <a:chOff x="0" y="0"/>
            <a:chExt cx="20482560" cy="28773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482561" cy="2877312"/>
            </a:xfrm>
            <a:custGeom>
              <a:avLst/>
              <a:gdLst/>
              <a:ahLst/>
              <a:cxnLst/>
              <a:rect l="l" t="t" r="r" b="b"/>
              <a:pathLst>
                <a:path w="20482561" h="2877312">
                  <a:moveTo>
                    <a:pt x="0" y="0"/>
                  </a:moveTo>
                  <a:lnTo>
                    <a:pt x="20482561" y="0"/>
                  </a:lnTo>
                  <a:lnTo>
                    <a:pt x="20482561" y="2877312"/>
                  </a:lnTo>
                  <a:lnTo>
                    <a:pt x="0" y="28773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8610" b="-8861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-107156"/>
            <a:ext cx="15361920" cy="2265140"/>
            <a:chOff x="0" y="0"/>
            <a:chExt cx="20482560" cy="302018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482561" cy="3020187"/>
            </a:xfrm>
            <a:custGeom>
              <a:avLst/>
              <a:gdLst/>
              <a:ahLst/>
              <a:cxnLst/>
              <a:rect l="l" t="t" r="r" b="b"/>
              <a:pathLst>
                <a:path w="20482561" h="3020187">
                  <a:moveTo>
                    <a:pt x="0" y="0"/>
                  </a:moveTo>
                  <a:lnTo>
                    <a:pt x="20482561" y="0"/>
                  </a:lnTo>
                  <a:lnTo>
                    <a:pt x="20482561" y="3020187"/>
                  </a:lnTo>
                  <a:lnTo>
                    <a:pt x="0" y="3020187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82145" b="-8214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42875"/>
              <a:ext cx="20482560" cy="316306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8640"/>
                </a:lnSpc>
              </a:pPr>
              <a:r>
                <a:rPr lang="en-US" sz="7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REPRESENTATIVIDAD SINDICAL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550640" y="182880"/>
            <a:ext cx="1426464" cy="1426464"/>
            <a:chOff x="0" y="0"/>
            <a:chExt cx="1901952" cy="1901952"/>
          </a:xfrm>
        </p:grpSpPr>
        <p:sp>
          <p:nvSpPr>
            <p:cNvPr id="9" name="Freeform 9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769620" y="1717586"/>
            <a:ext cx="16824960" cy="1507388"/>
            <a:chOff x="0" y="0"/>
            <a:chExt cx="22433280" cy="200985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2433280" cy="2009902"/>
            </a:xfrm>
            <a:custGeom>
              <a:avLst/>
              <a:gdLst/>
              <a:ahLst/>
              <a:cxnLst/>
              <a:rect l="l" t="t" r="r" b="b"/>
              <a:pathLst>
                <a:path w="22433280" h="2009902">
                  <a:moveTo>
                    <a:pt x="0" y="0"/>
                  </a:moveTo>
                  <a:lnTo>
                    <a:pt x="22433280" y="0"/>
                  </a:lnTo>
                  <a:lnTo>
                    <a:pt x="22433280" y="2009902"/>
                  </a:lnTo>
                  <a:lnTo>
                    <a:pt x="0" y="200990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67330" b="-16732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69620" y="1653292"/>
            <a:ext cx="16824960" cy="1571682"/>
            <a:chOff x="0" y="0"/>
            <a:chExt cx="22433280" cy="209557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2433280" cy="2095572"/>
            </a:xfrm>
            <a:custGeom>
              <a:avLst/>
              <a:gdLst/>
              <a:ahLst/>
              <a:cxnLst/>
              <a:rect l="l" t="t" r="r" b="b"/>
              <a:pathLst>
                <a:path w="22433280" h="2095572">
                  <a:moveTo>
                    <a:pt x="0" y="0"/>
                  </a:moveTo>
                  <a:lnTo>
                    <a:pt x="22433280" y="0"/>
                  </a:lnTo>
                  <a:lnTo>
                    <a:pt x="22433280" y="2095572"/>
                  </a:lnTo>
                  <a:lnTo>
                    <a:pt x="0" y="2095572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58588" b="-15858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85725"/>
              <a:ext cx="22433280" cy="218130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159"/>
                </a:lnSpc>
              </a:pPr>
              <a:r>
                <a:rPr lang="en-US" sz="4299" i="1">
                  <a:solidFill>
                    <a:srgbClr val="FFFFFF"/>
                  </a:solidFill>
                  <a:latin typeface="Calibri (MS) Italics"/>
                  <a:ea typeface="Calibri (MS) Italics"/>
                  <a:cs typeface="Calibri (MS) Italics"/>
                  <a:sym typeface="Calibri (MS) Italics"/>
                </a:rPr>
                <a:t>¿Cuántos votos o representantes corresponden a cada sindicato en la mesa?</a:t>
              </a:r>
            </a:p>
          </p:txBody>
        </p:sp>
      </p:grpSp>
      <p:sp>
        <p:nvSpPr>
          <p:cNvPr id="15" name="Freeform 15"/>
          <p:cNvSpPr/>
          <p:nvPr/>
        </p:nvSpPr>
        <p:spPr>
          <a:xfrm>
            <a:off x="627383" y="2913383"/>
            <a:ext cx="8346376" cy="793433"/>
          </a:xfrm>
          <a:custGeom>
            <a:avLst/>
            <a:gdLst/>
            <a:ahLst/>
            <a:cxnLst/>
            <a:rect l="l" t="t" r="r" b="b"/>
            <a:pathLst>
              <a:path w="8346376" h="793433">
                <a:moveTo>
                  <a:pt x="0" y="0"/>
                </a:moveTo>
                <a:lnTo>
                  <a:pt x="8346377" y="0"/>
                </a:lnTo>
                <a:lnTo>
                  <a:pt x="8346377" y="793433"/>
                </a:lnTo>
                <a:lnTo>
                  <a:pt x="0" y="7934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6" name="Group 16"/>
          <p:cNvGrpSpPr/>
          <p:nvPr/>
        </p:nvGrpSpPr>
        <p:grpSpPr>
          <a:xfrm>
            <a:off x="640080" y="2926080"/>
            <a:ext cx="8321040" cy="821245"/>
            <a:chOff x="0" y="0"/>
            <a:chExt cx="11094720" cy="109499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094720" cy="1094994"/>
            </a:xfrm>
            <a:custGeom>
              <a:avLst/>
              <a:gdLst/>
              <a:ahLst/>
              <a:cxnLst/>
              <a:rect l="l" t="t" r="r" b="b"/>
              <a:pathLst>
                <a:path w="11094720" h="1094994">
                  <a:moveTo>
                    <a:pt x="0" y="0"/>
                  </a:moveTo>
                  <a:lnTo>
                    <a:pt x="11094720" y="0"/>
                  </a:lnTo>
                  <a:lnTo>
                    <a:pt x="11094720" y="1094994"/>
                  </a:lnTo>
                  <a:lnTo>
                    <a:pt x="0" y="1094994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47289" b="-14728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640080" y="2861786"/>
            <a:ext cx="8321040" cy="885539"/>
            <a:chOff x="0" y="0"/>
            <a:chExt cx="11094720" cy="1180719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1094720" cy="1180725"/>
            </a:xfrm>
            <a:custGeom>
              <a:avLst/>
              <a:gdLst/>
              <a:ahLst/>
              <a:cxnLst/>
              <a:rect l="l" t="t" r="r" b="b"/>
              <a:pathLst>
                <a:path w="11094720" h="1180725">
                  <a:moveTo>
                    <a:pt x="0" y="0"/>
                  </a:moveTo>
                  <a:lnTo>
                    <a:pt x="11094720" y="0"/>
                  </a:lnTo>
                  <a:lnTo>
                    <a:pt x="11094720" y="1180725"/>
                  </a:lnTo>
                  <a:lnTo>
                    <a:pt x="0" y="1180725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33092" b="-1330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85725"/>
              <a:ext cx="11094720" cy="126644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919"/>
                </a:lnSpc>
              </a:pPr>
              <a:r>
                <a:rPr lang="en-US" sz="40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PARA LOS SINDICATOS</a:t>
              </a:r>
            </a:p>
          </p:txBody>
        </p:sp>
      </p:grpSp>
      <p:sp>
        <p:nvSpPr>
          <p:cNvPr id="21" name="Freeform 21"/>
          <p:cNvSpPr/>
          <p:nvPr/>
        </p:nvSpPr>
        <p:spPr>
          <a:xfrm>
            <a:off x="631193" y="3831593"/>
            <a:ext cx="8338756" cy="1334452"/>
          </a:xfrm>
          <a:custGeom>
            <a:avLst/>
            <a:gdLst/>
            <a:ahLst/>
            <a:cxnLst/>
            <a:rect l="l" t="t" r="r" b="b"/>
            <a:pathLst>
              <a:path w="8338756" h="1334452">
                <a:moveTo>
                  <a:pt x="0" y="0"/>
                </a:moveTo>
                <a:lnTo>
                  <a:pt x="8338757" y="0"/>
                </a:lnTo>
                <a:lnTo>
                  <a:pt x="8338757" y="1334453"/>
                </a:lnTo>
                <a:lnTo>
                  <a:pt x="0" y="133445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22" name="Group 22"/>
          <p:cNvGrpSpPr/>
          <p:nvPr/>
        </p:nvGrpSpPr>
        <p:grpSpPr>
          <a:xfrm>
            <a:off x="877824" y="3950208"/>
            <a:ext cx="7900416" cy="1196311"/>
            <a:chOff x="0" y="0"/>
            <a:chExt cx="10533888" cy="1595082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0533888" cy="1595120"/>
            </a:xfrm>
            <a:custGeom>
              <a:avLst/>
              <a:gdLst/>
              <a:ahLst/>
              <a:cxnLst/>
              <a:rect l="l" t="t" r="r" b="b"/>
              <a:pathLst>
                <a:path w="10533888" h="1595120">
                  <a:moveTo>
                    <a:pt x="0" y="0"/>
                  </a:moveTo>
                  <a:lnTo>
                    <a:pt x="10533888" y="0"/>
                  </a:lnTo>
                  <a:lnTo>
                    <a:pt x="10533888" y="1595120"/>
                  </a:lnTo>
                  <a:lnTo>
                    <a:pt x="0" y="159512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78587" b="-78585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877824" y="3900202"/>
            <a:ext cx="7900416" cy="1246318"/>
            <a:chOff x="0" y="0"/>
            <a:chExt cx="10533888" cy="1661757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0533888" cy="1661763"/>
            </a:xfrm>
            <a:custGeom>
              <a:avLst/>
              <a:gdLst/>
              <a:ahLst/>
              <a:cxnLst/>
              <a:rect l="l" t="t" r="r" b="b"/>
              <a:pathLst>
                <a:path w="10533888" h="1661763">
                  <a:moveTo>
                    <a:pt x="0" y="0"/>
                  </a:moveTo>
                  <a:lnTo>
                    <a:pt x="10533888" y="0"/>
                  </a:lnTo>
                  <a:lnTo>
                    <a:pt x="10533888" y="1661763"/>
                  </a:lnTo>
                  <a:lnTo>
                    <a:pt x="0" y="166176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73515" b="-7351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66675"/>
              <a:ext cx="10533888" cy="172843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3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▸  La representatividad se mide por el NÚMERO DE AFILIADOS en ese nivel.</a:t>
              </a:r>
            </a:p>
          </p:txBody>
        </p:sp>
      </p:grpSp>
      <p:sp>
        <p:nvSpPr>
          <p:cNvPr id="27" name="Freeform 27"/>
          <p:cNvSpPr/>
          <p:nvPr/>
        </p:nvSpPr>
        <p:spPr>
          <a:xfrm>
            <a:off x="631193" y="5294633"/>
            <a:ext cx="8338756" cy="1334452"/>
          </a:xfrm>
          <a:custGeom>
            <a:avLst/>
            <a:gdLst/>
            <a:ahLst/>
            <a:cxnLst/>
            <a:rect l="l" t="t" r="r" b="b"/>
            <a:pathLst>
              <a:path w="8338756" h="1334452">
                <a:moveTo>
                  <a:pt x="0" y="0"/>
                </a:moveTo>
                <a:lnTo>
                  <a:pt x="8338757" y="0"/>
                </a:lnTo>
                <a:lnTo>
                  <a:pt x="8338757" y="1334453"/>
                </a:lnTo>
                <a:lnTo>
                  <a:pt x="0" y="133445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28" name="Group 28"/>
          <p:cNvGrpSpPr/>
          <p:nvPr/>
        </p:nvGrpSpPr>
        <p:grpSpPr>
          <a:xfrm>
            <a:off x="877824" y="5413248"/>
            <a:ext cx="7900416" cy="1153287"/>
            <a:chOff x="0" y="0"/>
            <a:chExt cx="10533888" cy="1537716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0533888" cy="1537716"/>
            </a:xfrm>
            <a:custGeom>
              <a:avLst/>
              <a:gdLst/>
              <a:ahLst/>
              <a:cxnLst/>
              <a:rect l="l" t="t" r="r" b="b"/>
              <a:pathLst>
                <a:path w="10533888" h="1537716">
                  <a:moveTo>
                    <a:pt x="0" y="0"/>
                  </a:moveTo>
                  <a:lnTo>
                    <a:pt x="10533888" y="0"/>
                  </a:lnTo>
                  <a:lnTo>
                    <a:pt x="10533888" y="1537716"/>
                  </a:lnTo>
                  <a:lnTo>
                    <a:pt x="0" y="153771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3386" b="-8338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877824" y="5363242"/>
            <a:ext cx="7900416" cy="1203293"/>
            <a:chOff x="0" y="0"/>
            <a:chExt cx="10533888" cy="1604391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0533888" cy="1604391"/>
            </a:xfrm>
            <a:custGeom>
              <a:avLst/>
              <a:gdLst/>
              <a:ahLst/>
              <a:cxnLst/>
              <a:rect l="l" t="t" r="r" b="b"/>
              <a:pathLst>
                <a:path w="10533888" h="1604391">
                  <a:moveTo>
                    <a:pt x="0" y="0"/>
                  </a:moveTo>
                  <a:lnTo>
                    <a:pt x="10533888" y="0"/>
                  </a:lnTo>
                  <a:lnTo>
                    <a:pt x="10533888" y="1604391"/>
                  </a:lnTo>
                  <a:lnTo>
                    <a:pt x="0" y="160439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77932" b="-7793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66675"/>
              <a:ext cx="10533888" cy="167106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8"/>
                </a:lnSpc>
              </a:pPr>
              <a:r>
                <a:rPr lang="en-US" sz="3298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▸  Se aplican las reglas del Decreto 1072 de 2015 para verificar afiliados.</a:t>
              </a:r>
            </a:p>
          </p:txBody>
        </p:sp>
      </p:grpSp>
      <p:sp>
        <p:nvSpPr>
          <p:cNvPr id="33" name="Freeform 33"/>
          <p:cNvSpPr/>
          <p:nvPr/>
        </p:nvSpPr>
        <p:spPr>
          <a:xfrm>
            <a:off x="631193" y="6757673"/>
            <a:ext cx="8338756" cy="1334453"/>
          </a:xfrm>
          <a:custGeom>
            <a:avLst/>
            <a:gdLst/>
            <a:ahLst/>
            <a:cxnLst/>
            <a:rect l="l" t="t" r="r" b="b"/>
            <a:pathLst>
              <a:path w="8338756" h="1334453">
                <a:moveTo>
                  <a:pt x="0" y="0"/>
                </a:moveTo>
                <a:lnTo>
                  <a:pt x="8338757" y="0"/>
                </a:lnTo>
                <a:lnTo>
                  <a:pt x="8338757" y="1334453"/>
                </a:lnTo>
                <a:lnTo>
                  <a:pt x="0" y="133445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34" name="Group 34"/>
          <p:cNvGrpSpPr/>
          <p:nvPr/>
        </p:nvGrpSpPr>
        <p:grpSpPr>
          <a:xfrm>
            <a:off x="877824" y="6876288"/>
            <a:ext cx="7900416" cy="1129303"/>
            <a:chOff x="0" y="0"/>
            <a:chExt cx="10533888" cy="1505737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0533888" cy="1505712"/>
            </a:xfrm>
            <a:custGeom>
              <a:avLst/>
              <a:gdLst/>
              <a:ahLst/>
              <a:cxnLst/>
              <a:rect l="l" t="t" r="r" b="b"/>
              <a:pathLst>
                <a:path w="10533888" h="1505712">
                  <a:moveTo>
                    <a:pt x="0" y="0"/>
                  </a:moveTo>
                  <a:lnTo>
                    <a:pt x="10533888" y="0"/>
                  </a:lnTo>
                  <a:lnTo>
                    <a:pt x="10533888" y="1505712"/>
                  </a:lnTo>
                  <a:lnTo>
                    <a:pt x="0" y="15057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6220" b="-86223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877824" y="6819138"/>
            <a:ext cx="7900416" cy="1186453"/>
            <a:chOff x="0" y="0"/>
            <a:chExt cx="10533888" cy="1581937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0533888" cy="1581943"/>
            </a:xfrm>
            <a:custGeom>
              <a:avLst/>
              <a:gdLst/>
              <a:ahLst/>
              <a:cxnLst/>
              <a:rect l="l" t="t" r="r" b="b"/>
              <a:pathLst>
                <a:path w="10533888" h="1581943">
                  <a:moveTo>
                    <a:pt x="0" y="0"/>
                  </a:moveTo>
                  <a:lnTo>
                    <a:pt x="10533888" y="0"/>
                  </a:lnTo>
                  <a:lnTo>
                    <a:pt x="10533888" y="1581943"/>
                  </a:lnTo>
                  <a:lnTo>
                    <a:pt x="0" y="158194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79747" b="-7974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76200"/>
              <a:ext cx="10533888" cy="165813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39"/>
                </a:lnSpc>
              </a:pPr>
              <a:r>
                <a:rPr lang="en-US" sz="31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▸  Los sindicatos pequeños pueden COALIGARSE y sumar afiliados.</a:t>
              </a:r>
            </a:p>
          </p:txBody>
        </p:sp>
      </p:grpSp>
      <p:sp>
        <p:nvSpPr>
          <p:cNvPr id="39" name="Freeform 39"/>
          <p:cNvSpPr/>
          <p:nvPr/>
        </p:nvSpPr>
        <p:spPr>
          <a:xfrm>
            <a:off x="631193" y="8220713"/>
            <a:ext cx="8338756" cy="1334453"/>
          </a:xfrm>
          <a:custGeom>
            <a:avLst/>
            <a:gdLst/>
            <a:ahLst/>
            <a:cxnLst/>
            <a:rect l="l" t="t" r="r" b="b"/>
            <a:pathLst>
              <a:path w="8338756" h="1334453">
                <a:moveTo>
                  <a:pt x="0" y="0"/>
                </a:moveTo>
                <a:lnTo>
                  <a:pt x="8338757" y="0"/>
                </a:lnTo>
                <a:lnTo>
                  <a:pt x="8338757" y="1334453"/>
                </a:lnTo>
                <a:lnTo>
                  <a:pt x="0" y="133445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40" name="Group 40"/>
          <p:cNvGrpSpPr/>
          <p:nvPr/>
        </p:nvGrpSpPr>
        <p:grpSpPr>
          <a:xfrm>
            <a:off x="877824" y="8339328"/>
            <a:ext cx="7900416" cy="1196311"/>
            <a:chOff x="0" y="0"/>
            <a:chExt cx="10533888" cy="1595082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0533888" cy="1595120"/>
            </a:xfrm>
            <a:custGeom>
              <a:avLst/>
              <a:gdLst/>
              <a:ahLst/>
              <a:cxnLst/>
              <a:rect l="l" t="t" r="r" b="b"/>
              <a:pathLst>
                <a:path w="10533888" h="1595120">
                  <a:moveTo>
                    <a:pt x="0" y="0"/>
                  </a:moveTo>
                  <a:lnTo>
                    <a:pt x="10533888" y="0"/>
                  </a:lnTo>
                  <a:lnTo>
                    <a:pt x="10533888" y="1595120"/>
                  </a:lnTo>
                  <a:lnTo>
                    <a:pt x="0" y="159512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78587" b="-78585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877824" y="8289322"/>
            <a:ext cx="7900416" cy="1246318"/>
            <a:chOff x="0" y="0"/>
            <a:chExt cx="10533888" cy="1661757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0533888" cy="1661763"/>
            </a:xfrm>
            <a:custGeom>
              <a:avLst/>
              <a:gdLst/>
              <a:ahLst/>
              <a:cxnLst/>
              <a:rect l="l" t="t" r="r" b="b"/>
              <a:pathLst>
                <a:path w="10533888" h="1661763">
                  <a:moveTo>
                    <a:pt x="0" y="0"/>
                  </a:moveTo>
                  <a:lnTo>
                    <a:pt x="10533888" y="0"/>
                  </a:lnTo>
                  <a:lnTo>
                    <a:pt x="10533888" y="1661763"/>
                  </a:lnTo>
                  <a:lnTo>
                    <a:pt x="0" y="166176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73515" b="-7351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66675"/>
              <a:ext cx="10533888" cy="172843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3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▸  Los sindicatos minoritarios tienen garantizado AL MENOS UN representante.</a:t>
              </a:r>
            </a:p>
          </p:txBody>
        </p:sp>
      </p:grpSp>
      <p:sp>
        <p:nvSpPr>
          <p:cNvPr id="45" name="Freeform 45"/>
          <p:cNvSpPr/>
          <p:nvPr/>
        </p:nvSpPr>
        <p:spPr>
          <a:xfrm>
            <a:off x="9497063" y="2913383"/>
            <a:ext cx="8346376" cy="793433"/>
          </a:xfrm>
          <a:custGeom>
            <a:avLst/>
            <a:gdLst/>
            <a:ahLst/>
            <a:cxnLst/>
            <a:rect l="l" t="t" r="r" b="b"/>
            <a:pathLst>
              <a:path w="8346376" h="793433">
                <a:moveTo>
                  <a:pt x="0" y="0"/>
                </a:moveTo>
                <a:lnTo>
                  <a:pt x="8346377" y="0"/>
                </a:lnTo>
                <a:lnTo>
                  <a:pt x="8346377" y="793433"/>
                </a:lnTo>
                <a:lnTo>
                  <a:pt x="0" y="79343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46" name="Group 46"/>
          <p:cNvGrpSpPr/>
          <p:nvPr/>
        </p:nvGrpSpPr>
        <p:grpSpPr>
          <a:xfrm>
            <a:off x="9509760" y="2926080"/>
            <a:ext cx="8321040" cy="797271"/>
            <a:chOff x="0" y="0"/>
            <a:chExt cx="11094720" cy="1063028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1094720" cy="1062990"/>
            </a:xfrm>
            <a:custGeom>
              <a:avLst/>
              <a:gdLst/>
              <a:ahLst/>
              <a:cxnLst/>
              <a:rect l="l" t="t" r="r" b="b"/>
              <a:pathLst>
                <a:path w="11094720" h="1062990">
                  <a:moveTo>
                    <a:pt x="0" y="0"/>
                  </a:moveTo>
                  <a:lnTo>
                    <a:pt x="11094720" y="0"/>
                  </a:lnTo>
                  <a:lnTo>
                    <a:pt x="11094720" y="1062990"/>
                  </a:lnTo>
                  <a:lnTo>
                    <a:pt x="0" y="106299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153227" b="-153231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9509760" y="2861786"/>
            <a:ext cx="8321040" cy="861565"/>
            <a:chOff x="0" y="0"/>
            <a:chExt cx="11094720" cy="1148753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1094720" cy="1148753"/>
            </a:xfrm>
            <a:custGeom>
              <a:avLst/>
              <a:gdLst/>
              <a:ahLst/>
              <a:cxnLst/>
              <a:rect l="l" t="t" r="r" b="b"/>
              <a:pathLst>
                <a:path w="11094720" h="1148753">
                  <a:moveTo>
                    <a:pt x="0" y="0"/>
                  </a:moveTo>
                  <a:lnTo>
                    <a:pt x="11094720" y="0"/>
                  </a:lnTo>
                  <a:lnTo>
                    <a:pt x="11094720" y="1148753"/>
                  </a:lnTo>
                  <a:lnTo>
                    <a:pt x="0" y="114875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138187" b="-13818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85725"/>
              <a:ext cx="11094720" cy="12344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PARA LOS EMPLEADORES</a:t>
              </a:r>
            </a:p>
          </p:txBody>
        </p:sp>
      </p:grpSp>
      <p:sp>
        <p:nvSpPr>
          <p:cNvPr id="51" name="Freeform 51"/>
          <p:cNvSpPr/>
          <p:nvPr/>
        </p:nvSpPr>
        <p:spPr>
          <a:xfrm>
            <a:off x="9500873" y="3831593"/>
            <a:ext cx="8338756" cy="1060133"/>
          </a:xfrm>
          <a:custGeom>
            <a:avLst/>
            <a:gdLst/>
            <a:ahLst/>
            <a:cxnLst/>
            <a:rect l="l" t="t" r="r" b="b"/>
            <a:pathLst>
              <a:path w="8338756" h="1060133">
                <a:moveTo>
                  <a:pt x="0" y="0"/>
                </a:moveTo>
                <a:lnTo>
                  <a:pt x="8338757" y="0"/>
                </a:lnTo>
                <a:lnTo>
                  <a:pt x="8338757" y="1060133"/>
                </a:lnTo>
                <a:lnTo>
                  <a:pt x="0" y="106013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52" name="Group 52"/>
          <p:cNvGrpSpPr/>
          <p:nvPr/>
        </p:nvGrpSpPr>
        <p:grpSpPr>
          <a:xfrm>
            <a:off x="9747504" y="3931920"/>
            <a:ext cx="7900416" cy="1129303"/>
            <a:chOff x="0" y="0"/>
            <a:chExt cx="10533888" cy="1505737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0533888" cy="1505712"/>
            </a:xfrm>
            <a:custGeom>
              <a:avLst/>
              <a:gdLst/>
              <a:ahLst/>
              <a:cxnLst/>
              <a:rect l="l" t="t" r="r" b="b"/>
              <a:pathLst>
                <a:path w="10533888" h="1505712">
                  <a:moveTo>
                    <a:pt x="0" y="0"/>
                  </a:moveTo>
                  <a:lnTo>
                    <a:pt x="10533888" y="0"/>
                  </a:lnTo>
                  <a:lnTo>
                    <a:pt x="10533888" y="1505712"/>
                  </a:lnTo>
                  <a:lnTo>
                    <a:pt x="0" y="1505712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6220" b="-86223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9747504" y="3874770"/>
            <a:ext cx="7900416" cy="1186453"/>
            <a:chOff x="0" y="0"/>
            <a:chExt cx="10533888" cy="1581937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0533888" cy="1581943"/>
            </a:xfrm>
            <a:custGeom>
              <a:avLst/>
              <a:gdLst/>
              <a:ahLst/>
              <a:cxnLst/>
              <a:rect l="l" t="t" r="r" b="b"/>
              <a:pathLst>
                <a:path w="10533888" h="1581943">
                  <a:moveTo>
                    <a:pt x="0" y="0"/>
                  </a:moveTo>
                  <a:lnTo>
                    <a:pt x="10533888" y="0"/>
                  </a:lnTo>
                  <a:lnTo>
                    <a:pt x="10533888" y="1581943"/>
                  </a:lnTo>
                  <a:lnTo>
                    <a:pt x="0" y="158194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79747" b="-7974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0" y="-76200"/>
              <a:ext cx="10533888" cy="165813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39"/>
                </a:lnSpc>
              </a:pPr>
              <a:r>
                <a:rPr lang="en-US" sz="31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▸  Cobertura empresarial: % de empleadores del sector afiliados (RUES/CIIU).</a:t>
              </a:r>
            </a:p>
          </p:txBody>
        </p:sp>
      </p:grpSp>
      <p:sp>
        <p:nvSpPr>
          <p:cNvPr id="57" name="Freeform 57"/>
          <p:cNvSpPr/>
          <p:nvPr/>
        </p:nvSpPr>
        <p:spPr>
          <a:xfrm>
            <a:off x="9500873" y="5002025"/>
            <a:ext cx="8338756" cy="1060133"/>
          </a:xfrm>
          <a:custGeom>
            <a:avLst/>
            <a:gdLst/>
            <a:ahLst/>
            <a:cxnLst/>
            <a:rect l="l" t="t" r="r" b="b"/>
            <a:pathLst>
              <a:path w="8338756" h="1060133">
                <a:moveTo>
                  <a:pt x="0" y="0"/>
                </a:moveTo>
                <a:lnTo>
                  <a:pt x="8338757" y="0"/>
                </a:lnTo>
                <a:lnTo>
                  <a:pt x="8338757" y="1060133"/>
                </a:lnTo>
                <a:lnTo>
                  <a:pt x="0" y="106013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58" name="Group 58"/>
          <p:cNvGrpSpPr/>
          <p:nvPr/>
        </p:nvGrpSpPr>
        <p:grpSpPr>
          <a:xfrm>
            <a:off x="9747504" y="5102352"/>
            <a:ext cx="7900416" cy="1153287"/>
            <a:chOff x="0" y="0"/>
            <a:chExt cx="10533888" cy="1537716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0533888" cy="1537716"/>
            </a:xfrm>
            <a:custGeom>
              <a:avLst/>
              <a:gdLst/>
              <a:ahLst/>
              <a:cxnLst/>
              <a:rect l="l" t="t" r="r" b="b"/>
              <a:pathLst>
                <a:path w="10533888" h="1537716">
                  <a:moveTo>
                    <a:pt x="0" y="0"/>
                  </a:moveTo>
                  <a:lnTo>
                    <a:pt x="10533888" y="0"/>
                  </a:lnTo>
                  <a:lnTo>
                    <a:pt x="10533888" y="1537716"/>
                  </a:lnTo>
                  <a:lnTo>
                    <a:pt x="0" y="153771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3386" b="-8338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9747504" y="5052346"/>
            <a:ext cx="7900416" cy="1203293"/>
            <a:chOff x="0" y="0"/>
            <a:chExt cx="10533888" cy="1604391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10533888" cy="1604391"/>
            </a:xfrm>
            <a:custGeom>
              <a:avLst/>
              <a:gdLst/>
              <a:ahLst/>
              <a:cxnLst/>
              <a:rect l="l" t="t" r="r" b="b"/>
              <a:pathLst>
                <a:path w="10533888" h="1604391">
                  <a:moveTo>
                    <a:pt x="0" y="0"/>
                  </a:moveTo>
                  <a:lnTo>
                    <a:pt x="10533888" y="0"/>
                  </a:lnTo>
                  <a:lnTo>
                    <a:pt x="10533888" y="1604391"/>
                  </a:lnTo>
                  <a:lnTo>
                    <a:pt x="0" y="160439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77932" b="-7793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0" y="-66675"/>
              <a:ext cx="10533888" cy="167106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8"/>
                </a:lnSpc>
              </a:pPr>
              <a:r>
                <a:rPr lang="en-US" sz="3298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▸  Cobertura laboral: número de trabajadores de las empresas representadas.</a:t>
              </a:r>
            </a:p>
          </p:txBody>
        </p:sp>
      </p:grpSp>
      <p:sp>
        <p:nvSpPr>
          <p:cNvPr id="63" name="Freeform 63"/>
          <p:cNvSpPr/>
          <p:nvPr/>
        </p:nvSpPr>
        <p:spPr>
          <a:xfrm>
            <a:off x="9500873" y="6172457"/>
            <a:ext cx="8338756" cy="1060133"/>
          </a:xfrm>
          <a:custGeom>
            <a:avLst/>
            <a:gdLst/>
            <a:ahLst/>
            <a:cxnLst/>
            <a:rect l="l" t="t" r="r" b="b"/>
            <a:pathLst>
              <a:path w="8338756" h="1060133">
                <a:moveTo>
                  <a:pt x="0" y="0"/>
                </a:moveTo>
                <a:lnTo>
                  <a:pt x="8338757" y="0"/>
                </a:lnTo>
                <a:lnTo>
                  <a:pt x="8338757" y="1060133"/>
                </a:lnTo>
                <a:lnTo>
                  <a:pt x="0" y="106013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64" name="Group 64"/>
          <p:cNvGrpSpPr/>
          <p:nvPr/>
        </p:nvGrpSpPr>
        <p:grpSpPr>
          <a:xfrm>
            <a:off x="9747504" y="6272784"/>
            <a:ext cx="7900416" cy="1196311"/>
            <a:chOff x="0" y="0"/>
            <a:chExt cx="10533888" cy="1595082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10533888" cy="1595120"/>
            </a:xfrm>
            <a:custGeom>
              <a:avLst/>
              <a:gdLst/>
              <a:ahLst/>
              <a:cxnLst/>
              <a:rect l="l" t="t" r="r" b="b"/>
              <a:pathLst>
                <a:path w="10533888" h="1595120">
                  <a:moveTo>
                    <a:pt x="0" y="0"/>
                  </a:moveTo>
                  <a:lnTo>
                    <a:pt x="10533888" y="0"/>
                  </a:lnTo>
                  <a:lnTo>
                    <a:pt x="10533888" y="1595120"/>
                  </a:lnTo>
                  <a:lnTo>
                    <a:pt x="0" y="1595120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78587" b="-78585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9747504" y="6222778"/>
            <a:ext cx="7900416" cy="1246318"/>
            <a:chOff x="0" y="0"/>
            <a:chExt cx="10533888" cy="1661757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10533888" cy="1661763"/>
            </a:xfrm>
            <a:custGeom>
              <a:avLst/>
              <a:gdLst/>
              <a:ahLst/>
              <a:cxnLst/>
              <a:rect l="l" t="t" r="r" b="b"/>
              <a:pathLst>
                <a:path w="10533888" h="1661763">
                  <a:moveTo>
                    <a:pt x="0" y="0"/>
                  </a:moveTo>
                  <a:lnTo>
                    <a:pt x="10533888" y="0"/>
                  </a:lnTo>
                  <a:lnTo>
                    <a:pt x="10533888" y="1661763"/>
                  </a:lnTo>
                  <a:lnTo>
                    <a:pt x="0" y="166176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73515" b="-7351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0" y="-66675"/>
              <a:ext cx="10533888" cy="172843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3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▸  Incidencia económica: participación en la actividad del sector.</a:t>
              </a:r>
            </a:p>
          </p:txBody>
        </p:sp>
      </p:grpSp>
      <p:sp>
        <p:nvSpPr>
          <p:cNvPr id="69" name="Freeform 69"/>
          <p:cNvSpPr/>
          <p:nvPr/>
        </p:nvSpPr>
        <p:spPr>
          <a:xfrm>
            <a:off x="9500873" y="7342889"/>
            <a:ext cx="8338756" cy="1060133"/>
          </a:xfrm>
          <a:custGeom>
            <a:avLst/>
            <a:gdLst/>
            <a:ahLst/>
            <a:cxnLst/>
            <a:rect l="l" t="t" r="r" b="b"/>
            <a:pathLst>
              <a:path w="8338756" h="1060133">
                <a:moveTo>
                  <a:pt x="0" y="0"/>
                </a:moveTo>
                <a:lnTo>
                  <a:pt x="8338757" y="0"/>
                </a:lnTo>
                <a:lnTo>
                  <a:pt x="8338757" y="1060133"/>
                </a:lnTo>
                <a:lnTo>
                  <a:pt x="0" y="106013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70" name="Group 70"/>
          <p:cNvGrpSpPr/>
          <p:nvPr/>
        </p:nvGrpSpPr>
        <p:grpSpPr>
          <a:xfrm>
            <a:off x="9747504" y="7443216"/>
            <a:ext cx="7900416" cy="1153287"/>
            <a:chOff x="0" y="0"/>
            <a:chExt cx="10533888" cy="1537716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10533888" cy="1537716"/>
            </a:xfrm>
            <a:custGeom>
              <a:avLst/>
              <a:gdLst/>
              <a:ahLst/>
              <a:cxnLst/>
              <a:rect l="l" t="t" r="r" b="b"/>
              <a:pathLst>
                <a:path w="10533888" h="1537716">
                  <a:moveTo>
                    <a:pt x="0" y="0"/>
                  </a:moveTo>
                  <a:lnTo>
                    <a:pt x="10533888" y="0"/>
                  </a:lnTo>
                  <a:lnTo>
                    <a:pt x="10533888" y="1537716"/>
                  </a:lnTo>
                  <a:lnTo>
                    <a:pt x="0" y="1537716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83386" b="-8338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9747504" y="7393210"/>
            <a:ext cx="7900416" cy="1203293"/>
            <a:chOff x="0" y="0"/>
            <a:chExt cx="10533888" cy="1604391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0533888" cy="1604391"/>
            </a:xfrm>
            <a:custGeom>
              <a:avLst/>
              <a:gdLst/>
              <a:ahLst/>
              <a:cxnLst/>
              <a:rect l="l" t="t" r="r" b="b"/>
              <a:pathLst>
                <a:path w="10533888" h="1604391">
                  <a:moveTo>
                    <a:pt x="0" y="0"/>
                  </a:moveTo>
                  <a:lnTo>
                    <a:pt x="10533888" y="0"/>
                  </a:lnTo>
                  <a:lnTo>
                    <a:pt x="10533888" y="1604391"/>
                  </a:lnTo>
                  <a:lnTo>
                    <a:pt x="0" y="1604391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77932" b="-7793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0" y="-66675"/>
              <a:ext cx="10533888" cy="167106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8"/>
                </a:lnSpc>
              </a:pPr>
              <a:r>
                <a:rPr lang="en-US" sz="3298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▸  Estabilidad institucional: mínimo 3 años de existencia legal con obligaciones al día.</a:t>
              </a:r>
            </a:p>
          </p:txBody>
        </p:sp>
      </p:grpSp>
      <p:sp>
        <p:nvSpPr>
          <p:cNvPr id="75" name="Freeform 75"/>
          <p:cNvSpPr/>
          <p:nvPr/>
        </p:nvSpPr>
        <p:spPr>
          <a:xfrm>
            <a:off x="9500873" y="8513321"/>
            <a:ext cx="8338756" cy="1060133"/>
          </a:xfrm>
          <a:custGeom>
            <a:avLst/>
            <a:gdLst/>
            <a:ahLst/>
            <a:cxnLst/>
            <a:rect l="l" t="t" r="r" b="b"/>
            <a:pathLst>
              <a:path w="8338756" h="1060133">
                <a:moveTo>
                  <a:pt x="0" y="0"/>
                </a:moveTo>
                <a:lnTo>
                  <a:pt x="8338757" y="0"/>
                </a:lnTo>
                <a:lnTo>
                  <a:pt x="8338757" y="1060133"/>
                </a:lnTo>
                <a:lnTo>
                  <a:pt x="0" y="106013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76" name="Group 76"/>
          <p:cNvGrpSpPr/>
          <p:nvPr/>
        </p:nvGrpSpPr>
        <p:grpSpPr>
          <a:xfrm>
            <a:off x="9747504" y="8613648"/>
            <a:ext cx="7900416" cy="1306354"/>
            <a:chOff x="0" y="0"/>
            <a:chExt cx="10533888" cy="1741805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10533888" cy="1741805"/>
            </a:xfrm>
            <a:custGeom>
              <a:avLst/>
              <a:gdLst/>
              <a:ahLst/>
              <a:cxnLst/>
              <a:rect l="l" t="t" r="r" b="b"/>
              <a:pathLst>
                <a:path w="10533888" h="1741805">
                  <a:moveTo>
                    <a:pt x="0" y="0"/>
                  </a:moveTo>
                  <a:lnTo>
                    <a:pt x="10533888" y="0"/>
                  </a:lnTo>
                  <a:lnTo>
                    <a:pt x="10533888" y="1741805"/>
                  </a:lnTo>
                  <a:lnTo>
                    <a:pt x="0" y="1741805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67757" b="-67757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9747504" y="8556498"/>
            <a:ext cx="7900416" cy="1363504"/>
            <a:chOff x="0" y="0"/>
            <a:chExt cx="10533888" cy="1818005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10533888" cy="1818008"/>
            </a:xfrm>
            <a:custGeom>
              <a:avLst/>
              <a:gdLst/>
              <a:ahLst/>
              <a:cxnLst/>
              <a:rect l="l" t="t" r="r" b="b"/>
              <a:pathLst>
                <a:path w="10533888" h="1818008">
                  <a:moveTo>
                    <a:pt x="0" y="0"/>
                  </a:moveTo>
                  <a:lnTo>
                    <a:pt x="10533888" y="0"/>
                  </a:lnTo>
                  <a:lnTo>
                    <a:pt x="10533888" y="1818008"/>
                  </a:lnTo>
                  <a:lnTo>
                    <a:pt x="0" y="1818008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62900" b="-6289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0" y="-76200"/>
              <a:ext cx="10533888" cy="189420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8"/>
                </a:lnSpc>
              </a:pPr>
              <a:r>
                <a:rPr lang="en-US" sz="36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▸  Participación en diálogo social ante el Ministerio del Trabajo.</a:t>
              </a:r>
            </a:p>
          </p:txBody>
        </p:sp>
      </p:grpSp>
      <p:sp>
        <p:nvSpPr>
          <p:cNvPr id="81" name="Freeform 81"/>
          <p:cNvSpPr/>
          <p:nvPr/>
        </p:nvSpPr>
        <p:spPr>
          <a:xfrm>
            <a:off x="-12697" y="9734807"/>
            <a:ext cx="18313336" cy="564833"/>
          </a:xfrm>
          <a:custGeom>
            <a:avLst/>
            <a:gdLst/>
            <a:ahLst/>
            <a:cxnLst/>
            <a:rect l="l" t="t" r="r" b="b"/>
            <a:pathLst>
              <a:path w="18313336" h="564833">
                <a:moveTo>
                  <a:pt x="0" y="0"/>
                </a:moveTo>
                <a:lnTo>
                  <a:pt x="18313337" y="0"/>
                </a:lnTo>
                <a:lnTo>
                  <a:pt x="18313337" y="564833"/>
                </a:lnTo>
                <a:lnTo>
                  <a:pt x="0" y="56483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82" name="Group 82"/>
          <p:cNvGrpSpPr/>
          <p:nvPr/>
        </p:nvGrpSpPr>
        <p:grpSpPr>
          <a:xfrm>
            <a:off x="548640" y="9747504"/>
            <a:ext cx="17190720" cy="619554"/>
            <a:chOff x="0" y="0"/>
            <a:chExt cx="22920960" cy="826072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22920961" cy="826008"/>
            </a:xfrm>
            <a:custGeom>
              <a:avLst/>
              <a:gdLst/>
              <a:ahLst/>
              <a:cxnLst/>
              <a:rect l="l" t="t" r="r" b="b"/>
              <a:pathLst>
                <a:path w="22920961" h="826008">
                  <a:moveTo>
                    <a:pt x="0" y="0"/>
                  </a:moveTo>
                  <a:lnTo>
                    <a:pt x="22920961" y="0"/>
                  </a:lnTo>
                  <a:lnTo>
                    <a:pt x="22920961" y="826008"/>
                  </a:lnTo>
                  <a:lnTo>
                    <a:pt x="0" y="826008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t="-490312" b="-49031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548640" y="9697498"/>
            <a:ext cx="17190720" cy="669560"/>
            <a:chOff x="0" y="0"/>
            <a:chExt cx="22920960" cy="892746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22920961" cy="892743"/>
            </a:xfrm>
            <a:custGeom>
              <a:avLst/>
              <a:gdLst/>
              <a:ahLst/>
              <a:cxnLst/>
              <a:rect l="l" t="t" r="r" b="b"/>
              <a:pathLst>
                <a:path w="22920961" h="892743">
                  <a:moveTo>
                    <a:pt x="0" y="0"/>
                  </a:moveTo>
                  <a:lnTo>
                    <a:pt x="22920961" y="0"/>
                  </a:lnTo>
                  <a:lnTo>
                    <a:pt x="22920961" y="892743"/>
                  </a:lnTo>
                  <a:lnTo>
                    <a:pt x="0" y="892743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t="-450273" b="-45027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0" y="-66675"/>
              <a:ext cx="22920960" cy="95942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719"/>
                </a:lnSpc>
              </a:pPr>
              <a:r>
                <a:rPr lang="en-US" sz="30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0234 de 2026  |  Negociación Colectiva por Niveles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353" y="-6353"/>
            <a:ext cx="18300697" cy="1932937"/>
            <a:chOff x="0" y="0"/>
            <a:chExt cx="24400929" cy="2577249"/>
          </a:xfrm>
        </p:grpSpPr>
        <p:sp>
          <p:nvSpPr>
            <p:cNvPr id="3" name="Freeform 3"/>
            <p:cNvSpPr/>
            <p:nvPr/>
          </p:nvSpPr>
          <p:spPr>
            <a:xfrm>
              <a:off x="8509" y="8509"/>
              <a:ext cx="24384001" cy="2560320"/>
            </a:xfrm>
            <a:custGeom>
              <a:avLst/>
              <a:gdLst/>
              <a:ahLst/>
              <a:cxnLst/>
              <a:rect l="l" t="t" r="r" b="b"/>
              <a:pathLst>
                <a:path w="24384001" h="2560320">
                  <a:moveTo>
                    <a:pt x="0" y="0"/>
                  </a:moveTo>
                  <a:lnTo>
                    <a:pt x="24384001" y="0"/>
                  </a:lnTo>
                  <a:lnTo>
                    <a:pt x="24384001" y="2560320"/>
                  </a:lnTo>
                  <a:lnTo>
                    <a:pt x="0" y="2560320"/>
                  </a:lnTo>
                  <a:close/>
                </a:path>
              </a:pathLst>
            </a:custGeom>
            <a:solidFill>
              <a:srgbClr val="1E4D38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4401018" cy="2577338"/>
            </a:xfrm>
            <a:custGeom>
              <a:avLst/>
              <a:gdLst/>
              <a:ahLst/>
              <a:cxnLst/>
              <a:rect l="l" t="t" r="r" b="b"/>
              <a:pathLst>
                <a:path w="24401018" h="2577338">
                  <a:moveTo>
                    <a:pt x="8509" y="0"/>
                  </a:moveTo>
                  <a:lnTo>
                    <a:pt x="24392510" y="0"/>
                  </a:lnTo>
                  <a:cubicBezTo>
                    <a:pt x="24397208" y="0"/>
                    <a:pt x="24401018" y="3810"/>
                    <a:pt x="24401018" y="8509"/>
                  </a:cubicBezTo>
                  <a:lnTo>
                    <a:pt x="24401018" y="2568829"/>
                  </a:lnTo>
                  <a:cubicBezTo>
                    <a:pt x="24401018" y="2573528"/>
                    <a:pt x="24397208" y="2577338"/>
                    <a:pt x="24392510" y="2577338"/>
                  </a:cubicBezTo>
                  <a:lnTo>
                    <a:pt x="8509" y="2577338"/>
                  </a:lnTo>
                  <a:cubicBezTo>
                    <a:pt x="3810" y="2577338"/>
                    <a:pt x="0" y="2573528"/>
                    <a:pt x="0" y="256882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2568829"/>
                  </a:lnTo>
                  <a:lnTo>
                    <a:pt x="8509" y="2568829"/>
                  </a:lnTo>
                  <a:lnTo>
                    <a:pt x="8509" y="2560320"/>
                  </a:lnTo>
                  <a:lnTo>
                    <a:pt x="24392510" y="2560320"/>
                  </a:lnTo>
                  <a:lnTo>
                    <a:pt x="24392510" y="2568829"/>
                  </a:lnTo>
                  <a:lnTo>
                    <a:pt x="24384000" y="2568829"/>
                  </a:lnTo>
                  <a:lnTo>
                    <a:pt x="24384000" y="8509"/>
                  </a:lnTo>
                  <a:lnTo>
                    <a:pt x="24392510" y="8509"/>
                  </a:lnTo>
                  <a:lnTo>
                    <a:pt x="24392510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D32F2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31520" y="0"/>
            <a:ext cx="16459200" cy="1920240"/>
            <a:chOff x="0" y="0"/>
            <a:chExt cx="21945600" cy="25603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945600" cy="2560320"/>
            </a:xfrm>
            <a:custGeom>
              <a:avLst/>
              <a:gdLst/>
              <a:ahLst/>
              <a:cxnLst/>
              <a:rect l="l" t="t" r="r" b="b"/>
              <a:pathLst>
                <a:path w="21945600" h="2560320">
                  <a:moveTo>
                    <a:pt x="0" y="0"/>
                  </a:moveTo>
                  <a:lnTo>
                    <a:pt x="21945600" y="0"/>
                  </a:lnTo>
                  <a:lnTo>
                    <a:pt x="21945600" y="2560320"/>
                  </a:lnTo>
                  <a:lnTo>
                    <a:pt x="0" y="25603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7014" b="-11701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33350"/>
              <a:ext cx="21945600" cy="269367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6719"/>
                </a:lnSpc>
              </a:pPr>
              <a:r>
                <a:rPr lang="en-US" sz="55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MESA UNIFICADA Y PLIEGO ÚNICO DE PETICIONES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25167" y="2096767"/>
            <a:ext cx="7967977" cy="7145017"/>
            <a:chOff x="0" y="0"/>
            <a:chExt cx="10623969" cy="9526689"/>
          </a:xfrm>
        </p:grpSpPr>
        <p:sp>
          <p:nvSpPr>
            <p:cNvPr id="9" name="Freeform 9"/>
            <p:cNvSpPr/>
            <p:nvPr/>
          </p:nvSpPr>
          <p:spPr>
            <a:xfrm>
              <a:off x="8509" y="8509"/>
              <a:ext cx="10607040" cy="9509760"/>
            </a:xfrm>
            <a:custGeom>
              <a:avLst/>
              <a:gdLst/>
              <a:ahLst/>
              <a:cxnLst/>
              <a:rect l="l" t="t" r="r" b="b"/>
              <a:pathLst>
                <a:path w="10607040" h="9509760">
                  <a:moveTo>
                    <a:pt x="0" y="0"/>
                  </a:moveTo>
                  <a:lnTo>
                    <a:pt x="10607040" y="0"/>
                  </a:lnTo>
                  <a:lnTo>
                    <a:pt x="10607040" y="9509760"/>
                  </a:lnTo>
                  <a:lnTo>
                    <a:pt x="0" y="95097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10624058" cy="9526778"/>
            </a:xfrm>
            <a:custGeom>
              <a:avLst/>
              <a:gdLst/>
              <a:ahLst/>
              <a:cxnLst/>
              <a:rect l="l" t="t" r="r" b="b"/>
              <a:pathLst>
                <a:path w="10624058" h="9526778">
                  <a:moveTo>
                    <a:pt x="8509" y="0"/>
                  </a:moveTo>
                  <a:lnTo>
                    <a:pt x="10615549" y="0"/>
                  </a:lnTo>
                  <a:cubicBezTo>
                    <a:pt x="10620248" y="0"/>
                    <a:pt x="10624058" y="3810"/>
                    <a:pt x="10624058" y="8509"/>
                  </a:cubicBezTo>
                  <a:lnTo>
                    <a:pt x="10624058" y="9518269"/>
                  </a:lnTo>
                  <a:cubicBezTo>
                    <a:pt x="10624058" y="9522968"/>
                    <a:pt x="10620248" y="9526778"/>
                    <a:pt x="10615549" y="9526778"/>
                  </a:cubicBezTo>
                  <a:lnTo>
                    <a:pt x="8509" y="9526778"/>
                  </a:lnTo>
                  <a:cubicBezTo>
                    <a:pt x="3810" y="9526778"/>
                    <a:pt x="0" y="9522968"/>
                    <a:pt x="0" y="95182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9518269"/>
                  </a:lnTo>
                  <a:lnTo>
                    <a:pt x="8509" y="9518269"/>
                  </a:lnTo>
                  <a:lnTo>
                    <a:pt x="8509" y="9509760"/>
                  </a:lnTo>
                  <a:lnTo>
                    <a:pt x="10615549" y="9509760"/>
                  </a:lnTo>
                  <a:lnTo>
                    <a:pt x="10615549" y="9518269"/>
                  </a:lnTo>
                  <a:lnTo>
                    <a:pt x="10607040" y="9518269"/>
                  </a:lnTo>
                  <a:lnTo>
                    <a:pt x="10607040" y="8509"/>
                  </a:lnTo>
                  <a:lnTo>
                    <a:pt x="10615549" y="8509"/>
                  </a:lnTo>
                  <a:lnTo>
                    <a:pt x="10615549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25167" y="2096767"/>
            <a:ext cx="7967977" cy="780793"/>
            <a:chOff x="0" y="0"/>
            <a:chExt cx="10623969" cy="1041057"/>
          </a:xfrm>
        </p:grpSpPr>
        <p:sp>
          <p:nvSpPr>
            <p:cNvPr id="12" name="Freeform 12"/>
            <p:cNvSpPr/>
            <p:nvPr/>
          </p:nvSpPr>
          <p:spPr>
            <a:xfrm>
              <a:off x="8509" y="8509"/>
              <a:ext cx="10607040" cy="1024128"/>
            </a:xfrm>
            <a:custGeom>
              <a:avLst/>
              <a:gdLst/>
              <a:ahLst/>
              <a:cxnLst/>
              <a:rect l="l" t="t" r="r" b="b"/>
              <a:pathLst>
                <a:path w="10607040" h="1024128">
                  <a:moveTo>
                    <a:pt x="0" y="0"/>
                  </a:moveTo>
                  <a:lnTo>
                    <a:pt x="10607040" y="0"/>
                  </a:lnTo>
                  <a:lnTo>
                    <a:pt x="10607040" y="1024128"/>
                  </a:lnTo>
                  <a:lnTo>
                    <a:pt x="0" y="1024128"/>
                  </a:lnTo>
                  <a:close/>
                </a:path>
              </a:pathLst>
            </a:custGeom>
            <a:solidFill>
              <a:srgbClr val="1A1A2E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0"/>
              <a:ext cx="10624058" cy="1041146"/>
            </a:xfrm>
            <a:custGeom>
              <a:avLst/>
              <a:gdLst/>
              <a:ahLst/>
              <a:cxnLst/>
              <a:rect l="l" t="t" r="r" b="b"/>
              <a:pathLst>
                <a:path w="10624058" h="1041146">
                  <a:moveTo>
                    <a:pt x="8509" y="0"/>
                  </a:moveTo>
                  <a:lnTo>
                    <a:pt x="10615549" y="0"/>
                  </a:lnTo>
                  <a:cubicBezTo>
                    <a:pt x="10620248" y="0"/>
                    <a:pt x="10624058" y="3810"/>
                    <a:pt x="10624058" y="8509"/>
                  </a:cubicBezTo>
                  <a:lnTo>
                    <a:pt x="10624058" y="1032637"/>
                  </a:lnTo>
                  <a:cubicBezTo>
                    <a:pt x="10624058" y="1037336"/>
                    <a:pt x="10620248" y="1041146"/>
                    <a:pt x="10615549" y="1041146"/>
                  </a:cubicBezTo>
                  <a:lnTo>
                    <a:pt x="8509" y="1041146"/>
                  </a:lnTo>
                  <a:cubicBezTo>
                    <a:pt x="3810" y="1041146"/>
                    <a:pt x="0" y="1037336"/>
                    <a:pt x="0" y="1032637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1032637"/>
                  </a:lnTo>
                  <a:lnTo>
                    <a:pt x="8509" y="1032637"/>
                  </a:lnTo>
                  <a:lnTo>
                    <a:pt x="8509" y="1024128"/>
                  </a:lnTo>
                  <a:lnTo>
                    <a:pt x="10615549" y="1024128"/>
                  </a:lnTo>
                  <a:lnTo>
                    <a:pt x="10615549" y="1032637"/>
                  </a:lnTo>
                  <a:lnTo>
                    <a:pt x="10607040" y="1032637"/>
                  </a:lnTo>
                  <a:lnTo>
                    <a:pt x="10607040" y="8509"/>
                  </a:lnTo>
                  <a:lnTo>
                    <a:pt x="10615549" y="8509"/>
                  </a:lnTo>
                  <a:lnTo>
                    <a:pt x="10615549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1A1A2E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31520" y="2103120"/>
            <a:ext cx="7955280" cy="768096"/>
            <a:chOff x="0" y="0"/>
            <a:chExt cx="10607040" cy="102412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607040" cy="1024128"/>
            </a:xfrm>
            <a:custGeom>
              <a:avLst/>
              <a:gdLst/>
              <a:ahLst/>
              <a:cxnLst/>
              <a:rect l="l" t="t" r="r" b="b"/>
              <a:pathLst>
                <a:path w="10607040" h="1024128">
                  <a:moveTo>
                    <a:pt x="0" y="0"/>
                  </a:moveTo>
                  <a:lnTo>
                    <a:pt x="10607040" y="0"/>
                  </a:lnTo>
                  <a:lnTo>
                    <a:pt x="10607040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1809" b="-15180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57150"/>
              <a:ext cx="10607040" cy="10812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120"/>
                </a:lnSpc>
              </a:pPr>
              <a:r>
                <a:rPr lang="en-US" sz="26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¿CÓMO FUNCIONA?</a:t>
              </a: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097280" y="2996565"/>
            <a:ext cx="7223760" cy="2124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79"/>
              </a:lnSpc>
            </a:pPr>
            <a:r>
              <a:rPr lang="en-US" sz="3399" b="1">
                <a:solidFill>
                  <a:srgbClr val="B71C1C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1. </a:t>
            </a:r>
            <a:r>
              <a:rPr lang="en-US" sz="33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Cuando varios sindicatos compiten en el mismo nivel, deben coordinar y presentar UN SOLO PLIEGO de peticiones.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97275" y="4974965"/>
            <a:ext cx="7223760" cy="1171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19"/>
              </a:lnSpc>
            </a:pPr>
            <a:r>
              <a:rPr lang="en-US" sz="3599" b="1">
                <a:solidFill>
                  <a:srgbClr val="B71C1C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2. </a:t>
            </a:r>
            <a:r>
              <a:rPr lang="en-US" sz="35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Se instala UNA SOLA MESA de negociación unificada.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97275" y="6194165"/>
            <a:ext cx="7223760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59"/>
              </a:lnSpc>
            </a:pPr>
            <a:r>
              <a:rPr lang="en-US" sz="3299" b="1">
                <a:solidFill>
                  <a:srgbClr val="B71C1C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3. </a:t>
            </a:r>
            <a:r>
              <a:rPr lang="en-US" sz="32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La representación de los trabajadores es proporcional al número de afiliados de cada sindicato.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28700" y="7774934"/>
            <a:ext cx="7223760" cy="1466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19"/>
              </a:lnSpc>
            </a:pPr>
            <a:r>
              <a:rPr lang="en-US" sz="3099" b="1">
                <a:solidFill>
                  <a:srgbClr val="B71C1C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4. </a:t>
            </a:r>
            <a:r>
              <a:rPr lang="en-US" sz="30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Los sindicatos minoritarios tienen GARANTIZADO al menos un representante en la comisión negociadora.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137647" y="8707755"/>
            <a:ext cx="8863336" cy="1000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19"/>
              </a:lnSpc>
            </a:pPr>
            <a:r>
              <a:rPr lang="en-US" sz="3099" b="1">
                <a:solidFill>
                  <a:srgbClr val="B71C1C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5. </a:t>
            </a:r>
            <a:r>
              <a:rPr lang="en-US" sz="30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Si no hay acuerdo entre sindicatos, se elabora una 'matriz de compatibilización' de propuestas.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9137647" y="2096767"/>
            <a:ext cx="8425177" cy="6687817"/>
            <a:chOff x="0" y="0"/>
            <a:chExt cx="11233569" cy="8917089"/>
          </a:xfrm>
        </p:grpSpPr>
        <p:sp>
          <p:nvSpPr>
            <p:cNvPr id="23" name="Freeform 23"/>
            <p:cNvSpPr/>
            <p:nvPr/>
          </p:nvSpPr>
          <p:spPr>
            <a:xfrm>
              <a:off x="8509" y="7965"/>
              <a:ext cx="11216640" cy="8901243"/>
            </a:xfrm>
            <a:custGeom>
              <a:avLst/>
              <a:gdLst/>
              <a:ahLst/>
              <a:cxnLst/>
              <a:rect l="l" t="t" r="r" b="b"/>
              <a:pathLst>
                <a:path w="11216640" h="8901243">
                  <a:moveTo>
                    <a:pt x="0" y="0"/>
                  </a:moveTo>
                  <a:lnTo>
                    <a:pt x="11216640" y="0"/>
                  </a:lnTo>
                  <a:lnTo>
                    <a:pt x="11216640" y="8901242"/>
                  </a:lnTo>
                  <a:lnTo>
                    <a:pt x="0" y="890124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0" y="0"/>
              <a:ext cx="11233658" cy="8917178"/>
            </a:xfrm>
            <a:custGeom>
              <a:avLst/>
              <a:gdLst/>
              <a:ahLst/>
              <a:cxnLst/>
              <a:rect l="l" t="t" r="r" b="b"/>
              <a:pathLst>
                <a:path w="11233658" h="8917178">
                  <a:moveTo>
                    <a:pt x="8509" y="0"/>
                  </a:moveTo>
                  <a:lnTo>
                    <a:pt x="11225149" y="0"/>
                  </a:lnTo>
                  <a:cubicBezTo>
                    <a:pt x="11229848" y="0"/>
                    <a:pt x="11233658" y="3566"/>
                    <a:pt x="11233658" y="7965"/>
                  </a:cubicBezTo>
                  <a:lnTo>
                    <a:pt x="11233658" y="8909207"/>
                  </a:lnTo>
                  <a:cubicBezTo>
                    <a:pt x="11233658" y="8913606"/>
                    <a:pt x="11229848" y="8917178"/>
                    <a:pt x="11225149" y="8917178"/>
                  </a:cubicBezTo>
                  <a:lnTo>
                    <a:pt x="8509" y="8917178"/>
                  </a:lnTo>
                  <a:cubicBezTo>
                    <a:pt x="3810" y="8917178"/>
                    <a:pt x="0" y="8913606"/>
                    <a:pt x="0" y="8909207"/>
                  </a:cubicBezTo>
                  <a:lnTo>
                    <a:pt x="0" y="7965"/>
                  </a:lnTo>
                  <a:cubicBezTo>
                    <a:pt x="0" y="3566"/>
                    <a:pt x="3810" y="0"/>
                    <a:pt x="8509" y="0"/>
                  </a:cubicBezTo>
                  <a:moveTo>
                    <a:pt x="8509" y="15810"/>
                  </a:moveTo>
                  <a:lnTo>
                    <a:pt x="8509" y="7965"/>
                  </a:lnTo>
                  <a:lnTo>
                    <a:pt x="17018" y="7965"/>
                  </a:lnTo>
                  <a:lnTo>
                    <a:pt x="17018" y="8909207"/>
                  </a:lnTo>
                  <a:lnTo>
                    <a:pt x="8509" y="8909207"/>
                  </a:lnTo>
                  <a:lnTo>
                    <a:pt x="8509" y="8901243"/>
                  </a:lnTo>
                  <a:lnTo>
                    <a:pt x="11225149" y="8901243"/>
                  </a:lnTo>
                  <a:lnTo>
                    <a:pt x="11225149" y="8909207"/>
                  </a:lnTo>
                  <a:lnTo>
                    <a:pt x="11216640" y="8909207"/>
                  </a:lnTo>
                  <a:lnTo>
                    <a:pt x="11216640" y="7965"/>
                  </a:lnTo>
                  <a:lnTo>
                    <a:pt x="11225149" y="7965"/>
                  </a:lnTo>
                  <a:lnTo>
                    <a:pt x="11225149" y="15929"/>
                  </a:lnTo>
                  <a:lnTo>
                    <a:pt x="8509" y="15929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9137647" y="2096767"/>
            <a:ext cx="8425177" cy="780793"/>
            <a:chOff x="0" y="0"/>
            <a:chExt cx="11233569" cy="1041057"/>
          </a:xfrm>
        </p:grpSpPr>
        <p:sp>
          <p:nvSpPr>
            <p:cNvPr id="26" name="Freeform 26"/>
            <p:cNvSpPr/>
            <p:nvPr/>
          </p:nvSpPr>
          <p:spPr>
            <a:xfrm>
              <a:off x="8509" y="8509"/>
              <a:ext cx="11216640" cy="1024128"/>
            </a:xfrm>
            <a:custGeom>
              <a:avLst/>
              <a:gdLst/>
              <a:ahLst/>
              <a:cxnLst/>
              <a:rect l="l" t="t" r="r" b="b"/>
              <a:pathLst>
                <a:path w="11216640" h="1024128">
                  <a:moveTo>
                    <a:pt x="0" y="0"/>
                  </a:moveTo>
                  <a:lnTo>
                    <a:pt x="11216640" y="0"/>
                  </a:lnTo>
                  <a:lnTo>
                    <a:pt x="11216640" y="1024128"/>
                  </a:lnTo>
                  <a:lnTo>
                    <a:pt x="0" y="1024128"/>
                  </a:lnTo>
                  <a:close/>
                </a:path>
              </a:pathLst>
            </a:custGeom>
            <a:solidFill>
              <a:srgbClr val="1A1A2E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0" y="0"/>
              <a:ext cx="11233658" cy="1041146"/>
            </a:xfrm>
            <a:custGeom>
              <a:avLst/>
              <a:gdLst/>
              <a:ahLst/>
              <a:cxnLst/>
              <a:rect l="l" t="t" r="r" b="b"/>
              <a:pathLst>
                <a:path w="11233658" h="1041146">
                  <a:moveTo>
                    <a:pt x="8509" y="0"/>
                  </a:moveTo>
                  <a:lnTo>
                    <a:pt x="11225149" y="0"/>
                  </a:lnTo>
                  <a:cubicBezTo>
                    <a:pt x="11229848" y="0"/>
                    <a:pt x="11233658" y="3810"/>
                    <a:pt x="11233658" y="8509"/>
                  </a:cubicBezTo>
                  <a:lnTo>
                    <a:pt x="11233658" y="1032637"/>
                  </a:lnTo>
                  <a:cubicBezTo>
                    <a:pt x="11233658" y="1037336"/>
                    <a:pt x="11229848" y="1041146"/>
                    <a:pt x="11225149" y="1041146"/>
                  </a:cubicBezTo>
                  <a:lnTo>
                    <a:pt x="8509" y="1041146"/>
                  </a:lnTo>
                  <a:cubicBezTo>
                    <a:pt x="3810" y="1041146"/>
                    <a:pt x="0" y="1037336"/>
                    <a:pt x="0" y="1032637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1032637"/>
                  </a:lnTo>
                  <a:lnTo>
                    <a:pt x="8509" y="1032637"/>
                  </a:lnTo>
                  <a:lnTo>
                    <a:pt x="8509" y="1024128"/>
                  </a:lnTo>
                  <a:lnTo>
                    <a:pt x="11225149" y="1024128"/>
                  </a:lnTo>
                  <a:lnTo>
                    <a:pt x="11225149" y="1032637"/>
                  </a:lnTo>
                  <a:lnTo>
                    <a:pt x="11216640" y="1032637"/>
                  </a:lnTo>
                  <a:lnTo>
                    <a:pt x="11216640" y="8509"/>
                  </a:lnTo>
                  <a:lnTo>
                    <a:pt x="11225149" y="8509"/>
                  </a:lnTo>
                  <a:lnTo>
                    <a:pt x="11225149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1A1A2E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9144000" y="2103120"/>
            <a:ext cx="8412480" cy="768096"/>
            <a:chOff x="0" y="0"/>
            <a:chExt cx="11216640" cy="1024128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1216640" cy="1024128"/>
            </a:xfrm>
            <a:custGeom>
              <a:avLst/>
              <a:gdLst/>
              <a:ahLst/>
              <a:cxnLst/>
              <a:rect l="l" t="t" r="r" b="b"/>
              <a:pathLst>
                <a:path w="11216640" h="1024128">
                  <a:moveTo>
                    <a:pt x="0" y="0"/>
                  </a:moveTo>
                  <a:lnTo>
                    <a:pt x="11216640" y="0"/>
                  </a:lnTo>
                  <a:lnTo>
                    <a:pt x="11216640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63407" b="-16340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57150"/>
              <a:ext cx="11216640" cy="10812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120"/>
                </a:lnSpc>
              </a:pPr>
              <a:r>
                <a:rPr lang="en-US" sz="26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TAMAÑO DE LA COMISIÓN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9686287" y="3139183"/>
            <a:ext cx="3121657" cy="3121657"/>
            <a:chOff x="0" y="0"/>
            <a:chExt cx="4162209" cy="4162209"/>
          </a:xfrm>
        </p:grpSpPr>
        <p:sp>
          <p:nvSpPr>
            <p:cNvPr id="32" name="Freeform 32"/>
            <p:cNvSpPr/>
            <p:nvPr/>
          </p:nvSpPr>
          <p:spPr>
            <a:xfrm>
              <a:off x="8509" y="8509"/>
              <a:ext cx="4145280" cy="4145280"/>
            </a:xfrm>
            <a:custGeom>
              <a:avLst/>
              <a:gdLst/>
              <a:ahLst/>
              <a:cxnLst/>
              <a:rect l="l" t="t" r="r" b="b"/>
              <a:pathLst>
                <a:path w="4145280" h="4145280">
                  <a:moveTo>
                    <a:pt x="0" y="2072640"/>
                  </a:moveTo>
                  <a:cubicBezTo>
                    <a:pt x="0" y="927862"/>
                    <a:pt x="927862" y="0"/>
                    <a:pt x="2072640" y="0"/>
                  </a:cubicBezTo>
                  <a:cubicBezTo>
                    <a:pt x="3217418" y="0"/>
                    <a:pt x="4145280" y="927989"/>
                    <a:pt x="4145280" y="2072640"/>
                  </a:cubicBezTo>
                  <a:cubicBezTo>
                    <a:pt x="4145280" y="3217291"/>
                    <a:pt x="3217291" y="4145280"/>
                    <a:pt x="2072640" y="4145280"/>
                  </a:cubicBezTo>
                  <a:cubicBezTo>
                    <a:pt x="927989" y="4145280"/>
                    <a:pt x="0" y="3217291"/>
                    <a:pt x="0" y="2072640"/>
                  </a:cubicBez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Freeform 33"/>
            <p:cNvSpPr/>
            <p:nvPr/>
          </p:nvSpPr>
          <p:spPr>
            <a:xfrm>
              <a:off x="-127" y="0"/>
              <a:ext cx="4162425" cy="4162298"/>
            </a:xfrm>
            <a:custGeom>
              <a:avLst/>
              <a:gdLst/>
              <a:ahLst/>
              <a:cxnLst/>
              <a:rect l="l" t="t" r="r" b="b"/>
              <a:pathLst>
                <a:path w="4162425" h="4162298">
                  <a:moveTo>
                    <a:pt x="127" y="2081149"/>
                  </a:moveTo>
                  <a:cubicBezTo>
                    <a:pt x="127" y="931799"/>
                    <a:pt x="931926" y="0"/>
                    <a:pt x="2081276" y="0"/>
                  </a:cubicBezTo>
                  <a:lnTo>
                    <a:pt x="2081276" y="8509"/>
                  </a:lnTo>
                  <a:lnTo>
                    <a:pt x="2081276" y="0"/>
                  </a:lnTo>
                  <a:cubicBezTo>
                    <a:pt x="3230626" y="0"/>
                    <a:pt x="4162425" y="931799"/>
                    <a:pt x="4162425" y="2081149"/>
                  </a:cubicBezTo>
                  <a:lnTo>
                    <a:pt x="4153916" y="2081149"/>
                  </a:lnTo>
                  <a:lnTo>
                    <a:pt x="4162425" y="2081149"/>
                  </a:lnTo>
                  <a:cubicBezTo>
                    <a:pt x="4162425" y="3230499"/>
                    <a:pt x="3230626" y="4162298"/>
                    <a:pt x="2081276" y="4162298"/>
                  </a:cubicBezTo>
                  <a:lnTo>
                    <a:pt x="2081276" y="4153789"/>
                  </a:lnTo>
                  <a:lnTo>
                    <a:pt x="2081276" y="4162298"/>
                  </a:lnTo>
                  <a:cubicBezTo>
                    <a:pt x="931926" y="4162171"/>
                    <a:pt x="127" y="3230499"/>
                    <a:pt x="127" y="2081149"/>
                  </a:cubicBezTo>
                  <a:lnTo>
                    <a:pt x="8636" y="2081149"/>
                  </a:lnTo>
                  <a:lnTo>
                    <a:pt x="17145" y="2081149"/>
                  </a:lnTo>
                  <a:lnTo>
                    <a:pt x="8636" y="2081149"/>
                  </a:lnTo>
                  <a:lnTo>
                    <a:pt x="127" y="2081149"/>
                  </a:lnTo>
                  <a:moveTo>
                    <a:pt x="17018" y="2081149"/>
                  </a:moveTo>
                  <a:cubicBezTo>
                    <a:pt x="17018" y="2085848"/>
                    <a:pt x="13208" y="2089658"/>
                    <a:pt x="8509" y="2089658"/>
                  </a:cubicBezTo>
                  <a:cubicBezTo>
                    <a:pt x="3810" y="2089658"/>
                    <a:pt x="0" y="2085848"/>
                    <a:pt x="0" y="2081149"/>
                  </a:cubicBezTo>
                  <a:cubicBezTo>
                    <a:pt x="0" y="2076450"/>
                    <a:pt x="3810" y="2072640"/>
                    <a:pt x="8509" y="2072640"/>
                  </a:cubicBezTo>
                  <a:cubicBezTo>
                    <a:pt x="13208" y="2072640"/>
                    <a:pt x="17018" y="2076450"/>
                    <a:pt x="17018" y="2081149"/>
                  </a:cubicBezTo>
                  <a:cubicBezTo>
                    <a:pt x="17018" y="3221101"/>
                    <a:pt x="941197" y="4145280"/>
                    <a:pt x="2081149" y="4145280"/>
                  </a:cubicBezTo>
                  <a:cubicBezTo>
                    <a:pt x="3221101" y="4145280"/>
                    <a:pt x="4145280" y="3221101"/>
                    <a:pt x="4145280" y="2081149"/>
                  </a:cubicBezTo>
                  <a:cubicBezTo>
                    <a:pt x="4145407" y="941070"/>
                    <a:pt x="3221228" y="16891"/>
                    <a:pt x="2081276" y="16891"/>
                  </a:cubicBezTo>
                  <a:lnTo>
                    <a:pt x="2081276" y="8509"/>
                  </a:lnTo>
                  <a:lnTo>
                    <a:pt x="2081276" y="17018"/>
                  </a:lnTo>
                  <a:cubicBezTo>
                    <a:pt x="941197" y="16891"/>
                    <a:pt x="17018" y="941070"/>
                    <a:pt x="17018" y="2081149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9698984" y="3049010"/>
            <a:ext cx="3108960" cy="2011680"/>
            <a:chOff x="0" y="0"/>
            <a:chExt cx="4145280" cy="268224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4145280" cy="2682240"/>
            </a:xfrm>
            <a:custGeom>
              <a:avLst/>
              <a:gdLst/>
              <a:ahLst/>
              <a:cxnLst/>
              <a:rect l="l" t="t" r="r" b="b"/>
              <a:pathLst>
                <a:path w="4145280" h="2682240">
                  <a:moveTo>
                    <a:pt x="0" y="0"/>
                  </a:moveTo>
                  <a:lnTo>
                    <a:pt x="4145280" y="0"/>
                  </a:lnTo>
                  <a:lnTo>
                    <a:pt x="4145280" y="2682240"/>
                  </a:lnTo>
                  <a:lnTo>
                    <a:pt x="0" y="268224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33019" r="-3301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209550"/>
              <a:ext cx="4145280" cy="2891790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12480"/>
                </a:lnSpc>
              </a:pPr>
              <a:r>
                <a:rPr lang="en-US" sz="104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20</a:t>
              </a: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9692640" y="5071491"/>
            <a:ext cx="3108960" cy="685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r>
              <a:rPr lang="en-US" sz="39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máx.</a:t>
            </a:r>
          </a:p>
        </p:txBody>
      </p:sp>
      <p:grpSp>
        <p:nvGrpSpPr>
          <p:cNvPr id="38" name="Group 38"/>
          <p:cNvGrpSpPr/>
          <p:nvPr/>
        </p:nvGrpSpPr>
        <p:grpSpPr>
          <a:xfrm>
            <a:off x="12984480" y="3145536"/>
            <a:ext cx="4297680" cy="2377440"/>
            <a:chOff x="0" y="0"/>
            <a:chExt cx="5730240" cy="316992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5730240" cy="3169920"/>
            </a:xfrm>
            <a:custGeom>
              <a:avLst/>
              <a:gdLst/>
              <a:ahLst/>
              <a:cxnLst/>
              <a:rect l="l" t="t" r="r" b="b"/>
              <a:pathLst>
                <a:path w="5730240" h="3169920">
                  <a:moveTo>
                    <a:pt x="0" y="0"/>
                  </a:moveTo>
                  <a:lnTo>
                    <a:pt x="5730240" y="0"/>
                  </a:lnTo>
                  <a:lnTo>
                    <a:pt x="5730240" y="3169920"/>
                  </a:lnTo>
                  <a:lnTo>
                    <a:pt x="0" y="31699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20976" r="-2097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85725"/>
              <a:ext cx="5730240" cy="32556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159"/>
                </a:lnSpc>
              </a:pPr>
              <a:r>
                <a:rPr lang="en-US" sz="4299">
                  <a:solidFill>
                    <a:srgbClr val="1A1A2E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Nivel SECTORIAL</a:t>
              </a:r>
            </a:p>
            <a:p>
              <a:pPr algn="l">
                <a:lnSpc>
                  <a:spcPts val="5159"/>
                </a:lnSpc>
              </a:pPr>
              <a:r>
                <a:rPr lang="en-US" sz="4299">
                  <a:solidFill>
                    <a:srgbClr val="1A1A2E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(representantes trabajadores)</a:t>
              </a:r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9686287" y="6394447"/>
            <a:ext cx="3121657" cy="2390137"/>
            <a:chOff x="0" y="0"/>
            <a:chExt cx="4162209" cy="3186849"/>
          </a:xfrm>
        </p:grpSpPr>
        <p:sp>
          <p:nvSpPr>
            <p:cNvPr id="42" name="Freeform 42"/>
            <p:cNvSpPr/>
            <p:nvPr/>
          </p:nvSpPr>
          <p:spPr>
            <a:xfrm>
              <a:off x="8509" y="8509"/>
              <a:ext cx="4145280" cy="3169920"/>
            </a:xfrm>
            <a:custGeom>
              <a:avLst/>
              <a:gdLst/>
              <a:ahLst/>
              <a:cxnLst/>
              <a:rect l="l" t="t" r="r" b="b"/>
              <a:pathLst>
                <a:path w="4145280" h="3169920">
                  <a:moveTo>
                    <a:pt x="0" y="1584960"/>
                  </a:moveTo>
                  <a:cubicBezTo>
                    <a:pt x="0" y="709549"/>
                    <a:pt x="927862" y="0"/>
                    <a:pt x="2072640" y="0"/>
                  </a:cubicBezTo>
                  <a:cubicBezTo>
                    <a:pt x="3217418" y="0"/>
                    <a:pt x="4145280" y="709549"/>
                    <a:pt x="4145280" y="1584960"/>
                  </a:cubicBezTo>
                  <a:cubicBezTo>
                    <a:pt x="4145280" y="2460371"/>
                    <a:pt x="3217291" y="3169920"/>
                    <a:pt x="2072640" y="3169920"/>
                  </a:cubicBezTo>
                  <a:cubicBezTo>
                    <a:pt x="927989" y="3169920"/>
                    <a:pt x="0" y="2460244"/>
                    <a:pt x="0" y="1584960"/>
                  </a:cubicBez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3" name="Freeform 43"/>
            <p:cNvSpPr/>
            <p:nvPr/>
          </p:nvSpPr>
          <p:spPr>
            <a:xfrm>
              <a:off x="-127" y="0"/>
              <a:ext cx="4162425" cy="3186938"/>
            </a:xfrm>
            <a:custGeom>
              <a:avLst/>
              <a:gdLst/>
              <a:ahLst/>
              <a:cxnLst/>
              <a:rect l="l" t="t" r="r" b="b"/>
              <a:pathLst>
                <a:path w="4162425" h="3186938">
                  <a:moveTo>
                    <a:pt x="127" y="1593469"/>
                  </a:moveTo>
                  <a:cubicBezTo>
                    <a:pt x="127" y="711454"/>
                    <a:pt x="934085" y="0"/>
                    <a:pt x="2081276" y="0"/>
                  </a:cubicBezTo>
                  <a:cubicBezTo>
                    <a:pt x="3228340" y="0"/>
                    <a:pt x="4162425" y="711454"/>
                    <a:pt x="4162425" y="1593469"/>
                  </a:cubicBezTo>
                  <a:cubicBezTo>
                    <a:pt x="4162425" y="2475484"/>
                    <a:pt x="3228467" y="3186938"/>
                    <a:pt x="2081276" y="3186938"/>
                  </a:cubicBezTo>
                  <a:lnTo>
                    <a:pt x="2081276" y="3178429"/>
                  </a:lnTo>
                  <a:lnTo>
                    <a:pt x="2081276" y="3186938"/>
                  </a:lnTo>
                  <a:cubicBezTo>
                    <a:pt x="934085" y="3186811"/>
                    <a:pt x="127" y="2475484"/>
                    <a:pt x="127" y="1593469"/>
                  </a:cubicBezTo>
                  <a:lnTo>
                    <a:pt x="8636" y="1593469"/>
                  </a:lnTo>
                  <a:lnTo>
                    <a:pt x="17145" y="1593469"/>
                  </a:lnTo>
                  <a:lnTo>
                    <a:pt x="8636" y="1593469"/>
                  </a:lnTo>
                  <a:lnTo>
                    <a:pt x="127" y="1593469"/>
                  </a:lnTo>
                  <a:moveTo>
                    <a:pt x="17018" y="1593469"/>
                  </a:moveTo>
                  <a:cubicBezTo>
                    <a:pt x="17018" y="1598168"/>
                    <a:pt x="13208" y="1601978"/>
                    <a:pt x="8509" y="1601978"/>
                  </a:cubicBezTo>
                  <a:cubicBezTo>
                    <a:pt x="3810" y="1601978"/>
                    <a:pt x="0" y="1598168"/>
                    <a:pt x="0" y="1593469"/>
                  </a:cubicBezTo>
                  <a:cubicBezTo>
                    <a:pt x="0" y="1588770"/>
                    <a:pt x="3810" y="1584960"/>
                    <a:pt x="8509" y="1584960"/>
                  </a:cubicBezTo>
                  <a:cubicBezTo>
                    <a:pt x="13208" y="1584960"/>
                    <a:pt x="17018" y="1588770"/>
                    <a:pt x="17018" y="1593469"/>
                  </a:cubicBezTo>
                  <a:cubicBezTo>
                    <a:pt x="17018" y="2462149"/>
                    <a:pt x="938911" y="3169920"/>
                    <a:pt x="2081149" y="3169920"/>
                  </a:cubicBezTo>
                  <a:cubicBezTo>
                    <a:pt x="3223387" y="3169920"/>
                    <a:pt x="4145280" y="2462149"/>
                    <a:pt x="4145280" y="1593469"/>
                  </a:cubicBezTo>
                  <a:lnTo>
                    <a:pt x="4153789" y="1593469"/>
                  </a:lnTo>
                  <a:lnTo>
                    <a:pt x="4145280" y="1593469"/>
                  </a:lnTo>
                  <a:cubicBezTo>
                    <a:pt x="4145280" y="724789"/>
                    <a:pt x="3223387" y="17018"/>
                    <a:pt x="2081149" y="17018"/>
                  </a:cubicBezTo>
                  <a:lnTo>
                    <a:pt x="2081149" y="8509"/>
                  </a:lnTo>
                  <a:lnTo>
                    <a:pt x="2081149" y="17018"/>
                  </a:lnTo>
                  <a:cubicBezTo>
                    <a:pt x="938911" y="16891"/>
                    <a:pt x="17018" y="724662"/>
                    <a:pt x="17018" y="1593469"/>
                  </a:cubicBezTo>
                  <a:close/>
                </a:path>
              </a:pathLst>
            </a:custGeom>
            <a:solidFill>
              <a:srgbClr val="F9A825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9698984" y="6356090"/>
            <a:ext cx="3108960" cy="1554480"/>
            <a:chOff x="0" y="0"/>
            <a:chExt cx="4145280" cy="207264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4145280" cy="2072640"/>
            </a:xfrm>
            <a:custGeom>
              <a:avLst/>
              <a:gdLst/>
              <a:ahLst/>
              <a:cxnLst/>
              <a:rect l="l" t="t" r="r" b="b"/>
              <a:pathLst>
                <a:path w="4145280" h="2072640">
                  <a:moveTo>
                    <a:pt x="0" y="0"/>
                  </a:moveTo>
                  <a:lnTo>
                    <a:pt x="4145280" y="0"/>
                  </a:lnTo>
                  <a:lnTo>
                    <a:pt x="4145280" y="2072640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14151" r="-1415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0" y="-161925"/>
              <a:ext cx="4145280" cy="2234565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ctr">
                <a:lnSpc>
                  <a:spcPts val="9600"/>
                </a:lnSpc>
              </a:pPr>
              <a:r>
                <a:rPr lang="en-US" sz="8000" b="1">
                  <a:solidFill>
                    <a:srgbClr val="1A1A2E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15</a:t>
              </a:r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9692640" y="7879080"/>
            <a:ext cx="3108960" cy="63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9"/>
              </a:lnSpc>
            </a:pPr>
            <a:r>
              <a:rPr lang="en-US" sz="3699">
                <a:solidFill>
                  <a:srgbClr val="1A1A2E"/>
                </a:solidFill>
                <a:latin typeface="Calibri (MS)"/>
                <a:ea typeface="Calibri (MS)"/>
                <a:cs typeface="Calibri (MS)"/>
                <a:sym typeface="Calibri (MS)"/>
              </a:rPr>
              <a:t>máx.</a:t>
            </a:r>
          </a:p>
        </p:txBody>
      </p:sp>
      <p:grpSp>
        <p:nvGrpSpPr>
          <p:cNvPr id="48" name="Group 48"/>
          <p:cNvGrpSpPr/>
          <p:nvPr/>
        </p:nvGrpSpPr>
        <p:grpSpPr>
          <a:xfrm>
            <a:off x="12984480" y="6492240"/>
            <a:ext cx="4297680" cy="1828800"/>
            <a:chOff x="0" y="0"/>
            <a:chExt cx="5730240" cy="24384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5730240" cy="2438400"/>
            </a:xfrm>
            <a:custGeom>
              <a:avLst/>
              <a:gdLst/>
              <a:ahLst/>
              <a:cxnLst/>
              <a:rect l="l" t="t" r="r" b="b"/>
              <a:pathLst>
                <a:path w="5730240" h="2438400">
                  <a:moveTo>
                    <a:pt x="0" y="0"/>
                  </a:moveTo>
                  <a:lnTo>
                    <a:pt x="5730240" y="0"/>
                  </a:lnTo>
                  <a:lnTo>
                    <a:pt x="5730240" y="2438400"/>
                  </a:lnTo>
                  <a:lnTo>
                    <a:pt x="0" y="24384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4597" r="-459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76200"/>
              <a:ext cx="5730240" cy="251460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679"/>
                </a:lnSpc>
              </a:pPr>
              <a:r>
                <a:rPr lang="en-US" sz="3899">
                  <a:solidFill>
                    <a:srgbClr val="1A1A2E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Otros niveles</a:t>
              </a:r>
            </a:p>
            <a:p>
              <a:pPr algn="l">
                <a:lnSpc>
                  <a:spcPts val="4679"/>
                </a:lnSpc>
              </a:pPr>
              <a:r>
                <a:rPr lang="en-US" sz="3899">
                  <a:solidFill>
                    <a:srgbClr val="1A1A2E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 negociación</a:t>
              </a: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-6353" y="9777727"/>
            <a:ext cx="18300697" cy="515617"/>
            <a:chOff x="0" y="0"/>
            <a:chExt cx="24400929" cy="687489"/>
          </a:xfrm>
        </p:grpSpPr>
        <p:sp>
          <p:nvSpPr>
            <p:cNvPr id="52" name="Freeform 52"/>
            <p:cNvSpPr/>
            <p:nvPr/>
          </p:nvSpPr>
          <p:spPr>
            <a:xfrm>
              <a:off x="8509" y="8509"/>
              <a:ext cx="24384001" cy="670560"/>
            </a:xfrm>
            <a:custGeom>
              <a:avLst/>
              <a:gdLst/>
              <a:ahLst/>
              <a:cxnLst/>
              <a:rect l="l" t="t" r="r" b="b"/>
              <a:pathLst>
                <a:path w="24384001" h="670560">
                  <a:moveTo>
                    <a:pt x="0" y="0"/>
                  </a:moveTo>
                  <a:lnTo>
                    <a:pt x="24384001" y="0"/>
                  </a:lnTo>
                  <a:lnTo>
                    <a:pt x="24384001" y="670560"/>
                  </a:lnTo>
                  <a:lnTo>
                    <a:pt x="0" y="670560"/>
                  </a:lnTo>
                  <a:close/>
                </a:path>
              </a:pathLst>
            </a:custGeom>
            <a:solidFill>
              <a:srgbClr val="52B788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3" name="Freeform 53"/>
            <p:cNvSpPr/>
            <p:nvPr/>
          </p:nvSpPr>
          <p:spPr>
            <a:xfrm>
              <a:off x="0" y="0"/>
              <a:ext cx="24401018" cy="687578"/>
            </a:xfrm>
            <a:custGeom>
              <a:avLst/>
              <a:gdLst/>
              <a:ahLst/>
              <a:cxnLst/>
              <a:rect l="l" t="t" r="r" b="b"/>
              <a:pathLst>
                <a:path w="24401018" h="687578">
                  <a:moveTo>
                    <a:pt x="8509" y="0"/>
                  </a:moveTo>
                  <a:lnTo>
                    <a:pt x="24392510" y="0"/>
                  </a:lnTo>
                  <a:cubicBezTo>
                    <a:pt x="24397208" y="0"/>
                    <a:pt x="24401018" y="3810"/>
                    <a:pt x="24401018" y="8509"/>
                  </a:cubicBezTo>
                  <a:lnTo>
                    <a:pt x="24401018" y="679069"/>
                  </a:lnTo>
                  <a:cubicBezTo>
                    <a:pt x="24401018" y="683768"/>
                    <a:pt x="24397208" y="687578"/>
                    <a:pt x="24392510" y="687578"/>
                  </a:cubicBezTo>
                  <a:lnTo>
                    <a:pt x="8509" y="687578"/>
                  </a:lnTo>
                  <a:cubicBezTo>
                    <a:pt x="3810" y="687578"/>
                    <a:pt x="0" y="683768"/>
                    <a:pt x="0" y="679069"/>
                  </a:cubicBezTo>
                  <a:lnTo>
                    <a:pt x="0" y="8509"/>
                  </a:lnTo>
                  <a:cubicBezTo>
                    <a:pt x="0" y="3810"/>
                    <a:pt x="3810" y="0"/>
                    <a:pt x="8509" y="0"/>
                  </a:cubicBezTo>
                  <a:moveTo>
                    <a:pt x="8509" y="16891"/>
                  </a:moveTo>
                  <a:lnTo>
                    <a:pt x="8509" y="8509"/>
                  </a:lnTo>
                  <a:lnTo>
                    <a:pt x="17018" y="8509"/>
                  </a:lnTo>
                  <a:lnTo>
                    <a:pt x="17018" y="679069"/>
                  </a:lnTo>
                  <a:lnTo>
                    <a:pt x="8509" y="679069"/>
                  </a:lnTo>
                  <a:lnTo>
                    <a:pt x="8509" y="670560"/>
                  </a:lnTo>
                  <a:lnTo>
                    <a:pt x="24392510" y="670560"/>
                  </a:lnTo>
                  <a:lnTo>
                    <a:pt x="24392510" y="679069"/>
                  </a:lnTo>
                  <a:lnTo>
                    <a:pt x="24384000" y="679069"/>
                  </a:lnTo>
                  <a:lnTo>
                    <a:pt x="24384000" y="8509"/>
                  </a:lnTo>
                  <a:lnTo>
                    <a:pt x="24392510" y="8509"/>
                  </a:lnTo>
                  <a:lnTo>
                    <a:pt x="24392510" y="17018"/>
                  </a:lnTo>
                  <a:lnTo>
                    <a:pt x="8509" y="17018"/>
                  </a:lnTo>
                  <a:close/>
                </a:path>
              </a:pathLst>
            </a:custGeom>
            <a:solidFill>
              <a:srgbClr val="D32F2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-6353" y="9777727"/>
            <a:ext cx="18288000" cy="595572"/>
            <a:chOff x="0" y="0"/>
            <a:chExt cx="24384000" cy="794096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24384000" cy="794096"/>
            </a:xfrm>
            <a:custGeom>
              <a:avLst/>
              <a:gdLst/>
              <a:ahLst/>
              <a:cxnLst/>
              <a:rect l="l" t="t" r="r" b="b"/>
              <a:pathLst>
                <a:path w="24384000" h="794096">
                  <a:moveTo>
                    <a:pt x="0" y="0"/>
                  </a:moveTo>
                  <a:lnTo>
                    <a:pt x="24384000" y="0"/>
                  </a:lnTo>
                  <a:lnTo>
                    <a:pt x="24384000" y="794096"/>
                  </a:lnTo>
                  <a:lnTo>
                    <a:pt x="0" y="7940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556098" b="-54054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0" y="-57150"/>
              <a:ext cx="24384000" cy="8512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0234 de 2026  —  Escuela NEPO</a:t>
              </a:r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6698468" y="399283"/>
            <a:ext cx="1426464" cy="1426464"/>
            <a:chOff x="0" y="0"/>
            <a:chExt cx="1901952" cy="1901952"/>
          </a:xfrm>
        </p:grpSpPr>
        <p:sp>
          <p:nvSpPr>
            <p:cNvPr id="58" name="Freeform 58" descr="/home/claude/logo.jpeg"/>
            <p:cNvSpPr/>
            <p:nvPr/>
          </p:nvSpPr>
          <p:spPr>
            <a:xfrm>
              <a:off x="0" y="0"/>
              <a:ext cx="1901952" cy="1901952"/>
            </a:xfrm>
            <a:custGeom>
              <a:avLst/>
              <a:gdLst/>
              <a:ahLst/>
              <a:cxnLst/>
              <a:rect l="l" t="t" r="r" b="b"/>
              <a:pathLst>
                <a:path w="1901952" h="1901952">
                  <a:moveTo>
                    <a:pt x="0" y="0"/>
                  </a:moveTo>
                  <a:lnTo>
                    <a:pt x="1901952" y="0"/>
                  </a:lnTo>
                  <a:lnTo>
                    <a:pt x="1901952" y="1901952"/>
                  </a:lnTo>
                  <a:lnTo>
                    <a:pt x="0" y="19019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454" b="-454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1651</Words>
  <Application>Microsoft Office PowerPoint</Application>
  <PresentationFormat>Personalizado</PresentationFormat>
  <Paragraphs>246</Paragraphs>
  <Slides>14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Calibri (MS) Italics</vt:lpstr>
      <vt:lpstr>Calibri (MS) Bold</vt:lpstr>
      <vt:lpstr>Arial</vt:lpstr>
      <vt:lpstr>Calibri</vt:lpstr>
      <vt:lpstr>Calibri (MS)</vt:lpstr>
      <vt:lpstr>Calibri (MS) Bold Italics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Negociacion_Multinivel_Barranquilla.pptx</dc:title>
  <dc:creator>Usuario</dc:creator>
  <cp:lastModifiedBy>Administrador Nepo</cp:lastModifiedBy>
  <cp:revision>1</cp:revision>
  <dcterms:created xsi:type="dcterms:W3CDTF">2006-08-16T00:00:00Z</dcterms:created>
  <dcterms:modified xsi:type="dcterms:W3CDTF">2026-03-25T01:52:10Z</dcterms:modified>
  <dc:identifier>DAHE6G9fvGY</dc:identifier>
</cp:coreProperties>
</file>