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8"/>
  </p:notesMasterIdLst>
  <p:sldIdLst>
    <p:sldId id="256" r:id="rId2"/>
    <p:sldId id="266" r:id="rId3"/>
    <p:sldId id="333" r:id="rId4"/>
    <p:sldId id="265" r:id="rId5"/>
    <p:sldId id="369" r:id="rId6"/>
    <p:sldId id="370" r:id="rId7"/>
    <p:sldId id="371" r:id="rId8"/>
    <p:sldId id="372" r:id="rId9"/>
    <p:sldId id="373" r:id="rId10"/>
    <p:sldId id="374" r:id="rId11"/>
    <p:sldId id="260" r:id="rId12"/>
    <p:sldId id="368" r:id="rId13"/>
    <p:sldId id="272" r:id="rId14"/>
    <p:sldId id="334" r:id="rId15"/>
    <p:sldId id="341" r:id="rId16"/>
    <p:sldId id="335" r:id="rId17"/>
    <p:sldId id="285" r:id="rId18"/>
    <p:sldId id="276" r:id="rId19"/>
    <p:sldId id="277" r:id="rId20"/>
    <p:sldId id="273" r:id="rId21"/>
    <p:sldId id="288" r:id="rId22"/>
    <p:sldId id="289" r:id="rId23"/>
    <p:sldId id="290" r:id="rId24"/>
    <p:sldId id="257" r:id="rId25"/>
    <p:sldId id="292" r:id="rId26"/>
    <p:sldId id="343" r:id="rId27"/>
    <p:sldId id="338" r:id="rId28"/>
    <p:sldId id="339" r:id="rId29"/>
    <p:sldId id="342" r:id="rId30"/>
    <p:sldId id="340" r:id="rId31"/>
    <p:sldId id="344" r:id="rId32"/>
    <p:sldId id="345" r:id="rId33"/>
    <p:sldId id="346" r:id="rId34"/>
    <p:sldId id="349" r:id="rId35"/>
    <p:sldId id="348" r:id="rId36"/>
    <p:sldId id="347" r:id="rId37"/>
    <p:sldId id="350" r:id="rId38"/>
    <p:sldId id="337" r:id="rId39"/>
    <p:sldId id="291" r:id="rId40"/>
    <p:sldId id="294" r:id="rId41"/>
    <p:sldId id="293" r:id="rId42"/>
    <p:sldId id="363" r:id="rId43"/>
    <p:sldId id="295" r:id="rId44"/>
    <p:sldId id="296" r:id="rId45"/>
    <p:sldId id="298" r:id="rId46"/>
    <p:sldId id="297" r:id="rId47"/>
    <p:sldId id="356" r:id="rId48"/>
    <p:sldId id="330" r:id="rId49"/>
    <p:sldId id="351" r:id="rId50"/>
    <p:sldId id="355" r:id="rId51"/>
    <p:sldId id="358" r:id="rId52"/>
    <p:sldId id="357" r:id="rId53"/>
    <p:sldId id="354" r:id="rId54"/>
    <p:sldId id="353" r:id="rId55"/>
    <p:sldId id="360" r:id="rId56"/>
    <p:sldId id="336" r:id="rId57"/>
    <p:sldId id="375" r:id="rId58"/>
    <p:sldId id="376" r:id="rId59"/>
    <p:sldId id="377" r:id="rId60"/>
    <p:sldId id="366" r:id="rId61"/>
    <p:sldId id="378" r:id="rId62"/>
    <p:sldId id="379" r:id="rId63"/>
    <p:sldId id="367" r:id="rId64"/>
    <p:sldId id="269" r:id="rId65"/>
    <p:sldId id="281" r:id="rId66"/>
    <p:sldId id="280" r:id="rId67"/>
    <p:sldId id="279" r:id="rId68"/>
    <p:sldId id="361" r:id="rId69"/>
    <p:sldId id="359" r:id="rId70"/>
    <p:sldId id="362" r:id="rId71"/>
    <p:sldId id="365" r:id="rId72"/>
    <p:sldId id="364" r:id="rId73"/>
    <p:sldId id="284" r:id="rId74"/>
    <p:sldId id="283" r:id="rId75"/>
    <p:sldId id="282" r:id="rId76"/>
    <p:sldId id="287" r:id="rId77"/>
    <p:sldId id="286" r:id="rId78"/>
    <p:sldId id="300" r:id="rId79"/>
    <p:sldId id="299" r:id="rId80"/>
    <p:sldId id="270" r:id="rId81"/>
    <p:sldId id="301" r:id="rId82"/>
    <p:sldId id="304" r:id="rId83"/>
    <p:sldId id="303" r:id="rId84"/>
    <p:sldId id="302" r:id="rId85"/>
    <p:sldId id="306" r:id="rId86"/>
    <p:sldId id="305" r:id="rId87"/>
    <p:sldId id="308" r:id="rId88"/>
    <p:sldId id="309" r:id="rId89"/>
    <p:sldId id="311" r:id="rId90"/>
    <p:sldId id="310" r:id="rId91"/>
    <p:sldId id="312" r:id="rId92"/>
    <p:sldId id="313" r:id="rId93"/>
    <p:sldId id="315" r:id="rId94"/>
    <p:sldId id="314" r:id="rId95"/>
    <p:sldId id="307" r:id="rId96"/>
    <p:sldId id="316" r:id="rId97"/>
    <p:sldId id="317" r:id="rId98"/>
    <p:sldId id="318" r:id="rId99"/>
    <p:sldId id="319" r:id="rId100"/>
    <p:sldId id="324" r:id="rId101"/>
    <p:sldId id="323" r:id="rId102"/>
    <p:sldId id="322" r:id="rId103"/>
    <p:sldId id="320" r:id="rId104"/>
    <p:sldId id="327" r:id="rId105"/>
    <p:sldId id="325" r:id="rId106"/>
    <p:sldId id="326" r:id="rId107"/>
    <p:sldId id="321" r:id="rId108"/>
    <p:sldId id="328" r:id="rId109"/>
    <p:sldId id="329" r:id="rId110"/>
    <p:sldId id="262" r:id="rId111"/>
    <p:sldId id="352" r:id="rId112"/>
    <p:sldId id="261" r:id="rId113"/>
    <p:sldId id="258" r:id="rId114"/>
    <p:sldId id="259" r:id="rId115"/>
    <p:sldId id="263" r:id="rId116"/>
    <p:sldId id="267" r:id="rId117"/>
    <p:sldId id="268" r:id="rId118"/>
    <p:sldId id="332" r:id="rId119"/>
    <p:sldId id="331" r:id="rId120"/>
    <p:sldId id="275" r:id="rId121"/>
    <p:sldId id="271" r:id="rId122"/>
    <p:sldId id="382" r:id="rId123"/>
    <p:sldId id="278" r:id="rId124"/>
    <p:sldId id="383" r:id="rId125"/>
    <p:sldId id="381" r:id="rId126"/>
    <p:sldId id="380" r:id="rId127"/>
    <p:sldId id="384" r:id="rId128"/>
    <p:sldId id="386" r:id="rId129"/>
    <p:sldId id="388" r:id="rId130"/>
    <p:sldId id="387" r:id="rId131"/>
    <p:sldId id="389" r:id="rId132"/>
    <p:sldId id="390" r:id="rId133"/>
    <p:sldId id="391" r:id="rId134"/>
    <p:sldId id="385" r:id="rId135"/>
    <p:sldId id="264" r:id="rId136"/>
    <p:sldId id="274" r:id="rId137"/>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9" d="100"/>
          <a:sy n="69" d="100"/>
        </p:scale>
        <p:origin x="-1416" y="-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F5425C-0F7B-4324-AA01-437978501024}" type="datetimeFigureOut">
              <a:rPr lang="es-CO" smtClean="0"/>
              <a:t>15/04/2026</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F37FAE-C0A6-4F00-B698-6C9B40853F4F}" type="slidenum">
              <a:rPr lang="es-CO" smtClean="0"/>
              <a:t>‹Nº›</a:t>
            </a:fld>
            <a:endParaRPr lang="es-CO"/>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dirty="0"/>
          </a:p>
        </p:txBody>
      </p:sp>
      <p:sp>
        <p:nvSpPr>
          <p:cNvPr id="4" name="3 Marcador de número de diapositiva"/>
          <p:cNvSpPr>
            <a:spLocks noGrp="1"/>
          </p:cNvSpPr>
          <p:nvPr>
            <p:ph type="sldNum" sz="quarter" idx="10"/>
          </p:nvPr>
        </p:nvSpPr>
        <p:spPr/>
        <p:txBody>
          <a:bodyPr/>
          <a:lstStyle/>
          <a:p>
            <a:fld id="{5CF37FAE-C0A6-4F00-B698-6C9B40853F4F}" type="slidenum">
              <a:rPr lang="es-CO" smtClean="0"/>
              <a:t>47</a:t>
            </a:fld>
            <a:endParaRPr lang="es-C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3C57D278-DCA5-4226-B65D-02FC0AF23977}" type="datetimeFigureOut">
              <a:rPr lang="es-ES"/>
              <a:pPr>
                <a:defRPr/>
              </a:pPr>
              <a:t>15/04/2026</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2F27220-6776-4BE3-985F-DF1C69F10D4C}"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90DF88A6-4971-4451-9431-BB66DD19A41F}" type="datetimeFigureOut">
              <a:rPr lang="es-ES"/>
              <a:pPr>
                <a:defRPr/>
              </a:pPr>
              <a:t>15/04/2026</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82A92DE-05AD-4727-8E96-7F49FDF6CF71}"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hyperlink" Target="http://virtualnet2.umb.edu.co/virtualnet/archivos/open.php/388/mod2/pdf/ergonomia.pdf"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file:///F:\NEPO\FORMACI&#195;&#147;N%2016%2004%202026%20ERGONOM&#195;&#141;A\LA%20ACCION%20SINDICAL%20EN%20SALUD%20LABORAL.pdf" TargetMode="External"/><Relationship Id="rId4" Type="http://schemas.openxmlformats.org/officeDocument/2006/relationships/hyperlink" Target="http://scielo.org.co/scielo.php?script=sci_arttext&amp;pid=S1909-44502023000100209"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ea91a382476e4ac5b010e38e296177561fbea2f56878b8381f7b945e9abbe1b8JmltdHM9MTc3NTY5MjgwMA&amp;ptn=3&amp;ver=2&amp;hsh=4&amp;fclid=121604ee-b895-6d86-1417-112fb93a6c6e&amp;psq=Existe+ley+de+prevenci%c3%b3n+de+riesgos+laborales+en+Colombia&amp;u=a1aHR0cHM6Ly93d3cuZnVuY2lvbnB1YmxpY2EuZ292LmNvL2V2YS9nZXN0b3Jub3JtYXRpdm8vbm9ybWEucGhwP2k9NDgzNjU&amp;ntb=1"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58b93d47ad2e2648509bd0cfba5fdc8901ba130e8abc95274fd774e99797b4e9JmltdHM9MTc3NTY5MjgwMA&amp;ptn=3&amp;ver=2&amp;hsh=4&amp;fclid=121604ee-b895-6d86-1417-112fb93a6c6e&amp;psq=Existe+ley+de+prevenci%c3%b3n+de+riesgos+laborales+en+Colombia&amp;u=a1aHR0cHM6Ly93d3cuYnVrLmNvL2Jsb2cvbm9ybWF0aXZpZGFkLWVuLXNlZ3VyaWRhZC15LXNhbHVkLWVuLWVsLXRyYWJham8&amp;ntb=1"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58b93d47ad2e2648509bd0cfba5fdc8901ba130e8abc95274fd774e99797b4e9JmltdHM9MTc3NTY5MjgwMA&amp;ptn=3&amp;ver=2&amp;hsh=4&amp;fclid=121604ee-b895-6d86-1417-112fb93a6c6e&amp;psq=Existe+ley+de+prevenci%c3%b3n+de+riesgos+laborales+en+Colombia&amp;u=a1aHR0cHM6Ly93d3cuYnVrLmNvL2Jsb2cvbm9ybWF0aXZpZGFkLWVuLXNlZ3VyaWRhZC15LXNhbHVkLWVuLWVsLXRyYWJham8&amp;ntb=1"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s://www.corteconstitucional.gov.co/" TargetMode="Externa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s://www.corteconstitucional.gov.co/" TargetMode="Externa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bing.com/ck/a?!&amp;&amp;p=fa9dd037ba927de756fbc99c604f5c745cf2c5ec12b9b2e73821d63fe720ddc4JmltdHM9MTc3NTg2NTYwMA&amp;ptn=3&amp;ver=2&amp;hsh=4&amp;fclid=121604ee-b895-6d86-1417-112fb93a6c6e&amp;psq=gtc+45+actualizada&amp;u=a1aHR0cHM6Ly9zaXNiaXNhbHVkLmNvbS9nZXNkb2MvMzA1MTgyNzYvZG9jcy81L0dUQ180NV8yMDEyLnBkZg&amp;ntb=1"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2051" name="1 Título"/>
          <p:cNvSpPr>
            <a:spLocks noGrp="1"/>
          </p:cNvSpPr>
          <p:nvPr>
            <p:ph type="ctrTitle"/>
          </p:nvPr>
        </p:nvSpPr>
        <p:spPr>
          <a:xfrm>
            <a:off x="214282" y="2428868"/>
            <a:ext cx="8786842" cy="1470025"/>
          </a:xfrm>
        </p:spPr>
        <p:txBody>
          <a:bodyPr/>
          <a:lstStyle/>
          <a:p>
            <a:r>
              <a:rPr lang="es-CO" b="1" dirty="0" smtClean="0">
                <a:latin typeface="AR JULIAN" pitchFamily="2" charset="0"/>
                <a:cs typeface="Arial" pitchFamily="34" charset="0"/>
              </a:rPr>
              <a:t/>
            </a:r>
            <a:br>
              <a:rPr lang="es-CO" b="1" dirty="0" smtClean="0">
                <a:latin typeface="AR JULIAN" pitchFamily="2" charset="0"/>
                <a:cs typeface="Arial" pitchFamily="34" charset="0"/>
              </a:rPr>
            </a:br>
            <a:r>
              <a:rPr lang="es-CO" sz="4000" b="1" dirty="0" smtClean="0">
                <a:latin typeface="Arial Rounded MT Bold" pitchFamily="34" charset="0"/>
              </a:rPr>
              <a:t>Herramientas clave de prevención de riesgos laborales para líderes sindicales</a:t>
            </a:r>
            <a:r>
              <a:rPr lang="es-CO" b="1" dirty="0" smtClean="0">
                <a:latin typeface="AR JULIAN" pitchFamily="2" charset="0"/>
              </a:rPr>
              <a:t/>
            </a:r>
            <a:br>
              <a:rPr lang="es-CO" b="1" dirty="0" smtClean="0">
                <a:latin typeface="AR JULIAN" pitchFamily="2" charset="0"/>
              </a:rPr>
            </a:br>
            <a:r>
              <a:rPr lang="es-CO" b="1" dirty="0" smtClean="0">
                <a:latin typeface="AR JULIAN" pitchFamily="2" charset="0"/>
              </a:rPr>
              <a:t> </a:t>
            </a:r>
            <a:br>
              <a:rPr lang="es-CO" b="1" dirty="0" smtClean="0">
                <a:latin typeface="AR JULIAN" pitchFamily="2" charset="0"/>
              </a:rPr>
            </a:br>
            <a:r>
              <a:rPr lang="es-CO" sz="3200" b="1" dirty="0" smtClean="0">
                <a:latin typeface="Arial Rounded MT Bold" pitchFamily="34" charset="0"/>
              </a:rPr>
              <a:t>Alba Lucía Guerrero Rueda</a:t>
            </a:r>
            <a:br>
              <a:rPr lang="es-CO" sz="3200" b="1" dirty="0" smtClean="0">
                <a:latin typeface="Arial Rounded MT Bold" pitchFamily="34" charset="0"/>
              </a:rPr>
            </a:br>
            <a:r>
              <a:rPr lang="es-CO" sz="3200" b="1" dirty="0" smtClean="0">
                <a:latin typeface="Arial Rounded MT Bold" pitchFamily="34" charset="0"/>
              </a:rPr>
              <a:t> </a:t>
            </a:r>
            <a:r>
              <a:rPr lang="es-CO" sz="3200" b="1" dirty="0" smtClean="0">
                <a:latin typeface="Arial Rounded MT Bold" pitchFamily="34" charset="0"/>
                <a:cs typeface="Arial" pitchFamily="34" charset="0"/>
              </a:rPr>
              <a:t>Fisioterapeuta</a:t>
            </a:r>
            <a:br>
              <a:rPr lang="es-CO" sz="3200" b="1" dirty="0" smtClean="0">
                <a:latin typeface="Arial Rounded MT Bold" pitchFamily="34" charset="0"/>
                <a:cs typeface="Arial" pitchFamily="34" charset="0"/>
              </a:rPr>
            </a:br>
            <a:r>
              <a:rPr lang="es-CO" sz="3200" b="1" dirty="0" smtClean="0">
                <a:latin typeface="Arial Rounded MT Bold" pitchFamily="34" charset="0"/>
              </a:rPr>
              <a:t> </a:t>
            </a:r>
            <a:r>
              <a:rPr lang="es-CO" b="1" dirty="0" smtClean="0">
                <a:latin typeface="Arial" pitchFamily="34" charset="0"/>
                <a:cs typeface="Arial" pitchFamily="34" charset="0"/>
              </a:rPr>
              <a:t/>
            </a:r>
            <a:br>
              <a:rPr lang="es-CO" b="1" dirty="0" smtClean="0">
                <a:latin typeface="Arial" pitchFamily="34" charset="0"/>
                <a:cs typeface="Arial" pitchFamily="34" charset="0"/>
              </a:rPr>
            </a:br>
            <a:r>
              <a:rPr lang="es-CO" sz="4000" b="1" dirty="0" smtClean="0">
                <a:latin typeface="Algerian" pitchFamily="82" charset="0"/>
                <a:cs typeface="Arial" pitchFamily="34" charset="0"/>
              </a:rPr>
              <a:t>Escuela NEPO </a:t>
            </a:r>
            <a:r>
              <a:rPr lang="es-CO" b="1" dirty="0" smtClean="0">
                <a:latin typeface="Arial Black" pitchFamily="34" charset="0"/>
              </a:rPr>
              <a:t/>
            </a:r>
            <a:br>
              <a:rPr lang="es-CO" b="1" dirty="0" smtClean="0">
                <a:latin typeface="Arial Black" pitchFamily="34" charset="0"/>
              </a:rPr>
            </a:br>
            <a:r>
              <a:rPr lang="es-CO" sz="3200" b="1" dirty="0" smtClean="0">
                <a:latin typeface="Arial Rounded MT Bold" pitchFamily="34" charset="0"/>
              </a:rPr>
              <a:t>Abril 16 de 2026</a:t>
            </a:r>
            <a:endParaRPr lang="es-CO" sz="3200" b="1" dirty="0">
              <a:latin typeface="Arial Rounded MT Bold" pitchFamily="34" charset="0"/>
            </a:endParaRPr>
          </a:p>
        </p:txBody>
      </p:sp>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60" name="Picture 4" descr="Imagen mixta corregida empresa mostrando riesgos y peligros laborales"/>
          <p:cNvPicPr>
            <a:picLocks noChangeAspect="1" noChangeArrowheads="1"/>
          </p:cNvPicPr>
          <p:nvPr/>
        </p:nvPicPr>
        <p:blipFill>
          <a:blip r:embed="rId2" cstate="print"/>
          <a:srcRect/>
          <a:stretch>
            <a:fillRect/>
          </a:stretch>
        </p:blipFill>
        <p:spPr bwMode="auto">
          <a:xfrm>
            <a:off x="357158" y="-24"/>
            <a:ext cx="8839212" cy="5892809"/>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42908" y="313679"/>
            <a:ext cx="9144000" cy="4401205"/>
          </a:xfrm>
          <a:prstGeom prst="rect">
            <a:avLst/>
          </a:prstGeom>
        </p:spPr>
        <p:txBody>
          <a:bodyPr wrap="square">
            <a:spAutoFit/>
          </a:bodyPr>
          <a:lstStyle/>
          <a:p>
            <a:pPr>
              <a:buFont typeface="Arial" pitchFamily="34" charset="0"/>
              <a:buChar char="•"/>
            </a:pPr>
            <a:r>
              <a:rPr lang="es-CO" sz="2800" dirty="0" smtClean="0">
                <a:latin typeface="Arial" pitchFamily="34" charset="0"/>
                <a:cs typeface="Arial" pitchFamily="34" charset="0"/>
              </a:rPr>
              <a:t>¿Son conscientes de sus obligaciones y responsabilidades legales? </a:t>
            </a:r>
          </a:p>
          <a:p>
            <a:pPr>
              <a:buFont typeface="Arial" pitchFamily="34" charset="0"/>
              <a:buChar char="•"/>
            </a:pPr>
            <a:r>
              <a:rPr lang="es-CO" sz="2800" dirty="0" smtClean="0">
                <a:latin typeface="Arial" pitchFamily="34" charset="0"/>
                <a:cs typeface="Arial" pitchFamily="34" charset="0"/>
              </a:rPr>
              <a:t>¿Se consulta a los trabajadores/as sobre salud y seguridad?</a:t>
            </a:r>
          </a:p>
          <a:p>
            <a:pPr>
              <a:buFont typeface="Arial" pitchFamily="34" charset="0"/>
              <a:buChar char="•"/>
            </a:pPr>
            <a:r>
              <a:rPr lang="es-CO" sz="2800" dirty="0" smtClean="0">
                <a:latin typeface="Arial" pitchFamily="34" charset="0"/>
                <a:cs typeface="Arial" pitchFamily="34" charset="0"/>
              </a:rPr>
              <a:t>¿La empresa proporciona formación y recursos suficientes a los comités de Prevención?</a:t>
            </a:r>
          </a:p>
          <a:p>
            <a:pPr>
              <a:buFont typeface="Arial" pitchFamily="34" charset="0"/>
              <a:buChar char="•"/>
            </a:pPr>
            <a:r>
              <a:rPr lang="es-CO" sz="2800" dirty="0" smtClean="0">
                <a:latin typeface="Arial" pitchFamily="34" charset="0"/>
                <a:cs typeface="Arial" pitchFamily="34" charset="0"/>
              </a:rPr>
              <a:t>¿Existen procedimientos para el control del riesgo en el puesto de trabajo?</a:t>
            </a:r>
          </a:p>
          <a:p>
            <a:pPr>
              <a:buFont typeface="Arial" pitchFamily="34" charset="0"/>
              <a:buChar char="•"/>
            </a:pPr>
            <a:r>
              <a:rPr lang="es-CO" sz="2800" dirty="0" smtClean="0">
                <a:latin typeface="Arial" pitchFamily="34" charset="0"/>
                <a:cs typeface="Arial" pitchFamily="34" charset="0"/>
              </a:rPr>
              <a:t>¿Existen normas y valores límite de exposición como criterio de prevención?</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428604"/>
            <a:ext cx="9144000" cy="3108543"/>
          </a:xfrm>
          <a:prstGeom prst="rect">
            <a:avLst/>
          </a:prstGeom>
        </p:spPr>
        <p:txBody>
          <a:bodyPr wrap="square">
            <a:spAutoFit/>
          </a:bodyPr>
          <a:lstStyle/>
          <a:p>
            <a:pPr>
              <a:buFont typeface="Arial" pitchFamily="34" charset="0"/>
              <a:buChar char="•"/>
            </a:pPr>
            <a:r>
              <a:rPr lang="es-CO" sz="2800" dirty="0" smtClean="0">
                <a:latin typeface="Arial" pitchFamily="34" charset="0"/>
                <a:cs typeface="Arial" pitchFamily="34" charset="0"/>
              </a:rPr>
              <a:t>¿Se realiza una vigilancia de la salud específica en función de los riesgos? </a:t>
            </a:r>
          </a:p>
          <a:p>
            <a:pPr>
              <a:buFont typeface="Arial" pitchFamily="34" charset="0"/>
              <a:buChar char="•"/>
            </a:pPr>
            <a:r>
              <a:rPr lang="es-CO" sz="2800" dirty="0" smtClean="0">
                <a:latin typeface="Arial" pitchFamily="34" charset="0"/>
                <a:cs typeface="Arial" pitchFamily="34" charset="0"/>
              </a:rPr>
              <a:t>¿Se elabora un informe con los resultados colectivos de los exámenes de salud? </a:t>
            </a:r>
          </a:p>
          <a:p>
            <a:pPr>
              <a:buFont typeface="Arial" pitchFamily="34" charset="0"/>
              <a:buChar char="•"/>
            </a:pPr>
            <a:r>
              <a:rPr lang="es-CO" sz="2800" dirty="0" smtClean="0">
                <a:latin typeface="Arial" pitchFamily="34" charset="0"/>
                <a:cs typeface="Arial" pitchFamily="34" charset="0"/>
              </a:rPr>
              <a:t>¿Se sabe qué puestos de trabajo originan mayores problemas de salud?</a:t>
            </a:r>
          </a:p>
          <a:p>
            <a:pPr>
              <a:buFont typeface="Arial" pitchFamily="34" charset="0"/>
              <a:buChar char="•"/>
            </a:pPr>
            <a:r>
              <a:rPr lang="es-CO" sz="2800" dirty="0" smtClean="0">
                <a:latin typeface="Arial" pitchFamily="34" charset="0"/>
                <a:cs typeface="Arial" pitchFamily="34" charset="0"/>
              </a:rPr>
              <a:t>¿Se resuelven los problemas después de detectarse?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14282" y="357166"/>
            <a:ext cx="8929718" cy="3970318"/>
          </a:xfrm>
          <a:prstGeom prst="rect">
            <a:avLst/>
          </a:prstGeom>
        </p:spPr>
        <p:txBody>
          <a:bodyPr wrap="square">
            <a:spAutoFit/>
          </a:bodyPr>
          <a:lstStyle/>
          <a:p>
            <a:r>
              <a:rPr lang="es-CO" sz="2800" b="1" dirty="0" smtClean="0">
                <a:latin typeface="Arial" pitchFamily="34" charset="0"/>
                <a:cs typeface="Arial" pitchFamily="34" charset="0"/>
              </a:rPr>
              <a:t>2. Actividades del comité sindical de salud de Prevención</a:t>
            </a:r>
            <a:r>
              <a:rPr lang="es-CO" sz="2800" dirty="0" smtClean="0">
                <a:latin typeface="Arial" pitchFamily="34" charset="0"/>
                <a:cs typeface="Arial" pitchFamily="34" charset="0"/>
              </a:rPr>
              <a:t>:</a:t>
            </a:r>
          </a:p>
          <a:p>
            <a:pPr>
              <a:buFont typeface="Arial" pitchFamily="34" charset="0"/>
              <a:buChar char="•"/>
            </a:pPr>
            <a:r>
              <a:rPr lang="es-CO" sz="2800" dirty="0" smtClean="0">
                <a:latin typeface="Arial" pitchFamily="34" charset="0"/>
                <a:cs typeface="Arial" pitchFamily="34" charset="0"/>
              </a:rPr>
              <a:t> ¿Se informa regularmente a los trabajadores/as de las acciones sindicales y las de la empresa? </a:t>
            </a:r>
          </a:p>
          <a:p>
            <a:pPr>
              <a:buFont typeface="Arial" pitchFamily="34" charset="0"/>
              <a:buChar char="•"/>
            </a:pPr>
            <a:r>
              <a:rPr lang="es-CO" sz="2800" dirty="0" smtClean="0">
                <a:latin typeface="Arial" pitchFamily="34" charset="0"/>
                <a:cs typeface="Arial" pitchFamily="34" charset="0"/>
              </a:rPr>
              <a:t>¿Hacen inspecciones de los lugares y puestos de trabajo? </a:t>
            </a:r>
          </a:p>
          <a:p>
            <a:pPr>
              <a:buFont typeface="Arial" pitchFamily="34" charset="0"/>
              <a:buChar char="•"/>
            </a:pPr>
            <a:r>
              <a:rPr lang="es-CO" sz="2800" dirty="0" smtClean="0">
                <a:latin typeface="Arial" pitchFamily="34" charset="0"/>
                <a:cs typeface="Arial" pitchFamily="34" charset="0"/>
              </a:rPr>
              <a:t>¿Utilizan guías de inspección?</a:t>
            </a:r>
          </a:p>
          <a:p>
            <a:pPr>
              <a:buFont typeface="Arial" pitchFamily="34" charset="0"/>
              <a:buChar char="•"/>
            </a:pPr>
            <a:r>
              <a:rPr lang="es-CO" sz="2800" dirty="0" smtClean="0">
                <a:latin typeface="Arial" pitchFamily="34" charset="0"/>
                <a:cs typeface="Arial" pitchFamily="34" charset="0"/>
              </a:rPr>
              <a:t>¿Investigan los accidentes e incidentes graves? ¿Utilizan guías de investigación de accidentes?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85784" y="142852"/>
            <a:ext cx="9144000" cy="6124754"/>
          </a:xfrm>
          <a:prstGeom prst="rect">
            <a:avLst/>
          </a:prstGeom>
        </p:spPr>
        <p:txBody>
          <a:bodyPr wrap="square">
            <a:spAutoFit/>
          </a:bodyPr>
          <a:lstStyle/>
          <a:p>
            <a:pPr>
              <a:buFont typeface="Arial" pitchFamily="34" charset="0"/>
              <a:buChar char="•"/>
            </a:pPr>
            <a:r>
              <a:rPr lang="es-CO" sz="2800" dirty="0" smtClean="0">
                <a:latin typeface="Arial" pitchFamily="34" charset="0"/>
                <a:cs typeface="Arial" pitchFamily="34" charset="0"/>
              </a:rPr>
              <a:t>¿Controlan la realización de las mediciones y evaluaciones del medio ambiente de trabajo?</a:t>
            </a:r>
          </a:p>
          <a:p>
            <a:pPr>
              <a:buFont typeface="Arial" pitchFamily="34" charset="0"/>
              <a:buChar char="•"/>
            </a:pPr>
            <a:r>
              <a:rPr lang="es-CO" sz="2800" dirty="0" smtClean="0">
                <a:latin typeface="Arial" pitchFamily="34" charset="0"/>
                <a:cs typeface="Arial" pitchFamily="34" charset="0"/>
              </a:rPr>
              <a:t>¿Elaboran informes de sus actividades para el </a:t>
            </a:r>
            <a:r>
              <a:rPr lang="es-CO" sz="2800" dirty="0" err="1" smtClean="0">
                <a:latin typeface="Arial" pitchFamily="34" charset="0"/>
                <a:cs typeface="Arial" pitchFamily="34" charset="0"/>
              </a:rPr>
              <a:t>Copasst</a:t>
            </a:r>
            <a:r>
              <a:rPr lang="es-CO" sz="2800" dirty="0" smtClean="0">
                <a:latin typeface="Arial" pitchFamily="34" charset="0"/>
                <a:cs typeface="Arial" pitchFamily="34" charset="0"/>
              </a:rPr>
              <a:t>?</a:t>
            </a:r>
          </a:p>
          <a:p>
            <a:pPr>
              <a:buFont typeface="Arial" pitchFamily="34" charset="0"/>
              <a:buChar char="•"/>
            </a:pPr>
            <a:r>
              <a:rPr lang="es-CO" sz="2800" dirty="0" smtClean="0">
                <a:latin typeface="Arial" pitchFamily="34" charset="0"/>
                <a:cs typeface="Arial" pitchFamily="34" charset="0"/>
              </a:rPr>
              <a:t>¿Requieren de la empresa la información técnica o legal que necesitan? </a:t>
            </a:r>
          </a:p>
          <a:p>
            <a:pPr>
              <a:buFont typeface="Arial" pitchFamily="34" charset="0"/>
              <a:buChar char="•"/>
            </a:pPr>
            <a:r>
              <a:rPr lang="es-CO" sz="2800" dirty="0" smtClean="0">
                <a:latin typeface="Arial" pitchFamily="34" charset="0"/>
                <a:cs typeface="Arial" pitchFamily="34" charset="0"/>
              </a:rPr>
              <a:t>¿Han negociado con la empresa recibir información regular sobre aplicación de la nueva legislación, hojas de seguridad, informes técnicos </a:t>
            </a:r>
            <a:r>
              <a:rPr lang="es-CO" sz="2800" dirty="0" err="1" smtClean="0">
                <a:latin typeface="Arial" pitchFamily="34" charset="0"/>
                <a:cs typeface="Arial" pitchFamily="34" charset="0"/>
              </a:rPr>
              <a:t>etc</a:t>
            </a:r>
            <a:r>
              <a:rPr lang="es-CO" sz="2800" dirty="0" smtClean="0">
                <a:latin typeface="Arial" pitchFamily="34" charset="0"/>
                <a:cs typeface="Arial" pitchFamily="34" charset="0"/>
              </a:rPr>
              <a:t>?</a:t>
            </a:r>
          </a:p>
          <a:p>
            <a:pPr>
              <a:buFont typeface="Arial" pitchFamily="34" charset="0"/>
              <a:buChar char="•"/>
            </a:pPr>
            <a:r>
              <a:rPr lang="es-CO" sz="2800" dirty="0" smtClean="0">
                <a:latin typeface="Arial" pitchFamily="34" charset="0"/>
                <a:cs typeface="Arial" pitchFamily="34" charset="0"/>
              </a:rPr>
              <a:t>¿Controlan la eficacia de las medidas de prevención que se aplican?</a:t>
            </a:r>
          </a:p>
          <a:p>
            <a:pPr>
              <a:buFont typeface="Arial" pitchFamily="34" charset="0"/>
              <a:buChar char="•"/>
            </a:pPr>
            <a:r>
              <a:rPr lang="es-CO" sz="2800" dirty="0" smtClean="0">
                <a:latin typeface="Arial" pitchFamily="34" charset="0"/>
                <a:cs typeface="Arial" pitchFamily="34" charset="0"/>
              </a:rPr>
              <a:t>¿Utilizan algún medio para recoger la opinión de los trabajadores/as?</a:t>
            </a:r>
          </a:p>
          <a:p>
            <a:pPr>
              <a:buFont typeface="Arial" pitchFamily="34" charset="0"/>
              <a:buChar char="•"/>
            </a:pP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42908" y="214290"/>
            <a:ext cx="9144000" cy="4832092"/>
          </a:xfrm>
          <a:prstGeom prst="rect">
            <a:avLst/>
          </a:prstGeom>
        </p:spPr>
        <p:txBody>
          <a:bodyPr wrap="square">
            <a:spAutoFit/>
          </a:bodyPr>
          <a:lstStyle/>
          <a:p>
            <a:pPr>
              <a:buFont typeface="Arial" pitchFamily="34" charset="0"/>
              <a:buChar char="•"/>
            </a:pPr>
            <a:r>
              <a:rPr lang="es-CO" sz="2800" dirty="0" smtClean="0">
                <a:latin typeface="Arial" pitchFamily="34" charset="0"/>
                <a:cs typeface="Arial" pitchFamily="34" charset="0"/>
              </a:rPr>
              <a:t>¿Reciben asesoramiento por parte de la ARL?</a:t>
            </a:r>
          </a:p>
          <a:p>
            <a:pPr>
              <a:buFont typeface="Arial" pitchFamily="34" charset="0"/>
              <a:buChar char="•"/>
            </a:pPr>
            <a:r>
              <a:rPr lang="es-CO" sz="2800" dirty="0" smtClean="0">
                <a:latin typeface="Arial" pitchFamily="34" charset="0"/>
                <a:cs typeface="Arial" pitchFamily="34" charset="0"/>
              </a:rPr>
              <a:t>¿Han sido consultados sistemáticamente por la empresa sobre las cuestiones de salud laboral?</a:t>
            </a:r>
          </a:p>
          <a:p>
            <a:pPr>
              <a:buFont typeface="Arial" pitchFamily="34" charset="0"/>
              <a:buChar char="•"/>
            </a:pPr>
            <a:r>
              <a:rPr lang="es-CO" sz="2800" dirty="0" smtClean="0">
                <a:latin typeface="Arial" pitchFamily="34" charset="0"/>
                <a:cs typeface="Arial" pitchFamily="34" charset="0"/>
              </a:rPr>
              <a:t>¿Realizan propuestas de mejora de condiciones trabajo a la empresa?</a:t>
            </a:r>
          </a:p>
          <a:p>
            <a:pPr>
              <a:buFont typeface="Arial" pitchFamily="34" charset="0"/>
              <a:buChar char="•"/>
            </a:pPr>
            <a:r>
              <a:rPr lang="es-CO" sz="2800" dirty="0" smtClean="0">
                <a:latin typeface="Arial" pitchFamily="34" charset="0"/>
                <a:cs typeface="Arial" pitchFamily="34" charset="0"/>
              </a:rPr>
              <a:t>¿Coordinan con los </a:t>
            </a:r>
            <a:r>
              <a:rPr lang="es-CO" sz="2800" dirty="0" err="1" smtClean="0">
                <a:latin typeface="Arial" pitchFamily="34" charset="0"/>
                <a:cs typeface="Arial" pitchFamily="34" charset="0"/>
              </a:rPr>
              <a:t>Copasst</a:t>
            </a:r>
            <a:r>
              <a:rPr lang="es-CO" sz="2800" dirty="0" smtClean="0">
                <a:latin typeface="Arial" pitchFamily="34" charset="0"/>
                <a:cs typeface="Arial" pitchFamily="34" charset="0"/>
              </a:rPr>
              <a:t> de las empresas contratistas o subcontratistas? </a:t>
            </a:r>
          </a:p>
          <a:p>
            <a:pPr>
              <a:buFont typeface="Arial" pitchFamily="34" charset="0"/>
              <a:buChar char="•"/>
            </a:pPr>
            <a:r>
              <a:rPr lang="es-CO" sz="2800" dirty="0" smtClean="0">
                <a:latin typeface="Arial" pitchFamily="34" charset="0"/>
                <a:cs typeface="Arial" pitchFamily="34" charset="0"/>
              </a:rPr>
              <a:t>¿Justifica la empresa la respuesta negativa a sus propuestas?</a:t>
            </a:r>
          </a:p>
          <a:p>
            <a:pPr>
              <a:buFont typeface="Arial" pitchFamily="34" charset="0"/>
              <a:buChar char="•"/>
            </a:pPr>
            <a:r>
              <a:rPr lang="es-CO" sz="2800" dirty="0" smtClean="0">
                <a:latin typeface="Arial" pitchFamily="34" charset="0"/>
                <a:cs typeface="Arial" pitchFamily="34" charset="0"/>
              </a:rPr>
              <a:t>¿Se preocupan de las condiciones de trabajo de los trabajadores/as temporales?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214346" y="108402"/>
            <a:ext cx="9144000" cy="4401205"/>
          </a:xfrm>
          <a:prstGeom prst="rect">
            <a:avLst/>
          </a:prstGeom>
        </p:spPr>
        <p:txBody>
          <a:bodyPr wrap="square">
            <a:spAutoFit/>
          </a:bodyPr>
          <a:lstStyle/>
          <a:p>
            <a:r>
              <a:rPr lang="es-CO" sz="2800" b="1" dirty="0" smtClean="0">
                <a:latin typeface="Arial" pitchFamily="34" charset="0"/>
                <a:cs typeface="Arial" pitchFamily="34" charset="0"/>
              </a:rPr>
              <a:t>3. </a:t>
            </a:r>
            <a:r>
              <a:rPr lang="es-CO" sz="2800" b="1" dirty="0" err="1" smtClean="0">
                <a:latin typeface="Arial" pitchFamily="34" charset="0"/>
                <a:cs typeface="Arial" pitchFamily="34" charset="0"/>
              </a:rPr>
              <a:t>Copasst</a:t>
            </a:r>
            <a:r>
              <a:rPr lang="es-CO" sz="2800" dirty="0" smtClean="0">
                <a:latin typeface="Arial" pitchFamily="34" charset="0"/>
                <a:cs typeface="Arial" pitchFamily="34" charset="0"/>
              </a:rPr>
              <a:t>:</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¿Está constituido el </a:t>
            </a:r>
            <a:r>
              <a:rPr lang="es-CO" sz="2800" dirty="0" err="1" smtClean="0">
                <a:latin typeface="Arial" pitchFamily="34" charset="0"/>
                <a:cs typeface="Arial" pitchFamily="34" charset="0"/>
              </a:rPr>
              <a:t>Copasst</a:t>
            </a:r>
            <a:r>
              <a:rPr lang="es-CO" sz="2800" dirty="0" smtClean="0">
                <a:latin typeface="Arial" pitchFamily="34" charset="0"/>
                <a:cs typeface="Arial" pitchFamily="34" charset="0"/>
              </a:rPr>
              <a:t>?</a:t>
            </a:r>
          </a:p>
          <a:p>
            <a:pPr>
              <a:buFont typeface="Arial" pitchFamily="34" charset="0"/>
              <a:buChar char="•"/>
            </a:pPr>
            <a:r>
              <a:rPr lang="es-CO" sz="2800" dirty="0" smtClean="0">
                <a:latin typeface="Arial" pitchFamily="34" charset="0"/>
                <a:cs typeface="Arial" pitchFamily="34" charset="0"/>
              </a:rPr>
              <a:t>¿Se reúne regularmente, se levanta acta de las reuniones y se controla su contenido?</a:t>
            </a:r>
          </a:p>
          <a:p>
            <a:pPr>
              <a:buFont typeface="Arial" pitchFamily="34" charset="0"/>
              <a:buChar char="•"/>
            </a:pPr>
            <a:r>
              <a:rPr lang="es-CO" sz="2800" dirty="0" smtClean="0">
                <a:latin typeface="Arial" pitchFamily="34" charset="0"/>
                <a:cs typeface="Arial" pitchFamily="34" charset="0"/>
              </a:rPr>
              <a:t>¿Cuenta el Comité con representación empresarial y sindical adecuada y dispone de financiación? </a:t>
            </a:r>
          </a:p>
          <a:p>
            <a:pPr>
              <a:buFont typeface="Arial" pitchFamily="34" charset="0"/>
              <a:buChar char="•"/>
            </a:pPr>
            <a:r>
              <a:rPr lang="es-CO" sz="2800" dirty="0" smtClean="0">
                <a:latin typeface="Arial" pitchFamily="34" charset="0"/>
                <a:cs typeface="Arial" pitchFamily="34" charset="0"/>
              </a:rPr>
              <a:t>¿Se procede al estudio y seguimiento de las estadísticas de accidentes y enfermedades?</a:t>
            </a:r>
          </a:p>
          <a:p>
            <a:pPr>
              <a:buFont typeface="Arial" pitchFamily="34" charset="0"/>
              <a:buChar char="•"/>
            </a:pPr>
            <a:r>
              <a:rPr lang="es-CO" sz="2800" dirty="0" smtClean="0">
                <a:latin typeface="Arial" pitchFamily="34" charset="0"/>
                <a:cs typeface="Arial" pitchFamily="34" charset="0"/>
              </a:rPr>
              <a:t>¿Investiga los accidentes e incidentes graves?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327234"/>
            <a:ext cx="9144000" cy="2246769"/>
          </a:xfrm>
          <a:prstGeom prst="rect">
            <a:avLst/>
          </a:prstGeom>
        </p:spPr>
        <p:txBody>
          <a:bodyPr wrap="square">
            <a:spAutoFit/>
          </a:bodyPr>
          <a:lstStyle/>
          <a:p>
            <a:pPr>
              <a:buFont typeface="Arial" pitchFamily="34" charset="0"/>
              <a:buChar char="•"/>
            </a:pPr>
            <a:r>
              <a:rPr lang="es-CO" sz="2800" dirty="0" smtClean="0">
                <a:latin typeface="Arial" pitchFamily="34" charset="0"/>
                <a:cs typeface="Arial" pitchFamily="34" charset="0"/>
              </a:rPr>
              <a:t>¿Controlan las actividades de la ARL?</a:t>
            </a:r>
          </a:p>
          <a:p>
            <a:pPr>
              <a:buFont typeface="Arial" pitchFamily="34" charset="0"/>
              <a:buChar char="•"/>
            </a:pPr>
            <a:r>
              <a:rPr lang="es-CO" sz="2800" dirty="0" smtClean="0">
                <a:latin typeface="Arial" pitchFamily="34" charset="0"/>
                <a:cs typeface="Arial" pitchFamily="34" charset="0"/>
              </a:rPr>
              <a:t>¿Participan en la elaboración del Plan de Prevención?</a:t>
            </a:r>
          </a:p>
          <a:p>
            <a:pPr>
              <a:buFont typeface="Arial" pitchFamily="34" charset="0"/>
              <a:buChar char="•"/>
            </a:pPr>
            <a:r>
              <a:rPr lang="es-CO" sz="2800" dirty="0" smtClean="0">
                <a:latin typeface="Arial" pitchFamily="34" charset="0"/>
                <a:cs typeface="Arial" pitchFamily="34" charset="0"/>
              </a:rPr>
              <a:t>¿Hace un seguimiento de los planes de prevención, emergencia, </a:t>
            </a:r>
            <a:r>
              <a:rPr lang="es-CO" sz="2800" dirty="0" err="1" smtClean="0">
                <a:latin typeface="Arial" pitchFamily="34" charset="0"/>
                <a:cs typeface="Arial" pitchFamily="34" charset="0"/>
              </a:rPr>
              <a:t>etc</a:t>
            </a:r>
            <a:r>
              <a:rPr lang="es-CO" sz="2800" dirty="0" smtClean="0">
                <a:latin typeface="Arial" pitchFamily="34" charset="0"/>
                <a:cs typeface="Arial" pitchFamily="34" charset="0"/>
              </a:rPr>
              <a:t>?</a:t>
            </a:r>
          </a:p>
          <a:p>
            <a:pPr>
              <a:buFont typeface="Arial" pitchFamily="34" charset="0"/>
              <a:buChar char="•"/>
            </a:pPr>
            <a:r>
              <a:rPr lang="es-CO" sz="2800" dirty="0" smtClean="0">
                <a:latin typeface="Arial" pitchFamily="34" charset="0"/>
                <a:cs typeface="Arial" pitchFamily="34" charset="0"/>
              </a:rPr>
              <a:t>¿El </a:t>
            </a:r>
            <a:r>
              <a:rPr lang="es-CO" sz="2800" dirty="0" err="1" smtClean="0">
                <a:latin typeface="Arial" pitchFamily="34" charset="0"/>
                <a:cs typeface="Arial" pitchFamily="34" charset="0"/>
              </a:rPr>
              <a:t>Copasst</a:t>
            </a:r>
            <a:r>
              <a:rPr lang="es-CO" sz="2800" dirty="0" smtClean="0">
                <a:latin typeface="Arial" pitchFamily="34" charset="0"/>
                <a:cs typeface="Arial" pitchFamily="34" charset="0"/>
              </a:rPr>
              <a:t> consigue resolver problemas? </a:t>
            </a:r>
            <a:endParaRPr lang="es-CO" sz="2800"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142852"/>
            <a:ext cx="9144000" cy="5262979"/>
          </a:xfrm>
          <a:prstGeom prst="rect">
            <a:avLst/>
          </a:prstGeom>
        </p:spPr>
        <p:txBody>
          <a:bodyPr wrap="square">
            <a:spAutoFit/>
          </a:bodyPr>
          <a:lstStyle/>
          <a:p>
            <a:r>
              <a:rPr lang="es-CO" sz="2800" b="1" dirty="0" smtClean="0">
                <a:latin typeface="Arial" pitchFamily="34" charset="0"/>
                <a:cs typeface="Arial" pitchFamily="34" charset="0"/>
              </a:rPr>
              <a:t>4. Negociación colectiva</a:t>
            </a:r>
            <a:r>
              <a:rPr lang="es-CO" sz="2800" dirty="0" smtClean="0">
                <a:latin typeface="Arial" pitchFamily="34" charset="0"/>
                <a:cs typeface="Arial" pitchFamily="34" charset="0"/>
              </a:rPr>
              <a:t>:</a:t>
            </a:r>
          </a:p>
          <a:p>
            <a:pPr>
              <a:buFont typeface="Arial" pitchFamily="34" charset="0"/>
              <a:buChar char="•"/>
            </a:pPr>
            <a:r>
              <a:rPr lang="es-CO" sz="2800" dirty="0" smtClean="0">
                <a:latin typeface="Arial" pitchFamily="34" charset="0"/>
                <a:cs typeface="Arial" pitchFamily="34" charset="0"/>
              </a:rPr>
              <a:t>¿Dispone tu Convención colectiva de cláusulas específicas de salud laboral?</a:t>
            </a:r>
          </a:p>
          <a:p>
            <a:pPr>
              <a:buFont typeface="Arial" pitchFamily="34" charset="0"/>
              <a:buChar char="•"/>
            </a:pPr>
            <a:r>
              <a:rPr lang="es-CO" sz="2800" dirty="0" smtClean="0">
                <a:latin typeface="Arial" pitchFamily="34" charset="0"/>
                <a:cs typeface="Arial" pitchFamily="34" charset="0"/>
              </a:rPr>
              <a:t>¿Contiene cláusulas que amplían o mejoran la legislación vigente?</a:t>
            </a:r>
          </a:p>
          <a:p>
            <a:pPr>
              <a:buFont typeface="Arial" pitchFamily="34" charset="0"/>
              <a:buChar char="•"/>
            </a:pPr>
            <a:r>
              <a:rPr lang="es-CO" sz="2800" dirty="0" smtClean="0">
                <a:latin typeface="Arial" pitchFamily="34" charset="0"/>
                <a:cs typeface="Arial" pitchFamily="34" charset="0"/>
              </a:rPr>
              <a:t>¿Especifica tu Convención formas de ejercicio de los derechos de información?</a:t>
            </a:r>
          </a:p>
          <a:p>
            <a:pPr>
              <a:buFont typeface="Arial" pitchFamily="34" charset="0"/>
              <a:buChar char="•"/>
            </a:pPr>
            <a:r>
              <a:rPr lang="es-CO" sz="2800" dirty="0" smtClean="0">
                <a:latin typeface="Arial" pitchFamily="34" charset="0"/>
                <a:cs typeface="Arial" pitchFamily="34" charset="0"/>
              </a:rPr>
              <a:t>¿Establece la obligatoriedad de mantener registros de informaciones sobre riesgos y sobre la salud de los trabajadores/as?</a:t>
            </a:r>
          </a:p>
          <a:p>
            <a:pPr>
              <a:buFont typeface="Arial" pitchFamily="34" charset="0"/>
              <a:buChar char="•"/>
            </a:pPr>
            <a:r>
              <a:rPr lang="es-CO" sz="2800" dirty="0" smtClean="0">
                <a:latin typeface="Arial" pitchFamily="34" charset="0"/>
                <a:cs typeface="Arial" pitchFamily="34" charset="0"/>
              </a:rPr>
              <a:t>¿Establece el número de horas que deberán dedicarse a la formación en salud laboral de trabajadores/as?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142852"/>
            <a:ext cx="9144000" cy="5693866"/>
          </a:xfrm>
          <a:prstGeom prst="rect">
            <a:avLst/>
          </a:prstGeom>
        </p:spPr>
        <p:txBody>
          <a:bodyPr wrap="square">
            <a:spAutoFit/>
          </a:bodyPr>
          <a:lstStyle/>
          <a:p>
            <a:pPr>
              <a:buFont typeface="Arial" pitchFamily="34" charset="0"/>
              <a:buChar char="•"/>
            </a:pPr>
            <a:r>
              <a:rPr lang="es-CO" sz="2800" dirty="0" smtClean="0">
                <a:latin typeface="Arial" pitchFamily="34" charset="0"/>
                <a:cs typeface="Arial" pitchFamily="34" charset="0"/>
              </a:rPr>
              <a:t>¿Especifica los recursos que la empresa debe poner a disposición del </a:t>
            </a:r>
            <a:r>
              <a:rPr lang="es-CO" sz="2800" dirty="0" err="1" smtClean="0">
                <a:latin typeface="Arial" pitchFamily="34" charset="0"/>
                <a:cs typeface="Arial" pitchFamily="34" charset="0"/>
              </a:rPr>
              <a:t>Copasst</a:t>
            </a:r>
            <a:r>
              <a:rPr lang="es-CO" sz="2800" dirty="0" smtClean="0">
                <a:latin typeface="Arial" pitchFamily="34" charset="0"/>
                <a:cs typeface="Arial" pitchFamily="34" charset="0"/>
              </a:rPr>
              <a:t>?</a:t>
            </a:r>
          </a:p>
          <a:p>
            <a:pPr>
              <a:buFont typeface="Arial" pitchFamily="34" charset="0"/>
              <a:buChar char="•"/>
            </a:pPr>
            <a:r>
              <a:rPr lang="es-CO" sz="2800" dirty="0" smtClean="0">
                <a:latin typeface="Arial" pitchFamily="34" charset="0"/>
                <a:cs typeface="Arial" pitchFamily="34" charset="0"/>
              </a:rPr>
              <a:t>¿Contempla la posibilidad de que el comité de salud del sindicato pueda contar con el apoyo de expertos externos a la empresa para el desempeño de sus funciones?</a:t>
            </a:r>
          </a:p>
          <a:p>
            <a:pPr>
              <a:buFont typeface="Arial" pitchFamily="34" charset="0"/>
              <a:buChar char="•"/>
            </a:pPr>
            <a:r>
              <a:rPr lang="es-CO" sz="2800" dirty="0" smtClean="0">
                <a:latin typeface="Arial" pitchFamily="34" charset="0"/>
                <a:cs typeface="Arial" pitchFamily="34" charset="0"/>
              </a:rPr>
              <a:t>¿Concreta las medidas que la empresa ha de tomar para el conocimiento y evaluación de los riesgos?</a:t>
            </a:r>
          </a:p>
          <a:p>
            <a:pPr>
              <a:buFont typeface="Arial" pitchFamily="34" charset="0"/>
              <a:buChar char="•"/>
            </a:pPr>
            <a:r>
              <a:rPr lang="es-CO" sz="2800" dirty="0" smtClean="0">
                <a:latin typeface="Arial" pitchFamily="34" charset="0"/>
                <a:cs typeface="Arial" pitchFamily="34" charset="0"/>
              </a:rPr>
              <a:t>¿Garantiza la participación del sindicato en diálogo social con la empresa y el coordinador de SST sobre todos los temas que puedan repercutir en la salud de los trabajadores/as y la obligatoriedad de pactar las decisiones sobre aspectos importantes?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357166"/>
            <a:ext cx="9144000" cy="4832092"/>
          </a:xfrm>
          <a:prstGeom prst="rect">
            <a:avLst/>
          </a:prstGeom>
        </p:spPr>
        <p:txBody>
          <a:bodyPr wrap="square">
            <a:spAutoFit/>
          </a:bodyPr>
          <a:lstStyle/>
          <a:p>
            <a:pPr>
              <a:buFont typeface="Arial" pitchFamily="34" charset="0"/>
              <a:buChar char="•"/>
            </a:pPr>
            <a:r>
              <a:rPr lang="es-CO" sz="2800" dirty="0" smtClean="0">
                <a:latin typeface="Arial" pitchFamily="34" charset="0"/>
                <a:cs typeface="Arial" pitchFamily="34" charset="0"/>
              </a:rPr>
              <a:t>¿Contempla medidas concretas de protección colectiva de la salud de los trabajadores/as?</a:t>
            </a:r>
          </a:p>
          <a:p>
            <a:pPr>
              <a:buFont typeface="Arial" pitchFamily="34" charset="0"/>
              <a:buChar char="•"/>
            </a:pPr>
            <a:r>
              <a:rPr lang="es-CO" sz="2800" dirty="0" smtClean="0">
                <a:latin typeface="Arial" pitchFamily="34" charset="0"/>
                <a:cs typeface="Arial" pitchFamily="34" charset="0"/>
              </a:rPr>
              <a:t>¿Contiene cláusulas de protección específica para jóvenes, mujeres embarazadas o trabajadores/as temporales?</a:t>
            </a:r>
          </a:p>
          <a:p>
            <a:pPr>
              <a:buFont typeface="Arial" pitchFamily="34" charset="0"/>
              <a:buChar char="•"/>
            </a:pPr>
            <a:r>
              <a:rPr lang="es-CO" sz="2800" dirty="0" smtClean="0">
                <a:latin typeface="Arial" pitchFamily="34" charset="0"/>
                <a:cs typeface="Arial" pitchFamily="34" charset="0"/>
              </a:rPr>
              <a:t>¿Se obliga a la empresa al cambio de puesto de trabajo por motivos de salud?</a:t>
            </a:r>
          </a:p>
          <a:p>
            <a:pPr>
              <a:buFont typeface="Arial" pitchFamily="34" charset="0"/>
              <a:buChar char="•"/>
            </a:pPr>
            <a:r>
              <a:rPr lang="es-CO" sz="2800" dirty="0" smtClean="0">
                <a:latin typeface="Arial" pitchFamily="34" charset="0"/>
                <a:cs typeface="Arial" pitchFamily="34" charset="0"/>
              </a:rPr>
              <a:t>¿Contiene cláusulas que protegen al trabajador/a frente a cualquier tipo de violencia?</a:t>
            </a:r>
          </a:p>
          <a:p>
            <a:pPr>
              <a:buFont typeface="Arial" pitchFamily="34" charset="0"/>
              <a:buChar char="•"/>
            </a:pPr>
            <a:r>
              <a:rPr lang="es-CO" sz="2800" dirty="0" smtClean="0">
                <a:latin typeface="Arial" pitchFamily="34" charset="0"/>
                <a:cs typeface="Arial" pitchFamily="34" charset="0"/>
              </a:rPr>
              <a:t>¿Qué medidas de salud laboral habría que incluir en próximos convenios?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32" y="285728"/>
            <a:ext cx="9144000" cy="5940088"/>
          </a:xfrm>
          <a:prstGeom prst="rect">
            <a:avLst/>
          </a:prstGeom>
        </p:spPr>
        <p:txBody>
          <a:bodyPr wrap="square">
            <a:spAutoFit/>
          </a:bodyPr>
          <a:lstStyle/>
          <a:p>
            <a:pPr algn="ctr"/>
            <a:r>
              <a:rPr lang="es-CO" sz="3200" dirty="0" smtClean="0">
                <a:latin typeface="Arial" pitchFamily="34" charset="0"/>
                <a:cs typeface="Arial" pitchFamily="34" charset="0"/>
              </a:rPr>
              <a:t> </a:t>
            </a:r>
            <a:r>
              <a:rPr lang="es-CO" sz="3200" b="1" dirty="0" smtClean="0">
                <a:latin typeface="Arial" pitchFamily="34" charset="0"/>
                <a:cs typeface="Arial" pitchFamily="34" charset="0"/>
              </a:rPr>
              <a:t>“Tormenta de riesgos”</a:t>
            </a:r>
          </a:p>
          <a:p>
            <a:pPr algn="ctr"/>
            <a:endParaRPr lang="es-CO" sz="3200" b="1" dirty="0" smtClean="0">
              <a:latin typeface="Arial" pitchFamily="34" charset="0"/>
              <a:cs typeface="Arial" pitchFamily="34" charset="0"/>
            </a:endParaRPr>
          </a:p>
          <a:p>
            <a:pPr lvl="1"/>
            <a:r>
              <a:rPr lang="es-CO" sz="3200" dirty="0" smtClean="0">
                <a:latin typeface="Arial" pitchFamily="34" charset="0"/>
                <a:cs typeface="Arial" pitchFamily="34" charset="0"/>
              </a:rPr>
              <a:t>1. Los participantes escriban en tarjetas o post-</a:t>
            </a:r>
            <a:r>
              <a:rPr lang="es-CO" sz="3200" dirty="0" err="1" smtClean="0">
                <a:latin typeface="Arial" pitchFamily="34" charset="0"/>
                <a:cs typeface="Arial" pitchFamily="34" charset="0"/>
              </a:rPr>
              <a:t>its</a:t>
            </a:r>
            <a:r>
              <a:rPr lang="es-CO" sz="3200" dirty="0" smtClean="0">
                <a:latin typeface="Arial" pitchFamily="34" charset="0"/>
                <a:cs typeface="Arial" pitchFamily="34" charset="0"/>
              </a:rPr>
              <a:t> los riesgos que perciben en su trabajo.</a:t>
            </a:r>
          </a:p>
          <a:p>
            <a:pPr lvl="1"/>
            <a:endParaRPr lang="es-CO" sz="3200" dirty="0" smtClean="0">
              <a:latin typeface="Arial" pitchFamily="34" charset="0"/>
              <a:cs typeface="Arial" pitchFamily="34" charset="0"/>
            </a:endParaRPr>
          </a:p>
          <a:p>
            <a:pPr lvl="1"/>
            <a:r>
              <a:rPr lang="es-CO" sz="3200" dirty="0" smtClean="0">
                <a:latin typeface="Arial" pitchFamily="34" charset="0"/>
                <a:cs typeface="Arial" pitchFamily="34" charset="0"/>
              </a:rPr>
              <a:t>2. Agruparlos en un mural por categorías: físicos, químicos, biológicos, ergonómicos, psicosociales.</a:t>
            </a:r>
          </a:p>
          <a:p>
            <a:pPr lvl="1"/>
            <a:endParaRPr lang="es-CO" sz="3200" dirty="0" smtClean="0">
              <a:latin typeface="Arial" pitchFamily="34" charset="0"/>
              <a:cs typeface="Arial" pitchFamily="34" charset="0"/>
            </a:endParaRPr>
          </a:p>
          <a:p>
            <a:pPr algn="ctr"/>
            <a:r>
              <a:rPr lang="es-CO" sz="3200" b="1" dirty="0" smtClean="0">
                <a:latin typeface="Arial" pitchFamily="34" charset="0"/>
                <a:cs typeface="Arial" pitchFamily="34" charset="0"/>
              </a:rPr>
              <a:t>    Objetivo:</a:t>
            </a:r>
            <a:r>
              <a:rPr lang="es-CO" sz="3200" dirty="0" smtClean="0">
                <a:latin typeface="Arial" pitchFamily="34" charset="0"/>
                <a:cs typeface="Arial" pitchFamily="34" charset="0"/>
              </a:rPr>
              <a:t> mostrar que todos los riesgos son            visibles y compartidos.</a:t>
            </a:r>
          </a:p>
          <a:p>
            <a:pPr>
              <a:buFont typeface="Arial" pitchFamily="34" charset="0"/>
              <a:buChar char="•"/>
            </a:pP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pic>
        <p:nvPicPr>
          <p:cNvPr id="14338" name="Picture 2" descr="La ergonomía - Quiz"/>
          <p:cNvPicPr>
            <a:picLocks noChangeAspect="1" noChangeArrowheads="1"/>
          </p:cNvPicPr>
          <p:nvPr/>
        </p:nvPicPr>
        <p:blipFill>
          <a:blip r:embed="rId4" cstate="print"/>
          <a:srcRect/>
          <a:stretch>
            <a:fillRect/>
          </a:stretch>
        </p:blipFill>
        <p:spPr bwMode="auto">
          <a:xfrm>
            <a:off x="928662" y="71414"/>
            <a:ext cx="7239050" cy="5429288"/>
          </a:xfrm>
          <a:prstGeom prst="rect">
            <a:avLst/>
          </a:prstGeom>
          <a:noFill/>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pic>
        <p:nvPicPr>
          <p:cNvPr id="8" name="Picture 2" descr="PRevencion de riesgos laborales"/>
          <p:cNvPicPr>
            <a:picLocks noChangeAspect="1" noChangeArrowheads="1"/>
          </p:cNvPicPr>
          <p:nvPr/>
        </p:nvPicPr>
        <p:blipFill>
          <a:blip r:embed="rId4" cstate="print"/>
          <a:srcRect/>
          <a:stretch>
            <a:fillRect/>
          </a:stretch>
        </p:blipFill>
        <p:spPr bwMode="auto">
          <a:xfrm>
            <a:off x="928662" y="142852"/>
            <a:ext cx="8072454" cy="5381636"/>
          </a:xfrm>
          <a:prstGeom prst="rect">
            <a:avLst/>
          </a:prstGeom>
          <a:noFill/>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2051" name="1 Título"/>
          <p:cNvSpPr>
            <a:spLocks noGrp="1"/>
          </p:cNvSpPr>
          <p:nvPr>
            <p:ph type="ctrTitle"/>
          </p:nvPr>
        </p:nvSpPr>
        <p:spPr>
          <a:xfrm>
            <a:off x="685800" y="-327041"/>
            <a:ext cx="7772400" cy="1470025"/>
          </a:xfrm>
        </p:spPr>
        <p:txBody>
          <a:bodyPr/>
          <a:lstStyle/>
          <a:p>
            <a:r>
              <a:rPr lang="es-CO" sz="4800" dirty="0" smtClean="0">
                <a:latin typeface="Arial Black" pitchFamily="34" charset="0"/>
              </a:rPr>
              <a:t>Objetivo</a:t>
            </a:r>
            <a:endParaRPr lang="es-ES" sz="4800" dirty="0" smtClean="0">
              <a:latin typeface="Arial Black" pitchFamily="34" charset="0"/>
            </a:endParaRPr>
          </a:p>
        </p:txBody>
      </p:sp>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71406" y="1189855"/>
            <a:ext cx="8929718" cy="2739211"/>
          </a:xfrm>
          <a:prstGeom prst="rect">
            <a:avLst/>
          </a:prstGeom>
        </p:spPr>
        <p:txBody>
          <a:bodyPr wrap="square">
            <a:spAutoFit/>
          </a:bodyPr>
          <a:lstStyle/>
          <a:p>
            <a:pPr algn="just"/>
            <a:r>
              <a:rPr lang="es-CO" sz="2800" dirty="0" smtClean="0">
                <a:latin typeface="Georgia" pitchFamily="18" charset="0"/>
              </a:rPr>
              <a:t>Promover en los líderes sindicales y trabajadores, la conciencia colectiva de la prevención y acción frente a los síndromes de sobreuso laboral, haciendo un abordaje desde una perspectiva de salud integral, equidad, derechos laborales</a:t>
            </a:r>
            <a:r>
              <a:rPr lang="es-CO" sz="2800" dirty="0" smtClean="0"/>
              <a:t> </a:t>
            </a:r>
            <a:r>
              <a:rPr lang="es-CO" sz="2800" dirty="0" smtClean="0">
                <a:latin typeface="Georgia" pitchFamily="18" charset="0"/>
              </a:rPr>
              <a:t>y la dignidad de trabajadores y trabajadoras en diversos sectores</a:t>
            </a:r>
            <a:r>
              <a:rPr lang="es-CO" sz="3200" dirty="0" smtClean="0">
                <a:latin typeface="Georgia" pitchFamily="18" charset="0"/>
              </a:rPr>
              <a:t>.</a:t>
            </a:r>
            <a:endParaRPr lang="es-CO" sz="3200" b="1" dirty="0" smtClean="0">
              <a:latin typeface="Georgia" pitchFamily="18" charset="0"/>
              <a:cs typeface="Arial" pitchFamily="34" charset="0"/>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2051" name="1 Título"/>
          <p:cNvSpPr>
            <a:spLocks noGrp="1"/>
          </p:cNvSpPr>
          <p:nvPr>
            <p:ph type="ctrTitle"/>
          </p:nvPr>
        </p:nvSpPr>
        <p:spPr>
          <a:xfrm>
            <a:off x="0" y="1316033"/>
            <a:ext cx="9144000" cy="1470025"/>
          </a:xfrm>
        </p:spPr>
        <p:txBody>
          <a:bodyPr/>
          <a:lstStyle/>
          <a:p>
            <a:pPr algn="just"/>
            <a:r>
              <a:rPr lang="es-CO" dirty="0" smtClean="0">
                <a:latin typeface="Arial" pitchFamily="34" charset="0"/>
                <a:cs typeface="Arial" pitchFamily="34" charset="0"/>
              </a:rPr>
              <a:t>¿A qué nos referimos cuando hablamos de puesto de trabajo?</a:t>
            </a:r>
            <a:br>
              <a:rPr lang="es-CO" dirty="0" smtClean="0">
                <a:latin typeface="Arial" pitchFamily="34" charset="0"/>
                <a:cs typeface="Arial" pitchFamily="34" charset="0"/>
              </a:rPr>
            </a:br>
            <a:r>
              <a:rPr lang="es-CO" dirty="0" smtClean="0">
                <a:latin typeface="Arial" pitchFamily="34" charset="0"/>
                <a:cs typeface="Arial" pitchFamily="34" charset="0"/>
              </a:rPr>
              <a:t/>
            </a:r>
            <a:br>
              <a:rPr lang="es-CO" dirty="0" smtClean="0">
                <a:latin typeface="Arial" pitchFamily="34" charset="0"/>
                <a:cs typeface="Arial" pitchFamily="34" charset="0"/>
              </a:rPr>
            </a:br>
            <a:r>
              <a:rPr lang="es-CO" sz="3200" dirty="0" smtClean="0">
                <a:latin typeface="Arial" pitchFamily="34" charset="0"/>
                <a:cs typeface="Arial" pitchFamily="34" charset="0"/>
              </a:rPr>
              <a:t>La noción de puesto se utiliza de muy diversas formas en nuestro lenguaje cotidiano, vamos a verlo a través de unos ejemplos:  </a:t>
            </a:r>
            <a:endParaRPr lang="es-ES" sz="3200" dirty="0" smtClean="0">
              <a:latin typeface="Arial" pitchFamily="34" charset="0"/>
              <a:cs typeface="Arial" pitchFamily="34" charset="0"/>
            </a:endParaRPr>
          </a:p>
        </p:txBody>
      </p:sp>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2051" name="1 Título"/>
          <p:cNvSpPr>
            <a:spLocks noGrp="1"/>
          </p:cNvSpPr>
          <p:nvPr>
            <p:ph type="ctrTitle"/>
          </p:nvPr>
        </p:nvSpPr>
        <p:spPr>
          <a:xfrm>
            <a:off x="285720" y="2214554"/>
            <a:ext cx="8858280" cy="1327149"/>
          </a:xfrm>
        </p:spPr>
        <p:txBody>
          <a:bodyPr/>
          <a:lstStyle/>
          <a:p>
            <a:pPr algn="just"/>
            <a:r>
              <a:rPr lang="es-CO" sz="3200" dirty="0" smtClean="0">
                <a:latin typeface="Arial" pitchFamily="34" charset="0"/>
                <a:cs typeface="Arial" pitchFamily="34" charset="0"/>
              </a:rPr>
              <a:t>1. “Mi sueño es tener un puesto de trabajo bien pagado”. En este caso, se identifica con un cargo a desempeñar en una empresa.</a:t>
            </a:r>
            <a:br>
              <a:rPr lang="es-CO" sz="3200" dirty="0" smtClean="0">
                <a:latin typeface="Arial" pitchFamily="34" charset="0"/>
                <a:cs typeface="Arial" pitchFamily="34" charset="0"/>
              </a:rPr>
            </a:br>
            <a:r>
              <a:rPr lang="es-CO" sz="3200" dirty="0" smtClean="0">
                <a:latin typeface="Arial" pitchFamily="34" charset="0"/>
                <a:cs typeface="Arial" pitchFamily="34" charset="0"/>
              </a:rPr>
              <a:t> </a:t>
            </a:r>
            <a:br>
              <a:rPr lang="es-CO" sz="3200" dirty="0" smtClean="0">
                <a:latin typeface="Arial" pitchFamily="34" charset="0"/>
                <a:cs typeface="Arial" pitchFamily="34" charset="0"/>
              </a:rPr>
            </a:br>
            <a:r>
              <a:rPr lang="es-CO" sz="3200" dirty="0" smtClean="0">
                <a:latin typeface="Arial" pitchFamily="34" charset="0"/>
                <a:cs typeface="Arial" pitchFamily="34" charset="0"/>
              </a:rPr>
              <a:t>2. “Mi puesto de trabajo es aquel de la izquierda”. Se identifica con el mobiliario y/o equipos o el espacio físico que ocupa el trabajador durante su jornada diaria como podría ser una mesa y un ordenador, o un espacio en una línea de envasado. </a:t>
            </a:r>
            <a:br>
              <a:rPr lang="es-CO" sz="3200" dirty="0" smtClean="0">
                <a:latin typeface="Arial" pitchFamily="34" charset="0"/>
                <a:cs typeface="Arial" pitchFamily="34" charset="0"/>
              </a:rPr>
            </a:br>
            <a:r>
              <a:rPr lang="es-CO" sz="3200" dirty="0" smtClean="0"/>
              <a:t/>
            </a:r>
            <a:br>
              <a:rPr lang="es-CO" sz="3200" dirty="0" smtClean="0"/>
            </a:br>
            <a:endParaRPr lang="es-ES" sz="3200" dirty="0" smtClean="0"/>
          </a:p>
        </p:txBody>
      </p:sp>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214346" y="71414"/>
            <a:ext cx="9144000" cy="5509200"/>
          </a:xfrm>
          <a:prstGeom prst="rect">
            <a:avLst/>
          </a:prstGeom>
        </p:spPr>
        <p:txBody>
          <a:bodyPr wrap="square">
            <a:spAutoFit/>
          </a:bodyPr>
          <a:lstStyle/>
          <a:p>
            <a:r>
              <a:rPr lang="es-CO" sz="3200" dirty="0" smtClean="0">
                <a:latin typeface="Arial" pitchFamily="34" charset="0"/>
                <a:cs typeface="Arial" pitchFamily="34" charset="0"/>
              </a:rPr>
              <a:t>3. “Tengo varios puestos que ocupo a lo largo del día”. Aquí, también se refiere a un espacio físico o a una tarea concreta (compuesta por distintas operaciones, </a:t>
            </a:r>
            <a:r>
              <a:rPr lang="es-CO" sz="3200" dirty="0" err="1" smtClean="0">
                <a:latin typeface="Arial" pitchFamily="34" charset="0"/>
                <a:cs typeface="Arial" pitchFamily="34" charset="0"/>
              </a:rPr>
              <a:t>subtareas</a:t>
            </a:r>
            <a:r>
              <a:rPr lang="es-CO" sz="3200" dirty="0" smtClean="0">
                <a:latin typeface="Arial" pitchFamily="34" charset="0"/>
                <a:cs typeface="Arial" pitchFamily="34" charset="0"/>
              </a:rPr>
              <a:t> y/o acciones), como podría ser reponer en estanterías, organizar el almacén y cobrar al cliente en caja. </a:t>
            </a:r>
          </a:p>
          <a:p>
            <a:endParaRPr lang="es-CO" sz="3200" dirty="0" smtClean="0">
              <a:latin typeface="Arial" pitchFamily="34" charset="0"/>
              <a:cs typeface="Arial" pitchFamily="34" charset="0"/>
            </a:endParaRPr>
          </a:p>
          <a:p>
            <a:r>
              <a:rPr lang="es-CO" sz="3200" dirty="0" smtClean="0">
                <a:latin typeface="Arial" pitchFamily="34" charset="0"/>
                <a:cs typeface="Arial" pitchFamily="34" charset="0"/>
              </a:rPr>
              <a:t>4. “Mi puesto de trabajo es muy pesado y aburrido”. Se refiere al conjunto de tareas que desarrolla el trabajador a lo largo de la jornada diaria y sus condiciones de trabajo. </a:t>
            </a:r>
            <a:endParaRPr lang="es-CO" sz="3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357166"/>
            <a:ext cx="9144000" cy="144655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s-CO" sz="4400" b="1" i="1" dirty="0" smtClean="0"/>
              <a:t>Un espacio de trabajo saludable comienza con una postura consciente.</a:t>
            </a:r>
            <a:endParaRPr lang="es-CO" sz="4400" b="1" dirty="0"/>
          </a:p>
        </p:txBody>
      </p:sp>
      <p:pic>
        <p:nvPicPr>
          <p:cNvPr id="1026" name="Picture 2" descr="Resultado de imagen de ergonomía impacto en la salud laboral enfoques actuales"/>
          <p:cNvPicPr>
            <a:picLocks noChangeAspect="1" noChangeArrowheads="1"/>
          </p:cNvPicPr>
          <p:nvPr/>
        </p:nvPicPr>
        <p:blipFill>
          <a:blip r:embed="rId4" cstate="print"/>
          <a:srcRect/>
          <a:stretch>
            <a:fillRect/>
          </a:stretch>
        </p:blipFill>
        <p:spPr bwMode="auto">
          <a:xfrm>
            <a:off x="2473432" y="2500306"/>
            <a:ext cx="4008319" cy="2514602"/>
          </a:xfrm>
          <a:prstGeom prst="rect">
            <a:avLst/>
          </a:prstGeom>
          <a:noFill/>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pic>
        <p:nvPicPr>
          <p:cNvPr id="13314" name="Picture 2" descr="¿Qué es la ergonomía y cómo afecta a la salud? | Total Sapiens"/>
          <p:cNvPicPr>
            <a:picLocks noChangeAspect="1" noChangeArrowheads="1"/>
          </p:cNvPicPr>
          <p:nvPr/>
        </p:nvPicPr>
        <p:blipFill>
          <a:blip r:embed="rId4" cstate="print"/>
          <a:srcRect/>
          <a:stretch>
            <a:fillRect/>
          </a:stretch>
        </p:blipFill>
        <p:spPr bwMode="auto">
          <a:xfrm>
            <a:off x="785786" y="285728"/>
            <a:ext cx="7842305" cy="4411297"/>
          </a:xfrm>
          <a:prstGeom prst="rect">
            <a:avLst/>
          </a:prstGeom>
          <a:noFill/>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42844" y="1571612"/>
            <a:ext cx="8929718" cy="1323439"/>
          </a:xfrm>
          <a:prstGeom prst="rect">
            <a:avLst/>
          </a:prstGeom>
        </p:spPr>
        <p:txBody>
          <a:bodyPr wrap="square">
            <a:spAutoFit/>
          </a:bodyPr>
          <a:lstStyle/>
          <a:p>
            <a:pPr algn="ctr"/>
            <a:r>
              <a:rPr lang="es-CO" sz="4000" b="1" dirty="0" smtClean="0">
                <a:latin typeface="Georgia" pitchFamily="18" charset="0"/>
                <a:cs typeface="Arial" pitchFamily="34" charset="0"/>
              </a:rPr>
              <a:t>Síndromes de sobreuso relacionados con el trabajo</a:t>
            </a:r>
            <a:endParaRPr lang="es-CO" sz="4000" dirty="0" smtClean="0">
              <a:latin typeface="Georgia" pitchFamily="18"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FORMACIONES COISO\SÍNDROMES DE SOBREUSO\SINDROMES DE SOBREUSO MMSS.png"/>
          <p:cNvPicPr>
            <a:picLocks noChangeAspect="1" noChangeArrowheads="1"/>
          </p:cNvPicPr>
          <p:nvPr/>
        </p:nvPicPr>
        <p:blipFill>
          <a:blip r:embed="rId2" cstate="print"/>
          <a:srcRect/>
          <a:stretch>
            <a:fillRect/>
          </a:stretch>
        </p:blipFill>
        <p:spPr bwMode="auto">
          <a:xfrm>
            <a:off x="580145" y="233924"/>
            <a:ext cx="8135259" cy="5695406"/>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13" name="Picture 4" descr="Entornos Saludables y Promoción de la Salud by Ilse Vianney Barranco De ..."/>
          <p:cNvPicPr>
            <a:picLocks noChangeAspect="1" noChangeArrowheads="1"/>
          </p:cNvPicPr>
          <p:nvPr/>
        </p:nvPicPr>
        <p:blipFill>
          <a:blip r:embed="rId4" cstate="print"/>
          <a:srcRect/>
          <a:stretch>
            <a:fillRect/>
          </a:stretch>
        </p:blipFill>
        <p:spPr bwMode="auto">
          <a:xfrm>
            <a:off x="490496" y="-24"/>
            <a:ext cx="8582098" cy="4827431"/>
          </a:xfrm>
          <a:prstGeom prst="rect">
            <a:avLst/>
          </a:prstGeom>
          <a:noFill/>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0" y="71414"/>
            <a:ext cx="9144000" cy="6401753"/>
          </a:xfrm>
          <a:prstGeom prst="rect">
            <a:avLst/>
          </a:prstGeom>
        </p:spPr>
        <p:txBody>
          <a:bodyPr wrap="square">
            <a:spAutoFit/>
          </a:bodyPr>
          <a:lstStyle/>
          <a:p>
            <a:pPr algn="ctr"/>
            <a:r>
              <a:rPr lang="es-CO" sz="2800" b="1" dirty="0" smtClean="0">
                <a:latin typeface="Georgia" pitchFamily="18" charset="0"/>
              </a:rPr>
              <a:t>DEFINICIÓN </a:t>
            </a:r>
            <a:endParaRPr lang="es-CO" sz="2800" dirty="0" smtClean="0"/>
          </a:p>
          <a:p>
            <a:pPr algn="just"/>
            <a:r>
              <a:rPr lang="es-CO" sz="2800" dirty="0" smtClean="0">
                <a:latin typeface="Georgia" pitchFamily="18" charset="0"/>
              </a:rPr>
              <a:t>Los síndromes de sobreuso en salud laboral son </a:t>
            </a:r>
            <a:r>
              <a:rPr lang="es-CO" sz="2800" u="sng" dirty="0" smtClean="0">
                <a:latin typeface="Georgia" pitchFamily="18" charset="0"/>
              </a:rPr>
              <a:t>afecciones </a:t>
            </a:r>
            <a:r>
              <a:rPr lang="es-CO" sz="2800" u="sng" dirty="0" err="1" smtClean="0">
                <a:latin typeface="Georgia" pitchFamily="18" charset="0"/>
              </a:rPr>
              <a:t>musculoesqueléticas</a:t>
            </a:r>
            <a:r>
              <a:rPr lang="es-CO" sz="2800" dirty="0" smtClean="0">
                <a:latin typeface="Georgia" pitchFamily="18" charset="0"/>
              </a:rPr>
              <a:t> causadas por </a:t>
            </a:r>
            <a:r>
              <a:rPr lang="es-CO" sz="2800" u="sng" dirty="0" smtClean="0">
                <a:latin typeface="Georgia" pitchFamily="18" charset="0"/>
              </a:rPr>
              <a:t>movimientos repetitivos, posturas forzadas o esfuerzos prolongados en el trabajo. </a:t>
            </a:r>
          </a:p>
          <a:p>
            <a:pPr algn="just"/>
            <a:r>
              <a:rPr lang="es-CO" sz="2800" dirty="0" smtClean="0">
                <a:latin typeface="Georgia" pitchFamily="18" charset="0"/>
              </a:rPr>
              <a:t>Son comunes en entornos con alta exigencia física o tareas repetitivas.</a:t>
            </a:r>
          </a:p>
          <a:p>
            <a:pPr algn="just"/>
            <a:endParaRPr lang="es-CO" sz="2800" dirty="0" smtClean="0">
              <a:latin typeface="Georgia" pitchFamily="18" charset="0"/>
            </a:endParaRPr>
          </a:p>
          <a:p>
            <a:pPr algn="just"/>
            <a:r>
              <a:rPr lang="es-CO" sz="2800" dirty="0" smtClean="0">
                <a:latin typeface="Georgia" pitchFamily="18" charset="0"/>
              </a:rPr>
              <a:t>Son lesiones que </a:t>
            </a:r>
            <a:r>
              <a:rPr lang="es-CO" sz="2800" u="sng" dirty="0" smtClean="0">
                <a:latin typeface="Georgia" pitchFamily="18" charset="0"/>
              </a:rPr>
              <a:t>se desarrollan gradualmente </a:t>
            </a:r>
            <a:r>
              <a:rPr lang="es-CO" sz="2800" dirty="0" smtClean="0">
                <a:latin typeface="Georgia" pitchFamily="18" charset="0"/>
              </a:rPr>
              <a:t>debido a la repetición excesiva de movimientos, la </a:t>
            </a:r>
            <a:r>
              <a:rPr lang="es-CO" sz="2800" u="sng" dirty="0" smtClean="0">
                <a:latin typeface="Georgia" pitchFamily="18" charset="0"/>
              </a:rPr>
              <a:t>carga física prolongada o la falta de recuperación adecuada</a:t>
            </a:r>
            <a:r>
              <a:rPr lang="es-CO" sz="2800" dirty="0" smtClean="0">
                <a:latin typeface="Georgia" pitchFamily="18" charset="0"/>
              </a:rPr>
              <a:t>. </a:t>
            </a:r>
          </a:p>
          <a:p>
            <a:pPr algn="just"/>
            <a:endParaRPr lang="es-CO" sz="2800" dirty="0" smtClean="0">
              <a:latin typeface="Georgia" pitchFamily="18" charset="0"/>
            </a:endParaRPr>
          </a:p>
          <a:p>
            <a:pPr algn="just"/>
            <a:r>
              <a:rPr lang="es-CO" sz="2800" dirty="0" smtClean="0">
                <a:latin typeface="Georgia" pitchFamily="18" charset="0"/>
              </a:rPr>
              <a:t>Afectan principalmente músculos, tendones, nervios y articulaciones.</a:t>
            </a:r>
          </a:p>
          <a:p>
            <a:endParaRPr lang="es-CO"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apa conceptual corregido síndromes de sobreuso"/>
          <p:cNvPicPr>
            <a:picLocks noChangeAspect="1" noChangeArrowheads="1"/>
          </p:cNvPicPr>
          <p:nvPr/>
        </p:nvPicPr>
        <p:blipFill>
          <a:blip r:embed="rId2" cstate="print"/>
          <a:srcRect/>
          <a:stretch>
            <a:fillRect/>
          </a:stretch>
        </p:blipFill>
        <p:spPr bwMode="auto">
          <a:xfrm>
            <a:off x="2214546" y="107133"/>
            <a:ext cx="5143536" cy="6429420"/>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42908" y="71414"/>
            <a:ext cx="9144000" cy="4401205"/>
          </a:xfrm>
          <a:prstGeom prst="rect">
            <a:avLst/>
          </a:prstGeom>
        </p:spPr>
        <p:txBody>
          <a:bodyPr wrap="square">
            <a:spAutoFit/>
          </a:bodyPr>
          <a:lstStyle/>
          <a:p>
            <a:pPr algn="ctr"/>
            <a:r>
              <a:rPr lang="es-CO" sz="2800" b="1" dirty="0" smtClean="0">
                <a:latin typeface="Georgia" pitchFamily="18" charset="0"/>
              </a:rPr>
              <a:t>Principales causas laborales</a:t>
            </a:r>
          </a:p>
          <a:p>
            <a:pPr algn="ctr"/>
            <a:endParaRPr lang="es-CO" sz="2800" b="1" dirty="0" smtClean="0"/>
          </a:p>
          <a:p>
            <a:r>
              <a:rPr lang="es-CO" sz="2800" b="1" dirty="0" smtClean="0">
                <a:latin typeface="Georgia" pitchFamily="18" charset="0"/>
              </a:rPr>
              <a:t>Movimientos repetitivos</a:t>
            </a:r>
            <a:r>
              <a:rPr lang="es-CO" sz="2800" dirty="0" smtClean="0">
                <a:latin typeface="Georgia" pitchFamily="18" charset="0"/>
              </a:rPr>
              <a:t>: como teclear, ensamblar piezas, cortar o manipular herramientas.</a:t>
            </a:r>
          </a:p>
          <a:p>
            <a:r>
              <a:rPr lang="es-CO" sz="2800" b="1" dirty="0" smtClean="0">
                <a:latin typeface="Georgia" pitchFamily="18" charset="0"/>
              </a:rPr>
              <a:t>Posturas sostenidas o incómodas</a:t>
            </a:r>
            <a:r>
              <a:rPr lang="es-CO" sz="2800" dirty="0" smtClean="0">
                <a:latin typeface="Georgia" pitchFamily="18" charset="0"/>
              </a:rPr>
              <a:t>: inclinarse, girar el cuello, estar de pie o sentado por largos periodos.</a:t>
            </a:r>
          </a:p>
          <a:p>
            <a:r>
              <a:rPr lang="es-CO" sz="2800" b="1" dirty="0" smtClean="0">
                <a:latin typeface="Georgia" pitchFamily="18" charset="0"/>
              </a:rPr>
              <a:t>Fuerza excesiva</a:t>
            </a:r>
            <a:r>
              <a:rPr lang="es-CO" sz="2800" dirty="0" smtClean="0">
                <a:latin typeface="Georgia" pitchFamily="18" charset="0"/>
              </a:rPr>
              <a:t>: levantar, empujar o tirar objetos pesados sin asistencia ergonómica.</a:t>
            </a:r>
          </a:p>
          <a:p>
            <a:r>
              <a:rPr lang="es-CO" sz="2800" b="1" dirty="0" smtClean="0">
                <a:latin typeface="Georgia" pitchFamily="18" charset="0"/>
              </a:rPr>
              <a:t>Falta de pausas o recuperación</a:t>
            </a:r>
            <a:r>
              <a:rPr lang="es-CO" sz="2800" dirty="0" smtClean="0">
                <a:latin typeface="Georgia" pitchFamily="18" charset="0"/>
              </a:rPr>
              <a:t>: jornadas extensas sin descansos adecuados.</a:t>
            </a:r>
            <a:endParaRPr lang="es-CO" sz="2800" dirty="0" smtClean="0">
              <a:latin typeface="Georgia" pitchFamily="18" charset="0"/>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24"/>
            <a:ext cx="9144000" cy="4832092"/>
          </a:xfrm>
          <a:prstGeom prst="rect">
            <a:avLst/>
          </a:prstGeom>
        </p:spPr>
        <p:txBody>
          <a:bodyPr wrap="square">
            <a:spAutoFit/>
          </a:bodyPr>
          <a:lstStyle/>
          <a:p>
            <a:pPr>
              <a:buFont typeface="Arial" pitchFamily="34" charset="0"/>
              <a:buChar char="•"/>
            </a:pPr>
            <a:r>
              <a:rPr lang="es-CO" sz="2800" dirty="0" smtClean="0">
                <a:latin typeface="Georgia" pitchFamily="18" charset="0"/>
              </a:rPr>
              <a:t>P</a:t>
            </a:r>
            <a:r>
              <a:rPr lang="es-CO" sz="2800" dirty="0" smtClean="0">
                <a:latin typeface="Georgia" pitchFamily="18" charset="0"/>
              </a:rPr>
              <a:t>roducido </a:t>
            </a:r>
            <a:r>
              <a:rPr lang="es-CO" sz="2800" dirty="0" smtClean="0">
                <a:latin typeface="Georgia" pitchFamily="18" charset="0"/>
              </a:rPr>
              <a:t>por una </a:t>
            </a:r>
            <a:r>
              <a:rPr lang="es-CO" sz="2800" u="sng" dirty="0" smtClean="0">
                <a:latin typeface="Georgia" pitchFamily="18" charset="0"/>
              </a:rPr>
              <a:t>utilización intensa de segmentos corporales </a:t>
            </a:r>
            <a:r>
              <a:rPr lang="es-CO" sz="2800" dirty="0" smtClean="0">
                <a:latin typeface="Georgia" pitchFamily="18" charset="0"/>
              </a:rPr>
              <a:t>en una actividad que requiere largos períodos de manipulación, la cual es excesiva para el individuo afectado</a:t>
            </a:r>
          </a:p>
          <a:p>
            <a:pPr>
              <a:buFont typeface="Arial" pitchFamily="34" charset="0"/>
              <a:buChar char="•"/>
            </a:pPr>
            <a:r>
              <a:rPr lang="es-CO" sz="2800" u="sng" dirty="0" smtClean="0">
                <a:latin typeface="Georgia" pitchFamily="18" charset="0"/>
              </a:rPr>
              <a:t>Aplicaciones </a:t>
            </a:r>
            <a:r>
              <a:rPr lang="es-CO" sz="2800" u="sng" dirty="0" smtClean="0">
                <a:latin typeface="Georgia" pitchFamily="18" charset="0"/>
              </a:rPr>
              <a:t>frecuentes de fuerza, repeticiones y estrés de la estructura inducirán a cambios dimensionales de la mayoría de los elementos estructurales envueltos en la disipación de la energía producida por el </a:t>
            </a:r>
            <a:r>
              <a:rPr lang="es-CO" sz="2800" u="sng" dirty="0" smtClean="0">
                <a:latin typeface="Georgia" pitchFamily="18" charset="0"/>
              </a:rPr>
              <a:t>estrés muscular</a:t>
            </a:r>
            <a:r>
              <a:rPr lang="es-CO" sz="2800" dirty="0" smtClean="0">
                <a:latin typeface="Georgia" pitchFamily="18" charset="0"/>
              </a:rPr>
              <a:t>. </a:t>
            </a:r>
            <a:endParaRPr lang="es-CO" sz="2800" dirty="0" smtClean="0">
              <a:latin typeface="Georgia" pitchFamily="18" charset="0"/>
            </a:endParaRPr>
          </a:p>
          <a:p>
            <a:pPr>
              <a:buFont typeface="Arial" pitchFamily="34" charset="0"/>
              <a:buChar char="•"/>
            </a:pPr>
            <a:r>
              <a:rPr lang="es-CO" sz="2800" dirty="0" smtClean="0">
                <a:latin typeface="Georgia" pitchFamily="18" charset="0"/>
              </a:rPr>
              <a:t> Las demandas hechas a un tejido pueden </a:t>
            </a:r>
            <a:r>
              <a:rPr lang="es-CO" sz="2800" u="sng" dirty="0" smtClean="0">
                <a:latin typeface="Georgia" pitchFamily="18" charset="0"/>
              </a:rPr>
              <a:t>exceder sus límites adaptativos y ocurrir el daño</a:t>
            </a:r>
            <a:r>
              <a:rPr lang="es-CO" sz="2800" u="sng" dirty="0" smtClean="0"/>
              <a:t>.</a:t>
            </a:r>
            <a:endParaRPr lang="es-CO" sz="2800" u="sng" dirty="0" smtClean="0">
              <a:latin typeface="Georgia" pitchFamily="18" charset="0"/>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357190" y="214290"/>
            <a:ext cx="8929718" cy="4832092"/>
          </a:xfrm>
          <a:prstGeom prst="rect">
            <a:avLst/>
          </a:prstGeom>
        </p:spPr>
        <p:txBody>
          <a:bodyPr wrap="square">
            <a:spAutoFit/>
          </a:bodyPr>
          <a:lstStyle/>
          <a:p>
            <a:pPr>
              <a:buFont typeface="Arial" pitchFamily="34" charset="0"/>
              <a:buChar char="•"/>
            </a:pPr>
            <a:r>
              <a:rPr lang="es-CO" sz="2800" dirty="0" smtClean="0">
                <a:latin typeface="Georgia" pitchFamily="18" charset="0"/>
              </a:rPr>
              <a:t>Factores ergonómicos identificados en las investigaciones y que tienen un significado importante dentro de los S. de SU, incluyen </a:t>
            </a:r>
            <a:r>
              <a:rPr lang="es-CO" sz="2800" u="sng" dirty="0" smtClean="0">
                <a:latin typeface="Georgia" pitchFamily="18" charset="0"/>
              </a:rPr>
              <a:t>la repetición, la postura, el estrés mecánico, la vibración, la temperatura, el diseño de las herramientas, el tiempo de trabajo</a:t>
            </a:r>
            <a:r>
              <a:rPr lang="es-CO" sz="2800" dirty="0" smtClean="0">
                <a:latin typeface="Georgia" pitchFamily="18" charset="0"/>
              </a:rPr>
              <a:t>. </a:t>
            </a:r>
          </a:p>
          <a:p>
            <a:endParaRPr lang="es-CO" sz="2800" dirty="0" smtClean="0">
              <a:latin typeface="Georgia" pitchFamily="18" charset="0"/>
            </a:endParaRPr>
          </a:p>
          <a:p>
            <a:pPr>
              <a:buFont typeface="Arial" pitchFamily="34" charset="0"/>
              <a:buChar char="•"/>
            </a:pPr>
            <a:r>
              <a:rPr lang="es-CO" sz="2800" dirty="0" smtClean="0">
                <a:latin typeface="Georgia" pitchFamily="18" charset="0"/>
              </a:rPr>
              <a:t>A estos factores se suman los de orden </a:t>
            </a:r>
            <a:r>
              <a:rPr lang="es-CO" sz="2800" u="sng" dirty="0" smtClean="0">
                <a:latin typeface="Georgia" pitchFamily="18" charset="0"/>
              </a:rPr>
              <a:t>psicológico</a:t>
            </a:r>
            <a:r>
              <a:rPr lang="es-CO" sz="2800" dirty="0" smtClean="0">
                <a:latin typeface="Georgia" pitchFamily="18" charset="0"/>
              </a:rPr>
              <a:t> y </a:t>
            </a:r>
            <a:r>
              <a:rPr lang="es-CO" sz="2800" u="sng" dirty="0" smtClean="0">
                <a:latin typeface="Georgia" pitchFamily="18" charset="0"/>
              </a:rPr>
              <a:t>socioeconómico</a:t>
            </a:r>
            <a:r>
              <a:rPr lang="es-CO" sz="2800" dirty="0" smtClean="0">
                <a:latin typeface="Georgia" pitchFamily="18" charset="0"/>
              </a:rPr>
              <a:t>, los cuales a su vez, se correlacionan con la </a:t>
            </a:r>
            <a:r>
              <a:rPr lang="es-CO" sz="2800" u="sng" dirty="0" smtClean="0">
                <a:latin typeface="Georgia" pitchFamily="18" charset="0"/>
              </a:rPr>
              <a:t>personalidad</a:t>
            </a:r>
            <a:r>
              <a:rPr lang="es-CO" sz="2800" dirty="0" smtClean="0">
                <a:latin typeface="Georgia" pitchFamily="18" charset="0"/>
              </a:rPr>
              <a:t> previa del individuo y las </a:t>
            </a:r>
            <a:r>
              <a:rPr lang="es-CO" sz="2800" u="sng" dirty="0" smtClean="0">
                <a:latin typeface="Georgia" pitchFamily="18" charset="0"/>
              </a:rPr>
              <a:t>compensaciones</a:t>
            </a:r>
            <a:r>
              <a:rPr lang="es-CO" sz="2800" dirty="0" smtClean="0">
                <a:latin typeface="Georgia" pitchFamily="18" charset="0"/>
              </a:rPr>
              <a:t> laborales</a:t>
            </a:r>
            <a:endParaRPr lang="es-CO" sz="2800" dirty="0">
              <a:latin typeface="Georgia" pitchFamily="18" charset="0"/>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14314" y="142852"/>
            <a:ext cx="9001156" cy="4247317"/>
          </a:xfrm>
          <a:prstGeom prst="rect">
            <a:avLst/>
          </a:prstGeom>
        </p:spPr>
        <p:txBody>
          <a:bodyPr wrap="square">
            <a:spAutoFit/>
          </a:bodyPr>
          <a:lstStyle/>
          <a:p>
            <a:r>
              <a:rPr lang="es-CO" sz="2800" b="1" dirty="0" smtClean="0">
                <a:latin typeface="Georgia" pitchFamily="18" charset="0"/>
              </a:rPr>
              <a:t>Consecuencias</a:t>
            </a:r>
          </a:p>
          <a:p>
            <a:endParaRPr lang="es-CO" sz="2800" b="1" dirty="0" smtClean="0"/>
          </a:p>
          <a:p>
            <a:r>
              <a:rPr lang="es-CO" sz="2800" dirty="0" smtClean="0">
                <a:latin typeface="Georgia" pitchFamily="18" charset="0"/>
              </a:rPr>
              <a:t>Las alteraciones </a:t>
            </a:r>
            <a:r>
              <a:rPr lang="es-CO" sz="2800" dirty="0" err="1" smtClean="0">
                <a:latin typeface="Georgia" pitchFamily="18" charset="0"/>
              </a:rPr>
              <a:t>musculoesqueléticas</a:t>
            </a:r>
            <a:r>
              <a:rPr lang="es-CO" sz="2800" dirty="0" smtClean="0">
                <a:latin typeface="Georgia" pitchFamily="18" charset="0"/>
              </a:rPr>
              <a:t> son un problema en las diferentes áreas ocupacionales ya que ocasionan:</a:t>
            </a:r>
          </a:p>
          <a:p>
            <a:pPr>
              <a:buFont typeface="Arial" pitchFamily="34" charset="0"/>
              <a:buChar char="•"/>
            </a:pPr>
            <a:r>
              <a:rPr lang="es-CO" sz="2800" dirty="0" smtClean="0">
                <a:latin typeface="Georgia" pitchFamily="18" charset="0"/>
              </a:rPr>
              <a:t> Incapacidades a repetición</a:t>
            </a:r>
          </a:p>
          <a:p>
            <a:pPr>
              <a:buFont typeface="Arial" pitchFamily="34" charset="0"/>
              <a:buChar char="•"/>
            </a:pPr>
            <a:r>
              <a:rPr lang="es-CO" sz="2800" dirty="0" smtClean="0">
                <a:latin typeface="Georgia" pitchFamily="18" charset="0"/>
              </a:rPr>
              <a:t> Sufrimiento personal del trabajador</a:t>
            </a:r>
          </a:p>
          <a:p>
            <a:pPr>
              <a:buFont typeface="Arial" pitchFamily="34" charset="0"/>
              <a:buChar char="•"/>
            </a:pPr>
            <a:r>
              <a:rPr lang="es-CO" sz="2800" dirty="0" smtClean="0">
                <a:latin typeface="Georgia" pitchFamily="18" charset="0"/>
              </a:rPr>
              <a:t> Abandono del puesto de trabajo </a:t>
            </a:r>
          </a:p>
          <a:p>
            <a:pPr>
              <a:buFont typeface="Arial" pitchFamily="34" charset="0"/>
              <a:buChar char="•"/>
            </a:pPr>
            <a:r>
              <a:rPr lang="es-CO" sz="2800" dirty="0" smtClean="0">
                <a:latin typeface="Georgia" pitchFamily="18" charset="0"/>
              </a:rPr>
              <a:t> Altos costos al sistema de salud</a:t>
            </a:r>
          </a:p>
          <a:p>
            <a:pPr>
              <a:buFont typeface="Arial" pitchFamily="34" charset="0"/>
              <a:buChar char="•"/>
            </a:pPr>
            <a:r>
              <a:rPr lang="es-CO" sz="2800" dirty="0" smtClean="0">
                <a:latin typeface="Georgia" pitchFamily="18" charset="0"/>
              </a:rPr>
              <a:t> Pérdida o disminución en la producción</a:t>
            </a:r>
          </a:p>
          <a:p>
            <a:pPr>
              <a:buFont typeface="Arial" pitchFamily="34" charset="0"/>
              <a:buChar char="•"/>
            </a:pPr>
            <a:endParaRPr lang="es-CO" dirty="0" smtClean="0">
              <a:latin typeface="Georgia" pitchFamily="18" charset="0"/>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42844" y="465592"/>
            <a:ext cx="8786874" cy="2677656"/>
          </a:xfrm>
          <a:prstGeom prst="rect">
            <a:avLst/>
          </a:prstGeom>
        </p:spPr>
        <p:txBody>
          <a:bodyPr wrap="square">
            <a:spAutoFit/>
          </a:bodyPr>
          <a:lstStyle/>
          <a:p>
            <a:pPr>
              <a:buFont typeface="Arial" pitchFamily="34" charset="0"/>
              <a:buChar char="•"/>
            </a:pPr>
            <a:r>
              <a:rPr lang="es-CO" sz="2800" b="1" dirty="0" smtClean="0">
                <a:latin typeface="Georgia" pitchFamily="18" charset="0"/>
              </a:rPr>
              <a:t>Signos y síntomas</a:t>
            </a:r>
          </a:p>
          <a:p>
            <a:r>
              <a:rPr lang="es-CO" sz="2800" b="1" dirty="0" smtClean="0">
                <a:latin typeface="Georgia" pitchFamily="18" charset="0"/>
              </a:rPr>
              <a:t/>
            </a:r>
            <a:br>
              <a:rPr lang="es-CO" sz="2800" b="1" dirty="0" smtClean="0">
                <a:latin typeface="Georgia" pitchFamily="18" charset="0"/>
              </a:rPr>
            </a:br>
            <a:r>
              <a:rPr lang="es-CO" sz="2800" dirty="0" smtClean="0">
                <a:latin typeface="Georgia" pitchFamily="18" charset="0"/>
              </a:rPr>
              <a:t>Hay signos y síntomas que identifican al S de S.U. en MMSS que son: dolor difuso, hormigueo, debilidad de manos, muñeca, brazos y cuello, a veces se encuentra asociado con insomnio, </a:t>
            </a:r>
            <a:r>
              <a:rPr lang="es-CO" sz="2800" dirty="0" err="1" smtClean="0">
                <a:latin typeface="Georgia" pitchFamily="18" charset="0"/>
              </a:rPr>
              <a:t>fibrosistis</a:t>
            </a:r>
            <a:r>
              <a:rPr lang="es-CO" sz="2800" dirty="0" smtClean="0">
                <a:latin typeface="Georgia" pitchFamily="18" charset="0"/>
              </a:rPr>
              <a:t>, cefaleas </a:t>
            </a:r>
            <a:r>
              <a:rPr lang="es-CO" sz="2800" dirty="0" err="1" smtClean="0">
                <a:latin typeface="Georgia" pitchFamily="18" charset="0"/>
              </a:rPr>
              <a:t>tensionales</a:t>
            </a:r>
            <a:endParaRPr lang="es-CO" sz="2800" dirty="0" smtClean="0">
              <a:latin typeface="Georgia" pitchFamily="18" charset="0"/>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214282" y="71414"/>
            <a:ext cx="8715436" cy="5693866"/>
          </a:xfrm>
          <a:prstGeom prst="rect">
            <a:avLst/>
          </a:prstGeom>
        </p:spPr>
        <p:txBody>
          <a:bodyPr wrap="square">
            <a:spAutoFit/>
          </a:bodyPr>
          <a:lstStyle/>
          <a:p>
            <a:pPr algn="just">
              <a:buFont typeface="Arial" pitchFamily="34" charset="0"/>
              <a:buChar char="•"/>
            </a:pPr>
            <a:r>
              <a:rPr lang="es-CO" sz="2800" b="1" dirty="0" smtClean="0">
                <a:latin typeface="Georgia" pitchFamily="18" charset="0"/>
              </a:rPr>
              <a:t>Que hacer desde </a:t>
            </a:r>
            <a:r>
              <a:rPr lang="es-CO" sz="2800" b="1" dirty="0" smtClean="0">
                <a:latin typeface="Georgia" pitchFamily="18" charset="0"/>
              </a:rPr>
              <a:t>SST</a:t>
            </a:r>
            <a:endParaRPr lang="es-CO" sz="2800" b="1" dirty="0" smtClean="0">
              <a:latin typeface="Georgia" pitchFamily="18" charset="0"/>
            </a:endParaRPr>
          </a:p>
          <a:p>
            <a:pPr algn="just"/>
            <a:r>
              <a:rPr lang="es-CO" sz="2800" dirty="0" smtClean="0">
                <a:latin typeface="Georgia" pitchFamily="18" charset="0"/>
              </a:rPr>
              <a:t>G</a:t>
            </a:r>
            <a:r>
              <a:rPr lang="es-CO" sz="2800" dirty="0" smtClean="0">
                <a:latin typeface="Georgia" pitchFamily="18" charset="0"/>
              </a:rPr>
              <a:t>ran </a:t>
            </a:r>
            <a:r>
              <a:rPr lang="es-CO" sz="2800" dirty="0" smtClean="0">
                <a:latin typeface="Georgia" pitchFamily="18" charset="0"/>
              </a:rPr>
              <a:t>cantidad de factores ocupacionales </a:t>
            </a:r>
            <a:r>
              <a:rPr lang="es-CO" sz="2800" dirty="0" smtClean="0">
                <a:latin typeface="Georgia" pitchFamily="18" charset="0"/>
              </a:rPr>
              <a:t>condicionan </a:t>
            </a:r>
            <a:r>
              <a:rPr lang="es-CO" sz="2800" dirty="0" smtClean="0">
                <a:latin typeface="Georgia" pitchFamily="18" charset="0"/>
              </a:rPr>
              <a:t>estas patologías y que por lo tanto se debe afrontar al </a:t>
            </a:r>
            <a:r>
              <a:rPr lang="es-CO" sz="2800" u="sng" dirty="0" smtClean="0">
                <a:latin typeface="Georgia" pitchFamily="18" charset="0"/>
              </a:rPr>
              <a:t>paciente integralmente</a:t>
            </a:r>
            <a:r>
              <a:rPr lang="es-CO" sz="2800" dirty="0" smtClean="0">
                <a:latin typeface="Georgia" pitchFamily="18" charset="0"/>
              </a:rPr>
              <a:t>.</a:t>
            </a:r>
            <a:endParaRPr lang="es-CO" sz="2800" dirty="0" smtClean="0">
              <a:latin typeface="Georgia" pitchFamily="18" charset="0"/>
            </a:endParaRPr>
          </a:p>
          <a:p>
            <a:pPr algn="just">
              <a:buFont typeface="Arial" pitchFamily="34" charset="0"/>
              <a:buChar char="•"/>
            </a:pPr>
            <a:r>
              <a:rPr lang="es-CO" sz="2800" dirty="0" smtClean="0">
                <a:latin typeface="Georgia" pitchFamily="18" charset="0"/>
              </a:rPr>
              <a:t> Evaluación que analice Historia Ocupacional, ABC, AVD, Actividad laboral </a:t>
            </a:r>
          </a:p>
          <a:p>
            <a:pPr algn="just"/>
            <a:endParaRPr lang="es-CO" sz="2800" dirty="0" smtClean="0">
              <a:latin typeface="Georgia" pitchFamily="18" charset="0"/>
            </a:endParaRPr>
          </a:p>
          <a:p>
            <a:pPr algn="just">
              <a:buFont typeface="Arial" pitchFamily="34" charset="0"/>
              <a:buChar char="•"/>
            </a:pPr>
            <a:r>
              <a:rPr lang="es-CO" sz="2800" dirty="0" smtClean="0">
                <a:latin typeface="Georgia" pitchFamily="18" charset="0"/>
              </a:rPr>
              <a:t> Visita al puesto de trabajo donde se analiza el diseño ergonómico, el medio ambiente, las herramientas que requieren de manipulación y su relación con las medidas antropométricas del paciente, el análisis </a:t>
            </a:r>
            <a:r>
              <a:rPr lang="es-CO" sz="2800" dirty="0" err="1" smtClean="0">
                <a:latin typeface="Georgia" pitchFamily="18" charset="0"/>
              </a:rPr>
              <a:t>biomecánico</a:t>
            </a:r>
            <a:r>
              <a:rPr lang="es-CO" sz="2800" dirty="0" smtClean="0">
                <a:latin typeface="Georgia" pitchFamily="18" charset="0"/>
              </a:rPr>
              <a:t> de las posturas requeridas por el trabajador en cada una de las tareas que desarrolla</a:t>
            </a:r>
            <a:r>
              <a:rPr lang="es-CO" dirty="0" smtClean="0">
                <a:latin typeface="Georgia" pitchFamily="18" charset="0"/>
              </a:rPr>
              <a:t>. </a:t>
            </a:r>
            <a:endParaRPr lang="es-CO" dirty="0" smtClean="0">
              <a:latin typeface="Georgia" pitchFamily="18"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0" y="465592"/>
            <a:ext cx="9144000" cy="2677656"/>
          </a:xfrm>
          <a:prstGeom prst="rect">
            <a:avLst/>
          </a:prstGeom>
        </p:spPr>
        <p:txBody>
          <a:bodyPr wrap="square">
            <a:spAutoFit/>
          </a:bodyPr>
          <a:lstStyle/>
          <a:p>
            <a:pPr>
              <a:buFont typeface="Arial" pitchFamily="34" charset="0"/>
              <a:buChar char="•"/>
            </a:pPr>
            <a:r>
              <a:rPr lang="es-CO" sz="2800" dirty="0" smtClean="0">
                <a:latin typeface="Georgia" pitchFamily="18" charset="0"/>
              </a:rPr>
              <a:t>Simultáneamente,</a:t>
            </a:r>
            <a:r>
              <a:rPr lang="es-CO" sz="2800" dirty="0" smtClean="0"/>
              <a:t> </a:t>
            </a:r>
            <a:r>
              <a:rPr lang="es-CO" sz="2800" dirty="0" smtClean="0">
                <a:latin typeface="Georgia" pitchFamily="18" charset="0"/>
              </a:rPr>
              <a:t>identificación de factores subjetivos (psicológicos) ocasionados por la lesión que pueden interferir en el proceso de recuperación, hacer un análisis de los intereses del paciente, lo cual permite determinar si está de acuerdo con las actividades que desarrolla. Si tiene conflictos laborales y personales.</a:t>
            </a:r>
            <a:endParaRPr lang="es-CO" sz="2800" dirty="0">
              <a:latin typeface="Georgia" pitchFamily="18" charset="0"/>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85720" y="357166"/>
            <a:ext cx="8643998" cy="5693866"/>
          </a:xfrm>
          <a:prstGeom prst="rect">
            <a:avLst/>
          </a:prstGeom>
        </p:spPr>
        <p:txBody>
          <a:bodyPr wrap="square">
            <a:spAutoFit/>
          </a:bodyPr>
          <a:lstStyle/>
          <a:p>
            <a:pPr>
              <a:buFont typeface="Arial" pitchFamily="34" charset="0"/>
              <a:buChar char="•"/>
            </a:pPr>
            <a:r>
              <a:rPr lang="es-CO" sz="2800" dirty="0" smtClean="0">
                <a:latin typeface="Georgia" pitchFamily="18" charset="0"/>
              </a:rPr>
              <a:t>Planear con todo el equipo el </a:t>
            </a:r>
            <a:r>
              <a:rPr lang="es-CO" sz="2800" u="sng" dirty="0" smtClean="0">
                <a:latin typeface="Georgia" pitchFamily="18" charset="0"/>
              </a:rPr>
              <a:t>retorno</a:t>
            </a:r>
            <a:r>
              <a:rPr lang="es-CO" sz="2800" dirty="0" smtClean="0">
                <a:latin typeface="Georgia" pitchFamily="18" charset="0"/>
              </a:rPr>
              <a:t> del individuo a sus actividades ocupacionales. </a:t>
            </a:r>
          </a:p>
          <a:p>
            <a:pPr>
              <a:buFont typeface="Arial" pitchFamily="34" charset="0"/>
              <a:buChar char="•"/>
            </a:pPr>
            <a:r>
              <a:rPr lang="es-CO" sz="2800" dirty="0" smtClean="0">
                <a:latin typeface="Georgia" pitchFamily="18" charset="0"/>
              </a:rPr>
              <a:t> </a:t>
            </a:r>
            <a:r>
              <a:rPr lang="es-CO" sz="2800" u="sng" dirty="0" smtClean="0">
                <a:latin typeface="Georgia" pitchFamily="18" charset="0"/>
              </a:rPr>
              <a:t>Monitorear</a:t>
            </a:r>
            <a:r>
              <a:rPr lang="es-CO" sz="2800" dirty="0" smtClean="0">
                <a:latin typeface="Georgia" pitchFamily="18" charset="0"/>
              </a:rPr>
              <a:t> la condición del trabajador después de haber retornado al trabajo </a:t>
            </a:r>
            <a:endParaRPr lang="es-CO" sz="2800" dirty="0" smtClean="0">
              <a:latin typeface="Georgia" pitchFamily="18" charset="0"/>
            </a:endParaRPr>
          </a:p>
          <a:p>
            <a:pPr>
              <a:buFont typeface="Arial" pitchFamily="34" charset="0"/>
              <a:buChar char="•"/>
            </a:pPr>
            <a:r>
              <a:rPr lang="es-CO" sz="2800" dirty="0" smtClean="0">
                <a:latin typeface="Georgia" pitchFamily="18" charset="0"/>
              </a:rPr>
              <a:t>La intervención se hace a través de diferentes métodos que irán directamente a </a:t>
            </a:r>
            <a:r>
              <a:rPr lang="es-CO" sz="2800" u="sng" dirty="0" smtClean="0">
                <a:latin typeface="Georgia" pitchFamily="18" charset="0"/>
              </a:rPr>
              <a:t>evaluar y corregir los factores ocupacionales </a:t>
            </a:r>
            <a:r>
              <a:rPr lang="es-CO" sz="2800" dirty="0" smtClean="0">
                <a:latin typeface="Georgia" pitchFamily="18" charset="0"/>
              </a:rPr>
              <a:t>que están condicionando la perpetuación del S de </a:t>
            </a:r>
            <a:r>
              <a:rPr lang="es-CO" sz="2800" dirty="0" smtClean="0">
                <a:latin typeface="Georgia" pitchFamily="18" charset="0"/>
              </a:rPr>
              <a:t>SU</a:t>
            </a:r>
            <a:endParaRPr lang="es-CO" sz="2800" dirty="0" smtClean="0">
              <a:latin typeface="Georgia" pitchFamily="18" charset="0"/>
            </a:endParaRPr>
          </a:p>
          <a:p>
            <a:pPr>
              <a:buFont typeface="Arial" pitchFamily="34" charset="0"/>
              <a:buChar char="•"/>
            </a:pPr>
            <a:r>
              <a:rPr lang="es-CO" sz="2800" dirty="0" smtClean="0">
                <a:latin typeface="Georgia" pitchFamily="18" charset="0"/>
              </a:rPr>
              <a:t> Se lleva al paciente a través de un </a:t>
            </a:r>
            <a:r>
              <a:rPr lang="es-CO" sz="2800" u="sng" dirty="0" smtClean="0">
                <a:latin typeface="Georgia" pitchFamily="18" charset="0"/>
              </a:rPr>
              <a:t>"reposo relativo</a:t>
            </a:r>
            <a:r>
              <a:rPr lang="es-CO" sz="2800" dirty="0" smtClean="0">
                <a:latin typeface="Georgia" pitchFamily="18" charset="0"/>
              </a:rPr>
              <a:t>", que </a:t>
            </a:r>
            <a:r>
              <a:rPr lang="es-CO" sz="2800" u="sng" dirty="0" smtClean="0">
                <a:latin typeface="Georgia" pitchFamily="18" charset="0"/>
              </a:rPr>
              <a:t>paulatinamente </a:t>
            </a:r>
            <a:r>
              <a:rPr lang="es-CO" sz="2800" dirty="0" smtClean="0">
                <a:latin typeface="Georgia" pitchFamily="18" charset="0"/>
              </a:rPr>
              <a:t>lleve al individuo a retomar sus roles ocupacionales. Esto, se obtendrá a través de un trabajo en equipo correctamente coordinado</a:t>
            </a:r>
            <a:r>
              <a:rPr lang="es-CO" sz="2800" dirty="0" smtClean="0"/>
              <a:t>.</a:t>
            </a:r>
            <a:endParaRPr lang="es-CO" sz="2800" dirty="0" smtClean="0">
              <a:latin typeface="Georgia" pitchFamily="18" charset="0"/>
            </a:endParaRPr>
          </a:p>
          <a:p>
            <a:pPr>
              <a:buFont typeface="Arial" pitchFamily="34" charset="0"/>
              <a:buChar char="•"/>
            </a:pPr>
            <a:endParaRPr lang="es-CO" sz="2800" dirty="0">
              <a:latin typeface="Georgia"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0" y="-24"/>
            <a:ext cx="9144000" cy="5878532"/>
          </a:xfrm>
          <a:prstGeom prst="rect">
            <a:avLst/>
          </a:prstGeom>
        </p:spPr>
        <p:txBody>
          <a:bodyPr wrap="square">
            <a:spAutoFit/>
          </a:bodyPr>
          <a:lstStyle/>
          <a:p>
            <a:pPr algn="ctr"/>
            <a:r>
              <a:rPr lang="es-CO" sz="3200" b="1" dirty="0" smtClean="0">
                <a:latin typeface="Arial" pitchFamily="34" charset="0"/>
                <a:cs typeface="Arial" pitchFamily="34" charset="0"/>
              </a:rPr>
              <a:t>Sistema de Gestión de la Salud y Seguridad en el trabajo SG-SST</a:t>
            </a:r>
          </a:p>
          <a:p>
            <a:pPr algn="ctr"/>
            <a:endParaRPr lang="es-CO" sz="3200" dirty="0" smtClean="0">
              <a:latin typeface="Arial" pitchFamily="34" charset="0"/>
              <a:cs typeface="Arial" pitchFamily="34" charset="0"/>
            </a:endParaRPr>
          </a:p>
          <a:p>
            <a:pPr algn="just"/>
            <a:r>
              <a:rPr lang="es-CO" sz="2800" dirty="0" smtClean="0">
                <a:latin typeface="Arial" pitchFamily="34" charset="0"/>
                <a:cs typeface="Arial" pitchFamily="34" charset="0"/>
              </a:rPr>
              <a:t>Es un conjunto de </a:t>
            </a:r>
            <a:r>
              <a:rPr lang="es-CO" sz="2800" u="sng" dirty="0" smtClean="0">
                <a:latin typeface="Arial" pitchFamily="34" charset="0"/>
                <a:cs typeface="Arial" pitchFamily="34" charset="0"/>
              </a:rPr>
              <a:t>políticas, procesos y procedimientos</a:t>
            </a:r>
            <a:r>
              <a:rPr lang="es-CO" sz="2800" dirty="0" smtClean="0">
                <a:latin typeface="Arial" pitchFamily="34" charset="0"/>
                <a:cs typeface="Arial" pitchFamily="34" charset="0"/>
              </a:rPr>
              <a:t> orientados a prevenir riesgos laborales, proteger la </a:t>
            </a:r>
          </a:p>
          <a:p>
            <a:pPr algn="just"/>
            <a:r>
              <a:rPr lang="es-CO" sz="2800" dirty="0" smtClean="0">
                <a:latin typeface="Arial" pitchFamily="34" charset="0"/>
                <a:cs typeface="Arial" pitchFamily="34" charset="0"/>
              </a:rPr>
              <a:t>salud y seguridad de los trabajadores mediante un enfoque de mejora continua.</a:t>
            </a:r>
          </a:p>
          <a:p>
            <a:pPr algn="just"/>
            <a:r>
              <a:rPr lang="es-CO" sz="2800" dirty="0" smtClean="0">
                <a:latin typeface="Arial" pitchFamily="34" charset="0"/>
                <a:cs typeface="Arial" pitchFamily="34" charset="0"/>
              </a:rPr>
              <a:t>Su implementación evita al empleador multas y sanciones, así como también hace más competitiva la empresa y </a:t>
            </a:r>
            <a:r>
              <a:rPr lang="es-CO" sz="2800" u="sng" dirty="0" smtClean="0">
                <a:latin typeface="Arial" pitchFamily="34" charset="0"/>
                <a:cs typeface="Arial" pitchFamily="34" charset="0"/>
              </a:rPr>
              <a:t>contribuye en la mitigación de riesgos laborales, garantizando condiciones laborales, en las que la integridad física y moral de los trabajadores estén protegidas por el empleador</a:t>
            </a:r>
            <a:r>
              <a:rPr lang="es-CO" sz="2800" dirty="0" smtClean="0">
                <a:latin typeface="Arial" pitchFamily="34" charset="0"/>
                <a:cs typeface="Arial" pitchFamily="34" charset="0"/>
              </a:rPr>
              <a:t>,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14282" y="285728"/>
            <a:ext cx="8715436" cy="3539430"/>
          </a:xfrm>
          <a:prstGeom prst="rect">
            <a:avLst/>
          </a:prstGeom>
        </p:spPr>
        <p:txBody>
          <a:bodyPr wrap="square">
            <a:spAutoFit/>
          </a:bodyPr>
          <a:lstStyle/>
          <a:p>
            <a:pPr algn="just">
              <a:buFont typeface="Arial" pitchFamily="34" charset="0"/>
              <a:buChar char="•"/>
            </a:pPr>
            <a:r>
              <a:rPr lang="es-CO" sz="2800" dirty="0" smtClean="0">
                <a:latin typeface="Georgia" pitchFamily="18" charset="0"/>
              </a:rPr>
              <a:t>Lograr que el paciente tenga </a:t>
            </a:r>
            <a:r>
              <a:rPr lang="es-CO" sz="2800" u="sng" dirty="0" smtClean="0">
                <a:latin typeface="Georgia" pitchFamily="18" charset="0"/>
              </a:rPr>
              <a:t>patrones </a:t>
            </a:r>
            <a:r>
              <a:rPr lang="es-CO" sz="2800" u="sng" dirty="0" err="1" smtClean="0">
                <a:latin typeface="Georgia" pitchFamily="18" charset="0"/>
              </a:rPr>
              <a:t>biomécanicos</a:t>
            </a:r>
            <a:r>
              <a:rPr lang="es-CO" sz="2800" u="sng" dirty="0" smtClean="0">
                <a:latin typeface="Georgia" pitchFamily="18" charset="0"/>
              </a:rPr>
              <a:t> correctos</a:t>
            </a:r>
            <a:r>
              <a:rPr lang="es-CO" sz="2800" dirty="0" smtClean="0">
                <a:latin typeface="Georgia" pitchFamily="18" charset="0"/>
              </a:rPr>
              <a:t>, que creen nuevos hábitos de ejecución. </a:t>
            </a:r>
          </a:p>
          <a:p>
            <a:pPr algn="just">
              <a:buFont typeface="Arial" pitchFamily="34" charset="0"/>
              <a:buChar char="•"/>
            </a:pPr>
            <a:r>
              <a:rPr lang="es-CO" sz="2800" dirty="0" smtClean="0">
                <a:latin typeface="Georgia" pitchFamily="18" charset="0"/>
              </a:rPr>
              <a:t> Es muy importante, puesto que si el paciente no consigue esta </a:t>
            </a:r>
            <a:r>
              <a:rPr lang="es-CO" sz="2800" u="sng" dirty="0" smtClean="0">
                <a:latin typeface="Georgia" pitchFamily="18" charset="0"/>
              </a:rPr>
              <a:t>disciplina</a:t>
            </a:r>
            <a:r>
              <a:rPr lang="es-CO" sz="2800" dirty="0" smtClean="0">
                <a:latin typeface="Georgia" pitchFamily="18" charset="0"/>
              </a:rPr>
              <a:t> y no hace una </a:t>
            </a:r>
            <a:r>
              <a:rPr lang="es-CO" sz="2800" u="sng" dirty="0" smtClean="0">
                <a:latin typeface="Georgia" pitchFamily="18" charset="0"/>
              </a:rPr>
              <a:t>buena adherencia</a:t>
            </a:r>
            <a:r>
              <a:rPr lang="es-CO" sz="2800" dirty="0" smtClean="0">
                <a:latin typeface="Georgia" pitchFamily="18" charset="0"/>
              </a:rPr>
              <a:t>, el tratamiento tendrá una mejoría muy corta. </a:t>
            </a:r>
          </a:p>
          <a:p>
            <a:pPr algn="just">
              <a:buFont typeface="Arial" pitchFamily="34" charset="0"/>
              <a:buChar char="•"/>
            </a:pPr>
            <a:r>
              <a:rPr lang="es-CO" sz="2800" dirty="0" smtClean="0">
                <a:latin typeface="Georgia" pitchFamily="18" charset="0"/>
              </a:rPr>
              <a:t>En cuanto al </a:t>
            </a:r>
            <a:r>
              <a:rPr lang="es-CO" sz="2800" u="sng" dirty="0" smtClean="0">
                <a:latin typeface="Georgia" pitchFamily="18" charset="0"/>
              </a:rPr>
              <a:t>puesto de trabajo</a:t>
            </a:r>
            <a:r>
              <a:rPr lang="es-CO" sz="2800" dirty="0" smtClean="0">
                <a:latin typeface="Georgia" pitchFamily="18" charset="0"/>
              </a:rPr>
              <a:t>, se diseñan los </a:t>
            </a:r>
            <a:r>
              <a:rPr lang="es-CO" sz="2800" u="sng" dirty="0" smtClean="0">
                <a:latin typeface="Georgia" pitchFamily="18" charset="0"/>
              </a:rPr>
              <a:t>cambios ergonómicos </a:t>
            </a:r>
            <a:r>
              <a:rPr lang="es-CO" sz="2800" dirty="0" smtClean="0">
                <a:latin typeface="Georgia" pitchFamily="18" charset="0"/>
              </a:rPr>
              <a:t>que pueden ser llevados a cabo</a:t>
            </a:r>
            <a:endParaRPr lang="es-CO" sz="2800"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FORMACIONES COISO\SÍNDROMES DE SOBREUSO\trabajador en escritorio.png"/>
          <p:cNvPicPr>
            <a:picLocks noChangeAspect="1" noChangeArrowheads="1"/>
          </p:cNvPicPr>
          <p:nvPr/>
        </p:nvPicPr>
        <p:blipFill>
          <a:blip r:embed="rId2" cstate="print"/>
          <a:srcRect/>
          <a:stretch>
            <a:fillRect/>
          </a:stretch>
        </p:blipFill>
        <p:spPr bwMode="auto">
          <a:xfrm>
            <a:off x="571472" y="820539"/>
            <a:ext cx="8198971" cy="5465981"/>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1787424" y="191136"/>
            <a:ext cx="5569153" cy="523220"/>
          </a:xfrm>
          <a:prstGeom prst="rect">
            <a:avLst/>
          </a:prstGeom>
        </p:spPr>
        <p:txBody>
          <a:bodyPr wrap="none">
            <a:spAutoFit/>
          </a:bodyPr>
          <a:lstStyle/>
          <a:p>
            <a:pPr algn="ctr"/>
            <a:r>
              <a:rPr lang="es-CO" sz="2800" b="1" dirty="0" smtClean="0">
                <a:latin typeface="Georgia" pitchFamily="18" charset="0"/>
              </a:rPr>
              <a:t>Reconocer para transformar</a:t>
            </a:r>
            <a:r>
              <a:rPr lang="es-CO" sz="2800" b="1" dirty="0" smtClean="0">
                <a:latin typeface="Georgia" pitchFamily="18" charset="0"/>
                <a:cs typeface="Arial" pitchFamily="34" charset="0"/>
              </a:rPr>
              <a:t> </a:t>
            </a:r>
            <a:endParaRPr lang="es-CO" sz="2800" b="1" dirty="0">
              <a:latin typeface="Georgia" pitchFamily="18" charset="0"/>
              <a:cs typeface="Arial" pitchFamily="34" charset="0"/>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97106"/>
            <a:ext cx="9144000" cy="4832092"/>
          </a:xfrm>
          <a:prstGeom prst="rect">
            <a:avLst/>
          </a:prstGeom>
        </p:spPr>
        <p:txBody>
          <a:bodyPr wrap="square">
            <a:spAutoFit/>
          </a:bodyPr>
          <a:lstStyle/>
          <a:p>
            <a:pPr>
              <a:buFont typeface="Arial" pitchFamily="34" charset="0"/>
              <a:buChar char="•"/>
            </a:pPr>
            <a:r>
              <a:rPr lang="es-CO" sz="2800" b="1" dirty="0" smtClean="0">
                <a:latin typeface="Georgia" pitchFamily="18" charset="0"/>
              </a:rPr>
              <a:t>Factores ocupacionales y prevención</a:t>
            </a:r>
          </a:p>
          <a:p>
            <a:r>
              <a:rPr lang="es-CO" sz="2800" dirty="0" smtClean="0">
                <a:latin typeface="Georgia" pitchFamily="18" charset="0"/>
              </a:rPr>
              <a:t>Algunas estrategias preventivas incluyen:</a:t>
            </a:r>
          </a:p>
          <a:p>
            <a:endParaRPr lang="es-CO" sz="2800" dirty="0" smtClean="0">
              <a:latin typeface="Georgia" pitchFamily="18" charset="0"/>
            </a:endParaRPr>
          </a:p>
          <a:p>
            <a:pPr>
              <a:buFont typeface="Arial" pitchFamily="34" charset="0"/>
              <a:buChar char="•"/>
            </a:pPr>
            <a:r>
              <a:rPr lang="es-CO" sz="2800" b="1" dirty="0" smtClean="0">
                <a:latin typeface="Georgia" pitchFamily="18" charset="0"/>
              </a:rPr>
              <a:t>Evaluaciones ergonómicas</a:t>
            </a:r>
            <a:r>
              <a:rPr lang="es-CO" sz="2800" dirty="0" smtClean="0">
                <a:latin typeface="Georgia" pitchFamily="18" charset="0"/>
              </a:rPr>
              <a:t> del puesto de trabajo.</a:t>
            </a:r>
          </a:p>
          <a:p>
            <a:pPr>
              <a:buFont typeface="Arial" pitchFamily="34" charset="0"/>
              <a:buChar char="•"/>
            </a:pPr>
            <a:r>
              <a:rPr lang="es-CO" sz="2800" b="1" dirty="0" smtClean="0">
                <a:latin typeface="Georgia" pitchFamily="18" charset="0"/>
              </a:rPr>
              <a:t>Rotación de tareas</a:t>
            </a:r>
            <a:r>
              <a:rPr lang="es-CO" sz="2800" dirty="0" smtClean="0">
                <a:latin typeface="Georgia" pitchFamily="18" charset="0"/>
              </a:rPr>
              <a:t> para evitar la repetición constante.</a:t>
            </a:r>
          </a:p>
          <a:p>
            <a:pPr>
              <a:buFont typeface="Arial" pitchFamily="34" charset="0"/>
              <a:buChar char="•"/>
            </a:pPr>
            <a:r>
              <a:rPr lang="es-CO" sz="2800" b="1" dirty="0" smtClean="0">
                <a:latin typeface="Georgia" pitchFamily="18" charset="0"/>
              </a:rPr>
              <a:t>Pausas activas</a:t>
            </a:r>
            <a:r>
              <a:rPr lang="es-CO" sz="2800" dirty="0" smtClean="0">
                <a:latin typeface="Georgia" pitchFamily="18" charset="0"/>
              </a:rPr>
              <a:t> y ejercicios de estiramiento.</a:t>
            </a:r>
          </a:p>
          <a:p>
            <a:pPr>
              <a:buFont typeface="Arial" pitchFamily="34" charset="0"/>
              <a:buChar char="•"/>
            </a:pPr>
            <a:r>
              <a:rPr lang="es-CO" sz="2800" b="1" dirty="0" smtClean="0">
                <a:latin typeface="Georgia" pitchFamily="18" charset="0"/>
              </a:rPr>
              <a:t>Capacitación en técnicas de levantamiento y postura</a:t>
            </a:r>
            <a:r>
              <a:rPr lang="es-CO" sz="2800" dirty="0" smtClean="0">
                <a:latin typeface="Georgia" pitchFamily="18" charset="0"/>
              </a:rPr>
              <a:t>.</a:t>
            </a:r>
          </a:p>
          <a:p>
            <a:pPr>
              <a:buFont typeface="Arial" pitchFamily="34" charset="0"/>
              <a:buChar char="•"/>
            </a:pPr>
            <a:r>
              <a:rPr lang="es-CO" sz="2800" b="1" dirty="0" smtClean="0">
                <a:latin typeface="Georgia" pitchFamily="18" charset="0"/>
              </a:rPr>
              <a:t>Diseño de herramientas y mobiliario adaptado</a:t>
            </a:r>
            <a:r>
              <a:rPr lang="es-CO" sz="2800" dirty="0" smtClean="0">
                <a:latin typeface="Georgia" pitchFamily="18" charset="0"/>
              </a:rPr>
              <a:t> a la anatomía del trabajador</a:t>
            </a:r>
            <a:r>
              <a:rPr lang="es-CO" dirty="0" smtClean="0">
                <a:latin typeface="Georgia" pitchFamily="18" charset="0"/>
              </a:rPr>
              <a:t>.</a:t>
            </a:r>
            <a:endParaRPr lang="es-CO" dirty="0">
              <a:latin typeface="Georgia" pitchFamily="18" charset="0"/>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FORMACIONES COISO\SÍNDROMES DE SOBREUSO\SOLUCIONES .png"/>
          <p:cNvPicPr>
            <a:picLocks noChangeAspect="1" noChangeArrowheads="1"/>
          </p:cNvPicPr>
          <p:nvPr/>
        </p:nvPicPr>
        <p:blipFill>
          <a:blip r:embed="rId2" cstate="print"/>
          <a:srcRect/>
          <a:stretch>
            <a:fillRect/>
          </a:stretch>
        </p:blipFill>
        <p:spPr bwMode="auto">
          <a:xfrm>
            <a:off x="857228" y="142876"/>
            <a:ext cx="7715268" cy="5143512"/>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285720" y="357166"/>
            <a:ext cx="8643998" cy="5078313"/>
          </a:xfrm>
          <a:prstGeom prst="rect">
            <a:avLst/>
          </a:prstGeom>
        </p:spPr>
        <p:txBody>
          <a:bodyPr wrap="square">
            <a:spAutoFit/>
          </a:bodyPr>
          <a:lstStyle/>
          <a:p>
            <a:pPr algn="ctr"/>
            <a:r>
              <a:rPr lang="es-CO" sz="3600" b="1" i="1" dirty="0" smtClean="0"/>
              <a:t>Cada jornada deja huellas en el cuerpo que trabaja. </a:t>
            </a:r>
          </a:p>
          <a:p>
            <a:pPr algn="ctr"/>
            <a:endParaRPr lang="es-CO" sz="3600" b="1" i="1" dirty="0" smtClean="0"/>
          </a:p>
          <a:p>
            <a:pPr algn="ctr"/>
            <a:r>
              <a:rPr lang="es-CO" sz="3600" b="1" i="1" dirty="0" smtClean="0"/>
              <a:t>Reconocer el dolor, prevenir el sobreuso y cuidar nuestras posturas es cuidar nuestra dignidad.</a:t>
            </a:r>
          </a:p>
          <a:p>
            <a:pPr algn="ctr"/>
            <a:endParaRPr lang="es-CO" sz="3600" b="1" i="1" dirty="0" smtClean="0"/>
          </a:p>
          <a:p>
            <a:pPr algn="ctr"/>
            <a:r>
              <a:rPr lang="es-CO" sz="3600" b="1" i="1" dirty="0" smtClean="0"/>
              <a:t> Porque vivir mejor empieza hoy, y empecemos juntos</a:t>
            </a:r>
            <a:r>
              <a:rPr lang="es-CO" sz="3600" dirty="0" smtClean="0"/>
              <a:t>.</a:t>
            </a:r>
            <a:endParaRPr lang="es-CO" sz="3600"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0" y="571480"/>
            <a:ext cx="9144000" cy="3046988"/>
          </a:xfrm>
          <a:prstGeom prst="rect">
            <a:avLst/>
          </a:prstGeom>
        </p:spPr>
        <p:txBody>
          <a:bodyPr wrap="square">
            <a:spAutoFit/>
          </a:bodyPr>
          <a:lstStyle/>
          <a:p>
            <a:pPr algn="just"/>
            <a:r>
              <a:rPr lang="es-CO" sz="3200" dirty="0" smtClean="0">
                <a:latin typeface="Arial" pitchFamily="34" charset="0"/>
                <a:cs typeface="Arial" pitchFamily="34" charset="0"/>
              </a:rPr>
              <a:t>El trabajo es parte de la identidad de los sujetos, pues contribuye a armonizar las relaciones sociales y familiares de estos. </a:t>
            </a:r>
          </a:p>
          <a:p>
            <a:pPr algn="just"/>
            <a:r>
              <a:rPr lang="es-CO" sz="3200" dirty="0" smtClean="0">
                <a:latin typeface="Arial" pitchFamily="34" charset="0"/>
                <a:cs typeface="Arial" pitchFamily="34" charset="0"/>
              </a:rPr>
              <a:t>En suma, el trabajo aporta sustancialmente al desarrollo personal y a la historia de los individuos</a:t>
            </a:r>
            <a:r>
              <a:rPr lang="es-CO" dirty="0" smtClean="0"/>
              <a:t>. </a:t>
            </a:r>
            <a:endParaRPr lang="es-CO"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2051" name="1 Título"/>
          <p:cNvSpPr>
            <a:spLocks noGrp="1"/>
          </p:cNvSpPr>
          <p:nvPr>
            <p:ph type="ctrTitle"/>
          </p:nvPr>
        </p:nvSpPr>
        <p:spPr>
          <a:xfrm>
            <a:off x="0" y="1000108"/>
            <a:ext cx="9144000" cy="3357586"/>
          </a:xfrm>
        </p:spPr>
        <p:txBody>
          <a:bodyPr/>
          <a:lstStyle/>
          <a:p>
            <a:pPr algn="l"/>
            <a:r>
              <a:rPr lang="es-CO" sz="3200" b="1" dirty="0" smtClean="0"/>
              <a:t>INFOGRAFÍA</a:t>
            </a:r>
            <a:br>
              <a:rPr lang="es-CO" sz="3200" b="1" dirty="0" smtClean="0"/>
            </a:br>
            <a:r>
              <a:rPr lang="es-CO" sz="3200" dirty="0" smtClean="0"/>
              <a:t/>
            </a:r>
            <a:br>
              <a:rPr lang="es-CO" sz="3200" dirty="0" smtClean="0"/>
            </a:br>
            <a:r>
              <a:rPr lang="es-CO" sz="3200" dirty="0" smtClean="0">
                <a:hlinkClick r:id="rId3"/>
              </a:rPr>
              <a:t> * ergonomia.pdf </a:t>
            </a:r>
            <a:r>
              <a:rPr lang="es-CO" sz="3200" dirty="0" smtClean="0"/>
              <a:t/>
            </a:r>
            <a:br>
              <a:rPr lang="es-CO" sz="3200" dirty="0" smtClean="0"/>
            </a:br>
            <a:r>
              <a:rPr lang="es-CO" sz="3200" dirty="0" smtClean="0"/>
              <a:t>* Guía para la identificación de peligros, valoración de riesgos y determinación de controles. (GTHG01. Ministerio de salud y protección social Bogotá, diciembre de 2025.</a:t>
            </a:r>
            <a:br>
              <a:rPr lang="es-CO" sz="3200" dirty="0" smtClean="0"/>
            </a:br>
            <a:r>
              <a:rPr lang="es-CO" sz="3200" dirty="0" smtClean="0">
                <a:hlinkClick r:id="rId4"/>
              </a:rPr>
              <a:t> Implementación del sistema de gestión de la seguridad y salud en el trabajo </a:t>
            </a:r>
            <a:r>
              <a:rPr lang="es-CO" sz="3200" dirty="0" err="1" smtClean="0">
                <a:hlinkClick r:id="rId4"/>
              </a:rPr>
              <a:t>sg-sst</a:t>
            </a:r>
            <a:r>
              <a:rPr lang="es-CO" sz="3200" dirty="0" smtClean="0"/>
              <a:t/>
            </a:r>
            <a:br>
              <a:rPr lang="es-CO" sz="3200" dirty="0" smtClean="0"/>
            </a:br>
            <a:r>
              <a:rPr lang="es-CO" sz="3200" dirty="0" smtClean="0">
                <a:hlinkClick r:id="rId5"/>
              </a:rPr>
              <a:t> LA ACCION SINDICAL EN SALUD LABORAL.pdf</a:t>
            </a:r>
            <a:endParaRPr lang="es-ES" sz="3200" dirty="0" smtClean="0"/>
          </a:p>
        </p:txBody>
      </p:sp>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6"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Mapa conceptual bloque plano inclinado"/>
          <p:cNvPicPr>
            <a:picLocks noChangeAspect="1" noChangeArrowheads="1"/>
          </p:cNvPicPr>
          <p:nvPr/>
        </p:nvPicPr>
        <p:blipFill>
          <a:blip r:embed="rId2" cstate="print"/>
          <a:srcRect/>
          <a:stretch>
            <a:fillRect/>
          </a:stretch>
        </p:blipFill>
        <p:spPr bwMode="auto">
          <a:xfrm>
            <a:off x="500034" y="-71462"/>
            <a:ext cx="8143932" cy="5715040"/>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62"/>
            <a:ext cx="9144000" cy="5693866"/>
          </a:xfrm>
          <a:prstGeom prst="rect">
            <a:avLst/>
          </a:prstGeom>
        </p:spPr>
        <p:txBody>
          <a:bodyPr wrap="square">
            <a:spAutoFit/>
          </a:bodyPr>
          <a:lstStyle/>
          <a:p>
            <a:endParaRPr lang="es-CO" sz="2800" dirty="0" smtClean="0">
              <a:latin typeface="Arial" pitchFamily="34" charset="0"/>
              <a:cs typeface="Arial" pitchFamily="34" charset="0"/>
              <a:hlinkClick r:id="rId4"/>
            </a:endParaRPr>
          </a:p>
          <a:p>
            <a:r>
              <a:rPr lang="es-CO" sz="2400" b="1" dirty="0" smtClean="0">
                <a:latin typeface="Arial" pitchFamily="34" charset="0"/>
                <a:cs typeface="Arial" pitchFamily="34" charset="0"/>
              </a:rPr>
              <a:t>Herramientas de Prevención de Riesgos Laborales en Colombia</a:t>
            </a:r>
            <a:r>
              <a:rPr lang="es-CO" sz="2400" dirty="0" smtClean="0">
                <a:latin typeface="Arial" pitchFamily="34" charset="0"/>
                <a:cs typeface="Arial" pitchFamily="34" charset="0"/>
              </a:rPr>
              <a:t>. De este eje se desprenden cuatro ramas principales:</a:t>
            </a:r>
          </a:p>
          <a:p>
            <a:pPr algn="just"/>
            <a:r>
              <a:rPr lang="es-CO" sz="2400" dirty="0" smtClean="0">
                <a:latin typeface="Arial" pitchFamily="34" charset="0"/>
                <a:cs typeface="Arial" pitchFamily="34" charset="0"/>
              </a:rPr>
              <a:t>🟠 </a:t>
            </a:r>
            <a:r>
              <a:rPr lang="es-CO" sz="2400" b="1" dirty="0" smtClean="0">
                <a:latin typeface="Arial" pitchFamily="34" charset="0"/>
                <a:cs typeface="Arial" pitchFamily="34" charset="0"/>
              </a:rPr>
              <a:t>SG-SST</a:t>
            </a:r>
            <a:r>
              <a:rPr lang="es-CO" sz="2400" dirty="0" smtClean="0">
                <a:latin typeface="Arial" pitchFamily="34" charset="0"/>
                <a:cs typeface="Arial" pitchFamily="34" charset="0"/>
              </a:rPr>
              <a:t>: Gestionar la Seguridad y Salud en el Trabajo.</a:t>
            </a:r>
          </a:p>
          <a:p>
            <a:pPr lvl="1" algn="just"/>
            <a:r>
              <a:rPr lang="es-CO" sz="2400" dirty="0" smtClean="0">
                <a:latin typeface="Arial" pitchFamily="34" charset="0"/>
                <a:cs typeface="Arial" pitchFamily="34" charset="0"/>
              </a:rPr>
              <a:t>Aplicar el ciclo </a:t>
            </a:r>
            <a:r>
              <a:rPr lang="es-CO" sz="2400" b="1" dirty="0" smtClean="0">
                <a:latin typeface="Arial" pitchFamily="34" charset="0"/>
                <a:cs typeface="Arial" pitchFamily="34" charset="0"/>
              </a:rPr>
              <a:t>PHVA</a:t>
            </a:r>
            <a:r>
              <a:rPr lang="es-CO" sz="2400" dirty="0" smtClean="0">
                <a:latin typeface="Arial" pitchFamily="34" charset="0"/>
                <a:cs typeface="Arial" pitchFamily="34" charset="0"/>
              </a:rPr>
              <a:t>: </a:t>
            </a:r>
            <a:r>
              <a:rPr lang="es-CO" sz="2400" i="1" dirty="0" smtClean="0">
                <a:latin typeface="Arial" pitchFamily="34" charset="0"/>
                <a:cs typeface="Arial" pitchFamily="34" charset="0"/>
              </a:rPr>
              <a:t>Planear, Hacer, Verificar, Actuar</a:t>
            </a:r>
            <a:r>
              <a:rPr lang="es-CO" sz="2400" dirty="0" smtClean="0">
                <a:latin typeface="Arial" pitchFamily="34" charset="0"/>
                <a:cs typeface="Arial" pitchFamily="34" charset="0"/>
              </a:rPr>
              <a:t>.</a:t>
            </a:r>
          </a:p>
          <a:p>
            <a:pPr algn="just"/>
            <a:r>
              <a:rPr lang="es-CO" sz="2400" dirty="0" smtClean="0">
                <a:latin typeface="Arial" pitchFamily="34" charset="0"/>
                <a:cs typeface="Arial" pitchFamily="34" charset="0"/>
              </a:rPr>
              <a:t>🟢 </a:t>
            </a:r>
            <a:r>
              <a:rPr lang="es-CO" sz="2400" b="1" dirty="0" smtClean="0">
                <a:latin typeface="Arial" pitchFamily="34" charset="0"/>
                <a:cs typeface="Arial" pitchFamily="34" charset="0"/>
              </a:rPr>
              <a:t>Identificación y Valoración de Riesgos</a:t>
            </a:r>
            <a:endParaRPr lang="es-CO" sz="2400" dirty="0" smtClean="0">
              <a:latin typeface="Arial" pitchFamily="34" charset="0"/>
              <a:cs typeface="Arial" pitchFamily="34" charset="0"/>
            </a:endParaRPr>
          </a:p>
          <a:p>
            <a:pPr lvl="1" algn="just"/>
            <a:r>
              <a:rPr lang="es-CO" sz="2400" dirty="0" smtClean="0">
                <a:latin typeface="Arial" pitchFamily="34" charset="0"/>
                <a:cs typeface="Arial" pitchFamily="34" charset="0"/>
              </a:rPr>
              <a:t>Identificar peligros: físicos, químicos, biológicos, ergonómicos, psicosociales.</a:t>
            </a:r>
          </a:p>
          <a:p>
            <a:pPr lvl="1" algn="just"/>
            <a:r>
              <a:rPr lang="es-CO" sz="2400" dirty="0" smtClean="0">
                <a:latin typeface="Arial" pitchFamily="34" charset="0"/>
                <a:cs typeface="Arial" pitchFamily="34" charset="0"/>
              </a:rPr>
              <a:t>Valorar riesgos: </a:t>
            </a:r>
            <a:r>
              <a:rPr lang="es-CO" sz="2400" b="1" dirty="0" smtClean="0">
                <a:latin typeface="Arial" pitchFamily="34" charset="0"/>
                <a:cs typeface="Arial" pitchFamily="34" charset="0"/>
              </a:rPr>
              <a:t>Probabilidad × Consecuencia</a:t>
            </a:r>
            <a:r>
              <a:rPr lang="es-CO" sz="2400" dirty="0" smtClean="0">
                <a:latin typeface="Arial" pitchFamily="34" charset="0"/>
                <a:cs typeface="Arial" pitchFamily="34" charset="0"/>
              </a:rPr>
              <a:t>.</a:t>
            </a:r>
          </a:p>
          <a:p>
            <a:pPr algn="just"/>
            <a:r>
              <a:rPr lang="es-CO" sz="2400" dirty="0" smtClean="0">
                <a:latin typeface="Arial" pitchFamily="34" charset="0"/>
                <a:cs typeface="Arial" pitchFamily="34" charset="0"/>
              </a:rPr>
              <a:t>🔴 </a:t>
            </a:r>
            <a:r>
              <a:rPr lang="es-CO" sz="2400" b="1" dirty="0" smtClean="0">
                <a:latin typeface="Arial" pitchFamily="34" charset="0"/>
                <a:cs typeface="Arial" pitchFamily="34" charset="0"/>
              </a:rPr>
              <a:t>Comité de Seguridad y Salud en el Trabajo</a:t>
            </a:r>
            <a:endParaRPr lang="es-CO" sz="2400" dirty="0" smtClean="0">
              <a:latin typeface="Arial" pitchFamily="34" charset="0"/>
              <a:cs typeface="Arial" pitchFamily="34" charset="0"/>
            </a:endParaRPr>
          </a:p>
          <a:p>
            <a:pPr lvl="1" algn="just"/>
            <a:r>
              <a:rPr lang="es-CO" sz="2400" dirty="0" smtClean="0">
                <a:latin typeface="Arial" pitchFamily="34" charset="0"/>
                <a:cs typeface="Arial" pitchFamily="34" charset="0"/>
              </a:rPr>
              <a:t>Participación de trabajadores y empleadores.</a:t>
            </a:r>
          </a:p>
          <a:p>
            <a:pPr lvl="1" algn="just"/>
            <a:r>
              <a:rPr lang="es-CO" sz="2400" dirty="0" smtClean="0">
                <a:latin typeface="Arial" pitchFamily="34" charset="0"/>
                <a:cs typeface="Arial" pitchFamily="34" charset="0"/>
              </a:rPr>
              <a:t>Diseñar estrategias de control y mejora continua.</a:t>
            </a:r>
          </a:p>
          <a:p>
            <a:pPr algn="just"/>
            <a:r>
              <a:rPr lang="es-CO" sz="2400" dirty="0" smtClean="0">
                <a:latin typeface="Arial" pitchFamily="34" charset="0"/>
                <a:cs typeface="Arial" pitchFamily="34" charset="0"/>
              </a:rPr>
              <a:t>🔵 </a:t>
            </a:r>
            <a:r>
              <a:rPr lang="es-CO" sz="2400" b="1" dirty="0" smtClean="0">
                <a:latin typeface="Arial" pitchFamily="34" charset="0"/>
                <a:cs typeface="Arial" pitchFamily="34" charset="0"/>
              </a:rPr>
              <a:t>Cultura Preventiva</a:t>
            </a:r>
            <a:endParaRPr lang="es-CO" sz="2400" dirty="0" smtClean="0">
              <a:latin typeface="Arial" pitchFamily="34" charset="0"/>
              <a:cs typeface="Arial" pitchFamily="34" charset="0"/>
            </a:endParaRPr>
          </a:p>
          <a:p>
            <a:pPr lvl="1" algn="just"/>
            <a:r>
              <a:rPr lang="es-CO" sz="2400" dirty="0" smtClean="0">
                <a:latin typeface="Arial" pitchFamily="34" charset="0"/>
                <a:cs typeface="Arial" pitchFamily="34" charset="0"/>
              </a:rPr>
              <a:t>Capacitación, charlas y pausas activas.</a:t>
            </a:r>
          </a:p>
          <a:p>
            <a:pPr lvl="1" algn="just"/>
            <a:r>
              <a:rPr lang="es-CO" sz="2400" dirty="0" smtClean="0">
                <a:latin typeface="Arial" pitchFamily="34" charset="0"/>
                <a:cs typeface="Arial" pitchFamily="34" charset="0"/>
              </a:rPr>
              <a:t>Promover una cultura de seguridad , salud laboral y bienestar.</a:t>
            </a:r>
            <a:endParaRPr lang="es-CO"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Mapa conceptual marco legal prevención riesgos laborales Colombia SGSST"/>
          <p:cNvPicPr>
            <a:picLocks noChangeAspect="1" noChangeArrowheads="1"/>
          </p:cNvPicPr>
          <p:nvPr/>
        </p:nvPicPr>
        <p:blipFill>
          <a:blip r:embed="rId2" cstate="print"/>
          <a:srcRect/>
          <a:stretch>
            <a:fillRect/>
          </a:stretch>
        </p:blipFill>
        <p:spPr bwMode="auto">
          <a:xfrm>
            <a:off x="0" y="-56154"/>
            <a:ext cx="9144000" cy="6276376"/>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21505" name="Rectangle 1"/>
          <p:cNvSpPr>
            <a:spLocks noChangeArrowheads="1"/>
          </p:cNvSpPr>
          <p:nvPr/>
        </p:nvSpPr>
        <p:spPr bwMode="auto">
          <a:xfrm>
            <a:off x="71406" y="71416"/>
            <a:ext cx="914400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es-CO" sz="2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En Colombia, la legislación sobre prevención de riesgos laborales se basa principalmente en</a:t>
            </a:r>
            <a:r>
              <a:rPr lang="es-CO" sz="2800" dirty="0" smtClean="0">
                <a:latin typeface="Arial" pitchFamily="34" charset="0"/>
                <a:ea typeface="Calibri" pitchFamily="34" charset="0"/>
                <a:cs typeface="Arial" pitchFamily="34" charset="0"/>
              </a:rPr>
              <a:t>: </a:t>
            </a:r>
            <a:endParaRPr kumimoji="0" lang="es-CO" sz="28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lvl="0" algn="just" fontAlgn="base">
              <a:spcBef>
                <a:spcPct val="0"/>
              </a:spcBef>
              <a:spcAft>
                <a:spcPct val="0"/>
              </a:spcAft>
              <a:buFont typeface="Arial" pitchFamily="34" charset="0"/>
              <a:buChar char="•"/>
            </a:pPr>
            <a:r>
              <a:rPr kumimoji="0" lang="es-CO"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Ley 1562 de 2012</a:t>
            </a:r>
            <a:r>
              <a:rPr kumimoji="0" lang="es-CO" sz="28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lang="es-CO" sz="2800" dirty="0" smtClean="0">
                <a:latin typeface="Arial" pitchFamily="34" charset="0"/>
                <a:cs typeface="Arial" pitchFamily="34" charset="0"/>
              </a:rPr>
              <a:t>Reforma el sistema de RL y </a:t>
            </a:r>
            <a:r>
              <a:rPr lang="es-CO" sz="2800" u="sng" dirty="0" smtClean="0">
                <a:latin typeface="Arial" pitchFamily="34" charset="0"/>
                <a:cs typeface="Arial" pitchFamily="34" charset="0"/>
              </a:rPr>
              <a:t>define responsabilidades del empleador y del trabajador</a:t>
            </a:r>
            <a:r>
              <a:rPr lang="es-CO" sz="2800" dirty="0" smtClean="0">
                <a:latin typeface="Arial" pitchFamily="34" charset="0"/>
                <a:cs typeface="Arial" pitchFamily="34" charset="0"/>
              </a:rPr>
              <a:t>.</a:t>
            </a:r>
            <a:endParaRPr kumimoji="0" lang="es-CO" sz="28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lvl="0" algn="just" fontAlgn="base">
              <a:spcBef>
                <a:spcPct val="0"/>
              </a:spcBef>
              <a:spcAft>
                <a:spcPct val="0"/>
              </a:spcAft>
              <a:buFont typeface="Arial" pitchFamily="34" charset="0"/>
              <a:buChar char="•"/>
            </a:pPr>
            <a:r>
              <a:rPr kumimoji="0" lang="es-CO"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Decreto 1072 de 2015</a:t>
            </a:r>
            <a:r>
              <a:rPr lang="es-CO" sz="2800" dirty="0" smtClean="0">
                <a:latin typeface="Arial" pitchFamily="34" charset="0"/>
                <a:ea typeface="Calibri" pitchFamily="34" charset="0"/>
                <a:cs typeface="Arial" pitchFamily="34" charset="0"/>
              </a:rPr>
              <a:t>: </a:t>
            </a:r>
            <a:r>
              <a:rPr lang="es-CO" sz="2800" u="sng" dirty="0" smtClean="0">
                <a:latin typeface="Arial" pitchFamily="34" charset="0"/>
                <a:ea typeface="Calibri" pitchFamily="34" charset="0"/>
                <a:cs typeface="Arial" pitchFamily="34" charset="0"/>
              </a:rPr>
              <a:t>N</a:t>
            </a:r>
            <a:r>
              <a:rPr lang="es-CO" sz="2800" u="sng" dirty="0" smtClean="0">
                <a:latin typeface="Arial" pitchFamily="34" charset="0"/>
                <a:cs typeface="Arial" pitchFamily="34" charset="0"/>
              </a:rPr>
              <a:t>ormativa</a:t>
            </a:r>
            <a:r>
              <a:rPr lang="es-CO" sz="2800" dirty="0" smtClean="0">
                <a:latin typeface="Arial" pitchFamily="34" charset="0"/>
                <a:cs typeface="Arial" pitchFamily="34" charset="0"/>
              </a:rPr>
              <a:t> del sector trabajo y establece la implementación del SG-SST</a:t>
            </a:r>
            <a:r>
              <a:rPr lang="es-CO" sz="2800" dirty="0" smtClean="0"/>
              <a:t>.</a:t>
            </a:r>
            <a:endParaRPr kumimoji="0" lang="es-CO" sz="28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lvl="0" algn="just" fontAlgn="base">
              <a:spcBef>
                <a:spcPct val="0"/>
              </a:spcBef>
              <a:spcAft>
                <a:spcPct val="0"/>
              </a:spcAft>
              <a:buFont typeface="Arial" pitchFamily="34" charset="0"/>
              <a:buChar char="•"/>
            </a:pPr>
            <a:r>
              <a:rPr kumimoji="0" lang="es-CO"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Resolución 0312 de 2019: </a:t>
            </a:r>
            <a:r>
              <a:rPr lang="es-CO" sz="2800" u="sng" dirty="0" smtClean="0"/>
              <a:t>estándares mínimos </a:t>
            </a:r>
            <a:r>
              <a:rPr lang="es-CO" sz="2800" dirty="0" smtClean="0"/>
              <a:t>del SG-SST según el tamaño y nivel de riesgo de la empresa.</a:t>
            </a:r>
            <a:endParaRPr kumimoji="0" lang="es-CO" sz="2800" b="1"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lvl="0" algn="just" fontAlgn="base">
              <a:spcBef>
                <a:spcPct val="0"/>
              </a:spcBef>
              <a:spcAft>
                <a:spcPct val="0"/>
              </a:spcAft>
              <a:buFont typeface="Arial" pitchFamily="34" charset="0"/>
              <a:buChar char="•"/>
            </a:pPr>
            <a:r>
              <a:rPr lang="es-CO" sz="2800" b="1" dirty="0" smtClean="0">
                <a:latin typeface="Arial" pitchFamily="34" charset="0"/>
                <a:cs typeface="Arial" pitchFamily="34" charset="0"/>
              </a:rPr>
              <a:t>Resolución 1843 del 29 de abril de 2025</a:t>
            </a:r>
            <a:r>
              <a:rPr lang="es-CO" sz="2800" dirty="0" smtClean="0">
                <a:latin typeface="Arial" pitchFamily="34" charset="0"/>
                <a:cs typeface="Arial" pitchFamily="34" charset="0"/>
              </a:rPr>
              <a:t>: regula la práctica de </a:t>
            </a:r>
            <a:r>
              <a:rPr lang="es-CO" sz="2800" u="sng" dirty="0" smtClean="0">
                <a:latin typeface="Arial" pitchFamily="34" charset="0"/>
                <a:cs typeface="Arial" pitchFamily="34" charset="0"/>
              </a:rPr>
              <a:t>evaluaciones médicas ocupacionales</a:t>
            </a:r>
            <a:endParaRPr kumimoji="0" lang="es-CO" sz="28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tabLst/>
            </a:pPr>
            <a:r>
              <a:rPr lang="es-CO" sz="2800" dirty="0" smtClean="0">
                <a:latin typeface="Arial" pitchFamily="34" charset="0"/>
                <a:ea typeface="Calibri" pitchFamily="34" charset="0"/>
                <a:cs typeface="Arial" pitchFamily="34" charset="0"/>
              </a:rPr>
              <a:t>         </a:t>
            </a:r>
          </a:p>
          <a:p>
            <a:pPr marL="0" marR="0" lvl="0" indent="0" algn="ctr" defTabSz="914400" rtl="0" eaLnBrk="1" fontAlgn="base" latinLnBrk="0" hangingPunct="1">
              <a:lnSpc>
                <a:spcPct val="100000"/>
              </a:lnSpc>
              <a:spcBef>
                <a:spcPct val="0"/>
              </a:spcBef>
              <a:spcAft>
                <a:spcPct val="0"/>
              </a:spcAft>
              <a:buClrTx/>
              <a:buSzTx/>
              <a:tabLst/>
            </a:pPr>
            <a:r>
              <a:rPr lang="es-CO" sz="2800" b="1" dirty="0" smtClean="0">
                <a:latin typeface="Arial" pitchFamily="34" charset="0"/>
                <a:ea typeface="Calibri" pitchFamily="34" charset="0"/>
                <a:cs typeface="Arial" pitchFamily="34" charset="0"/>
              </a:rPr>
              <a:t>E</a:t>
            </a:r>
            <a:r>
              <a:rPr kumimoji="0" lang="es-CO"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stablecen un marco normativo para garantizar la </a:t>
            </a:r>
          </a:p>
          <a:p>
            <a:pPr marL="0" marR="0" lvl="0" indent="0" algn="ctr" defTabSz="914400" rtl="0" eaLnBrk="1" fontAlgn="base" latinLnBrk="0" hangingPunct="1">
              <a:lnSpc>
                <a:spcPct val="100000"/>
              </a:lnSpc>
              <a:spcBef>
                <a:spcPct val="0"/>
              </a:spcBef>
              <a:spcAft>
                <a:spcPct val="0"/>
              </a:spcAft>
              <a:buClrTx/>
              <a:buSzTx/>
              <a:tabLst/>
            </a:pPr>
            <a:r>
              <a:rPr kumimoji="0" lang="es-CO"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seguridad y salud en el trabajo.</a:t>
            </a:r>
          </a:p>
          <a:p>
            <a:pPr marL="0" marR="0" lvl="0" indent="0" algn="just" defTabSz="914400" rtl="0" eaLnBrk="1" fontAlgn="base" latinLnBrk="0" hangingPunct="1">
              <a:lnSpc>
                <a:spcPct val="100000"/>
              </a:lnSpc>
              <a:spcBef>
                <a:spcPct val="0"/>
              </a:spcBef>
              <a:spcAft>
                <a:spcPct val="0"/>
              </a:spcAft>
              <a:buClrTx/>
              <a:buSzTx/>
              <a:tabLst/>
            </a:pPr>
            <a:endParaRPr lang="es-CO" sz="2800" dirty="0" smtClean="0">
              <a:latin typeface="Arial" pitchFamily="34" charset="0"/>
              <a:ea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3" name="Rectangle 1"/>
          <p:cNvSpPr>
            <a:spLocks noChangeArrowheads="1"/>
          </p:cNvSpPr>
          <p:nvPr/>
        </p:nvSpPr>
        <p:spPr bwMode="auto">
          <a:xfrm>
            <a:off x="0" y="572610"/>
            <a:ext cx="91440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s-CO" sz="2800" b="1" dirty="0" smtClean="0">
                <a:solidFill>
                  <a:srgbClr val="000000"/>
                </a:solidFill>
                <a:latin typeface="Arial" pitchFamily="34" charset="0"/>
                <a:ea typeface="Times New Roman" pitchFamily="18" charset="0"/>
                <a:cs typeface="Arial" pitchFamily="34" charset="0"/>
              </a:rPr>
              <a:t>E</a:t>
            </a:r>
            <a:r>
              <a:rPr kumimoji="0" lang="es-CO" sz="2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volución histórica del derecho a la seguridad y salud en el trabajo en </a:t>
            </a:r>
            <a:r>
              <a:rPr lang="es-CO" sz="2800" b="1" dirty="0" smtClean="0">
                <a:solidFill>
                  <a:srgbClr val="000000"/>
                </a:solidFill>
                <a:latin typeface="Arial" pitchFamily="34" charset="0"/>
                <a:ea typeface="Times New Roman" pitchFamily="18" charset="0"/>
                <a:cs typeface="Arial" pitchFamily="34" charset="0"/>
              </a:rPr>
              <a:t>C</a:t>
            </a:r>
            <a:r>
              <a:rPr kumimoji="0" lang="es-CO" sz="2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olombia</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s-CO" sz="2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lvl="0" algn="just" fontAlgn="base">
              <a:spcBef>
                <a:spcPct val="0"/>
              </a:spcBef>
              <a:spcAft>
                <a:spcPct val="0"/>
              </a:spcAft>
            </a:pPr>
            <a:r>
              <a:rPr lang="es-CO" sz="2800" dirty="0" smtClean="0">
                <a:latin typeface="Arial" pitchFamily="34" charset="0"/>
                <a:cs typeface="Arial" pitchFamily="34" charset="0"/>
              </a:rPr>
              <a:t>Se potencializa solo a partir de la entrada en vigencia con la CPC de 1991, que hizo referencia en primer lugar, al </a:t>
            </a:r>
            <a:r>
              <a:rPr lang="es-CO" sz="2800" u="sng" dirty="0" smtClean="0">
                <a:latin typeface="Arial" pitchFamily="34" charset="0"/>
                <a:cs typeface="Arial" pitchFamily="34" charset="0"/>
              </a:rPr>
              <a:t>principio de la dignidad humana como pilar fundamental de la realización y materialización del proyecto de vida del ser humano y de su familia</a:t>
            </a:r>
            <a:r>
              <a:rPr lang="es-CO" sz="2800" dirty="0" smtClean="0">
                <a:latin typeface="Arial" pitchFamily="34" charset="0"/>
                <a:cs typeface="Arial" pitchFamily="34" charset="0"/>
              </a:rPr>
              <a:t>.</a:t>
            </a:r>
            <a:endParaRPr kumimoji="0" lang="es-CO" sz="280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169" name="Rectangle 1"/>
          <p:cNvSpPr>
            <a:spLocks noChangeArrowheads="1"/>
          </p:cNvSpPr>
          <p:nvPr/>
        </p:nvSpPr>
        <p:spPr bwMode="auto">
          <a:xfrm>
            <a:off x="0" y="310291"/>
            <a:ext cx="91440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s-CO" sz="2800" dirty="0" smtClean="0">
                <a:latin typeface="Arial" pitchFamily="34" charset="0"/>
                <a:cs typeface="Arial" pitchFamily="34" charset="0"/>
              </a:rPr>
              <a:t>Modelos que han </a:t>
            </a:r>
            <a:r>
              <a:rPr lang="es-CO" sz="2800" u="sng" dirty="0" smtClean="0">
                <a:latin typeface="Arial" pitchFamily="34" charset="0"/>
                <a:cs typeface="Arial" pitchFamily="34" charset="0"/>
              </a:rPr>
              <a:t>permitido equilibrar  tanto los derechos democráticos, como libertades, y derechos </a:t>
            </a:r>
            <a:r>
              <a:rPr lang="es-CO" sz="2800" u="sng" dirty="0" err="1" smtClean="0">
                <a:latin typeface="Arial" pitchFamily="34" charset="0"/>
                <a:cs typeface="Arial" pitchFamily="34" charset="0"/>
              </a:rPr>
              <a:t>prestacionales</a:t>
            </a:r>
            <a:r>
              <a:rPr lang="es-CO" sz="2800" dirty="0" smtClean="0">
                <a:latin typeface="Arial" pitchFamily="34" charset="0"/>
                <a:cs typeface="Arial" pitchFamily="34" charset="0"/>
              </a:rPr>
              <a:t>:  *</a:t>
            </a:r>
            <a:r>
              <a:rPr kumimoji="0" lang="es-CO" sz="2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Declaración de los Derechos del Hombre y del Ciudadano, 1789</a:t>
            </a:r>
            <a:r>
              <a:rPr kumimoji="0" lang="es-CO"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lvl="0" fontAlgn="base">
              <a:spcBef>
                <a:spcPct val="0"/>
              </a:spcBef>
              <a:spcAft>
                <a:spcPct val="0"/>
              </a:spcAft>
            </a:pPr>
            <a:r>
              <a:rPr kumimoji="0" lang="es-CO" sz="2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*Declaración Universal de los Derechos Humanos de 1948</a:t>
            </a:r>
            <a:r>
              <a:rPr kumimoji="0" lang="es-CO"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expresa en su artículo 22:</a:t>
            </a:r>
            <a:endParaRPr kumimoji="0" lang="es-CO"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s-CO" sz="2800" b="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es-CO" sz="28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Toda persona, como miembro de la sociedad, tiene derecho a la seguridad social, y a obtener, mediante el esfuerzo nacional y la cooperación internacional, (...), la satisfacción de los derechos económicos, sociales y culturales, indispensables a su dignidad y al libre desarrollo de su personalidad”</a:t>
            </a:r>
            <a:endParaRPr kumimoji="0" lang="es-CO" sz="2800" b="1" i="1"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24"/>
            <a:ext cx="9144000" cy="4739759"/>
          </a:xfrm>
          <a:prstGeom prst="rect">
            <a:avLst/>
          </a:prstGeom>
        </p:spPr>
        <p:txBody>
          <a:bodyPr wrap="square">
            <a:spAutoFit/>
          </a:bodyPr>
          <a:lstStyle/>
          <a:p>
            <a:pPr algn="ctr"/>
            <a:r>
              <a:rPr lang="es-CO" sz="3200" dirty="0" smtClean="0">
                <a:latin typeface="Arial Rounded MT Bold" pitchFamily="34" charset="0"/>
              </a:rPr>
              <a:t>OBJETIVO</a:t>
            </a:r>
            <a:r>
              <a:rPr lang="es-CO" dirty="0" smtClean="0"/>
              <a:t> </a:t>
            </a:r>
          </a:p>
          <a:p>
            <a:endParaRPr lang="es-CO" dirty="0" smtClean="0"/>
          </a:p>
          <a:p>
            <a:pPr>
              <a:buFont typeface="Arial" pitchFamily="34" charset="0"/>
              <a:buChar char="•"/>
            </a:pPr>
            <a:r>
              <a:rPr lang="es-CO" sz="2800" dirty="0" smtClean="0">
                <a:latin typeface="Arial" pitchFamily="34" charset="0"/>
                <a:cs typeface="Arial" pitchFamily="34" charset="0"/>
              </a:rPr>
              <a:t> Construir una guía metodológica para la identificación de los peligros para la salud y la seguridad en el trabajo</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 Establecer cómo hacer evaluación de los riesgos</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Identificar en las actividades laborales rutinarias y no rutinarias y evaluar en cuanto a sus riesgos a partir de los peligros identificados.</a:t>
            </a:r>
          </a:p>
          <a:p>
            <a:endParaRPr lang="es-CO"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0" y="71414"/>
            <a:ext cx="9144000" cy="6124754"/>
          </a:xfrm>
          <a:prstGeom prst="rect">
            <a:avLst/>
          </a:prstGeom>
        </p:spPr>
        <p:txBody>
          <a:bodyPr wrap="square">
            <a:spAutoFit/>
          </a:bodyPr>
          <a:lstStyle/>
          <a:p>
            <a:pPr algn="just"/>
            <a:r>
              <a:rPr lang="es-CO" sz="2800" dirty="0" smtClean="0">
                <a:latin typeface="Arial" pitchFamily="34" charset="0"/>
                <a:cs typeface="Arial" pitchFamily="34" charset="0"/>
              </a:rPr>
              <a:t>Con la expedición de la </a:t>
            </a:r>
            <a:r>
              <a:rPr lang="es-CO" sz="2800" b="1" dirty="0" smtClean="0">
                <a:latin typeface="Arial" pitchFamily="34" charset="0"/>
                <a:cs typeface="Arial" pitchFamily="34" charset="0"/>
              </a:rPr>
              <a:t>Ley 1562 de 2012 </a:t>
            </a:r>
            <a:r>
              <a:rPr lang="es-CO" sz="2800" dirty="0" smtClean="0">
                <a:latin typeface="Arial" pitchFamily="34" charset="0"/>
                <a:cs typeface="Arial" pitchFamily="34" charset="0"/>
              </a:rPr>
              <a:t>en el artículo 1°, de su Decreto Reglamentario 1443 de 2014, posteriormente conjugado en el </a:t>
            </a:r>
            <a:r>
              <a:rPr lang="es-CO" sz="2800" b="1" dirty="0" smtClean="0">
                <a:latin typeface="Arial" pitchFamily="34" charset="0"/>
                <a:cs typeface="Arial" pitchFamily="34" charset="0"/>
              </a:rPr>
              <a:t>Decreto Único Reglamentario 1072 de 2015</a:t>
            </a:r>
            <a:r>
              <a:rPr lang="es-CO" sz="2800" dirty="0" smtClean="0">
                <a:latin typeface="Arial" pitchFamily="34" charset="0"/>
                <a:cs typeface="Arial" pitchFamily="34" charset="0"/>
              </a:rPr>
              <a:t>, se establece que en Colombia todas las </a:t>
            </a:r>
            <a:r>
              <a:rPr lang="es-CO" sz="2800" u="sng" dirty="0" smtClean="0">
                <a:latin typeface="Arial" pitchFamily="34" charset="0"/>
                <a:cs typeface="Arial" pitchFamily="34" charset="0"/>
              </a:rPr>
              <a:t>empresas públicas y privadas</a:t>
            </a:r>
            <a:r>
              <a:rPr lang="es-CO" sz="2800" dirty="0" smtClean="0">
                <a:latin typeface="Arial" pitchFamily="34" charset="0"/>
                <a:cs typeface="Arial" pitchFamily="34" charset="0"/>
              </a:rPr>
              <a:t>, las organizaciones de </a:t>
            </a:r>
            <a:r>
              <a:rPr lang="es-CO" sz="2800" u="sng" dirty="0" smtClean="0">
                <a:latin typeface="Arial" pitchFamily="34" charset="0"/>
                <a:cs typeface="Arial" pitchFamily="34" charset="0"/>
              </a:rPr>
              <a:t>economía solidaria y del sector cooperativo</a:t>
            </a:r>
            <a:r>
              <a:rPr lang="es-CO" sz="2800" dirty="0" smtClean="0">
                <a:latin typeface="Arial" pitchFamily="34" charset="0"/>
                <a:cs typeface="Arial" pitchFamily="34" charset="0"/>
              </a:rPr>
              <a:t>, así como aquellas de </a:t>
            </a:r>
            <a:r>
              <a:rPr lang="es-CO" sz="2800" u="sng" dirty="0" smtClean="0">
                <a:latin typeface="Arial" pitchFamily="34" charset="0"/>
                <a:cs typeface="Arial" pitchFamily="34" charset="0"/>
              </a:rPr>
              <a:t>servicios temporales y los contratantes de personal </a:t>
            </a:r>
            <a:r>
              <a:rPr lang="es-CO" sz="2800" dirty="0" smtClean="0">
                <a:latin typeface="Arial" pitchFamily="34" charset="0"/>
                <a:cs typeface="Arial" pitchFamily="34" charset="0"/>
              </a:rPr>
              <a:t>bajo las modalidades de contratos civiles, comerciales o administrativos, </a:t>
            </a:r>
          </a:p>
          <a:p>
            <a:pPr algn="r"/>
            <a:r>
              <a:rPr lang="es-CO" sz="2800" i="1" dirty="0" smtClean="0">
                <a:latin typeface="Arial" pitchFamily="34" charset="0"/>
                <a:cs typeface="Arial" pitchFamily="34" charset="0"/>
              </a:rPr>
              <a:t>“</a:t>
            </a:r>
            <a:r>
              <a:rPr lang="es-CO" sz="2800" b="1" i="1" dirty="0" smtClean="0">
                <a:latin typeface="Arial" pitchFamily="34" charset="0"/>
                <a:cs typeface="Arial" pitchFamily="34" charset="0"/>
              </a:rPr>
              <a:t>deben diseñar e implementar un SG-SST que le permita identificar los riesgos oportunamente y establecer las acciones de mejora pertinentes y conducentes a evitar la ocurrencia de accidentes y/o enfermedades laborales</a:t>
            </a:r>
            <a:r>
              <a:rPr lang="es-CO" sz="2800" i="1" dirty="0" smtClean="0">
                <a:latin typeface="Arial" pitchFamily="34" charset="0"/>
                <a:cs typeface="Arial" pitchFamily="34" charset="0"/>
              </a:rPr>
              <a:t>”</a:t>
            </a:r>
            <a:endParaRPr lang="es-CO" sz="2800"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3073" name="Rectangle 1"/>
          <p:cNvSpPr>
            <a:spLocks noChangeArrowheads="1"/>
          </p:cNvSpPr>
          <p:nvPr/>
        </p:nvSpPr>
        <p:spPr bwMode="auto">
          <a:xfrm>
            <a:off x="0" y="785794"/>
            <a:ext cx="914400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es-CO" sz="32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Ley 1562 de 2012</a:t>
            </a: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 </a:t>
            </a:r>
          </a:p>
          <a:p>
            <a:pPr marL="0" marR="0" lvl="0" indent="0" algn="l" defTabSz="914400" rtl="0" eaLnBrk="1" fontAlgn="base" latinLnBrk="0" hangingPunct="1">
              <a:lnSpc>
                <a:spcPct val="100000"/>
              </a:lnSpc>
              <a:spcBef>
                <a:spcPct val="0"/>
              </a:spcBef>
              <a:spcAft>
                <a:spcPct val="0"/>
              </a:spcAft>
              <a:buClrTx/>
              <a:buSzTx/>
              <a:tabLst>
                <a:tab pos="457200" algn="l"/>
              </a:tabLst>
            </a:pP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Esta ley modifica el Sistema General de Riesgos Laborales y promueve la prevención de </a:t>
            </a:r>
          </a:p>
          <a:p>
            <a:pPr marL="0" marR="0" lvl="0" indent="0" algn="l" defTabSz="914400" rtl="0" eaLnBrk="1" fontAlgn="base" latinLnBrk="0" hangingPunct="1">
              <a:lnSpc>
                <a:spcPct val="100000"/>
              </a:lnSpc>
              <a:spcBef>
                <a:spcPct val="0"/>
              </a:spcBef>
              <a:spcAft>
                <a:spcPct val="0"/>
              </a:spcAft>
              <a:buClrTx/>
              <a:buSzTx/>
              <a:tabLst>
                <a:tab pos="457200" algn="l"/>
              </a:tabLst>
            </a:pP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accidentes y enfermedades laborales. </a:t>
            </a:r>
          </a:p>
          <a:p>
            <a:pPr marL="0" marR="0" lvl="0" indent="0" algn="l" defTabSz="914400" rtl="0" eaLnBrk="1" fontAlgn="base" latinLnBrk="0" hangingPunct="1">
              <a:lnSpc>
                <a:spcPct val="100000"/>
              </a:lnSpc>
              <a:spcBef>
                <a:spcPct val="0"/>
              </a:spcBef>
              <a:spcAft>
                <a:spcPct val="0"/>
              </a:spcAft>
              <a:buClrTx/>
              <a:buSzTx/>
              <a:tabLst>
                <a:tab pos="457200" algn="l"/>
              </a:tabLst>
            </a:pP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Establece las responsabilidades de empleadores y trabajadores en la gestión de riesgos laborales. </a:t>
            </a:r>
            <a:endParaRPr kumimoji="0" lang="es-CO"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2049" name="Rectangle 1"/>
          <p:cNvSpPr>
            <a:spLocks noChangeArrowheads="1"/>
          </p:cNvSpPr>
          <p:nvPr/>
        </p:nvSpPr>
        <p:spPr bwMode="auto">
          <a:xfrm>
            <a:off x="0" y="913986"/>
            <a:ext cx="914400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tab pos="457200" algn="l"/>
              </a:tabLst>
            </a:pPr>
            <a:r>
              <a:rPr kumimoji="0" lang="es-CO" sz="32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Decreto 1072 de 2015</a:t>
            </a: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 </a:t>
            </a:r>
          </a:p>
          <a:p>
            <a:pPr marL="0" marR="0" lvl="0" indent="0" algn="just" defTabSz="914400" rtl="0" eaLnBrk="1" fontAlgn="base" latinLnBrk="0" hangingPunct="1">
              <a:lnSpc>
                <a:spcPct val="100000"/>
              </a:lnSpc>
              <a:spcBef>
                <a:spcPct val="0"/>
              </a:spcBef>
              <a:spcAft>
                <a:spcPct val="0"/>
              </a:spcAft>
              <a:buClrTx/>
              <a:buSzTx/>
              <a:tabLst>
                <a:tab pos="457200" algn="l"/>
              </a:tabLst>
            </a:pP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Regula el Sistema de Gestión de la Seguridad y Salud en el Trabajo .</a:t>
            </a:r>
            <a:r>
              <a:rPr kumimoji="0" lang="es-CO" sz="3200" b="0" i="0" u="none" strike="noStrike" cap="none" normalizeH="0" dirty="0" smtClean="0">
                <a:ln>
                  <a:noFill/>
                </a:ln>
                <a:solidFill>
                  <a:srgbClr val="0000FF"/>
                </a:solidFill>
                <a:effectLst/>
                <a:latin typeface="Arial" pitchFamily="34" charset="0"/>
                <a:ea typeface="Times New Roman" pitchFamily="18" charset="0"/>
                <a:cs typeface="Arial" pitchFamily="34" charset="0"/>
                <a:hlinkClick r:id="rId4"/>
              </a:rPr>
              <a:t> </a:t>
            </a: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(SG-SST), </a:t>
            </a:r>
          </a:p>
          <a:p>
            <a:pPr marL="0" marR="0" lvl="0" indent="0" algn="just" defTabSz="914400" rtl="0" eaLnBrk="1" fontAlgn="base" latinLnBrk="0" hangingPunct="1">
              <a:lnSpc>
                <a:spcPct val="100000"/>
              </a:lnSpc>
              <a:spcBef>
                <a:spcPct val="0"/>
              </a:spcBef>
              <a:spcAft>
                <a:spcPct val="0"/>
              </a:spcAft>
              <a:buClrTx/>
              <a:buSzTx/>
              <a:tabLst>
                <a:tab pos="457200" algn="l"/>
              </a:tabLst>
            </a:pPr>
            <a:r>
              <a:rPr lang="es-CO" sz="3200" dirty="0" smtClean="0">
                <a:solidFill>
                  <a:srgbClr val="0000FF"/>
                </a:solidFill>
                <a:latin typeface="Arial" pitchFamily="34" charset="0"/>
                <a:ea typeface="Times New Roman" pitchFamily="18" charset="0"/>
                <a:cs typeface="Arial" pitchFamily="34" charset="0"/>
                <a:hlinkClick r:id="rId4"/>
              </a:rPr>
              <a:t>E</a:t>
            </a: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stableciendo lineamientos para la </a:t>
            </a:r>
          </a:p>
          <a:p>
            <a:pPr marL="0" marR="0" lvl="0" indent="0" algn="just" defTabSz="914400" rtl="0" eaLnBrk="1" fontAlgn="base" latinLnBrk="0" hangingPunct="1">
              <a:lnSpc>
                <a:spcPct val="100000"/>
              </a:lnSpc>
              <a:spcBef>
                <a:spcPct val="0"/>
              </a:spcBef>
              <a:spcAft>
                <a:spcPct val="0"/>
              </a:spcAft>
              <a:buClrTx/>
              <a:buSzTx/>
              <a:tabLst>
                <a:tab pos="457200" algn="l"/>
              </a:tabLst>
            </a:pP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implementación de políticas de prevención y </a:t>
            </a:r>
          </a:p>
          <a:p>
            <a:pPr marL="0" marR="0" lvl="0" indent="0" algn="just" defTabSz="914400" rtl="0" eaLnBrk="1" fontAlgn="base" latinLnBrk="0" hangingPunct="1">
              <a:lnSpc>
                <a:spcPct val="100000"/>
              </a:lnSpc>
              <a:spcBef>
                <a:spcPct val="0"/>
              </a:spcBef>
              <a:spcAft>
                <a:spcPct val="0"/>
              </a:spcAft>
              <a:buClrTx/>
              <a:buSzTx/>
              <a:tabLst>
                <a:tab pos="457200" algn="l"/>
              </a:tabLst>
            </a:pP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protección en el entorno laboral</a:t>
            </a:r>
            <a:r>
              <a:rPr kumimoji="0" lang="es-CO" sz="1200" b="0" i="0" u="none" strike="noStrike" cap="none" normalizeH="0" baseline="0" dirty="0" smtClean="0">
                <a:ln>
                  <a:noFill/>
                </a:ln>
                <a:solidFill>
                  <a:srgbClr val="0000FF"/>
                </a:solidFill>
                <a:effectLst/>
                <a:latin typeface="Helvetica" charset="0"/>
                <a:ea typeface="Times New Roman" pitchFamily="18" charset="0"/>
                <a:cs typeface="Times New Roman" pitchFamily="18" charset="0"/>
                <a:hlinkClick r:id="rId4"/>
              </a:rPr>
              <a:t>.</a:t>
            </a:r>
            <a:r>
              <a:rPr kumimoji="0" lang="es-CO" sz="1200" b="0" i="0" u="none" strike="noStrike" cap="none" normalizeH="0" baseline="0" dirty="0" smtClean="0">
                <a:ln>
                  <a:noFill/>
                </a:ln>
                <a:solidFill>
                  <a:srgbClr val="0000FF"/>
                </a:solidFill>
                <a:effectLst/>
                <a:latin typeface="Calibri"/>
                <a:ea typeface="Times New Roman" pitchFamily="18" charset="0"/>
                <a:cs typeface="Times New Roman" pitchFamily="18" charset="0"/>
                <a:hlinkClick r:id="rId4"/>
              </a:rPr>
              <a:t> </a:t>
            </a:r>
            <a:endParaRPr kumimoji="0" lang="es-CO"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25" name="Rectangle 1"/>
          <p:cNvSpPr>
            <a:spLocks noChangeArrowheads="1"/>
          </p:cNvSpPr>
          <p:nvPr/>
        </p:nvSpPr>
        <p:spPr bwMode="auto">
          <a:xfrm>
            <a:off x="0" y="586159"/>
            <a:ext cx="9144000" cy="44627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es-CO" sz="32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Resolución 0312 de 2019</a:t>
            </a:r>
            <a:r>
              <a:rPr kumimoji="0" lang="es-CO"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  </a:t>
            </a:r>
          </a:p>
          <a:p>
            <a:pPr lvl="0" algn="just" fontAlgn="base">
              <a:spcBef>
                <a:spcPct val="0"/>
              </a:spcBef>
              <a:spcAft>
                <a:spcPct val="0"/>
              </a:spcAft>
              <a:tabLst>
                <a:tab pos="457200" algn="l"/>
              </a:tabLst>
            </a:pPr>
            <a:r>
              <a:rPr lang="es-CO" sz="2800" b="1" dirty="0" smtClean="0">
                <a:latin typeface="Arial" pitchFamily="34" charset="0"/>
                <a:cs typeface="Arial" pitchFamily="34" charset="0"/>
              </a:rPr>
              <a:t>Establece los estándares mínimos del Sistema de </a:t>
            </a:r>
          </a:p>
          <a:p>
            <a:pPr lvl="0" algn="just" fontAlgn="base">
              <a:spcBef>
                <a:spcPct val="0"/>
              </a:spcBef>
              <a:spcAft>
                <a:spcPct val="0"/>
              </a:spcAft>
              <a:tabLst>
                <a:tab pos="457200" algn="l"/>
              </a:tabLst>
            </a:pPr>
            <a:r>
              <a:rPr lang="es-CO" sz="2800" b="1" dirty="0" smtClean="0">
                <a:latin typeface="Arial" pitchFamily="34" charset="0"/>
                <a:cs typeface="Arial" pitchFamily="34" charset="0"/>
              </a:rPr>
              <a:t>Gestión de Seguridad y Salud en el Trabajo </a:t>
            </a:r>
          </a:p>
          <a:p>
            <a:pPr lvl="0" algn="just" fontAlgn="base">
              <a:spcBef>
                <a:spcPct val="0"/>
              </a:spcBef>
              <a:spcAft>
                <a:spcPct val="0"/>
              </a:spcAft>
              <a:tabLst>
                <a:tab pos="457200" algn="l"/>
              </a:tabLst>
            </a:pPr>
            <a:r>
              <a:rPr lang="es-CO" sz="2800" b="1" dirty="0" smtClean="0">
                <a:latin typeface="Arial" pitchFamily="34" charset="0"/>
                <a:cs typeface="Arial" pitchFamily="34" charset="0"/>
              </a:rPr>
              <a:t>(SGSST) para empleadores y contratantes en </a:t>
            </a:r>
          </a:p>
          <a:p>
            <a:pPr lvl="0" algn="just" fontAlgn="base">
              <a:spcBef>
                <a:spcPct val="0"/>
              </a:spcBef>
              <a:spcAft>
                <a:spcPct val="0"/>
              </a:spcAft>
              <a:tabLst>
                <a:tab pos="457200" algn="l"/>
              </a:tabLst>
            </a:pPr>
            <a:r>
              <a:rPr lang="es-CO" sz="2800" b="1" dirty="0" smtClean="0">
                <a:latin typeface="Arial" pitchFamily="34" charset="0"/>
                <a:cs typeface="Arial" pitchFamily="34" charset="0"/>
              </a:rPr>
              <a:t>Colombia, aplicable según el tamaño de la empresa y el nivel de riesgo laboral.</a:t>
            </a:r>
            <a:endParaRPr kumimoji="0" lang="es-CO" sz="28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endParaRPr>
          </a:p>
          <a:p>
            <a:pPr marL="0" marR="0" lvl="0" indent="0" algn="just" defTabSz="914400" rtl="0" eaLnBrk="1" fontAlgn="base" latinLnBrk="0" hangingPunct="1">
              <a:lnSpc>
                <a:spcPct val="100000"/>
              </a:lnSpc>
              <a:spcBef>
                <a:spcPct val="0"/>
              </a:spcBef>
              <a:spcAft>
                <a:spcPct val="0"/>
              </a:spcAft>
              <a:buClrTx/>
              <a:buSzTx/>
              <a:tabLst>
                <a:tab pos="457200" algn="l"/>
              </a:tabLst>
            </a:pPr>
            <a:r>
              <a:rPr kumimoji="0" lang="es-CO" sz="28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Define los lineamientos técnicos para la implementación del SGSST,  incluyendo la identificación y evaluación de riesgos, así como la promoción de la salud en el </a:t>
            </a:r>
          </a:p>
          <a:p>
            <a:pPr marL="0" marR="0" lvl="0" indent="0" algn="just" defTabSz="914400" rtl="0" eaLnBrk="1" fontAlgn="base" latinLnBrk="0" hangingPunct="1">
              <a:lnSpc>
                <a:spcPct val="100000"/>
              </a:lnSpc>
              <a:spcBef>
                <a:spcPct val="0"/>
              </a:spcBef>
              <a:spcAft>
                <a:spcPct val="0"/>
              </a:spcAft>
              <a:buClrTx/>
              <a:buSzTx/>
              <a:tabLst>
                <a:tab pos="457200" algn="l"/>
              </a:tabLst>
            </a:pPr>
            <a:r>
              <a:rPr kumimoji="0" lang="es-CO" sz="28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4"/>
              </a:rPr>
              <a:t>trabajo.</a:t>
            </a:r>
            <a:endParaRPr kumimoji="0" lang="es-CO"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14"/>
            <a:ext cx="9144000" cy="4832092"/>
          </a:xfrm>
          <a:prstGeom prst="rect">
            <a:avLst/>
          </a:prstGeom>
        </p:spPr>
        <p:txBody>
          <a:bodyPr wrap="square">
            <a:spAutoFit/>
          </a:bodyPr>
          <a:lstStyle/>
          <a:p>
            <a:endParaRPr lang="es-CO" sz="2800" b="1" dirty="0" smtClean="0">
              <a:latin typeface="Arial" pitchFamily="34" charset="0"/>
              <a:cs typeface="Arial" pitchFamily="34" charset="0"/>
            </a:endParaRPr>
          </a:p>
          <a:p>
            <a:r>
              <a:rPr lang="es-CO" sz="2800" b="1" dirty="0" smtClean="0">
                <a:latin typeface="Arial" pitchFamily="34" charset="0"/>
                <a:cs typeface="Arial" pitchFamily="34" charset="0"/>
              </a:rPr>
              <a:t>Resolución 1843 del 29 de abril de 2025, </a:t>
            </a:r>
            <a:r>
              <a:rPr lang="es-CO" sz="2800" dirty="0" smtClean="0">
                <a:latin typeface="Arial" pitchFamily="34" charset="0"/>
                <a:cs typeface="Arial" pitchFamily="34" charset="0"/>
              </a:rPr>
              <a:t>del </a:t>
            </a:r>
            <a:r>
              <a:rPr lang="es-CO" sz="2800" dirty="0" err="1" smtClean="0">
                <a:latin typeface="Arial" pitchFamily="34" charset="0"/>
                <a:cs typeface="Arial" pitchFamily="34" charset="0"/>
              </a:rPr>
              <a:t>Min.Trabajo</a:t>
            </a:r>
            <a:r>
              <a:rPr lang="es-CO" sz="2800" dirty="0" smtClean="0">
                <a:latin typeface="Arial" pitchFamily="34" charset="0"/>
                <a:cs typeface="Arial" pitchFamily="34" charset="0"/>
              </a:rPr>
              <a:t> de Colombia.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Hace actualización de las normas que rigen las </a:t>
            </a:r>
            <a:r>
              <a:rPr lang="es-CO" sz="2800" b="1" dirty="0" smtClean="0">
                <a:latin typeface="Arial" pitchFamily="34" charset="0"/>
                <a:cs typeface="Arial" pitchFamily="34" charset="0"/>
              </a:rPr>
              <a:t>Evaluaciones médicas ocupacionales (EMO)</a:t>
            </a:r>
            <a:r>
              <a:rPr lang="es-CO" sz="2800" dirty="0" smtClean="0">
                <a:latin typeface="Arial" pitchFamily="34" charset="0"/>
                <a:cs typeface="Arial" pitchFamily="34" charset="0"/>
              </a:rPr>
              <a:t>. </a:t>
            </a:r>
          </a:p>
          <a:p>
            <a:r>
              <a:rPr lang="es-CO" sz="2800" dirty="0" smtClean="0">
                <a:latin typeface="Arial" pitchFamily="34" charset="0"/>
                <a:cs typeface="Arial" pitchFamily="34" charset="0"/>
              </a:rPr>
              <a:t>Garantizar que estas evaluaciones se desarrollen bajo criterios técnicos, éticos y con respeto a los derechos fundamentales de la población trabajadora, en especial en contextos de discriminación por razones de salud, embarazo o condiciones médicas.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32" y="543807"/>
            <a:ext cx="9144000" cy="3970318"/>
          </a:xfrm>
          <a:prstGeom prst="rect">
            <a:avLst/>
          </a:prstGeom>
        </p:spPr>
        <p:txBody>
          <a:bodyPr wrap="square">
            <a:spAutoFit/>
          </a:bodyPr>
          <a:lstStyle/>
          <a:p>
            <a:endParaRPr lang="es-CO" sz="2800" dirty="0" smtClean="0">
              <a:latin typeface="Arial" pitchFamily="34" charset="0"/>
              <a:cs typeface="Arial" pitchFamily="34" charset="0"/>
              <a:hlinkClick r:id="rId4"/>
            </a:endParaRPr>
          </a:p>
          <a:p>
            <a:pPr algn="just"/>
            <a:r>
              <a:rPr lang="es-CO" sz="2800" i="1" dirty="0" smtClean="0">
                <a:latin typeface="Arial" pitchFamily="34" charset="0"/>
                <a:cs typeface="Arial" pitchFamily="34" charset="0"/>
              </a:rPr>
              <a:t>Exige </a:t>
            </a:r>
            <a:r>
              <a:rPr lang="es-CO" sz="2800" b="1" i="1" dirty="0" smtClean="0">
                <a:latin typeface="Arial" pitchFamily="34" charset="0"/>
                <a:cs typeface="Arial" pitchFamily="34" charset="0"/>
              </a:rPr>
              <a:t>EMO</a:t>
            </a:r>
            <a:r>
              <a:rPr lang="es-CO" sz="2800" i="1" dirty="0" smtClean="0">
                <a:latin typeface="Arial" pitchFamily="34" charset="0"/>
                <a:cs typeface="Arial" pitchFamily="34" charset="0"/>
              </a:rPr>
              <a:t> de pre-ingreso, periódicas, de retiro, post-incapacidad y de retorno laboral, así como controles adicionales siempre que existan cambios en las funciones o exposiciones del trabajador.</a:t>
            </a:r>
          </a:p>
          <a:p>
            <a:endParaRPr lang="es-CO" sz="2800" dirty="0" smtClean="0">
              <a:latin typeface="Arial" pitchFamily="34" charset="0"/>
              <a:cs typeface="Arial" pitchFamily="34" charset="0"/>
            </a:endParaRPr>
          </a:p>
          <a:p>
            <a:pPr algn="just"/>
            <a:r>
              <a:rPr lang="es-CO" sz="2800" dirty="0" smtClean="0">
                <a:latin typeface="Arial" pitchFamily="34" charset="0"/>
                <a:cs typeface="Arial" pitchFamily="34" charset="0"/>
              </a:rPr>
              <a:t>El objetivo es facilitar la detección temprana de enfermedades y adecuar las condiciones de trabajo según las recomendaciones médicas.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142908" y="-214338"/>
            <a:ext cx="9144000" cy="6124754"/>
          </a:xfrm>
          <a:prstGeom prst="rect">
            <a:avLst/>
          </a:prstGeom>
        </p:spPr>
        <p:txBody>
          <a:bodyPr wrap="square">
            <a:spAutoFit/>
          </a:bodyPr>
          <a:lstStyle/>
          <a:p>
            <a:endParaRPr lang="es-CO" sz="2800" dirty="0" smtClean="0">
              <a:latin typeface="Arial" pitchFamily="34" charset="0"/>
              <a:cs typeface="Arial" pitchFamily="34" charset="0"/>
              <a:hlinkClick r:id="rId4"/>
            </a:endParaRPr>
          </a:p>
          <a:p>
            <a:r>
              <a:rPr lang="es-CO" sz="2800" dirty="0" smtClean="0">
                <a:latin typeface="Arial" pitchFamily="34" charset="0"/>
                <a:cs typeface="Arial" pitchFamily="34" charset="0"/>
              </a:rPr>
              <a:t>El Artículo 29 exige:</a:t>
            </a:r>
          </a:p>
          <a:p>
            <a:pPr>
              <a:buFont typeface="Arial" pitchFamily="34" charset="0"/>
              <a:buChar char="•"/>
            </a:pPr>
            <a:r>
              <a:rPr lang="es-CO" sz="2800" dirty="0" smtClean="0">
                <a:latin typeface="Arial" pitchFamily="34" charset="0"/>
                <a:cs typeface="Arial" pitchFamily="34" charset="0"/>
              </a:rPr>
              <a:t>En cada evaluación médica un "</a:t>
            </a:r>
            <a:r>
              <a:rPr lang="es-CO" sz="2800" u="sng" dirty="0" smtClean="0">
                <a:latin typeface="Arial" pitchFamily="34" charset="0"/>
                <a:cs typeface="Arial" pitchFamily="34" charset="0"/>
              </a:rPr>
              <a:t>listado de factores de riesgo a los que haya estado expuesto</a:t>
            </a:r>
            <a:r>
              <a:rPr lang="es-CO" sz="2800" dirty="0" smtClean="0">
                <a:latin typeface="Arial" pitchFamily="34" charset="0"/>
                <a:cs typeface="Arial" pitchFamily="34" charset="0"/>
              </a:rPr>
              <a:t>" el trabajador, indicando </a:t>
            </a:r>
            <a:r>
              <a:rPr lang="es-CO" sz="2800" u="sng" dirty="0" smtClean="0">
                <a:latin typeface="Arial" pitchFamily="34" charset="0"/>
                <a:cs typeface="Arial" pitchFamily="34" charset="0"/>
              </a:rPr>
              <a:t>niveles de exposición</a:t>
            </a:r>
            <a:r>
              <a:rPr lang="es-CO" sz="2800" dirty="0" smtClean="0">
                <a:latin typeface="Arial" pitchFamily="34" charset="0"/>
                <a:cs typeface="Arial" pitchFamily="34" charset="0"/>
              </a:rPr>
              <a:t>, </a:t>
            </a:r>
            <a:r>
              <a:rPr lang="es-CO" sz="2800" u="sng" dirty="0" smtClean="0">
                <a:latin typeface="Arial" pitchFamily="34" charset="0"/>
                <a:cs typeface="Arial" pitchFamily="34" charset="0"/>
              </a:rPr>
              <a:t>valores límite permisibles </a:t>
            </a:r>
            <a:r>
              <a:rPr lang="es-CO" sz="2800" dirty="0" smtClean="0">
                <a:latin typeface="Arial" pitchFamily="34" charset="0"/>
                <a:cs typeface="Arial" pitchFamily="34" charset="0"/>
              </a:rPr>
              <a:t>(cuando existan), </a:t>
            </a:r>
            <a:r>
              <a:rPr lang="es-CO" sz="2800" u="sng" dirty="0" smtClean="0">
                <a:latin typeface="Arial" pitchFamily="34" charset="0"/>
                <a:cs typeface="Arial" pitchFamily="34" charset="0"/>
              </a:rPr>
              <a:t>tiempo de exposición a cada factor</a:t>
            </a:r>
            <a:r>
              <a:rPr lang="es-CO" sz="2800" dirty="0" smtClean="0">
                <a:latin typeface="Arial" pitchFamily="34" charset="0"/>
                <a:cs typeface="Arial" pitchFamily="34" charset="0"/>
              </a:rPr>
              <a:t> (en años y meses) y las </a:t>
            </a:r>
            <a:r>
              <a:rPr lang="es-CO" sz="2800" u="sng" dirty="0" smtClean="0">
                <a:latin typeface="Arial" pitchFamily="34" charset="0"/>
                <a:cs typeface="Arial" pitchFamily="34" charset="0"/>
              </a:rPr>
              <a:t>medidas de control implementadas.</a:t>
            </a:r>
            <a:r>
              <a:rPr lang="es-CO" sz="2800" dirty="0" smtClean="0">
                <a:latin typeface="Arial" pitchFamily="34" charset="0"/>
                <a:cs typeface="Arial" pitchFamily="34" charset="0"/>
              </a:rPr>
              <a:t> </a:t>
            </a:r>
          </a:p>
          <a:p>
            <a:pPr>
              <a:buFont typeface="Arial" pitchFamily="34" charset="0"/>
              <a:buChar char="•"/>
            </a:pPr>
            <a:r>
              <a:rPr lang="es-CO" sz="2800" dirty="0" smtClean="0">
                <a:latin typeface="Arial" pitchFamily="34" charset="0"/>
                <a:cs typeface="Arial" pitchFamily="34" charset="0"/>
              </a:rPr>
              <a:t>E</a:t>
            </a:r>
            <a:r>
              <a:rPr lang="es-CO" sz="2800" u="sng" dirty="0" smtClean="0">
                <a:latin typeface="Arial" pitchFamily="34" charset="0"/>
                <a:cs typeface="Arial" pitchFamily="34" charset="0"/>
              </a:rPr>
              <a:t>specificar tipo de factor de riesgo</a:t>
            </a:r>
            <a:r>
              <a:rPr lang="es-CO" sz="2800" dirty="0" smtClean="0">
                <a:latin typeface="Arial" pitchFamily="34" charset="0"/>
                <a:cs typeface="Arial" pitchFamily="34" charset="0"/>
              </a:rPr>
              <a:t> (p. ej., químico, físico, biológico o ergonómico), el </a:t>
            </a:r>
            <a:r>
              <a:rPr lang="es-CO" sz="2800" u="sng" dirty="0" smtClean="0">
                <a:latin typeface="Arial" pitchFamily="34" charset="0"/>
                <a:cs typeface="Arial" pitchFamily="34" charset="0"/>
              </a:rPr>
              <a:t>nivel de exposición </a:t>
            </a:r>
            <a:r>
              <a:rPr lang="es-CO" sz="2800" dirty="0" smtClean="0">
                <a:latin typeface="Arial" pitchFamily="34" charset="0"/>
                <a:cs typeface="Arial" pitchFamily="34" charset="0"/>
              </a:rPr>
              <a:t>(por ejemplo, leve, moderado o intenso), el </a:t>
            </a:r>
            <a:r>
              <a:rPr lang="es-CO" sz="2800" u="sng" dirty="0" smtClean="0">
                <a:latin typeface="Arial" pitchFamily="34" charset="0"/>
                <a:cs typeface="Arial" pitchFamily="34" charset="0"/>
              </a:rPr>
              <a:t>tiempo de exposición acumulado </a:t>
            </a:r>
            <a:r>
              <a:rPr lang="es-CO" sz="2800" dirty="0" smtClean="0">
                <a:latin typeface="Arial" pitchFamily="34" charset="0"/>
                <a:cs typeface="Arial" pitchFamily="34" charset="0"/>
              </a:rPr>
              <a:t>y las </a:t>
            </a:r>
            <a:r>
              <a:rPr lang="es-CO" sz="2800" u="sng" dirty="0" smtClean="0">
                <a:latin typeface="Arial" pitchFamily="34" charset="0"/>
                <a:cs typeface="Arial" pitchFamily="34" charset="0"/>
              </a:rPr>
              <a:t>medidas preventivas aplicadas </a:t>
            </a:r>
            <a:r>
              <a:rPr lang="es-CO" sz="2800" dirty="0" smtClean="0">
                <a:latin typeface="Arial" pitchFamily="34" charset="0"/>
                <a:cs typeface="Arial" pitchFamily="34" charset="0"/>
              </a:rPr>
              <a:t>(como equipos de protección o controles de ingeniería).</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285776"/>
            <a:ext cx="9144000" cy="6124754"/>
          </a:xfrm>
          <a:prstGeom prst="rect">
            <a:avLst/>
          </a:prstGeom>
        </p:spPr>
        <p:txBody>
          <a:bodyPr wrap="square">
            <a:spAutoFit/>
          </a:bodyPr>
          <a:lstStyle/>
          <a:p>
            <a:endParaRPr lang="es-CO" sz="2800" dirty="0" smtClean="0">
              <a:latin typeface="Arial" pitchFamily="34" charset="0"/>
              <a:cs typeface="Arial" pitchFamily="34" charset="0"/>
              <a:hlinkClick r:id="rId4"/>
            </a:endParaRPr>
          </a:p>
          <a:p>
            <a:pPr>
              <a:buFont typeface="Arial" pitchFamily="34" charset="0"/>
              <a:buChar char="•"/>
            </a:pPr>
            <a:r>
              <a:rPr lang="es-CO" sz="2800" dirty="0" smtClean="0">
                <a:latin typeface="Arial" pitchFamily="34" charset="0"/>
                <a:cs typeface="Arial" pitchFamily="34" charset="0"/>
              </a:rPr>
              <a:t>La norma exige </a:t>
            </a:r>
            <a:r>
              <a:rPr lang="es-CO" sz="2800" u="sng" dirty="0" smtClean="0">
                <a:latin typeface="Arial" pitchFamily="34" charset="0"/>
                <a:cs typeface="Arial" pitchFamily="34" charset="0"/>
              </a:rPr>
              <a:t>registrar antecedentes laborales </a:t>
            </a:r>
            <a:r>
              <a:rPr lang="es-CO" sz="2800" dirty="0" smtClean="0">
                <a:latin typeface="Arial" pitchFamily="34" charset="0"/>
                <a:cs typeface="Arial" pitchFamily="34" charset="0"/>
              </a:rPr>
              <a:t>(cargo, funciones y actividades desarrolladas), datos </a:t>
            </a:r>
            <a:r>
              <a:rPr lang="es-CO" sz="2800" dirty="0" err="1" smtClean="0">
                <a:latin typeface="Arial" pitchFamily="34" charset="0"/>
                <a:cs typeface="Arial" pitchFamily="34" charset="0"/>
              </a:rPr>
              <a:t>sociodemográficos</a:t>
            </a:r>
            <a:r>
              <a:rPr lang="es-CO" sz="2800" dirty="0" smtClean="0">
                <a:latin typeface="Arial" pitchFamily="34" charset="0"/>
                <a:cs typeface="Arial" pitchFamily="34" charset="0"/>
              </a:rPr>
              <a:t>, hallazgos del examen físico, diagnósticos (con presunción de origen laboral, si aplica) y las restricciones o recomendaciones médico-laborales pertinentes. </a:t>
            </a:r>
          </a:p>
          <a:p>
            <a:pPr>
              <a:buFont typeface="Arial" pitchFamily="34" charset="0"/>
              <a:buChar char="•"/>
            </a:pPr>
            <a:r>
              <a:rPr lang="es-CO" sz="2800" dirty="0" smtClean="0">
                <a:latin typeface="Arial" pitchFamily="34" charset="0"/>
                <a:cs typeface="Arial" pitchFamily="34" charset="0"/>
              </a:rPr>
              <a:t>Estos requisitos apuntan a </a:t>
            </a:r>
            <a:r>
              <a:rPr lang="es-CO" sz="2800" u="sng" dirty="0" smtClean="0">
                <a:latin typeface="Arial" pitchFamily="34" charset="0"/>
                <a:cs typeface="Arial" pitchFamily="34" charset="0"/>
              </a:rPr>
              <a:t>enriquecer la trazabilidad </a:t>
            </a:r>
            <a:r>
              <a:rPr lang="es-CO" sz="2800" dirty="0" smtClean="0">
                <a:latin typeface="Arial" pitchFamily="34" charset="0"/>
                <a:cs typeface="Arial" pitchFamily="34" charset="0"/>
              </a:rPr>
              <a:t>y detalle de la información de salud en el trabajo</a:t>
            </a:r>
            <a:r>
              <a:rPr lang="es-CO" sz="2800" dirty="0" smtClean="0"/>
              <a:t>.</a:t>
            </a:r>
          </a:p>
          <a:p>
            <a:pPr>
              <a:buFont typeface="Arial" pitchFamily="34" charset="0"/>
              <a:buChar char="•"/>
            </a:pPr>
            <a:r>
              <a:rPr lang="es-CO" sz="2800" dirty="0" smtClean="0">
                <a:latin typeface="Arial" pitchFamily="34" charset="0"/>
                <a:cs typeface="Arial" pitchFamily="34" charset="0"/>
              </a:rPr>
              <a:t>Concede un plazo de </a:t>
            </a:r>
            <a:r>
              <a:rPr lang="es-CO" sz="2800" u="sng" dirty="0" smtClean="0">
                <a:latin typeface="Arial" pitchFamily="34" charset="0"/>
                <a:cs typeface="Arial" pitchFamily="34" charset="0"/>
              </a:rPr>
              <a:t>transición de seis meses </a:t>
            </a:r>
            <a:r>
              <a:rPr lang="es-CO" sz="2800" dirty="0" smtClean="0">
                <a:latin typeface="Arial" pitchFamily="34" charset="0"/>
                <a:cs typeface="Arial" pitchFamily="34" charset="0"/>
              </a:rPr>
              <a:t>para su implementación. Las empresas deben ajustar sus procesos de SST (incluyendo la capacitación de recursos humanos y la actualización de sistemas de información), para acomodar los nuevos requisitos.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101624"/>
            <a:ext cx="9144000" cy="4401205"/>
          </a:xfrm>
          <a:prstGeom prst="rect">
            <a:avLst/>
          </a:prstGeom>
        </p:spPr>
        <p:txBody>
          <a:bodyPr wrap="square">
            <a:spAutoFit/>
          </a:bodyPr>
          <a:lstStyle/>
          <a:p>
            <a:endParaRPr lang="es-CO" sz="2800" dirty="0" smtClean="0">
              <a:latin typeface="Arial" pitchFamily="34" charset="0"/>
              <a:cs typeface="Arial" pitchFamily="34" charset="0"/>
              <a:hlinkClick r:id="rId4"/>
            </a:endParaRPr>
          </a:p>
          <a:p>
            <a:r>
              <a:rPr lang="es-CO" sz="2800" b="1" dirty="0" smtClean="0">
                <a:latin typeface="Arial" pitchFamily="34" charset="0"/>
                <a:cs typeface="Arial" pitchFamily="34" charset="0"/>
              </a:rPr>
              <a:t>Responsabilidades del Empleador</a:t>
            </a:r>
            <a:r>
              <a:rPr lang="es-CO" sz="2800" dirty="0" smtClean="0">
                <a:latin typeface="Arial" pitchFamily="34" charset="0"/>
                <a:cs typeface="Arial" pitchFamily="34" charset="0"/>
              </a:rPr>
              <a:t>: </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Asumir los costos de las evaluaciones médicas y de las pruebas complementarias</a:t>
            </a:r>
          </a:p>
          <a:p>
            <a:pPr>
              <a:buFont typeface="Arial" pitchFamily="34" charset="0"/>
              <a:buChar char="•"/>
            </a:pPr>
            <a:r>
              <a:rPr lang="es-CO" sz="2800" dirty="0" smtClean="0">
                <a:latin typeface="Arial" pitchFamily="34" charset="0"/>
                <a:cs typeface="Arial" pitchFamily="34" charset="0"/>
              </a:rPr>
              <a:t>Garantizar que las condiciones de trabajo se adapten según las recomendaciones médicas </a:t>
            </a:r>
          </a:p>
          <a:p>
            <a:pPr>
              <a:buFont typeface="Arial" pitchFamily="34" charset="0"/>
              <a:buChar char="•"/>
            </a:pPr>
            <a:r>
              <a:rPr lang="es-CO" sz="2800" dirty="0" smtClean="0">
                <a:latin typeface="Arial" pitchFamily="34" charset="0"/>
                <a:cs typeface="Arial" pitchFamily="34" charset="0"/>
              </a:rPr>
              <a:t>Cubrir los gastos de desplazamiento, alojamiento y manutención cuando se requieran traslados intermunicipales para la realización de estos exámenes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389636"/>
            <a:ext cx="9144000" cy="3539430"/>
          </a:xfrm>
          <a:prstGeom prst="rect">
            <a:avLst/>
          </a:prstGeom>
        </p:spPr>
        <p:txBody>
          <a:bodyPr wrap="square">
            <a:spAutoFit/>
          </a:bodyPr>
          <a:lstStyle/>
          <a:p>
            <a:endParaRPr lang="es-CO" sz="2800" dirty="0" smtClean="0">
              <a:latin typeface="Arial" pitchFamily="34" charset="0"/>
              <a:cs typeface="Arial" pitchFamily="34" charset="0"/>
              <a:hlinkClick r:id="rId4"/>
            </a:endParaRPr>
          </a:p>
          <a:p>
            <a:r>
              <a:rPr lang="es-CO" sz="2800" b="1" dirty="0" smtClean="0">
                <a:latin typeface="Arial" pitchFamily="34" charset="0"/>
                <a:cs typeface="Arial" pitchFamily="34" charset="0"/>
              </a:rPr>
              <a:t>Implementación de Pausas Activas</a:t>
            </a:r>
            <a:r>
              <a:rPr lang="es-CO" sz="2800" dirty="0" smtClean="0">
                <a:latin typeface="Arial" pitchFamily="34" charset="0"/>
                <a:cs typeface="Arial" pitchFamily="34" charset="0"/>
              </a:rPr>
              <a:t>: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Se establece la obligatoriedad de implementar pausas activas durante la jornada laboral, orientadas a prevenir enfermedades laborales y fortalecer el bienestar integral del trabajador, respetando la diversidad y evitando cualquier forma de discriminación</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142908" y="244500"/>
            <a:ext cx="9144000" cy="3970318"/>
          </a:xfrm>
          <a:prstGeom prst="rect">
            <a:avLst/>
          </a:prstGeom>
        </p:spPr>
        <p:txBody>
          <a:bodyPr wrap="square">
            <a:spAutoFit/>
          </a:bodyPr>
          <a:lstStyle/>
          <a:p>
            <a:pPr>
              <a:buFont typeface="Arial" pitchFamily="34" charset="0"/>
              <a:buChar char="•"/>
            </a:pPr>
            <a:r>
              <a:rPr lang="es-CO" sz="2800" dirty="0" smtClean="0">
                <a:latin typeface="Arial" pitchFamily="34" charset="0"/>
                <a:cs typeface="Arial" pitchFamily="34" charset="0"/>
              </a:rPr>
              <a:t>Establecer los elementos del </a:t>
            </a:r>
            <a:r>
              <a:rPr lang="es-CO" sz="2800" b="1" dirty="0" smtClean="0">
                <a:latin typeface="Arial" pitchFamily="34" charset="0"/>
                <a:cs typeface="Arial" pitchFamily="34" charset="0"/>
              </a:rPr>
              <a:t>Sistema de Gestión en Seguridad y Salud en el Trabajo</a:t>
            </a:r>
            <a:r>
              <a:rPr lang="es-CO" sz="2800" dirty="0" smtClean="0">
                <a:latin typeface="Arial" pitchFamily="34" charset="0"/>
                <a:cs typeface="Arial" pitchFamily="34" charset="0"/>
              </a:rPr>
              <a:t>,  como parte de un proceso lógico y por etapas que fortalezca el </a:t>
            </a:r>
            <a:r>
              <a:rPr lang="es-CO" sz="2800" b="1" dirty="0" smtClean="0">
                <a:latin typeface="Arial" pitchFamily="34" charset="0"/>
                <a:cs typeface="Arial" pitchFamily="34" charset="0"/>
              </a:rPr>
              <a:t>Entorno Laboral Saludable Sostenible</a:t>
            </a:r>
            <a:r>
              <a:rPr lang="es-CO" sz="2800" dirty="0" smtClean="0">
                <a:latin typeface="Arial" pitchFamily="34" charset="0"/>
                <a:cs typeface="Arial" pitchFamily="34" charset="0"/>
              </a:rPr>
              <a:t>, basado en los requisitos legales aplicables, que permiten la planificación, implementación, monitoreo y mejora continua, definiendo estándares de trabajo seguros y saludables, con el fin de prevenir lesiones y/o deterioro de la salud relacionados con el trabajo.</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62"/>
            <a:ext cx="9144000" cy="3539430"/>
          </a:xfrm>
          <a:prstGeom prst="rect">
            <a:avLst/>
          </a:prstGeom>
        </p:spPr>
        <p:txBody>
          <a:bodyPr wrap="square">
            <a:spAutoFit/>
          </a:bodyPr>
          <a:lstStyle/>
          <a:p>
            <a:endParaRPr lang="es-CO" sz="2800" dirty="0" smtClean="0">
              <a:latin typeface="Arial" pitchFamily="34" charset="0"/>
              <a:cs typeface="Arial" pitchFamily="34" charset="0"/>
              <a:hlinkClick r:id="rId4"/>
            </a:endParaRPr>
          </a:p>
          <a:p>
            <a:r>
              <a:rPr lang="es-CO" sz="2800" b="1" dirty="0" smtClean="0">
                <a:latin typeface="Arial" pitchFamily="34" charset="0"/>
                <a:cs typeface="Arial" pitchFamily="34" charset="0"/>
              </a:rPr>
              <a:t>Programas de prevención:</a:t>
            </a:r>
          </a:p>
          <a:p>
            <a:endParaRPr lang="es-CO" sz="2800" b="1" dirty="0" smtClean="0">
              <a:latin typeface="Arial" pitchFamily="34" charset="0"/>
              <a:cs typeface="Arial" pitchFamily="34" charset="0"/>
            </a:endParaRPr>
          </a:p>
          <a:p>
            <a:r>
              <a:rPr lang="es-CO" sz="2800" dirty="0" smtClean="0">
                <a:latin typeface="Arial" pitchFamily="34" charset="0"/>
                <a:cs typeface="Arial" pitchFamily="34" charset="0"/>
              </a:rPr>
              <a:t>Incluir dentro de las actividades del Sistema de Gestión de Seguridad y Salud en el Trabajo, campañas específicas, tendientes a fomentar la prevención y el control de fármaco dependencia, el alcoholismo y el tabaquismo, dirigidas a sus trabajadores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0"/>
            <a:ext cx="9144000" cy="5693866"/>
          </a:xfrm>
          <a:prstGeom prst="rect">
            <a:avLst/>
          </a:prstGeom>
        </p:spPr>
        <p:txBody>
          <a:bodyPr wrap="square">
            <a:spAutoFit/>
          </a:bodyPr>
          <a:lstStyle/>
          <a:p>
            <a:endParaRPr lang="es-CO" sz="2800" dirty="0" smtClean="0">
              <a:latin typeface="Arial" pitchFamily="34" charset="0"/>
              <a:cs typeface="Arial" pitchFamily="34" charset="0"/>
              <a:hlinkClick r:id="rId4"/>
            </a:endParaRPr>
          </a:p>
          <a:p>
            <a:r>
              <a:rPr lang="es-CO" sz="2800" b="1" dirty="0" smtClean="0">
                <a:latin typeface="Arial" pitchFamily="34" charset="0"/>
                <a:cs typeface="Arial" pitchFamily="34" charset="0"/>
              </a:rPr>
              <a:t>Responsabilidades de las Administradoras de Riesgos Laborales (ARL).</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a) Brindar </a:t>
            </a:r>
            <a:r>
              <a:rPr lang="es-CO" sz="2800" u="sng" dirty="0" smtClean="0">
                <a:latin typeface="Arial" pitchFamily="34" charset="0"/>
                <a:cs typeface="Arial" pitchFamily="34" charset="0"/>
              </a:rPr>
              <a:t>asistencia técnica </a:t>
            </a:r>
            <a:r>
              <a:rPr lang="es-CO" sz="2800" dirty="0" smtClean="0">
                <a:latin typeface="Arial" pitchFamily="34" charset="0"/>
                <a:cs typeface="Arial" pitchFamily="34" charset="0"/>
              </a:rPr>
              <a:t>a las empresas afiliadas para la correcta implementación de los </a:t>
            </a:r>
            <a:r>
              <a:rPr lang="es-CO" sz="2800" u="sng" dirty="0" smtClean="0">
                <a:latin typeface="Arial" pitchFamily="34" charset="0"/>
                <a:cs typeface="Arial" pitchFamily="34" charset="0"/>
              </a:rPr>
              <a:t>Sistemas de Vigilancia Epidemiológica.</a:t>
            </a:r>
          </a:p>
          <a:p>
            <a:r>
              <a:rPr lang="es-CO" sz="2800" dirty="0" smtClean="0">
                <a:latin typeface="Arial" pitchFamily="34" charset="0"/>
                <a:cs typeface="Arial" pitchFamily="34" charset="0"/>
              </a:rPr>
              <a:t>b) Brindar asistencia técnica a las empresas afiliadas en el </a:t>
            </a:r>
            <a:r>
              <a:rPr lang="es-CO" sz="2800" u="sng" dirty="0" smtClean="0">
                <a:latin typeface="Arial" pitchFamily="34" charset="0"/>
                <a:cs typeface="Arial" pitchFamily="34" charset="0"/>
              </a:rPr>
              <a:t>fomento de estilos de trabajo y de vida saludables</a:t>
            </a:r>
            <a:r>
              <a:rPr lang="es-CO" sz="2800" dirty="0" smtClean="0">
                <a:latin typeface="Arial" pitchFamily="34" charset="0"/>
                <a:cs typeface="Arial" pitchFamily="34" charset="0"/>
              </a:rPr>
              <a:t>, de acuerdo con los perfiles epidemiológicos de las empresas.</a:t>
            </a:r>
          </a:p>
          <a:p>
            <a:r>
              <a:rPr lang="es-CO" sz="2800" dirty="0" smtClean="0">
                <a:latin typeface="Arial" pitchFamily="34" charset="0"/>
                <a:cs typeface="Arial" pitchFamily="34" charset="0"/>
              </a:rPr>
              <a:t>c) Desarrollo </a:t>
            </a:r>
            <a:r>
              <a:rPr lang="es-CO" sz="2800" u="sng" dirty="0" smtClean="0">
                <a:latin typeface="Arial" pitchFamily="34" charset="0"/>
                <a:cs typeface="Arial" pitchFamily="34" charset="0"/>
              </a:rPr>
              <a:t>de programas regulares de promoción, prevención y control de riesgos laborales y de rehabilitación integral </a:t>
            </a:r>
            <a:r>
              <a:rPr lang="es-CO" sz="2800" dirty="0" smtClean="0">
                <a:latin typeface="Arial" pitchFamily="34" charset="0"/>
                <a:cs typeface="Arial" pitchFamily="34" charset="0"/>
              </a:rPr>
              <a:t>en las empresas afiliadas.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62"/>
            <a:ext cx="9144000" cy="6124754"/>
          </a:xfrm>
          <a:prstGeom prst="rect">
            <a:avLst/>
          </a:prstGeom>
        </p:spPr>
        <p:txBody>
          <a:bodyPr wrap="square">
            <a:spAutoFit/>
          </a:bodyPr>
          <a:lstStyle/>
          <a:p>
            <a:endParaRPr lang="es-CO" sz="2800" dirty="0" smtClean="0">
              <a:latin typeface="Arial" pitchFamily="34" charset="0"/>
              <a:cs typeface="Arial" pitchFamily="34" charset="0"/>
              <a:hlinkClick r:id="rId4"/>
            </a:endParaRPr>
          </a:p>
          <a:p>
            <a:r>
              <a:rPr lang="es-CO" sz="2800" dirty="0" smtClean="0">
                <a:latin typeface="Arial" pitchFamily="34" charset="0"/>
                <a:cs typeface="Arial" pitchFamily="34" charset="0"/>
              </a:rPr>
              <a:t>d) Brindar asistencia técnica, asesoría y capacitación para la </a:t>
            </a:r>
            <a:r>
              <a:rPr lang="es-CO" sz="2800" u="sng" dirty="0" smtClean="0">
                <a:latin typeface="Arial" pitchFamily="34" charset="0"/>
                <a:cs typeface="Arial" pitchFamily="34" charset="0"/>
              </a:rPr>
              <a:t>adecuada implementación de pausas activas durante la jornada laboral,</a:t>
            </a:r>
            <a:r>
              <a:rPr lang="es-CO" sz="2800" dirty="0" smtClean="0">
                <a:latin typeface="Arial" pitchFamily="34" charset="0"/>
                <a:cs typeface="Arial" pitchFamily="34" charset="0"/>
              </a:rPr>
              <a:t> destinadas a realizar actividades preventivas que mejoren la salud física y mental de los trabajadores, respetando la libertad de conciencias, credos, estados de salud, posturas culturales, políticas y formas de vida, evitando toda forma de discriminación o exclusión.</a:t>
            </a:r>
          </a:p>
          <a:p>
            <a:r>
              <a:rPr lang="es-CO" sz="2800" dirty="0" smtClean="0">
                <a:latin typeface="Arial" pitchFamily="34" charset="0"/>
                <a:cs typeface="Arial" pitchFamily="34" charset="0"/>
              </a:rPr>
              <a:t>e) Capacitar de manera presencial o virtual a las empresas afiliadas para la </a:t>
            </a:r>
            <a:r>
              <a:rPr lang="es-CO" sz="2800" u="sng" dirty="0" smtClean="0">
                <a:latin typeface="Arial" pitchFamily="34" charset="0"/>
                <a:cs typeface="Arial" pitchFamily="34" charset="0"/>
              </a:rPr>
              <a:t>adecuada implementación de las evaluaciones médicas ocupacionales y la relación con los peligros asociados con las labores y las medidas de prevención y control.</a:t>
            </a:r>
            <a:endParaRPr lang="es-CO" sz="2800" u="sng"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4763"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62"/>
            <a:ext cx="9144000" cy="6124754"/>
          </a:xfrm>
          <a:prstGeom prst="rect">
            <a:avLst/>
          </a:prstGeom>
        </p:spPr>
        <p:txBody>
          <a:bodyPr wrap="square">
            <a:spAutoFit/>
          </a:bodyPr>
          <a:lstStyle/>
          <a:p>
            <a:r>
              <a:rPr lang="es-CO" sz="2800" b="1" dirty="0" smtClean="0">
                <a:latin typeface="Arial" pitchFamily="34" charset="0"/>
                <a:cs typeface="Arial" pitchFamily="34" charset="0"/>
              </a:rPr>
              <a:t>Responsabilidades de los trabajadores.</a:t>
            </a:r>
            <a:r>
              <a:rPr lang="es-CO" sz="2800" dirty="0" smtClean="0">
                <a:latin typeface="Arial" pitchFamily="34" charset="0"/>
                <a:cs typeface="Arial" pitchFamily="34" charset="0"/>
              </a:rPr>
              <a:t> Las responsabilidades de los trabajadores son las siguientes:</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a) Procurar el </a:t>
            </a:r>
            <a:r>
              <a:rPr lang="es-CO" sz="2800" u="sng" dirty="0" smtClean="0">
                <a:latin typeface="Arial" pitchFamily="34" charset="0"/>
                <a:cs typeface="Arial" pitchFamily="34" charset="0"/>
              </a:rPr>
              <a:t>cuidado integral de su salud </a:t>
            </a:r>
            <a:r>
              <a:rPr lang="es-CO" sz="2800" dirty="0" smtClean="0">
                <a:latin typeface="Arial" pitchFamily="34" charset="0"/>
                <a:cs typeface="Arial" pitchFamily="34" charset="0"/>
              </a:rPr>
              <a:t>atendiendo las </a:t>
            </a:r>
            <a:r>
              <a:rPr lang="es-CO" sz="2800" u="sng" dirty="0" smtClean="0">
                <a:latin typeface="Arial" pitchFamily="34" charset="0"/>
                <a:cs typeface="Arial" pitchFamily="34" charset="0"/>
              </a:rPr>
              <a:t>recomendaciones y/o restricciones </a:t>
            </a:r>
            <a:r>
              <a:rPr lang="es-CO" sz="2800" dirty="0" smtClean="0">
                <a:latin typeface="Arial" pitchFamily="34" charset="0"/>
                <a:cs typeface="Arial" pitchFamily="34" charset="0"/>
              </a:rPr>
              <a:t>emitidas por el médico evaluador tanto en el </a:t>
            </a:r>
            <a:r>
              <a:rPr lang="es-CO" sz="2800" u="sng" dirty="0" smtClean="0">
                <a:latin typeface="Arial" pitchFamily="34" charset="0"/>
                <a:cs typeface="Arial" pitchFamily="34" charset="0"/>
              </a:rPr>
              <a:t>ámbito </a:t>
            </a:r>
            <a:r>
              <a:rPr lang="es-CO" sz="2800" u="sng" dirty="0" err="1" smtClean="0">
                <a:latin typeface="Arial" pitchFamily="34" charset="0"/>
                <a:cs typeface="Arial" pitchFamily="34" charset="0"/>
              </a:rPr>
              <a:t>intralaboral</a:t>
            </a:r>
            <a:r>
              <a:rPr lang="es-CO" sz="2800" u="sng" dirty="0" smtClean="0">
                <a:latin typeface="Arial" pitchFamily="34" charset="0"/>
                <a:cs typeface="Arial" pitchFamily="34" charset="0"/>
              </a:rPr>
              <a:t> como en el </a:t>
            </a:r>
            <a:r>
              <a:rPr lang="es-CO" sz="2800" u="sng" dirty="0" err="1" smtClean="0">
                <a:latin typeface="Arial" pitchFamily="34" charset="0"/>
                <a:cs typeface="Arial" pitchFamily="34" charset="0"/>
              </a:rPr>
              <a:t>extralaboral</a:t>
            </a:r>
            <a:r>
              <a:rPr lang="es-CO" sz="2800" u="sng" dirty="0" smtClean="0">
                <a:latin typeface="Arial" pitchFamily="34" charset="0"/>
                <a:cs typeface="Arial" pitchFamily="34" charset="0"/>
              </a:rPr>
              <a:t>.</a:t>
            </a:r>
          </a:p>
          <a:p>
            <a:r>
              <a:rPr lang="es-CO" sz="2800" dirty="0" smtClean="0">
                <a:latin typeface="Arial" pitchFamily="34" charset="0"/>
                <a:cs typeface="Arial" pitchFamily="34" charset="0"/>
              </a:rPr>
              <a:t>b) Suministrar </a:t>
            </a:r>
            <a:r>
              <a:rPr lang="es-CO" sz="2800" u="sng" dirty="0" smtClean="0">
                <a:latin typeface="Arial" pitchFamily="34" charset="0"/>
                <a:cs typeface="Arial" pitchFamily="34" charset="0"/>
              </a:rPr>
              <a:t>información clara, veraz </a:t>
            </a:r>
            <a:r>
              <a:rPr lang="es-CO" sz="2800" dirty="0" smtClean="0">
                <a:latin typeface="Arial" pitchFamily="34" charset="0"/>
                <a:cs typeface="Arial" pitchFamily="34" charset="0"/>
              </a:rPr>
              <a:t>y completa sobre </a:t>
            </a:r>
            <a:r>
              <a:rPr lang="es-CO" sz="2800" u="sng" dirty="0" smtClean="0">
                <a:latin typeface="Arial" pitchFamily="34" charset="0"/>
                <a:cs typeface="Arial" pitchFamily="34" charset="0"/>
              </a:rPr>
              <a:t>su estado de salud</a:t>
            </a:r>
            <a:r>
              <a:rPr lang="es-CO" sz="2800" dirty="0" smtClean="0">
                <a:latin typeface="Arial" pitchFamily="34" charset="0"/>
                <a:cs typeface="Arial" pitchFamily="34" charset="0"/>
              </a:rPr>
              <a:t>, </a:t>
            </a:r>
            <a:r>
              <a:rPr lang="es-CO" sz="2800" dirty="0" err="1" smtClean="0">
                <a:latin typeface="Arial" pitchFamily="34" charset="0"/>
                <a:cs typeface="Arial" pitchFamily="34" charset="0"/>
              </a:rPr>
              <a:t>paraclínicos</a:t>
            </a:r>
            <a:r>
              <a:rPr lang="es-CO" sz="2800" dirty="0" smtClean="0">
                <a:latin typeface="Arial" pitchFamily="34" charset="0"/>
                <a:cs typeface="Arial" pitchFamily="34" charset="0"/>
              </a:rPr>
              <a:t>, e historias clínicas, recomendaciones o restricciones médicas, y los diagnósticos de las patologías que presente al momento de la realización de las </a:t>
            </a:r>
            <a:r>
              <a:rPr lang="es-CO" sz="2800" u="sng" dirty="0" smtClean="0">
                <a:latin typeface="Arial" pitchFamily="34" charset="0"/>
                <a:cs typeface="Arial" pitchFamily="34" charset="0"/>
              </a:rPr>
              <a:t>evaluaciones médicas ocupacionales.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62"/>
            <a:ext cx="9144000" cy="5262979"/>
          </a:xfrm>
          <a:prstGeom prst="rect">
            <a:avLst/>
          </a:prstGeom>
        </p:spPr>
        <p:txBody>
          <a:bodyPr wrap="square">
            <a:spAutoFit/>
          </a:bodyPr>
          <a:lstStyle/>
          <a:p>
            <a:endParaRPr lang="es-CO" sz="2800" dirty="0" smtClean="0">
              <a:latin typeface="Arial" pitchFamily="34" charset="0"/>
              <a:cs typeface="Arial" pitchFamily="34" charset="0"/>
              <a:hlinkClick r:id="rId4"/>
            </a:endParaRPr>
          </a:p>
          <a:p>
            <a:r>
              <a:rPr lang="es-CO" sz="2800" dirty="0" smtClean="0">
                <a:latin typeface="Arial" pitchFamily="34" charset="0"/>
                <a:cs typeface="Arial" pitchFamily="34" charset="0"/>
              </a:rPr>
              <a:t>c) </a:t>
            </a:r>
            <a:r>
              <a:rPr lang="es-CO" sz="2800" u="sng" dirty="0" smtClean="0">
                <a:latin typeface="Arial" pitchFamily="34" charset="0"/>
                <a:cs typeface="Arial" pitchFamily="34" charset="0"/>
              </a:rPr>
              <a:t>Cumplir las normas</a:t>
            </a:r>
            <a:r>
              <a:rPr lang="es-CO" sz="2800" dirty="0" smtClean="0">
                <a:latin typeface="Arial" pitchFamily="34" charset="0"/>
                <a:cs typeface="Arial" pitchFamily="34" charset="0"/>
              </a:rPr>
              <a:t>, reglamentos e instrucciones del Sistema de Gestión de la Seguridad y Salud en el Trabajo (SGSST), incluye el </a:t>
            </a:r>
            <a:r>
              <a:rPr lang="es-CO" sz="2800" u="sng" dirty="0" smtClean="0">
                <a:latin typeface="Arial" pitchFamily="34" charset="0"/>
                <a:cs typeface="Arial" pitchFamily="34" charset="0"/>
              </a:rPr>
              <a:t>uso correcto de los elementos de protección personal </a:t>
            </a:r>
            <a:r>
              <a:rPr lang="es-CO" sz="2800" dirty="0" smtClean="0">
                <a:latin typeface="Arial" pitchFamily="34" charset="0"/>
                <a:cs typeface="Arial" pitchFamily="34" charset="0"/>
              </a:rPr>
              <a:t>que su trabajo amerite.</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d) </a:t>
            </a:r>
            <a:r>
              <a:rPr lang="es-CO" sz="2800" u="sng" dirty="0" smtClean="0">
                <a:latin typeface="Arial" pitchFamily="34" charset="0"/>
                <a:cs typeface="Arial" pitchFamily="34" charset="0"/>
              </a:rPr>
              <a:t>Informar oportunamente </a:t>
            </a:r>
            <a:r>
              <a:rPr lang="es-CO" sz="2800" dirty="0" smtClean="0">
                <a:latin typeface="Arial" pitchFamily="34" charset="0"/>
                <a:cs typeface="Arial" pitchFamily="34" charset="0"/>
              </a:rPr>
              <a:t>al empleador o contratante y al Comité Paritario de Seguridad y Salud en el Trabajo (COPASST) o Vigía de Seguridad y Salud en el Trabajo, </a:t>
            </a:r>
            <a:r>
              <a:rPr lang="es-CO" sz="2800" u="sng" dirty="0" smtClean="0">
                <a:latin typeface="Arial" pitchFamily="34" charset="0"/>
                <a:cs typeface="Arial" pitchFamily="34" charset="0"/>
              </a:rPr>
              <a:t>acerca de los peligros y riesgos latentes en su sitio de trabajo.</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62"/>
            <a:ext cx="9144000" cy="5693866"/>
          </a:xfrm>
          <a:prstGeom prst="rect">
            <a:avLst/>
          </a:prstGeom>
        </p:spPr>
        <p:txBody>
          <a:bodyPr wrap="square">
            <a:spAutoFit/>
          </a:bodyPr>
          <a:lstStyle/>
          <a:p>
            <a:endParaRPr lang="es-CO" sz="2800" dirty="0" smtClean="0">
              <a:latin typeface="Arial" pitchFamily="34" charset="0"/>
              <a:cs typeface="Arial" pitchFamily="34" charset="0"/>
              <a:hlinkClick r:id="rId4"/>
            </a:endParaRPr>
          </a:p>
          <a:p>
            <a:r>
              <a:rPr lang="es-CO" sz="2800" dirty="0" smtClean="0">
                <a:latin typeface="Arial" pitchFamily="34" charset="0"/>
                <a:cs typeface="Arial" pitchFamily="34" charset="0"/>
              </a:rPr>
              <a:t>e) </a:t>
            </a:r>
            <a:r>
              <a:rPr lang="es-CO" sz="2800" u="sng" dirty="0" smtClean="0">
                <a:latin typeface="Arial" pitchFamily="34" charset="0"/>
                <a:cs typeface="Arial" pitchFamily="34" charset="0"/>
              </a:rPr>
              <a:t>Asistir a las evaluaciones médicas ocupacionales programadas</a:t>
            </a:r>
            <a:r>
              <a:rPr lang="es-CO" sz="2800" dirty="0" smtClean="0">
                <a:latin typeface="Arial" pitchFamily="34" charset="0"/>
                <a:cs typeface="Arial" pitchFamily="34" charset="0"/>
              </a:rPr>
              <a:t> por el empleador dentro de la </a:t>
            </a:r>
            <a:r>
              <a:rPr lang="es-CO" sz="2800" u="sng" dirty="0" smtClean="0">
                <a:latin typeface="Arial" pitchFamily="34" charset="0"/>
                <a:cs typeface="Arial" pitchFamily="34" charset="0"/>
              </a:rPr>
              <a:t>jornada laboral establecida</a:t>
            </a:r>
            <a:r>
              <a:rPr lang="es-CO" sz="2800" dirty="0" smtClean="0">
                <a:latin typeface="Arial" pitchFamily="34" charset="0"/>
                <a:cs typeface="Arial" pitchFamily="34" charset="0"/>
              </a:rPr>
              <a:t>, su incumplimiento acarreara sanciones de abuso del derecho conforme a la normatividad vigente.</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f) </a:t>
            </a:r>
            <a:r>
              <a:rPr lang="es-CO" sz="2800" u="sng" dirty="0" smtClean="0">
                <a:latin typeface="Arial" pitchFamily="34" charset="0"/>
                <a:cs typeface="Arial" pitchFamily="34" charset="0"/>
              </a:rPr>
              <a:t>Participar en las pausas activas durante la jornada laboral, programadas por el empleador </a:t>
            </a:r>
            <a:r>
              <a:rPr lang="es-CO" sz="2800" dirty="0" smtClean="0">
                <a:latin typeface="Arial" pitchFamily="34" charset="0"/>
                <a:cs typeface="Arial" pitchFamily="34" charset="0"/>
              </a:rPr>
              <a:t>en mejora de la salud física y mental, e </a:t>
            </a:r>
            <a:r>
              <a:rPr lang="es-CO" sz="2800" u="sng" dirty="0" smtClean="0">
                <a:latin typeface="Arial" pitchFamily="34" charset="0"/>
                <a:cs typeface="Arial" pitchFamily="34" charset="0"/>
              </a:rPr>
              <a:t>informar</a:t>
            </a:r>
            <a:r>
              <a:rPr lang="es-CO" sz="2800" dirty="0" smtClean="0">
                <a:latin typeface="Arial" pitchFamily="34" charset="0"/>
                <a:cs typeface="Arial" pitchFamily="34" charset="0"/>
              </a:rPr>
              <a:t> al empleador </a:t>
            </a:r>
            <a:r>
              <a:rPr lang="es-CO" sz="2800" u="sng" dirty="0" smtClean="0">
                <a:latin typeface="Arial" pitchFamily="34" charset="0"/>
                <a:cs typeface="Arial" pitchFamily="34" charset="0"/>
              </a:rPr>
              <a:t>objeciones de conciencia</a:t>
            </a:r>
            <a:r>
              <a:rPr lang="es-CO" sz="2800" dirty="0" smtClean="0">
                <a:latin typeface="Arial" pitchFamily="34" charset="0"/>
                <a:cs typeface="Arial" pitchFamily="34" charset="0"/>
              </a:rPr>
              <a:t>, credos, limitaciones en su estado de salud, posturas culturales, políticas que afecten o limiten la realización de las pausas.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62"/>
            <a:ext cx="9144000" cy="4832092"/>
          </a:xfrm>
          <a:prstGeom prst="rect">
            <a:avLst/>
          </a:prstGeom>
        </p:spPr>
        <p:txBody>
          <a:bodyPr wrap="square">
            <a:spAutoFit/>
          </a:bodyPr>
          <a:lstStyle/>
          <a:p>
            <a:endParaRPr lang="es-CO" sz="2800" dirty="0" smtClean="0">
              <a:latin typeface="Arial" pitchFamily="34" charset="0"/>
              <a:cs typeface="Arial" pitchFamily="34" charset="0"/>
              <a:hlinkClick r:id="rId4"/>
            </a:endParaRPr>
          </a:p>
          <a:p>
            <a:pPr algn="just"/>
            <a:r>
              <a:rPr lang="es-CO" sz="2800" dirty="0" smtClean="0">
                <a:latin typeface="Arial" pitchFamily="34" charset="0"/>
                <a:cs typeface="Arial" pitchFamily="34" charset="0"/>
              </a:rPr>
              <a:t>g) </a:t>
            </a:r>
            <a:r>
              <a:rPr lang="es-CO" sz="2800" u="sng" dirty="0" smtClean="0">
                <a:latin typeface="Arial" pitchFamily="34" charset="0"/>
                <a:cs typeface="Arial" pitchFamily="34" charset="0"/>
              </a:rPr>
              <a:t>Acatar las recomendaciones médico-laborales </a:t>
            </a:r>
            <a:r>
              <a:rPr lang="es-CO" sz="2800" dirty="0" smtClean="0">
                <a:latin typeface="Arial" pitchFamily="34" charset="0"/>
                <a:cs typeface="Arial" pitchFamily="34" charset="0"/>
              </a:rPr>
              <a:t>emitidas por el médico especialista en medicina del trabajo, salud ocupacional o Seguridad y Salud en el Trabajo, tanto en el ámbito laboral como en el </a:t>
            </a:r>
            <a:r>
              <a:rPr lang="es-CO" sz="2800" dirty="0" err="1" smtClean="0">
                <a:latin typeface="Arial" pitchFamily="34" charset="0"/>
                <a:cs typeface="Arial" pitchFamily="34" charset="0"/>
              </a:rPr>
              <a:t>extralaboral</a:t>
            </a:r>
            <a:endParaRPr lang="es-CO" sz="2800" dirty="0" smtClean="0">
              <a:latin typeface="Arial" pitchFamily="34" charset="0"/>
              <a:cs typeface="Arial" pitchFamily="34" charset="0"/>
            </a:endParaRP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El principal objetivo de la norma es garantizar ambientes laborales seguros y saludables, alineados con estándares internacionales y sentencias recientes de la </a:t>
            </a:r>
            <a:r>
              <a:rPr lang="es-CO" sz="2800" dirty="0" smtClean="0">
                <a:latin typeface="Arial" pitchFamily="34" charset="0"/>
                <a:cs typeface="Arial" pitchFamily="34" charset="0"/>
                <a:hlinkClick r:id="rId5"/>
              </a:rPr>
              <a:t>Corte Constitucional</a:t>
            </a:r>
            <a:r>
              <a:rPr lang="es-CO" sz="2800" dirty="0" smtClean="0">
                <a:latin typeface="Arial" pitchFamily="34" charset="0"/>
                <a:cs typeface="Arial" pitchFamily="34" charset="0"/>
              </a:rPr>
              <a:t>.</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62"/>
            <a:ext cx="9144000" cy="2246769"/>
          </a:xfrm>
          <a:prstGeom prst="rect">
            <a:avLst/>
          </a:prstGeom>
        </p:spPr>
        <p:txBody>
          <a:bodyPr wrap="square">
            <a:spAutoFit/>
          </a:bodyPr>
          <a:lstStyle/>
          <a:p>
            <a:endParaRPr lang="es-CO" sz="2800" dirty="0" smtClean="0">
              <a:latin typeface="Arial" pitchFamily="34" charset="0"/>
              <a:cs typeface="Arial" pitchFamily="34" charset="0"/>
              <a:hlinkClick r:id="rId4"/>
            </a:endParaRPr>
          </a:p>
          <a:p>
            <a:r>
              <a:rPr lang="es-CO" sz="2800" dirty="0" smtClean="0">
                <a:latin typeface="Arial" pitchFamily="34" charset="0"/>
                <a:cs typeface="Arial" pitchFamily="34" charset="0"/>
              </a:rPr>
              <a:t>El principal objetivo de la norma es garantizar ambientes laborales seguros y saludables, alineados con estándares internacionales y sentencias recientes de la </a:t>
            </a:r>
            <a:r>
              <a:rPr lang="es-CO" sz="2800" dirty="0" smtClean="0">
                <a:latin typeface="Arial" pitchFamily="34" charset="0"/>
                <a:cs typeface="Arial" pitchFamily="34" charset="0"/>
                <a:hlinkClick r:id="rId5"/>
              </a:rPr>
              <a:t>Corte Constitucional</a:t>
            </a:r>
            <a:r>
              <a:rPr lang="es-CO" sz="2800" dirty="0" smtClean="0">
                <a:latin typeface="Arial" pitchFamily="34" charset="0"/>
                <a:cs typeface="Arial" pitchFamily="34" charset="0"/>
              </a:rPr>
              <a:t>.</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62"/>
            <a:ext cx="9144000" cy="5816977"/>
          </a:xfrm>
          <a:prstGeom prst="rect">
            <a:avLst/>
          </a:prstGeom>
        </p:spPr>
        <p:txBody>
          <a:bodyPr wrap="square">
            <a:spAutoFit/>
          </a:bodyPr>
          <a:lstStyle/>
          <a:p>
            <a:endParaRPr lang="es-CO" sz="2800" dirty="0" smtClean="0">
              <a:latin typeface="Arial" pitchFamily="34" charset="0"/>
              <a:cs typeface="Arial" pitchFamily="34" charset="0"/>
              <a:hlinkClick r:id="rId4"/>
            </a:endParaRPr>
          </a:p>
          <a:p>
            <a:pPr algn="just"/>
            <a:r>
              <a:rPr lang="es-CO" sz="2800" dirty="0" smtClean="0">
                <a:latin typeface="Arial" pitchFamily="34" charset="0"/>
                <a:cs typeface="Arial" pitchFamily="34" charset="0"/>
                <a:hlinkClick r:id="rId4"/>
              </a:rPr>
              <a:t>La </a:t>
            </a:r>
            <a:r>
              <a:rPr lang="es-CO" sz="2800" b="1" dirty="0" smtClean="0">
                <a:latin typeface="Arial" pitchFamily="34" charset="0"/>
                <a:cs typeface="Arial" pitchFamily="34" charset="0"/>
                <a:hlinkClick r:id="rId4"/>
              </a:rPr>
              <a:t>Guía Técnica Colombiana GTC 45</a:t>
            </a:r>
            <a:r>
              <a:rPr lang="es-CO" sz="2800" dirty="0" smtClean="0">
                <a:latin typeface="Arial" pitchFamily="34" charset="0"/>
                <a:cs typeface="Arial" pitchFamily="34" charset="0"/>
                <a:hlinkClick r:id="rId4"/>
              </a:rPr>
              <a:t> </a:t>
            </a:r>
          </a:p>
          <a:p>
            <a:pPr algn="just"/>
            <a:r>
              <a:rPr lang="es-CO" sz="2800" dirty="0" smtClean="0">
                <a:latin typeface="Arial" pitchFamily="34" charset="0"/>
                <a:cs typeface="Arial" pitchFamily="34" charset="0"/>
                <a:hlinkClick r:id="rId4"/>
              </a:rPr>
              <a:t>Es un documento desarrollado por ICONTEC</a:t>
            </a:r>
          </a:p>
          <a:p>
            <a:pPr algn="just"/>
            <a:r>
              <a:rPr lang="es-CO" sz="2800" dirty="0" smtClean="0">
                <a:latin typeface="Arial" pitchFamily="34" charset="0"/>
                <a:cs typeface="Arial" pitchFamily="34" charset="0"/>
                <a:hlinkClick r:id="rId4"/>
              </a:rPr>
              <a:t>proporciona directrices para la </a:t>
            </a:r>
            <a:r>
              <a:rPr lang="es-CO" sz="2800" b="1" dirty="0" smtClean="0">
                <a:latin typeface="Arial" pitchFamily="34" charset="0"/>
                <a:cs typeface="Arial" pitchFamily="34" charset="0"/>
                <a:hlinkClick r:id="rId4"/>
              </a:rPr>
              <a:t>identificación de </a:t>
            </a:r>
          </a:p>
          <a:p>
            <a:pPr algn="just"/>
            <a:r>
              <a:rPr lang="es-CO" sz="2800" b="1" dirty="0" smtClean="0">
                <a:latin typeface="Arial" pitchFamily="34" charset="0"/>
                <a:cs typeface="Arial" pitchFamily="34" charset="0"/>
                <a:hlinkClick r:id="rId4"/>
              </a:rPr>
              <a:t>peligros y valoración de riesgos en seguridad y </a:t>
            </a:r>
          </a:p>
          <a:p>
            <a:pPr algn="just"/>
            <a:r>
              <a:rPr lang="es-CO" sz="2800" b="1" dirty="0" smtClean="0">
                <a:latin typeface="Arial" pitchFamily="34" charset="0"/>
                <a:cs typeface="Arial" pitchFamily="34" charset="0"/>
                <a:hlinkClick r:id="rId4"/>
              </a:rPr>
              <a:t>salud ocupacional</a:t>
            </a:r>
            <a:r>
              <a:rPr lang="es-CO" sz="2800" dirty="0" smtClean="0">
                <a:latin typeface="Arial" pitchFamily="34" charset="0"/>
                <a:cs typeface="Arial" pitchFamily="34" charset="0"/>
                <a:hlinkClick r:id="rId4"/>
              </a:rPr>
              <a:t>. </a:t>
            </a:r>
          </a:p>
          <a:p>
            <a:pPr algn="just"/>
            <a:r>
              <a:rPr lang="es-CO" sz="2800" dirty="0" smtClean="0">
                <a:latin typeface="Arial" pitchFamily="34" charset="0"/>
                <a:cs typeface="Arial" pitchFamily="34" charset="0"/>
                <a:hlinkClick r:id="rId4"/>
              </a:rPr>
              <a:t>Su segunda actualización, que sigue siendo vigente, fue publicada el </a:t>
            </a:r>
            <a:r>
              <a:rPr lang="es-CO" sz="2800" b="1" dirty="0" smtClean="0">
                <a:latin typeface="Arial" pitchFamily="34" charset="0"/>
                <a:cs typeface="Arial" pitchFamily="34" charset="0"/>
                <a:hlinkClick r:id="rId4"/>
              </a:rPr>
              <a:t>20 de junio de 2012</a:t>
            </a:r>
            <a:r>
              <a:rPr lang="es-CO" sz="2800" dirty="0" smtClean="0">
                <a:latin typeface="Arial" pitchFamily="34" charset="0"/>
                <a:cs typeface="Arial" pitchFamily="34" charset="0"/>
                <a:hlinkClick r:id="rId4"/>
              </a:rPr>
              <a:t>. </a:t>
            </a:r>
          </a:p>
          <a:p>
            <a:pPr algn="just"/>
            <a:r>
              <a:rPr lang="es-CO" sz="2800" dirty="0" smtClean="0">
                <a:latin typeface="Arial" pitchFamily="34" charset="0"/>
                <a:cs typeface="Arial" pitchFamily="34" charset="0"/>
                <a:hlinkClick r:id="rId4"/>
              </a:rPr>
              <a:t>Esta guía establece procedimientos para clasificar actividades rutinarias y no rutinarias, determinar niveles de </a:t>
            </a:r>
          </a:p>
          <a:p>
            <a:pPr algn="just"/>
            <a:r>
              <a:rPr lang="es-CO" sz="2800" dirty="0" smtClean="0">
                <a:latin typeface="Arial" pitchFamily="34" charset="0"/>
                <a:cs typeface="Arial" pitchFamily="34" charset="0"/>
                <a:hlinkClick r:id="rId4"/>
              </a:rPr>
              <a:t>riesgo y definir controles, alineándose con la normativa colombiana vigente sobre SST. </a:t>
            </a:r>
          </a:p>
          <a:p>
            <a:r>
              <a:rPr lang="es-CO" dirty="0" smtClean="0"/>
              <a:t/>
            </a:r>
            <a:br>
              <a:rPr lang="es-CO" dirty="0" smtClean="0"/>
            </a:br>
            <a:endParaRPr lang="es-CO"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pic>
        <p:nvPicPr>
          <p:cNvPr id="28674" name="Picture 2" descr="GUÍA TÉCNICA COLOMBIANA - GTC 45 DE 2012"/>
          <p:cNvPicPr>
            <a:picLocks noChangeAspect="1" noChangeArrowheads="1"/>
          </p:cNvPicPr>
          <p:nvPr/>
        </p:nvPicPr>
        <p:blipFill>
          <a:blip r:embed="rId4" cstate="print"/>
          <a:srcRect/>
          <a:stretch>
            <a:fillRect/>
          </a:stretch>
        </p:blipFill>
        <p:spPr bwMode="auto">
          <a:xfrm>
            <a:off x="1" y="-71462"/>
            <a:ext cx="9144000" cy="557216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dirty="0">
                <a:solidFill>
                  <a:srgbClr val="800080"/>
                </a:solidFill>
                <a:latin typeface="Calibri" pitchFamily="34" charset="0"/>
              </a:rPr>
              <a:t>fisioterapiaycuidados@gmail.com</a:t>
            </a:r>
            <a:endParaRPr lang="es-ES" sz="1600" dirty="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2" name="11 Rectángulo"/>
          <p:cNvSpPr/>
          <p:nvPr/>
        </p:nvSpPr>
        <p:spPr>
          <a:xfrm>
            <a:off x="142908" y="71414"/>
            <a:ext cx="9144000" cy="5539978"/>
          </a:xfrm>
          <a:prstGeom prst="rect">
            <a:avLst/>
          </a:prstGeom>
        </p:spPr>
        <p:txBody>
          <a:bodyPr wrap="square">
            <a:spAutoFit/>
          </a:bodyPr>
          <a:lstStyle/>
          <a:p>
            <a:r>
              <a:rPr lang="es-CO" sz="2800" b="1" dirty="0" smtClean="0">
                <a:latin typeface="Arial" pitchFamily="34" charset="0"/>
                <a:cs typeface="Arial" pitchFamily="34" charset="0"/>
              </a:rPr>
              <a:t>Términos</a:t>
            </a:r>
            <a:r>
              <a:rPr lang="es-CO" sz="2800" b="1" dirty="0" smtClean="0">
                <a:latin typeface="Arial" pitchFamily="34" charset="0"/>
                <a:cs typeface="Arial" pitchFamily="34" charset="0"/>
              </a:rPr>
              <a:t>:</a:t>
            </a:r>
          </a:p>
          <a:p>
            <a:endParaRPr lang="es-CO" sz="2800" b="1" dirty="0" smtClean="0">
              <a:latin typeface="Arial" pitchFamily="34" charset="0"/>
              <a:cs typeface="Arial" pitchFamily="34" charset="0"/>
            </a:endParaRPr>
          </a:p>
          <a:p>
            <a:r>
              <a:rPr lang="es-CO" sz="2800" b="1" dirty="0" smtClean="0">
                <a:latin typeface="Arial" pitchFamily="34" charset="0"/>
                <a:cs typeface="Arial" pitchFamily="34" charset="0"/>
              </a:rPr>
              <a:t>Peligro: </a:t>
            </a:r>
            <a:r>
              <a:rPr lang="es-CO" sz="2800" dirty="0" smtClean="0">
                <a:latin typeface="Arial" pitchFamily="34" charset="0"/>
                <a:cs typeface="Arial" pitchFamily="34" charset="0"/>
              </a:rPr>
              <a:t>Fuente o situación con potencial de causar daño. </a:t>
            </a:r>
            <a:br>
              <a:rPr lang="es-CO" sz="2800" dirty="0" smtClean="0">
                <a:latin typeface="Arial" pitchFamily="34" charset="0"/>
                <a:cs typeface="Arial" pitchFamily="34" charset="0"/>
              </a:rPr>
            </a:br>
            <a:r>
              <a:rPr lang="es-CO" sz="2800" dirty="0" smtClean="0">
                <a:latin typeface="Arial" pitchFamily="34" charset="0"/>
                <a:cs typeface="Arial" pitchFamily="34" charset="0"/>
              </a:rPr>
              <a:t>El peligro se refiere a la presencia de una situación, sustancia o actividad que tiene el potencial de causar daño, lesiones o pérdidas. </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Es </a:t>
            </a:r>
            <a:r>
              <a:rPr lang="es-CO" sz="2800" dirty="0" smtClean="0">
                <a:latin typeface="Arial" pitchFamily="34" charset="0"/>
                <a:cs typeface="Arial" pitchFamily="34" charset="0"/>
              </a:rPr>
              <a:t>decir, el peligro es la característica intrínseca de algo que lo hace potencialmente perjudicial. </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Por </a:t>
            </a:r>
            <a:r>
              <a:rPr lang="es-CO" sz="2800" dirty="0" smtClean="0">
                <a:latin typeface="Arial" pitchFamily="34" charset="0"/>
                <a:cs typeface="Arial" pitchFamily="34" charset="0"/>
              </a:rPr>
              <a:t>ejemplo, una sustancia química tóxica, un cable eléctrico expuesto o una escalera resbaladiza son ejemplos de peligros.</a:t>
            </a:r>
            <a:endParaRPr lang="es-CO" sz="2800" dirty="0" smtClean="0">
              <a:latin typeface="Arial" pitchFamily="34" charset="0"/>
              <a:cs typeface="Arial" pitchFamily="34" charset="0"/>
            </a:endParaRPr>
          </a:p>
          <a:p>
            <a:endParaRPr lang="es-CO"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389636"/>
            <a:ext cx="9144000" cy="3970318"/>
          </a:xfrm>
          <a:prstGeom prst="rect">
            <a:avLst/>
          </a:prstGeom>
        </p:spPr>
        <p:txBody>
          <a:bodyPr wrap="square">
            <a:spAutoFit/>
          </a:bodyPr>
          <a:lstStyle/>
          <a:p>
            <a:r>
              <a:rPr lang="es-CO" sz="2800" dirty="0" smtClean="0">
                <a:latin typeface="Arial" pitchFamily="34" charset="0"/>
                <a:cs typeface="Arial" pitchFamily="34" charset="0"/>
              </a:rPr>
              <a:t>Es una metodología diseñada para identificar los peligros y valorar los riesgos de seguridad y de salud en el trabajo.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Con el avance de la legislación, la GTC 45 se ha convertido en un método minucioso y profundo para identificar los peligros y valorar los riesgos. Esto, gracias a las sucesivas actualizaciones que ha tenido el documento.</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142908" y="142852"/>
            <a:ext cx="9144000" cy="5262979"/>
          </a:xfrm>
          <a:prstGeom prst="rect">
            <a:avLst/>
          </a:prstGeom>
        </p:spPr>
        <p:txBody>
          <a:bodyPr wrap="square">
            <a:spAutoFit/>
          </a:bodyPr>
          <a:lstStyle/>
          <a:p>
            <a:r>
              <a:rPr lang="es-CO" sz="2800" dirty="0" smtClean="0">
                <a:latin typeface="Arial" pitchFamily="34" charset="0"/>
                <a:cs typeface="Arial" pitchFamily="34" charset="0"/>
              </a:rPr>
              <a:t>El propósito general de la identificación de los peligros y la valoración de los riesgos en SST es entender los peligros que se pueden generar en el desarrollo de las actividades, con el fin de establecer los controles necesarios, al punto de asegurar evitar exposición a los riesgos. Debe ser un proceso sistemático que garantice el cumplimiento de su propósito.</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Es la base para la gestión proactiva de SST, liderada por la alta dirección como parte de la gestión integral del riesgo, con la participación y compromiso de todos los niveles de la organización y otras partes interesadas.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Mapa conceptual evaluación de riesgos laborales paso a paso"/>
          <p:cNvPicPr>
            <a:picLocks noChangeAspect="1" noChangeArrowheads="1"/>
          </p:cNvPicPr>
          <p:nvPr/>
        </p:nvPicPr>
        <p:blipFill>
          <a:blip r:embed="rId2" cstate="print"/>
          <a:srcRect/>
          <a:stretch>
            <a:fillRect/>
          </a:stretch>
        </p:blipFill>
        <p:spPr bwMode="auto">
          <a:xfrm>
            <a:off x="428596" y="71414"/>
            <a:ext cx="8715404" cy="5810270"/>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142852"/>
            <a:ext cx="9144000" cy="4832092"/>
          </a:xfrm>
          <a:prstGeom prst="rect">
            <a:avLst/>
          </a:prstGeom>
        </p:spPr>
        <p:txBody>
          <a:bodyPr wrap="square">
            <a:spAutoFit/>
          </a:bodyPr>
          <a:lstStyle/>
          <a:p>
            <a:r>
              <a:rPr lang="es-CO" sz="2800" b="1" dirty="0" smtClean="0">
                <a:latin typeface="Arial" pitchFamily="34" charset="0"/>
                <a:cs typeface="Arial" pitchFamily="34" charset="0"/>
              </a:rPr>
              <a:t>Todos los empleados deberían identificar y comunicar a su empleador los peligros asociados a su actividad laboral</a:t>
            </a:r>
            <a:r>
              <a:rPr lang="es-CO" sz="2800" dirty="0" smtClean="0">
                <a:latin typeface="Arial" pitchFamily="34" charset="0"/>
                <a:cs typeface="Arial" pitchFamily="34" charset="0"/>
              </a:rPr>
              <a:t>. </a:t>
            </a:r>
          </a:p>
          <a:p>
            <a:r>
              <a:rPr lang="es-CO" sz="2800" dirty="0" smtClean="0">
                <a:latin typeface="Arial" pitchFamily="34" charset="0"/>
                <a:cs typeface="Arial" pitchFamily="34" charset="0"/>
              </a:rPr>
              <a:t>Los empleadores tienen el deber legal de evaluar los riesgos derivados de estas actividades laborales. </a:t>
            </a:r>
          </a:p>
          <a:p>
            <a:endParaRPr lang="es-CO" sz="2800" dirty="0" smtClean="0">
              <a:latin typeface="Arial" pitchFamily="34" charset="0"/>
              <a:cs typeface="Arial" pitchFamily="34" charset="0"/>
            </a:endParaRPr>
          </a:p>
          <a:p>
            <a:pPr>
              <a:buFontTx/>
              <a:buChar char="-"/>
            </a:pPr>
            <a:r>
              <a:rPr lang="es-CO" sz="2800" dirty="0" smtClean="0">
                <a:latin typeface="Arial" pitchFamily="34" charset="0"/>
                <a:cs typeface="Arial" pitchFamily="34" charset="0"/>
              </a:rPr>
              <a:t> Se usa en organizaciones que buscan la mejora continua del Sistema de Gestión de la SST y el cumplimiento de los requisitos legales, y situaciones previas a la implementación de cambios en sus procesos e instalaciones.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214346" y="142852"/>
            <a:ext cx="9144000" cy="4401205"/>
          </a:xfrm>
          <a:prstGeom prst="rect">
            <a:avLst/>
          </a:prstGeom>
        </p:spPr>
        <p:txBody>
          <a:bodyPr wrap="square">
            <a:spAutoFit/>
          </a:bodyPr>
          <a:lstStyle/>
          <a:p>
            <a:r>
              <a:rPr lang="es-CO" sz="2800" dirty="0" smtClean="0">
                <a:latin typeface="Arial" pitchFamily="34" charset="0"/>
                <a:cs typeface="Arial" pitchFamily="34" charset="0"/>
              </a:rPr>
              <a:t>El procedimiento de valoración de riesgos está destinado a ser utilizado en:</a:t>
            </a:r>
          </a:p>
          <a:p>
            <a:endParaRPr lang="es-CO" sz="2800" dirty="0" smtClean="0">
              <a:latin typeface="Arial" pitchFamily="34" charset="0"/>
              <a:cs typeface="Arial" pitchFamily="34" charset="0"/>
            </a:endParaRPr>
          </a:p>
          <a:p>
            <a:pPr>
              <a:buFontTx/>
              <a:buChar char="-"/>
            </a:pPr>
            <a:r>
              <a:rPr lang="es-CO" sz="2800" dirty="0" smtClean="0">
                <a:latin typeface="Arial" pitchFamily="34" charset="0"/>
                <a:cs typeface="Arial" pitchFamily="34" charset="0"/>
              </a:rPr>
              <a:t>situaciones en que los peligros puedan afectar la seguridad o la salud y no haya certeza de que los controles existentes o planificados sean adecuados</a:t>
            </a:r>
          </a:p>
          <a:p>
            <a:pPr>
              <a:buFontTx/>
              <a:buChar char="-"/>
            </a:pPr>
            <a:r>
              <a:rPr lang="es-CO" sz="2800" dirty="0" smtClean="0">
                <a:latin typeface="Arial" pitchFamily="34" charset="0"/>
                <a:cs typeface="Arial" pitchFamily="34" charset="0"/>
              </a:rPr>
              <a:t>organizaciones que buscan la mejora continua del </a:t>
            </a:r>
          </a:p>
          <a:p>
            <a:r>
              <a:rPr lang="es-CO" sz="2800" dirty="0" smtClean="0">
                <a:latin typeface="Arial" pitchFamily="34" charset="0"/>
                <a:cs typeface="Arial" pitchFamily="34" charset="0"/>
              </a:rPr>
              <a:t>SG-SST y el cumplimiento de los requisitos legales</a:t>
            </a:r>
            <a:endParaRPr lang="es-CO" sz="2800" dirty="0" smtClean="0"/>
          </a:p>
          <a:p>
            <a:pPr>
              <a:buFontTx/>
              <a:buChar char="-"/>
            </a:pPr>
            <a:r>
              <a:rPr lang="es-CO" sz="2800" dirty="0" smtClean="0">
                <a:latin typeface="Arial" pitchFamily="34" charset="0"/>
                <a:cs typeface="Arial" pitchFamily="34" charset="0"/>
              </a:rPr>
              <a:t>situaciones previas a la implementación de cambios en sus procesos e instalaciones.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24"/>
            <a:ext cx="9144000" cy="5693866"/>
          </a:xfrm>
          <a:prstGeom prst="rect">
            <a:avLst/>
          </a:prstGeom>
        </p:spPr>
        <p:txBody>
          <a:bodyPr wrap="square">
            <a:spAutoFit/>
          </a:bodyPr>
          <a:lstStyle/>
          <a:p>
            <a:r>
              <a:rPr lang="es-CO" sz="2800" dirty="0" smtClean="0">
                <a:latin typeface="Arial" pitchFamily="34" charset="0"/>
                <a:cs typeface="Arial" pitchFamily="34" charset="0"/>
              </a:rPr>
              <a:t>En la realización del panorama de riesgos o matriz de valoración de riesgos se identifican </a:t>
            </a:r>
            <a:r>
              <a:rPr lang="es-CO" sz="2800" b="1" dirty="0" smtClean="0">
                <a:latin typeface="Arial" pitchFamily="34" charset="0"/>
                <a:cs typeface="Arial" pitchFamily="34" charset="0"/>
              </a:rPr>
              <a:t>tareas que son Rutinarias o que se realizan frecuentemente</a:t>
            </a:r>
            <a:r>
              <a:rPr lang="es-CO" sz="2800" dirty="0" smtClean="0">
                <a:latin typeface="Arial" pitchFamily="34" charset="0"/>
                <a:cs typeface="Arial" pitchFamily="34" charset="0"/>
              </a:rPr>
              <a:t>, y que adicionalmente están directamente relacionadas con el desarrollo del objeto social de la empresa.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Por otro lado, las tareas que se realizan inusualmente o que denominamos </a:t>
            </a:r>
            <a:r>
              <a:rPr lang="es-CO" sz="2800" b="1" dirty="0" smtClean="0">
                <a:latin typeface="Arial" pitchFamily="34" charset="0"/>
                <a:cs typeface="Arial" pitchFamily="34" charset="0"/>
              </a:rPr>
              <a:t>No Rutinarias</a:t>
            </a:r>
            <a:r>
              <a:rPr lang="es-CO" sz="2800" dirty="0" smtClean="0">
                <a:latin typeface="Arial" pitchFamily="34" charset="0"/>
                <a:cs typeface="Arial" pitchFamily="34" charset="0"/>
              </a:rPr>
              <a:t>, porque son poco relevantes, no están relacionadas con el objeto social de la empresa o que son de una frecuencia irregular, no son cíclicas, no están determinadas cronológicamente y no obedecen a una condición o necesidad prevista por la empresa.</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Mapa conceptual corregido marco legal prevención riesgos laborales Colombia SG-SST"/>
          <p:cNvPicPr>
            <a:picLocks noChangeAspect="1" noChangeArrowheads="1"/>
          </p:cNvPicPr>
          <p:nvPr/>
        </p:nvPicPr>
        <p:blipFill>
          <a:blip r:embed="rId2" cstate="print"/>
          <a:srcRect/>
          <a:stretch>
            <a:fillRect/>
          </a:stretch>
        </p:blipFill>
        <p:spPr bwMode="auto">
          <a:xfrm>
            <a:off x="357158" y="214290"/>
            <a:ext cx="8465401" cy="5643602"/>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42844" y="142852"/>
            <a:ext cx="8858280" cy="584775"/>
          </a:xfrm>
          <a:prstGeom prst="rect">
            <a:avLst/>
          </a:prstGeom>
        </p:spPr>
        <p:txBody>
          <a:bodyPr wrap="square">
            <a:spAutoFit/>
          </a:bodyPr>
          <a:lstStyle/>
          <a:p>
            <a:pPr algn="ctr"/>
            <a:r>
              <a:rPr lang="es-CO" sz="3200" b="1" dirty="0" smtClean="0">
                <a:latin typeface="Arial" pitchFamily="34" charset="0"/>
                <a:cs typeface="Arial" pitchFamily="34" charset="0"/>
              </a:rPr>
              <a:t>Ciclo PHVA en SST: Guía Práctica </a:t>
            </a:r>
            <a:endParaRPr lang="es-CO" sz="3200" b="1" dirty="0">
              <a:latin typeface="Arial" pitchFamily="34" charset="0"/>
              <a:cs typeface="Arial" pitchFamily="34" charset="0"/>
            </a:endParaRPr>
          </a:p>
        </p:txBody>
      </p:sp>
      <p:sp>
        <p:nvSpPr>
          <p:cNvPr id="8" name="7 Rectángulo"/>
          <p:cNvSpPr/>
          <p:nvPr/>
        </p:nvSpPr>
        <p:spPr>
          <a:xfrm>
            <a:off x="214314" y="714356"/>
            <a:ext cx="8929718" cy="3970318"/>
          </a:xfrm>
          <a:prstGeom prst="rect">
            <a:avLst/>
          </a:prstGeom>
        </p:spPr>
        <p:txBody>
          <a:bodyPr wrap="square">
            <a:spAutoFit/>
          </a:bodyPr>
          <a:lstStyle/>
          <a:p>
            <a:r>
              <a:rPr lang="es-CO" sz="2800" dirty="0" smtClean="0">
                <a:latin typeface="Arial" pitchFamily="34" charset="0"/>
                <a:cs typeface="Arial" pitchFamily="34" charset="0"/>
              </a:rPr>
              <a:t>La seguridad y salud en el trabajo (SST) es fundamental en cualquier organización que busque garantizar el bienestar de sus trabajadores y la sostenibilidad de sus operaciones. </a:t>
            </a:r>
          </a:p>
          <a:p>
            <a:r>
              <a:rPr lang="es-CO" sz="2800" b="1" dirty="0" smtClean="0">
                <a:latin typeface="Arial" pitchFamily="34" charset="0"/>
                <a:cs typeface="Arial" pitchFamily="34" charset="0"/>
              </a:rPr>
              <a:t>El ciclo PHVA (Planear-Hacer-Verificar-Actuar) se convierte en una metodología clave para la mejora continua en la gestión de riesgos laborales</a:t>
            </a:r>
            <a:r>
              <a:rPr lang="es-CO" sz="2800" dirty="0" smtClean="0">
                <a:latin typeface="Arial" pitchFamily="34" charset="0"/>
                <a:cs typeface="Arial" pitchFamily="34" charset="0"/>
              </a:rPr>
              <a:t>, contribuye a fortalecer un sistema de gestión de seguridad y salud en el trabajo.</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Mapa conceptual aplicación ciclo PHVA ejemplo práctico"/>
          <p:cNvPicPr>
            <a:picLocks noChangeAspect="1" noChangeArrowheads="1"/>
          </p:cNvPicPr>
          <p:nvPr/>
        </p:nvPicPr>
        <p:blipFill>
          <a:blip r:embed="rId2" cstate="print"/>
          <a:srcRect/>
          <a:stretch>
            <a:fillRect/>
          </a:stretch>
        </p:blipFill>
        <p:spPr bwMode="auto">
          <a:xfrm>
            <a:off x="-35751" y="-24"/>
            <a:ext cx="9179783" cy="6119856"/>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0" y="-71462"/>
            <a:ext cx="9144000" cy="6124754"/>
          </a:xfrm>
          <a:prstGeom prst="rect">
            <a:avLst/>
          </a:prstGeom>
        </p:spPr>
        <p:txBody>
          <a:bodyPr wrap="square">
            <a:spAutoFit/>
          </a:bodyPr>
          <a:lstStyle/>
          <a:p>
            <a:r>
              <a:rPr lang="es-CO" sz="2800" b="1" dirty="0" smtClean="0">
                <a:latin typeface="Arial" pitchFamily="34" charset="0"/>
                <a:cs typeface="Arial" pitchFamily="34" charset="0"/>
              </a:rPr>
              <a:t>Es un modelo de gestión basado en la mejora continua</a:t>
            </a:r>
            <a:r>
              <a:rPr lang="es-CO" sz="2800" dirty="0" smtClean="0">
                <a:latin typeface="Arial" pitchFamily="34" charset="0"/>
                <a:cs typeface="Arial" pitchFamily="34" charset="0"/>
              </a:rPr>
              <a:t>, utilizado en los </a:t>
            </a:r>
            <a:r>
              <a:rPr lang="es-CO" sz="2800" u="sng" dirty="0" smtClean="0">
                <a:latin typeface="Arial" pitchFamily="34" charset="0"/>
                <a:cs typeface="Arial" pitchFamily="34" charset="0"/>
              </a:rPr>
              <a:t>sistemas de gestión de calidad, ambiental y SST. </a:t>
            </a:r>
          </a:p>
          <a:p>
            <a:r>
              <a:rPr lang="es-CO" sz="2800" dirty="0" smtClean="0">
                <a:latin typeface="Arial" pitchFamily="34" charset="0"/>
                <a:cs typeface="Arial" pitchFamily="34" charset="0"/>
              </a:rPr>
              <a:t>Su objetivo: </a:t>
            </a:r>
            <a:r>
              <a:rPr lang="es-CO" sz="2800" u="sng" dirty="0" smtClean="0">
                <a:latin typeface="Arial" pitchFamily="34" charset="0"/>
                <a:cs typeface="Arial" pitchFamily="34" charset="0"/>
              </a:rPr>
              <a:t>optimizar procesos y garantizar que las acciones </a:t>
            </a:r>
            <a:r>
              <a:rPr lang="es-CO" sz="2800" dirty="0" smtClean="0">
                <a:latin typeface="Arial" pitchFamily="34" charset="0"/>
                <a:cs typeface="Arial" pitchFamily="34" charset="0"/>
              </a:rPr>
              <a:t>implementadas sean efectivas y sostenibles en el tiempo. Permite una evolución constante en SG-SST</a:t>
            </a:r>
          </a:p>
          <a:p>
            <a:r>
              <a:rPr lang="es-CO" sz="2800" b="1" dirty="0" smtClean="0">
                <a:latin typeface="Arial" pitchFamily="34" charset="0"/>
                <a:cs typeface="Arial" pitchFamily="34" charset="0"/>
              </a:rPr>
              <a:t>Planear (P):</a:t>
            </a:r>
            <a:r>
              <a:rPr lang="es-CO" sz="2800" dirty="0" smtClean="0">
                <a:latin typeface="Arial" pitchFamily="34" charset="0"/>
                <a:cs typeface="Arial" pitchFamily="34" charset="0"/>
              </a:rPr>
              <a:t> Establecer objetivos, identificar riesgos y definir estrategias de control.</a:t>
            </a:r>
          </a:p>
          <a:p>
            <a:r>
              <a:rPr lang="es-CO" sz="2800" b="1" dirty="0" smtClean="0">
                <a:latin typeface="Arial" pitchFamily="34" charset="0"/>
                <a:cs typeface="Arial" pitchFamily="34" charset="0"/>
              </a:rPr>
              <a:t>Hacer (H):</a:t>
            </a:r>
            <a:r>
              <a:rPr lang="es-CO" sz="2800" dirty="0" smtClean="0">
                <a:latin typeface="Arial" pitchFamily="34" charset="0"/>
                <a:cs typeface="Arial" pitchFamily="34" charset="0"/>
              </a:rPr>
              <a:t> Implementar las acciones planificadas.</a:t>
            </a:r>
          </a:p>
          <a:p>
            <a:r>
              <a:rPr lang="es-CO" sz="2800" b="1" dirty="0" smtClean="0">
                <a:latin typeface="Arial" pitchFamily="34" charset="0"/>
                <a:cs typeface="Arial" pitchFamily="34" charset="0"/>
              </a:rPr>
              <a:t>Verificar (V):</a:t>
            </a:r>
            <a:r>
              <a:rPr lang="es-CO" sz="2800" dirty="0" smtClean="0">
                <a:latin typeface="Arial" pitchFamily="34" charset="0"/>
                <a:cs typeface="Arial" pitchFamily="34" charset="0"/>
              </a:rPr>
              <a:t> Evaluar los resultados y detectar oportunidades de mejora.</a:t>
            </a:r>
          </a:p>
          <a:p>
            <a:r>
              <a:rPr lang="es-CO" sz="2800" b="1" dirty="0" smtClean="0">
                <a:latin typeface="Arial" pitchFamily="34" charset="0"/>
                <a:cs typeface="Arial" pitchFamily="34" charset="0"/>
              </a:rPr>
              <a:t>Actuar (A):</a:t>
            </a:r>
            <a:r>
              <a:rPr lang="es-CO" sz="2800" dirty="0" smtClean="0">
                <a:latin typeface="Arial" pitchFamily="34" charset="0"/>
                <a:cs typeface="Arial" pitchFamily="34" charset="0"/>
              </a:rPr>
              <a:t> Tomar medidas correctivas y ajustar los procesos según los hallazgos.</a:t>
            </a:r>
          </a:p>
          <a:p>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1" name="10 Rectángulo"/>
          <p:cNvSpPr/>
          <p:nvPr/>
        </p:nvSpPr>
        <p:spPr>
          <a:xfrm>
            <a:off x="71406" y="-24"/>
            <a:ext cx="9144000" cy="4832092"/>
          </a:xfrm>
          <a:prstGeom prst="rect">
            <a:avLst/>
          </a:prstGeom>
        </p:spPr>
        <p:txBody>
          <a:bodyPr wrap="square">
            <a:spAutoFit/>
          </a:bodyPr>
          <a:lstStyle/>
          <a:p>
            <a:r>
              <a:rPr lang="es-CO" sz="2800" b="1" dirty="0" smtClean="0">
                <a:latin typeface="Arial" pitchFamily="34" charset="0"/>
                <a:cs typeface="Arial" pitchFamily="34" charset="0"/>
              </a:rPr>
              <a:t>2. </a:t>
            </a:r>
            <a:r>
              <a:rPr lang="es-CO" sz="2800" b="1" dirty="0" smtClean="0">
                <a:latin typeface="Arial" pitchFamily="34" charset="0"/>
                <a:cs typeface="Arial" pitchFamily="34" charset="0"/>
              </a:rPr>
              <a:t>Riesgo</a:t>
            </a:r>
            <a:r>
              <a:rPr lang="es-CO" sz="2800" dirty="0" smtClean="0">
                <a:latin typeface="Arial" pitchFamily="34" charset="0"/>
                <a:cs typeface="Arial" pitchFamily="34" charset="0"/>
              </a:rPr>
              <a:t>:</a:t>
            </a:r>
            <a:r>
              <a:rPr lang="es-CO" sz="2800" dirty="0" smtClean="0">
                <a:latin typeface="Arial" pitchFamily="34" charset="0"/>
                <a:cs typeface="Arial" pitchFamily="34" charset="0"/>
              </a:rPr>
              <a:t/>
            </a:r>
            <a:br>
              <a:rPr lang="es-CO" sz="2800" dirty="0" smtClean="0">
                <a:latin typeface="Arial" pitchFamily="34" charset="0"/>
                <a:cs typeface="Arial" pitchFamily="34" charset="0"/>
              </a:rPr>
            </a:br>
            <a:r>
              <a:rPr lang="es-CO" sz="2800" dirty="0" smtClean="0">
                <a:latin typeface="Arial" pitchFamily="34" charset="0"/>
                <a:cs typeface="Arial" pitchFamily="34" charset="0"/>
              </a:rPr>
              <a:t>El </a:t>
            </a:r>
            <a:r>
              <a:rPr lang="es-CO" sz="2800" dirty="0" smtClean="0">
                <a:latin typeface="Arial" pitchFamily="34" charset="0"/>
                <a:cs typeface="Arial" pitchFamily="34" charset="0"/>
              </a:rPr>
              <a:t>riesgo se </a:t>
            </a:r>
            <a:r>
              <a:rPr lang="es-CO" sz="2800" dirty="0" smtClean="0">
                <a:latin typeface="Arial" pitchFamily="34" charset="0"/>
                <a:cs typeface="Arial" pitchFamily="34" charset="0"/>
              </a:rPr>
              <a:t>refiere a la probabilidad de que ocurra un daño, lesión o pérdida debido a la exposición a un peligro. </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El </a:t>
            </a:r>
            <a:r>
              <a:rPr lang="es-CO" sz="2800" dirty="0" smtClean="0">
                <a:latin typeface="Arial" pitchFamily="34" charset="0"/>
                <a:cs typeface="Arial" pitchFamily="34" charset="0"/>
              </a:rPr>
              <a:t>riesgo es una combinación de la probabilidad de que ocurra un incidente y la gravedad de sus consecuencias. </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Por </a:t>
            </a:r>
            <a:r>
              <a:rPr lang="es-CO" sz="2800" dirty="0" smtClean="0">
                <a:latin typeface="Arial" pitchFamily="34" charset="0"/>
                <a:cs typeface="Arial" pitchFamily="34" charset="0"/>
              </a:rPr>
              <a:t>ejemplo, el riesgo de sufrir una descarga eléctrica al tocar un cable expuesto dependerá de factores como la frecuencia de exposición, la intensidad de la corriente y las condiciones de seguridad</a:t>
            </a:r>
            <a:r>
              <a:rPr lang="es-CO" dirty="0" smtClean="0"/>
              <a:t>.</a:t>
            </a:r>
            <a:endParaRPr lang="es-CO"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71414"/>
            <a:ext cx="9144000" cy="5632311"/>
          </a:xfrm>
          <a:prstGeom prst="rect">
            <a:avLst/>
          </a:prstGeom>
        </p:spPr>
        <p:txBody>
          <a:bodyPr wrap="square">
            <a:spAutoFit/>
          </a:bodyPr>
          <a:lstStyle/>
          <a:p>
            <a:r>
              <a:rPr lang="es-CO" sz="2400" b="1" dirty="0" smtClean="0">
                <a:latin typeface="Arial" pitchFamily="34" charset="0"/>
                <a:cs typeface="Arial" pitchFamily="34" charset="0"/>
              </a:rPr>
              <a:t>Fase 1: Planear</a:t>
            </a:r>
          </a:p>
          <a:p>
            <a:r>
              <a:rPr lang="es-CO" sz="2400" dirty="0" smtClean="0">
                <a:latin typeface="Arial" pitchFamily="34" charset="0"/>
                <a:cs typeface="Arial" pitchFamily="34" charset="0"/>
              </a:rPr>
              <a:t>Es la base del ciclo PHVA. En esta fase, se deben identificar y evaluar los riesgos laborales, definir objetivos de SST, alineados con la normativa vigente y diseñar estrategias para la prevención de accidentes y enfermedades ocupacionales.</a:t>
            </a:r>
          </a:p>
          <a:p>
            <a:r>
              <a:rPr lang="es-CO" sz="2400" b="1" dirty="0" smtClean="0">
                <a:latin typeface="Arial" pitchFamily="34" charset="0"/>
                <a:cs typeface="Arial" pitchFamily="34" charset="0"/>
              </a:rPr>
              <a:t>Pasos clave en la fase de planeación:</a:t>
            </a:r>
            <a:endParaRPr lang="es-CO" sz="2400" dirty="0" smtClean="0">
              <a:latin typeface="Arial" pitchFamily="34" charset="0"/>
              <a:cs typeface="Arial" pitchFamily="34" charset="0"/>
            </a:endParaRPr>
          </a:p>
          <a:p>
            <a:r>
              <a:rPr lang="es-CO" sz="2400" dirty="0" smtClean="0">
                <a:latin typeface="Arial" pitchFamily="34" charset="0"/>
                <a:cs typeface="Arial" pitchFamily="34" charset="0"/>
              </a:rPr>
              <a:t>Diagnóstico de la situación actual en SST.</a:t>
            </a:r>
          </a:p>
          <a:p>
            <a:r>
              <a:rPr lang="es-CO" sz="2400" dirty="0" smtClean="0">
                <a:latin typeface="Arial" pitchFamily="34" charset="0"/>
                <a:cs typeface="Arial" pitchFamily="34" charset="0"/>
              </a:rPr>
              <a:t>Identificación de peligros y evaluación de riesgos.</a:t>
            </a:r>
          </a:p>
          <a:p>
            <a:r>
              <a:rPr lang="es-CO" sz="2400" dirty="0" smtClean="0">
                <a:latin typeface="Arial" pitchFamily="34" charset="0"/>
                <a:cs typeface="Arial" pitchFamily="34" charset="0"/>
              </a:rPr>
              <a:t>Definición de objetivos de seguridad y salud.</a:t>
            </a:r>
          </a:p>
          <a:p>
            <a:r>
              <a:rPr lang="es-CO" sz="2400" dirty="0" smtClean="0">
                <a:latin typeface="Arial" pitchFamily="34" charset="0"/>
                <a:cs typeface="Arial" pitchFamily="34" charset="0"/>
              </a:rPr>
              <a:t>Diseño de controles y estrategias de prevención.</a:t>
            </a:r>
          </a:p>
          <a:p>
            <a:r>
              <a:rPr lang="es-CO" sz="2400" dirty="0" smtClean="0">
                <a:latin typeface="Arial" pitchFamily="34" charset="0"/>
                <a:cs typeface="Arial" pitchFamily="34" charset="0"/>
              </a:rPr>
              <a:t>Elaboración de planes de capacitación y concientización.</a:t>
            </a:r>
          </a:p>
          <a:p>
            <a:endParaRPr lang="es-CO" sz="2400" dirty="0" smtClean="0">
              <a:latin typeface="Arial" pitchFamily="34" charset="0"/>
              <a:cs typeface="Arial" pitchFamily="34" charset="0"/>
            </a:endParaRPr>
          </a:p>
          <a:p>
            <a:r>
              <a:rPr lang="es-CO" sz="2400" dirty="0" smtClean="0">
                <a:latin typeface="Arial" pitchFamily="34" charset="0"/>
                <a:cs typeface="Arial" pitchFamily="34" charset="0"/>
              </a:rPr>
              <a:t>El éxito de esta fase radica en la participación activa de todos los niveles de la organización, desde la alta dirección hasta los trabajadores operativos.</a:t>
            </a:r>
            <a:endParaRPr lang="es-CO"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24"/>
            <a:ext cx="9144000" cy="5262979"/>
          </a:xfrm>
          <a:prstGeom prst="rect">
            <a:avLst/>
          </a:prstGeom>
        </p:spPr>
        <p:txBody>
          <a:bodyPr wrap="square">
            <a:spAutoFit/>
          </a:bodyPr>
          <a:lstStyle/>
          <a:p>
            <a:r>
              <a:rPr lang="es-CO" sz="2800" b="1" dirty="0" smtClean="0">
                <a:latin typeface="Arial" pitchFamily="34" charset="0"/>
                <a:cs typeface="Arial" pitchFamily="34" charset="0"/>
              </a:rPr>
              <a:t>Fase 2: Hacer</a:t>
            </a:r>
          </a:p>
          <a:p>
            <a:r>
              <a:rPr lang="es-CO" sz="2800" dirty="0" smtClean="0">
                <a:latin typeface="Arial" pitchFamily="34" charset="0"/>
                <a:cs typeface="Arial" pitchFamily="34" charset="0"/>
              </a:rPr>
              <a:t>Se implementan las estrategias y controles definidos en la planificación. Es el momento en el que las políticas de SST se convierten en acciones concretas dentro de la empresa.</a:t>
            </a:r>
          </a:p>
          <a:p>
            <a:r>
              <a:rPr lang="es-CO" sz="2800" b="1" dirty="0" smtClean="0">
                <a:latin typeface="Arial" pitchFamily="34" charset="0"/>
                <a:cs typeface="Arial" pitchFamily="34" charset="0"/>
              </a:rPr>
              <a:t>Actividades clave en la fase de ejecución:</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Implementación de medidas de control de riesgos.</a:t>
            </a:r>
          </a:p>
          <a:p>
            <a:r>
              <a:rPr lang="es-CO" sz="2800" dirty="0" smtClean="0">
                <a:latin typeface="Arial" pitchFamily="34" charset="0"/>
                <a:cs typeface="Arial" pitchFamily="34" charset="0"/>
              </a:rPr>
              <a:t>Capacitación y sensibilización de los trabajadores.</a:t>
            </a:r>
          </a:p>
          <a:p>
            <a:r>
              <a:rPr lang="es-CO" sz="2800" dirty="0" smtClean="0">
                <a:latin typeface="Arial" pitchFamily="34" charset="0"/>
                <a:cs typeface="Arial" pitchFamily="34" charset="0"/>
              </a:rPr>
              <a:t>Uso adecuado de equipos de protección personal (EPP).</a:t>
            </a:r>
          </a:p>
          <a:p>
            <a:r>
              <a:rPr lang="es-CO" sz="2800" dirty="0" smtClean="0">
                <a:latin typeface="Arial" pitchFamily="34" charset="0"/>
                <a:cs typeface="Arial" pitchFamily="34" charset="0"/>
              </a:rPr>
              <a:t>Aplicación de protocolos de seguridad.</a:t>
            </a:r>
          </a:p>
          <a:p>
            <a:r>
              <a:rPr lang="es-CO" sz="2800" dirty="0" smtClean="0">
                <a:latin typeface="Arial" pitchFamily="34" charset="0"/>
                <a:cs typeface="Arial" pitchFamily="34" charset="0"/>
              </a:rPr>
              <a:t>Monitoreo de condiciones de trabajo.</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24"/>
            <a:ext cx="9144000" cy="6124754"/>
          </a:xfrm>
          <a:prstGeom prst="rect">
            <a:avLst/>
          </a:prstGeom>
        </p:spPr>
        <p:txBody>
          <a:bodyPr wrap="square">
            <a:spAutoFit/>
          </a:bodyPr>
          <a:lstStyle/>
          <a:p>
            <a:r>
              <a:rPr lang="es-CO" b="1" dirty="0" smtClean="0"/>
              <a:t> </a:t>
            </a:r>
            <a:r>
              <a:rPr lang="es-CO" sz="2800" b="1" dirty="0" smtClean="0">
                <a:latin typeface="Arial" pitchFamily="34" charset="0"/>
                <a:cs typeface="Arial" pitchFamily="34" charset="0"/>
              </a:rPr>
              <a:t>Fase 3: Verificar</a:t>
            </a:r>
          </a:p>
          <a:p>
            <a:r>
              <a:rPr lang="es-CO" sz="2800" dirty="0" smtClean="0">
                <a:latin typeface="Arial" pitchFamily="34" charset="0"/>
                <a:cs typeface="Arial" pitchFamily="34" charset="0"/>
              </a:rPr>
              <a:t>Se centra en la medición y análisis de los resultados obtenidos tras la implementación de las acciones planificadas. Permite determinar si las estrategias aplicadas han sido efectivas o si requieren ajustes.</a:t>
            </a:r>
          </a:p>
          <a:p>
            <a:r>
              <a:rPr lang="es-CO" sz="2800" b="1" dirty="0" smtClean="0">
                <a:latin typeface="Arial" pitchFamily="34" charset="0"/>
                <a:cs typeface="Arial" pitchFamily="34" charset="0"/>
              </a:rPr>
              <a:t>Herramientas utilizadas en la verificación:</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Auditorías internas de SST.</a:t>
            </a:r>
          </a:p>
          <a:p>
            <a:r>
              <a:rPr lang="es-CO" sz="2800" dirty="0" smtClean="0">
                <a:latin typeface="Arial" pitchFamily="34" charset="0"/>
                <a:cs typeface="Arial" pitchFamily="34" charset="0"/>
              </a:rPr>
              <a:t>Inspecciones de seguridad.</a:t>
            </a:r>
          </a:p>
          <a:p>
            <a:r>
              <a:rPr lang="es-CO" sz="2800" dirty="0" smtClean="0">
                <a:latin typeface="Arial" pitchFamily="34" charset="0"/>
                <a:cs typeface="Arial" pitchFamily="34" charset="0"/>
              </a:rPr>
              <a:t>Revisión de indicadores de desempeño.</a:t>
            </a:r>
          </a:p>
          <a:p>
            <a:r>
              <a:rPr lang="es-CO" sz="2800" dirty="0" smtClean="0">
                <a:latin typeface="Arial" pitchFamily="34" charset="0"/>
                <a:cs typeface="Arial" pitchFamily="34" charset="0"/>
              </a:rPr>
              <a:t>Encuestas y retroalimentación de los trabajadores.</a:t>
            </a:r>
          </a:p>
          <a:p>
            <a:r>
              <a:rPr lang="es-CO" sz="2800" dirty="0" smtClean="0">
                <a:latin typeface="Arial" pitchFamily="34" charset="0"/>
                <a:cs typeface="Arial" pitchFamily="34" charset="0"/>
              </a:rPr>
              <a:t>Análisis de incidentes y accidentes.</a:t>
            </a:r>
          </a:p>
          <a:p>
            <a:r>
              <a:rPr lang="es-CO" sz="2800" dirty="0" smtClean="0">
                <a:latin typeface="Arial" pitchFamily="34" charset="0"/>
                <a:cs typeface="Arial" pitchFamily="34" charset="0"/>
              </a:rPr>
              <a:t>Si en esta fase se detectan desviaciones o incumplimientos, se deben documentar para corregirlos en la siguiente etapa.</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24"/>
            <a:ext cx="9144000" cy="7109639"/>
          </a:xfrm>
          <a:prstGeom prst="rect">
            <a:avLst/>
          </a:prstGeom>
        </p:spPr>
        <p:txBody>
          <a:bodyPr wrap="square">
            <a:spAutoFit/>
          </a:bodyPr>
          <a:lstStyle/>
          <a:p>
            <a:r>
              <a:rPr lang="es-CO" sz="2800" b="1" dirty="0" smtClean="0">
                <a:latin typeface="Arial" pitchFamily="34" charset="0"/>
                <a:cs typeface="Arial" pitchFamily="34" charset="0"/>
              </a:rPr>
              <a:t>Fase 4: Actuar</a:t>
            </a:r>
          </a:p>
          <a:p>
            <a:r>
              <a:rPr lang="es-CO" sz="2800" dirty="0" smtClean="0">
                <a:latin typeface="Arial" pitchFamily="34" charset="0"/>
                <a:cs typeface="Arial" pitchFamily="34" charset="0"/>
              </a:rPr>
              <a:t>Aquí se establecen medidas correctivas y preventivas basadas en los hallazgos de la fase de verificación. El objetivo es cerrar brechas, optimizar procesos y reforzar la cultura de seguridad dentro de la organización.</a:t>
            </a:r>
          </a:p>
          <a:p>
            <a:r>
              <a:rPr lang="es-CO" sz="2800" b="1" dirty="0" smtClean="0">
                <a:latin typeface="Arial" pitchFamily="34" charset="0"/>
                <a:cs typeface="Arial" pitchFamily="34" charset="0"/>
              </a:rPr>
              <a:t>Acciones clave en la fase de mejora:</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Ajuste de estrategias y procedimientos de SST.</a:t>
            </a:r>
          </a:p>
          <a:p>
            <a:r>
              <a:rPr lang="es-CO" sz="2800" dirty="0" smtClean="0">
                <a:latin typeface="Arial" pitchFamily="34" charset="0"/>
                <a:cs typeface="Arial" pitchFamily="34" charset="0"/>
              </a:rPr>
              <a:t>Implementación de nuevas medidas de control.</a:t>
            </a:r>
          </a:p>
          <a:p>
            <a:r>
              <a:rPr lang="es-CO" sz="2800" dirty="0" smtClean="0">
                <a:latin typeface="Arial" pitchFamily="34" charset="0"/>
                <a:cs typeface="Arial" pitchFamily="34" charset="0"/>
              </a:rPr>
              <a:t>Revisión y actualización de políticas de seguridad.</a:t>
            </a:r>
          </a:p>
          <a:p>
            <a:r>
              <a:rPr lang="es-CO" sz="2800" dirty="0" smtClean="0">
                <a:latin typeface="Arial" pitchFamily="34" charset="0"/>
                <a:cs typeface="Arial" pitchFamily="34" charset="0"/>
              </a:rPr>
              <a:t>Refuerzo en la capacitación y concienciación de los trabajadores.</a:t>
            </a:r>
          </a:p>
          <a:p>
            <a:r>
              <a:rPr lang="es-CO" sz="2800" dirty="0" smtClean="0">
                <a:latin typeface="Arial" pitchFamily="34" charset="0"/>
                <a:cs typeface="Arial" pitchFamily="34" charset="0"/>
              </a:rPr>
              <a:t>Seguimiento de planes de acción correctivos.</a:t>
            </a:r>
          </a:p>
          <a:p>
            <a:r>
              <a:rPr lang="es-CO" sz="2800" dirty="0" smtClean="0">
                <a:latin typeface="Arial" pitchFamily="34" charset="0"/>
                <a:cs typeface="Arial" pitchFamily="34" charset="0"/>
              </a:rPr>
              <a:t>Una vez realizadas estas acciones, el ciclo vuelve a iniciar con una nueva planificación, asegurando una evolución continua en la gestión de SST.</a:t>
            </a:r>
          </a:p>
          <a:p>
            <a:r>
              <a:rPr lang="es-CO" dirty="0" smtClean="0"/>
              <a:t/>
            </a:r>
            <a:br>
              <a:rPr lang="es-CO" dirty="0" smtClean="0"/>
            </a:br>
            <a:endParaRPr lang="es-CO"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Ciclo PHVA 1 Legalka"/>
          <p:cNvPicPr>
            <a:picLocks noChangeAspect="1" noChangeArrowheads="1"/>
          </p:cNvPicPr>
          <p:nvPr/>
        </p:nvPicPr>
        <p:blipFill>
          <a:blip r:embed="rId2" cstate="print"/>
          <a:srcRect/>
          <a:stretch>
            <a:fillRect/>
          </a:stretch>
        </p:blipFill>
        <p:spPr bwMode="auto">
          <a:xfrm>
            <a:off x="1500166" y="71414"/>
            <a:ext cx="6786610" cy="6357982"/>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8" name="Picture 4" descr="Mapa conceptual corregido aplicación ciclo PHVA sector educativo y administrativo"/>
          <p:cNvPicPr>
            <a:picLocks noChangeAspect="1" noChangeArrowheads="1"/>
          </p:cNvPicPr>
          <p:nvPr/>
        </p:nvPicPr>
        <p:blipFill>
          <a:blip r:embed="rId2" cstate="print"/>
          <a:srcRect/>
          <a:stretch>
            <a:fillRect/>
          </a:stretch>
        </p:blipFill>
        <p:spPr bwMode="auto">
          <a:xfrm>
            <a:off x="428596" y="-24"/>
            <a:ext cx="8572524" cy="5715016"/>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025" name="Rectangle 1"/>
          <p:cNvSpPr>
            <a:spLocks noChangeArrowheads="1"/>
          </p:cNvSpPr>
          <p:nvPr/>
        </p:nvSpPr>
        <p:spPr bwMode="auto">
          <a:xfrm>
            <a:off x="142845" y="535902"/>
            <a:ext cx="9001156"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s-CO" sz="2800" b="1" i="0" u="none" strike="noStrike" cap="none" normalizeH="0" baseline="0" dirty="0" smtClean="0">
                <a:ln>
                  <a:noFill/>
                </a:ln>
                <a:solidFill>
                  <a:schemeClr val="tx1"/>
                </a:solidFill>
                <a:effectLst/>
                <a:latin typeface="Arial" charset="0"/>
                <a:cs typeface="Arial" charset="0"/>
              </a:rPr>
              <a:t>Actividad participativa:</a:t>
            </a:r>
            <a:endParaRPr kumimoji="0" lang="es-CO" sz="2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CO" sz="2800" b="0" i="0" u="none" strike="noStrike" cap="none" normalizeH="0" baseline="0" dirty="0" smtClean="0">
                <a:ln>
                  <a:noFill/>
                </a:ln>
                <a:solidFill>
                  <a:schemeClr val="tx1"/>
                </a:solidFill>
                <a:effectLst/>
                <a:latin typeface="Arial" charset="0"/>
                <a:cs typeface="Arial" charset="0"/>
              </a:rPr>
              <a:t>Dividir al grupo en equipos.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CO" sz="2800" b="0" i="0" u="none" strike="noStrike" cap="none" normalizeH="0" baseline="0" dirty="0" smtClean="0">
                <a:ln>
                  <a:noFill/>
                </a:ln>
                <a:solidFill>
                  <a:schemeClr val="tx1"/>
                </a:solidFill>
                <a:effectLst/>
                <a:latin typeface="Arial" charset="0"/>
                <a:cs typeface="Arial" charset="0"/>
              </a:rPr>
              <a:t>Cada equipo recibe un caso (ej. construcción, oficina, hospital).</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s-CO" sz="2800" b="0" i="0" u="none" strike="noStrike" cap="none" normalizeH="0" baseline="0" dirty="0" smtClean="0">
                <a:ln>
                  <a:noFill/>
                </a:ln>
                <a:solidFill>
                  <a:schemeClr val="tx1"/>
                </a:solidFill>
                <a:effectLst/>
                <a:latin typeface="Arial" charset="0"/>
                <a:cs typeface="Arial" charset="0"/>
              </a:rPr>
              <a:t>Deben identificar cómo aplicar el ciclo PHVA (Planear, Hacer, Verificar, Actuar) en ese contexto.</a:t>
            </a:r>
          </a:p>
          <a:p>
            <a:pPr marL="0" marR="0" lvl="0" indent="0" algn="l" defTabSz="914400" rtl="0" eaLnBrk="0" fontAlgn="base" latinLnBrk="0" hangingPunct="0">
              <a:lnSpc>
                <a:spcPct val="100000"/>
              </a:lnSpc>
              <a:spcBef>
                <a:spcPct val="0"/>
              </a:spcBef>
              <a:spcAft>
                <a:spcPct val="0"/>
              </a:spcAft>
              <a:buClrTx/>
              <a:buSzTx/>
              <a:tabLst/>
            </a:pPr>
            <a:endParaRPr kumimoji="0" lang="es-CO" sz="2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CO" sz="2800" b="1" i="0" u="none" strike="noStrike" cap="none" normalizeH="0" baseline="0" dirty="0" smtClean="0">
                <a:ln>
                  <a:noFill/>
                </a:ln>
                <a:solidFill>
                  <a:schemeClr val="tx1"/>
                </a:solidFill>
                <a:effectLst/>
                <a:latin typeface="Arial" charset="0"/>
                <a:cs typeface="Arial" charset="0"/>
              </a:rPr>
              <a:t>Resultado:</a:t>
            </a:r>
            <a:r>
              <a:rPr kumimoji="0" lang="es-CO" sz="2800" b="0" i="0" u="none" strike="noStrike" cap="none" normalizeH="0" baseline="0" dirty="0" smtClean="0">
                <a:ln>
                  <a:noFill/>
                </a:ln>
                <a:solidFill>
                  <a:schemeClr val="tx1"/>
                </a:solidFill>
                <a:effectLst/>
                <a:latin typeface="Arial" charset="0"/>
                <a:cs typeface="Arial" charset="0"/>
              </a:rPr>
              <a:t> mini-presentaciones de cada equipo.</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188877"/>
            <a:ext cx="9001156" cy="3539430"/>
          </a:xfrm>
          <a:prstGeom prst="rect">
            <a:avLst/>
          </a:prstGeom>
        </p:spPr>
        <p:txBody>
          <a:bodyPr wrap="square">
            <a:spAutoFit/>
          </a:bodyPr>
          <a:lstStyle/>
          <a:p>
            <a:r>
              <a:rPr lang="es-CO" sz="2800" b="1" dirty="0" smtClean="0">
                <a:latin typeface="Arial" pitchFamily="34" charset="0"/>
                <a:cs typeface="Arial" pitchFamily="34" charset="0"/>
              </a:rPr>
              <a:t>Taller </a:t>
            </a:r>
            <a:r>
              <a:rPr lang="es-CO" sz="2800" b="1" dirty="0" smtClean="0">
                <a:latin typeface="Arial" pitchFamily="34" charset="0"/>
                <a:cs typeface="Arial" pitchFamily="34" charset="0"/>
              </a:rPr>
              <a:t>Práctico</a:t>
            </a:r>
            <a:r>
              <a:rPr lang="es-CO" sz="2800" dirty="0" smtClean="0">
                <a:latin typeface="Arial" pitchFamily="34" charset="0"/>
                <a:cs typeface="Arial" pitchFamily="34" charset="0"/>
              </a:rPr>
              <a:t>: </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Aplicación </a:t>
            </a:r>
            <a:r>
              <a:rPr lang="es-CO" sz="2800" dirty="0" smtClean="0">
                <a:latin typeface="Arial" pitchFamily="34" charset="0"/>
                <a:cs typeface="Arial" pitchFamily="34" charset="0"/>
              </a:rPr>
              <a:t>del Ciclo PHVA en la Gestión del Riesgo </a:t>
            </a:r>
            <a:r>
              <a:rPr lang="es-CO" sz="2800" dirty="0" smtClean="0">
                <a:latin typeface="Arial" pitchFamily="34" charset="0"/>
                <a:cs typeface="Arial" pitchFamily="34" charset="0"/>
              </a:rPr>
              <a:t>Laboral</a:t>
            </a:r>
          </a:p>
          <a:p>
            <a:r>
              <a:rPr lang="es-CO" sz="2800" b="1" dirty="0" smtClean="0"/>
              <a:t>Objetivo</a:t>
            </a:r>
            <a:r>
              <a:rPr lang="es-CO" sz="2800" dirty="0" smtClean="0"/>
              <a:t>: </a:t>
            </a:r>
          </a:p>
          <a:p>
            <a:r>
              <a:rPr lang="es-CO" sz="2800" dirty="0" smtClean="0"/>
              <a:t>Fortalecer </a:t>
            </a:r>
            <a:r>
              <a:rPr lang="es-CO" sz="2800" dirty="0" smtClean="0"/>
              <a:t>las competencias de los participantes para aplicar el ciclo PHVA como herramienta de mejora continua en la identificación, control y seguimiento de riesgos laborales.</a:t>
            </a:r>
          </a:p>
          <a:p>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14346" y="71414"/>
            <a:ext cx="9144000" cy="4401205"/>
          </a:xfrm>
          <a:prstGeom prst="rect">
            <a:avLst/>
          </a:prstGeom>
        </p:spPr>
        <p:txBody>
          <a:bodyPr wrap="square">
            <a:spAutoFit/>
          </a:bodyPr>
          <a:lstStyle/>
          <a:p>
            <a:r>
              <a:rPr lang="es-CO" sz="2800" b="1" dirty="0" smtClean="0">
                <a:latin typeface="Arial" pitchFamily="34" charset="0"/>
                <a:cs typeface="Arial" pitchFamily="34" charset="0"/>
              </a:rPr>
              <a:t>Fase 1: PLANEAR</a:t>
            </a:r>
          </a:p>
          <a:p>
            <a:r>
              <a:rPr lang="es-CO" sz="2800" b="1" dirty="0" smtClean="0">
                <a:latin typeface="Arial" pitchFamily="34" charset="0"/>
                <a:cs typeface="Arial" pitchFamily="34" charset="0"/>
              </a:rPr>
              <a:t>Objetivo:</a:t>
            </a:r>
            <a:r>
              <a:rPr lang="es-CO" sz="2800" dirty="0" smtClean="0">
                <a:latin typeface="Arial" pitchFamily="34" charset="0"/>
                <a:cs typeface="Arial" pitchFamily="34" charset="0"/>
              </a:rPr>
              <a:t> Identificar los riesgos prioritarios en el entorno laboral. </a:t>
            </a:r>
            <a:endParaRPr lang="es-CO" sz="2800" dirty="0" smtClean="0">
              <a:latin typeface="Arial" pitchFamily="34" charset="0"/>
              <a:cs typeface="Arial" pitchFamily="34" charset="0"/>
            </a:endParaRPr>
          </a:p>
          <a:p>
            <a:r>
              <a:rPr lang="es-CO" sz="2800" b="1" dirty="0" smtClean="0">
                <a:latin typeface="Arial" pitchFamily="34" charset="0"/>
                <a:cs typeface="Arial" pitchFamily="34" charset="0"/>
              </a:rPr>
              <a:t>Actividad </a:t>
            </a:r>
            <a:r>
              <a:rPr lang="es-CO" sz="2800" b="1" dirty="0" smtClean="0">
                <a:latin typeface="Arial" pitchFamily="34" charset="0"/>
                <a:cs typeface="Arial" pitchFamily="34" charset="0"/>
              </a:rPr>
              <a:t>práctica:</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Formar grupos por área (producción, oficina, mantenimiento).</a:t>
            </a:r>
          </a:p>
          <a:p>
            <a:r>
              <a:rPr lang="es-CO" sz="2800" dirty="0" smtClean="0">
                <a:latin typeface="Arial" pitchFamily="34" charset="0"/>
                <a:cs typeface="Arial" pitchFamily="34" charset="0"/>
              </a:rPr>
              <a:t>Cada grupo elabora una lista de peligros y riesgos observados.</a:t>
            </a:r>
          </a:p>
          <a:p>
            <a:r>
              <a:rPr lang="es-CO" sz="2800" dirty="0" smtClean="0">
                <a:latin typeface="Arial" pitchFamily="34" charset="0"/>
                <a:cs typeface="Arial" pitchFamily="34" charset="0"/>
              </a:rPr>
              <a:t>Clasificar los riesgos según tipo (físico, químico, biológico, ergonómico, psicosocial).</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214290"/>
            <a:ext cx="9144000" cy="3970318"/>
          </a:xfrm>
          <a:prstGeom prst="rect">
            <a:avLst/>
          </a:prstGeom>
        </p:spPr>
        <p:txBody>
          <a:bodyPr wrap="square">
            <a:spAutoFit/>
          </a:bodyPr>
          <a:lstStyle/>
          <a:p>
            <a:r>
              <a:rPr lang="es-CO" sz="2800" b="1" dirty="0" smtClean="0">
                <a:latin typeface="Arial" pitchFamily="34" charset="0"/>
                <a:cs typeface="Arial" pitchFamily="34" charset="0"/>
              </a:rPr>
              <a:t>Fase 2: HACER</a:t>
            </a:r>
          </a:p>
          <a:p>
            <a:r>
              <a:rPr lang="es-CO" sz="2800" b="1" dirty="0" smtClean="0">
                <a:latin typeface="Arial" pitchFamily="34" charset="0"/>
                <a:cs typeface="Arial" pitchFamily="34" charset="0"/>
              </a:rPr>
              <a:t>Objetivo:</a:t>
            </a:r>
            <a:r>
              <a:rPr lang="es-CO" sz="2800" dirty="0" smtClean="0">
                <a:latin typeface="Arial" pitchFamily="34" charset="0"/>
                <a:cs typeface="Arial" pitchFamily="34" charset="0"/>
              </a:rPr>
              <a:t> Implementar medidas preventivas y correctivas. </a:t>
            </a:r>
            <a:endParaRPr lang="es-CO" sz="2800" dirty="0" smtClean="0">
              <a:latin typeface="Arial" pitchFamily="34" charset="0"/>
              <a:cs typeface="Arial" pitchFamily="34" charset="0"/>
            </a:endParaRPr>
          </a:p>
          <a:p>
            <a:r>
              <a:rPr lang="es-CO" sz="2800" b="1" dirty="0" smtClean="0">
                <a:latin typeface="Arial" pitchFamily="34" charset="0"/>
                <a:cs typeface="Arial" pitchFamily="34" charset="0"/>
              </a:rPr>
              <a:t>Actividad </a:t>
            </a:r>
            <a:r>
              <a:rPr lang="es-CO" sz="2800" b="1" dirty="0" smtClean="0">
                <a:latin typeface="Arial" pitchFamily="34" charset="0"/>
                <a:cs typeface="Arial" pitchFamily="34" charset="0"/>
              </a:rPr>
              <a:t>práctica:</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Simular la aplicación de medidas de control (EPP, señalización, pausas activas).</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Diseñar </a:t>
            </a:r>
            <a:r>
              <a:rPr lang="es-CO" sz="2800" dirty="0" smtClean="0">
                <a:latin typeface="Arial" pitchFamily="34" charset="0"/>
                <a:cs typeface="Arial" pitchFamily="34" charset="0"/>
              </a:rPr>
              <a:t>un mini plan de acción con responsables y tiempos.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13665" name="Rectangle 1"/>
          <p:cNvSpPr>
            <a:spLocks noChangeArrowheads="1"/>
          </p:cNvSpPr>
          <p:nvPr/>
        </p:nvSpPr>
        <p:spPr bwMode="auto">
          <a:xfrm>
            <a:off x="357190" y="188309"/>
            <a:ext cx="8858280" cy="49552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2800" b="0" i="0" u="none" strike="noStrike" cap="none" normalizeH="0" baseline="0" dirty="0" smtClean="0">
                <a:ln>
                  <a:noFill/>
                </a:ln>
                <a:solidFill>
                  <a:srgbClr val="181818"/>
                </a:solidFill>
                <a:effectLst/>
                <a:latin typeface="Arial" pitchFamily="34" charset="0"/>
                <a:cs typeface="Arial" pitchFamily="34" charset="0"/>
              </a:rPr>
              <a:t>Para evaluar el riesgo de una situación, es necesario considerar diversos factores:</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s-CO" sz="2800" b="0" i="0" u="none" strike="noStrike" cap="none" normalizeH="0" baseline="0" dirty="0" smtClean="0">
                <a:ln>
                  <a:noFill/>
                </a:ln>
                <a:solidFill>
                  <a:srgbClr val="181818"/>
                </a:solidFill>
                <a:effectLst/>
                <a:latin typeface="Arial" pitchFamily="34" charset="0"/>
                <a:cs typeface="Arial" pitchFamily="34" charset="0"/>
              </a:rPr>
              <a:t> La exposición al peligro</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lang="es-CO" sz="2800" dirty="0" smtClean="0">
                <a:solidFill>
                  <a:srgbClr val="181818"/>
                </a:solidFill>
                <a:latin typeface="Arial" pitchFamily="34" charset="0"/>
                <a:cs typeface="Arial" pitchFamily="34" charset="0"/>
              </a:rPr>
              <a:t>L</a:t>
            </a:r>
            <a:r>
              <a:rPr kumimoji="0" lang="es-CO" sz="2800" b="0" i="0" u="none" strike="noStrike" cap="none" normalizeH="0" baseline="0" dirty="0" smtClean="0">
                <a:ln>
                  <a:noFill/>
                </a:ln>
                <a:solidFill>
                  <a:srgbClr val="181818"/>
                </a:solidFill>
                <a:effectLst/>
                <a:latin typeface="Arial" pitchFamily="34" charset="0"/>
                <a:cs typeface="Arial" pitchFamily="34" charset="0"/>
              </a:rPr>
              <a:t>a vulnerabilidad de las personas involucradas</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s-CO" sz="2800" b="0" i="0" u="none" strike="noStrike" cap="none" normalizeH="0" baseline="0" dirty="0" smtClean="0">
                <a:ln>
                  <a:noFill/>
                </a:ln>
                <a:solidFill>
                  <a:srgbClr val="181818"/>
                </a:solidFill>
                <a:effectLst/>
                <a:latin typeface="Arial" pitchFamily="34" charset="0"/>
                <a:cs typeface="Arial" pitchFamily="34" charset="0"/>
              </a:rPr>
              <a:t>Medidas de control existentes. </a:t>
            </a:r>
          </a:p>
          <a:p>
            <a:pPr marL="0" marR="0" lvl="0" indent="0" algn="l" defTabSz="914400" rtl="0" eaLnBrk="1" fontAlgn="base" latinLnBrk="0" hangingPunct="1">
              <a:lnSpc>
                <a:spcPct val="100000"/>
              </a:lnSpc>
              <a:spcBef>
                <a:spcPct val="0"/>
              </a:spcBef>
              <a:spcAft>
                <a:spcPct val="0"/>
              </a:spcAft>
              <a:buClrTx/>
              <a:buSzTx/>
              <a:tabLst/>
            </a:pPr>
            <a:endParaRPr lang="es-CO" sz="2800" dirty="0" smtClean="0">
              <a:solidFill>
                <a:srgbClr val="181818"/>
              </a:solidFill>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tabLst/>
            </a:pPr>
            <a:r>
              <a:rPr kumimoji="0" lang="es-CO" sz="2800" b="0" i="0" u="none" strike="noStrike" cap="none" normalizeH="0" baseline="0" dirty="0" smtClean="0">
                <a:ln>
                  <a:noFill/>
                </a:ln>
                <a:solidFill>
                  <a:srgbClr val="181818"/>
                </a:solidFill>
                <a:effectLst/>
                <a:latin typeface="Arial" pitchFamily="34" charset="0"/>
                <a:cs typeface="Arial" pitchFamily="34" charset="0"/>
              </a:rPr>
              <a:t>La gestión adecuada del riesgo implica identificar, analizar y mitigar los riesgos potenciales para prevenir accidentes y proteger la salud y la seguridad de las personas.</a:t>
            </a:r>
            <a:endParaRPr kumimoji="0" lang="es-CO"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O" sz="1800" b="0" i="0" u="none" strike="noStrike" cap="none" normalizeH="0" baseline="0" dirty="0" smtClean="0">
                <a:ln>
                  <a:noFill/>
                </a:ln>
                <a:solidFill>
                  <a:schemeClr val="tx1"/>
                </a:solidFill>
                <a:effectLst/>
                <a:latin typeface="Arial" pitchFamily="34" charset="0"/>
                <a:cs typeface="Arial" pitchFamily="34" charset="0"/>
              </a:rPr>
              <a:t/>
            </a:r>
            <a:br>
              <a:rPr kumimoji="0" lang="es-CO" sz="1800" b="0" i="0" u="none" strike="noStrike" cap="none" normalizeH="0" baseline="0" dirty="0" smtClean="0">
                <a:ln>
                  <a:noFill/>
                </a:ln>
                <a:solidFill>
                  <a:schemeClr val="tx1"/>
                </a:solidFill>
                <a:effectLst/>
                <a:latin typeface="Arial" pitchFamily="34" charset="0"/>
                <a:cs typeface="Arial" pitchFamily="34" charset="0"/>
              </a:rPr>
            </a:br>
            <a:endParaRPr kumimoji="0" lang="es-CO"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142852"/>
            <a:ext cx="9144000" cy="4401205"/>
          </a:xfrm>
          <a:prstGeom prst="rect">
            <a:avLst/>
          </a:prstGeom>
        </p:spPr>
        <p:txBody>
          <a:bodyPr wrap="square">
            <a:spAutoFit/>
          </a:bodyPr>
          <a:lstStyle/>
          <a:p>
            <a:r>
              <a:rPr lang="es-CO" sz="2800" b="1" dirty="0" smtClean="0">
                <a:latin typeface="Arial" pitchFamily="34" charset="0"/>
                <a:cs typeface="Arial" pitchFamily="34" charset="0"/>
              </a:rPr>
              <a:t>Fase 3: VERIFICAR</a:t>
            </a:r>
          </a:p>
          <a:p>
            <a:r>
              <a:rPr lang="es-CO" sz="2800" b="1" dirty="0" smtClean="0">
                <a:latin typeface="Arial" pitchFamily="34" charset="0"/>
                <a:cs typeface="Arial" pitchFamily="34" charset="0"/>
              </a:rPr>
              <a:t>Objetivo:</a:t>
            </a:r>
            <a:r>
              <a:rPr lang="es-CO" sz="2800" dirty="0" smtClean="0">
                <a:latin typeface="Arial" pitchFamily="34" charset="0"/>
                <a:cs typeface="Arial" pitchFamily="34" charset="0"/>
              </a:rPr>
              <a:t> Evaluar la eficacia de las medidas implementadas. </a:t>
            </a:r>
            <a:endParaRPr lang="es-CO" sz="2800" dirty="0" smtClean="0">
              <a:latin typeface="Arial" pitchFamily="34" charset="0"/>
              <a:cs typeface="Arial" pitchFamily="34" charset="0"/>
            </a:endParaRPr>
          </a:p>
          <a:p>
            <a:r>
              <a:rPr lang="es-CO" sz="2800" b="1" dirty="0" smtClean="0">
                <a:latin typeface="Arial" pitchFamily="34" charset="0"/>
                <a:cs typeface="Arial" pitchFamily="34" charset="0"/>
              </a:rPr>
              <a:t>Actividad </a:t>
            </a:r>
            <a:r>
              <a:rPr lang="es-CO" sz="2800" b="1" dirty="0" smtClean="0">
                <a:latin typeface="Arial" pitchFamily="34" charset="0"/>
                <a:cs typeface="Arial" pitchFamily="34" charset="0"/>
              </a:rPr>
              <a:t>práctica:</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Revisar los resultados del plan de acción.</a:t>
            </a:r>
          </a:p>
          <a:p>
            <a:r>
              <a:rPr lang="es-CO" sz="2800" dirty="0" smtClean="0">
                <a:latin typeface="Arial" pitchFamily="34" charset="0"/>
                <a:cs typeface="Arial" pitchFamily="34" charset="0"/>
              </a:rPr>
              <a:t>Analizar indicadores: incidentes, cumplimiento, participación. </a:t>
            </a:r>
            <a:endParaRPr lang="es-CO" sz="2800" dirty="0" smtClean="0">
              <a:latin typeface="Arial" pitchFamily="34" charset="0"/>
              <a:cs typeface="Arial" pitchFamily="34" charset="0"/>
            </a:endParaRPr>
          </a:p>
          <a:p>
            <a:endParaRPr lang="es-CO" sz="2800" b="1" dirty="0" smtClean="0">
              <a:latin typeface="Arial" pitchFamily="34" charset="0"/>
              <a:cs typeface="Arial" pitchFamily="34" charset="0"/>
            </a:endParaRPr>
          </a:p>
          <a:p>
            <a:r>
              <a:rPr lang="es-CO" sz="2800" b="1" dirty="0" smtClean="0">
                <a:latin typeface="Arial" pitchFamily="34" charset="0"/>
                <a:cs typeface="Arial" pitchFamily="34" charset="0"/>
              </a:rPr>
              <a:t>Material</a:t>
            </a:r>
            <a:r>
              <a:rPr lang="es-CO" sz="2800" b="1" dirty="0" smtClean="0">
                <a:latin typeface="Arial" pitchFamily="34" charset="0"/>
                <a:cs typeface="Arial" pitchFamily="34" charset="0"/>
              </a:rPr>
              <a:t>:</a:t>
            </a:r>
            <a:r>
              <a:rPr lang="es-CO" sz="2800" dirty="0" smtClean="0">
                <a:latin typeface="Arial" pitchFamily="34" charset="0"/>
                <a:cs typeface="Arial" pitchFamily="34" charset="0"/>
              </a:rPr>
              <a:t> formato de seguimiento, gráficos de resultados.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142852"/>
            <a:ext cx="9144000" cy="3970318"/>
          </a:xfrm>
          <a:prstGeom prst="rect">
            <a:avLst/>
          </a:prstGeom>
        </p:spPr>
        <p:txBody>
          <a:bodyPr wrap="square">
            <a:spAutoFit/>
          </a:bodyPr>
          <a:lstStyle/>
          <a:p>
            <a:r>
              <a:rPr lang="es-CO" sz="2800" b="1" dirty="0" smtClean="0">
                <a:latin typeface="Arial" pitchFamily="34" charset="0"/>
                <a:cs typeface="Arial" pitchFamily="34" charset="0"/>
              </a:rPr>
              <a:t>Fase 4: ACTUAR</a:t>
            </a:r>
          </a:p>
          <a:p>
            <a:r>
              <a:rPr lang="es-CO" sz="2800" b="1" dirty="0" smtClean="0">
                <a:latin typeface="Arial" pitchFamily="34" charset="0"/>
                <a:cs typeface="Arial" pitchFamily="34" charset="0"/>
              </a:rPr>
              <a:t>Objetivo:</a:t>
            </a:r>
            <a:r>
              <a:rPr lang="es-CO" sz="2800" dirty="0" smtClean="0">
                <a:latin typeface="Arial" pitchFamily="34" charset="0"/>
                <a:cs typeface="Arial" pitchFamily="34" charset="0"/>
              </a:rPr>
              <a:t> Ajustar y mejorar continuamente el proceso. </a:t>
            </a:r>
            <a:endParaRPr lang="es-CO" sz="2800" dirty="0" smtClean="0">
              <a:latin typeface="Arial" pitchFamily="34" charset="0"/>
              <a:cs typeface="Arial" pitchFamily="34" charset="0"/>
            </a:endParaRPr>
          </a:p>
          <a:p>
            <a:endParaRPr lang="es-CO" sz="2800" b="1" dirty="0" smtClean="0">
              <a:latin typeface="Arial" pitchFamily="34" charset="0"/>
              <a:cs typeface="Arial" pitchFamily="34" charset="0"/>
            </a:endParaRPr>
          </a:p>
          <a:p>
            <a:r>
              <a:rPr lang="es-CO" sz="2800" b="1" dirty="0" smtClean="0">
                <a:latin typeface="Arial" pitchFamily="34" charset="0"/>
                <a:cs typeface="Arial" pitchFamily="34" charset="0"/>
              </a:rPr>
              <a:t>Actividad </a:t>
            </a:r>
            <a:r>
              <a:rPr lang="es-CO" sz="2800" b="1" dirty="0" smtClean="0">
                <a:latin typeface="Arial" pitchFamily="34" charset="0"/>
                <a:cs typeface="Arial" pitchFamily="34" charset="0"/>
              </a:rPr>
              <a:t>práctica:</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Proponer mejoras basadas en los hallazgos.</a:t>
            </a:r>
          </a:p>
          <a:p>
            <a:r>
              <a:rPr lang="es-CO" sz="2800" dirty="0" smtClean="0">
                <a:latin typeface="Arial" pitchFamily="34" charset="0"/>
                <a:cs typeface="Arial" pitchFamily="34" charset="0"/>
              </a:rPr>
              <a:t>Elaborar compromisos colectivos para fortalecer la cultura preventiva. </a:t>
            </a:r>
            <a:endParaRPr lang="es-CO" sz="2800" dirty="0" smtClean="0">
              <a:latin typeface="Arial" pitchFamily="34" charset="0"/>
              <a:cs typeface="Arial" pitchFamily="34" charset="0"/>
            </a:endParaRPr>
          </a:p>
          <a:p>
            <a:endParaRPr lang="es-CO" sz="2800" b="1" dirty="0" smtClean="0">
              <a:latin typeface="Arial" pitchFamily="34" charset="0"/>
              <a:cs typeface="Arial" pitchFamily="34" charset="0"/>
            </a:endParaRPr>
          </a:p>
          <a:p>
            <a:r>
              <a:rPr lang="es-CO" sz="2800" b="1" dirty="0" smtClean="0">
                <a:latin typeface="Arial" pitchFamily="34" charset="0"/>
                <a:cs typeface="Arial" pitchFamily="34" charset="0"/>
              </a:rPr>
              <a:t>Material</a:t>
            </a:r>
            <a:r>
              <a:rPr lang="es-CO" sz="2800" b="1" dirty="0" smtClean="0">
                <a:latin typeface="Arial" pitchFamily="34" charset="0"/>
                <a:cs typeface="Arial" pitchFamily="34" charset="0"/>
              </a:rPr>
              <a:t>:</a:t>
            </a:r>
            <a:r>
              <a:rPr lang="es-CO" sz="2800" dirty="0" smtClean="0">
                <a:latin typeface="Arial" pitchFamily="34" charset="0"/>
                <a:cs typeface="Arial" pitchFamily="34" charset="0"/>
              </a:rPr>
              <a:t> mural de compromisos, </a:t>
            </a:r>
            <a:r>
              <a:rPr lang="es-CO" sz="2800" dirty="0" err="1" smtClean="0">
                <a:latin typeface="Arial" pitchFamily="34" charset="0"/>
                <a:cs typeface="Arial" pitchFamily="34" charset="0"/>
              </a:rPr>
              <a:t>rotafolio</a:t>
            </a:r>
            <a:r>
              <a:rPr lang="es-CO" sz="2800" dirty="0" smtClean="0">
                <a:latin typeface="Arial" pitchFamily="34" charset="0"/>
                <a:cs typeface="Arial" pitchFamily="34" charset="0"/>
              </a:rPr>
              <a:t>.</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25953" name="Rectangle 1"/>
          <p:cNvSpPr>
            <a:spLocks noChangeArrowheads="1"/>
          </p:cNvSpPr>
          <p:nvPr/>
        </p:nvSpPr>
        <p:spPr bwMode="auto">
          <a:xfrm>
            <a:off x="0" y="2055018"/>
            <a:ext cx="9144000" cy="12311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2800" b="1" i="0" u="none" strike="noStrike" cap="none" normalizeH="0" baseline="0" dirty="0" smtClean="0">
                <a:ln>
                  <a:noFill/>
                </a:ln>
                <a:solidFill>
                  <a:schemeClr val="tx1"/>
                </a:solidFill>
                <a:effectLst/>
                <a:latin typeface="Arial" pitchFamily="34" charset="0"/>
                <a:cs typeface="Arial" pitchFamily="34" charset="0"/>
              </a:rPr>
              <a:t>La mejora continua no es un proceso técnico, es una actitud colectiva hacia el trabajo seguro</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apa conceptual abordaje problema salud laboral líder sindical"/>
          <p:cNvPicPr>
            <a:picLocks noChangeAspect="1" noChangeArrowheads="1"/>
          </p:cNvPicPr>
          <p:nvPr/>
        </p:nvPicPr>
        <p:blipFill>
          <a:blip r:embed="rId2" cstate="print"/>
          <a:srcRect/>
          <a:stretch>
            <a:fillRect/>
          </a:stretch>
        </p:blipFill>
        <p:spPr bwMode="auto">
          <a:xfrm>
            <a:off x="357159" y="71414"/>
            <a:ext cx="8572559" cy="5715040"/>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214346" y="6749"/>
            <a:ext cx="9144000" cy="5324535"/>
          </a:xfrm>
          <a:prstGeom prst="rect">
            <a:avLst/>
          </a:prstGeom>
        </p:spPr>
        <p:txBody>
          <a:bodyPr wrap="square">
            <a:spAutoFit/>
          </a:bodyPr>
          <a:lstStyle/>
          <a:p>
            <a:pPr algn="ctr"/>
            <a:r>
              <a:rPr lang="es-CO" sz="3200" b="1" dirty="0" smtClean="0">
                <a:latin typeface="Arial Black" pitchFamily="34" charset="0"/>
              </a:rPr>
              <a:t>Principios</a:t>
            </a:r>
          </a:p>
          <a:p>
            <a:r>
              <a:rPr lang="es-CO" dirty="0" smtClean="0"/>
              <a:t> </a:t>
            </a:r>
            <a:r>
              <a:rPr lang="es-CO" sz="2800" dirty="0" smtClean="0">
                <a:latin typeface="Arial" pitchFamily="34" charset="0"/>
                <a:cs typeface="Arial" pitchFamily="34" charset="0"/>
              </a:rPr>
              <a:t>1. </a:t>
            </a:r>
            <a:r>
              <a:rPr lang="es-CO" sz="2800" b="1" dirty="0" smtClean="0">
                <a:latin typeface="Arial" pitchFamily="34" charset="0"/>
                <a:cs typeface="Arial" pitchFamily="34" charset="0"/>
              </a:rPr>
              <a:t>El daño a la salud es evitable</a:t>
            </a:r>
            <a:r>
              <a:rPr lang="es-CO" sz="2800" dirty="0" smtClean="0">
                <a:latin typeface="Arial" pitchFamily="34" charset="0"/>
                <a:cs typeface="Arial" pitchFamily="34" charset="0"/>
              </a:rPr>
              <a:t>:</a:t>
            </a:r>
          </a:p>
          <a:p>
            <a:r>
              <a:rPr lang="es-CO" sz="2800" dirty="0" smtClean="0">
                <a:latin typeface="Arial" pitchFamily="34" charset="0"/>
                <a:cs typeface="Arial" pitchFamily="34" charset="0"/>
              </a:rPr>
              <a:t>Las enfermedades laborales deben ser evitables, los riesgos de los que se derivan son impuestos al trabajador/a. El trabajador/a presta, en el contrato, su fuerza de trabajo no su integridad física y psíquica.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2. </a:t>
            </a:r>
            <a:r>
              <a:rPr lang="es-CO" sz="2800" b="1" dirty="0" smtClean="0">
                <a:latin typeface="Arial" pitchFamily="34" charset="0"/>
                <a:cs typeface="Arial" pitchFamily="34" charset="0"/>
              </a:rPr>
              <a:t>La salud no se vende</a:t>
            </a:r>
            <a:r>
              <a:rPr lang="es-CO" sz="2800" dirty="0" smtClean="0">
                <a:latin typeface="Arial" pitchFamily="34" charset="0"/>
                <a:cs typeface="Arial" pitchFamily="34" charset="0"/>
              </a:rPr>
              <a:t>: </a:t>
            </a:r>
          </a:p>
          <a:p>
            <a:r>
              <a:rPr lang="es-CO" sz="2800" dirty="0" smtClean="0">
                <a:latin typeface="Arial" pitchFamily="34" charset="0"/>
                <a:cs typeface="Arial" pitchFamily="34" charset="0"/>
              </a:rPr>
              <a:t>En momentos de crisis económica, se dan las condiciones que favorecen la práctica de cambiar salud por dinero (el dinero es inmediato y tangible, la pérdida de salud no siempre lo es).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71414"/>
            <a:ext cx="9144000" cy="5693866"/>
          </a:xfrm>
          <a:prstGeom prst="rect">
            <a:avLst/>
          </a:prstGeom>
        </p:spPr>
        <p:txBody>
          <a:bodyPr wrap="square">
            <a:spAutoFit/>
          </a:bodyPr>
          <a:lstStyle/>
          <a:p>
            <a:r>
              <a:rPr lang="es-CO" sz="2800" b="1" dirty="0" smtClean="0">
                <a:latin typeface="Arial" pitchFamily="34" charset="0"/>
                <a:cs typeface="Arial" pitchFamily="34" charset="0"/>
              </a:rPr>
              <a:t>3. Los protagonistas son los propios trabajadores/as: </a:t>
            </a:r>
          </a:p>
          <a:p>
            <a:r>
              <a:rPr lang="es-CO" sz="2800" dirty="0" smtClean="0">
                <a:latin typeface="Arial" pitchFamily="34" charset="0"/>
                <a:cs typeface="Arial" pitchFamily="34" charset="0"/>
              </a:rPr>
              <a:t>Sin sus conocimientos y experiencia es imposible una prevención eficaz. La actuación preventiva que quiera ser operativa posee una doble dimensión, técnica y social. La técnica para ser efectiva ha de ser asumida por la colectividad sobre la que actúa.</a:t>
            </a:r>
          </a:p>
          <a:p>
            <a:r>
              <a:rPr lang="es-CO" sz="2800" b="1" dirty="0" smtClean="0">
                <a:latin typeface="Arial" pitchFamily="34" charset="0"/>
                <a:cs typeface="Arial" pitchFamily="34" charset="0"/>
              </a:rPr>
              <a:t>4. Evaluación compartida</a:t>
            </a:r>
            <a:r>
              <a:rPr lang="es-CO" sz="2800" b="1" dirty="0" smtClean="0"/>
              <a:t>: </a:t>
            </a:r>
          </a:p>
          <a:p>
            <a:r>
              <a:rPr lang="es-CO" sz="2800" dirty="0" smtClean="0">
                <a:latin typeface="Arial" pitchFamily="34" charset="0"/>
                <a:cs typeface="Arial" pitchFamily="34" charset="0"/>
              </a:rPr>
              <a:t>El conocimiento del riesgo y las medidas de prevención no son técnicas "neutras". Siempre son pensadas y abordadas desde determinados presupuestos no ajenos a los intereses. Por ello es necesario la discusión y el acuerdo entre los técnicos y trabajadores/as</a:t>
            </a:r>
            <a:r>
              <a:rPr lang="es-CO" sz="2800" dirty="0" smtClean="0"/>
              <a:t>.</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85720" y="25668"/>
            <a:ext cx="9144000" cy="5262979"/>
          </a:xfrm>
          <a:prstGeom prst="rect">
            <a:avLst/>
          </a:prstGeom>
        </p:spPr>
        <p:txBody>
          <a:bodyPr wrap="square">
            <a:spAutoFit/>
          </a:bodyPr>
          <a:lstStyle/>
          <a:p>
            <a:r>
              <a:rPr lang="es-CO" sz="2800" b="1" dirty="0" smtClean="0">
                <a:latin typeface="Arial" pitchFamily="34" charset="0"/>
                <a:cs typeface="Arial" pitchFamily="34" charset="0"/>
              </a:rPr>
              <a:t>5. La acción legal es insuficiente: </a:t>
            </a:r>
          </a:p>
          <a:p>
            <a:r>
              <a:rPr lang="es-CO" sz="2800" dirty="0" smtClean="0">
                <a:latin typeface="Arial" pitchFamily="34" charset="0"/>
                <a:cs typeface="Arial" pitchFamily="34" charset="0"/>
              </a:rPr>
              <a:t>La legislación siempre va por detrás de la realidad que tiene que regular. Un buen número de aspectos sólo es posible tratarlos desde la negociación entre las partes.</a:t>
            </a:r>
          </a:p>
          <a:p>
            <a:endParaRPr lang="es-CO" sz="2800" b="1" dirty="0" smtClean="0"/>
          </a:p>
          <a:p>
            <a:r>
              <a:rPr lang="es-CO" sz="2800" b="1" dirty="0" smtClean="0">
                <a:latin typeface="Arial" pitchFamily="34" charset="0"/>
                <a:cs typeface="Arial" pitchFamily="34" charset="0"/>
              </a:rPr>
              <a:t>6. El elemento decisivo es el control sindical de las condiciones de trabajo: </a:t>
            </a:r>
          </a:p>
          <a:p>
            <a:r>
              <a:rPr lang="es-CO" sz="2800" dirty="0" smtClean="0">
                <a:latin typeface="Arial" pitchFamily="34" charset="0"/>
                <a:cs typeface="Arial" pitchFamily="34" charset="0"/>
              </a:rPr>
              <a:t>La salud de los trabajadores/as está decisivamente influida por sus condiciones de trabajo. La mejor manera, pues, de defender la salud es modificando estas condiciones en un sentido favorable a la salud y el bienestar.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71470" y="-71462"/>
            <a:ext cx="9144000" cy="4401205"/>
          </a:xfrm>
          <a:prstGeom prst="rect">
            <a:avLst/>
          </a:prstGeom>
        </p:spPr>
        <p:txBody>
          <a:bodyPr wrap="square">
            <a:spAutoFit/>
          </a:bodyPr>
          <a:lstStyle/>
          <a:p>
            <a:endParaRPr lang="es-CO" sz="2800" b="1" dirty="0" smtClean="0">
              <a:latin typeface="Arial" pitchFamily="34" charset="0"/>
              <a:cs typeface="Arial" pitchFamily="34" charset="0"/>
            </a:endParaRPr>
          </a:p>
          <a:p>
            <a:r>
              <a:rPr lang="es-CO" sz="2800" b="1" dirty="0" smtClean="0">
                <a:latin typeface="Arial" pitchFamily="34" charset="0"/>
                <a:cs typeface="Arial" pitchFamily="34" charset="0"/>
              </a:rPr>
              <a:t>7. La tarea de la comisión o secretaría de salud de Prevención:</a:t>
            </a:r>
          </a:p>
          <a:p>
            <a:endParaRPr lang="es-CO" sz="2800" b="1" dirty="0" smtClean="0">
              <a:latin typeface="Arial" pitchFamily="34" charset="0"/>
              <a:cs typeface="Arial" pitchFamily="34" charset="0"/>
            </a:endParaRPr>
          </a:p>
          <a:p>
            <a:r>
              <a:rPr lang="es-CO" sz="2800" dirty="0" smtClean="0">
                <a:latin typeface="Arial" pitchFamily="34" charset="0"/>
                <a:cs typeface="Arial" pitchFamily="34" charset="0"/>
              </a:rPr>
              <a:t>Es el control de las condiciones de trabajo desde el punto de vista de la salud de los trabajadores/as (control de los riesgos). Es una tarea que exige algunos conocimientos técnicos y sobre todo mucho entusiasmo. Estos compañeros de prevención deben ser "activistas" de la salud laboral, además de ser un buen sindicalista</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Mapa conceptual principios líder sindical salud laboral"/>
          <p:cNvPicPr>
            <a:picLocks noChangeAspect="1" noChangeArrowheads="1"/>
          </p:cNvPicPr>
          <p:nvPr/>
        </p:nvPicPr>
        <p:blipFill>
          <a:blip r:embed="rId2" cstate="print"/>
          <a:srcRect/>
          <a:stretch>
            <a:fillRect/>
          </a:stretch>
        </p:blipFill>
        <p:spPr bwMode="auto">
          <a:xfrm>
            <a:off x="126225" y="285728"/>
            <a:ext cx="8946369" cy="5964247"/>
          </a:xfrm>
          <a:prstGeom prst="rect">
            <a:avLst/>
          </a:prstGeom>
          <a:noFill/>
        </p:spPr>
      </p:pic>
      <p:pic>
        <p:nvPicPr>
          <p:cNvPr id="2050" name="7 Imagen" descr="Pantalla 2.png"/>
          <p:cNvPicPr>
            <a:picLocks noChangeAspect="1"/>
          </p:cNvPicPr>
          <p:nvPr/>
        </p:nvPicPr>
        <p:blipFill>
          <a:blip r:embed="rId3"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4"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385117"/>
            <a:ext cx="9144000" cy="4401205"/>
          </a:xfrm>
          <a:prstGeom prst="rect">
            <a:avLst/>
          </a:prstGeom>
        </p:spPr>
        <p:txBody>
          <a:bodyPr wrap="square">
            <a:spAutoFit/>
          </a:bodyPr>
          <a:lstStyle/>
          <a:p>
            <a:pPr algn="just"/>
            <a:r>
              <a:rPr lang="es-CO" sz="2800" b="1" dirty="0" smtClean="0">
                <a:latin typeface="Arial" pitchFamily="34" charset="0"/>
                <a:cs typeface="Arial" pitchFamily="34" charset="0"/>
              </a:rPr>
              <a:t>Acción Sindical en Salud Laboral</a:t>
            </a:r>
            <a:endParaRPr lang="es-CO" sz="2800" dirty="0" smtClean="0">
              <a:latin typeface="Arial" pitchFamily="34" charset="0"/>
              <a:cs typeface="Arial" pitchFamily="34" charset="0"/>
            </a:endParaRPr>
          </a:p>
          <a:p>
            <a:pPr algn="just"/>
            <a:r>
              <a:rPr lang="es-CO" sz="2800" dirty="0" smtClean="0">
                <a:latin typeface="Arial" pitchFamily="34" charset="0"/>
                <a:cs typeface="Arial" pitchFamily="34" charset="0"/>
              </a:rPr>
              <a:t>🟠 </a:t>
            </a:r>
            <a:r>
              <a:rPr lang="es-CO" sz="2800" b="1" dirty="0" smtClean="0">
                <a:latin typeface="Arial" pitchFamily="34" charset="0"/>
                <a:cs typeface="Arial" pitchFamily="34" charset="0"/>
              </a:rPr>
              <a:t>Defensa de Derechos</a:t>
            </a:r>
            <a:endParaRPr lang="es-CO" sz="2800" dirty="0" smtClean="0">
              <a:latin typeface="Arial" pitchFamily="34" charset="0"/>
              <a:cs typeface="Arial" pitchFamily="34" charset="0"/>
            </a:endParaRPr>
          </a:p>
          <a:p>
            <a:pPr lvl="1" algn="just"/>
            <a:r>
              <a:rPr lang="es-CO" sz="2800" dirty="0" smtClean="0">
                <a:latin typeface="Arial" pitchFamily="34" charset="0"/>
                <a:cs typeface="Arial" pitchFamily="34" charset="0"/>
              </a:rPr>
              <a:t>Garantizar condiciones seguras y dignas.</a:t>
            </a:r>
          </a:p>
          <a:p>
            <a:pPr lvl="1" algn="just"/>
            <a:r>
              <a:rPr lang="es-CO" sz="2800" dirty="0" smtClean="0">
                <a:latin typeface="Arial" pitchFamily="34" charset="0"/>
                <a:cs typeface="Arial" pitchFamily="34" charset="0"/>
              </a:rPr>
              <a:t>Vigilar el cumplimiento de la normativa laboral y de salud ocupacional.</a:t>
            </a:r>
          </a:p>
          <a:p>
            <a:pPr algn="just"/>
            <a:r>
              <a:rPr lang="es-CO" sz="2800" dirty="0" smtClean="0">
                <a:latin typeface="Arial" pitchFamily="34" charset="0"/>
                <a:cs typeface="Arial" pitchFamily="34" charset="0"/>
              </a:rPr>
              <a:t>🟢 </a:t>
            </a:r>
            <a:r>
              <a:rPr lang="es-CO" sz="2800" b="1" dirty="0" smtClean="0">
                <a:latin typeface="Arial" pitchFamily="34" charset="0"/>
                <a:cs typeface="Arial" pitchFamily="34" charset="0"/>
              </a:rPr>
              <a:t>Participación Activa</a:t>
            </a:r>
            <a:endParaRPr lang="es-CO" sz="2800" dirty="0" smtClean="0">
              <a:latin typeface="Arial" pitchFamily="34" charset="0"/>
              <a:cs typeface="Arial" pitchFamily="34" charset="0"/>
            </a:endParaRPr>
          </a:p>
          <a:p>
            <a:pPr lvl="1" algn="just"/>
            <a:r>
              <a:rPr lang="es-CO" sz="2800" dirty="0" smtClean="0">
                <a:latin typeface="Arial" pitchFamily="34" charset="0"/>
                <a:cs typeface="Arial" pitchFamily="34" charset="0"/>
              </a:rPr>
              <a:t>Promover la voz de los trabajadores en los comités de SST.</a:t>
            </a:r>
          </a:p>
          <a:p>
            <a:pPr lvl="1" algn="just"/>
            <a:r>
              <a:rPr lang="es-CO" sz="2800" dirty="0" smtClean="0">
                <a:latin typeface="Arial" pitchFamily="34" charset="0"/>
                <a:cs typeface="Arial" pitchFamily="34" charset="0"/>
              </a:rPr>
              <a:t>Impulsar la negociación colectiva con enfoque en salud laboral.</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1" name="10 Rectángulo"/>
          <p:cNvSpPr/>
          <p:nvPr/>
        </p:nvSpPr>
        <p:spPr>
          <a:xfrm>
            <a:off x="0" y="534771"/>
            <a:ext cx="9144000" cy="3108543"/>
          </a:xfrm>
          <a:prstGeom prst="rect">
            <a:avLst/>
          </a:prstGeom>
        </p:spPr>
        <p:txBody>
          <a:bodyPr wrap="square">
            <a:spAutoFit/>
          </a:bodyPr>
          <a:lstStyle/>
          <a:p>
            <a:r>
              <a:rPr lang="es-CO" sz="2800" dirty="0" smtClean="0">
                <a:latin typeface="Arial" pitchFamily="34" charset="0"/>
                <a:cs typeface="Arial" pitchFamily="34" charset="0"/>
              </a:rPr>
              <a:t>Por ejemplo, caminar por un borde de un </a:t>
            </a:r>
            <a:r>
              <a:rPr lang="es-CO" sz="2800" dirty="0" smtClean="0">
                <a:latin typeface="Arial" pitchFamily="34" charset="0"/>
                <a:cs typeface="Arial" pitchFamily="34" charset="0"/>
              </a:rPr>
              <a:t>precipicio, representa </a:t>
            </a:r>
            <a:r>
              <a:rPr lang="es-CO" sz="2800" dirty="0" smtClean="0">
                <a:latin typeface="Arial" pitchFamily="34" charset="0"/>
                <a:cs typeface="Arial" pitchFamily="34" charset="0"/>
              </a:rPr>
              <a:t>un </a:t>
            </a:r>
            <a:r>
              <a:rPr lang="es-CO" sz="2800" b="1" dirty="0" smtClean="0">
                <a:latin typeface="Arial" pitchFamily="34" charset="0"/>
                <a:cs typeface="Arial" pitchFamily="34" charset="0"/>
              </a:rPr>
              <a:t>peligro</a:t>
            </a:r>
            <a:r>
              <a:rPr lang="es-CO" sz="2800" dirty="0" smtClean="0">
                <a:latin typeface="Arial" pitchFamily="34" charset="0"/>
                <a:cs typeface="Arial" pitchFamily="34" charset="0"/>
              </a:rPr>
              <a:t>, ya que existe la posibilidad de caerse y sufrir lesiones graves. </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Sin </a:t>
            </a:r>
            <a:r>
              <a:rPr lang="es-CO" sz="2800" dirty="0" smtClean="0">
                <a:latin typeface="Arial" pitchFamily="34" charset="0"/>
                <a:cs typeface="Arial" pitchFamily="34" charset="0"/>
              </a:rPr>
              <a:t>embargo, si una persona es consciente de este </a:t>
            </a:r>
            <a:r>
              <a:rPr lang="es-CO" sz="2800" dirty="0" smtClean="0">
                <a:latin typeface="Arial" pitchFamily="34" charset="0"/>
                <a:cs typeface="Arial" pitchFamily="34" charset="0"/>
              </a:rPr>
              <a:t>peligro, </a:t>
            </a:r>
            <a:r>
              <a:rPr lang="es-CO" sz="2800" dirty="0" smtClean="0">
                <a:latin typeface="Arial" pitchFamily="34" charset="0"/>
                <a:cs typeface="Arial" pitchFamily="34" charset="0"/>
              </a:rPr>
              <a:t>toma precauciones, como mantenerse alejado del borde o </a:t>
            </a:r>
            <a:r>
              <a:rPr lang="es-CO" sz="2800" dirty="0" smtClean="0">
                <a:latin typeface="Arial" pitchFamily="34" charset="0"/>
                <a:cs typeface="Arial" pitchFamily="34" charset="0"/>
              </a:rPr>
              <a:t>usa </a:t>
            </a:r>
            <a:r>
              <a:rPr lang="es-CO" sz="2800" dirty="0" smtClean="0">
                <a:latin typeface="Arial" pitchFamily="34" charset="0"/>
                <a:cs typeface="Arial" pitchFamily="34" charset="0"/>
              </a:rPr>
              <a:t>un equipo de seguridad, entonces está gestionando el </a:t>
            </a:r>
            <a:r>
              <a:rPr lang="es-CO" sz="2800" b="1" dirty="0" smtClean="0">
                <a:latin typeface="Arial" pitchFamily="34" charset="0"/>
                <a:cs typeface="Arial" pitchFamily="34" charset="0"/>
              </a:rPr>
              <a:t>riesgo</a:t>
            </a:r>
            <a:r>
              <a:rPr lang="es-CO" sz="2800" dirty="0" smtClean="0">
                <a:latin typeface="Arial" pitchFamily="34" charset="0"/>
                <a:cs typeface="Arial" pitchFamily="34" charset="0"/>
              </a:rPr>
              <a:t> de manera adecuada.</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357166"/>
            <a:ext cx="9144000" cy="4401205"/>
          </a:xfrm>
          <a:prstGeom prst="rect">
            <a:avLst/>
          </a:prstGeom>
        </p:spPr>
        <p:txBody>
          <a:bodyPr wrap="square">
            <a:spAutoFit/>
          </a:bodyPr>
          <a:lstStyle/>
          <a:p>
            <a:pPr algn="just"/>
            <a:r>
              <a:rPr lang="es-CO" sz="2800" dirty="0" smtClean="0">
                <a:latin typeface="Arial" pitchFamily="34" charset="0"/>
                <a:cs typeface="Arial" pitchFamily="34" charset="0"/>
              </a:rPr>
              <a:t>🟡 </a:t>
            </a:r>
            <a:r>
              <a:rPr lang="es-CO" sz="2800" b="1" dirty="0" smtClean="0">
                <a:latin typeface="Arial" pitchFamily="34" charset="0"/>
                <a:cs typeface="Arial" pitchFamily="34" charset="0"/>
              </a:rPr>
              <a:t>Solidaridad y Colectividad</a:t>
            </a:r>
            <a:endParaRPr lang="es-CO" sz="2800" dirty="0" smtClean="0">
              <a:latin typeface="Arial" pitchFamily="34" charset="0"/>
              <a:cs typeface="Arial" pitchFamily="34" charset="0"/>
            </a:endParaRPr>
          </a:p>
          <a:p>
            <a:pPr lvl="1" algn="just"/>
            <a:r>
              <a:rPr lang="es-CO" sz="2800" dirty="0" smtClean="0">
                <a:latin typeface="Arial" pitchFamily="34" charset="0"/>
                <a:cs typeface="Arial" pitchFamily="34" charset="0"/>
              </a:rPr>
              <a:t>Priorizar el bienestar común sobre intereses individuales.</a:t>
            </a:r>
          </a:p>
          <a:p>
            <a:pPr lvl="1" algn="just"/>
            <a:r>
              <a:rPr lang="es-CO" sz="2800" dirty="0" smtClean="0">
                <a:latin typeface="Arial" pitchFamily="34" charset="0"/>
                <a:cs typeface="Arial" pitchFamily="34" charset="0"/>
              </a:rPr>
              <a:t>Fomentar la unión sindical como herramienta de protección.</a:t>
            </a:r>
          </a:p>
          <a:p>
            <a:endParaRPr lang="es-CO" sz="2800" dirty="0" smtClean="0"/>
          </a:p>
          <a:p>
            <a:r>
              <a:rPr lang="es-CO" sz="2800" dirty="0" smtClean="0">
                <a:latin typeface="Arial" pitchFamily="34" charset="0"/>
                <a:cs typeface="Arial" pitchFamily="34" charset="0"/>
              </a:rPr>
              <a:t>🔵 </a:t>
            </a:r>
            <a:r>
              <a:rPr lang="es-CO" sz="2800" b="1" dirty="0" smtClean="0">
                <a:latin typeface="Arial" pitchFamily="34" charset="0"/>
                <a:cs typeface="Arial" pitchFamily="34" charset="0"/>
              </a:rPr>
              <a:t>Formación y Capacitación</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Educar a los trabajadores sobre riesgos y prevención.</a:t>
            </a:r>
          </a:p>
          <a:p>
            <a:r>
              <a:rPr lang="es-CO" sz="2800" dirty="0" smtClean="0">
                <a:latin typeface="Arial" pitchFamily="34" charset="0"/>
                <a:cs typeface="Arial" pitchFamily="34" charset="0"/>
              </a:rPr>
              <a:t>Difundir información clara y accesible sobre derechos laborales.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357166"/>
            <a:ext cx="9144000" cy="3539430"/>
          </a:xfrm>
          <a:prstGeom prst="rect">
            <a:avLst/>
          </a:prstGeom>
        </p:spPr>
        <p:txBody>
          <a:bodyPr wrap="square">
            <a:spAutoFit/>
          </a:bodyPr>
          <a:lstStyle/>
          <a:p>
            <a:r>
              <a:rPr lang="es-CO" sz="2800" dirty="0" smtClean="0">
                <a:latin typeface="Arial" pitchFamily="34" charset="0"/>
                <a:cs typeface="Arial" pitchFamily="34" charset="0"/>
              </a:rPr>
              <a:t>🔴 </a:t>
            </a:r>
            <a:r>
              <a:rPr lang="es-CO" sz="2800" b="1" dirty="0" smtClean="0">
                <a:latin typeface="Arial" pitchFamily="34" charset="0"/>
                <a:cs typeface="Arial" pitchFamily="34" charset="0"/>
              </a:rPr>
              <a:t>Prevención y Vigilancia</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Identificar riesgos en el entorno laboral.</a:t>
            </a:r>
          </a:p>
          <a:p>
            <a:r>
              <a:rPr lang="es-CO" sz="2800" dirty="0" smtClean="0">
                <a:latin typeface="Arial" pitchFamily="34" charset="0"/>
                <a:cs typeface="Arial" pitchFamily="34" charset="0"/>
              </a:rPr>
              <a:t>Exigir medidas preventivas y correctivas inmediatas.</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 </a:t>
            </a:r>
            <a:r>
              <a:rPr lang="es-CO" sz="2800" b="1" dirty="0" smtClean="0">
                <a:latin typeface="Arial" pitchFamily="34" charset="0"/>
                <a:cs typeface="Arial" pitchFamily="34" charset="0"/>
              </a:rPr>
              <a:t>Ética y Transparencia</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Actuar con responsabilidad y coherencia.</a:t>
            </a:r>
          </a:p>
          <a:p>
            <a:r>
              <a:rPr lang="es-CO" sz="2800" dirty="0" smtClean="0">
                <a:latin typeface="Arial" pitchFamily="34" charset="0"/>
                <a:cs typeface="Arial" pitchFamily="34" charset="0"/>
              </a:rPr>
              <a:t>Mantener la confianza mediante prácticas justas y transparentes.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85784" y="173062"/>
            <a:ext cx="9144000" cy="3970318"/>
          </a:xfrm>
          <a:prstGeom prst="rect">
            <a:avLst/>
          </a:prstGeom>
        </p:spPr>
        <p:txBody>
          <a:bodyPr wrap="square">
            <a:spAutoFit/>
          </a:bodyPr>
          <a:lstStyle/>
          <a:p>
            <a:r>
              <a:rPr lang="es-CO" sz="2800" dirty="0" smtClean="0">
                <a:latin typeface="Arial" pitchFamily="34" charset="0"/>
                <a:cs typeface="Arial" pitchFamily="34" charset="0"/>
              </a:rPr>
              <a:t>Esa tarea exige llevar a cabo actividades:</a:t>
            </a:r>
          </a:p>
          <a:p>
            <a:endParaRPr lang="es-CO" sz="2800" dirty="0" smtClean="0">
              <a:latin typeface="Arial" pitchFamily="34" charset="0"/>
              <a:cs typeface="Arial" pitchFamily="34" charset="0"/>
            </a:endParaRPr>
          </a:p>
          <a:p>
            <a:r>
              <a:rPr lang="es-CO" sz="2800" b="1" dirty="0" smtClean="0">
                <a:latin typeface="Arial" pitchFamily="34" charset="0"/>
                <a:cs typeface="Arial" pitchFamily="34" charset="0"/>
              </a:rPr>
              <a:t>1. Identificar riesgos:</a:t>
            </a:r>
          </a:p>
          <a:p>
            <a:pPr>
              <a:buFont typeface="Arial" charset="0"/>
              <a:buChar char="•"/>
            </a:pPr>
            <a:r>
              <a:rPr lang="es-CO" sz="2800" dirty="0" smtClean="0">
                <a:latin typeface="Arial" pitchFamily="34" charset="0"/>
                <a:cs typeface="Arial" pitchFamily="34" charset="0"/>
              </a:rPr>
              <a:t>Inspeccionar centros y puestos de trabajo</a:t>
            </a:r>
          </a:p>
          <a:p>
            <a:pPr>
              <a:buFont typeface="Arial" charset="0"/>
              <a:buChar char="•"/>
            </a:pPr>
            <a:r>
              <a:rPr lang="es-CO" sz="2800" dirty="0" smtClean="0">
                <a:latin typeface="Arial" pitchFamily="34" charset="0"/>
                <a:cs typeface="Arial" pitchFamily="34" charset="0"/>
              </a:rPr>
              <a:t>Investigar situaciones de riesgo.</a:t>
            </a:r>
          </a:p>
          <a:p>
            <a:pPr>
              <a:buFont typeface="Arial" charset="0"/>
              <a:buChar char="•"/>
            </a:pPr>
            <a:r>
              <a:rPr lang="es-CO" sz="2800" dirty="0" smtClean="0">
                <a:latin typeface="Arial" pitchFamily="34" charset="0"/>
                <a:cs typeface="Arial" pitchFamily="34" charset="0"/>
              </a:rPr>
              <a:t>Investigar accidentes de trabajo y enfermedades laborales.</a:t>
            </a:r>
          </a:p>
          <a:p>
            <a:pPr>
              <a:buFont typeface="Arial" charset="0"/>
              <a:buChar char="•"/>
            </a:pPr>
            <a:r>
              <a:rPr lang="es-CO" sz="2800" dirty="0" smtClean="0">
                <a:latin typeface="Arial" pitchFamily="34" charset="0"/>
                <a:cs typeface="Arial" pitchFamily="34" charset="0"/>
              </a:rPr>
              <a:t>Recoger sistemáticamente las opiniones de la/os trabajadores.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24"/>
            <a:ext cx="9144000" cy="3970318"/>
          </a:xfrm>
          <a:prstGeom prst="rect">
            <a:avLst/>
          </a:prstGeom>
        </p:spPr>
        <p:txBody>
          <a:bodyPr wrap="square">
            <a:spAutoFit/>
          </a:bodyPr>
          <a:lstStyle/>
          <a:p>
            <a:endParaRPr lang="es-CO" sz="2800" dirty="0" smtClean="0">
              <a:latin typeface="Arial" pitchFamily="34" charset="0"/>
              <a:cs typeface="Arial" pitchFamily="34" charset="0"/>
            </a:endParaRPr>
          </a:p>
          <a:p>
            <a:r>
              <a:rPr lang="es-CO" sz="2800" b="1" dirty="0" smtClean="0">
                <a:latin typeface="Arial" pitchFamily="34" charset="0"/>
                <a:cs typeface="Arial" pitchFamily="34" charset="0"/>
              </a:rPr>
              <a:t>2. Evaluar toda la importancia de los problemas:</a:t>
            </a:r>
          </a:p>
          <a:p>
            <a:endParaRPr lang="es-CO" sz="2800" b="1"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 Estar informado de los riesgos y los daños ligados a las diferentes tareas y ocupaciones.</a:t>
            </a:r>
          </a:p>
          <a:p>
            <a:pPr>
              <a:buFont typeface="Arial" pitchFamily="34" charset="0"/>
              <a:buChar char="•"/>
            </a:pPr>
            <a:r>
              <a:rPr lang="es-CO" sz="2800" dirty="0" smtClean="0">
                <a:latin typeface="Arial" pitchFamily="34" charset="0"/>
                <a:cs typeface="Arial" pitchFamily="34" charset="0"/>
              </a:rPr>
              <a:t> Conocer los valores limite de exposición. </a:t>
            </a:r>
          </a:p>
          <a:p>
            <a:pPr>
              <a:buFont typeface="Arial" pitchFamily="34" charset="0"/>
              <a:buChar char="•"/>
            </a:pPr>
            <a:r>
              <a:rPr lang="es-CO" sz="2800" dirty="0" smtClean="0">
                <a:latin typeface="Arial" pitchFamily="34" charset="0"/>
                <a:cs typeface="Arial" pitchFamily="34" charset="0"/>
              </a:rPr>
              <a:t> Evaluar la intensidad y magnitud de la exposición.</a:t>
            </a:r>
          </a:p>
          <a:p>
            <a:pPr>
              <a:buFont typeface="Arial" pitchFamily="34" charset="0"/>
              <a:buChar char="•"/>
            </a:pPr>
            <a:r>
              <a:rPr lang="es-CO" sz="2800" dirty="0" smtClean="0">
                <a:latin typeface="Arial" pitchFamily="34" charset="0"/>
                <a:cs typeface="Arial" pitchFamily="34" charset="0"/>
              </a:rPr>
              <a:t> Conocer la legislación de referencia.</a:t>
            </a:r>
          </a:p>
          <a:p>
            <a:pPr>
              <a:buFont typeface="Arial" pitchFamily="34" charset="0"/>
              <a:buChar char="•"/>
            </a:pPr>
            <a:r>
              <a:rPr lang="es-CO" sz="2800" dirty="0" smtClean="0">
                <a:latin typeface="Arial" pitchFamily="34" charset="0"/>
                <a:cs typeface="Arial" pitchFamily="34" charset="0"/>
              </a:rPr>
              <a:t> Priorizar los problemas según importancia.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71470" y="244500"/>
            <a:ext cx="9144000" cy="3970318"/>
          </a:xfrm>
          <a:prstGeom prst="rect">
            <a:avLst/>
          </a:prstGeom>
        </p:spPr>
        <p:txBody>
          <a:bodyPr wrap="square">
            <a:spAutoFit/>
          </a:bodyPr>
          <a:lstStyle/>
          <a:p>
            <a:r>
              <a:rPr lang="es-CO" sz="2800" b="1" dirty="0" smtClean="0">
                <a:latin typeface="Arial" pitchFamily="34" charset="0"/>
                <a:cs typeface="Arial" pitchFamily="34" charset="0"/>
              </a:rPr>
              <a:t>3. Contrastar opiniones con las otras partes</a:t>
            </a:r>
            <a:r>
              <a:rPr lang="es-CO" sz="2800" dirty="0" smtClean="0">
                <a:latin typeface="Arial" pitchFamily="34" charset="0"/>
                <a:cs typeface="Arial" pitchFamily="34" charset="0"/>
              </a:rPr>
              <a:t>:</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 Participar activamente en las visitas de la Inspección de Trabajo.</a:t>
            </a:r>
          </a:p>
          <a:p>
            <a:pPr>
              <a:buFont typeface="Arial" pitchFamily="34" charset="0"/>
              <a:buChar char="•"/>
            </a:pPr>
            <a:r>
              <a:rPr lang="es-CO" sz="2800" dirty="0" smtClean="0">
                <a:latin typeface="Arial" pitchFamily="34" charset="0"/>
                <a:cs typeface="Arial" pitchFamily="34" charset="0"/>
              </a:rPr>
              <a:t> Participar en las evaluaciones técnicas de las condiciones de trabajo.</a:t>
            </a:r>
          </a:p>
          <a:p>
            <a:pPr>
              <a:buFont typeface="Arial" pitchFamily="34" charset="0"/>
              <a:buChar char="•"/>
            </a:pPr>
            <a:r>
              <a:rPr lang="es-CO" sz="2800" dirty="0" smtClean="0">
                <a:latin typeface="Arial" pitchFamily="34" charset="0"/>
                <a:cs typeface="Arial" pitchFamily="34" charset="0"/>
              </a:rPr>
              <a:t> Interpretar críticamente los informes.</a:t>
            </a:r>
          </a:p>
          <a:p>
            <a:pPr>
              <a:buFont typeface="Arial" pitchFamily="34" charset="0"/>
              <a:buChar char="•"/>
            </a:pPr>
            <a:r>
              <a:rPr lang="es-CO" sz="2800" dirty="0" smtClean="0">
                <a:latin typeface="Arial" pitchFamily="34" charset="0"/>
                <a:cs typeface="Arial" pitchFamily="34" charset="0"/>
              </a:rPr>
              <a:t> Evaluar de forma compartida con los técnicos el riesgo y las medidas de prevención.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428604"/>
            <a:ext cx="9144000" cy="3108543"/>
          </a:xfrm>
          <a:prstGeom prst="rect">
            <a:avLst/>
          </a:prstGeom>
        </p:spPr>
        <p:txBody>
          <a:bodyPr wrap="square">
            <a:spAutoFit/>
          </a:bodyPr>
          <a:lstStyle/>
          <a:p>
            <a:r>
              <a:rPr lang="es-CO" sz="2800" b="1" dirty="0" smtClean="0">
                <a:latin typeface="Arial" pitchFamily="34" charset="0"/>
                <a:cs typeface="Arial" pitchFamily="34" charset="0"/>
              </a:rPr>
              <a:t>4. Informar a los trabajadores/as</a:t>
            </a:r>
            <a:r>
              <a:rPr lang="es-CO" sz="2800" dirty="0" smtClean="0">
                <a:latin typeface="Arial" pitchFamily="34" charset="0"/>
                <a:cs typeface="Arial" pitchFamily="34" charset="0"/>
              </a:rPr>
              <a:t>:</a:t>
            </a:r>
          </a:p>
          <a:p>
            <a:pPr>
              <a:buFont typeface="Arial" pitchFamily="34" charset="0"/>
              <a:buChar char="•"/>
            </a:pPr>
            <a:r>
              <a:rPr lang="es-CO" sz="2800" dirty="0" smtClean="0">
                <a:latin typeface="Arial" pitchFamily="34" charset="0"/>
                <a:cs typeface="Arial" pitchFamily="34" charset="0"/>
              </a:rPr>
              <a:t> Asesorar y orientar ante problemas concretos que se presenten.</a:t>
            </a:r>
          </a:p>
          <a:p>
            <a:pPr>
              <a:buFont typeface="Arial" pitchFamily="34" charset="0"/>
              <a:buChar char="•"/>
            </a:pPr>
            <a:r>
              <a:rPr lang="es-CO" sz="2800" dirty="0" smtClean="0">
                <a:latin typeface="Arial" pitchFamily="34" charset="0"/>
                <a:cs typeface="Arial" pitchFamily="34" charset="0"/>
              </a:rPr>
              <a:t> Informar sobre los riesgos y su prevención.</a:t>
            </a:r>
          </a:p>
          <a:p>
            <a:pPr>
              <a:buFont typeface="Arial" pitchFamily="34" charset="0"/>
              <a:buChar char="•"/>
            </a:pPr>
            <a:r>
              <a:rPr lang="es-CO" sz="2800" dirty="0" smtClean="0">
                <a:latin typeface="Arial" pitchFamily="34" charset="0"/>
                <a:cs typeface="Arial" pitchFamily="34" charset="0"/>
              </a:rPr>
              <a:t> Difundir los resultados de la evaluación de los riesgos.</a:t>
            </a:r>
          </a:p>
          <a:p>
            <a:pPr>
              <a:buFont typeface="Arial" pitchFamily="34" charset="0"/>
              <a:buChar char="•"/>
            </a:pPr>
            <a:r>
              <a:rPr lang="es-CO" sz="2800" dirty="0" smtClean="0">
                <a:latin typeface="Arial" pitchFamily="34" charset="0"/>
                <a:cs typeface="Arial" pitchFamily="34" charset="0"/>
              </a:rPr>
              <a:t> Discutir todas las propuestas de mejora con los propios interesados.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571480"/>
            <a:ext cx="9144000" cy="2677656"/>
          </a:xfrm>
          <a:prstGeom prst="rect">
            <a:avLst/>
          </a:prstGeom>
        </p:spPr>
        <p:txBody>
          <a:bodyPr wrap="square">
            <a:spAutoFit/>
          </a:bodyPr>
          <a:lstStyle/>
          <a:p>
            <a:r>
              <a:rPr lang="es-CO" sz="2800" b="1" dirty="0" smtClean="0">
                <a:latin typeface="Arial" pitchFamily="34" charset="0"/>
                <a:cs typeface="Arial" pitchFamily="34" charset="0"/>
              </a:rPr>
              <a:t>5. Proponer soluciones:</a:t>
            </a:r>
          </a:p>
          <a:p>
            <a:pPr>
              <a:buFont typeface="Arial" pitchFamily="34" charset="0"/>
              <a:buChar char="•"/>
            </a:pPr>
            <a:r>
              <a:rPr lang="es-CO" sz="2800" dirty="0" smtClean="0">
                <a:latin typeface="Arial" pitchFamily="34" charset="0"/>
                <a:cs typeface="Arial" pitchFamily="34" charset="0"/>
              </a:rPr>
              <a:t> Estudiar alternativas técnicas al problema.</a:t>
            </a:r>
          </a:p>
          <a:p>
            <a:pPr>
              <a:buFont typeface="Arial" pitchFamily="34" charset="0"/>
              <a:buChar char="•"/>
            </a:pPr>
            <a:r>
              <a:rPr lang="es-CO" sz="2800" dirty="0" smtClean="0">
                <a:latin typeface="Arial" pitchFamily="34" charset="0"/>
                <a:cs typeface="Arial" pitchFamily="34" charset="0"/>
              </a:rPr>
              <a:t> Negociar planes globales y medidas concretas a tomar.</a:t>
            </a:r>
          </a:p>
          <a:p>
            <a:pPr>
              <a:buFont typeface="Arial" pitchFamily="34" charset="0"/>
              <a:buChar char="•"/>
            </a:pPr>
            <a:r>
              <a:rPr lang="es-CO" sz="2800" dirty="0" smtClean="0">
                <a:latin typeface="Arial" pitchFamily="34" charset="0"/>
                <a:cs typeface="Arial" pitchFamily="34" charset="0"/>
              </a:rPr>
              <a:t> Presentar denuncias ante los </a:t>
            </a:r>
            <a:r>
              <a:rPr lang="es-CO" sz="2800" smtClean="0">
                <a:latin typeface="Arial" pitchFamily="34" charset="0"/>
                <a:cs typeface="Arial" pitchFamily="34" charset="0"/>
              </a:rPr>
              <a:t>incumplimientos observados</a:t>
            </a:r>
            <a:r>
              <a:rPr lang="es-CO" sz="2800" dirty="0" smtClean="0">
                <a:latin typeface="Arial" pitchFamily="34" charset="0"/>
                <a:cs typeface="Arial" pitchFamily="34" charset="0"/>
              </a:rPr>
              <a:t>.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500034" y="142852"/>
            <a:ext cx="8429684" cy="4832092"/>
          </a:xfrm>
          <a:prstGeom prst="rect">
            <a:avLst/>
          </a:prstGeom>
        </p:spPr>
        <p:txBody>
          <a:bodyPr wrap="square">
            <a:spAutoFit/>
          </a:bodyPr>
          <a:lstStyle/>
          <a:p>
            <a:r>
              <a:rPr lang="es-CO" sz="2800" b="1" dirty="0" smtClean="0">
                <a:latin typeface="Arial" pitchFamily="34" charset="0"/>
                <a:cs typeface="Arial" pitchFamily="34" charset="0"/>
              </a:rPr>
              <a:t>Accionar con método sistemático</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La realidad para abordar un problema de salud laboral, suele ser compleja y para cambiarla es necesario conocerla bien, implicar a los interesados y ofrecer soluciones.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Mediante un modo sistemático lo primero es:</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Definir el problema: saber de qué se trata y conocer las circunstancia que lo rodean.</a:t>
            </a:r>
            <a:r>
              <a:rPr lang="es-CO" sz="2800" b="1" dirty="0" smtClean="0">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214290"/>
            <a:ext cx="9144000" cy="3970318"/>
          </a:xfrm>
          <a:prstGeom prst="rect">
            <a:avLst/>
          </a:prstGeom>
        </p:spPr>
        <p:txBody>
          <a:bodyPr wrap="square">
            <a:spAutoFit/>
          </a:bodyPr>
          <a:lstStyle/>
          <a:p>
            <a:pPr>
              <a:buFont typeface="Arial" pitchFamily="34" charset="0"/>
              <a:buChar char="•"/>
            </a:pPr>
            <a:r>
              <a:rPr lang="es-CO" sz="2800" dirty="0" smtClean="0">
                <a:latin typeface="Arial" pitchFamily="34" charset="0"/>
                <a:cs typeface="Arial" pitchFamily="34" charset="0"/>
              </a:rPr>
              <a:t>Realizar investigación, una inspección detallada, encuesta, evaluación técnica, manejar una estadística, </a:t>
            </a:r>
            <a:r>
              <a:rPr lang="es-CO" sz="2800" dirty="0" err="1" smtClean="0">
                <a:latin typeface="Arial" pitchFamily="34" charset="0"/>
                <a:cs typeface="Arial" pitchFamily="34" charset="0"/>
              </a:rPr>
              <a:t>etc</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 </a:t>
            </a:r>
          </a:p>
          <a:p>
            <a:pPr>
              <a:buFont typeface="Arial" pitchFamily="34" charset="0"/>
              <a:buChar char="•"/>
            </a:pPr>
            <a:r>
              <a:rPr lang="es-CO" sz="2800" dirty="0" smtClean="0">
                <a:latin typeface="Arial" pitchFamily="34" charset="0"/>
                <a:cs typeface="Arial" pitchFamily="34" charset="0"/>
              </a:rPr>
              <a:t>Con la información suficiente decidir el tipo de solución necesaria y posible</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Plantear un plan de acción para conseguir dicho objetivo</a:t>
            </a:r>
            <a:endParaRPr lang="es-CO" sz="28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1" name="10 Rectángulo"/>
          <p:cNvSpPr/>
          <p:nvPr/>
        </p:nvSpPr>
        <p:spPr>
          <a:xfrm>
            <a:off x="0" y="214290"/>
            <a:ext cx="9144000" cy="3108543"/>
          </a:xfrm>
          <a:prstGeom prst="rect">
            <a:avLst/>
          </a:prstGeom>
        </p:spPr>
        <p:txBody>
          <a:bodyPr wrap="square">
            <a:spAutoFit/>
          </a:bodyPr>
          <a:lstStyle/>
          <a:p>
            <a:r>
              <a:rPr lang="es-CO" sz="2800" dirty="0" smtClean="0">
                <a:latin typeface="Arial" pitchFamily="34" charset="0"/>
                <a:cs typeface="Arial" pitchFamily="34" charset="0"/>
              </a:rPr>
              <a:t>El </a:t>
            </a:r>
            <a:r>
              <a:rPr lang="es-CO" sz="2800" dirty="0" smtClean="0">
                <a:latin typeface="Arial" pitchFamily="34" charset="0"/>
                <a:cs typeface="Arial" pitchFamily="34" charset="0"/>
              </a:rPr>
              <a:t>peligro es inherente a ciertas situaciones, pero el riesgo puede ser mitigado con medidas preventivas. </a:t>
            </a:r>
            <a:endParaRPr lang="es-CO" sz="2800" dirty="0" smtClean="0">
              <a:latin typeface="Arial" pitchFamily="34" charset="0"/>
              <a:cs typeface="Arial" pitchFamily="34" charset="0"/>
            </a:endParaRP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Por </a:t>
            </a:r>
            <a:r>
              <a:rPr lang="es-CO" sz="2800" dirty="0" smtClean="0">
                <a:latin typeface="Arial" pitchFamily="34" charset="0"/>
                <a:cs typeface="Arial" pitchFamily="34" charset="0"/>
              </a:rPr>
              <a:t>lo tanto, es fundamental evaluar no solo la presencia de peligros, sino también la probabilidad de que ocurran y las consecuencias que podrían derivarse de ellos.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0" y="285728"/>
            <a:ext cx="9144000" cy="3970318"/>
          </a:xfrm>
          <a:prstGeom prst="rect">
            <a:avLst/>
          </a:prstGeom>
        </p:spPr>
        <p:txBody>
          <a:bodyPr wrap="square">
            <a:spAutoFit/>
          </a:bodyPr>
          <a:lstStyle/>
          <a:p>
            <a:r>
              <a:rPr lang="es-CO" sz="2800" b="1" dirty="0" smtClean="0">
                <a:latin typeface="Arial" pitchFamily="34" charset="0"/>
                <a:cs typeface="Arial" pitchFamily="34" charset="0"/>
              </a:rPr>
              <a:t>1. Definir el problema</a:t>
            </a:r>
          </a:p>
          <a:p>
            <a:r>
              <a:rPr lang="es-CO" sz="2800" dirty="0" smtClean="0">
                <a:latin typeface="Arial" pitchFamily="34" charset="0"/>
                <a:cs typeface="Arial" pitchFamily="34" charset="0"/>
              </a:rPr>
              <a:t>Cualquiera que sea la vía por la que surja el problema, para definirlo puede serte útil intentar contestar a preguntas como las que siguen:</a:t>
            </a:r>
          </a:p>
          <a:p>
            <a:r>
              <a:rPr lang="es-CO" sz="2800" dirty="0" smtClean="0">
                <a:latin typeface="Arial" pitchFamily="34" charset="0"/>
                <a:cs typeface="Arial" pitchFamily="34" charset="0"/>
              </a:rPr>
              <a:t>¿Cuáles son los hechos?</a:t>
            </a:r>
          </a:p>
          <a:p>
            <a:r>
              <a:rPr lang="es-CO" sz="2800" dirty="0" smtClean="0">
                <a:latin typeface="Arial" pitchFamily="34" charset="0"/>
                <a:cs typeface="Arial" pitchFamily="34" charset="0"/>
              </a:rPr>
              <a:t>¿Cuál es la causa?</a:t>
            </a:r>
          </a:p>
          <a:p>
            <a:r>
              <a:rPr lang="es-CO" sz="2800" dirty="0" smtClean="0">
                <a:latin typeface="Arial" pitchFamily="34" charset="0"/>
                <a:cs typeface="Arial" pitchFamily="34" charset="0"/>
              </a:rPr>
              <a:t>¿Hay otras causas o factores implicados?</a:t>
            </a:r>
          </a:p>
          <a:p>
            <a:r>
              <a:rPr lang="es-CO" sz="2800" dirty="0" smtClean="0">
                <a:latin typeface="Arial" pitchFamily="34" charset="0"/>
                <a:cs typeface="Arial" pitchFamily="34" charset="0"/>
              </a:rPr>
              <a:t>¿Cómo se puso de manifiesto?</a:t>
            </a:r>
          </a:p>
          <a:p>
            <a:r>
              <a:rPr lang="es-CO" sz="2800" dirty="0" smtClean="0">
                <a:latin typeface="Arial" pitchFamily="34" charset="0"/>
                <a:cs typeface="Arial" pitchFamily="34" charset="0"/>
              </a:rPr>
              <a:t>¿A quienes afecta?</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571480"/>
            <a:ext cx="9144000" cy="3970318"/>
          </a:xfrm>
          <a:prstGeom prst="rect">
            <a:avLst/>
          </a:prstGeom>
        </p:spPr>
        <p:txBody>
          <a:bodyPr wrap="square">
            <a:spAutoFit/>
          </a:bodyPr>
          <a:lstStyle/>
          <a:p>
            <a:r>
              <a:rPr lang="es-CO" sz="2800" dirty="0" smtClean="0">
                <a:latin typeface="Arial" pitchFamily="34" charset="0"/>
                <a:cs typeface="Arial" pitchFamily="34" charset="0"/>
              </a:rPr>
              <a:t>¿Cuál es la actitud/opinión de los afectados?</a:t>
            </a:r>
          </a:p>
          <a:p>
            <a:r>
              <a:rPr lang="es-CO" sz="2800" dirty="0" smtClean="0">
                <a:latin typeface="Arial" pitchFamily="34" charset="0"/>
                <a:cs typeface="Arial" pitchFamily="34" charset="0"/>
              </a:rPr>
              <a:t>¿Se puede evaluar el problema utilizando medios cuantitativos (mediciones) o cualitativos (opiniones)?</a:t>
            </a:r>
          </a:p>
          <a:p>
            <a:r>
              <a:rPr lang="es-CO" sz="2800" dirty="0" smtClean="0">
                <a:latin typeface="Arial" pitchFamily="34" charset="0"/>
                <a:cs typeface="Arial" pitchFamily="34" charset="0"/>
              </a:rPr>
              <a:t>¿Constituye un riesgo grave para la salud o la seguridad de los trabajadores/as?</a:t>
            </a:r>
          </a:p>
          <a:p>
            <a:r>
              <a:rPr lang="es-CO" sz="2800" dirty="0" smtClean="0">
                <a:latin typeface="Arial" pitchFamily="34" charset="0"/>
                <a:cs typeface="Arial" pitchFamily="34" charset="0"/>
              </a:rPr>
              <a:t>¿Está contemplado en la normativa legal?</a:t>
            </a:r>
          </a:p>
          <a:p>
            <a:r>
              <a:rPr lang="es-CO" sz="2800" dirty="0" smtClean="0">
                <a:latin typeface="Arial" pitchFamily="34" charset="0"/>
                <a:cs typeface="Arial" pitchFamily="34" charset="0"/>
              </a:rPr>
              <a:t>¿Qué tipo de solución preventiva es posible?</a:t>
            </a:r>
          </a:p>
          <a:p>
            <a:r>
              <a:rPr lang="es-CO" sz="2800" dirty="0" smtClean="0">
                <a:latin typeface="Arial" pitchFamily="34" charset="0"/>
                <a:cs typeface="Arial" pitchFamily="34" charset="0"/>
              </a:rPr>
              <a:t>¿Qué tipo de acción (legal, sindical) o negociación se puede llevar a cabo?</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628" y="142852"/>
            <a:ext cx="8929718" cy="4832092"/>
          </a:xfrm>
          <a:prstGeom prst="rect">
            <a:avLst/>
          </a:prstGeom>
        </p:spPr>
        <p:txBody>
          <a:bodyPr wrap="square">
            <a:spAutoFit/>
          </a:bodyPr>
          <a:lstStyle/>
          <a:p>
            <a:r>
              <a:rPr lang="es-CO" sz="2800" b="1" dirty="0" smtClean="0">
                <a:latin typeface="Arial" pitchFamily="34" charset="0"/>
                <a:cs typeface="Arial" pitchFamily="34" charset="0"/>
              </a:rPr>
              <a:t>2. Inspeccionar el lugar de trabajo:</a:t>
            </a:r>
          </a:p>
          <a:p>
            <a:endParaRPr lang="es-CO" sz="2800" b="1" dirty="0" smtClean="0">
              <a:latin typeface="Arial" pitchFamily="34" charset="0"/>
              <a:cs typeface="Arial" pitchFamily="34" charset="0"/>
            </a:endParaRPr>
          </a:p>
          <a:p>
            <a:r>
              <a:rPr lang="es-CO" sz="2800" dirty="0" smtClean="0">
                <a:latin typeface="Arial" pitchFamily="34" charset="0"/>
                <a:cs typeface="Arial" pitchFamily="34" charset="0"/>
              </a:rPr>
              <a:t>Puede haber múltiples razones para inspeccionar un lugar o puesto de trabajo: </a:t>
            </a:r>
          </a:p>
          <a:p>
            <a:pPr>
              <a:buFont typeface="Arial" pitchFamily="34" charset="0"/>
              <a:buChar char="•"/>
            </a:pPr>
            <a:r>
              <a:rPr lang="es-CO" sz="2800" dirty="0" smtClean="0">
                <a:latin typeface="Arial" pitchFamily="34" charset="0"/>
                <a:cs typeface="Arial" pitchFamily="34" charset="0"/>
              </a:rPr>
              <a:t>comprobar que cumple las normas de SST, </a:t>
            </a:r>
          </a:p>
          <a:p>
            <a:pPr>
              <a:buFont typeface="Arial" pitchFamily="34" charset="0"/>
              <a:buChar char="•"/>
            </a:pPr>
            <a:r>
              <a:rPr lang="es-CO" sz="2800" dirty="0" smtClean="0">
                <a:latin typeface="Arial" pitchFamily="34" charset="0"/>
                <a:cs typeface="Arial" pitchFamily="34" charset="0"/>
              </a:rPr>
              <a:t>sacar a la luz problemas, </a:t>
            </a:r>
          </a:p>
          <a:p>
            <a:pPr>
              <a:buFont typeface="Arial" pitchFamily="34" charset="0"/>
              <a:buChar char="•"/>
            </a:pPr>
            <a:r>
              <a:rPr lang="es-CO" sz="2800" dirty="0" smtClean="0">
                <a:latin typeface="Arial" pitchFamily="34" charset="0"/>
                <a:cs typeface="Arial" pitchFamily="34" charset="0"/>
              </a:rPr>
              <a:t>entrevistarse con los trabajadores/as y conocer su opinión, </a:t>
            </a:r>
          </a:p>
          <a:p>
            <a:pPr>
              <a:buFont typeface="Arial" pitchFamily="34" charset="0"/>
              <a:buChar char="•"/>
            </a:pPr>
            <a:r>
              <a:rPr lang="es-CO" sz="2800" dirty="0" smtClean="0">
                <a:latin typeface="Arial" pitchFamily="34" charset="0"/>
                <a:cs typeface="Arial" pitchFamily="34" charset="0"/>
              </a:rPr>
              <a:t>investigar las causas de un accidente, </a:t>
            </a:r>
          </a:p>
          <a:p>
            <a:pPr>
              <a:buFont typeface="Arial" pitchFamily="34" charset="0"/>
              <a:buChar char="•"/>
            </a:pPr>
            <a:r>
              <a:rPr lang="es-CO" sz="2800" dirty="0" smtClean="0">
                <a:latin typeface="Arial" pitchFamily="34" charset="0"/>
                <a:cs typeface="Arial" pitchFamily="34" charset="0"/>
              </a:rPr>
              <a:t>comprobar la aplicación de medidas acordadas o sugeridas por la Inspección de Trabajo etc. </a:t>
            </a:r>
            <a:endParaRPr lang="es-CO" sz="28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4763"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42876" y="642918"/>
            <a:ext cx="8929718" cy="3970318"/>
          </a:xfrm>
          <a:prstGeom prst="rect">
            <a:avLst/>
          </a:prstGeom>
        </p:spPr>
        <p:txBody>
          <a:bodyPr wrap="square">
            <a:spAutoFit/>
          </a:bodyPr>
          <a:lstStyle/>
          <a:p>
            <a:r>
              <a:rPr lang="es-CO" sz="2800" u="sng" dirty="0" smtClean="0">
                <a:latin typeface="Arial" pitchFamily="34" charset="0"/>
                <a:cs typeface="Arial" pitchFamily="34" charset="0"/>
              </a:rPr>
              <a:t>La inspección sindical del puesto de trabajo puede ser de tipo general </a:t>
            </a:r>
          </a:p>
          <a:p>
            <a:r>
              <a:rPr lang="es-CO" sz="2800" dirty="0" smtClean="0">
                <a:latin typeface="Arial" pitchFamily="34" charset="0"/>
                <a:cs typeface="Arial" pitchFamily="34" charset="0"/>
              </a:rPr>
              <a:t>(conocer las condiciones de trabajo y comprobar que cumplen los requisitos mínimos exigidos en la legislación de salud y seguridad)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o puede ser una </a:t>
            </a:r>
            <a:r>
              <a:rPr lang="es-CO" sz="2800" u="sng" dirty="0" smtClean="0">
                <a:latin typeface="Arial" pitchFamily="34" charset="0"/>
                <a:cs typeface="Arial" pitchFamily="34" charset="0"/>
              </a:rPr>
              <a:t>inspección especial </a:t>
            </a:r>
            <a:r>
              <a:rPr lang="es-CO" sz="2800" dirty="0" smtClean="0">
                <a:latin typeface="Arial" pitchFamily="34" charset="0"/>
                <a:cs typeface="Arial" pitchFamily="34" charset="0"/>
              </a:rPr>
              <a:t>para vigilar un riesgo determinado: seguridad de una máquina, estado de la iluminación, etc. </a:t>
            </a:r>
            <a:endParaRPr lang="es-CO" sz="2800"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14314" y="142852"/>
            <a:ext cx="9001156" cy="5262979"/>
          </a:xfrm>
          <a:prstGeom prst="rect">
            <a:avLst/>
          </a:prstGeom>
        </p:spPr>
        <p:txBody>
          <a:bodyPr wrap="square">
            <a:spAutoFit/>
          </a:bodyPr>
          <a:lstStyle/>
          <a:p>
            <a:r>
              <a:rPr lang="es-CO" sz="2800" dirty="0" smtClean="0">
                <a:latin typeface="Arial" pitchFamily="34" charset="0"/>
                <a:cs typeface="Arial" pitchFamily="34" charset="0"/>
              </a:rPr>
              <a:t>Prepararse para la inspección, con antelación:</a:t>
            </a:r>
          </a:p>
          <a:p>
            <a:endParaRPr lang="es-CO" sz="2800" dirty="0" smtClean="0">
              <a:latin typeface="Arial" pitchFamily="34" charset="0"/>
              <a:cs typeface="Arial" pitchFamily="34" charset="0"/>
            </a:endParaRPr>
          </a:p>
          <a:p>
            <a:pPr>
              <a:buFont typeface="Arial" pitchFamily="34" charset="0"/>
              <a:buChar char="•"/>
            </a:pPr>
            <a:r>
              <a:rPr lang="es-CO" sz="2800" b="1" dirty="0" smtClean="0">
                <a:latin typeface="Arial" pitchFamily="34" charset="0"/>
                <a:cs typeface="Arial" pitchFamily="34" charset="0"/>
              </a:rPr>
              <a:t>Disponer de información</a:t>
            </a:r>
            <a:r>
              <a:rPr lang="es-CO" sz="2800" dirty="0" smtClean="0">
                <a:latin typeface="Arial" pitchFamily="34" charset="0"/>
                <a:cs typeface="Arial" pitchFamily="34" charset="0"/>
              </a:rPr>
              <a:t>: que permita formarte una idea de conjunto y saber en qué elementos fijar la atención. </a:t>
            </a:r>
          </a:p>
          <a:p>
            <a:pPr>
              <a:buFont typeface="Arial" pitchFamily="34" charset="0"/>
              <a:buChar char="•"/>
            </a:pPr>
            <a:r>
              <a:rPr lang="es-CO" sz="2800" b="1" dirty="0" smtClean="0">
                <a:latin typeface="Arial" pitchFamily="34" charset="0"/>
                <a:cs typeface="Arial" pitchFamily="34" charset="0"/>
              </a:rPr>
              <a:t>Contar con documentación de apoyo: </a:t>
            </a:r>
            <a:r>
              <a:rPr lang="es-CO" sz="2800" dirty="0" smtClean="0">
                <a:latin typeface="Arial" pitchFamily="34" charset="0"/>
                <a:cs typeface="Arial" pitchFamily="34" charset="0"/>
              </a:rPr>
              <a:t>Información de los suministradores: máquinas, herramientas, productos químicos ...Normas y límites legales. Información técnica de la Administración. Reglamento de trabajo y guías de seguridad</a:t>
            </a:r>
          </a:p>
          <a:p>
            <a:pPr>
              <a:buFont typeface="Arial" pitchFamily="34" charset="0"/>
              <a:buChar char="•"/>
            </a:pPr>
            <a:r>
              <a:rPr lang="es-CO" sz="2800" b="1" dirty="0" smtClean="0">
                <a:latin typeface="Arial" pitchFamily="34" charset="0"/>
                <a:cs typeface="Arial" pitchFamily="34" charset="0"/>
              </a:rPr>
              <a:t>Utilizar guías de inspección: </a:t>
            </a:r>
            <a:r>
              <a:rPr lang="es-CO" sz="2800" dirty="0" smtClean="0">
                <a:latin typeface="Arial" pitchFamily="34" charset="0"/>
                <a:cs typeface="Arial" pitchFamily="34" charset="0"/>
              </a:rPr>
              <a:t>listas de chequeo propias o adaptadas</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71470" y="389636"/>
            <a:ext cx="9144000" cy="4832092"/>
          </a:xfrm>
          <a:prstGeom prst="rect">
            <a:avLst/>
          </a:prstGeom>
        </p:spPr>
        <p:txBody>
          <a:bodyPr wrap="square">
            <a:spAutoFit/>
          </a:bodyPr>
          <a:lstStyle/>
          <a:p>
            <a:r>
              <a:rPr lang="es-CO" sz="2800" b="1" dirty="0" smtClean="0">
                <a:latin typeface="Arial" pitchFamily="34" charset="0"/>
                <a:cs typeface="Arial" pitchFamily="34" charset="0"/>
              </a:rPr>
              <a:t>Organización de la información</a:t>
            </a:r>
            <a:r>
              <a:rPr lang="es-CO" sz="2800" dirty="0" smtClean="0">
                <a:latin typeface="Arial" pitchFamily="34" charset="0"/>
                <a:cs typeface="Arial" pitchFamily="34" charset="0"/>
              </a:rPr>
              <a:t>: Después de realizada la inspección se tendrá una idea más acabada del problema. </a:t>
            </a:r>
          </a:p>
          <a:p>
            <a:r>
              <a:rPr lang="es-CO" sz="2800" dirty="0" smtClean="0">
                <a:latin typeface="Arial" pitchFamily="34" charset="0"/>
                <a:cs typeface="Arial" pitchFamily="34" charset="0"/>
              </a:rPr>
              <a:t>Luego  se ordena el trabajo realizado: </a:t>
            </a:r>
          </a:p>
          <a:p>
            <a:pPr>
              <a:buFont typeface="Arial" pitchFamily="34" charset="0"/>
              <a:buChar char="•"/>
            </a:pPr>
            <a:r>
              <a:rPr lang="es-CO" sz="2800" dirty="0" smtClean="0">
                <a:latin typeface="Arial" pitchFamily="34" charset="0"/>
                <a:cs typeface="Arial" pitchFamily="34" charset="0"/>
              </a:rPr>
              <a:t>Elaborar un informe del resultado de la inspección.</a:t>
            </a:r>
          </a:p>
          <a:p>
            <a:pPr>
              <a:buFont typeface="Arial" pitchFamily="34" charset="0"/>
              <a:buChar char="•"/>
            </a:pPr>
            <a:r>
              <a:rPr lang="es-CO" sz="2800" dirty="0" smtClean="0">
                <a:latin typeface="Arial" pitchFamily="34" charset="0"/>
                <a:cs typeface="Arial" pitchFamily="34" charset="0"/>
              </a:rPr>
              <a:t>Informar a los trabajadores/as y discutir con ellos el resultado del informe.</a:t>
            </a:r>
          </a:p>
          <a:p>
            <a:pPr>
              <a:buFont typeface="Arial" pitchFamily="34" charset="0"/>
              <a:buChar char="•"/>
            </a:pPr>
            <a:r>
              <a:rPr lang="es-CO" sz="2800" dirty="0" smtClean="0">
                <a:latin typeface="Arial" pitchFamily="34" charset="0"/>
                <a:cs typeface="Arial" pitchFamily="34" charset="0"/>
              </a:rPr>
              <a:t>Informar al responsable de la empresa de ese resultado y solicitar respuesta. </a:t>
            </a:r>
          </a:p>
          <a:p>
            <a:pPr>
              <a:buFont typeface="Arial" pitchFamily="34" charset="0"/>
              <a:buChar char="•"/>
            </a:pPr>
            <a:r>
              <a:rPr lang="es-CO" sz="2800" dirty="0" smtClean="0">
                <a:latin typeface="Arial" pitchFamily="34" charset="0"/>
                <a:cs typeface="Arial" pitchFamily="34" charset="0"/>
              </a:rPr>
              <a:t>Plantear acciones inmediatas si se observa un riesgo grave e inminente.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357166"/>
            <a:ext cx="9144000" cy="3970318"/>
          </a:xfrm>
          <a:prstGeom prst="rect">
            <a:avLst/>
          </a:prstGeom>
        </p:spPr>
        <p:txBody>
          <a:bodyPr wrap="square">
            <a:spAutoFit/>
          </a:bodyPr>
          <a:lstStyle/>
          <a:p>
            <a:r>
              <a:rPr lang="es-CO" sz="2800" b="1" dirty="0" smtClean="0">
                <a:latin typeface="Arial" pitchFamily="34" charset="0"/>
                <a:cs typeface="Arial" pitchFamily="34" charset="0"/>
              </a:rPr>
              <a:t>3. Implicar a los trabajadores/as</a:t>
            </a:r>
            <a:r>
              <a:rPr lang="es-CO" sz="2800" dirty="0" smtClean="0">
                <a:latin typeface="Arial" pitchFamily="34" charset="0"/>
                <a:cs typeface="Arial" pitchFamily="34" charset="0"/>
              </a:rPr>
              <a:t>: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La participación de los trabajadores/as es imprescindible pero a veces es difícil implicarlos activamente.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Pueden haber afirmaciones del tipo:</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"los compañeros no se interesan por los problemas de salud y seguridad", </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357222" y="-24"/>
            <a:ext cx="9144000" cy="6124754"/>
          </a:xfrm>
          <a:prstGeom prst="rect">
            <a:avLst/>
          </a:prstGeom>
        </p:spPr>
        <p:txBody>
          <a:bodyPr wrap="square">
            <a:spAutoFit/>
          </a:bodyPr>
          <a:lstStyle/>
          <a:p>
            <a:r>
              <a:rPr lang="es-CO" sz="2800" b="1" dirty="0" smtClean="0">
                <a:latin typeface="Arial" pitchFamily="34" charset="0"/>
                <a:cs typeface="Arial" pitchFamily="34" charset="0"/>
              </a:rPr>
              <a:t>Puede haber otras razones</a:t>
            </a:r>
            <a:r>
              <a:rPr lang="es-CO" sz="2800" dirty="0" smtClean="0">
                <a:latin typeface="Arial" pitchFamily="34" charset="0"/>
                <a:cs typeface="Arial" pitchFamily="34" charset="0"/>
              </a:rPr>
              <a:t>:</a:t>
            </a:r>
          </a:p>
          <a:p>
            <a:pPr>
              <a:buFont typeface="Arial" pitchFamily="34" charset="0"/>
              <a:buChar char="•"/>
            </a:pPr>
            <a:r>
              <a:rPr lang="es-CO" sz="2800" dirty="0" smtClean="0">
                <a:latin typeface="Arial" pitchFamily="34" charset="0"/>
                <a:cs typeface="Arial" pitchFamily="34" charset="0"/>
              </a:rPr>
              <a:t>Los riesgos no son evidentes y pasan desapercibidos</a:t>
            </a:r>
          </a:p>
          <a:p>
            <a:pPr>
              <a:buFont typeface="Arial" pitchFamily="34" charset="0"/>
              <a:buChar char="•"/>
            </a:pPr>
            <a:r>
              <a:rPr lang="es-CO" sz="2800" dirty="0" smtClean="0">
                <a:latin typeface="Arial" pitchFamily="34" charset="0"/>
                <a:cs typeface="Arial" pitchFamily="34" charset="0"/>
              </a:rPr>
              <a:t>Piensan que los problemas de salud y seguridad no son tan importantes como el salario.</a:t>
            </a:r>
          </a:p>
          <a:p>
            <a:pPr>
              <a:buFont typeface="Arial" pitchFamily="34" charset="0"/>
              <a:buChar char="•"/>
            </a:pPr>
            <a:r>
              <a:rPr lang="es-CO" sz="2800" dirty="0" smtClean="0">
                <a:latin typeface="Arial" pitchFamily="34" charset="0"/>
                <a:cs typeface="Arial" pitchFamily="34" charset="0"/>
              </a:rPr>
              <a:t>Creen que la falta de cuidado personal es el principal problema de la seguridad.</a:t>
            </a:r>
          </a:p>
          <a:p>
            <a:pPr>
              <a:buFont typeface="Arial" pitchFamily="34" charset="0"/>
              <a:buChar char="•"/>
            </a:pPr>
            <a:r>
              <a:rPr lang="es-CO" sz="2800" dirty="0" smtClean="0">
                <a:latin typeface="Arial" pitchFamily="34" charset="0"/>
                <a:cs typeface="Arial" pitchFamily="34" charset="0"/>
              </a:rPr>
              <a:t>Piensan que las medidas de prevención son una imposición y una forma más de control del trabajo por parte de la empresa.</a:t>
            </a:r>
          </a:p>
          <a:p>
            <a:pPr>
              <a:buFont typeface="Arial" pitchFamily="34" charset="0"/>
              <a:buChar char="•"/>
            </a:pPr>
            <a:r>
              <a:rPr lang="es-CO" sz="2800" dirty="0" smtClean="0">
                <a:latin typeface="Arial" pitchFamily="34" charset="0"/>
                <a:cs typeface="Arial" pitchFamily="34" charset="0"/>
              </a:rPr>
              <a:t>Ven los riesgos como algo inevitable e inherente al trabajo</a:t>
            </a:r>
          </a:p>
          <a:p>
            <a:r>
              <a:rPr lang="es-CO" sz="2800" dirty="0" smtClean="0">
                <a:latin typeface="Arial" pitchFamily="34" charset="0"/>
                <a:cs typeface="Arial" pitchFamily="34" charset="0"/>
              </a:rPr>
              <a:t>Estas razones indican la existencia de actitudes negativas para cambiar las cosas. </a:t>
            </a:r>
          </a:p>
          <a:p>
            <a:pPr>
              <a:buFont typeface="Arial" pitchFamily="34" charset="0"/>
              <a:buChar char="•"/>
            </a:pP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142852"/>
            <a:ext cx="9144000" cy="5262979"/>
          </a:xfrm>
          <a:prstGeom prst="rect">
            <a:avLst/>
          </a:prstGeom>
        </p:spPr>
        <p:txBody>
          <a:bodyPr wrap="square">
            <a:spAutoFit/>
          </a:bodyPr>
          <a:lstStyle/>
          <a:p>
            <a:r>
              <a:rPr lang="es-CO" sz="2800" dirty="0" smtClean="0">
                <a:latin typeface="Arial" pitchFamily="34" charset="0"/>
                <a:cs typeface="Arial" pitchFamily="34" charset="0"/>
              </a:rPr>
              <a:t>Como lideres sindicales combatimos con argumentos y lograr formas de participación adecuadas al objetivo propuesto, aportar con:</a:t>
            </a:r>
          </a:p>
          <a:p>
            <a:pPr>
              <a:buFont typeface="Arial" pitchFamily="34" charset="0"/>
              <a:buChar char="•"/>
            </a:pPr>
            <a:r>
              <a:rPr lang="es-CO" sz="2800" dirty="0" smtClean="0">
                <a:latin typeface="Arial" pitchFamily="34" charset="0"/>
                <a:cs typeface="Arial" pitchFamily="34" charset="0"/>
              </a:rPr>
              <a:t>Informes a los trabajadores/as en todo momento.</a:t>
            </a:r>
          </a:p>
          <a:p>
            <a:pPr>
              <a:buFont typeface="Arial" pitchFamily="34" charset="0"/>
              <a:buChar char="•"/>
            </a:pPr>
            <a:r>
              <a:rPr lang="es-CO" sz="2800" dirty="0" smtClean="0">
                <a:latin typeface="Arial" pitchFamily="34" charset="0"/>
                <a:cs typeface="Arial" pitchFamily="34" charset="0"/>
              </a:rPr>
              <a:t>Utilizar anuncios en carteleras, hojas informativas, charlas….</a:t>
            </a:r>
          </a:p>
          <a:p>
            <a:pPr>
              <a:buFont typeface="Arial" pitchFamily="34" charset="0"/>
              <a:buChar char="•"/>
            </a:pPr>
            <a:r>
              <a:rPr lang="es-CO" sz="2800" dirty="0" smtClean="0">
                <a:latin typeface="Arial" pitchFamily="34" charset="0"/>
                <a:cs typeface="Arial" pitchFamily="34" charset="0"/>
              </a:rPr>
              <a:t>Recoger las opiniones al hacer una inspección.</a:t>
            </a:r>
          </a:p>
          <a:p>
            <a:pPr>
              <a:buFont typeface="Arial" pitchFamily="34" charset="0"/>
              <a:buChar char="•"/>
            </a:pPr>
            <a:r>
              <a:rPr lang="es-CO" sz="2800" dirty="0" smtClean="0">
                <a:latin typeface="Arial" pitchFamily="34" charset="0"/>
                <a:cs typeface="Arial" pitchFamily="34" charset="0"/>
              </a:rPr>
              <a:t>Utilizar los conocimientos e ideas para plantear alternativas de prevención.</a:t>
            </a:r>
          </a:p>
          <a:p>
            <a:pPr>
              <a:buFont typeface="Arial" pitchFamily="34" charset="0"/>
              <a:buChar char="•"/>
            </a:pPr>
            <a:r>
              <a:rPr lang="es-CO" sz="2800" dirty="0" smtClean="0">
                <a:latin typeface="Arial" pitchFamily="34" charset="0"/>
                <a:cs typeface="Arial" pitchFamily="34" charset="0"/>
              </a:rPr>
              <a:t>Pasar cuestionarios para conocer la opinión de trabajadoras/es, sobre los riesgos y sus efectos en la salud. </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42908" y="71414"/>
            <a:ext cx="9144000" cy="5262979"/>
          </a:xfrm>
          <a:prstGeom prst="rect">
            <a:avLst/>
          </a:prstGeom>
        </p:spPr>
        <p:txBody>
          <a:bodyPr wrap="square">
            <a:spAutoFit/>
          </a:bodyPr>
          <a:lstStyle/>
          <a:p>
            <a:r>
              <a:rPr lang="es-CO" sz="2800" b="1" dirty="0" smtClean="0">
                <a:latin typeface="Arial" pitchFamily="34" charset="0"/>
                <a:cs typeface="Arial" pitchFamily="34" charset="0"/>
              </a:rPr>
              <a:t>4. Proponer soluciones</a:t>
            </a:r>
            <a:r>
              <a:rPr lang="es-CO" sz="2800" dirty="0" smtClean="0">
                <a:latin typeface="Arial" pitchFamily="34" charset="0"/>
                <a:cs typeface="Arial" pitchFamily="34" charset="0"/>
              </a:rPr>
              <a:t>: </a:t>
            </a:r>
          </a:p>
          <a:p>
            <a:r>
              <a:rPr lang="es-CO" sz="2800" dirty="0" smtClean="0">
                <a:latin typeface="Arial" pitchFamily="34" charset="0"/>
                <a:cs typeface="Arial" pitchFamily="34" charset="0"/>
              </a:rPr>
              <a:t>Cuando dispongas de información suficiente  se pasa a proponer soluciones. </a:t>
            </a:r>
          </a:p>
          <a:p>
            <a:r>
              <a:rPr lang="es-CO" sz="2800" dirty="0" smtClean="0">
                <a:latin typeface="Arial" pitchFamily="34" charset="0"/>
                <a:cs typeface="Arial" pitchFamily="34" charset="0"/>
              </a:rPr>
              <a:t>Depende de la habilidad del sindicalista. </a:t>
            </a:r>
          </a:p>
          <a:p>
            <a:r>
              <a:rPr lang="es-CO" sz="2800" dirty="0" smtClean="0">
                <a:latin typeface="Arial" pitchFamily="34" charset="0"/>
                <a:cs typeface="Arial" pitchFamily="34" charset="0"/>
              </a:rPr>
              <a:t>La viabilidad de una solución va a depender de muchas variables relacionadas con estos tres aspectos:</a:t>
            </a:r>
          </a:p>
          <a:p>
            <a:pPr>
              <a:buFont typeface="Arial" pitchFamily="34" charset="0"/>
              <a:buChar char="•"/>
            </a:pPr>
            <a:r>
              <a:rPr lang="es-CO" sz="2800" dirty="0" smtClean="0">
                <a:latin typeface="Arial" pitchFamily="34" charset="0"/>
                <a:cs typeface="Arial" pitchFamily="34" charset="0"/>
              </a:rPr>
              <a:t>El tipo de problema.</a:t>
            </a:r>
          </a:p>
          <a:p>
            <a:pPr>
              <a:buFont typeface="Arial" pitchFamily="34" charset="0"/>
              <a:buChar char="•"/>
            </a:pPr>
            <a:r>
              <a:rPr lang="es-CO" sz="2800" dirty="0" smtClean="0">
                <a:latin typeface="Arial" pitchFamily="34" charset="0"/>
                <a:cs typeface="Arial" pitchFamily="34" charset="0"/>
              </a:rPr>
              <a:t>Los resultados de la investigación.</a:t>
            </a:r>
          </a:p>
          <a:p>
            <a:pPr>
              <a:buFont typeface="Arial" pitchFamily="34" charset="0"/>
              <a:buChar char="•"/>
            </a:pPr>
            <a:r>
              <a:rPr lang="es-CO" sz="2800" dirty="0" smtClean="0">
                <a:latin typeface="Arial" pitchFamily="34" charset="0"/>
                <a:cs typeface="Arial" pitchFamily="34" charset="0"/>
              </a:rPr>
              <a:t>La fuerza sindical con la que contemos. </a:t>
            </a:r>
          </a:p>
          <a:p>
            <a:pPr>
              <a:buFont typeface="Arial" pitchFamily="34" charset="0"/>
              <a:buChar char="•"/>
            </a:pPr>
            <a:r>
              <a:rPr lang="es-CO" sz="2800" dirty="0" smtClean="0">
                <a:latin typeface="Arial" pitchFamily="34" charset="0"/>
                <a:cs typeface="Arial" pitchFamily="34" charset="0"/>
              </a:rPr>
              <a:t>Importancia, urgencia de solución, nivel en la estructura de la empresa (puesto de trabajo, sección, área de producción ..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https://www.ilo.org/sites/default/files/styles/max_1440px_width/public/2025-07/wcms_717458.png.webp?itok=k6FPRRT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1" name="10 Rectángulo"/>
          <p:cNvSpPr/>
          <p:nvPr/>
        </p:nvSpPr>
        <p:spPr>
          <a:xfrm>
            <a:off x="214346" y="71414"/>
            <a:ext cx="9144000" cy="4401205"/>
          </a:xfrm>
          <a:prstGeom prst="rect">
            <a:avLst/>
          </a:prstGeom>
        </p:spPr>
        <p:txBody>
          <a:bodyPr wrap="square">
            <a:spAutoFit/>
          </a:bodyPr>
          <a:lstStyle/>
          <a:p>
            <a:endParaRPr lang="es-CO" sz="2800" b="1" dirty="0" smtClean="0">
              <a:latin typeface="Arial" pitchFamily="34" charset="0"/>
              <a:cs typeface="Arial" pitchFamily="34" charset="0"/>
            </a:endParaRPr>
          </a:p>
          <a:p>
            <a:r>
              <a:rPr lang="es-CO" sz="2800" b="1" dirty="0" smtClean="0">
                <a:latin typeface="Arial" pitchFamily="34" charset="0"/>
                <a:cs typeface="Arial" pitchFamily="34" charset="0"/>
              </a:rPr>
              <a:t>Gestión </a:t>
            </a:r>
            <a:r>
              <a:rPr lang="es-CO" sz="2800" b="1" dirty="0" smtClean="0">
                <a:latin typeface="Arial" pitchFamily="34" charset="0"/>
                <a:cs typeface="Arial" pitchFamily="34" charset="0"/>
              </a:rPr>
              <a:t>de </a:t>
            </a:r>
            <a:r>
              <a:rPr lang="es-CO" sz="2800" b="1" dirty="0" smtClean="0">
                <a:latin typeface="Arial" pitchFamily="34" charset="0"/>
                <a:cs typeface="Arial" pitchFamily="34" charset="0"/>
              </a:rPr>
              <a:t>riesgos</a:t>
            </a:r>
            <a:endParaRPr lang="es-CO" sz="2800" b="1" dirty="0" smtClean="0">
              <a:latin typeface="Arial" pitchFamily="34" charset="0"/>
              <a:cs typeface="Arial" pitchFamily="34" charset="0"/>
            </a:endParaRPr>
          </a:p>
          <a:p>
            <a:r>
              <a:rPr lang="es-CO" sz="2800" dirty="0" smtClean="0">
                <a:latin typeface="Arial" pitchFamily="34" charset="0"/>
                <a:cs typeface="Arial" pitchFamily="34" charset="0"/>
              </a:rPr>
              <a:t>La gestión de riesgos es el proceso de identificar, evaluar y minimizar el impacto del riesgo. </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En </a:t>
            </a:r>
            <a:r>
              <a:rPr lang="es-CO" sz="2800" dirty="0" smtClean="0">
                <a:latin typeface="Arial" pitchFamily="34" charset="0"/>
                <a:cs typeface="Arial" pitchFamily="34" charset="0"/>
              </a:rPr>
              <a:t>otras palabras, es una forma de que las organizaciones </a:t>
            </a:r>
            <a:r>
              <a:rPr lang="es-CO" sz="2800" dirty="0" smtClean="0">
                <a:latin typeface="Arial" pitchFamily="34" charset="0"/>
                <a:cs typeface="Arial" pitchFamily="34" charset="0"/>
              </a:rPr>
              <a:t>identifican </a:t>
            </a:r>
            <a:r>
              <a:rPr lang="es-CO" sz="2800" dirty="0" smtClean="0">
                <a:latin typeface="Arial" pitchFamily="34" charset="0"/>
                <a:cs typeface="Arial" pitchFamily="34" charset="0"/>
              </a:rPr>
              <a:t>los peligros y amenazas potenciales y </a:t>
            </a:r>
            <a:r>
              <a:rPr lang="es-CO" sz="2800" dirty="0" smtClean="0">
                <a:latin typeface="Arial" pitchFamily="34" charset="0"/>
                <a:cs typeface="Arial" pitchFamily="34" charset="0"/>
              </a:rPr>
              <a:t>toman </a:t>
            </a:r>
            <a:r>
              <a:rPr lang="es-CO" sz="2800" dirty="0" smtClean="0">
                <a:latin typeface="Arial" pitchFamily="34" charset="0"/>
                <a:cs typeface="Arial" pitchFamily="34" charset="0"/>
              </a:rPr>
              <a:t>medidas para eliminar o reducir las posibilidades de que </a:t>
            </a:r>
            <a:r>
              <a:rPr lang="es-CO" sz="2800" dirty="0" smtClean="0">
                <a:latin typeface="Arial" pitchFamily="34" charset="0"/>
                <a:cs typeface="Arial" pitchFamily="34" charset="0"/>
              </a:rPr>
              <a:t>ocurran y </a:t>
            </a:r>
            <a:r>
              <a:rPr lang="es-CO" sz="2800" dirty="0" smtClean="0">
                <a:latin typeface="Arial" pitchFamily="34" charset="0"/>
                <a:cs typeface="Arial" pitchFamily="34" charset="0"/>
              </a:rPr>
              <a:t>mitigar su impacto</a:t>
            </a:r>
            <a:r>
              <a:rPr lang="es-CO" sz="2800" dirty="0" smtClean="0">
                <a:latin typeface="Arial" pitchFamily="34" charset="0"/>
                <a:cs typeface="Arial" pitchFamily="34" charset="0"/>
              </a:rPr>
              <a:t>.</a:t>
            </a:r>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Todas las organizaciones, sin importar su tamaño, deben priorizar una sólida gestión de riesgos. </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357166"/>
            <a:ext cx="9144000" cy="5262979"/>
          </a:xfrm>
          <a:prstGeom prst="rect">
            <a:avLst/>
          </a:prstGeom>
        </p:spPr>
        <p:txBody>
          <a:bodyPr wrap="square">
            <a:spAutoFit/>
          </a:bodyPr>
          <a:lstStyle/>
          <a:p>
            <a:r>
              <a:rPr lang="es-CO" sz="2800" dirty="0" smtClean="0">
                <a:latin typeface="Arial" pitchFamily="34" charset="0"/>
                <a:cs typeface="Arial" pitchFamily="34" charset="0"/>
              </a:rPr>
              <a:t>Es conveniente plantearlo a la persona adecuada y seguir algún tipo de procedimiento como el siguiente: </a:t>
            </a:r>
          </a:p>
          <a:p>
            <a:endParaRPr lang="es-CO" sz="2800" dirty="0" smtClean="0">
              <a:latin typeface="Arial" pitchFamily="34" charset="0"/>
              <a:cs typeface="Arial" pitchFamily="34" charset="0"/>
            </a:endParaRPr>
          </a:p>
          <a:p>
            <a:pPr marL="514350" indent="-514350">
              <a:buAutoNum type="arabicPeriod"/>
            </a:pPr>
            <a:r>
              <a:rPr lang="es-CO" sz="2800" dirty="0" smtClean="0">
                <a:latin typeface="Arial" pitchFamily="34" charset="0"/>
                <a:cs typeface="Arial" pitchFamily="34" charset="0"/>
              </a:rPr>
              <a:t>Plantear el problema al encargado, exigiendo que se tomen las medidas oportunas lo antes posible.</a:t>
            </a:r>
          </a:p>
          <a:p>
            <a:pPr marL="514350" indent="-514350">
              <a:buAutoNum type="arabicPeriod"/>
            </a:pPr>
            <a:r>
              <a:rPr lang="es-CO" sz="2800" dirty="0" smtClean="0">
                <a:latin typeface="Arial" pitchFamily="34" charset="0"/>
                <a:cs typeface="Arial" pitchFamily="34" charset="0"/>
              </a:rPr>
              <a:t>Si no hay acuerdo inmediato, dirigir un escrito al jefe de personal o a la dirección solicitando una solución al problema. Si se tienen propuestas concretas, incluirlas. </a:t>
            </a:r>
          </a:p>
          <a:p>
            <a:pPr marL="514350" indent="-514350">
              <a:buAutoNum type="arabicPeriod"/>
            </a:pPr>
            <a:r>
              <a:rPr lang="es-CO" sz="2800" dirty="0" smtClean="0">
                <a:latin typeface="Arial" pitchFamily="34" charset="0"/>
                <a:cs typeface="Arial" pitchFamily="34" charset="0"/>
              </a:rPr>
              <a:t>Fijar un plazo de contestación, tener en cuenta que, en caso de una respuesta negativa, el empresario debe sustentar su respuesta por escrito.</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42844" y="214290"/>
            <a:ext cx="9001156" cy="3539430"/>
          </a:xfrm>
          <a:prstGeom prst="rect">
            <a:avLst/>
          </a:prstGeom>
        </p:spPr>
        <p:txBody>
          <a:bodyPr wrap="square">
            <a:spAutoFit/>
          </a:bodyPr>
          <a:lstStyle/>
          <a:p>
            <a:r>
              <a:rPr lang="es-CO" sz="2800" dirty="0" smtClean="0">
                <a:latin typeface="Arial" pitchFamily="34" charset="0"/>
                <a:cs typeface="Arial" pitchFamily="34" charset="0"/>
              </a:rPr>
              <a:t>4. Si la respuesta de la empresa no es satisfactoria, hacer la propuesta del sindicato al </a:t>
            </a:r>
            <a:r>
              <a:rPr lang="es-CO" sz="2800" dirty="0" err="1" smtClean="0">
                <a:latin typeface="Arial" pitchFamily="34" charset="0"/>
                <a:cs typeface="Arial" pitchFamily="34" charset="0"/>
              </a:rPr>
              <a:t>Copast</a:t>
            </a:r>
            <a:r>
              <a:rPr lang="es-CO" sz="2800" dirty="0" smtClean="0">
                <a:latin typeface="Arial" pitchFamily="34" charset="0"/>
                <a:cs typeface="Arial" pitchFamily="34" charset="0"/>
              </a:rPr>
              <a:t> y al coordinador  de SST, para tomar cartas en el asunto.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5. Si lo anterior no es posible o no surte efecto, informar a los trabajadores/as, proponer medidas de presión y estudiar las vías de actuación legal.</a:t>
            </a:r>
          </a:p>
          <a:p>
            <a:endParaRPr lang="es-CO"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785794"/>
            <a:ext cx="9144000" cy="2677656"/>
          </a:xfrm>
          <a:prstGeom prst="rect">
            <a:avLst/>
          </a:prstGeom>
        </p:spPr>
        <p:txBody>
          <a:bodyPr wrap="square">
            <a:spAutoFit/>
          </a:bodyPr>
          <a:lstStyle/>
          <a:p>
            <a:r>
              <a:rPr lang="es-CO" sz="2800" dirty="0" smtClean="0">
                <a:latin typeface="Arial" pitchFamily="34" charset="0"/>
                <a:cs typeface="Arial" pitchFamily="34" charset="0"/>
              </a:rPr>
              <a:t>Es conveniente presentar las demandas a la empresa por escrito y guardar copia del recibido. </a:t>
            </a:r>
          </a:p>
          <a:p>
            <a:r>
              <a:rPr lang="es-CO" sz="2800" dirty="0" smtClean="0">
                <a:latin typeface="Arial" pitchFamily="34" charset="0"/>
                <a:cs typeface="Arial" pitchFamily="34" charset="0"/>
              </a:rPr>
              <a:t>De esta manera, siempre se tiene condiciones de demostrar ante el ministerio, Juzgado, </a:t>
            </a:r>
            <a:r>
              <a:rPr lang="es-CO" sz="2800" dirty="0" err="1" smtClean="0">
                <a:latin typeface="Arial" pitchFamily="34" charset="0"/>
                <a:cs typeface="Arial" pitchFamily="34" charset="0"/>
              </a:rPr>
              <a:t>etc</a:t>
            </a:r>
            <a:r>
              <a:rPr lang="es-CO" sz="2800" dirty="0" smtClean="0">
                <a:latin typeface="Arial" pitchFamily="34" charset="0"/>
                <a:cs typeface="Arial" pitchFamily="34" charset="0"/>
              </a:rPr>
              <a:t>, la falta de voluntad de la empresa o sus representantes de solucionar el problema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71414"/>
            <a:ext cx="9144000" cy="4832092"/>
          </a:xfrm>
          <a:prstGeom prst="rect">
            <a:avLst/>
          </a:prstGeom>
        </p:spPr>
        <p:txBody>
          <a:bodyPr wrap="square">
            <a:spAutoFit/>
          </a:bodyPr>
          <a:lstStyle/>
          <a:p>
            <a:r>
              <a:rPr lang="es-CO" sz="2800" b="1" dirty="0" smtClean="0">
                <a:latin typeface="Arial" pitchFamily="34" charset="0"/>
                <a:cs typeface="Arial" pitchFamily="34" charset="0"/>
              </a:rPr>
              <a:t>5. Negociar</a:t>
            </a:r>
            <a:r>
              <a:rPr lang="es-CO" sz="2800" dirty="0" smtClean="0">
                <a:latin typeface="Arial" pitchFamily="34" charset="0"/>
                <a:cs typeface="Arial" pitchFamily="34" charset="0"/>
              </a:rPr>
              <a:t>: </a:t>
            </a:r>
          </a:p>
          <a:p>
            <a:r>
              <a:rPr lang="es-CO" sz="2800" dirty="0" smtClean="0">
                <a:latin typeface="Arial" pitchFamily="34" charset="0"/>
                <a:cs typeface="Arial" pitchFamily="34" charset="0"/>
              </a:rPr>
              <a:t>En muchas ocasiones la actuación preventiva deberá ser objeto de negociación y será resultado del compromiso alcanzado. </a:t>
            </a:r>
          </a:p>
          <a:p>
            <a:r>
              <a:rPr lang="es-CO" sz="2800" dirty="0" smtClean="0">
                <a:latin typeface="Arial" pitchFamily="34" charset="0"/>
                <a:cs typeface="Arial" pitchFamily="34" charset="0"/>
              </a:rPr>
              <a:t>Por ello es conveniente que estar lo mejor preparado posible. </a:t>
            </a:r>
          </a:p>
          <a:p>
            <a:pPr>
              <a:buFont typeface="Arial" pitchFamily="34" charset="0"/>
              <a:buChar char="•"/>
            </a:pPr>
            <a:r>
              <a:rPr lang="es-CO" sz="2800" dirty="0" smtClean="0">
                <a:latin typeface="Arial" pitchFamily="34" charset="0"/>
                <a:cs typeface="Arial" pitchFamily="34" charset="0"/>
              </a:rPr>
              <a:t>Prepararse para la negociación, asegurando el apoyo de los trabajadores/as afectados.</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Presentar el problema con el mayor apoyo documental y de datos posible.</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14346" y="97106"/>
            <a:ext cx="9144000" cy="4832092"/>
          </a:xfrm>
          <a:prstGeom prst="rect">
            <a:avLst/>
          </a:prstGeom>
        </p:spPr>
        <p:txBody>
          <a:bodyPr wrap="square">
            <a:spAutoFit/>
          </a:bodyPr>
          <a:lstStyle/>
          <a:p>
            <a:pPr>
              <a:buFont typeface="Arial" pitchFamily="34" charset="0"/>
              <a:buChar char="•"/>
            </a:pPr>
            <a:r>
              <a:rPr lang="es-CO" sz="2800" dirty="0" smtClean="0">
                <a:latin typeface="Arial" pitchFamily="34" charset="0"/>
                <a:cs typeface="Arial" pitchFamily="34" charset="0"/>
              </a:rPr>
              <a:t>Seleccionar la legislación en la que se puede apoyar: leyes, normas, técnicas, sanciones previstas. </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Tener preparadas propuestas de mejora o de solución.</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 Exigir plazos para las diferentes fases de solución del problema.</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 Argumentar sobre los inconvenientes de mantener la situación y las ventajas de cambiarla desde el punto de vista económico y de vida.</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357166"/>
            <a:ext cx="9144000" cy="3970318"/>
          </a:xfrm>
          <a:prstGeom prst="rect">
            <a:avLst/>
          </a:prstGeom>
        </p:spPr>
        <p:txBody>
          <a:bodyPr wrap="square">
            <a:spAutoFit/>
          </a:bodyPr>
          <a:lstStyle/>
          <a:p>
            <a:r>
              <a:rPr lang="es-CO" sz="2800" b="1" dirty="0" smtClean="0">
                <a:latin typeface="Arial" pitchFamily="34" charset="0"/>
                <a:cs typeface="Arial" pitchFamily="34" charset="0"/>
              </a:rPr>
              <a:t>6. Hacer seguimiento</a:t>
            </a:r>
            <a:r>
              <a:rPr lang="es-CO" sz="2800" dirty="0" smtClean="0">
                <a:latin typeface="Arial" pitchFamily="34" charset="0"/>
                <a:cs typeface="Arial" pitchFamily="34" charset="0"/>
              </a:rPr>
              <a:t>: </a:t>
            </a:r>
          </a:p>
          <a:p>
            <a:r>
              <a:rPr lang="es-CO" sz="2800" dirty="0" smtClean="0">
                <a:latin typeface="Arial" pitchFamily="34" charset="0"/>
                <a:cs typeface="Arial" pitchFamily="34" charset="0"/>
              </a:rPr>
              <a:t>Tan importante es plantear los problemas, proponer mejoras y llegar a acuerdos sobre medidas, como asegurarse que se ponen en práctica y dan resultados positivos.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 </a:t>
            </a:r>
            <a:r>
              <a:rPr lang="es-CO" sz="2800" b="1" dirty="0" smtClean="0">
                <a:latin typeface="Arial" pitchFamily="34" charset="0"/>
                <a:cs typeface="Arial" pitchFamily="34" charset="0"/>
              </a:rPr>
              <a:t>Controlar la aplicación de las medidas </a:t>
            </a:r>
            <a:r>
              <a:rPr lang="es-CO" sz="2800" dirty="0" smtClean="0">
                <a:latin typeface="Arial" pitchFamily="34" charset="0"/>
                <a:cs typeface="Arial" pitchFamily="34" charset="0"/>
              </a:rPr>
              <a:t>de prevención mediante plazos para su ejecución. </a:t>
            </a:r>
          </a:p>
          <a:p>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500042"/>
            <a:ext cx="9144000" cy="3970318"/>
          </a:xfrm>
          <a:prstGeom prst="rect">
            <a:avLst/>
          </a:prstGeom>
        </p:spPr>
        <p:txBody>
          <a:bodyPr wrap="square">
            <a:spAutoFit/>
          </a:bodyPr>
          <a:lstStyle/>
          <a:p>
            <a:r>
              <a:rPr lang="es-CO" sz="2800" dirty="0" smtClean="0">
                <a:latin typeface="Arial" pitchFamily="34" charset="0"/>
                <a:cs typeface="Arial" pitchFamily="34" charset="0"/>
              </a:rPr>
              <a:t>*</a:t>
            </a:r>
            <a:r>
              <a:rPr lang="es-CO" sz="2800" b="1" dirty="0" smtClean="0">
                <a:latin typeface="Arial" pitchFamily="34" charset="0"/>
                <a:cs typeface="Arial" pitchFamily="34" charset="0"/>
              </a:rPr>
              <a:t>Controlar su eficacia: </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Recogiendo la opinión de los afectados</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Solicitando mediciones ambientales y comparándolas con las anteriores.</a:t>
            </a:r>
          </a:p>
          <a:p>
            <a:endParaRPr lang="es-CO" sz="2800" dirty="0" smtClean="0">
              <a:latin typeface="Arial" pitchFamily="34" charset="0"/>
              <a:cs typeface="Arial" pitchFamily="34" charset="0"/>
            </a:endParaRPr>
          </a:p>
          <a:p>
            <a:pPr>
              <a:buFont typeface="Arial" pitchFamily="34" charset="0"/>
              <a:buChar char="•"/>
            </a:pPr>
            <a:r>
              <a:rPr lang="es-CO" sz="2800" dirty="0" smtClean="0">
                <a:latin typeface="Arial" pitchFamily="34" charset="0"/>
                <a:cs typeface="Arial" pitchFamily="34" charset="0"/>
              </a:rPr>
              <a:t>Solicitando exámenes médicos para objetivar los cambios en el estado de salud de los trabajadores/as. </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642918"/>
            <a:ext cx="9144000" cy="2246769"/>
          </a:xfrm>
          <a:prstGeom prst="rect">
            <a:avLst/>
          </a:prstGeom>
        </p:spPr>
        <p:txBody>
          <a:bodyPr wrap="square">
            <a:spAutoFit/>
          </a:bodyPr>
          <a:lstStyle/>
          <a:p>
            <a:r>
              <a:rPr lang="es-CO" sz="2800" b="1" dirty="0" smtClean="0">
                <a:latin typeface="Arial" pitchFamily="34" charset="0"/>
                <a:cs typeface="Arial" pitchFamily="34" charset="0"/>
              </a:rPr>
              <a:t>*Establecer sistemas de vigilancia </a:t>
            </a:r>
          </a:p>
          <a:p>
            <a:endParaRPr lang="es-CO" sz="2800" dirty="0" smtClean="0">
              <a:latin typeface="Arial" pitchFamily="34" charset="0"/>
              <a:cs typeface="Arial" pitchFamily="34" charset="0"/>
            </a:endParaRPr>
          </a:p>
          <a:p>
            <a:r>
              <a:rPr lang="es-CO" sz="2800" dirty="0" smtClean="0">
                <a:latin typeface="Arial" pitchFamily="34" charset="0"/>
                <a:cs typeface="Arial" pitchFamily="34" charset="0"/>
              </a:rPr>
              <a:t>Con evaluaciones periódicas y registro de informaciones que permitan un seguimiento sindical permanente de la situación.</a:t>
            </a: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142852"/>
            <a:ext cx="9144000" cy="5693866"/>
          </a:xfrm>
          <a:prstGeom prst="rect">
            <a:avLst/>
          </a:prstGeom>
        </p:spPr>
        <p:txBody>
          <a:bodyPr wrap="square">
            <a:spAutoFit/>
          </a:bodyPr>
          <a:lstStyle/>
          <a:p>
            <a:pPr algn="ctr"/>
            <a:r>
              <a:rPr lang="es-CO" sz="2800" b="1" dirty="0" smtClean="0">
                <a:latin typeface="Arial" pitchFamily="34" charset="0"/>
                <a:cs typeface="Arial" pitchFamily="34" charset="0"/>
              </a:rPr>
              <a:t>Guía de control del sistema de prevención en la empresa </a:t>
            </a:r>
            <a:endParaRPr lang="es-CO" sz="2800" dirty="0" smtClean="0">
              <a:latin typeface="Arial" pitchFamily="34" charset="0"/>
              <a:cs typeface="Arial" pitchFamily="34" charset="0"/>
            </a:endParaRPr>
          </a:p>
          <a:p>
            <a:pPr marL="514350" indent="-514350">
              <a:buAutoNum type="arabicPeriod"/>
            </a:pPr>
            <a:r>
              <a:rPr lang="es-CO" sz="2800" b="1" dirty="0" smtClean="0">
                <a:latin typeface="Arial" pitchFamily="34" charset="0"/>
                <a:cs typeface="Arial" pitchFamily="34" charset="0"/>
              </a:rPr>
              <a:t>Política de salud y seguridad: </a:t>
            </a:r>
          </a:p>
          <a:p>
            <a:pPr marL="514350" indent="-514350">
              <a:buFont typeface="Arial" pitchFamily="34" charset="0"/>
              <a:buChar char="•"/>
            </a:pPr>
            <a:r>
              <a:rPr lang="es-CO" sz="2800" dirty="0" smtClean="0"/>
              <a:t>¿</a:t>
            </a:r>
            <a:r>
              <a:rPr lang="es-CO" sz="2800" dirty="0" smtClean="0">
                <a:latin typeface="Arial" pitchFamily="34" charset="0"/>
                <a:cs typeface="Arial" pitchFamily="34" charset="0"/>
              </a:rPr>
              <a:t>Existe un sistema de gestión de Prevención de Riesgos en la empresa?</a:t>
            </a:r>
          </a:p>
          <a:p>
            <a:pPr marL="514350" indent="-514350">
              <a:buFont typeface="Arial" pitchFamily="34" charset="0"/>
              <a:buChar char="•"/>
            </a:pPr>
            <a:r>
              <a:rPr lang="es-CO" sz="2800" dirty="0" smtClean="0">
                <a:latin typeface="Arial" pitchFamily="34" charset="0"/>
                <a:cs typeface="Arial" pitchFamily="34" charset="0"/>
              </a:rPr>
              <a:t>¿Existen, en la empresa, Planes de Emergencia y otros planes de actuación específicos (</a:t>
            </a:r>
            <a:r>
              <a:rPr lang="es-CO" sz="2800" dirty="0" err="1" smtClean="0">
                <a:latin typeface="Arial" pitchFamily="34" charset="0"/>
                <a:cs typeface="Arial" pitchFamily="34" charset="0"/>
              </a:rPr>
              <a:t>ej</a:t>
            </a:r>
            <a:r>
              <a:rPr lang="es-CO" sz="2800" dirty="0" smtClean="0">
                <a:latin typeface="Arial" pitchFamily="34" charset="0"/>
                <a:cs typeface="Arial" pitchFamily="34" charset="0"/>
              </a:rPr>
              <a:t>: de reducción del ruido)?</a:t>
            </a:r>
          </a:p>
          <a:p>
            <a:pPr marL="514350" indent="-514350">
              <a:buFont typeface="Arial" pitchFamily="34" charset="0"/>
              <a:buChar char="•"/>
            </a:pPr>
            <a:r>
              <a:rPr lang="es-CO" sz="2800" dirty="0" smtClean="0">
                <a:latin typeface="Arial" pitchFamily="34" charset="0"/>
                <a:cs typeface="Arial" pitchFamily="34" charset="0"/>
              </a:rPr>
              <a:t>¿Se revisan regularmente los planes? </a:t>
            </a:r>
          </a:p>
          <a:p>
            <a:pPr marL="514350" indent="-514350">
              <a:buFont typeface="Arial" pitchFamily="34" charset="0"/>
              <a:buChar char="•"/>
            </a:pPr>
            <a:r>
              <a:rPr lang="es-CO" sz="2800" dirty="0" smtClean="0">
                <a:latin typeface="Arial" pitchFamily="34" charset="0"/>
                <a:cs typeface="Arial" pitchFamily="34" charset="0"/>
              </a:rPr>
              <a:t>¿Se están poniendo en práctica? </a:t>
            </a:r>
          </a:p>
          <a:p>
            <a:pPr marL="514350" indent="-514350">
              <a:buFont typeface="Arial" pitchFamily="34" charset="0"/>
              <a:buChar char="•"/>
            </a:pPr>
            <a:r>
              <a:rPr lang="es-CO" sz="2800" dirty="0" smtClean="0">
                <a:latin typeface="Arial" pitchFamily="34" charset="0"/>
                <a:cs typeface="Arial" pitchFamily="34" charset="0"/>
              </a:rPr>
              <a:t>¿Se ha demostrado su eficacia?</a:t>
            </a:r>
          </a:p>
          <a:p>
            <a:pPr marL="514350" indent="-514350">
              <a:buFont typeface="Arial" pitchFamily="34" charset="0"/>
              <a:buChar char="•"/>
            </a:pPr>
            <a:r>
              <a:rPr lang="es-CO" sz="2800" dirty="0" smtClean="0">
                <a:latin typeface="Arial" pitchFamily="34" charset="0"/>
                <a:cs typeface="Arial" pitchFamily="34" charset="0"/>
              </a:rPr>
              <a:t>¿Han sido acordados con el sindicato?</a:t>
            </a:r>
          </a:p>
          <a:p>
            <a:pPr marL="514350" indent="-514350">
              <a:buFont typeface="Arial" pitchFamily="34" charset="0"/>
              <a:buChar char="•"/>
            </a:pP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428728"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235464"/>
            <a:ext cx="9144000" cy="5693866"/>
          </a:xfrm>
          <a:prstGeom prst="rect">
            <a:avLst/>
          </a:prstGeom>
        </p:spPr>
        <p:txBody>
          <a:bodyPr wrap="square">
            <a:spAutoFit/>
          </a:bodyPr>
          <a:lstStyle/>
          <a:p>
            <a:pPr marL="514350" indent="-514350">
              <a:buFont typeface="Arial" pitchFamily="34" charset="0"/>
              <a:buChar char="•"/>
            </a:pPr>
            <a:r>
              <a:rPr lang="es-CO" sz="2800" dirty="0" smtClean="0">
                <a:latin typeface="Arial" pitchFamily="34" charset="0"/>
                <a:cs typeface="Arial" pitchFamily="34" charset="0"/>
              </a:rPr>
              <a:t>¿Han sido dados a conocer a cada trabajador/a, en los aspectos que le conciernen?</a:t>
            </a:r>
          </a:p>
          <a:p>
            <a:pPr marL="514350" indent="-514350">
              <a:buFont typeface="Arial" pitchFamily="34" charset="0"/>
              <a:buChar char="•"/>
            </a:pPr>
            <a:r>
              <a:rPr lang="es-CO" sz="2800" dirty="0" smtClean="0">
                <a:latin typeface="Arial" pitchFamily="34" charset="0"/>
                <a:cs typeface="Arial" pitchFamily="34" charset="0"/>
              </a:rPr>
              <a:t>¿Existen normas de trabajo y procedimientos internos escritos? </a:t>
            </a:r>
          </a:p>
          <a:p>
            <a:pPr marL="514350" indent="-514350">
              <a:buFont typeface="Arial" pitchFamily="34" charset="0"/>
              <a:buChar char="•"/>
            </a:pPr>
            <a:r>
              <a:rPr lang="es-CO" sz="2800" dirty="0" smtClean="0">
                <a:latin typeface="Arial" pitchFamily="34" charset="0"/>
                <a:cs typeface="Arial" pitchFamily="34" charset="0"/>
              </a:rPr>
              <a:t>¿Se prioriza la prevención colectiva (control del riesgo en origen) sobre la personal? </a:t>
            </a:r>
          </a:p>
          <a:p>
            <a:pPr marL="514350" lvl="2" indent="-514350">
              <a:buFont typeface="Arial" pitchFamily="34" charset="0"/>
              <a:buChar char="•"/>
            </a:pPr>
            <a:r>
              <a:rPr lang="es-CO" sz="2800" dirty="0" smtClean="0">
                <a:latin typeface="Arial" pitchFamily="34" charset="0"/>
                <a:cs typeface="Arial" pitchFamily="34" charset="0"/>
              </a:rPr>
              <a:t>¿Existen, en los diferentes niveles de la organización empresarial, responsables de salud y seguridad, con responsabilidades definidas? </a:t>
            </a:r>
          </a:p>
          <a:p>
            <a:pPr marL="514350" lvl="2" indent="-514350">
              <a:buFont typeface="Arial" pitchFamily="34" charset="0"/>
              <a:buChar char="•"/>
            </a:pPr>
            <a:r>
              <a:rPr lang="es-CO" sz="2800" dirty="0" smtClean="0">
                <a:latin typeface="Arial" pitchFamily="34" charset="0"/>
                <a:cs typeface="Arial" pitchFamily="34" charset="0"/>
              </a:rPr>
              <a:t>¿Están capacitados estos responsables y reciben una formación continuada en salud y seguridad? </a:t>
            </a:r>
          </a:p>
          <a:p>
            <a:pPr marL="514350" lvl="2" indent="-514350">
              <a:buFont typeface="Arial" pitchFamily="34" charset="0"/>
              <a:buChar char="•"/>
            </a:pPr>
            <a:endParaRPr lang="es-CO" sz="2800" dirty="0" smtClean="0">
              <a:latin typeface="Arial" pitchFamily="34" charset="0"/>
              <a:cs typeface="Arial" pitchFamily="34" charset="0"/>
            </a:endParaRPr>
          </a:p>
          <a:p>
            <a:pPr marL="514350" indent="-514350">
              <a:buFont typeface="Arial" pitchFamily="34" charset="0"/>
              <a:buChar char="•"/>
            </a:pPr>
            <a:endParaRPr lang="es-CO"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e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4174</TotalTime>
  <Words>7302</Words>
  <Application>Microsoft Office PowerPoint</Application>
  <PresentationFormat>Presentación en pantalla (4:3)</PresentationFormat>
  <Paragraphs>1122</Paragraphs>
  <Slides>136</Slides>
  <Notes>1</Notes>
  <HiddenSlides>0</HiddenSlides>
  <MMClips>0</MMClips>
  <ScaleCrop>false</ScaleCrop>
  <HeadingPairs>
    <vt:vector size="4" baseType="variant">
      <vt:variant>
        <vt:lpstr>Tema</vt:lpstr>
      </vt:variant>
      <vt:variant>
        <vt:i4>1</vt:i4>
      </vt:variant>
      <vt:variant>
        <vt:lpstr>Títulos de diapositiva</vt:lpstr>
      </vt:variant>
      <vt:variant>
        <vt:i4>136</vt:i4>
      </vt:variant>
    </vt:vector>
  </HeadingPairs>
  <TitlesOfParts>
    <vt:vector size="137" baseType="lpstr">
      <vt:lpstr>Tema de Office</vt:lpstr>
      <vt:lpstr> Herramientas clave de prevención de riesgos laborales para líderes sindicales   Alba Lucía Guerrero Rueda  Fisioterapeuta   Escuela NEPO  Abril 16 de 2026</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Diapositiva 70</vt:lpstr>
      <vt:lpstr>Diapositiva 71</vt:lpstr>
      <vt:lpstr>Diapositiva 72</vt:lpstr>
      <vt:lpstr>Diapositiva 73</vt:lpstr>
      <vt:lpstr>Diapositiva 74</vt:lpstr>
      <vt:lpstr>Diapositiva 75</vt:lpstr>
      <vt:lpstr>Diapositiva 76</vt:lpstr>
      <vt:lpstr>Diapositiva 77</vt:lpstr>
      <vt:lpstr>Diapositiva 78</vt:lpstr>
      <vt:lpstr>Diapositiva 79</vt:lpstr>
      <vt:lpstr>Diapositiva 80</vt:lpstr>
      <vt:lpstr>Diapositiva 81</vt:lpstr>
      <vt:lpstr>Diapositiva 82</vt:lpstr>
      <vt:lpstr>Diapositiva 83</vt:lpstr>
      <vt:lpstr>Diapositiva 84</vt:lpstr>
      <vt:lpstr>Diapositiva 85</vt:lpstr>
      <vt:lpstr>Diapositiva 86</vt:lpstr>
      <vt:lpstr>Diapositiva 87</vt:lpstr>
      <vt:lpstr>Diapositiva 88</vt:lpstr>
      <vt:lpstr>Diapositiva 89</vt:lpstr>
      <vt:lpstr>Diapositiva 90</vt:lpstr>
      <vt:lpstr>Diapositiva 91</vt:lpstr>
      <vt:lpstr>Diapositiva 92</vt:lpstr>
      <vt:lpstr>Diapositiva 93</vt:lpstr>
      <vt:lpstr>Diapositiva 94</vt:lpstr>
      <vt:lpstr>Diapositiva 95</vt:lpstr>
      <vt:lpstr>Diapositiva 96</vt:lpstr>
      <vt:lpstr>Diapositiva 97</vt:lpstr>
      <vt:lpstr>Diapositiva 98</vt:lpstr>
      <vt:lpstr>Diapositiva 99</vt:lpstr>
      <vt:lpstr>Diapositiva 100</vt:lpstr>
      <vt:lpstr>Diapositiva 101</vt:lpstr>
      <vt:lpstr>Diapositiva 102</vt:lpstr>
      <vt:lpstr>Diapositiva 103</vt:lpstr>
      <vt:lpstr>Diapositiva 104</vt:lpstr>
      <vt:lpstr>Diapositiva 105</vt:lpstr>
      <vt:lpstr>Diapositiva 106</vt:lpstr>
      <vt:lpstr>Diapositiva 107</vt:lpstr>
      <vt:lpstr>Diapositiva 108</vt:lpstr>
      <vt:lpstr>Diapositiva 109</vt:lpstr>
      <vt:lpstr>Diapositiva 110</vt:lpstr>
      <vt:lpstr>Diapositiva 111</vt:lpstr>
      <vt:lpstr>Objetivo</vt:lpstr>
      <vt:lpstr>¿A qué nos referimos cuando hablamos de puesto de trabajo?  La noción de puesto se utiliza de muy diversas formas en nuestro lenguaje cotidiano, vamos a verlo a través de unos ejemplos:  </vt:lpstr>
      <vt:lpstr>1. “Mi sueño es tener un puesto de trabajo bien pagado”. En este caso, se identifica con un cargo a desempeñar en una empresa.   2. “Mi puesto de trabajo es aquel de la izquierda”. Se identifica con el mobiliario y/o equipos o el espacio físico que ocupa el trabajador durante su jornada diaria como podría ser una mesa y un ordenador, o un espacio en una línea de envasado.   </vt:lpstr>
      <vt:lpstr>Diapositiva 115</vt:lpstr>
      <vt:lpstr>Diapositiva 116</vt:lpstr>
      <vt:lpstr>Diapositiva 117</vt:lpstr>
      <vt:lpstr>Diapositiva 118</vt:lpstr>
      <vt:lpstr>Diapositiva 119</vt:lpstr>
      <vt:lpstr>Diapositiva 120</vt:lpstr>
      <vt:lpstr>Diapositiva 121</vt:lpstr>
      <vt:lpstr>Diapositiva 122</vt:lpstr>
      <vt:lpstr>Diapositiva 123</vt:lpstr>
      <vt:lpstr>Diapositiva 124</vt:lpstr>
      <vt:lpstr>Diapositiva 125</vt:lpstr>
      <vt:lpstr>Diapositiva 126</vt:lpstr>
      <vt:lpstr>Diapositiva 127</vt:lpstr>
      <vt:lpstr>Diapositiva 128</vt:lpstr>
      <vt:lpstr>Diapositiva 129</vt:lpstr>
      <vt:lpstr>Diapositiva 130</vt:lpstr>
      <vt:lpstr>Diapositiva 131</vt:lpstr>
      <vt:lpstr>Diapositiva 132</vt:lpstr>
      <vt:lpstr>Diapositiva 133</vt:lpstr>
      <vt:lpstr>Diapositiva 134</vt:lpstr>
      <vt:lpstr>Diapositiva 135</vt:lpstr>
      <vt:lpstr>INFOGRAFÍA   * ergonomia.pdf  * Guía para la identificación de peligros, valoración de riesgos y determinación de controles. (GTHG01. Ministerio de salud y protección social Bogotá, diciembre de 2025.  Implementación del sistema de gestión de la seguridad y salud en el trabajo sg-sst  LA ACCION SINDICAL EN SALUD LABORAL.pdf</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PLANTILLA Pantalla Alba Lucía Fisioterapeuta</dc:title>
  <dc:creator>Ricardo Novoa Pastrana</dc:creator>
  <cp:lastModifiedBy>Ricardo Novoa</cp:lastModifiedBy>
  <cp:revision>184</cp:revision>
  <dcterms:created xsi:type="dcterms:W3CDTF">2025-05-22T16:49:05Z</dcterms:created>
  <dcterms:modified xsi:type="dcterms:W3CDTF">2026-04-16T05:42:58Z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PLANTILLA Pantalla Alba Lucía Fisioterapeuta</vt:lpwstr>
  </property>
  <property fmtid="{D5CDD505-2E9C-101B-9397-08002B2CF9AE}" pid="3" name="SlideDescription">
    <vt:lpwstr/>
  </property>
</Properties>
</file>