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7" r:id="rId5"/>
    <p:sldId id="260" r:id="rId6"/>
    <p:sldId id="262" r:id="rId7"/>
    <p:sldId id="265" r:id="rId8"/>
    <p:sldId id="264" r:id="rId9"/>
    <p:sldId id="259" r:id="rId10"/>
    <p:sldId id="263"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UARIO" initials="U" lastIdx="1" clrIdx="0">
    <p:extLst>
      <p:ext uri="{19B8F6BF-5375-455C-9EA6-DF929625EA0E}">
        <p15:presenceInfo xmlns:p15="http://schemas.microsoft.com/office/powerpoint/2012/main" userId="USUARI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0" d="100"/>
          <a:sy n="70" d="100"/>
        </p:scale>
        <p:origin x="51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6-04-14T21:00:22.918" idx="1">
    <p:pos x="3585" y="1163"/>
    <p:text/>
    <p:extLst>
      <p:ext uri="{C676402C-5697-4E1C-873F-D02D1690AC5C}">
        <p15:threadingInfo xmlns:p15="http://schemas.microsoft.com/office/powerpoint/2012/main" timeZoneBias="30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E6E7EF8-FF7D-44A2-83E9-66BED140FB49}" type="datetimeFigureOut">
              <a:rPr lang="es-CO" smtClean="0"/>
              <a:t>14/04/2026</a:t>
            </a:fld>
            <a:endParaRPr lang="es-CO"/>
          </a:p>
        </p:txBody>
      </p:sp>
      <p:sp>
        <p:nvSpPr>
          <p:cNvPr id="5" name="Footer Placeholder 4"/>
          <p:cNvSpPr>
            <a:spLocks noGrp="1"/>
          </p:cNvSpPr>
          <p:nvPr>
            <p:ph type="ftr" sz="quarter" idx="11"/>
          </p:nvPr>
        </p:nvSpPr>
        <p:spPr/>
        <p:txBody>
          <a:bodyPr/>
          <a:lstStyle/>
          <a:p>
            <a:endParaRPr lang="es-CO"/>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1472655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E6E7EF8-FF7D-44A2-83E9-66BED140FB49}" type="datetimeFigureOut">
              <a:rPr lang="es-CO" smtClean="0"/>
              <a:t>14/04/2026</a:t>
            </a:fld>
            <a:endParaRPr lang="es-CO"/>
          </a:p>
        </p:txBody>
      </p:sp>
      <p:sp>
        <p:nvSpPr>
          <p:cNvPr id="5" name="Footer Placeholder 4"/>
          <p:cNvSpPr>
            <a:spLocks noGrp="1"/>
          </p:cNvSpPr>
          <p:nvPr>
            <p:ph type="ftr" sz="quarter" idx="11"/>
          </p:nvPr>
        </p:nvSpPr>
        <p:spPr/>
        <p:txBody>
          <a:bodyPr/>
          <a:lstStyle/>
          <a:p>
            <a:endParaRPr lang="es-CO"/>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1371728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E6E7EF8-FF7D-44A2-83E9-66BED140FB49}" type="datetimeFigureOut">
              <a:rPr lang="es-CO" smtClean="0"/>
              <a:t>14/04/2026</a:t>
            </a:fld>
            <a:endParaRPr lang="es-CO"/>
          </a:p>
        </p:txBody>
      </p:sp>
      <p:sp>
        <p:nvSpPr>
          <p:cNvPr id="5" name="Footer Placeholder 4"/>
          <p:cNvSpPr>
            <a:spLocks noGrp="1"/>
          </p:cNvSpPr>
          <p:nvPr>
            <p:ph type="ftr" sz="quarter" idx="11"/>
          </p:nvPr>
        </p:nvSpPr>
        <p:spPr/>
        <p:txBody>
          <a:bodyPr/>
          <a:lstStyle/>
          <a:p>
            <a:endParaRPr lang="es-CO"/>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59F39D9-AC14-4C5C-8156-6A1B2B718D11}" type="slidenum">
              <a:rPr lang="es-CO" smtClean="0"/>
              <a:t>‹Nº›</a:t>
            </a:fld>
            <a:endParaRPr lang="es-CO"/>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218290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los estilos de texto del patrón</a:t>
            </a:r>
          </a:p>
        </p:txBody>
      </p:sp>
      <p:sp>
        <p:nvSpPr>
          <p:cNvPr id="5" name="Date Placeholder 4"/>
          <p:cNvSpPr>
            <a:spLocks noGrp="1"/>
          </p:cNvSpPr>
          <p:nvPr>
            <p:ph type="dt" sz="half" idx="10"/>
          </p:nvPr>
        </p:nvSpPr>
        <p:spPr/>
        <p:txBody>
          <a:bodyPr/>
          <a:lstStyle/>
          <a:p>
            <a:fld id="{BE6E7EF8-FF7D-44A2-83E9-66BED140FB49}" type="datetimeFigureOut">
              <a:rPr lang="es-CO" smtClean="0"/>
              <a:t>14/04/2026</a:t>
            </a:fld>
            <a:endParaRPr lang="es-CO"/>
          </a:p>
        </p:txBody>
      </p:sp>
      <p:sp>
        <p:nvSpPr>
          <p:cNvPr id="6" name="Footer Placeholder 5"/>
          <p:cNvSpPr>
            <a:spLocks noGrp="1"/>
          </p:cNvSpPr>
          <p:nvPr>
            <p:ph type="ftr" sz="quarter" idx="11"/>
          </p:nvPr>
        </p:nvSpPr>
        <p:spPr/>
        <p:txBody>
          <a:bodyPr/>
          <a:lstStyle/>
          <a:p>
            <a:endParaRPr lang="es-CO"/>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14067938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los estilos de texto del patrón</a:t>
            </a:r>
          </a:p>
        </p:txBody>
      </p:sp>
      <p:sp>
        <p:nvSpPr>
          <p:cNvPr id="5" name="Date Placeholder 4"/>
          <p:cNvSpPr>
            <a:spLocks noGrp="1"/>
          </p:cNvSpPr>
          <p:nvPr>
            <p:ph type="dt" sz="half" idx="10"/>
          </p:nvPr>
        </p:nvSpPr>
        <p:spPr/>
        <p:txBody>
          <a:bodyPr/>
          <a:lstStyle/>
          <a:p>
            <a:fld id="{BE6E7EF8-FF7D-44A2-83E9-66BED140FB49}" type="datetimeFigureOut">
              <a:rPr lang="es-CO" smtClean="0"/>
              <a:t>14/04/2026</a:t>
            </a:fld>
            <a:endParaRPr lang="es-CO"/>
          </a:p>
        </p:txBody>
      </p:sp>
      <p:sp>
        <p:nvSpPr>
          <p:cNvPr id="6" name="Footer Placeholder 5"/>
          <p:cNvSpPr>
            <a:spLocks noGrp="1"/>
          </p:cNvSpPr>
          <p:nvPr>
            <p:ph type="ftr" sz="quarter" idx="11"/>
          </p:nvPr>
        </p:nvSpPr>
        <p:spPr/>
        <p:txBody>
          <a:bodyPr/>
          <a:lstStyle/>
          <a:p>
            <a:endParaRPr lang="es-CO"/>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59F39D9-AC14-4C5C-8156-6A1B2B718D11}" type="slidenum">
              <a:rPr lang="es-CO" smtClean="0"/>
              <a:t>‹Nº›</a:t>
            </a:fld>
            <a:endParaRPr lang="es-CO"/>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902818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los estilos de texto del patrón</a:t>
            </a:r>
          </a:p>
        </p:txBody>
      </p:sp>
      <p:sp>
        <p:nvSpPr>
          <p:cNvPr id="5" name="Date Placeholder 4"/>
          <p:cNvSpPr>
            <a:spLocks noGrp="1"/>
          </p:cNvSpPr>
          <p:nvPr>
            <p:ph type="dt" sz="half" idx="10"/>
          </p:nvPr>
        </p:nvSpPr>
        <p:spPr/>
        <p:txBody>
          <a:bodyPr/>
          <a:lstStyle/>
          <a:p>
            <a:fld id="{BE6E7EF8-FF7D-44A2-83E9-66BED140FB49}" type="datetimeFigureOut">
              <a:rPr lang="es-CO" smtClean="0"/>
              <a:t>14/04/2026</a:t>
            </a:fld>
            <a:endParaRPr lang="es-CO"/>
          </a:p>
        </p:txBody>
      </p:sp>
      <p:sp>
        <p:nvSpPr>
          <p:cNvPr id="6" name="Footer Placeholder 5"/>
          <p:cNvSpPr>
            <a:spLocks noGrp="1"/>
          </p:cNvSpPr>
          <p:nvPr>
            <p:ph type="ftr" sz="quarter" idx="11"/>
          </p:nvPr>
        </p:nvSpPr>
        <p:spPr/>
        <p:txBody>
          <a:bodyPr/>
          <a:lstStyle/>
          <a:p>
            <a:endParaRPr lang="es-CO"/>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3128485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E6E7EF8-FF7D-44A2-83E9-66BED140FB49}" type="datetimeFigureOut">
              <a:rPr lang="es-CO" smtClean="0"/>
              <a:t>14/04/2026</a:t>
            </a:fld>
            <a:endParaRPr lang="es-CO"/>
          </a:p>
        </p:txBody>
      </p:sp>
      <p:sp>
        <p:nvSpPr>
          <p:cNvPr id="5" name="Footer Placeholder 4"/>
          <p:cNvSpPr>
            <a:spLocks noGrp="1"/>
          </p:cNvSpPr>
          <p:nvPr>
            <p:ph type="ftr" sz="quarter" idx="11"/>
          </p:nvPr>
        </p:nvSpPr>
        <p:spPr/>
        <p:txBody>
          <a:bodyPr/>
          <a:lstStyle/>
          <a:p>
            <a:endParaRPr lang="es-CO"/>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4234860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E6E7EF8-FF7D-44A2-83E9-66BED140FB49}" type="datetimeFigureOut">
              <a:rPr lang="es-CO" smtClean="0"/>
              <a:t>14/04/2026</a:t>
            </a:fld>
            <a:endParaRPr lang="es-CO"/>
          </a:p>
        </p:txBody>
      </p:sp>
      <p:sp>
        <p:nvSpPr>
          <p:cNvPr id="5" name="Footer Placeholder 4"/>
          <p:cNvSpPr>
            <a:spLocks noGrp="1"/>
          </p:cNvSpPr>
          <p:nvPr>
            <p:ph type="ftr" sz="quarter" idx="11"/>
          </p:nvPr>
        </p:nvSpPr>
        <p:spPr/>
        <p:txBody>
          <a:bodyPr/>
          <a:lstStyle/>
          <a:p>
            <a:endParaRPr lang="es-CO"/>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976501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E6E7EF8-FF7D-44A2-83E9-66BED140FB49}" type="datetimeFigureOut">
              <a:rPr lang="es-CO" smtClean="0"/>
              <a:t>14/04/2026</a:t>
            </a:fld>
            <a:endParaRPr lang="es-CO"/>
          </a:p>
        </p:txBody>
      </p:sp>
      <p:sp>
        <p:nvSpPr>
          <p:cNvPr id="5" name="Footer Placeholder 4"/>
          <p:cNvSpPr>
            <a:spLocks noGrp="1"/>
          </p:cNvSpPr>
          <p:nvPr>
            <p:ph type="ftr" sz="quarter" idx="11"/>
          </p:nvPr>
        </p:nvSpPr>
        <p:spPr/>
        <p:txBody>
          <a:bodyPr/>
          <a:lstStyle/>
          <a:p>
            <a:endParaRPr lang="es-CO"/>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500376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E6E7EF8-FF7D-44A2-83E9-66BED140FB49}" type="datetimeFigureOut">
              <a:rPr lang="es-CO" smtClean="0"/>
              <a:t>14/04/2026</a:t>
            </a:fld>
            <a:endParaRPr lang="es-CO"/>
          </a:p>
        </p:txBody>
      </p:sp>
      <p:sp>
        <p:nvSpPr>
          <p:cNvPr id="5" name="Footer Placeholder 4"/>
          <p:cNvSpPr>
            <a:spLocks noGrp="1"/>
          </p:cNvSpPr>
          <p:nvPr>
            <p:ph type="ftr" sz="quarter" idx="11"/>
          </p:nvPr>
        </p:nvSpPr>
        <p:spPr/>
        <p:txBody>
          <a:bodyPr/>
          <a:lstStyle/>
          <a:p>
            <a:endParaRPr lang="es-CO"/>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1115740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E6E7EF8-FF7D-44A2-83E9-66BED140FB49}" type="datetimeFigureOut">
              <a:rPr lang="es-CO" smtClean="0"/>
              <a:t>14/04/2026</a:t>
            </a:fld>
            <a:endParaRPr lang="es-CO"/>
          </a:p>
        </p:txBody>
      </p:sp>
      <p:sp>
        <p:nvSpPr>
          <p:cNvPr id="6" name="Footer Placeholder 5"/>
          <p:cNvSpPr>
            <a:spLocks noGrp="1"/>
          </p:cNvSpPr>
          <p:nvPr>
            <p:ph type="ftr" sz="quarter" idx="11"/>
          </p:nvPr>
        </p:nvSpPr>
        <p:spPr/>
        <p:txBody>
          <a:bodyPr/>
          <a:lstStyle/>
          <a:p>
            <a:endParaRPr lang="es-CO"/>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3381272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E6E7EF8-FF7D-44A2-83E9-66BED140FB49}" type="datetimeFigureOut">
              <a:rPr lang="es-CO" smtClean="0"/>
              <a:t>14/04/2026</a:t>
            </a:fld>
            <a:endParaRPr lang="es-CO"/>
          </a:p>
        </p:txBody>
      </p:sp>
      <p:sp>
        <p:nvSpPr>
          <p:cNvPr id="8" name="Footer Placeholder 7"/>
          <p:cNvSpPr>
            <a:spLocks noGrp="1"/>
          </p:cNvSpPr>
          <p:nvPr>
            <p:ph type="ftr" sz="quarter" idx="11"/>
          </p:nvPr>
        </p:nvSpPr>
        <p:spPr/>
        <p:txBody>
          <a:bodyPr/>
          <a:lstStyle/>
          <a:p>
            <a:endParaRPr lang="es-CO"/>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591002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E6E7EF8-FF7D-44A2-83E9-66BED140FB49}" type="datetimeFigureOut">
              <a:rPr lang="es-CO" smtClean="0"/>
              <a:t>14/04/2026</a:t>
            </a:fld>
            <a:endParaRPr lang="es-CO"/>
          </a:p>
        </p:txBody>
      </p:sp>
      <p:sp>
        <p:nvSpPr>
          <p:cNvPr id="4" name="Footer Placeholder 3"/>
          <p:cNvSpPr>
            <a:spLocks noGrp="1"/>
          </p:cNvSpPr>
          <p:nvPr>
            <p:ph type="ftr" sz="quarter" idx="11"/>
          </p:nvPr>
        </p:nvSpPr>
        <p:spPr/>
        <p:txBody>
          <a:bodyPr/>
          <a:lstStyle/>
          <a:p>
            <a:endParaRPr lang="es-CO"/>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2965314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6E7EF8-FF7D-44A2-83E9-66BED140FB49}" type="datetimeFigureOut">
              <a:rPr lang="es-CO" smtClean="0"/>
              <a:t>14/04/2026</a:t>
            </a:fld>
            <a:endParaRPr lang="es-CO"/>
          </a:p>
        </p:txBody>
      </p:sp>
      <p:sp>
        <p:nvSpPr>
          <p:cNvPr id="3" name="Footer Placeholder 2"/>
          <p:cNvSpPr>
            <a:spLocks noGrp="1"/>
          </p:cNvSpPr>
          <p:nvPr>
            <p:ph type="ftr" sz="quarter" idx="11"/>
          </p:nvPr>
        </p:nvSpPr>
        <p:spPr/>
        <p:txBody>
          <a:bodyPr/>
          <a:lstStyle/>
          <a:p>
            <a:endParaRPr lang="es-CO"/>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1390959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E6E7EF8-FF7D-44A2-83E9-66BED140FB49}" type="datetimeFigureOut">
              <a:rPr lang="es-CO" smtClean="0"/>
              <a:t>14/04/2026</a:t>
            </a:fld>
            <a:endParaRPr lang="es-CO"/>
          </a:p>
        </p:txBody>
      </p:sp>
      <p:sp>
        <p:nvSpPr>
          <p:cNvPr id="6" name="Footer Placeholder 5"/>
          <p:cNvSpPr>
            <a:spLocks noGrp="1"/>
          </p:cNvSpPr>
          <p:nvPr>
            <p:ph type="ftr" sz="quarter" idx="11"/>
          </p:nvPr>
        </p:nvSpPr>
        <p:spPr/>
        <p:txBody>
          <a:bodyPr/>
          <a:lstStyle/>
          <a:p>
            <a:endParaRPr lang="es-CO"/>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2019831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E6E7EF8-FF7D-44A2-83E9-66BED140FB49}" type="datetimeFigureOut">
              <a:rPr lang="es-CO" smtClean="0"/>
              <a:t>14/04/2026</a:t>
            </a:fld>
            <a:endParaRPr lang="es-CO"/>
          </a:p>
        </p:txBody>
      </p:sp>
      <p:sp>
        <p:nvSpPr>
          <p:cNvPr id="6" name="Footer Placeholder 5"/>
          <p:cNvSpPr>
            <a:spLocks noGrp="1"/>
          </p:cNvSpPr>
          <p:nvPr>
            <p:ph type="ftr" sz="quarter" idx="11"/>
          </p:nvPr>
        </p:nvSpPr>
        <p:spPr/>
        <p:txBody>
          <a:bodyPr/>
          <a:lstStyle/>
          <a:p>
            <a:endParaRPr lang="es-CO"/>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59F39D9-AC14-4C5C-8156-6A1B2B718D11}" type="slidenum">
              <a:rPr lang="es-CO" smtClean="0"/>
              <a:t>‹Nº›</a:t>
            </a:fld>
            <a:endParaRPr lang="es-CO"/>
          </a:p>
        </p:txBody>
      </p:sp>
    </p:spTree>
    <p:extLst>
      <p:ext uri="{BB962C8B-B14F-4D97-AF65-F5344CB8AC3E}">
        <p14:creationId xmlns:p14="http://schemas.microsoft.com/office/powerpoint/2010/main" val="1699071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E6E7EF8-FF7D-44A2-83E9-66BED140FB49}" type="datetimeFigureOut">
              <a:rPr lang="es-CO" smtClean="0"/>
              <a:t>14/04/2026</a:t>
            </a:fld>
            <a:endParaRPr lang="es-CO"/>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59F39D9-AC14-4C5C-8156-6A1B2B718D11}" type="slidenum">
              <a:rPr lang="es-CO" smtClean="0"/>
              <a:t>‹Nº›</a:t>
            </a:fld>
            <a:endParaRPr lang="es-CO"/>
          </a:p>
        </p:txBody>
      </p:sp>
    </p:spTree>
    <p:extLst>
      <p:ext uri="{BB962C8B-B14F-4D97-AF65-F5344CB8AC3E}">
        <p14:creationId xmlns:p14="http://schemas.microsoft.com/office/powerpoint/2010/main" val="37437780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bing.com/ck/a?!&amp;&amp;p=b2475aae785e6b44277400c9f816b89e515182b2ff3c69e975c0ea2a5e628949JmltdHM9MTc3NjEyNDgwMA&amp;ptn=3&amp;ver=2&amp;hsh=4&amp;fclid=2d05c4a1-6840-6060-175f-d38b69ef61e5&amp;u=a1aHR0cHM6Ly93d3cubnVldmF0cmlidW5hLmVzL2FydGljdWxvL2dsb2JhbC9jb25mbGljdG9zLWJlbGljb3MtZGV2YXN0YW4tdmlkYS10cmFiYWphZG9yZXMtdG9kby1tdW5kby8yMDI0MTAwNzExMTc0MTIzMTIzNi5odG1s&amp;ntb=1" TargetMode="Externa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bing.com/ck/a?!&amp;&amp;p=c4982e9401735226bfc8dc6addbf0d537c2d826146e936a941af4429d3738661JmltdHM9MTc3NjEyNDgwMA&amp;ptn=3&amp;ver=2&amp;hsh=4&amp;fclid=2d05c4a1-6840-6060-175f-d38b69ef61e5&amp;u=a1aHR0cHM6Ly93d3cuc3VyLm9yZy5jby9zaW5kaWNhbGlzbW8teS1wb2xpdGljYS1yZWxhY2lvbi1oaXN0b3JpY2EteS1yZXRvcy1hY3R1YWxlcy8_cGRmPTMzNDgw&amp;ntb=1"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hyperlink" Target="https://es.wikipedia.org/wiki/Barrancabermeja" TargetMode="External"/><Relationship Id="rId13" Type="http://schemas.openxmlformats.org/officeDocument/2006/relationships/hyperlink" Target="https://es.wikipedia.org/wiki/Fuerzas_Militares_de_Colombia" TargetMode="External"/><Relationship Id="rId3" Type="http://schemas.openxmlformats.org/officeDocument/2006/relationships/hyperlink" Target="https://es.wikipedia.org/wiki/Partido_Nacional_(Colombia)" TargetMode="External"/><Relationship Id="rId7" Type="http://schemas.openxmlformats.org/officeDocument/2006/relationships/hyperlink" Target="https://es.wikipedia.org/wiki/Gran_Depresi%C3%B3n" TargetMode="External"/><Relationship Id="rId12" Type="http://schemas.openxmlformats.org/officeDocument/2006/relationships/hyperlink" Target="https://es.wikipedia.org/wiki/Masacre_de_los_sastres" TargetMode="External"/><Relationship Id="rId2" Type="http://schemas.openxmlformats.org/officeDocument/2006/relationships/hyperlink" Target="https://es.wikipedia.org/wiki/Partido_Conservador_Colombiano" TargetMode="External"/><Relationship Id="rId1" Type="http://schemas.openxmlformats.org/officeDocument/2006/relationships/slideLayout" Target="../slideLayouts/slideLayout5.xml"/><Relationship Id="rId6" Type="http://schemas.openxmlformats.org/officeDocument/2006/relationships/hyperlink" Target="https://es.wikipedia.org/wiki/Latifundio" TargetMode="External"/><Relationship Id="rId11" Type="http://schemas.openxmlformats.org/officeDocument/2006/relationships/hyperlink" Target="https://es.wikipedia.org/wiki/Quint%C3%ADn_Lame" TargetMode="External"/><Relationship Id="rId5" Type="http://schemas.openxmlformats.org/officeDocument/2006/relationships/hyperlink" Target="https://es.wikipedia.org/wiki/Clientelismo_pol%C3%ADtico" TargetMode="External"/><Relationship Id="rId15" Type="http://schemas.openxmlformats.org/officeDocument/2006/relationships/image" Target="../media/image3.jpeg"/><Relationship Id="rId10" Type="http://schemas.openxmlformats.org/officeDocument/2006/relationships/hyperlink" Target="https://es.wikipedia.org/wiki/Erasmo_Valencia" TargetMode="External"/><Relationship Id="rId4" Type="http://schemas.openxmlformats.org/officeDocument/2006/relationships/hyperlink" Target="https://es.wikipedia.org/wiki/Guerra_de_los_Mil_D%C3%ADas" TargetMode="External"/><Relationship Id="rId9" Type="http://schemas.openxmlformats.org/officeDocument/2006/relationships/hyperlink" Target="https://es.wikipedia.org/wiki/Mar%C3%ADa_Cano" TargetMode="External"/><Relationship Id="rId14" Type="http://schemas.openxmlformats.org/officeDocument/2006/relationships/hyperlink" Target="https://es.wikipedia.org/wiki/Polic%C3%ADa_Nacional_de_Colombia"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es.wikipedia.org/wiki/Gonzalo_Bravo_P%C3%A9rez" TargetMode="External"/><Relationship Id="rId13" Type="http://schemas.openxmlformats.org/officeDocument/2006/relationships/hyperlink" Target="https://es.wikipedia.org/wiki/Partido_Liberal_Colombiano" TargetMode="External"/><Relationship Id="rId3" Type="http://schemas.openxmlformats.org/officeDocument/2006/relationships/hyperlink" Target="https://es.wikipedia.org/wiki/Miguel_Abad%C3%ADa_M%C3%A9ndez" TargetMode="External"/><Relationship Id="rId7" Type="http://schemas.openxmlformats.org/officeDocument/2006/relationships/hyperlink" Target="https://es.wikipedia.org/wiki/United_Fruit_Company" TargetMode="External"/><Relationship Id="rId12" Type="http://schemas.openxmlformats.org/officeDocument/2006/relationships/hyperlink" Target="https://es.wikipedia.org/wiki/Partido_Comunista_Colombiano" TargetMode="Externa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hyperlink" Target="https://es.wikipedia.org/wiki/Magdalena_(Colombia)" TargetMode="External"/><Relationship Id="rId11" Type="http://schemas.openxmlformats.org/officeDocument/2006/relationships/hyperlink" Target="https://es.wikipedia.org/wiki/Partido_Socialista_Revolucionario_(Colombia)" TargetMode="External"/><Relationship Id="rId5" Type="http://schemas.openxmlformats.org/officeDocument/2006/relationships/hyperlink" Target="https://es.wikipedia.org/wiki/Ej%C3%A9rcito_Nacional_de_Colombia" TargetMode="External"/><Relationship Id="rId10" Type="http://schemas.openxmlformats.org/officeDocument/2006/relationships/hyperlink" Target="https://es.wikipedia.org/wiki/Tolima" TargetMode="External"/><Relationship Id="rId4" Type="http://schemas.openxmlformats.org/officeDocument/2006/relationships/hyperlink" Target="https://es.wikipedia.org/wiki/Masacre_de_las_bananeras" TargetMode="External"/><Relationship Id="rId9" Type="http://schemas.openxmlformats.org/officeDocument/2006/relationships/hyperlink" Target="https://es.wikipedia.org/wiki/L%C3%ADbano_(Tolima)" TargetMode="External"/><Relationship Id="rId14" Type="http://schemas.openxmlformats.org/officeDocument/2006/relationships/hyperlink" Target="https://es.wikipedia.org/wiki/Socialdemocracia"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www.bing.com/ck/a?!&amp;&amp;p=a0eef4e38d34075dfc2e096700015397090fa31bf428703662a277f0112e8b29JmltdHM9MTc3NjEyNDgwMA&amp;ptn=3&amp;ver=2&amp;hsh=4&amp;fclid=2d05c4a1-6840-6060-175f-d38b69ef61e5&amp;u=a1aHR0cHM6Ly9lcy53aWtpcGVkaWEub3JnL3dpa2kvRmVkZXJhY2klQzMlQjNuX1NpbmRpY2FsX011bmRpYWw&amp;ntb=1" TargetMode="External"/><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bing.com/ck/a?!&amp;&amp;p=6464f0c194793b7cc35b960f88423a1101ad501a045eede9f538d1330b1602a9JmltdHM9MTc3NjEyNDgwMA&amp;ptn=3&amp;ver=2&amp;hsh=4&amp;fclid=2d05c4a1-6840-6060-175f-d38b69ef61e5&amp;u=a1aHR0cHM6Ly9lcy53aWtpcGVkaWEub3JnL3dpa2kvQ29uZmVkZXJhY2klQzMlQjNuX0ludGVybmFjaW9uYWxfZGVfT3JnYW5pemFjaW9uZXNfU2luZGljYWxlc19MaWJyZXM&amp;ntb=1" TargetMode="External"/><Relationship Id="rId1" Type="http://schemas.openxmlformats.org/officeDocument/2006/relationships/slideLayout" Target="../slideLayouts/slideLayout5.xml"/><Relationship Id="rId4" Type="http://schemas.openxmlformats.org/officeDocument/2006/relationships/comments" Target="../comments/commen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bing.com/ck/a?!&amp;&amp;p=edb49689242c0ff7d58e16e7c7bee5d87a61cbb9dffe22037e3b64ee5a295206JmltdHM9MTc3NjEyNDgwMA&amp;ptn=3&amp;ver=2&amp;hsh=4&amp;fclid=2d05c4a1-6840-6060-175f-d38b69ef61e5&amp;u=a1aHR0cHM6Ly9yZXBvc2l0b3Jpby51bmFsLmVkdS5jby9pdGVtcy9mMmU5YjNlNC05ZWU0LTRhZjEtOTI0Ni0yYjY2OGQ3YTBiYmQ&amp;ntb=1" TargetMode="Externa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917F6AE7-A8F7-4C87-B16B-54746757D1A3}"/>
              </a:ext>
            </a:extLst>
          </p:cNvPr>
          <p:cNvSpPr>
            <a:spLocks noGrp="1"/>
          </p:cNvSpPr>
          <p:nvPr>
            <p:ph type="title"/>
          </p:nvPr>
        </p:nvSpPr>
        <p:spPr>
          <a:xfrm>
            <a:off x="2592925" y="274320"/>
            <a:ext cx="8664355" cy="1158241"/>
          </a:xfrm>
        </p:spPr>
        <p:txBody>
          <a:bodyPr>
            <a:normAutofit/>
          </a:bodyPr>
          <a:lstStyle/>
          <a:p>
            <a:pPr algn="ctr"/>
            <a:r>
              <a:rPr lang="es-CO" sz="3200" dirty="0">
                <a:solidFill>
                  <a:schemeClr val="accent2">
                    <a:lumMod val="50000"/>
                  </a:schemeClr>
                </a:solidFill>
                <a:latin typeface="Bahnschrift" panose="020B0502040204020203" pitchFamily="34" charset="0"/>
              </a:rPr>
              <a:t>PRIMERO DE MAYO </a:t>
            </a:r>
            <a:br>
              <a:rPr lang="es-CO" sz="3200" dirty="0">
                <a:solidFill>
                  <a:schemeClr val="accent2">
                    <a:lumMod val="50000"/>
                  </a:schemeClr>
                </a:solidFill>
                <a:latin typeface="Bahnschrift" panose="020B0502040204020203" pitchFamily="34" charset="0"/>
              </a:rPr>
            </a:br>
            <a:r>
              <a:rPr lang="es-CO" sz="3200" dirty="0">
                <a:solidFill>
                  <a:schemeClr val="accent2">
                    <a:lumMod val="50000"/>
                  </a:schemeClr>
                </a:solidFill>
                <a:latin typeface="Bahnschrift" panose="020B0502040204020203" pitchFamily="34" charset="0"/>
              </a:rPr>
              <a:t>LA GUERRA Y LA PAZ.</a:t>
            </a:r>
          </a:p>
        </p:txBody>
      </p:sp>
      <p:sp>
        <p:nvSpPr>
          <p:cNvPr id="7" name="Marcador de texto 6">
            <a:extLst>
              <a:ext uri="{FF2B5EF4-FFF2-40B4-BE49-F238E27FC236}">
                <a16:creationId xmlns:a16="http://schemas.microsoft.com/office/drawing/2014/main" id="{11FB8743-084B-453F-90A1-9438FA533748}"/>
              </a:ext>
            </a:extLst>
          </p:cNvPr>
          <p:cNvSpPr>
            <a:spLocks noGrp="1"/>
          </p:cNvSpPr>
          <p:nvPr>
            <p:ph type="body" idx="1"/>
          </p:nvPr>
        </p:nvSpPr>
        <p:spPr>
          <a:xfrm>
            <a:off x="6172200" y="1681163"/>
            <a:ext cx="5183188" cy="342946"/>
          </a:xfrm>
        </p:spPr>
        <p:txBody>
          <a:bodyPr>
            <a:noAutofit/>
          </a:bodyPr>
          <a:lstStyle/>
          <a:p>
            <a:r>
              <a:rPr lang="es-CO" sz="1200" dirty="0">
                <a:solidFill>
                  <a:schemeClr val="accent2">
                    <a:lumMod val="50000"/>
                  </a:schemeClr>
                </a:solidFill>
              </a:rPr>
              <a:t>SURGIMIENTO DEL PRIMERO DE MAYO COMO DIA DE LA CLASE OBRERA</a:t>
            </a:r>
          </a:p>
        </p:txBody>
      </p:sp>
      <p:pic>
        <p:nvPicPr>
          <p:cNvPr id="9" name="Marcador de contenido 8">
            <a:extLst>
              <a:ext uri="{FF2B5EF4-FFF2-40B4-BE49-F238E27FC236}">
                <a16:creationId xmlns:a16="http://schemas.microsoft.com/office/drawing/2014/main" id="{A0D2F1FE-4C2B-410D-8B44-67D4E0B939B4}"/>
              </a:ext>
            </a:extLst>
          </p:cNvPr>
          <p:cNvPicPr>
            <a:picLocks noGrp="1" noChangeAspect="1"/>
          </p:cNvPicPr>
          <p:nvPr>
            <p:ph sz="half" idx="2"/>
          </p:nvPr>
        </p:nvPicPr>
        <p:blipFill>
          <a:blip r:embed="rId2"/>
          <a:stretch>
            <a:fillRect/>
          </a:stretch>
        </p:blipFill>
        <p:spPr>
          <a:xfrm>
            <a:off x="839788" y="1781695"/>
            <a:ext cx="5157787" cy="4316960"/>
          </a:xfrm>
          <a:prstGeom prst="rect">
            <a:avLst/>
          </a:prstGeom>
        </p:spPr>
      </p:pic>
      <p:sp>
        <p:nvSpPr>
          <p:cNvPr id="8" name="Marcador de contenido 7">
            <a:extLst>
              <a:ext uri="{FF2B5EF4-FFF2-40B4-BE49-F238E27FC236}">
                <a16:creationId xmlns:a16="http://schemas.microsoft.com/office/drawing/2014/main" id="{C8624D38-DB32-4831-94BC-8D292A0A7E0D}"/>
              </a:ext>
            </a:extLst>
          </p:cNvPr>
          <p:cNvSpPr>
            <a:spLocks noGrp="1"/>
          </p:cNvSpPr>
          <p:nvPr>
            <p:ph sz="quarter" idx="4"/>
          </p:nvPr>
        </p:nvSpPr>
        <p:spPr>
          <a:xfrm>
            <a:off x="6172200" y="2397760"/>
            <a:ext cx="5183188" cy="3791903"/>
          </a:xfrm>
        </p:spPr>
        <p:txBody>
          <a:bodyPr>
            <a:normAutofit lnSpcReduction="10000"/>
          </a:bodyPr>
          <a:lstStyle/>
          <a:p>
            <a:pPr algn="just">
              <a:buFont typeface="Arial" panose="020B0604020202020204" pitchFamily="34" charset="0"/>
              <a:buChar char="•"/>
            </a:pPr>
            <a:r>
              <a:rPr lang="es-MX" b="1" i="0" dirty="0">
                <a:solidFill>
                  <a:srgbClr val="0A0A0A"/>
                </a:solidFill>
                <a:effectLst/>
                <a:latin typeface="Google Sans"/>
              </a:rPr>
              <a:t>La Lucha por las 8 Horas:</a:t>
            </a:r>
            <a:r>
              <a:rPr lang="es-MX" b="0" i="0" dirty="0">
                <a:solidFill>
                  <a:srgbClr val="0A0A0A"/>
                </a:solidFill>
                <a:effectLst/>
                <a:latin typeface="Google Sans"/>
              </a:rPr>
              <a:t> A finales del siglo XIX, los trabajadores, incluidos niños y mujeres, laboraban jornadas de 12 a 16 horas en condiciones precarias. El movimiento buscaba la reducción a 8 horas diarias.</a:t>
            </a:r>
          </a:p>
          <a:p>
            <a:pPr algn="just">
              <a:buFont typeface="Arial" panose="020B0604020202020204" pitchFamily="34" charset="0"/>
              <a:buChar char="•"/>
            </a:pPr>
            <a:r>
              <a:rPr lang="es-MX" b="1" i="0" dirty="0">
                <a:solidFill>
                  <a:srgbClr val="0A0A0A"/>
                </a:solidFill>
                <a:effectLst/>
                <a:latin typeface="Google Sans"/>
              </a:rPr>
              <a:t>La Revuelta de Haymarket:</a:t>
            </a:r>
            <a:r>
              <a:rPr lang="es-MX" b="0" i="0" dirty="0">
                <a:solidFill>
                  <a:srgbClr val="0A0A0A"/>
                </a:solidFill>
                <a:effectLst/>
                <a:latin typeface="Google Sans"/>
              </a:rPr>
              <a:t> El 4 de mayo de 1886, una protesta pacífica en Haymarket Square (Chicago) terminó en violencia tras la explosión de una bomba, resultando en la muerte de policías y civiles.</a:t>
            </a:r>
          </a:p>
          <a:p>
            <a:pPr algn="just">
              <a:buFont typeface="Arial" panose="020B0604020202020204" pitchFamily="34" charset="0"/>
              <a:buChar char="•"/>
            </a:pPr>
            <a:r>
              <a:rPr lang="es-MX" b="1" i="0" dirty="0">
                <a:solidFill>
                  <a:srgbClr val="0A0A0A"/>
                </a:solidFill>
                <a:effectLst/>
                <a:latin typeface="Google Sans"/>
              </a:rPr>
              <a:t>Los Mártires de Chicago:</a:t>
            </a:r>
            <a:r>
              <a:rPr lang="es-MX" b="0" i="0" dirty="0">
                <a:solidFill>
                  <a:srgbClr val="0A0A0A"/>
                </a:solidFill>
                <a:effectLst/>
                <a:latin typeface="Google Sans"/>
              </a:rPr>
              <a:t> Varios líderes sindicales fueron arrestados y condenados injustamente; cinco fueron ejecutados en la horca</a:t>
            </a:r>
          </a:p>
          <a:p>
            <a:endParaRPr lang="es-CO" dirty="0"/>
          </a:p>
        </p:txBody>
      </p:sp>
    </p:spTree>
    <p:extLst>
      <p:ext uri="{BB962C8B-B14F-4D97-AF65-F5344CB8AC3E}">
        <p14:creationId xmlns:p14="http://schemas.microsoft.com/office/powerpoint/2010/main" val="3587638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E4AEF4-5356-4A14-80CE-FA2AF2FE6183}"/>
              </a:ext>
            </a:extLst>
          </p:cNvPr>
          <p:cNvSpPr>
            <a:spLocks noGrp="1"/>
          </p:cNvSpPr>
          <p:nvPr>
            <p:ph type="title"/>
          </p:nvPr>
        </p:nvSpPr>
        <p:spPr/>
        <p:txBody>
          <a:bodyPr>
            <a:normAutofit fontScale="90000"/>
          </a:bodyPr>
          <a:lstStyle/>
          <a:p>
            <a:pPr algn="ctr"/>
            <a:r>
              <a:rPr lang="es-CO" dirty="0">
                <a:solidFill>
                  <a:schemeClr val="accent2">
                    <a:lumMod val="50000"/>
                  </a:schemeClr>
                </a:solidFill>
              </a:rPr>
              <a:t>Consecuencias de las guerras actuales en la clase trabajadora</a:t>
            </a:r>
            <a:br>
              <a:rPr lang="es-CO" dirty="0"/>
            </a:br>
            <a:endParaRPr lang="es-CO" dirty="0"/>
          </a:p>
        </p:txBody>
      </p:sp>
      <p:sp>
        <p:nvSpPr>
          <p:cNvPr id="6" name="Marcador de contenido 5">
            <a:extLst>
              <a:ext uri="{FF2B5EF4-FFF2-40B4-BE49-F238E27FC236}">
                <a16:creationId xmlns:a16="http://schemas.microsoft.com/office/drawing/2014/main" id="{A8F87F16-597D-49B2-BD16-1A8B21C797CA}"/>
              </a:ext>
            </a:extLst>
          </p:cNvPr>
          <p:cNvSpPr>
            <a:spLocks noGrp="1"/>
          </p:cNvSpPr>
          <p:nvPr>
            <p:ph sz="quarter" idx="4"/>
          </p:nvPr>
        </p:nvSpPr>
        <p:spPr>
          <a:xfrm>
            <a:off x="5468644" y="1713391"/>
            <a:ext cx="6267635" cy="4660776"/>
          </a:xfrm>
        </p:spPr>
        <p:txBody>
          <a:bodyPr>
            <a:normAutofit fontScale="92500" lnSpcReduction="10000"/>
          </a:bodyPr>
          <a:lstStyle/>
          <a:p>
            <a:pPr marL="0" indent="0" algn="l">
              <a:buNone/>
            </a:pPr>
            <a:endParaRPr lang="es-CO" b="1" dirty="0">
              <a:solidFill>
                <a:srgbClr val="191919"/>
              </a:solidFill>
              <a:effectLst/>
              <a:latin typeface="Roboto" panose="02000000000000000000" pitchFamily="2" charset="0"/>
            </a:endParaRPr>
          </a:p>
          <a:p>
            <a:pPr algn="l"/>
            <a:r>
              <a:rPr lang="es-CO"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Los conflictos en el mundo, ya sean bélicos, políticos o económicos, tienen un impacto significativo en la vida de los trabajadores. Estos conflictos pueden llevar a la represión de derechos laborales, la pérdida de empleo, la inseguridad y la violencia. Por ejemplo, en Myanmar, los trabajadores han sido reprimidos y sus derechos han sido violados por el gobierno militar. En Ucrania, la invasión ilegal de Rusia ha causado un sufrimiento humano inimaginable y ha costado miles de vidas. En Palestina e Israel, el agravamiento del conflicto ha causado miles de muertos y desplazados. Los sindicatos exigen un alto el fuego inmediato y una solución duradera de dos Estado</a:t>
            </a:r>
            <a:endParaRPr lang="es-CO" b="0" i="0" u="sng"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endParaRPr>
          </a:p>
          <a:p>
            <a:pPr algn="l"/>
            <a:r>
              <a:rPr lang="es-CO" dirty="0">
                <a:solidFill>
                  <a:schemeClr val="tx1"/>
                </a:solidFill>
                <a:latin typeface="Nirmala UI Semilight" panose="020B0402040204020203" pitchFamily="34" charset="0"/>
                <a:ea typeface="Nirmala UI Semilight" panose="020B0402040204020203" pitchFamily="34" charset="0"/>
                <a:cs typeface="Nirmala UI Semilight" panose="020B0402040204020203" pitchFamily="34" charset="0"/>
              </a:rPr>
              <a:t>Los conflictos también afectan la economía y la inversión, ya que la incertidumbre generada por estos escenarios afecta la inversión privada y la creación de nuevos puestos de trabajo. La OIT advierte de que los avances en la calidad del empleo se han estancado. </a:t>
            </a:r>
            <a:endParaRPr lang="es-CO" b="0" i="0"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endParaRPr>
          </a:p>
          <a:p>
            <a:endParaRPr lang="es-CO" dirty="0"/>
          </a:p>
        </p:txBody>
      </p:sp>
      <p:pic>
        <p:nvPicPr>
          <p:cNvPr id="4098" name="Picture 2" descr="Mariúpol aún no cae y trata de resistir, pese a un ultimátum del ...">
            <a:extLst>
              <a:ext uri="{FF2B5EF4-FFF2-40B4-BE49-F238E27FC236}">
                <a16:creationId xmlns:a16="http://schemas.microsoft.com/office/drawing/2014/main" id="{DCB33EDB-EA4C-4C30-BB88-18AA2B19E18C}"/>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1208088" y="2405849"/>
            <a:ext cx="4011982" cy="3231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1299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94972A-14F4-4F81-9642-CC52D59BFF2F}"/>
              </a:ext>
            </a:extLst>
          </p:cNvPr>
          <p:cNvSpPr>
            <a:spLocks noGrp="1"/>
          </p:cNvSpPr>
          <p:nvPr>
            <p:ph type="title"/>
          </p:nvPr>
        </p:nvSpPr>
        <p:spPr/>
        <p:txBody>
          <a:bodyPr>
            <a:normAutofit/>
          </a:bodyPr>
          <a:lstStyle/>
          <a:p>
            <a:pPr algn="ctr"/>
            <a:r>
              <a:rPr lang="es-CO" sz="2800" dirty="0">
                <a:solidFill>
                  <a:schemeClr val="accent2">
                    <a:lumMod val="50000"/>
                  </a:schemeClr>
                </a:solidFill>
              </a:rPr>
              <a:t>Retos del movimiento obrero sandial para el próximo  primero de mayo</a:t>
            </a:r>
          </a:p>
        </p:txBody>
      </p:sp>
      <p:sp>
        <p:nvSpPr>
          <p:cNvPr id="6" name="Marcador de contenido 5">
            <a:extLst>
              <a:ext uri="{FF2B5EF4-FFF2-40B4-BE49-F238E27FC236}">
                <a16:creationId xmlns:a16="http://schemas.microsoft.com/office/drawing/2014/main" id="{FBFFFE47-DC26-470B-81E1-C68534DF482A}"/>
              </a:ext>
            </a:extLst>
          </p:cNvPr>
          <p:cNvSpPr>
            <a:spLocks noGrp="1"/>
          </p:cNvSpPr>
          <p:nvPr>
            <p:ph sz="quarter" idx="4"/>
          </p:nvPr>
        </p:nvSpPr>
        <p:spPr>
          <a:xfrm>
            <a:off x="5078027" y="1802167"/>
            <a:ext cx="6427604" cy="4660777"/>
          </a:xfrm>
        </p:spPr>
        <p:txBody>
          <a:bodyPr>
            <a:normAutofit fontScale="92500" lnSpcReduction="10000"/>
          </a:bodyPr>
          <a:lstStyle/>
          <a:p>
            <a:pPr marL="0" indent="0" algn="l">
              <a:buNone/>
            </a:pPr>
            <a:endParaRPr lang="es-MX" b="1" dirty="0">
              <a:solidFill>
                <a:srgbClr val="191919"/>
              </a:solidFill>
              <a:effectLst/>
              <a:latin typeface="Roboto" panose="02000000000000000000" pitchFamily="2" charset="0"/>
            </a:endParaRPr>
          </a:p>
          <a:p>
            <a:pPr marL="0" indent="0" algn="ctr">
              <a:buNone/>
            </a:pPr>
            <a:r>
              <a:rPr lang="es-MX" b="0" i="0" strike="noStrike" dirty="0">
                <a:solidFill>
                  <a:schemeClr val="accent1">
                    <a:lumMod val="75000"/>
                  </a:schemeClr>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Los retos del movimiento sindical para el próximo 2026</a:t>
            </a:r>
          </a:p>
          <a:p>
            <a:pPr marL="0" indent="0" algn="ctr">
              <a:buNone/>
            </a:pPr>
            <a:r>
              <a:rPr lang="es-MX" b="0" i="0" strike="noStrike" dirty="0">
                <a:solidFill>
                  <a:schemeClr val="accent1">
                    <a:lumMod val="75000"/>
                  </a:schemeClr>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 incluyen.</a:t>
            </a:r>
          </a:p>
          <a:p>
            <a:pPr algn="l"/>
            <a:r>
              <a:rPr lang="es-MX"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 La necesidad de elevar la participación electoral y la </a:t>
            </a:r>
          </a:p>
          <a:p>
            <a:pPr marL="0" indent="0" algn="l">
              <a:buNone/>
            </a:pPr>
            <a:r>
              <a:rPr lang="es-MX"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formación política dentro de la base sindical.</a:t>
            </a:r>
          </a:p>
          <a:p>
            <a:pPr algn="l"/>
            <a:r>
              <a:rPr lang="es-MX" dirty="0">
                <a:solidFill>
                  <a:schemeClr val="tx1"/>
                </a:solidFill>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D</a:t>
            </a:r>
            <a:r>
              <a:rPr lang="es-MX"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esarrollar estrategias para enfrentar los cambios en el mundo del trabajo.</a:t>
            </a:r>
          </a:p>
          <a:p>
            <a:pPr algn="l"/>
            <a:r>
              <a:rPr lang="es-MX"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  Promover un diálogo  con el resto del movimiento social  busque propósitos  compartidos. </a:t>
            </a:r>
          </a:p>
          <a:p>
            <a:pPr algn="l"/>
            <a:r>
              <a:rPr lang="es-MX"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La autonomía sindical y la defensa de los derechos de</a:t>
            </a:r>
          </a:p>
          <a:p>
            <a:pPr marL="0" indent="0" algn="l">
              <a:buNone/>
            </a:pPr>
            <a:r>
              <a:rPr lang="es-MX"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 los trabajadores son aspectos claves que deben ser </a:t>
            </a:r>
          </a:p>
          <a:p>
            <a:pPr marL="0" indent="0" algn="l">
              <a:buNone/>
            </a:pPr>
            <a:r>
              <a:rPr lang="es-MX"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abordados</a:t>
            </a:r>
            <a:endParaRPr lang="es-MX" b="0" i="0"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endParaRPr>
          </a:p>
          <a:p>
            <a:r>
              <a:rPr lang="es-CO" u="sng" dirty="0">
                <a:solidFill>
                  <a:schemeClr val="tx1"/>
                </a:solidFill>
                <a:latin typeface="Nirmala UI Semilight" panose="020B0402040204020203" pitchFamily="34" charset="0"/>
                <a:ea typeface="Nirmala UI Semilight" panose="020B0402040204020203" pitchFamily="34" charset="0"/>
                <a:cs typeface="Nirmala UI Semilight" panose="020B0402040204020203" pitchFamily="34" charset="0"/>
              </a:rPr>
              <a:t>Mantener la lucha contra el imperialismo, la militarización , el fascismo y contra la guerra</a:t>
            </a:r>
            <a:r>
              <a:rPr lang="es-CO" dirty="0">
                <a:solidFill>
                  <a:schemeClr val="tx1"/>
                </a:solidFill>
                <a:latin typeface="Nirmala UI Semilight" panose="020B0402040204020203" pitchFamily="34" charset="0"/>
                <a:ea typeface="Nirmala UI Semilight" panose="020B0402040204020203" pitchFamily="34" charset="0"/>
                <a:cs typeface="Nirmala UI Semilight" panose="020B0402040204020203" pitchFamily="34" charset="0"/>
              </a:rPr>
              <a:t>.</a:t>
            </a:r>
          </a:p>
        </p:txBody>
      </p:sp>
      <p:pic>
        <p:nvPicPr>
          <p:cNvPr id="8" name="Marcador de contenido 7">
            <a:extLst>
              <a:ext uri="{FF2B5EF4-FFF2-40B4-BE49-F238E27FC236}">
                <a16:creationId xmlns:a16="http://schemas.microsoft.com/office/drawing/2014/main" id="{F4A65878-E102-499E-A711-372E2380447A}"/>
              </a:ext>
            </a:extLst>
          </p:cNvPr>
          <p:cNvPicPr>
            <a:picLocks noGrp="1" noChangeAspect="1"/>
          </p:cNvPicPr>
          <p:nvPr>
            <p:ph sz="half" idx="2"/>
          </p:nvPr>
        </p:nvPicPr>
        <p:blipFill>
          <a:blip r:embed="rId3"/>
          <a:stretch>
            <a:fillRect/>
          </a:stretch>
        </p:blipFill>
        <p:spPr>
          <a:xfrm>
            <a:off x="861134" y="2789760"/>
            <a:ext cx="4065973" cy="3263568"/>
          </a:xfrm>
          <a:prstGeom prst="rect">
            <a:avLst/>
          </a:prstGeom>
        </p:spPr>
      </p:pic>
    </p:spTree>
    <p:extLst>
      <p:ext uri="{BB962C8B-B14F-4D97-AF65-F5344CB8AC3E}">
        <p14:creationId xmlns:p14="http://schemas.microsoft.com/office/powerpoint/2010/main" val="4171690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A843AD-7841-4C03-B87C-F483B70F79B8}"/>
              </a:ext>
            </a:extLst>
          </p:cNvPr>
          <p:cNvSpPr>
            <a:spLocks noGrp="1"/>
          </p:cNvSpPr>
          <p:nvPr>
            <p:ph type="title"/>
          </p:nvPr>
        </p:nvSpPr>
        <p:spPr>
          <a:xfrm>
            <a:off x="2592924" y="624110"/>
            <a:ext cx="8911687" cy="1062450"/>
          </a:xfrm>
        </p:spPr>
        <p:txBody>
          <a:bodyPr>
            <a:normAutofit/>
          </a:bodyPr>
          <a:lstStyle/>
          <a:p>
            <a:pPr algn="ctr"/>
            <a:r>
              <a:rPr lang="es-CO" sz="2000" dirty="0">
                <a:solidFill>
                  <a:schemeClr val="accent2">
                    <a:lumMod val="50000"/>
                  </a:schemeClr>
                </a:solidFill>
              </a:rPr>
              <a:t>FORMACION DE LA CLASE OBRERA EN COLOMBIA</a:t>
            </a:r>
          </a:p>
        </p:txBody>
      </p:sp>
      <p:sp>
        <p:nvSpPr>
          <p:cNvPr id="6" name="Marcador de contenido 5">
            <a:extLst>
              <a:ext uri="{FF2B5EF4-FFF2-40B4-BE49-F238E27FC236}">
                <a16:creationId xmlns:a16="http://schemas.microsoft.com/office/drawing/2014/main" id="{60C0B3FC-C0B0-457D-8CFD-E0FCB8E4129B}"/>
              </a:ext>
            </a:extLst>
          </p:cNvPr>
          <p:cNvSpPr>
            <a:spLocks noGrp="1"/>
          </p:cNvSpPr>
          <p:nvPr>
            <p:ph sz="quarter" idx="4"/>
          </p:nvPr>
        </p:nvSpPr>
        <p:spPr>
          <a:xfrm>
            <a:off x="6368251" y="1384917"/>
            <a:ext cx="5137380" cy="5255580"/>
          </a:xfrm>
        </p:spPr>
        <p:txBody>
          <a:bodyPr>
            <a:normAutofit lnSpcReduction="10000"/>
          </a:bodyPr>
          <a:lstStyle/>
          <a:p>
            <a:pPr algn="l" fontAlgn="auto"/>
            <a:endParaRPr lang="es-MX" b="0" i="0" dirty="0">
              <a:solidFill>
                <a:srgbClr val="000000"/>
              </a:solidFill>
              <a:effectLst/>
              <a:latin typeface="ff1"/>
            </a:endParaRPr>
          </a:p>
          <a:p>
            <a:pPr algn="l" fontAlgn="auto"/>
            <a:r>
              <a:rPr lang="es-MX" b="0" i="0" dirty="0">
                <a:solidFill>
                  <a:srgbClr val="000000"/>
                </a:solidFill>
                <a:effectLst/>
                <a:latin typeface="ff1"/>
              </a:rPr>
              <a:t>FORMACIÓN DE LA CLASE OBRERA</a:t>
            </a:r>
          </a:p>
          <a:p>
            <a:pPr algn="just" fontAlgn="auto">
              <a:buFont typeface="Wingdings" panose="05000000000000000000" pitchFamily="2" charset="2"/>
              <a:buChar char="v"/>
            </a:pPr>
            <a:r>
              <a:rPr lang="es-MX" b="0" i="0" dirty="0">
                <a:solidFill>
                  <a:srgbClr val="000000"/>
                </a:solidFill>
                <a:effectLst/>
                <a:latin typeface="ff3"/>
              </a:rPr>
              <a:t>La gestación de la irrupción de la clase obrera se venía gestando desde hace años. No sólo</a:t>
            </a:r>
            <a:r>
              <a:rPr lang="es-MX" dirty="0">
                <a:solidFill>
                  <a:srgbClr val="000000"/>
                </a:solidFill>
                <a:latin typeface="ff2"/>
              </a:rPr>
              <a:t> </a:t>
            </a:r>
            <a:r>
              <a:rPr lang="es-MX" b="0" i="0" dirty="0">
                <a:solidFill>
                  <a:srgbClr val="000000"/>
                </a:solidFill>
                <a:effectLst/>
                <a:latin typeface="ff3"/>
              </a:rPr>
              <a:t>son los procesos económicos que se crean o los proyectos políticos de estabilización de la dominación. También se habla del conjunto de </a:t>
            </a:r>
            <a:r>
              <a:rPr lang="es-MX" b="0" i="0" dirty="0">
                <a:solidFill>
                  <a:srgbClr val="000000"/>
                </a:solidFill>
                <a:effectLst/>
                <a:latin typeface="ff1"/>
              </a:rPr>
              <a:t>tradiciones y valores que van a contribuirá la formación de la nueva clase</a:t>
            </a:r>
            <a:r>
              <a:rPr lang="es-MX" b="0" i="0" dirty="0">
                <a:solidFill>
                  <a:srgbClr val="000000"/>
                </a:solidFill>
                <a:effectLst/>
                <a:latin typeface="ff3"/>
              </a:rPr>
              <a:t> cuando los factores económicos y políticos hagan posible su existencia.</a:t>
            </a:r>
          </a:p>
          <a:p>
            <a:pPr algn="just" fontAlgn="auto">
              <a:buFont typeface="Wingdings" panose="05000000000000000000" pitchFamily="2" charset="2"/>
              <a:buChar char="v"/>
            </a:pPr>
            <a:r>
              <a:rPr lang="es-MX" dirty="0">
                <a:solidFill>
                  <a:srgbClr val="000000"/>
                </a:solidFill>
                <a:latin typeface="ff3"/>
              </a:rPr>
              <a:t>Las sociedades democráticas de  artesanos y ayudantes.</a:t>
            </a:r>
          </a:p>
          <a:p>
            <a:pPr algn="just">
              <a:lnSpc>
                <a:spcPct val="107000"/>
              </a:lnSpc>
              <a:spcAft>
                <a:spcPts val="800"/>
              </a:spcAft>
            </a:pPr>
            <a:r>
              <a:rPr lang="es-CO" sz="1800" dirty="0">
                <a:solidFill>
                  <a:srgbClr val="000000"/>
                </a:solidFill>
                <a:effectLst/>
                <a:latin typeface="ff3"/>
                <a:ea typeface="Times New Roman" panose="02020603050405020304" pitchFamily="18" charset="0"/>
                <a:cs typeface="Arial" panose="020B0604020202020204" pitchFamily="34" charset="0"/>
              </a:rPr>
              <a:t>aunque ha evidencia histórica de que la huelga ya era utilizada antes </a:t>
            </a:r>
            <a:r>
              <a:rPr lang="es-CO" sz="1800" dirty="0">
                <a:solidFill>
                  <a:srgbClr val="000000"/>
                </a:solidFill>
                <a:effectLst/>
                <a:latin typeface="ff2"/>
                <a:ea typeface="Times New Roman" panose="02020603050405020304" pitchFamily="18" charset="0"/>
                <a:cs typeface="Arial" panose="020B0604020202020204" pitchFamily="34" charset="0"/>
                <a:sym typeface="Symbol" panose="05050102010706020507" pitchFamily="18" charset="2"/>
              </a:rPr>
              <a:t></a:t>
            </a:r>
            <a:r>
              <a:rPr lang="es-CO" sz="1800" dirty="0">
                <a:solidFill>
                  <a:srgbClr val="000000"/>
                </a:solidFill>
                <a:effectLst/>
                <a:latin typeface="ff3"/>
                <a:ea typeface="Times New Roman" panose="02020603050405020304" pitchFamily="18" charset="0"/>
                <a:cs typeface="Arial" panose="020B0604020202020204" pitchFamily="34" charset="0"/>
              </a:rPr>
              <a:t> 1878 ferrocarril</a:t>
            </a:r>
            <a:r>
              <a:rPr lang="es-CO" dirty="0">
                <a:latin typeface="Calibri" panose="020F0502020204030204" pitchFamily="34" charset="0"/>
                <a:ea typeface="Calibri" panose="020F0502020204030204" pitchFamily="34" charset="0"/>
                <a:cs typeface="Times New Roman" panose="02020603050405020304" pitchFamily="18" charset="0"/>
              </a:rPr>
              <a:t> </a:t>
            </a:r>
            <a:r>
              <a:rPr lang="es-CO" sz="1800" dirty="0">
                <a:solidFill>
                  <a:srgbClr val="000000"/>
                </a:solidFill>
                <a:effectLst/>
                <a:latin typeface="ff3"/>
                <a:ea typeface="Times New Roman" panose="02020603050405020304" pitchFamily="18" charset="0"/>
                <a:cs typeface="Arial" panose="020B0604020202020204" pitchFamily="34" charset="0"/>
              </a:rPr>
              <a:t>pacífico, fue la huelga de los </a:t>
            </a:r>
            <a:r>
              <a:rPr lang="es-CO" sz="1800" dirty="0">
                <a:solidFill>
                  <a:srgbClr val="000000"/>
                </a:solidFill>
                <a:effectLst/>
                <a:latin typeface="ff1"/>
                <a:ea typeface="Times New Roman" panose="02020603050405020304" pitchFamily="18" charset="0"/>
                <a:cs typeface="Arial" panose="020B0604020202020204" pitchFamily="34" charset="0"/>
              </a:rPr>
              <a:t>braceros de Barranquilla, en febrero de 1910</a:t>
            </a:r>
            <a:r>
              <a:rPr lang="es-CO" sz="1800" dirty="0">
                <a:solidFill>
                  <a:srgbClr val="000000"/>
                </a:solidFill>
                <a:effectLst/>
                <a:latin typeface="ff3"/>
                <a:ea typeface="Times New Roman" panose="02020603050405020304" pitchFamily="18" charset="0"/>
                <a:cs typeface="Arial" panose="020B0604020202020204" pitchFamily="34" charset="0"/>
              </a:rPr>
              <a:t> la Primera que se conoció ampliamente en el país</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p>
            <a:pPr algn="just" fontAlgn="auto">
              <a:buFont typeface="Wingdings" panose="05000000000000000000" pitchFamily="2" charset="2"/>
              <a:buChar char="v"/>
            </a:pPr>
            <a:endParaRPr lang="es-MX" b="0" i="0" dirty="0">
              <a:solidFill>
                <a:srgbClr val="000000"/>
              </a:solidFill>
              <a:effectLst/>
              <a:latin typeface="ff3"/>
            </a:endParaRPr>
          </a:p>
          <a:p>
            <a:pPr marL="0" indent="0" algn="just" fontAlgn="auto">
              <a:buNone/>
            </a:pPr>
            <a:endParaRPr lang="es-MX" b="0" i="0" dirty="0">
              <a:solidFill>
                <a:srgbClr val="000000"/>
              </a:solidFill>
              <a:effectLst/>
              <a:latin typeface="ff3"/>
            </a:endParaRPr>
          </a:p>
          <a:p>
            <a:endParaRPr lang="es-CO" dirty="0"/>
          </a:p>
        </p:txBody>
      </p:sp>
      <p:pic>
        <p:nvPicPr>
          <p:cNvPr id="1026" name="Picture 2" descr="Betsabé Espinal - Wikipedia, la enciclopedia libre">
            <a:extLst>
              <a:ext uri="{FF2B5EF4-FFF2-40B4-BE49-F238E27FC236}">
                <a16:creationId xmlns:a16="http://schemas.microsoft.com/office/drawing/2014/main" id="{526254EC-C3F2-4683-9AB0-BC4CC77327B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2521258" y="2166151"/>
            <a:ext cx="3668405" cy="3844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7355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C8ECA1-46FB-4A74-8983-30DBD2FBAB23}"/>
              </a:ext>
            </a:extLst>
          </p:cNvPr>
          <p:cNvSpPr>
            <a:spLocks noGrp="1"/>
          </p:cNvSpPr>
          <p:nvPr>
            <p:ph type="title"/>
          </p:nvPr>
        </p:nvSpPr>
        <p:spPr>
          <a:xfrm>
            <a:off x="2711113" y="160432"/>
            <a:ext cx="8911687" cy="1292448"/>
          </a:xfrm>
        </p:spPr>
        <p:txBody>
          <a:bodyPr>
            <a:normAutofit/>
          </a:bodyPr>
          <a:lstStyle/>
          <a:p>
            <a:r>
              <a:rPr lang="es-CO" sz="2000" dirty="0">
                <a:solidFill>
                  <a:schemeClr val="accent2">
                    <a:lumMod val="50000"/>
                  </a:schemeClr>
                </a:solidFill>
              </a:rPr>
              <a:t>Contexto del surgimiento de la clase y las luchas obreras en Colombia</a:t>
            </a:r>
          </a:p>
        </p:txBody>
      </p:sp>
      <p:sp>
        <p:nvSpPr>
          <p:cNvPr id="6" name="Marcador de contenido 5">
            <a:extLst>
              <a:ext uri="{FF2B5EF4-FFF2-40B4-BE49-F238E27FC236}">
                <a16:creationId xmlns:a16="http://schemas.microsoft.com/office/drawing/2014/main" id="{B4AB315A-A04F-4B4A-BA09-BACF99718EBA}"/>
              </a:ext>
            </a:extLst>
          </p:cNvPr>
          <p:cNvSpPr>
            <a:spLocks noGrp="1"/>
          </p:cNvSpPr>
          <p:nvPr>
            <p:ph sz="quarter" idx="4"/>
          </p:nvPr>
        </p:nvSpPr>
        <p:spPr>
          <a:xfrm>
            <a:off x="3718560" y="1534160"/>
            <a:ext cx="8178800" cy="5163407"/>
          </a:xfrm>
        </p:spPr>
        <p:txBody>
          <a:bodyPr>
            <a:normAutofit fontScale="70000" lnSpcReduction="20000"/>
          </a:bodyPr>
          <a:lstStyle/>
          <a:p>
            <a:pPr algn="just"/>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Durante 44 años se mantuvo en el gobierno el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tooltip="Partido Conservador Colombiano">
                  <a:extLst>
                    <a:ext uri="{A12FA001-AC4F-418D-AE19-62706E023703}">
                      <ahyp:hlinkClr xmlns:ahyp="http://schemas.microsoft.com/office/drawing/2018/hyperlinkcolor" val="tx"/>
                    </a:ext>
                  </a:extLst>
                </a:hlinkClick>
              </a:rPr>
              <a:t>partido conservador</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(con algunos períodos del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3" tooltip="Partido Nacional (Colombia)">
                  <a:extLst>
                    <a:ext uri="{A12FA001-AC4F-418D-AE19-62706E023703}">
                      <ahyp:hlinkClr xmlns:ahyp="http://schemas.microsoft.com/office/drawing/2018/hyperlinkcolor" val="tx"/>
                    </a:ext>
                  </a:extLst>
                </a:hlinkClick>
              </a:rPr>
              <a:t>partido nacional</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hasta 1900), triunfante en la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4" tooltip="Guerra de los Mil Días">
                  <a:extLst>
                    <a:ext uri="{A12FA001-AC4F-418D-AE19-62706E023703}">
                      <ahyp:hlinkClr xmlns:ahyp="http://schemas.microsoft.com/office/drawing/2018/hyperlinkcolor" val="tx"/>
                    </a:ext>
                  </a:extLst>
                </a:hlinkClick>
              </a:rPr>
              <a:t>guerra de los Mil Días</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el cual había llegado a tener un alto poder e influencia sobre las instituciones gubernamentales; presentándose con ello casos recurrentes de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5" tooltip="Clientelismo político">
                  <a:extLst>
                    <a:ext uri="{A12FA001-AC4F-418D-AE19-62706E023703}">
                      <ahyp:hlinkClr xmlns:ahyp="http://schemas.microsoft.com/office/drawing/2018/hyperlinkcolor" val="tx"/>
                    </a:ext>
                  </a:extLst>
                </a:hlinkClick>
              </a:rPr>
              <a:t>clientelismo</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trámite de influencias, corrupción, protección de intereses de clases altas, consolidación de la influencia norteamericana, desatención de sectores populares, represión a los movimientos sociales (obreros, campesinos, indígenas y estudiantiles). También, se mantendría el</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6" tooltip="Latifundio">
                  <a:extLst>
                    <a:ext uri="{A12FA001-AC4F-418D-AE19-62706E023703}">
                      <ahyp:hlinkClr xmlns:ahyp="http://schemas.microsoft.com/office/drawing/2018/hyperlinkcolor" val="tx"/>
                    </a:ext>
                  </a:extLst>
                </a:hlinkClick>
              </a:rPr>
              <a:t>latifundismo</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y el usufructo o despojo de las tierras.</a:t>
            </a:r>
            <a:r>
              <a:rPr lang="es-MX" sz="2200" b="0" i="0" baseline="30000" dirty="0">
                <a:solidFill>
                  <a:srgbClr val="3366CC"/>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pesar de ello, Colombia desde 1919 a 1929 había pasado por un período de prosperidad con números a favor en sus exportaciones de café y petróleo, realizándose importantes obras públicas y crecimiento urbano. No obstante, se empezaron a presentar bajas de precios a nivel mundial en las exportaciones; para 1928, fábricas empezaron a reducir personal o cerrar —el desempleo se estaba expandiendo con rapidez y se aumentó como consecuencia de la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7" tooltip="Gran Depresión">
                  <a:extLst>
                    <a:ext uri="{A12FA001-AC4F-418D-AE19-62706E023703}">
                      <ahyp:hlinkClr xmlns:ahyp="http://schemas.microsoft.com/office/drawing/2018/hyperlinkcolor" val="tx"/>
                    </a:ext>
                  </a:extLst>
                </a:hlinkClick>
              </a:rPr>
              <a:t>Gran Depresión</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de 1929 a nivel mundial. Los bancos internacionales no otorgaron más préstamos ni obras civiles. Al no conseguir financiación, se interrumpieron labores y se dieron por terminados contratos.</a:t>
            </a:r>
          </a:p>
          <a:p>
            <a:pPr algn="just"/>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En este contexto aparecen los sindicatos obreros (protestas petroleras en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8" tooltip="Barrancabermeja">
                  <a:extLst>
                    <a:ext uri="{A12FA001-AC4F-418D-AE19-62706E023703}">
                      <ahyp:hlinkClr xmlns:ahyp="http://schemas.microsoft.com/office/drawing/2018/hyperlinkcolor" val="tx"/>
                    </a:ext>
                  </a:extLst>
                </a:hlinkClick>
              </a:rPr>
              <a:t>Barrancabermeja</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las luchas obreras lideradas por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9" tooltip="María Cano">
                  <a:extLst>
                    <a:ext uri="{A12FA001-AC4F-418D-AE19-62706E023703}">
                      <ahyp:hlinkClr xmlns:ahyp="http://schemas.microsoft.com/office/drawing/2018/hyperlinkcolor" val="tx"/>
                    </a:ext>
                  </a:extLst>
                </a:hlinkClick>
              </a:rPr>
              <a:t>María Cano</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entre otros), grupos organizados de campesinos (como los liderados por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10" tooltip="Erasmo Valencia">
                  <a:extLst>
                    <a:ext uri="{A12FA001-AC4F-418D-AE19-62706E023703}">
                      <ahyp:hlinkClr xmlns:ahyp="http://schemas.microsoft.com/office/drawing/2018/hyperlinkcolor" val="tx"/>
                    </a:ext>
                  </a:extLst>
                </a:hlinkClick>
              </a:rPr>
              <a:t>Erasmo Valencia</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entre otros), indígenas (como los liderados por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11" tooltip="Quintín Lame">
                  <a:extLst>
                    <a:ext uri="{A12FA001-AC4F-418D-AE19-62706E023703}">
                      <ahyp:hlinkClr xmlns:ahyp="http://schemas.microsoft.com/office/drawing/2018/hyperlinkcolor" val="tx"/>
                    </a:ext>
                  </a:extLst>
                </a:hlinkClick>
              </a:rPr>
              <a:t>Quintín Lame</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artesanos (véase la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12" tooltip="Masacre de los sastres">
                  <a:extLst>
                    <a:ext uri="{A12FA001-AC4F-418D-AE19-62706E023703}">
                      <ahyp:hlinkClr xmlns:ahyp="http://schemas.microsoft.com/office/drawing/2018/hyperlinkcolor" val="tx"/>
                    </a:ext>
                  </a:extLst>
                </a:hlinkClick>
              </a:rPr>
              <a:t>Masacre de los sastres</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del 16 de marzo de 1919)</a:t>
            </a:r>
            <a:r>
              <a:rPr lang="es-MX" sz="2200" b="0" i="0" baseline="30000" dirty="0">
                <a:solidFill>
                  <a:srgbClr val="3366CC"/>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y estudiantes. El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tooltip="Partido Conservador Colombiano">
                  <a:extLst>
                    <a:ext uri="{A12FA001-AC4F-418D-AE19-62706E023703}">
                      <ahyp:hlinkClr xmlns:ahyp="http://schemas.microsoft.com/office/drawing/2018/hyperlinkcolor" val="tx"/>
                    </a:ext>
                  </a:extLst>
                </a:hlinkClick>
              </a:rPr>
              <a:t>partido conservador</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buscó influir con su ideología a las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13" tooltip="Fuerzas Militares de Colombia">
                  <a:extLst>
                    <a:ext uri="{A12FA001-AC4F-418D-AE19-62706E023703}">
                      <ahyp:hlinkClr xmlns:ahyp="http://schemas.microsoft.com/office/drawing/2018/hyperlinkcolor" val="tx"/>
                    </a:ext>
                  </a:extLst>
                </a:hlinkClick>
              </a:rPr>
              <a:t>Fuerzas Militares</a:t>
            </a:r>
            <a:r>
              <a:rPr lang="es-MX" sz="2200" b="0" i="0"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y a la </a:t>
            </a:r>
            <a:r>
              <a:rPr lang="es-MX" sz="2200" b="0" i="0" u="none" strike="noStrike" dirty="0">
                <a:solidFill>
                  <a:srgbClr val="7030A0"/>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14" tooltip="Policía Nacional de Colombia">
                  <a:extLst>
                    <a:ext uri="{A12FA001-AC4F-418D-AE19-62706E023703}">
                      <ahyp:hlinkClr xmlns:ahyp="http://schemas.microsoft.com/office/drawing/2018/hyperlinkcolor" val="tx"/>
                    </a:ext>
                  </a:extLst>
                </a:hlinkClick>
              </a:rPr>
              <a:t>Policía Nacional</a:t>
            </a:r>
            <a:r>
              <a:rPr lang="es-MX" sz="2200" b="0" i="0" dirty="0">
                <a:solidFill>
                  <a:srgbClr val="202122"/>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para retener su poder y reprimir las manifestaciones populares. Los partidos liberal y conservador, como las dos corrientes políticas más fuertes del país, llegaron a enfrentarse de una manera abierta y pública, mediante discursos; radio; prensa e incidiendo en los hechos de violencia en el país.</a:t>
            </a:r>
          </a:p>
          <a:p>
            <a:endParaRPr lang="es-CO" dirty="0"/>
          </a:p>
        </p:txBody>
      </p:sp>
      <p:pic>
        <p:nvPicPr>
          <p:cNvPr id="2050" name="Picture 2" descr="Así fue la masacre de las bananeras, la noche de la verguenza nacional">
            <a:extLst>
              <a:ext uri="{FF2B5EF4-FFF2-40B4-BE49-F238E27FC236}">
                <a16:creationId xmlns:a16="http://schemas.microsoft.com/office/drawing/2014/main" id="{E9665AB8-F6C3-4485-BE65-0978C5020CCF}"/>
              </a:ext>
            </a:extLst>
          </p:cNvPr>
          <p:cNvPicPr>
            <a:picLocks noGrp="1" noChangeAspect="1" noChangeArrowheads="1"/>
          </p:cNvPicPr>
          <p:nvPr>
            <p:ph sz="half" idx="2"/>
          </p:nvPr>
        </p:nvPicPr>
        <p:blipFill>
          <a:blip r:embed="rId15">
            <a:extLst>
              <a:ext uri="{28A0092B-C50C-407E-A947-70E740481C1C}">
                <a14:useLocalDpi xmlns:a14="http://schemas.microsoft.com/office/drawing/2010/main" val="0"/>
              </a:ext>
            </a:extLst>
          </a:blip>
          <a:srcRect/>
          <a:stretch>
            <a:fillRect/>
          </a:stretch>
        </p:blipFill>
        <p:spPr bwMode="auto">
          <a:xfrm>
            <a:off x="686369" y="1960959"/>
            <a:ext cx="2900111" cy="2859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4456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a:extLst>
              <a:ext uri="{FF2B5EF4-FFF2-40B4-BE49-F238E27FC236}">
                <a16:creationId xmlns:a16="http://schemas.microsoft.com/office/drawing/2014/main" id="{3217BDBB-D943-479F-8207-D5E938F12E6F}"/>
              </a:ext>
            </a:extLst>
          </p:cNvPr>
          <p:cNvPicPr>
            <a:picLocks noGrp="1" noChangeAspect="1"/>
          </p:cNvPicPr>
          <p:nvPr>
            <p:ph sz="half" idx="2"/>
          </p:nvPr>
        </p:nvPicPr>
        <p:blipFill>
          <a:blip r:embed="rId2"/>
          <a:stretch>
            <a:fillRect/>
          </a:stretch>
        </p:blipFill>
        <p:spPr>
          <a:xfrm>
            <a:off x="1290320" y="1564640"/>
            <a:ext cx="3850005" cy="3870960"/>
          </a:xfrm>
          <a:prstGeom prst="rect">
            <a:avLst/>
          </a:prstGeom>
        </p:spPr>
      </p:pic>
      <p:sp>
        <p:nvSpPr>
          <p:cNvPr id="6" name="Marcador de contenido 5">
            <a:extLst>
              <a:ext uri="{FF2B5EF4-FFF2-40B4-BE49-F238E27FC236}">
                <a16:creationId xmlns:a16="http://schemas.microsoft.com/office/drawing/2014/main" id="{6BA03FC3-3C0B-4C78-ADD7-50DBB8B8AD90}"/>
              </a:ext>
            </a:extLst>
          </p:cNvPr>
          <p:cNvSpPr>
            <a:spLocks noGrp="1"/>
          </p:cNvSpPr>
          <p:nvPr>
            <p:ph sz="quarter" idx="4"/>
          </p:nvPr>
        </p:nvSpPr>
        <p:spPr>
          <a:xfrm>
            <a:off x="5720080" y="1127760"/>
            <a:ext cx="5963920" cy="5252720"/>
          </a:xfrm>
        </p:spPr>
        <p:txBody>
          <a:bodyPr>
            <a:normAutofit fontScale="77500" lnSpcReduction="20000"/>
          </a:bodyPr>
          <a:lstStyle/>
          <a:p>
            <a:pPr algn="just"/>
            <a:r>
              <a:rPr lang="es-MX" sz="1800" b="1" dirty="0">
                <a:solidFill>
                  <a:schemeClr val="accent3">
                    <a:lumMod val="75000"/>
                  </a:schemeClr>
                </a:solidFill>
                <a:effectLst/>
                <a:latin typeface="inherit"/>
              </a:rPr>
              <a:t>Gobierno de Miguel Abadía Méndez (1926-1930) y 'La Primera Violencia</a:t>
            </a:r>
            <a:r>
              <a:rPr lang="es-MX" sz="1800" b="1" dirty="0">
                <a:solidFill>
                  <a:srgbClr val="101418"/>
                </a:solidFill>
                <a:effectLst/>
                <a:latin typeface="inherit"/>
              </a:rPr>
              <a:t>'</a:t>
            </a:r>
            <a:endParaRPr lang="es-MX" sz="1800" i="1" dirty="0">
              <a:effectLst/>
            </a:endParaRPr>
          </a:p>
          <a:p>
            <a:pPr algn="just"/>
            <a:r>
              <a:rPr lang="es-MX" sz="1800" dirty="0">
                <a:effectLst/>
              </a:rPr>
              <a:t>Es en el gobierno del conservador </a:t>
            </a:r>
            <a:r>
              <a:rPr lang="es-MX" sz="1800" u="none" strike="noStrike" dirty="0">
                <a:solidFill>
                  <a:srgbClr val="7030A0"/>
                </a:solidFill>
                <a:effectLst/>
                <a:hlinkClick r:id="rId3" tooltip="Miguel Abadía Méndez">
                  <a:extLst>
                    <a:ext uri="{A12FA001-AC4F-418D-AE19-62706E023703}">
                      <ahyp:hlinkClr xmlns:ahyp="http://schemas.microsoft.com/office/drawing/2018/hyperlinkcolor" val="tx"/>
                    </a:ext>
                  </a:extLst>
                </a:hlinkClick>
              </a:rPr>
              <a:t>Miguel Abadía Méndez</a:t>
            </a:r>
            <a:r>
              <a:rPr lang="es-MX" sz="1800" dirty="0">
                <a:effectLst/>
              </a:rPr>
              <a:t> dónde la violencia se empieza a desbordar </a:t>
            </a:r>
            <a:r>
              <a:rPr lang="es-MX" sz="1800" dirty="0">
                <a:solidFill>
                  <a:srgbClr val="7030A0"/>
                </a:solidFill>
                <a:effectLst/>
              </a:rPr>
              <a:t>progresivamente.</a:t>
            </a:r>
          </a:p>
          <a:p>
            <a:pPr algn="just"/>
            <a:r>
              <a:rPr lang="es-MX" sz="1800" dirty="0">
                <a:solidFill>
                  <a:srgbClr val="7030A0"/>
                </a:solidFill>
                <a:effectLst/>
              </a:rPr>
              <a:t>Entre los hechos más relevantes ocurridos en su gobierno, se presentó la </a:t>
            </a:r>
            <a:r>
              <a:rPr lang="es-MX" sz="1800" u="none" strike="noStrike" dirty="0">
                <a:solidFill>
                  <a:srgbClr val="7030A0"/>
                </a:solidFill>
                <a:effectLst/>
                <a:hlinkClick r:id="rId4" tooltip="Masacre de las bananeras">
                  <a:extLst>
                    <a:ext uri="{A12FA001-AC4F-418D-AE19-62706E023703}">
                      <ahyp:hlinkClr xmlns:ahyp="http://schemas.microsoft.com/office/drawing/2018/hyperlinkcolor" val="tx"/>
                    </a:ext>
                  </a:extLst>
                </a:hlinkClick>
              </a:rPr>
              <a:t>Masacre de las Bananeras</a:t>
            </a:r>
            <a:r>
              <a:rPr lang="es-MX" sz="1800" dirty="0">
                <a:solidFill>
                  <a:srgbClr val="7030A0"/>
                </a:solidFill>
                <a:effectLst/>
              </a:rPr>
              <a:t>, llevada a cabo por el </a:t>
            </a:r>
            <a:r>
              <a:rPr lang="es-MX" sz="1800" u="none" strike="noStrike" dirty="0">
                <a:solidFill>
                  <a:srgbClr val="7030A0"/>
                </a:solidFill>
                <a:effectLst/>
                <a:hlinkClick r:id="rId5" tooltip="Ejército Nacional de Colombia">
                  <a:extLst>
                    <a:ext uri="{A12FA001-AC4F-418D-AE19-62706E023703}">
                      <ahyp:hlinkClr xmlns:ahyp="http://schemas.microsoft.com/office/drawing/2018/hyperlinkcolor" val="tx"/>
                    </a:ext>
                  </a:extLst>
                </a:hlinkClick>
              </a:rPr>
              <a:t>Ejército Nacional</a:t>
            </a:r>
            <a:r>
              <a:rPr lang="es-MX" sz="1800" dirty="0">
                <a:solidFill>
                  <a:srgbClr val="7030A0"/>
                </a:solidFill>
                <a:effectLst/>
              </a:rPr>
              <a:t> el 5 y 6 de diciembre de 1928 en el </a:t>
            </a:r>
            <a:r>
              <a:rPr lang="es-MX" sz="1800" u="none" strike="noStrike" dirty="0">
                <a:solidFill>
                  <a:srgbClr val="7030A0"/>
                </a:solidFill>
                <a:effectLst/>
                <a:hlinkClick r:id="rId6" tooltip="Magdalena (Colombia)">
                  <a:extLst>
                    <a:ext uri="{A12FA001-AC4F-418D-AE19-62706E023703}">
                      <ahyp:hlinkClr xmlns:ahyp="http://schemas.microsoft.com/office/drawing/2018/hyperlinkcolor" val="tx"/>
                    </a:ext>
                  </a:extLst>
                </a:hlinkClick>
              </a:rPr>
              <a:t>Magdalena</a:t>
            </a:r>
            <a:r>
              <a:rPr lang="es-MX" sz="1800" dirty="0">
                <a:solidFill>
                  <a:srgbClr val="7030A0"/>
                </a:solidFill>
                <a:effectLst/>
              </a:rPr>
              <a:t>, contra trabajadores de la </a:t>
            </a:r>
            <a:r>
              <a:rPr lang="es-MX" sz="1800" i="1" u="none" strike="noStrike" dirty="0" err="1">
                <a:solidFill>
                  <a:srgbClr val="7030A0"/>
                </a:solidFill>
                <a:effectLst/>
                <a:hlinkClick r:id="rId7" tooltip="United Fruit Company">
                  <a:extLst>
                    <a:ext uri="{A12FA001-AC4F-418D-AE19-62706E023703}">
                      <ahyp:hlinkClr xmlns:ahyp="http://schemas.microsoft.com/office/drawing/2018/hyperlinkcolor" val="tx"/>
                    </a:ext>
                  </a:extLst>
                </a:hlinkClick>
              </a:rPr>
              <a:t>United</a:t>
            </a:r>
            <a:r>
              <a:rPr lang="es-MX" sz="1800" i="1" u="none" strike="noStrike" dirty="0">
                <a:solidFill>
                  <a:srgbClr val="7030A0"/>
                </a:solidFill>
                <a:effectLst/>
                <a:hlinkClick r:id="rId7" tooltip="United Fruit Company">
                  <a:extLst>
                    <a:ext uri="{A12FA001-AC4F-418D-AE19-62706E023703}">
                      <ahyp:hlinkClr xmlns:ahyp="http://schemas.microsoft.com/office/drawing/2018/hyperlinkcolor" val="tx"/>
                    </a:ext>
                  </a:extLst>
                </a:hlinkClick>
              </a:rPr>
              <a:t> </a:t>
            </a:r>
            <a:r>
              <a:rPr lang="es-MX" sz="1800" i="1" u="none" strike="noStrike" dirty="0" err="1">
                <a:solidFill>
                  <a:srgbClr val="7030A0"/>
                </a:solidFill>
                <a:effectLst/>
                <a:hlinkClick r:id="rId7" tooltip="United Fruit Company">
                  <a:extLst>
                    <a:ext uri="{A12FA001-AC4F-418D-AE19-62706E023703}">
                      <ahyp:hlinkClr xmlns:ahyp="http://schemas.microsoft.com/office/drawing/2018/hyperlinkcolor" val="tx"/>
                    </a:ext>
                  </a:extLst>
                </a:hlinkClick>
              </a:rPr>
              <a:t>Fruit</a:t>
            </a:r>
            <a:r>
              <a:rPr lang="es-MX" sz="1800" i="1" u="none" strike="noStrike" dirty="0">
                <a:solidFill>
                  <a:srgbClr val="7030A0"/>
                </a:solidFill>
                <a:effectLst/>
                <a:hlinkClick r:id="rId7" tooltip="United Fruit Company">
                  <a:extLst>
                    <a:ext uri="{A12FA001-AC4F-418D-AE19-62706E023703}">
                      <ahyp:hlinkClr xmlns:ahyp="http://schemas.microsoft.com/office/drawing/2018/hyperlinkcolor" val="tx"/>
                    </a:ext>
                  </a:extLst>
                </a:hlinkClick>
              </a:rPr>
              <a:t> Company</a:t>
            </a:r>
            <a:r>
              <a:rPr lang="es-MX" sz="1800" dirty="0">
                <a:effectLst/>
              </a:rPr>
              <a:t>. Siendo éste el caso de represión más conocido y grave en este periodo. También, se presentó represión al movimiento estudiantil. Siendo en una protesta, llevada a cabo por los estudiantes, que ocurrió el asesinato del estudiante </a:t>
            </a:r>
            <a:r>
              <a:rPr lang="es-MX" sz="1800" u="none" strike="noStrike" dirty="0">
                <a:solidFill>
                  <a:srgbClr val="7030A0"/>
                </a:solidFill>
                <a:effectLst/>
                <a:hlinkClick r:id="rId8" tooltip="Gonzalo Bravo Pérez">
                  <a:extLst>
                    <a:ext uri="{A12FA001-AC4F-418D-AE19-62706E023703}">
                      <ahyp:hlinkClr xmlns:ahyp="http://schemas.microsoft.com/office/drawing/2018/hyperlinkcolor" val="tx"/>
                    </a:ext>
                  </a:extLst>
                </a:hlinkClick>
              </a:rPr>
              <a:t>Gonzalo Bravo Pérez</a:t>
            </a:r>
            <a:r>
              <a:rPr lang="es-MX" sz="1800" dirty="0">
                <a:effectLst/>
              </a:rPr>
              <a:t>, el 8 de junio de 1929.</a:t>
            </a:r>
            <a:r>
              <a:rPr lang="es-MX" sz="1800" baseline="30000" dirty="0">
                <a:solidFill>
                  <a:srgbClr val="3366CC"/>
                </a:solidFill>
                <a:effectLst/>
              </a:rPr>
              <a:t> </a:t>
            </a:r>
            <a:r>
              <a:rPr lang="es-MX" sz="1800" dirty="0">
                <a:effectLst/>
              </a:rPr>
              <a:t>Otro hecho relevante es la rebelión de los 'bolcheviques' del </a:t>
            </a:r>
            <a:r>
              <a:rPr lang="es-MX" sz="1800" u="none" strike="noStrike" dirty="0">
                <a:solidFill>
                  <a:srgbClr val="7030A0"/>
                </a:solidFill>
                <a:effectLst/>
                <a:hlinkClick r:id="rId9" tooltip="Líbano (Tolima)">
                  <a:extLst>
                    <a:ext uri="{A12FA001-AC4F-418D-AE19-62706E023703}">
                      <ahyp:hlinkClr xmlns:ahyp="http://schemas.microsoft.com/office/drawing/2018/hyperlinkcolor" val="tx"/>
                    </a:ext>
                  </a:extLst>
                </a:hlinkClick>
              </a:rPr>
              <a:t>Líbano</a:t>
            </a:r>
            <a:r>
              <a:rPr lang="es-MX" sz="1800" dirty="0">
                <a:solidFill>
                  <a:srgbClr val="7030A0"/>
                </a:solidFill>
                <a:effectLst/>
              </a:rPr>
              <a:t> (</a:t>
            </a:r>
            <a:r>
              <a:rPr lang="es-MX" sz="1800" u="none" strike="noStrike" dirty="0">
                <a:solidFill>
                  <a:srgbClr val="7030A0"/>
                </a:solidFill>
                <a:effectLst/>
                <a:hlinkClick r:id="rId10" tooltip="Tolima">
                  <a:extLst>
                    <a:ext uri="{A12FA001-AC4F-418D-AE19-62706E023703}">
                      <ahyp:hlinkClr xmlns:ahyp="http://schemas.microsoft.com/office/drawing/2018/hyperlinkcolor" val="tx"/>
                    </a:ext>
                  </a:extLst>
                </a:hlinkClick>
              </a:rPr>
              <a:t>Tolima</a:t>
            </a:r>
            <a:r>
              <a:rPr lang="es-MX" sz="1800" dirty="0">
                <a:solidFill>
                  <a:srgbClr val="7030A0"/>
                </a:solidFill>
                <a:effectLst/>
              </a:rPr>
              <a:t>), </a:t>
            </a:r>
            <a:r>
              <a:rPr lang="es-MX" sz="1800" dirty="0">
                <a:effectLst/>
              </a:rPr>
              <a:t>el 29 de julio de 1929.</a:t>
            </a:r>
            <a:r>
              <a:rPr lang="es-MX" sz="1800" baseline="30000" dirty="0">
                <a:solidFill>
                  <a:srgbClr val="3366CC"/>
                </a:solidFill>
                <a:effectLst/>
              </a:rPr>
              <a:t> </a:t>
            </a:r>
            <a:r>
              <a:rPr lang="es-MX" sz="1800" dirty="0">
                <a:effectLst/>
              </a:rPr>
              <a:t>Entre otros episodios violentos.</a:t>
            </a:r>
          </a:p>
          <a:p>
            <a:pPr algn="just"/>
            <a:r>
              <a:rPr lang="es-MX" sz="1800" dirty="0">
                <a:effectLst/>
              </a:rPr>
              <a:t>Frente a esta situación de violencia, el Estado promulga leyes contra la protesta social; la fuerza policial recibe autorización para atacar protestas o hacer uso de la fuerza ante protestas, huelgas o detención de labores.</a:t>
            </a:r>
            <a:r>
              <a:rPr lang="es-MX" sz="1800" baseline="30000" dirty="0">
                <a:solidFill>
                  <a:srgbClr val="3366CC"/>
                </a:solidFill>
                <a:effectLst/>
              </a:rPr>
              <a:t> </a:t>
            </a:r>
            <a:r>
              <a:rPr lang="es-MX" sz="1800" dirty="0">
                <a:effectLst/>
              </a:rPr>
              <a:t>Fueron constantes los abusos laborales. Cómo respuesta a ello, aparecen los primeros partidos de izquierda: </a:t>
            </a:r>
            <a:r>
              <a:rPr lang="es-MX" sz="1800" u="none" strike="noStrike" dirty="0">
                <a:solidFill>
                  <a:srgbClr val="7030A0"/>
                </a:solidFill>
                <a:effectLst/>
                <a:hlinkClick r:id="rId11" tooltip="Partido Socialista Revolucionario (Colombia)">
                  <a:extLst>
                    <a:ext uri="{A12FA001-AC4F-418D-AE19-62706E023703}">
                      <ahyp:hlinkClr xmlns:ahyp="http://schemas.microsoft.com/office/drawing/2018/hyperlinkcolor" val="tx"/>
                    </a:ext>
                  </a:extLst>
                </a:hlinkClick>
              </a:rPr>
              <a:t>Partido Socialista Revolucionario</a:t>
            </a:r>
            <a:r>
              <a:rPr lang="es-MX" sz="1800" dirty="0">
                <a:effectLst/>
              </a:rPr>
              <a:t>, también el </a:t>
            </a:r>
            <a:r>
              <a:rPr lang="es-MX" sz="1800" u="none" strike="noStrike" dirty="0">
                <a:solidFill>
                  <a:srgbClr val="7030A0"/>
                </a:solidFill>
                <a:effectLst/>
                <a:hlinkClick r:id="rId12" tooltip="Partido Comunista Colombiano">
                  <a:extLst>
                    <a:ext uri="{A12FA001-AC4F-418D-AE19-62706E023703}">
                      <ahyp:hlinkClr xmlns:ahyp="http://schemas.microsoft.com/office/drawing/2018/hyperlinkcolor" val="tx"/>
                    </a:ext>
                  </a:extLst>
                </a:hlinkClick>
              </a:rPr>
              <a:t>Partido Comunista Colombiano</a:t>
            </a:r>
            <a:r>
              <a:rPr lang="es-MX" sz="1800" dirty="0">
                <a:solidFill>
                  <a:srgbClr val="7030A0"/>
                </a:solidFill>
                <a:effectLst/>
              </a:rPr>
              <a:t>, </a:t>
            </a:r>
            <a:r>
              <a:rPr lang="es-MX" sz="1800" dirty="0">
                <a:effectLst/>
              </a:rPr>
              <a:t>e incluso sectores</a:t>
            </a:r>
            <a:r>
              <a:rPr lang="es-MX" dirty="0">
                <a:effectLst/>
              </a:rPr>
              <a:t> del </a:t>
            </a:r>
            <a:r>
              <a:rPr lang="es-MX" u="none" strike="noStrike" dirty="0">
                <a:solidFill>
                  <a:srgbClr val="7030A0"/>
                </a:solidFill>
                <a:effectLst/>
                <a:hlinkClick r:id="rId13" tooltip="Partido Liberal Colombiano">
                  <a:extLst>
                    <a:ext uri="{A12FA001-AC4F-418D-AE19-62706E023703}">
                      <ahyp:hlinkClr xmlns:ahyp="http://schemas.microsoft.com/office/drawing/2018/hyperlinkcolor" val="tx"/>
                    </a:ext>
                  </a:extLst>
                </a:hlinkClick>
              </a:rPr>
              <a:t>Partido Liberal</a:t>
            </a:r>
            <a:r>
              <a:rPr lang="es-MX" dirty="0">
                <a:solidFill>
                  <a:srgbClr val="7030A0"/>
                </a:solidFill>
                <a:effectLst/>
              </a:rPr>
              <a:t> </a:t>
            </a:r>
            <a:r>
              <a:rPr lang="es-MX" dirty="0">
                <a:effectLst/>
              </a:rPr>
              <a:t>quienes abandonaron el modelo liberal clásico y evolucionaron a la </a:t>
            </a:r>
            <a:r>
              <a:rPr lang="es-MX" u="none" strike="noStrike" dirty="0">
                <a:solidFill>
                  <a:srgbClr val="7030A0"/>
                </a:solidFill>
                <a:effectLst/>
                <a:hlinkClick r:id="rId14" tooltip="Socialdemocracia">
                  <a:extLst>
                    <a:ext uri="{A12FA001-AC4F-418D-AE19-62706E023703}">
                      <ahyp:hlinkClr xmlns:ahyp="http://schemas.microsoft.com/office/drawing/2018/hyperlinkcolor" val="tx"/>
                    </a:ext>
                  </a:extLst>
                </a:hlinkClick>
              </a:rPr>
              <a:t>socialdemocracia</a:t>
            </a:r>
            <a:r>
              <a:rPr lang="es-MX" dirty="0">
                <a:solidFill>
                  <a:srgbClr val="7030A0"/>
                </a:solidFill>
                <a:effectLst/>
              </a:rPr>
              <a:t> </a:t>
            </a:r>
            <a:r>
              <a:rPr lang="es-MX" dirty="0">
                <a:effectLst/>
              </a:rPr>
              <a:t>—estos últimos planeaban u</a:t>
            </a:r>
          </a:p>
          <a:p>
            <a:endParaRPr lang="es-CO" dirty="0"/>
          </a:p>
        </p:txBody>
      </p:sp>
    </p:spTree>
    <p:extLst>
      <p:ext uri="{BB962C8B-B14F-4D97-AF65-F5344CB8AC3E}">
        <p14:creationId xmlns:p14="http://schemas.microsoft.com/office/powerpoint/2010/main" val="9429995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8541B1-686F-49C4-BE51-42127EC6D777}"/>
              </a:ext>
            </a:extLst>
          </p:cNvPr>
          <p:cNvSpPr>
            <a:spLocks noGrp="1"/>
          </p:cNvSpPr>
          <p:nvPr>
            <p:ph type="title"/>
          </p:nvPr>
        </p:nvSpPr>
        <p:spPr/>
        <p:txBody>
          <a:bodyPr>
            <a:normAutofit/>
          </a:bodyPr>
          <a:lstStyle/>
          <a:p>
            <a:pPr algn="ctr"/>
            <a:r>
              <a:rPr lang="es-CO" sz="2800" dirty="0">
                <a:solidFill>
                  <a:schemeClr val="accent3">
                    <a:lumMod val="75000"/>
                  </a:schemeClr>
                </a:solidFill>
              </a:rPr>
              <a:t>La clase obrera frente a las guerras imperialistas</a:t>
            </a:r>
          </a:p>
        </p:txBody>
      </p:sp>
      <p:sp>
        <p:nvSpPr>
          <p:cNvPr id="6" name="Marcador de contenido 5">
            <a:extLst>
              <a:ext uri="{FF2B5EF4-FFF2-40B4-BE49-F238E27FC236}">
                <a16:creationId xmlns:a16="http://schemas.microsoft.com/office/drawing/2014/main" id="{9C6643AC-69F2-4C88-AC62-D0C98B3DA2B0}"/>
              </a:ext>
            </a:extLst>
          </p:cNvPr>
          <p:cNvSpPr>
            <a:spLocks noGrp="1"/>
          </p:cNvSpPr>
          <p:nvPr>
            <p:ph sz="quarter" idx="4"/>
          </p:nvPr>
        </p:nvSpPr>
        <p:spPr>
          <a:xfrm>
            <a:off x="5690586" y="1509204"/>
            <a:ext cx="5815045" cy="5060272"/>
          </a:xfrm>
        </p:spPr>
        <p:txBody>
          <a:bodyPr/>
          <a:lstStyle/>
          <a:p>
            <a:pPr algn="just"/>
            <a:r>
              <a:rPr lang="es-CO" sz="1800" dirty="0">
                <a:effectLst/>
                <a:latin typeface="Calibri" panose="020F0502020204030204" pitchFamily="34" charset="0"/>
                <a:ea typeface="Calibri" panose="020F0502020204030204" pitchFamily="34" charset="0"/>
                <a:cs typeface="Times New Roman" panose="02020603050405020304" pitchFamily="18" charset="0"/>
              </a:rPr>
              <a:t>Las guerras que se producen entre los Estados capitalistas son habitualmente el resultado de su rivalidad en la conquista de los mercados mundiales, porque cada uno de los estados no se limita a consolidar su propio mercado, sino que trata de conseguir otros nuevos. En este proceso es de la mayor importancia la subyugación de tierras y pueblos extranjeros. Además, estas guerras surgen como consecuencia de la incesante carrera de armamentos del militarismo, que es uno de los principales instrumentos de control de la burguesía y de la esclavización económica y política de la clase obrera. </a:t>
            </a:r>
            <a:endParaRPr lang="es-CO" dirty="0"/>
          </a:p>
        </p:txBody>
      </p:sp>
      <p:pic>
        <p:nvPicPr>
          <p:cNvPr id="1026" name="Picture 2" descr="500 Imperialist war Stock Pictures, Editorial Images and Stock Photos ...">
            <a:extLst>
              <a:ext uri="{FF2B5EF4-FFF2-40B4-BE49-F238E27FC236}">
                <a16:creationId xmlns:a16="http://schemas.microsoft.com/office/drawing/2014/main" id="{ECFFEED3-08CA-40A4-B81C-27708DAFF6E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2228295" y="2885243"/>
            <a:ext cx="3203178" cy="2530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1497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705FB7-4057-4CA2-986A-717D51F6568E}"/>
              </a:ext>
            </a:extLst>
          </p:cNvPr>
          <p:cNvSpPr>
            <a:spLocks noGrp="1"/>
          </p:cNvSpPr>
          <p:nvPr>
            <p:ph type="title"/>
          </p:nvPr>
        </p:nvSpPr>
        <p:spPr/>
        <p:txBody>
          <a:bodyPr/>
          <a:lstStyle/>
          <a:p>
            <a:pPr algn="ctr"/>
            <a:r>
              <a:rPr lang="es-CO" dirty="0">
                <a:solidFill>
                  <a:schemeClr val="accent2">
                    <a:lumMod val="50000"/>
                  </a:schemeClr>
                </a:solidFill>
              </a:rPr>
              <a:t>Surgimiento de las centrales sindicales.</a:t>
            </a:r>
          </a:p>
        </p:txBody>
      </p:sp>
      <p:pic>
        <p:nvPicPr>
          <p:cNvPr id="9" name="Marcador de contenido 8">
            <a:extLst>
              <a:ext uri="{FF2B5EF4-FFF2-40B4-BE49-F238E27FC236}">
                <a16:creationId xmlns:a16="http://schemas.microsoft.com/office/drawing/2014/main" id="{FF4F1103-CC81-48F3-94B5-CEE1C6EF5CBA}"/>
              </a:ext>
            </a:extLst>
          </p:cNvPr>
          <p:cNvPicPr>
            <a:picLocks noGrp="1" noChangeAspect="1"/>
          </p:cNvPicPr>
          <p:nvPr>
            <p:ph sz="half" idx="2"/>
          </p:nvPr>
        </p:nvPicPr>
        <p:blipFill>
          <a:blip r:embed="rId2"/>
          <a:stretch>
            <a:fillRect/>
          </a:stretch>
        </p:blipFill>
        <p:spPr>
          <a:xfrm>
            <a:off x="1503680" y="2001521"/>
            <a:ext cx="3373120" cy="2951480"/>
          </a:xfrm>
          <a:prstGeom prst="rect">
            <a:avLst/>
          </a:prstGeom>
        </p:spPr>
      </p:pic>
      <p:sp>
        <p:nvSpPr>
          <p:cNvPr id="6" name="Marcador de contenido 5">
            <a:extLst>
              <a:ext uri="{FF2B5EF4-FFF2-40B4-BE49-F238E27FC236}">
                <a16:creationId xmlns:a16="http://schemas.microsoft.com/office/drawing/2014/main" id="{E33EB407-FD40-435F-B7BE-1254D5B8418B}"/>
              </a:ext>
            </a:extLst>
          </p:cNvPr>
          <p:cNvSpPr>
            <a:spLocks noGrp="1"/>
          </p:cNvSpPr>
          <p:nvPr>
            <p:ph sz="quarter" idx="4"/>
          </p:nvPr>
        </p:nvSpPr>
        <p:spPr>
          <a:xfrm>
            <a:off x="5113538" y="1651247"/>
            <a:ext cx="6392093" cy="4864963"/>
          </a:xfrm>
        </p:spPr>
        <p:txBody>
          <a:bodyPr/>
          <a:lstStyle/>
          <a:p>
            <a:pPr algn="just"/>
            <a:r>
              <a:rPr lang="es-CO" sz="2400"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La expansión de la </a:t>
            </a:r>
            <a:r>
              <a:rPr lang="es-CO" sz="2400" b="1"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Revolución Industrial</a:t>
            </a:r>
            <a:r>
              <a:rPr lang="es-CO" sz="2400"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 y el crecimiento exponencial de la </a:t>
            </a:r>
            <a:r>
              <a:rPr lang="es-CO" sz="2400" b="1"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clase obrera</a:t>
            </a:r>
            <a:r>
              <a:rPr lang="es-CO" sz="2400"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 hicieron necesaria la creación de una gran organización internacional de trabajadores. Así nació la </a:t>
            </a:r>
            <a:r>
              <a:rPr lang="es-CO" sz="2400" b="1"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Asociación Internacional de Trabajadores (AIT)</a:t>
            </a:r>
            <a:r>
              <a:rPr lang="es-CO" sz="2400"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 más conocida como la </a:t>
            </a:r>
            <a:r>
              <a:rPr lang="es-CO" sz="2400" b="1"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Primera Internacional</a:t>
            </a:r>
            <a:r>
              <a:rPr lang="es-CO" sz="2400"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 fundada en </a:t>
            </a:r>
            <a:r>
              <a:rPr lang="es-CO" sz="2400" b="1"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1864</a:t>
            </a:r>
            <a:r>
              <a:rPr lang="es-CO" sz="2400" dirty="0">
                <a:solidFill>
                  <a:srgbClr val="222222"/>
                </a:solidFill>
                <a:effectLst/>
                <a:latin typeface="Segoe UI" panose="020B0502040204020203" pitchFamily="34" charset="0"/>
                <a:ea typeface="Times New Roman" panose="02020603050405020304" pitchFamily="18" charset="0"/>
                <a:cs typeface="Times New Roman" panose="02020603050405020304" pitchFamily="18" charset="0"/>
              </a:rPr>
              <a:t>. Esta organización contribuyó significativamente a reforzar la conciencia diferenciada de la clase obrera.</a:t>
            </a:r>
            <a:endParaRPr lang="es-CO"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es-CO" dirty="0"/>
          </a:p>
        </p:txBody>
      </p:sp>
    </p:spTree>
    <p:extLst>
      <p:ext uri="{BB962C8B-B14F-4D97-AF65-F5344CB8AC3E}">
        <p14:creationId xmlns:p14="http://schemas.microsoft.com/office/powerpoint/2010/main" val="3715898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4F7413-374A-4EFD-93D8-5761651BF3C2}"/>
              </a:ext>
            </a:extLst>
          </p:cNvPr>
          <p:cNvSpPr>
            <a:spLocks noGrp="1"/>
          </p:cNvSpPr>
          <p:nvPr>
            <p:ph type="title"/>
          </p:nvPr>
        </p:nvSpPr>
        <p:spPr/>
        <p:txBody>
          <a:bodyPr>
            <a:normAutofit/>
          </a:bodyPr>
          <a:lstStyle/>
          <a:p>
            <a:pPr algn="ctr"/>
            <a:r>
              <a:rPr lang="es-CO" sz="3200" dirty="0">
                <a:solidFill>
                  <a:schemeClr val="accent3">
                    <a:lumMod val="75000"/>
                  </a:schemeClr>
                </a:solidFill>
              </a:rPr>
              <a:t>MOVIMIENTO SINDICAL DESPUES  DE LA SEGUNDA GUERRA MUNDIAL </a:t>
            </a:r>
          </a:p>
        </p:txBody>
      </p:sp>
      <p:pic>
        <p:nvPicPr>
          <p:cNvPr id="7" name="Marcador de contenido 6">
            <a:extLst>
              <a:ext uri="{FF2B5EF4-FFF2-40B4-BE49-F238E27FC236}">
                <a16:creationId xmlns:a16="http://schemas.microsoft.com/office/drawing/2014/main" id="{A201260C-7DFE-4F0A-94C6-150A3C0BD396}"/>
              </a:ext>
            </a:extLst>
          </p:cNvPr>
          <p:cNvPicPr>
            <a:picLocks noGrp="1" noChangeAspect="1"/>
          </p:cNvPicPr>
          <p:nvPr>
            <p:ph sz="half" idx="2"/>
          </p:nvPr>
        </p:nvPicPr>
        <p:blipFill>
          <a:blip r:embed="rId2"/>
          <a:stretch>
            <a:fillRect/>
          </a:stretch>
        </p:blipFill>
        <p:spPr>
          <a:xfrm>
            <a:off x="1535113" y="3126394"/>
            <a:ext cx="3400425" cy="2643470"/>
          </a:xfrm>
          <a:prstGeom prst="rect">
            <a:avLst/>
          </a:prstGeom>
        </p:spPr>
      </p:pic>
      <p:sp>
        <p:nvSpPr>
          <p:cNvPr id="6" name="Marcador de contenido 5">
            <a:extLst>
              <a:ext uri="{FF2B5EF4-FFF2-40B4-BE49-F238E27FC236}">
                <a16:creationId xmlns:a16="http://schemas.microsoft.com/office/drawing/2014/main" id="{0C2B83D9-8349-440D-B8C8-CCCCCC8A7454}"/>
              </a:ext>
            </a:extLst>
          </p:cNvPr>
          <p:cNvSpPr>
            <a:spLocks noGrp="1"/>
          </p:cNvSpPr>
          <p:nvPr>
            <p:ph sz="quarter" idx="4"/>
          </p:nvPr>
        </p:nvSpPr>
        <p:spPr>
          <a:xfrm>
            <a:off x="4935985" y="1905000"/>
            <a:ext cx="6569646" cy="4328890"/>
          </a:xfrm>
        </p:spPr>
        <p:txBody>
          <a:bodyPr>
            <a:normAutofit/>
          </a:bodyPr>
          <a:lstStyle/>
          <a:p>
            <a:r>
              <a:rPr lang="es-MX" b="0" i="0"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3">
                  <a:extLst>
                    <a:ext uri="{A12FA001-AC4F-418D-AE19-62706E023703}">
                      <ahyp:hlinkClr xmlns:ahyp="http://schemas.microsoft.com/office/drawing/2018/hyperlinkcolor" val="tx"/>
                    </a:ext>
                  </a:extLst>
                </a:hlinkClick>
              </a:rPr>
              <a:t>El surgimiento de la Federación Sindical Mundial (FSM) se produjo en un contexto de profunda transformación social y política en el mundo. La Segunda Guerra Mundial, que marcó el fin del sistema de dominación capitalista y el inicio de la lucha de la clase obrera, fue un factor fundamental para la unificación de los sindicatos a nivel mundial. La FSM se formó como respuesta a la necesidad de unir a los trabajadores de diferentes países y sectores, enfrentando juntos las amenazas del fascismo y el imperialismo. La lucha contra el fascismo y la búsqueda de un mundo sin explotación del hombre por el hombre fueron pilares de la FSM, que se estableció como una organización internacional de clase y lucha contra el</a:t>
            </a:r>
            <a:r>
              <a:rPr lang="es-MX" b="0" i="0"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capitalismo</a:t>
            </a:r>
            <a:r>
              <a:rPr lang="es-MX" b="0" i="0"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a:t>
            </a:r>
            <a:endParaRPr lang="es-CO" dirty="0">
              <a:solidFill>
                <a:schemeClr val="tx1"/>
              </a:solidFill>
              <a:latin typeface="Nirmala UI Semilight" panose="020B0402040204020203" pitchFamily="34" charset="0"/>
              <a:ea typeface="Nirmala UI Semilight" panose="020B0402040204020203" pitchFamily="34" charset="0"/>
              <a:cs typeface="Nirmala UI Semilight" panose="020B0402040204020203" pitchFamily="34" charset="0"/>
            </a:endParaRPr>
          </a:p>
        </p:txBody>
      </p:sp>
    </p:spTree>
    <p:extLst>
      <p:ext uri="{BB962C8B-B14F-4D97-AF65-F5344CB8AC3E}">
        <p14:creationId xmlns:p14="http://schemas.microsoft.com/office/powerpoint/2010/main" val="4250798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1614ED-EE18-4CEF-8F39-89B46AF47065}"/>
              </a:ext>
            </a:extLst>
          </p:cNvPr>
          <p:cNvSpPr>
            <a:spLocks noGrp="1"/>
          </p:cNvSpPr>
          <p:nvPr>
            <p:ph type="title"/>
          </p:nvPr>
        </p:nvSpPr>
        <p:spPr/>
        <p:txBody>
          <a:bodyPr/>
          <a:lstStyle/>
          <a:p>
            <a:pPr algn="ctr"/>
            <a:r>
              <a:rPr lang="es-CO" dirty="0">
                <a:solidFill>
                  <a:schemeClr val="accent2">
                    <a:lumMod val="50000"/>
                  </a:schemeClr>
                </a:solidFill>
              </a:rPr>
              <a:t>Surgimiento de la CIOLS</a:t>
            </a:r>
          </a:p>
        </p:txBody>
      </p:sp>
      <p:sp>
        <p:nvSpPr>
          <p:cNvPr id="6" name="Marcador de contenido 5">
            <a:extLst>
              <a:ext uri="{FF2B5EF4-FFF2-40B4-BE49-F238E27FC236}">
                <a16:creationId xmlns:a16="http://schemas.microsoft.com/office/drawing/2014/main" id="{78504D1B-A057-4A76-B762-00F4695A5097}"/>
              </a:ext>
            </a:extLst>
          </p:cNvPr>
          <p:cNvSpPr>
            <a:spLocks noGrp="1"/>
          </p:cNvSpPr>
          <p:nvPr>
            <p:ph sz="quarter" idx="4"/>
          </p:nvPr>
        </p:nvSpPr>
        <p:spPr>
          <a:xfrm>
            <a:off x="5202315" y="1802167"/>
            <a:ext cx="6303316" cy="4097631"/>
          </a:xfrm>
        </p:spPr>
        <p:txBody>
          <a:bodyPr>
            <a:normAutofit/>
          </a:bodyPr>
          <a:lstStyle/>
          <a:p>
            <a:pPr algn="l"/>
            <a:endParaRPr lang="es-MX" b="1"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endParaRPr>
          </a:p>
          <a:p>
            <a:pPr algn="l"/>
            <a:r>
              <a:rPr lang="es-MX"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El surgimiento de la Confederación Internacional de Organizaciones Sindicales Libres (CIOSL) se produjo en un contexto de desacuerdos internos dentro de la Federación Sindical Mundial (FSM), que estaba dominada por los comunistas. La CIOSL fue creada el 7 de diciembre de 1949, reuniendo sindicatos que se oponían a la influencia comunista y buscaban unir sus esfuerzos para defender los derechos de los trabajadores. La CIOSL se disolvió el 31 de octubre de 2006, permitiendo la</a:t>
            </a:r>
            <a:r>
              <a:rPr lang="es-MX" b="0" i="0" u="none"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rPr>
              <a:t> creación de la CSI</a:t>
            </a:r>
            <a:endParaRPr lang="es-MX" b="0" i="0"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endParaRPr>
          </a:p>
          <a:p>
            <a:endParaRPr lang="es-CO" dirty="0"/>
          </a:p>
        </p:txBody>
      </p:sp>
      <p:pic>
        <p:nvPicPr>
          <p:cNvPr id="6146" name="Picture 2" descr="Confederación Sindical de Comisiones Obreras">
            <a:extLst>
              <a:ext uri="{FF2B5EF4-FFF2-40B4-BE49-F238E27FC236}">
                <a16:creationId xmlns:a16="http://schemas.microsoft.com/office/drawing/2014/main" id="{8B2BD62E-E281-4098-9DA5-CB659D185377}"/>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1579563" y="2441359"/>
            <a:ext cx="3622675" cy="2987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6491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97957E-1379-4E87-B221-957DCBAA8EE2}"/>
              </a:ext>
            </a:extLst>
          </p:cNvPr>
          <p:cNvSpPr>
            <a:spLocks noGrp="1"/>
          </p:cNvSpPr>
          <p:nvPr>
            <p:ph type="title"/>
          </p:nvPr>
        </p:nvSpPr>
        <p:spPr/>
        <p:txBody>
          <a:bodyPr/>
          <a:lstStyle/>
          <a:p>
            <a:pPr algn="ctr"/>
            <a:r>
              <a:rPr lang="es-CO" dirty="0">
                <a:solidFill>
                  <a:schemeClr val="accent2">
                    <a:lumMod val="50000"/>
                  </a:schemeClr>
                </a:solidFill>
              </a:rPr>
              <a:t>La clase obrera en el periodo de la violencia en Colombia</a:t>
            </a:r>
          </a:p>
        </p:txBody>
      </p:sp>
      <p:sp>
        <p:nvSpPr>
          <p:cNvPr id="6" name="Marcador de contenido 5">
            <a:extLst>
              <a:ext uri="{FF2B5EF4-FFF2-40B4-BE49-F238E27FC236}">
                <a16:creationId xmlns:a16="http://schemas.microsoft.com/office/drawing/2014/main" id="{73A89FEA-E441-49A5-A57F-BAB13CA9A6C4}"/>
              </a:ext>
            </a:extLst>
          </p:cNvPr>
          <p:cNvSpPr>
            <a:spLocks noGrp="1"/>
          </p:cNvSpPr>
          <p:nvPr>
            <p:ph sz="quarter" idx="4"/>
          </p:nvPr>
        </p:nvSpPr>
        <p:spPr>
          <a:xfrm>
            <a:off x="5060272" y="1905000"/>
            <a:ext cx="6445359" cy="4717742"/>
          </a:xfrm>
        </p:spPr>
        <p:txBody>
          <a:bodyPr/>
          <a:lstStyle/>
          <a:p>
            <a:pPr marL="0" indent="0" algn="l">
              <a:buNone/>
            </a:pPr>
            <a:endParaRPr lang="es-MX" b="1" dirty="0">
              <a:solidFill>
                <a:srgbClr val="191919"/>
              </a:solidFill>
              <a:effectLst/>
              <a:latin typeface="Roboto" panose="02000000000000000000" pitchFamily="2" charset="0"/>
            </a:endParaRPr>
          </a:p>
          <a:p>
            <a:pPr algn="l"/>
            <a:r>
              <a:rPr lang="es-MX" b="0" i="0" strike="noStrike"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hlinkClick r:id="rId2">
                  <a:extLst>
                    <a:ext uri="{A12FA001-AC4F-418D-AE19-62706E023703}">
                      <ahyp:hlinkClr xmlns:ahyp="http://schemas.microsoft.com/office/drawing/2018/hyperlinkcolor" val="tx"/>
                    </a:ext>
                  </a:extLst>
                </a:hlinkClick>
              </a:rPr>
              <a:t>La violencia bipartidista en Colombia durante 1948 fue un fenómeno que afectó profundamente a la clase obrera sindical. La lucha por el poder entre los partidos liberales y conservadores, que culminó con el asesinato de Jorge Eliécer Gaitán, desencadenó una serie de conflictos y violencia que se extendieron por todo el país. La clase obrera, que ya estaba luchando por sus derechos y condiciones laborales, se vio envuelta en este conflicto, enfrentando tanto la represión del Estado como la violencia de los grupos armados. La violencia bipartidista no solo afectó a los trabajadores, sino que también se entrelazó con conflictos </a:t>
            </a:r>
            <a:endParaRPr lang="es-MX" b="0" i="0" dirty="0">
              <a:solidFill>
                <a:schemeClr val="tx1"/>
              </a:solidFill>
              <a:effectLst/>
              <a:latin typeface="Nirmala UI Semilight" panose="020B0402040204020203" pitchFamily="34" charset="0"/>
              <a:ea typeface="Nirmala UI Semilight" panose="020B0402040204020203" pitchFamily="34" charset="0"/>
              <a:cs typeface="Nirmala UI Semilight" panose="020B0402040204020203" pitchFamily="34" charset="0"/>
            </a:endParaRPr>
          </a:p>
          <a:p>
            <a:endParaRPr lang="es-CO" dirty="0"/>
          </a:p>
        </p:txBody>
      </p:sp>
      <p:pic>
        <p:nvPicPr>
          <p:cNvPr id="3074" name="Picture 2" descr="El Bogotazo - EcuRed">
            <a:extLst>
              <a:ext uri="{FF2B5EF4-FFF2-40B4-BE49-F238E27FC236}">
                <a16:creationId xmlns:a16="http://schemas.microsoft.com/office/drawing/2014/main" id="{FF5A9F92-6190-4832-9245-5900A7276A47}"/>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1162975" y="2512381"/>
            <a:ext cx="3568823" cy="2861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9606719"/>
      </p:ext>
    </p:extLst>
  </p:cSld>
  <p:clrMapOvr>
    <a:masterClrMapping/>
  </p:clrMapOvr>
</p:sld>
</file>

<file path=ppt/theme/theme1.xml><?xml version="1.0" encoding="utf-8"?>
<a:theme xmlns:a="http://schemas.openxmlformats.org/drawingml/2006/main" name="Espiral">
  <a:themeElements>
    <a:clrScheme name="Espiral">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Espiral">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563</TotalTime>
  <Words>1673</Words>
  <Application>Microsoft Office PowerPoint</Application>
  <PresentationFormat>Panorámica</PresentationFormat>
  <Paragraphs>47</Paragraphs>
  <Slides>11</Slides>
  <Notes>0</Notes>
  <HiddenSlides>0</HiddenSlides>
  <MMClips>0</MMClips>
  <ScaleCrop>false</ScaleCrop>
  <HeadingPairs>
    <vt:vector size="6" baseType="variant">
      <vt:variant>
        <vt:lpstr>Fuentes usadas</vt:lpstr>
      </vt:variant>
      <vt:variant>
        <vt:i4>14</vt:i4>
      </vt:variant>
      <vt:variant>
        <vt:lpstr>Tema</vt:lpstr>
      </vt:variant>
      <vt:variant>
        <vt:i4>1</vt:i4>
      </vt:variant>
      <vt:variant>
        <vt:lpstr>Títulos de diapositiva</vt:lpstr>
      </vt:variant>
      <vt:variant>
        <vt:i4>11</vt:i4>
      </vt:variant>
    </vt:vector>
  </HeadingPairs>
  <TitlesOfParts>
    <vt:vector size="26" baseType="lpstr">
      <vt:lpstr>Arial</vt:lpstr>
      <vt:lpstr>Bahnschrift</vt:lpstr>
      <vt:lpstr>Calibri</vt:lpstr>
      <vt:lpstr>Century Gothic</vt:lpstr>
      <vt:lpstr>ff1</vt:lpstr>
      <vt:lpstr>ff2</vt:lpstr>
      <vt:lpstr>ff3</vt:lpstr>
      <vt:lpstr>Google Sans</vt:lpstr>
      <vt:lpstr>inherit</vt:lpstr>
      <vt:lpstr>Nirmala UI Semilight</vt:lpstr>
      <vt:lpstr>Roboto</vt:lpstr>
      <vt:lpstr>Segoe UI</vt:lpstr>
      <vt:lpstr>Wingdings</vt:lpstr>
      <vt:lpstr>Wingdings 3</vt:lpstr>
      <vt:lpstr>Espiral</vt:lpstr>
      <vt:lpstr>PRIMERO DE MAYO  LA GUERRA Y LA PAZ.</vt:lpstr>
      <vt:lpstr>FORMACION DE LA CLASE OBRERA EN COLOMBIA</vt:lpstr>
      <vt:lpstr>Contexto del surgimiento de la clase y las luchas obreras en Colombia</vt:lpstr>
      <vt:lpstr>Presentación de PowerPoint</vt:lpstr>
      <vt:lpstr>La clase obrera frente a las guerras imperialistas</vt:lpstr>
      <vt:lpstr>Surgimiento de las centrales sindicales.</vt:lpstr>
      <vt:lpstr>MOVIMIENTO SINDICAL DESPUES  DE LA SEGUNDA GUERRA MUNDIAL </vt:lpstr>
      <vt:lpstr>Surgimiento de la CIOLS</vt:lpstr>
      <vt:lpstr>La clase obrera en el periodo de la violencia en Colombia</vt:lpstr>
      <vt:lpstr>Consecuencias de las guerras actuales en la clase trabajadora </vt:lpstr>
      <vt:lpstr>Retos del movimiento obrero sandial para el próximo  primero de mayo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PRIMERO DEMAYO SITUACION DE GUERRA Y PAZ.</dc:title>
  <dc:creator>USUARIO</dc:creator>
  <cp:lastModifiedBy>USUARIO</cp:lastModifiedBy>
  <cp:revision>27</cp:revision>
  <dcterms:created xsi:type="dcterms:W3CDTF">2026-04-13T21:14:15Z</dcterms:created>
  <dcterms:modified xsi:type="dcterms:W3CDTF">2026-04-15T02:29:55Z</dcterms:modified>
</cp:coreProperties>
</file>