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2"/>
    <p:sldId id="293" r:id="rId3"/>
    <p:sldId id="288" r:id="rId4"/>
    <p:sldId id="284" r:id="rId5"/>
    <p:sldId id="281" r:id="rId6"/>
    <p:sldId id="269" r:id="rId7"/>
    <p:sldId id="283" r:id="rId8"/>
    <p:sldId id="267" r:id="rId9"/>
    <p:sldId id="285" r:id="rId10"/>
    <p:sldId id="287" r:id="rId11"/>
    <p:sldId id="289" r:id="rId12"/>
    <p:sldId id="266" r:id="rId13"/>
    <p:sldId id="297" r:id="rId14"/>
    <p:sldId id="295" r:id="rId15"/>
    <p:sldId id="294" r:id="rId16"/>
    <p:sldId id="357" r:id="rId17"/>
    <p:sldId id="292" r:id="rId18"/>
    <p:sldId id="291" r:id="rId19"/>
    <p:sldId id="272" r:id="rId20"/>
    <p:sldId id="290" r:id="rId21"/>
    <p:sldId id="286" r:id="rId22"/>
    <p:sldId id="282" r:id="rId23"/>
    <p:sldId id="273" r:id="rId24"/>
    <p:sldId id="318" r:id="rId25"/>
    <p:sldId id="280" r:id="rId26"/>
    <p:sldId id="275" r:id="rId27"/>
    <p:sldId id="260" r:id="rId28"/>
    <p:sldId id="296" r:id="rId29"/>
    <p:sldId id="259" r:id="rId30"/>
    <p:sldId id="319" r:id="rId31"/>
    <p:sldId id="354" r:id="rId32"/>
    <p:sldId id="351" r:id="rId33"/>
    <p:sldId id="352" r:id="rId34"/>
    <p:sldId id="353" r:id="rId35"/>
    <p:sldId id="321" r:id="rId36"/>
    <p:sldId id="320" r:id="rId37"/>
    <p:sldId id="322" r:id="rId38"/>
    <p:sldId id="323" r:id="rId39"/>
    <p:sldId id="324" r:id="rId40"/>
    <p:sldId id="325" r:id="rId41"/>
    <p:sldId id="327" r:id="rId42"/>
    <p:sldId id="355" r:id="rId43"/>
    <p:sldId id="356" r:id="rId44"/>
    <p:sldId id="326" r:id="rId45"/>
    <p:sldId id="330" r:id="rId46"/>
    <p:sldId id="328" r:id="rId47"/>
    <p:sldId id="329" r:id="rId48"/>
    <p:sldId id="331" r:id="rId49"/>
    <p:sldId id="332" r:id="rId50"/>
    <p:sldId id="334" r:id="rId51"/>
    <p:sldId id="335" r:id="rId52"/>
    <p:sldId id="333" r:id="rId53"/>
    <p:sldId id="338" r:id="rId54"/>
    <p:sldId id="336" r:id="rId55"/>
    <p:sldId id="337" r:id="rId56"/>
    <p:sldId id="339" r:id="rId57"/>
    <p:sldId id="340" r:id="rId58"/>
    <p:sldId id="341" r:id="rId59"/>
    <p:sldId id="342" r:id="rId60"/>
    <p:sldId id="343" r:id="rId61"/>
    <p:sldId id="344" r:id="rId62"/>
    <p:sldId id="345" r:id="rId63"/>
    <p:sldId id="346" r:id="rId64"/>
    <p:sldId id="347" r:id="rId65"/>
    <p:sldId id="348" r:id="rId66"/>
    <p:sldId id="349" r:id="rId67"/>
    <p:sldId id="358" r:id="rId68"/>
    <p:sldId id="359" r:id="rId69"/>
    <p:sldId id="350" r:id="rId70"/>
    <p:sldId id="279" r:id="rId7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918036" y="2120949"/>
            <a:ext cx="6355927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457200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charset="0"/>
                <a:sym typeface="+mn-ea"/>
              </a:rPr>
              <a:t>I</a:t>
            </a:r>
            <a:r>
              <a:rPr lang="en-US" sz="4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charset="0"/>
                <a:sym typeface="+mn-ea"/>
              </a:rPr>
              <a:t>dentificar </a:t>
            </a:r>
            <a:r>
              <a:rPr lang="es-CO" sz="4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charset="0"/>
                <a:sym typeface="+mn-ea"/>
              </a:rPr>
              <a:t>y </a:t>
            </a:r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charset="0"/>
                <a:sym typeface="+mn-ea"/>
              </a:rPr>
              <a:t>C</a:t>
            </a:r>
            <a:r>
              <a:rPr lang="es-CO" sz="4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charset="0"/>
                <a:sym typeface="+mn-ea"/>
              </a:rPr>
              <a:t>orregir</a:t>
            </a:r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charset="0"/>
                <a:sym typeface="+mn-ea"/>
              </a:rPr>
              <a:t> </a:t>
            </a:r>
          </a:p>
          <a:p>
            <a:pPr lvl="0" algn="ctr" defTabSz="457200"/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charset="0"/>
                <a:sym typeface="+mn-ea"/>
              </a:rPr>
              <a:t>malas practicas en </a:t>
            </a:r>
          </a:p>
          <a:p>
            <a:pPr lvl="0" algn="ctr" defTabSz="457200"/>
            <a:r>
              <a:rPr lang="es-CO" sz="3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charset="0"/>
                <a:sym typeface="+mn-ea"/>
              </a:rPr>
              <a:t>SST</a:t>
            </a: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reat Vibes" panose="02000507080000020002" pitchFamily="2" charset="0"/>
                <a:cs typeface="Arial" panose="020B0604020202020204" pitchFamily="34" charset="0"/>
              </a:rPr>
              <a:t>Heliberto Sossa Jaramillo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3B73D0-A193-43D2-BAE3-C9A104996529}"/>
              </a:ext>
            </a:extLst>
          </p:cNvPr>
          <p:cNvSpPr/>
          <p:nvPr/>
        </p:nvSpPr>
        <p:spPr>
          <a:xfrm>
            <a:off x="554566" y="1893369"/>
            <a:ext cx="11082867" cy="853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Falta de compromiso gerencial: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Ver la SST solo como un cumplimiento documental y no asignar recursos reales para la prevención. 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61228-39BD-40BC-A09B-28CE00D2C2F4}"/>
              </a:ext>
            </a:extLst>
          </p:cNvPr>
          <p:cNvSpPr txBox="1"/>
          <p:nvPr/>
        </p:nvSpPr>
        <p:spPr>
          <a:xfrm>
            <a:off x="831226" y="4110680"/>
            <a:ext cx="11082867" cy="853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Refuerzo Positivo:</a:t>
            </a: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Reconocer comportamientos seguros y premiar la cultura preventiva</a:t>
            </a: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s-CO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76FFAE9-D294-44B1-8831-2F2226DCC6F4}"/>
              </a:ext>
            </a:extLst>
          </p:cNvPr>
          <p:cNvSpPr/>
          <p:nvPr/>
        </p:nvSpPr>
        <p:spPr>
          <a:xfrm>
            <a:off x="3555999" y="477919"/>
            <a:ext cx="82550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Reporte de Condiciones Inseguras: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Incentivar a los trabajadores a informar riesgos sin temor a represalias. 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30297C9-78C5-4854-99F8-44B7DD58D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999" y="2141065"/>
            <a:ext cx="2037382" cy="128793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436A293-113F-480A-9856-95737EB86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4209" y="2141065"/>
            <a:ext cx="2037382" cy="128793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BABAAA0-3534-4871-BAAF-92DCCDA80C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2420" y="2141065"/>
            <a:ext cx="2037383" cy="1287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35DF686-184D-4385-B8FE-C8C16A8ADE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0633" y="2156003"/>
            <a:ext cx="2037382" cy="127299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95B5460-9890-445E-B062-68EA130B1C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4209" y="3537559"/>
            <a:ext cx="2037382" cy="128793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84CBEFE-9925-4722-87CF-5B0BAC8F99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2420" y="3518507"/>
            <a:ext cx="2037382" cy="130698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D0C3418-F7A7-46C8-B4C1-DF8864CCFE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40053" y="4995087"/>
            <a:ext cx="2153328" cy="128793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374DA0F-9104-4B45-8506-7EE01ED90B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95876" y="4943579"/>
            <a:ext cx="2037382" cy="128793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5243F51-13CA-4760-919E-B2AB6506A8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92420" y="4934051"/>
            <a:ext cx="2037382" cy="130698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52F3074-0D76-4310-8F67-45613B033C3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10633" y="4947221"/>
            <a:ext cx="2153329" cy="129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8AE995E-FEE9-49CB-B883-F6224352056C}"/>
              </a:ext>
            </a:extLst>
          </p:cNvPr>
          <p:cNvSpPr/>
          <p:nvPr/>
        </p:nvSpPr>
        <p:spPr>
          <a:xfrm>
            <a:off x="3806014" y="1857013"/>
            <a:ext cx="8202209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Uso Incorrecto de EPP: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No usar, o usar mal, los Equipos de Protección Personal. 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3E11E19-7103-4C73-B39E-DCDCA339A731}"/>
              </a:ext>
            </a:extLst>
          </p:cNvPr>
          <p:cNvSpPr txBox="1"/>
          <p:nvPr/>
        </p:nvSpPr>
        <p:spPr>
          <a:xfrm>
            <a:off x="3573555" y="3622434"/>
            <a:ext cx="8434667" cy="980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  <a:defRPr/>
            </a:pPr>
            <a:r>
              <a:rPr kumimoji="0" lang="es-CO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Corrección</a:t>
            </a:r>
            <a:r>
              <a:rPr kumimoji="0" lang="es-CO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kumimoji="0" lang="es-CO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Capacitar sobre el uso correcto y supervisar el cumplimiento obligatorio.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06EA081-2DA7-49DE-9619-6C6EEE55DA1C}"/>
              </a:ext>
            </a:extLst>
          </p:cNvPr>
          <p:cNvSpPr/>
          <p:nvPr/>
        </p:nvSpPr>
        <p:spPr>
          <a:xfrm>
            <a:off x="431801" y="4238635"/>
            <a:ext cx="11133665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Ausencia de exámenes médicos: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No realizar evaluaciones de ingreso o periódicas para monitorear la salud del trabajador.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7948652-612D-434C-BF64-1E71188756CB}"/>
              </a:ext>
            </a:extLst>
          </p:cNvPr>
          <p:cNvSpPr/>
          <p:nvPr/>
        </p:nvSpPr>
        <p:spPr>
          <a:xfrm>
            <a:off x="287866" y="4203280"/>
            <a:ext cx="9067801" cy="190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Análisis de Causalidad: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Ante una falla o accidente, utilizar metodologías como los "5 porqués" o el diagrama de espina de pescado para encontrar la causa raíz y no solo el síntoma. 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62EEA6F-0FFD-49D1-A5A7-5A886AC82D02}"/>
              </a:ext>
            </a:extLst>
          </p:cNvPr>
          <p:cNvSpPr/>
          <p:nvPr/>
        </p:nvSpPr>
        <p:spPr>
          <a:xfrm>
            <a:off x="287867" y="751763"/>
            <a:ext cx="9067800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2800" b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Investigación de Accidentes:</a:t>
            </a:r>
            <a:r>
              <a:rPr lang="es-CO" sz="28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Analizar las causas raíz para implementar medidas correctivas definitivas. 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3D6C010-44D9-44FC-ADDE-75F434AD4EE1}"/>
              </a:ext>
            </a:extLst>
          </p:cNvPr>
          <p:cNvSpPr/>
          <p:nvPr/>
        </p:nvSpPr>
        <p:spPr>
          <a:xfrm>
            <a:off x="287866" y="2327811"/>
            <a:ext cx="906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CO" sz="2400" b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Inspecciones Planeadas:</a:t>
            </a:r>
            <a:r>
              <a:rPr lang="es-CO" sz="24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Usar todos los sentidos para detectar peligros en el sitio de trabajo. </a:t>
            </a:r>
            <a:endParaRPr lang="es-CO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0226560-303D-4B2C-880C-0C27865343F0}"/>
              </a:ext>
            </a:extLst>
          </p:cNvPr>
          <p:cNvSpPr/>
          <p:nvPr/>
        </p:nvSpPr>
        <p:spPr>
          <a:xfrm>
            <a:off x="240055" y="3429000"/>
            <a:ext cx="11438466" cy="1441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07000"/>
              </a:lnSpc>
              <a:spcAft>
                <a:spcPts val="80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nosotros, es fundamental distinguir entre las fallas en el comportamiento humano y las deficiencias en el entorno físico, además de corregir los errores estratégicos de gestión.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A0142A5-01D4-4669-B30A-64D8EE828BA3}"/>
              </a:ext>
            </a:extLst>
          </p:cNvPr>
          <p:cNvSpPr txBox="1"/>
          <p:nvPr/>
        </p:nvSpPr>
        <p:spPr>
          <a:xfrm>
            <a:off x="655544" y="4210280"/>
            <a:ext cx="11083738" cy="980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Tx/>
              <a:buNone/>
              <a:tabLst>
                <a:tab pos="457200" algn="l"/>
              </a:tabLst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Actos Inseguros (Comportamiento):</a:t>
            </a:r>
            <a:r>
              <a:rPr kumimoji="0" lang="es-CO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Son acciones u omisiones de los trabajadores que aumentan la probabilidad de un accidente. </a:t>
            </a:r>
          </a:p>
        </p:txBody>
      </p:sp>
    </p:spTree>
    <p:extLst>
      <p:ext uri="{BB962C8B-B14F-4D97-AF65-F5344CB8AC3E}">
        <p14:creationId xmlns:p14="http://schemas.microsoft.com/office/powerpoint/2010/main" val="243049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590172C-A9F8-4C0F-A15E-532FC4C2155A}"/>
              </a:ext>
            </a:extLst>
          </p:cNvPr>
          <p:cNvSpPr/>
          <p:nvPr/>
        </p:nvSpPr>
        <p:spPr>
          <a:xfrm>
            <a:off x="46567" y="631794"/>
            <a:ext cx="9355666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 usar o usar incorrectamente los Equipos de Protección Personal (EPP).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4015A55-7C37-4535-9568-16F45C081CF0}"/>
              </a:ext>
            </a:extLst>
          </p:cNvPr>
          <p:cNvSpPr/>
          <p:nvPr/>
        </p:nvSpPr>
        <p:spPr>
          <a:xfrm>
            <a:off x="-2" y="2300885"/>
            <a:ext cx="9355665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Operar equipos sin autorización o a velocidades inseguras.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2F341BC-B1D0-4B88-B962-33B2ACE91C6F}"/>
              </a:ext>
            </a:extLst>
          </p:cNvPr>
          <p:cNvSpPr/>
          <p:nvPr/>
        </p:nvSpPr>
        <p:spPr>
          <a:xfrm>
            <a:off x="-1" y="3982992"/>
            <a:ext cx="9355665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Realizar tareas bajo la influencia de alcohol o sustancias.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0F5FEA6-265E-404D-9936-1C7CEC74A88C}"/>
              </a:ext>
            </a:extLst>
          </p:cNvPr>
          <p:cNvSpPr/>
          <p:nvPr/>
        </p:nvSpPr>
        <p:spPr>
          <a:xfrm>
            <a:off x="46567" y="5541562"/>
            <a:ext cx="9448800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Ignorar señalizaciones o procedimientos de seguridad establecidos.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DE300CE-A6CE-4F0B-8D85-C758DCCB025C}"/>
              </a:ext>
            </a:extLst>
          </p:cNvPr>
          <p:cNvSpPr/>
          <p:nvPr/>
        </p:nvSpPr>
        <p:spPr>
          <a:xfrm>
            <a:off x="355599" y="3578235"/>
            <a:ext cx="10938933" cy="1441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Condiciones Inseguras (Entorno):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Son fallas en las instalaciones, herramientas o maquinaria que representan un peligro.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1F68603-78E4-4357-8997-F38C971518BF}"/>
              </a:ext>
            </a:extLst>
          </p:cNvPr>
          <p:cNvSpPr/>
          <p:nvPr/>
        </p:nvSpPr>
        <p:spPr>
          <a:xfrm>
            <a:off x="0" y="920308"/>
            <a:ext cx="12192000" cy="80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dirty="0"/>
          </a:p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Falta de orden y aseo en las áreas de trabajo (pasillos obstruidos).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B10AA51-F165-4B6E-9601-DD0F3E25CB12}"/>
              </a:ext>
            </a:extLst>
          </p:cNvPr>
          <p:cNvSpPr/>
          <p:nvPr/>
        </p:nvSpPr>
        <p:spPr>
          <a:xfrm>
            <a:off x="0" y="2595664"/>
            <a:ext cx="12192000" cy="519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Maquinaria sin protecciones o en mal estado.</a:t>
            </a:r>
            <a:r>
              <a:rPr lang="es-CO" sz="1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6ACF5C2-C366-45EE-A76D-FF957ACC7861}"/>
              </a:ext>
            </a:extLst>
          </p:cNvPr>
          <p:cNvSpPr/>
          <p:nvPr/>
        </p:nvSpPr>
        <p:spPr>
          <a:xfrm>
            <a:off x="0" y="3981004"/>
            <a:ext cx="12192000" cy="519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Iluminación deficiente o niveles de ruido excesivos.</a:t>
            </a:r>
            <a:r>
              <a:rPr lang="es-CO" sz="1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7B8109B-9D61-47B1-B031-42207D5DE35C}"/>
              </a:ext>
            </a:extLst>
          </p:cNvPr>
          <p:cNvSpPr/>
          <p:nvPr/>
        </p:nvSpPr>
        <p:spPr>
          <a:xfrm>
            <a:off x="0" y="5366344"/>
            <a:ext cx="9855200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Instalaciones eléctricas provisionales o sobrecargadas.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2CF4EE9-991A-4F94-83C5-86CFF0D478FC}"/>
              </a:ext>
            </a:extLst>
          </p:cNvPr>
          <p:cNvSpPr/>
          <p:nvPr/>
        </p:nvSpPr>
        <p:spPr>
          <a:xfrm>
            <a:off x="491067" y="2828836"/>
            <a:ext cx="10998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4400" b="1" u="sng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charset="0"/>
                <a:sym typeface="+mn-ea"/>
              </a:rPr>
              <a:t>¿QUE ES LA SST?</a:t>
            </a:r>
            <a:endParaRPr lang="es-CO" sz="4400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943475A-54FF-4E6D-8FD4-69495F3F8DA6}"/>
              </a:ext>
            </a:extLst>
          </p:cNvPr>
          <p:cNvSpPr/>
          <p:nvPr/>
        </p:nvSpPr>
        <p:spPr>
          <a:xfrm>
            <a:off x="491067" y="4206501"/>
            <a:ext cx="11125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es la disciplina que trata de la prevención de las lesiones y enfermedades causadas por las condiciones de trabajo, y de la protección y promoción de la salud de los trabajadores.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15B6514B-7E66-4C3A-A9B0-38DB388F73A5}"/>
              </a:ext>
            </a:extLst>
          </p:cNvPr>
          <p:cNvSpPr/>
          <p:nvPr/>
        </p:nvSpPr>
        <p:spPr>
          <a:xfrm>
            <a:off x="448731" y="4120102"/>
            <a:ext cx="11328402" cy="1441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Acciones Correctivas: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Implementar soluciones definitivas para eliminar la causa de una "no conformidad" detectada en auditorías o inspecciones.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5F637CD-3EF6-4220-9398-39ED9FFE13AF}"/>
              </a:ext>
            </a:extLst>
          </p:cNvPr>
          <p:cNvSpPr/>
          <p:nvPr/>
        </p:nvSpPr>
        <p:spPr>
          <a:xfrm>
            <a:off x="516465" y="1226570"/>
            <a:ext cx="8815793" cy="1441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Ignorar Riesgos Psicosociales: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Centrarse solo en seguridad física y descuidar el estrés, fatiga o carga mental.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85A05A-9FF5-4AFF-99A9-4B5DA8246E20}"/>
              </a:ext>
            </a:extLst>
          </p:cNvPr>
          <p:cNvSpPr txBox="1"/>
          <p:nvPr/>
        </p:nvSpPr>
        <p:spPr>
          <a:xfrm>
            <a:off x="709332" y="3111446"/>
            <a:ext cx="8622926" cy="980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  <a:defRPr/>
            </a:pPr>
            <a:r>
              <a:rPr kumimoji="0" lang="es-CO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Corrección</a:t>
            </a:r>
            <a:r>
              <a:rPr kumimoji="0" lang="es-CO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kumimoji="0" lang="es-CO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Evaluar factores psicosociales y mejorar la organización del trabajo.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5E170C5-D97C-497A-BACB-EBC4AC11EC2F}"/>
              </a:ext>
            </a:extLst>
          </p:cNvPr>
          <p:cNvSpPr/>
          <p:nvPr/>
        </p:nvSpPr>
        <p:spPr>
          <a:xfrm>
            <a:off x="658304" y="1015369"/>
            <a:ext cx="112712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¿DE DONDE SALEN O COMIENZAN LOS COMITES DE CONVIVENCIA LABORAL?</a:t>
            </a: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BAA7F03-54A9-4B62-A90C-59FA807258AD}"/>
              </a:ext>
            </a:extLst>
          </p:cNvPr>
          <p:cNvSpPr/>
          <p:nvPr/>
        </p:nvSpPr>
        <p:spPr>
          <a:xfrm>
            <a:off x="658304" y="2851034"/>
            <a:ext cx="4291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LEY 1010 DE 2006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AA412367-8C8D-42FC-B110-498408923F95}"/>
              </a:ext>
            </a:extLst>
          </p:cNvPr>
          <p:cNvSpPr/>
          <p:nvPr/>
        </p:nvSpPr>
        <p:spPr>
          <a:xfrm>
            <a:off x="6036733" y="2851034"/>
            <a:ext cx="5210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RESOLUCION 2646 DE 2008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335AC41-1886-4C61-93FA-007DEA67B5B6}"/>
              </a:ext>
            </a:extLst>
          </p:cNvPr>
          <p:cNvSpPr/>
          <p:nvPr/>
        </p:nvSpPr>
        <p:spPr>
          <a:xfrm>
            <a:off x="2396067" y="4317367"/>
            <a:ext cx="71204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CO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RESOLUCIÓN 2764 DE 2022</a:t>
            </a:r>
            <a:endParaRPr kumimoji="0" lang="es-CO" alt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7B11BA6-ADB7-4D61-9EC2-6691172D8275}"/>
              </a:ext>
            </a:extLst>
          </p:cNvPr>
          <p:cNvSpPr/>
          <p:nvPr/>
        </p:nvSpPr>
        <p:spPr>
          <a:xfrm>
            <a:off x="2108200" y="5667399"/>
            <a:ext cx="746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RESOLUCION 3461 DE 2025</a:t>
            </a:r>
            <a:endParaRPr kumimoji="0" lang="es-CO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AC02130-B878-479E-B353-16ADB8234FA0}"/>
              </a:ext>
            </a:extLst>
          </p:cNvPr>
          <p:cNvSpPr/>
          <p:nvPr/>
        </p:nvSpPr>
        <p:spPr>
          <a:xfrm>
            <a:off x="2054673" y="895922"/>
            <a:ext cx="101373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Para identificar y corregir, desde los Factores de Riesgo Psicosocial</a:t>
            </a:r>
            <a:endParaRPr kumimoji="0" lang="es-CO" sz="3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C7F4330-184D-4EF2-995E-031756713EC2}"/>
              </a:ext>
            </a:extLst>
          </p:cNvPr>
          <p:cNvSpPr/>
          <p:nvPr/>
        </p:nvSpPr>
        <p:spPr>
          <a:xfrm>
            <a:off x="448734" y="2905780"/>
            <a:ext cx="114384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¿Que son y que no son conducta de Acoso Laboral?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B801D4A-8DAD-4EF5-97B2-403F2A240826}"/>
              </a:ext>
            </a:extLst>
          </p:cNvPr>
          <p:cNvSpPr/>
          <p:nvPr/>
        </p:nvSpPr>
        <p:spPr>
          <a:xfrm>
            <a:off x="448734" y="3987286"/>
            <a:ext cx="114384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Conductas que constituyen acoso laboral.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Work Sans" pitchFamily="2" charset="0"/>
              </a:rPr>
              <a:t> 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159DE14-9F8B-44AF-9995-A2A136AF7477}"/>
              </a:ext>
            </a:extLst>
          </p:cNvPr>
          <p:cNvSpPr/>
          <p:nvPr/>
        </p:nvSpPr>
        <p:spPr>
          <a:xfrm>
            <a:off x="448734" y="5068792"/>
            <a:ext cx="5647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  <a:defRPr/>
            </a:pPr>
            <a:r>
              <a:rPr lang="es-CO" sz="2800" b="1" kern="0" dirty="0">
                <a:solidFill>
                  <a:prstClr val="white"/>
                </a:solidFill>
                <a:latin typeface="Work Sans"/>
              </a:rPr>
              <a:t>Maltrato laboral.</a:t>
            </a:r>
            <a:endParaRPr lang="es-CO" sz="2800" kern="0" dirty="0">
              <a:solidFill>
                <a:prstClr val="white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83DF9F0-07D2-4E4A-9718-7AFF24DDCFA5}"/>
              </a:ext>
            </a:extLst>
          </p:cNvPr>
          <p:cNvSpPr/>
          <p:nvPr/>
        </p:nvSpPr>
        <p:spPr>
          <a:xfrm>
            <a:off x="6096000" y="5068792"/>
            <a:ext cx="571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  <a:defRPr/>
            </a:pPr>
            <a:r>
              <a:rPr lang="es-CO" sz="2800" b="1" kern="0" dirty="0">
                <a:solidFill>
                  <a:prstClr val="white"/>
                </a:solidFill>
                <a:latin typeface="Work Sans"/>
              </a:rPr>
              <a:t>Entorpecimiento laboral</a:t>
            </a:r>
            <a:endParaRPr lang="es-CO" sz="2800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C3BFE8D-1B41-40E8-A6B3-81821EC9000B}"/>
              </a:ext>
            </a:extLst>
          </p:cNvPr>
          <p:cNvSpPr/>
          <p:nvPr/>
        </p:nvSpPr>
        <p:spPr>
          <a:xfrm>
            <a:off x="98461" y="2761870"/>
            <a:ext cx="90878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envío de anónimos, llamadas telefónicas y mensajes virtuales con contenido injurioso, ofensivo o intimidatorio o el sometimiento a una situación de aislamiento social.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20D5C08-8D8A-4C41-A4C4-6BABFC711A2F}"/>
              </a:ext>
            </a:extLst>
          </p:cNvPr>
          <p:cNvSpPr/>
          <p:nvPr/>
        </p:nvSpPr>
        <p:spPr>
          <a:xfrm>
            <a:off x="201707" y="1635892"/>
            <a:ext cx="5033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"/>
              </a:rPr>
              <a:t>Discriminación laboral.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25FFAC5-5315-46CA-888D-77838A5D3BD3}"/>
              </a:ext>
            </a:extLst>
          </p:cNvPr>
          <p:cNvSpPr/>
          <p:nvPr/>
        </p:nvSpPr>
        <p:spPr>
          <a:xfrm>
            <a:off x="4952765" y="1629056"/>
            <a:ext cx="4233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"/>
              </a:rPr>
              <a:t>Desprotección laboral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AC3F56E-71FA-4AD6-8273-75B6960B5AA7}"/>
              </a:ext>
            </a:extLst>
          </p:cNvPr>
          <p:cNvSpPr/>
          <p:nvPr/>
        </p:nvSpPr>
        <p:spPr>
          <a:xfrm>
            <a:off x="98460" y="5087300"/>
            <a:ext cx="90878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actos de agresión física, independientemente de sus consecuencias</a:t>
            </a:r>
            <a:r>
              <a:rPr lang="es-E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7D728B2-6106-4D27-A6E4-AEDFBA9311C7}"/>
              </a:ext>
            </a:extLst>
          </p:cNvPr>
          <p:cNvSpPr/>
          <p:nvPr/>
        </p:nvSpPr>
        <p:spPr>
          <a:xfrm>
            <a:off x="201707" y="509914"/>
            <a:ext cx="4827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  <a:defRPr/>
            </a:pPr>
            <a:r>
              <a:rPr lang="es-CO" sz="2800" b="1" kern="0" dirty="0">
                <a:solidFill>
                  <a:prstClr val="white"/>
                </a:solidFill>
                <a:latin typeface="Work Sans"/>
              </a:rPr>
              <a:t>Persecución laboral.</a:t>
            </a:r>
            <a:endParaRPr lang="es-CO" sz="2800" kern="0" dirty="0">
              <a:solidFill>
                <a:prstClr val="white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1098CA4-2FD4-4739-9548-AB9D7050E357}"/>
              </a:ext>
            </a:extLst>
          </p:cNvPr>
          <p:cNvSpPr/>
          <p:nvPr/>
        </p:nvSpPr>
        <p:spPr>
          <a:xfrm>
            <a:off x="5028965" y="457468"/>
            <a:ext cx="4157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  <a:defRPr/>
            </a:pPr>
            <a:r>
              <a:rPr lang="es-CO" sz="2800" b="1" kern="0" dirty="0">
                <a:solidFill>
                  <a:prstClr val="white"/>
                </a:solidFill>
                <a:latin typeface="Work Sans"/>
              </a:rPr>
              <a:t>Inequidad laboral.</a:t>
            </a:r>
            <a:endParaRPr lang="es-CO" sz="2800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0F784FA-F4F9-4F09-96CA-9EA36BB38CFE}"/>
              </a:ext>
            </a:extLst>
          </p:cNvPr>
          <p:cNvSpPr/>
          <p:nvPr/>
        </p:nvSpPr>
        <p:spPr>
          <a:xfrm>
            <a:off x="270933" y="4020572"/>
            <a:ext cx="115485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expresiones injuriosas o ultrajantes sobre la persona, con utilización de palabras soeces o con alusión a la raza, el género, el origen familiar o nacional, la preferencia política o el estatus social.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ED8E5D1-E59C-43F2-9217-8CF1A0439F87}"/>
              </a:ext>
            </a:extLst>
          </p:cNvPr>
          <p:cNvSpPr/>
          <p:nvPr/>
        </p:nvSpPr>
        <p:spPr>
          <a:xfrm>
            <a:off x="242047" y="2521059"/>
            <a:ext cx="115689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comentarios hostiles y humillantes de descalificación profesional expresados en presencia de los compañeros de trabajo.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DE5094D-DCBB-4C70-960E-D7553B0F0B0D}"/>
              </a:ext>
            </a:extLst>
          </p:cNvPr>
          <p:cNvSpPr/>
          <p:nvPr/>
        </p:nvSpPr>
        <p:spPr>
          <a:xfrm>
            <a:off x="242046" y="3828703"/>
            <a:ext cx="115689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  <a:defRPr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injustificadas amenazas de despido expresadas en presencia de los compañeros de trabajo.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E64C882-403F-450C-88C1-F5530912E9EF}"/>
              </a:ext>
            </a:extLst>
          </p:cNvPr>
          <p:cNvSpPr/>
          <p:nvPr/>
        </p:nvSpPr>
        <p:spPr>
          <a:xfrm>
            <a:off x="242047" y="5136347"/>
            <a:ext cx="100026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descalificación humillante y en presencia de los compañeros de trabajo de las propuestas u opiniones de trabajo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7F2C6C7-BA6B-447A-A5C2-45F4520B3141}"/>
              </a:ext>
            </a:extLst>
          </p:cNvPr>
          <p:cNvSpPr/>
          <p:nvPr/>
        </p:nvSpPr>
        <p:spPr>
          <a:xfrm>
            <a:off x="215153" y="1082638"/>
            <a:ext cx="907277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múltiples denuncias disciplinarias de cualquiera de los sujetos activos del acoso, cuya temeridad quede demostrada por el resultado de los respectivos procesos disciplinarios.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26BE5DB-5DF1-4662-AF6D-FCD22C17A6E0}"/>
              </a:ext>
            </a:extLst>
          </p:cNvPr>
          <p:cNvSpPr/>
          <p:nvPr/>
        </p:nvSpPr>
        <p:spPr>
          <a:xfrm>
            <a:off x="321734" y="3608570"/>
            <a:ext cx="8966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burlas sobre la apariencia física o la forma de vestir, formuladas en público</a:t>
            </a:r>
            <a:r>
              <a:rPr lang="es-CO" sz="2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09C63CC-495B-4D4F-B637-3996B281DBC1}"/>
              </a:ext>
            </a:extLst>
          </p:cNvPr>
          <p:cNvSpPr/>
          <p:nvPr/>
        </p:nvSpPr>
        <p:spPr>
          <a:xfrm>
            <a:off x="321733" y="5272727"/>
            <a:ext cx="84073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  <a:defRPr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alusión pública a hechos pertenecientes a la intimidad de la persona.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7B87CC8-059C-4F95-9B05-A13D4F9C3B2F}"/>
              </a:ext>
            </a:extLst>
          </p:cNvPr>
          <p:cNvSpPr/>
          <p:nvPr/>
        </p:nvSpPr>
        <p:spPr>
          <a:xfrm>
            <a:off x="0" y="3832353"/>
            <a:ext cx="105833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imposición de deberes ostensiblemente extraños a las obligaciones laborales, las exigencias abiertamente desproporcionadas sobre el cumplimiento de la labor encomendada y el brusco cambio del lugar de trabajo o de la labor contratada sin ningún fundamento objetivo referente a la necesidad técnica de la empresa.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5D9DB7E-61CD-44F2-A420-D88C264EB962}"/>
              </a:ext>
            </a:extLst>
          </p:cNvPr>
          <p:cNvSpPr/>
          <p:nvPr/>
        </p:nvSpPr>
        <p:spPr>
          <a:xfrm>
            <a:off x="211667" y="1309287"/>
            <a:ext cx="11658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  <a:defRPr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exigencia de laborar en horarios excesivos respecto a la jornada laboral contratada o legalmente establecida, los cambios sorpresivos del turno laboral y la exigencia permanente de laborar en dominicales y días festivos sin ningún fundamento objetivo en las necesidades de la empresa, o en forma discriminatoria respecto a los demás trabajadores o empleados.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22613AB-C0C5-48B2-BB37-7D6D11B98A77}"/>
              </a:ext>
            </a:extLst>
          </p:cNvPr>
          <p:cNvSpPr/>
          <p:nvPr/>
        </p:nvSpPr>
        <p:spPr>
          <a:xfrm>
            <a:off x="211667" y="4312216"/>
            <a:ext cx="11658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trato notoriamente discriminatorio respecto a los demás empleados en cuanto al otorgamiento de derechos y prerrogativas laborales y la imposición de deberes laborales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6801A1E-6B66-4ADE-B2B5-5E945485D3BD}"/>
              </a:ext>
            </a:extLst>
          </p:cNvPr>
          <p:cNvSpPr/>
          <p:nvPr/>
        </p:nvSpPr>
        <p:spPr>
          <a:xfrm>
            <a:off x="3335865" y="557368"/>
            <a:ext cx="866986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4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¿Qué SE NECESITA ENTONCES IDENTIFICAR?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E5C5431-C519-4CD4-B432-1E4F7DD4C82F}"/>
              </a:ext>
            </a:extLst>
          </p:cNvPr>
          <p:cNvSpPr/>
          <p:nvPr/>
        </p:nvSpPr>
        <p:spPr>
          <a:xfrm>
            <a:off x="4622797" y="2615389"/>
            <a:ext cx="3351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PREVENCION.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26E6F42-A2F8-4F82-BF28-5943B21E6994}"/>
              </a:ext>
            </a:extLst>
          </p:cNvPr>
          <p:cNvSpPr/>
          <p:nvPr/>
        </p:nvSpPr>
        <p:spPr>
          <a:xfrm>
            <a:off x="4622797" y="3771183"/>
            <a:ext cx="7120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PROMOCION.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423B918-152C-4277-8E3E-4DA2F07ED930}"/>
              </a:ext>
            </a:extLst>
          </p:cNvPr>
          <p:cNvSpPr/>
          <p:nvPr/>
        </p:nvSpPr>
        <p:spPr>
          <a:xfrm>
            <a:off x="4622798" y="4926977"/>
            <a:ext cx="72644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PROTECCION.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C975A7C-F2D5-4BA8-B722-861199CDFF8E}"/>
              </a:ext>
            </a:extLst>
          </p:cNvPr>
          <p:cNvSpPr txBox="1"/>
          <p:nvPr/>
        </p:nvSpPr>
        <p:spPr>
          <a:xfrm>
            <a:off x="9015131" y="2185754"/>
            <a:ext cx="1782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A.L.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0347247-041B-43E3-8D77-45B41BC88AAE}"/>
              </a:ext>
            </a:extLst>
          </p:cNvPr>
          <p:cNvSpPr txBox="1"/>
          <p:nvPr/>
        </p:nvSpPr>
        <p:spPr>
          <a:xfrm>
            <a:off x="9117106" y="2932547"/>
            <a:ext cx="16808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E.L.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09304CC-24D3-4031-8FD6-8690A2484298}"/>
              </a:ext>
            </a:extLst>
          </p:cNvPr>
          <p:cNvSpPr txBox="1"/>
          <p:nvPr/>
        </p:nvSpPr>
        <p:spPr>
          <a:xfrm>
            <a:off x="9117106" y="4276184"/>
            <a:ext cx="1801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SALUD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9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7176F6C-7714-45C9-8320-F476D63FD1CD}"/>
              </a:ext>
            </a:extLst>
          </p:cNvPr>
          <p:cNvSpPr/>
          <p:nvPr/>
        </p:nvSpPr>
        <p:spPr>
          <a:xfrm>
            <a:off x="474133" y="2521059"/>
            <a:ext cx="114803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  <a:defRPr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negativa a suministrar materiales e información absolutamente indispensables para el cumplimiento de la labor.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E3743D5-B380-44BF-8B2F-8CA01BCB0541}"/>
              </a:ext>
            </a:extLst>
          </p:cNvPr>
          <p:cNvSpPr/>
          <p:nvPr/>
        </p:nvSpPr>
        <p:spPr>
          <a:xfrm>
            <a:off x="474132" y="3902039"/>
            <a:ext cx="1148030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negativa claramente injustificada a otorgar permisos, licencias por enfermedad, licencias ordinarias y vacaciones, cuando se dan las condiciones legales, reglamentarias o convencionales para pedirlos.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6F4B9CA-1F24-4EFE-8BD2-F018D981D2AA}"/>
              </a:ext>
            </a:extLst>
          </p:cNvPr>
          <p:cNvSpPr/>
          <p:nvPr/>
        </p:nvSpPr>
        <p:spPr>
          <a:xfrm>
            <a:off x="397933" y="699125"/>
            <a:ext cx="114045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Procedimiento preventivo</a:t>
            </a:r>
            <a:r>
              <a:rPr lang="es-ES" sz="2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procedimiento preventivo contempla las siguientes acciones.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E6EA730-76E4-487A-A3EA-A52FD351B535}"/>
              </a:ext>
            </a:extLst>
          </p:cNvPr>
          <p:cNvSpPr/>
          <p:nvPr/>
        </p:nvSpPr>
        <p:spPr>
          <a:xfrm>
            <a:off x="465666" y="2089259"/>
            <a:ext cx="112606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Recibir y dar trámite a las quejas presentadas en las que se describan situaciones que puedan constituir acoso laboral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A20B2936-5098-4DE1-87D4-9CF9F987F5A1}"/>
              </a:ext>
            </a:extLst>
          </p:cNvPr>
          <p:cNvSpPr/>
          <p:nvPr/>
        </p:nvSpPr>
        <p:spPr>
          <a:xfrm>
            <a:off x="465666" y="3417837"/>
            <a:ext cx="91355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Examinar de manera confidencial los casos específicos o puntuales en los que se formule queja o reclamo, que pudieran tipificar conductas o circunstancias de acoso laboral, al interior de la entidad pública o empresa privada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046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D7BF2D4-C2C3-4E6C-A9DF-8A7371F715B7}"/>
              </a:ext>
            </a:extLst>
          </p:cNvPr>
          <p:cNvSpPr/>
          <p:nvPr/>
        </p:nvSpPr>
        <p:spPr>
          <a:xfrm>
            <a:off x="118533" y="2465569"/>
            <a:ext cx="11607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Escuchar a las partes involucradas de manera individual sobre los hechos que dieran lugar a la queja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A8BFA70-BA80-4AEC-92B0-82D58583D196}"/>
              </a:ext>
            </a:extLst>
          </p:cNvPr>
          <p:cNvSpPr/>
          <p:nvPr/>
        </p:nvSpPr>
        <p:spPr>
          <a:xfrm>
            <a:off x="29633" y="3522927"/>
            <a:ext cx="117940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Adelantar reuniones con el fin de crear un espacio de diálogo entre las partes involucradas, promoviendo compromisos mutuos para llegar a una solución efectiva de las controversias; 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B089F55-73FF-4B1F-BDA4-0449C627289A}"/>
              </a:ext>
            </a:extLst>
          </p:cNvPr>
          <p:cNvSpPr/>
          <p:nvPr/>
        </p:nvSpPr>
        <p:spPr>
          <a:xfrm>
            <a:off x="270932" y="5008428"/>
            <a:ext cx="109842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formular un plan de mejora concertando entre las partes, para construir, renovar y promover la convivencia laboral, garantizando en todos los casos el principio de la confidencialidad.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36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EBE6A82-8866-4C02-B7F5-B3557043F9F5}"/>
              </a:ext>
            </a:extLst>
          </p:cNvPr>
          <p:cNvSpPr/>
          <p:nvPr/>
        </p:nvSpPr>
        <p:spPr>
          <a:xfrm>
            <a:off x="3428998" y="749912"/>
            <a:ext cx="85936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aquellos casos en que no se llegue a un acuerdo entre las partes, no se cumplan las recomendaciones formuladas o la conducta persista, el Comité de Convivencia Laboral, deberá remitir la queja a la Procuraduría General de la Nación o a las Personerías Distritales y Municipales, de acuerdo con la circunscripción territorial, tratándose del sector público. 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sector privado el Comité de Convivencia Laboral informará a la alta dirección de la empresa, cerrará el caso y la o el trabajador puede presentar la queja ante el inspector de trabajo o demandar ante el juez competente. 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5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04B2B44-5986-4399-911A-B7FCD58B3250}"/>
              </a:ext>
            </a:extLst>
          </p:cNvPr>
          <p:cNvSpPr/>
          <p:nvPr/>
        </p:nvSpPr>
        <p:spPr>
          <a:xfrm>
            <a:off x="931332" y="1690287"/>
            <a:ext cx="106002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a la alta dirección de la entidad pública o la empresa privada las </a:t>
            </a:r>
            <a:r>
              <a:rPr lang="es-ES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recomendaciones</a:t>
            </a:r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el desarrollo efectivo de las medidas preventivas y correctivas del acoso laboral, así como el informe anual de resultados de la gestión del Comité de Convivencia laboral y los informes requeridos por los organismos de control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59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C222C63-7F11-4EDC-B966-10BAA4E8DD47}"/>
              </a:ext>
            </a:extLst>
          </p:cNvPr>
          <p:cNvSpPr/>
          <p:nvPr/>
        </p:nvSpPr>
        <p:spPr>
          <a:xfrm>
            <a:off x="727386" y="1794995"/>
            <a:ext cx="10737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CO" alt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Resolución</a:t>
            </a:r>
            <a:r>
              <a:rPr lang="es-CO" altLang="es-CO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altLang="es-CO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2764</a:t>
            </a:r>
            <a:r>
              <a:rPr lang="es-CO" altLang="es-CO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alt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2022</a:t>
            </a:r>
            <a:endParaRPr lang="es-ES" altLang="es-CO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31C8D69-EDC7-48F7-9786-AD61C45A89AF}"/>
              </a:ext>
            </a:extLst>
          </p:cNvPr>
          <p:cNvSpPr/>
          <p:nvPr/>
        </p:nvSpPr>
        <p:spPr>
          <a:xfrm>
            <a:off x="719667" y="2896106"/>
            <a:ext cx="108881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la cual se adopta la Batería de instrumentos para la evaluación de factores de Riesgo Psicosocial, la Guía Técnica General para la promoción, prevención e intervención de los factores psicosociales y sus efectos en la población trabajadora y sus protocolos específicos y se dictan otras disposiciones.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6C7FEF3-0AEB-41CC-8D9A-F1806C0B97EB}"/>
              </a:ext>
            </a:extLst>
          </p:cNvPr>
          <p:cNvSpPr/>
          <p:nvPr/>
        </p:nvSpPr>
        <p:spPr>
          <a:xfrm>
            <a:off x="307041" y="3919364"/>
            <a:ext cx="115779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kern="0" dirty="0">
                <a:solidFill>
                  <a:schemeClr val="bg1"/>
                </a:solidFill>
                <a:latin typeface="Arial" panose="020B0604020202020204" pitchFamily="34" charset="0"/>
              </a:rPr>
              <a:t>R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eferentes técnicos mínimos obligatorios, para la identificación, evaluación, monitoreo permanente e intervención de los factores de riesgo psicosocial, los siguientes Instrumentos de evaluación y Guías de intervención.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68E5844-E75D-4D09-B536-A0879D66E580}"/>
              </a:ext>
            </a:extLst>
          </p:cNvPr>
          <p:cNvSpPr/>
          <p:nvPr/>
        </p:nvSpPr>
        <p:spPr>
          <a:xfrm>
            <a:off x="372533" y="1144769"/>
            <a:ext cx="111929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Batería de Instrumentos para la Evaluación de Factores de Riesgo Psicosocial.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E1EFE9FD-8A92-4060-9FED-9D7EA45DBEF9}"/>
              </a:ext>
            </a:extLst>
          </p:cNvPr>
          <p:cNvSpPr/>
          <p:nvPr/>
        </p:nvSpPr>
        <p:spPr>
          <a:xfrm>
            <a:off x="372533" y="2736502"/>
            <a:ext cx="11125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Guía Técnica General para la Promoción, Prevención e Intervención de los Factores Psicosociales y sus Efectos en la Población Trabajadora.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A97E9AC-2A84-4D1B-8DB9-D2D69463BBAE}"/>
              </a:ext>
            </a:extLst>
          </p:cNvPr>
          <p:cNvSpPr/>
          <p:nvPr/>
        </p:nvSpPr>
        <p:spPr>
          <a:xfrm>
            <a:off x="372533" y="4759123"/>
            <a:ext cx="86867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acciones de promoción, prevención e intervención de los factores psicosociales y sus efectos en el entorno laboral.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4BEF1D2-F94C-4658-ABD4-FB031933BB4C}"/>
              </a:ext>
            </a:extLst>
          </p:cNvPr>
          <p:cNvSpPr/>
          <p:nvPr/>
        </p:nvSpPr>
        <p:spPr>
          <a:xfrm>
            <a:off x="3564467" y="411371"/>
            <a:ext cx="8356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intervención de factores psicosociales en entidades de la administración pública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Prácticas de trabajo saludables en la administración pública</a:t>
            </a:r>
            <a:r>
              <a:rPr kumimoji="0" lang="es-E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.</a:t>
            </a:r>
            <a:endParaRPr kumimoji="0" lang="es-CO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D745031-4F8E-4FFE-8CF6-4ADCDAA44F01}"/>
              </a:ext>
            </a:extLst>
          </p:cNvPr>
          <p:cNvSpPr/>
          <p:nvPr/>
        </p:nvSpPr>
        <p:spPr>
          <a:xfrm>
            <a:off x="3564467" y="2639936"/>
            <a:ext cx="8255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intervención de factores psicosociales en instituciones nacionales del sector Defensa 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Cultura de vida y trabajo saludables.</a:t>
            </a:r>
            <a:endParaRPr kumimoji="0" 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A051AA7-09D0-46E7-A3E0-A9D08F40A486}"/>
              </a:ext>
            </a:extLst>
          </p:cNvPr>
          <p:cNvSpPr/>
          <p:nvPr/>
        </p:nvSpPr>
        <p:spPr>
          <a:xfrm>
            <a:off x="3674535" y="4868501"/>
            <a:ext cx="82465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intervención de factores psicosociales en el sector educativo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Prácticas de trabajo saludable para educadores.</a:t>
            </a:r>
            <a:endParaRPr kumimoji="0" 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CA34BFC-E977-47CC-8D27-F66615EC163F}"/>
              </a:ext>
            </a:extLst>
          </p:cNvPr>
          <p:cNvSpPr/>
          <p:nvPr/>
        </p:nvSpPr>
        <p:spPr>
          <a:xfrm>
            <a:off x="575733" y="1455860"/>
            <a:ext cx="111336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intervención de factores psicosociales para trabajadores de la salud y asistencia social</a:t>
            </a:r>
            <a:r>
              <a:rPr kumimoji="0" lang="es-ES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Gestión de demandas en el trabajo.</a:t>
            </a:r>
            <a:endParaRPr kumimoji="0" 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5B87757-E0EC-4B36-A299-FF8E047E75D7}"/>
              </a:ext>
            </a:extLst>
          </p:cNvPr>
          <p:cNvSpPr/>
          <p:nvPr/>
        </p:nvSpPr>
        <p:spPr>
          <a:xfrm>
            <a:off x="575733" y="3429000"/>
            <a:ext cx="110151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intervención de factores psicosociales para trabajadores del sector transporte -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Gestión de la jornada y prevención de la fatiga laboral.</a:t>
            </a: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2CB2C34-40EB-4ADD-BC8A-BB2F824E7CD1}"/>
              </a:ext>
            </a:extLst>
          </p:cNvPr>
          <p:cNvSpPr/>
          <p:nvPr/>
        </p:nvSpPr>
        <p:spPr>
          <a:xfrm>
            <a:off x="575734" y="5402140"/>
            <a:ext cx="9415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prevención y actuación 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Acoso laboral.</a:t>
            </a:r>
            <a:endParaRPr kumimoji="0" 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91B49C9B-0D36-4540-8A6D-B0B7864F3820}"/>
              </a:ext>
            </a:extLst>
          </p:cNvPr>
          <p:cNvSpPr/>
          <p:nvPr/>
        </p:nvSpPr>
        <p:spPr>
          <a:xfrm>
            <a:off x="795865" y="2369235"/>
            <a:ext cx="10854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SG-SST.</a:t>
            </a:r>
            <a:endParaRPr lang="es-CO" sz="4400" b="1" dirty="0">
              <a:solidFill>
                <a:schemeClr val="bg1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B71AF47-721C-4EE3-B6FA-A808283A0DAB}"/>
              </a:ext>
            </a:extLst>
          </p:cNvPr>
          <p:cNvSpPr/>
          <p:nvPr/>
        </p:nvSpPr>
        <p:spPr>
          <a:xfrm>
            <a:off x="660400" y="3763316"/>
            <a:ext cx="109897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garantizando a través de dicho sistema, la aplicación de las medidas de Seguridad y Salud en el Trabajo, el mejoramiento del comportamiento de los trabajadores, las condiciones y el medio ambiente laboral, y el control eficaz de los peligros y riesgos en el lugar de trabajo.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254AB66-A3B0-4CC1-8C6B-F78FC9A00BC4}"/>
              </a:ext>
            </a:extLst>
          </p:cNvPr>
          <p:cNvSpPr/>
          <p:nvPr/>
        </p:nvSpPr>
        <p:spPr>
          <a:xfrm>
            <a:off x="186266" y="292837"/>
            <a:ext cx="91355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intervención de factores psicosociales para trabajadores del sector financiero 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Gestión del liderazgo y las demandas mentales en el trabajo.</a:t>
            </a:r>
            <a:endParaRPr kumimoji="0" 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F1F61CE-C4BA-4FD2-B5B8-CCD5FEA801B8}"/>
              </a:ext>
            </a:extLst>
          </p:cNvPr>
          <p:cNvSpPr/>
          <p:nvPr/>
        </p:nvSpPr>
        <p:spPr>
          <a:xfrm>
            <a:off x="84667" y="2030681"/>
            <a:ext cx="929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prevención y actuación 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Síndrome de agotamiento laboral - </a:t>
            </a:r>
            <a:r>
              <a:rPr kumimoji="0" lang="es-ES" sz="2400" b="1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“</a:t>
            </a:r>
            <a:r>
              <a:rPr kumimoji="0" lang="es-ES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Burn</a:t>
            </a:r>
            <a:r>
              <a:rPr kumimoji="0" lang="es-ES" sz="2400" b="1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s-ES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out</a:t>
            </a:r>
            <a:r>
              <a:rPr kumimoji="0" lang="es-ES" sz="2400" b="1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”.</a:t>
            </a:r>
            <a:endParaRPr kumimoji="0" 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D13ABB6-759B-4E9F-B63F-3C7FEAC2DEB6}"/>
              </a:ext>
            </a:extLst>
          </p:cNvPr>
          <p:cNvSpPr/>
          <p:nvPr/>
        </p:nvSpPr>
        <p:spPr>
          <a:xfrm>
            <a:off x="0" y="3337638"/>
            <a:ext cx="944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prevención y actuación en el entorno laboral -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Depresión.</a:t>
            </a: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7BE1F80-F3DC-4373-9209-12B556BCA4DB}"/>
              </a:ext>
            </a:extLst>
          </p:cNvPr>
          <p:cNvSpPr/>
          <p:nvPr/>
        </p:nvSpPr>
        <p:spPr>
          <a:xfrm>
            <a:off x="-1" y="4706150"/>
            <a:ext cx="93810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actuación temprana y manejo de casos en el entorno laboral -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Trastorno de estrés postraumático.</a:t>
            </a: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55A62EE-9F5B-43C1-917E-0342A7F7253F}"/>
              </a:ext>
            </a:extLst>
          </p:cNvPr>
          <p:cNvSpPr/>
          <p:nvPr/>
        </p:nvSpPr>
        <p:spPr>
          <a:xfrm>
            <a:off x="211667" y="3893348"/>
            <a:ext cx="11506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prevención y actuación en el entorno laboral -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Reacción a estrés agudo.</a:t>
            </a: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5FFE2FA-F5AE-4659-A1BB-A273D86D59F8}"/>
              </a:ext>
            </a:extLst>
          </p:cNvPr>
          <p:cNvSpPr/>
          <p:nvPr/>
        </p:nvSpPr>
        <p:spPr>
          <a:xfrm>
            <a:off x="110067" y="5221014"/>
            <a:ext cx="1009226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Protocolo de actuación en el entorno laboral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-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Situaciones de duelo.</a:t>
            </a:r>
            <a:endParaRPr kumimoji="0" lang="es-CO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5B1F571-39DA-4849-8F22-0B0C45E0DD30}"/>
              </a:ext>
            </a:extLst>
          </p:cNvPr>
          <p:cNvSpPr/>
          <p:nvPr/>
        </p:nvSpPr>
        <p:spPr>
          <a:xfrm>
            <a:off x="406399" y="646837"/>
            <a:ext cx="114539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ES" sz="36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Responsabilidad de los Empleadores Públicos y Privados.</a:t>
            </a:r>
            <a:r>
              <a:rPr lang="es-ES" sz="36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1CB03BA-BF93-4634-9B7E-69BA8C6BEADA}"/>
              </a:ext>
            </a:extLst>
          </p:cNvPr>
          <p:cNvSpPr/>
          <p:nvPr/>
        </p:nvSpPr>
        <p:spPr>
          <a:xfrm>
            <a:off x="406399" y="2058256"/>
            <a:ext cx="11319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Medidas preventivas</a:t>
            </a: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371576C-50E5-4B6E-87D6-FE8416BB7820}"/>
              </a:ext>
            </a:extLst>
          </p:cNvPr>
          <p:cNvSpPr/>
          <p:nvPr/>
        </p:nvSpPr>
        <p:spPr>
          <a:xfrm>
            <a:off x="406399" y="2801032"/>
            <a:ext cx="111167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Formular una política clara dirigida a prevenir el acoso laboral que incluya el compromiso, por parte del empleador, de promover un ambiente de convivencia laboral.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E647536-8899-4DD6-99E3-9935573B4F34}"/>
              </a:ext>
            </a:extLst>
          </p:cNvPr>
          <p:cNvSpPr/>
          <p:nvPr/>
        </p:nvSpPr>
        <p:spPr>
          <a:xfrm>
            <a:off x="406399" y="4395281"/>
            <a:ext cx="9169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Elaborar manuales de convivencia, en los que se identifiquen las conductas no aceptables en la entidad o empresa.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41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3A11807-51AC-4F13-9BA8-4A8B1FC3A990}"/>
              </a:ext>
            </a:extLst>
          </p:cNvPr>
          <p:cNvSpPr/>
          <p:nvPr/>
        </p:nvSpPr>
        <p:spPr>
          <a:xfrm>
            <a:off x="1054100" y="716972"/>
            <a:ext cx="106521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 acciones de prevención, visibilizando el acoso laboral desde una perspectiva de género, incluyendo las violencias contra las mujeres, las causas que las originan; estereotipos, prejuicios de género.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BA06AA2-58FB-493D-9895-8545658A6148}"/>
              </a:ext>
            </a:extLst>
          </p:cNvPr>
          <p:cNvSpPr/>
          <p:nvPr/>
        </p:nvSpPr>
        <p:spPr>
          <a:xfrm>
            <a:off x="284005" y="5575824"/>
            <a:ext cx="102315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 acciones de capacitación sobre no discriminación por temas de credo, origen, raza, etc.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DDDA547-5996-4A30-B2EB-4036F1490E01}"/>
              </a:ext>
            </a:extLst>
          </p:cNvPr>
          <p:cNvSpPr/>
          <p:nvPr/>
        </p:nvSpPr>
        <p:spPr>
          <a:xfrm>
            <a:off x="284005" y="2715511"/>
            <a:ext cx="115897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 actividades de sensibilización sobre acoso laboral y sus consecuencias, con el fin de que se rechacen estas prácticas y se respalde la dignidad e integridad de las personas en el trabajo; teniendo en cuenta los enfoques de género, diferencial e interseccional para el reconocimiento y respeto de los derechos laborales.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53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6EF56D2-0DEE-4D46-B113-62436420A052}"/>
              </a:ext>
            </a:extLst>
          </p:cNvPr>
          <p:cNvSpPr/>
          <p:nvPr/>
        </p:nvSpPr>
        <p:spPr>
          <a:xfrm>
            <a:off x="211666" y="2380403"/>
            <a:ext cx="115485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 actividades de capacitación sobre resolución de conflictos, comunicación asertiva y desarrollo de habilidades sociales para la concertación, negociación y competencias blandas dirigidas a los niveles directivos, mandos medios y a las y los trabajadores que forman parte del comité de convivencia laboral, para llegar a una solución efectiva de las controversias.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7E4C56B-CEB0-4F1F-95CE-02A670F1E9DE}"/>
              </a:ext>
            </a:extLst>
          </p:cNvPr>
          <p:cNvSpPr/>
          <p:nvPr/>
        </p:nvSpPr>
        <p:spPr>
          <a:xfrm>
            <a:off x="211666" y="5407683"/>
            <a:ext cx="10438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 seguimiento y vigilancia periódica del acoso laboral, garantizando la confidencialidad de la información.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F3B27C6-C946-4098-9605-A71BD82D142A}"/>
              </a:ext>
            </a:extLst>
          </p:cNvPr>
          <p:cNvSpPr/>
          <p:nvPr/>
        </p:nvSpPr>
        <p:spPr>
          <a:xfrm>
            <a:off x="3420532" y="854039"/>
            <a:ext cx="86021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Desarrollar actividades dirigidas a fomentar el apoyo social, trabajo en equipo, comunicación armónica y promoción de relaciones sociales positivas, entre las y los trabajadores de todos los niveles jerárquicos de la empresa.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0E0DE46-C33D-4AAD-A9B3-5D64F588896D}"/>
              </a:ext>
            </a:extLst>
          </p:cNvPr>
          <p:cNvSpPr/>
          <p:nvPr/>
        </p:nvSpPr>
        <p:spPr>
          <a:xfrm>
            <a:off x="3420532" y="3429000"/>
            <a:ext cx="86021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Conformar el Comité de Convivencia Laboral y establecer un procedimiento interno confidencial, conciliatorio y efectivo para prevenir las conductas de acoso laboral.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3106365-56C3-45C7-B508-CEC095E39997}"/>
              </a:ext>
            </a:extLst>
          </p:cNvPr>
          <p:cNvSpPr/>
          <p:nvPr/>
        </p:nvSpPr>
        <p:spPr>
          <a:xfrm>
            <a:off x="276909" y="3179954"/>
            <a:ext cx="115828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Capacitar en forma conjunta con la ARL a la brigada de emergencias, al comité paritario de seguridad y salud en el trabajo, a los líderes del sistema de gestión de seguridad y salud en el trabajo y al comité de convivencia laboral para brindar primeros auxilios psicológicos a las y los trabajadores en casos de crisis.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22A6552-74A4-4153-8F8E-14799B6ABCBE}"/>
              </a:ext>
            </a:extLst>
          </p:cNvPr>
          <p:cNvSpPr/>
          <p:nvPr/>
        </p:nvSpPr>
        <p:spPr>
          <a:xfrm>
            <a:off x="876547" y="622949"/>
            <a:ext cx="109832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Establecer el procedimiento para formular la queja, señalando las formas a través de las cuales se pueden denunciar los hechos constitutivos de presunto acoso laboral, garantizando la confidencialidad y el respeto por las y los trabajadores.</a:t>
            </a:r>
            <a:endParaRPr lang="es-CO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CDA36C5-C234-492A-A688-1516097DD204}"/>
              </a:ext>
            </a:extLst>
          </p:cNvPr>
          <p:cNvSpPr/>
          <p:nvPr/>
        </p:nvSpPr>
        <p:spPr>
          <a:xfrm>
            <a:off x="320092" y="601639"/>
            <a:ext cx="113215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Medidas correctivas</a:t>
            </a: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BE613F2-A7E6-420F-8A76-3AC211F6B63E}"/>
              </a:ext>
            </a:extLst>
          </p:cNvPr>
          <p:cNvSpPr/>
          <p:nvPr/>
        </p:nvSpPr>
        <p:spPr>
          <a:xfrm>
            <a:off x="320092" y="1125104"/>
            <a:ext cx="114191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Implementar acciones de intervención y control específicas de factores de riesgo psicosociales relacionados con violencia en el trabajo, fomentando una cultura de convivencia laboral.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A495552D-DE06-4461-BAF2-60E2B5D71540}"/>
              </a:ext>
            </a:extLst>
          </p:cNvPr>
          <p:cNvSpPr/>
          <p:nvPr/>
        </p:nvSpPr>
        <p:spPr>
          <a:xfrm>
            <a:off x="320092" y="2855700"/>
            <a:ext cx="114191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 la participación de todas y. todos los trabajadores en la definición de estrategias de intervención frente a los factores de riesgo que están generando violencia en el trabajo.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B008785-B1B7-4105-BA15-7B8E1E7D4B3F}"/>
              </a:ext>
            </a:extLst>
          </p:cNvPr>
          <p:cNvSpPr/>
          <p:nvPr/>
        </p:nvSpPr>
        <p:spPr>
          <a:xfrm>
            <a:off x="320093" y="4622634"/>
            <a:ext cx="92133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es-ES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Atender las recomendaciones para el desarrollo efectivo de las medidas preventivas y correctivas del acoso laboral que formule el Comité de Convivencia Laboral.</a:t>
            </a:r>
            <a:endParaRPr lang="es-CO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88FBA7A-B54C-4651-9484-78012D4AE110}"/>
              </a:ext>
            </a:extLst>
          </p:cNvPr>
          <p:cNvSpPr/>
          <p:nvPr/>
        </p:nvSpPr>
        <p:spPr>
          <a:xfrm>
            <a:off x="110067" y="796372"/>
            <a:ext cx="11590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Facilitar el traslado de las y los trabajadores a otra dependencia de la entidad, cuando el médico laboral de la EPS, el médico tratante o el Comité de Convivencia lo recomienden; garantizando adecuadas condiciones de trabajo y procurando un clima laboral positivo.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DD152C-0460-4387-8C18-4C1BE9843DFD}"/>
              </a:ext>
            </a:extLst>
          </p:cNvPr>
          <p:cNvSpPr/>
          <p:nvPr/>
        </p:nvSpPr>
        <p:spPr>
          <a:xfrm>
            <a:off x="0" y="2844505"/>
            <a:ext cx="11590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Disponer de un espacio de atención presencial o no presencial (teléfono, WhatsApp, redes sociales, otros) de ayuda, intervención y/o soporte en crisis, que brinde primeros auxilios psicológicos, a las y los trabajadores que hayan presentado quejas de acoso laboral.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3274FD4-4523-42D8-A497-10D22DE6A5F3}"/>
              </a:ext>
            </a:extLst>
          </p:cNvPr>
          <p:cNvSpPr/>
          <p:nvPr/>
        </p:nvSpPr>
        <p:spPr>
          <a:xfrm>
            <a:off x="0" y="4892639"/>
            <a:ext cx="95842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Socializar las rutas de atención para la gestión de las necesidades en salud mental con el fin de que las y los trabajadores que requieran atención psicológica y psiquiátrica puedan tener acceso a estos servicios, promoviendo su salud y bienestar.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D10BF48-668C-4D7C-AFBF-397E65FAE028}"/>
              </a:ext>
            </a:extLst>
          </p:cNvPr>
          <p:cNvSpPr/>
          <p:nvPr/>
        </p:nvSpPr>
        <p:spPr>
          <a:xfrm>
            <a:off x="1312333" y="518236"/>
            <a:ext cx="10608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Responsabilidad de las Administradoras de Riesgos Laborales (ARL).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BE76B555-3B65-45F4-ABA0-DA9000221B14}"/>
              </a:ext>
            </a:extLst>
          </p:cNvPr>
          <p:cNvSpPr/>
          <p:nvPr/>
        </p:nvSpPr>
        <p:spPr>
          <a:xfrm>
            <a:off x="493184" y="1663244"/>
            <a:ext cx="112331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 base en la información disponible en las entidades públicas o empresas privadas y teniendo en cuenta los criterios para la intervención de factores de riesgo psicosociales, las Administradoras de Riesgos Laborales, deben realizar las siguientes acciones y reportarlas al Ministerio del Trabajo de forma mensual.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6F0342-1986-434B-8F28-C993C69ADCD6}"/>
              </a:ext>
            </a:extLst>
          </p:cNvPr>
          <p:cNvSpPr/>
          <p:nvPr/>
        </p:nvSpPr>
        <p:spPr>
          <a:xfrm>
            <a:off x="493184" y="4246183"/>
            <a:ext cx="11205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Llevar a cabo acciones de asesoría y asistencia técnica a sus empresas afiliadas, para el desarrollo de las medidas preventivas y correctivas del acoso laboral.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F41B1824-DC53-42BB-9C69-82EB38D1E769}"/>
              </a:ext>
            </a:extLst>
          </p:cNvPr>
          <p:cNvSpPr/>
          <p:nvPr/>
        </p:nvSpPr>
        <p:spPr>
          <a:xfrm>
            <a:off x="3506671" y="740565"/>
            <a:ext cx="84602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44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¿Cómo PODEMOS APORTAR NOSOTROS (usted-yo) A ESTA VERIFICACION? </a:t>
            </a:r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6BE40C0-10B2-4EAC-A7DB-F07EF6F2CEAE}"/>
              </a:ext>
            </a:extLst>
          </p:cNvPr>
          <p:cNvSpPr/>
          <p:nvPr/>
        </p:nvSpPr>
        <p:spPr>
          <a:xfrm>
            <a:off x="1620582" y="3993778"/>
            <a:ext cx="105714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44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COMITÉ DE SST DE…</a:t>
            </a:r>
          </a:p>
          <a:p>
            <a:pPr algn="ctr"/>
            <a:r>
              <a:rPr lang="es-CO" sz="44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Del Sindicato.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8CE89A0-A618-488E-83D7-48787A45F2AE}"/>
              </a:ext>
            </a:extLst>
          </p:cNvPr>
          <p:cNvSpPr/>
          <p:nvPr/>
        </p:nvSpPr>
        <p:spPr>
          <a:xfrm>
            <a:off x="84666" y="3264174"/>
            <a:ext cx="116501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Desarrollar </a:t>
            </a:r>
            <a:r>
              <a:rPr lang="es-ES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de promoción de la salud mental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socialización de las rutas y canalización hacia los servicios de atención a las trabajadoras y trabajadores que lo requieran, en el marco del acompañamiento y apoyo a sus empresas afiliadas.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C02989C-740A-435C-9A78-450F3280EFB5}"/>
              </a:ext>
            </a:extLst>
          </p:cNvPr>
          <p:cNvSpPr/>
          <p:nvPr/>
        </p:nvSpPr>
        <p:spPr>
          <a:xfrm>
            <a:off x="1362635" y="480287"/>
            <a:ext cx="103890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Desarrollar </a:t>
            </a:r>
            <a:r>
              <a:rPr lang="es-ES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de prevención de la</a:t>
            </a:r>
            <a:r>
              <a:rPr lang="es-ES" sz="2800" b="1" i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ES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violencia en el trabajo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acoso laboral desde una perspectiva de género, incluyendo las violencias contra las mujeres en el ámbito laboral y teniendo en cuenta los enfoques de género, diferencial e interseccional para el reconocimiento y respeto de los derechos laborales.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4C3BB79-C781-4349-BA24-73FE094239C8}"/>
              </a:ext>
            </a:extLst>
          </p:cNvPr>
          <p:cNvSpPr/>
          <p:nvPr/>
        </p:nvSpPr>
        <p:spPr>
          <a:xfrm>
            <a:off x="67733" y="3157943"/>
            <a:ext cx="1168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Brindar apoyo emocional no presencial de escucha y orientación en situaciones de crisis a través de diferentes canales de interacción (teléfono, WhatsApp, redes sociales, otros), mediante estrategias de escucha activa y orientación psicológica que contribuyan a la separación de la afectación en salud mental y bienestar de las y los trabajadores de diferentes sectores económicos.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AEA81F3-8E31-4A87-8902-AD53C5758C66}"/>
              </a:ext>
            </a:extLst>
          </p:cNvPr>
          <p:cNvSpPr/>
          <p:nvPr/>
        </p:nvSpPr>
        <p:spPr>
          <a:xfrm>
            <a:off x="147918" y="1212377"/>
            <a:ext cx="921123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Brindar asesoría y capacitación a los miembros del comité de convivencia laboral para el desarrollo y fortalecimiento de competencias comportamentales y actitudinales tales como respeto, imparcialidad, tolerancia, serenidad, confidencialidad, reserva en el manejo de información, ética y habilidades de comunicación asertiva, liderazgo y resolución de conflictos.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15F3F40-B04D-4E65-929D-41E4B1A23D3C}"/>
              </a:ext>
            </a:extLst>
          </p:cNvPr>
          <p:cNvSpPr/>
          <p:nvPr/>
        </p:nvSpPr>
        <p:spPr>
          <a:xfrm>
            <a:off x="287866" y="2972531"/>
            <a:ext cx="115485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Capacitar en forma conjunta con la ARL a la brigada de emergencias, al comité paritario de seguridad y salud en el trabajo, a los líderes del sistema de gestión de seguridad y salud en el trabajo y al comité de convivencia laboral para brindar primeros auxilios psicológicos a las y los trabajadores en casos de crisis.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E5F0952-0279-4893-B711-6373357027F5}"/>
              </a:ext>
            </a:extLst>
          </p:cNvPr>
          <p:cNvSpPr/>
          <p:nvPr/>
        </p:nvSpPr>
        <p:spPr>
          <a:xfrm>
            <a:off x="1286933" y="622794"/>
            <a:ext cx="10456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DECRETO 728 DE 2025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13AE873-E258-45E1-A6F7-753016FC220C}"/>
              </a:ext>
            </a:extLst>
          </p:cNvPr>
          <p:cNvSpPr/>
          <p:nvPr/>
        </p:nvSpPr>
        <p:spPr>
          <a:xfrm>
            <a:off x="440267" y="1613118"/>
            <a:ext cx="11303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Establecer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acciones de promoción de la salud mental, prevención de problemas y trastornos mentales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, y consumo de sustancias psicoactivas en el ámbito laboral.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64E876A-BA08-483E-9B38-5BD7A0C7DBB3}"/>
              </a:ext>
            </a:extLst>
          </p:cNvPr>
          <p:cNvSpPr/>
          <p:nvPr/>
        </p:nvSpPr>
        <p:spPr>
          <a:xfrm>
            <a:off x="440267" y="3465217"/>
            <a:ext cx="114977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Que con el fin de preservar, conservar y mejorar la salud de los trabajadores del sector público y privado en materia de SST, son obligaciones de los empleadores y contratantes para empresas de más de 50 trabajadores clasificadas con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riesgo I, II, III, IV, V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, y de 50 o menos con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riesgo IV ó V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, </a:t>
            </a: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AD37D58-7A5F-47DA-817A-636CBB05521E}"/>
              </a:ext>
            </a:extLst>
          </p:cNvPr>
          <p:cNvSpPr/>
          <p:nvPr/>
        </p:nvSpPr>
        <p:spPr>
          <a:xfrm>
            <a:off x="584200" y="1874728"/>
            <a:ext cx="11023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elaborar y ejecutar un programa para promover entre aquellos,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estilos de vida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y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entornos de trabajo saludables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, incluyendo campañas específicas tendientes a la prevención y el control de la farmacodependencia, el alcoholismo y el tabaquismo, entre otros, como lo establece la Resolución 312 de 2019, proferida por el Ministerio del Trabajo, que definió los Estándares Mínimos del SG-SST.</a:t>
            </a: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7CFC3FC-8C82-486E-8D85-C3E91D5C7FFA}"/>
              </a:ext>
            </a:extLst>
          </p:cNvPr>
          <p:cNvSpPr/>
          <p:nvPr/>
        </p:nvSpPr>
        <p:spPr>
          <a:xfrm>
            <a:off x="658906" y="2090398"/>
            <a:ext cx="111476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ACCIONES DE </a:t>
            </a:r>
            <a:r>
              <a:rPr kumimoji="0" lang="es-ES" sz="32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PROMOCIÓN DE LA SALUD MENTAL</a:t>
            </a: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, LA </a:t>
            </a:r>
            <a:r>
              <a:rPr kumimoji="0" lang="es-ES" sz="32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PREVENCIÓN DE PROBLEMAS</a:t>
            </a: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Y </a:t>
            </a:r>
            <a:r>
              <a:rPr kumimoji="0" lang="es-ES" sz="32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TRASTORNOS MENTALES </a:t>
            </a: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Y DEL CONSUMO DE SUSTANCIAS PSICOACTIVAS EN EL ÁMBITO LABORAL.</a:t>
            </a:r>
            <a:endParaRPr kumimoji="0" lang="es-CO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7A546EE-F8D7-4A37-A1A9-2C7D0E4D6C39}"/>
              </a:ext>
            </a:extLst>
          </p:cNvPr>
          <p:cNvSpPr/>
          <p:nvPr/>
        </p:nvSpPr>
        <p:spPr>
          <a:xfrm>
            <a:off x="448732" y="936587"/>
            <a:ext cx="860213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Los empleadores y contratantes con la asesoría y asistencia técnica de las Administradoras de Riesgos Laborales, deben desarrollar acciones de prevención del consumo y abuso de sustancias psicoactivas mediante la implementación de los </a:t>
            </a:r>
            <a:r>
              <a:rPr kumimoji="0" lang="es-ES" sz="2800" b="0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lineamientos contenidos en la guía técnica general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y </a:t>
            </a:r>
            <a:r>
              <a:rPr kumimoji="0" lang="es-ES" sz="2800" b="0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los protocolos específicos de promoción, prevención e intervención de los factores psicosociales adoptados por el Ministerio del Trabajo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, y aquellos que le modifiquen, adicionen o complementen.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BCA2A29-38DE-43B3-A79D-6BE0262DD5E4}"/>
              </a:ext>
            </a:extLst>
          </p:cNvPr>
          <p:cNvSpPr/>
          <p:nvPr/>
        </p:nvSpPr>
        <p:spPr>
          <a:xfrm>
            <a:off x="658906" y="901087"/>
            <a:ext cx="110843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Desarrollo de acciones de prevención de problemas y trastornos mentales por parte de los empleadores y contratantes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. 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C241EF6-E06C-4952-9051-4004DD60DF48}"/>
              </a:ext>
            </a:extLst>
          </p:cNvPr>
          <p:cNvSpPr/>
          <p:nvPr/>
        </p:nvSpPr>
        <p:spPr>
          <a:xfrm>
            <a:off x="478366" y="2694335"/>
            <a:ext cx="114357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Las estrategias para la prevención de problemas y trastornos mentales establecidos en el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artículo 9 de la Ley 1616 de 2013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, deben ser desarrolladas mediante un plan de intervención que contemple acciones específicas de acuerdo a los resultados de la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Evaluación de los Factores de Riesgo Psicosociales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entre las cuales deben tener en cuenta las siguientes.</a:t>
            </a: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1DB0A98-D519-4229-BF92-0A8C15C892D1}"/>
              </a:ext>
            </a:extLst>
          </p:cNvPr>
          <p:cNvSpPr/>
          <p:nvPr/>
        </p:nvSpPr>
        <p:spPr>
          <a:xfrm>
            <a:off x="1380067" y="511370"/>
            <a:ext cx="1049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Acciones de </a:t>
            </a:r>
            <a:r>
              <a:rPr kumimoji="0" lang="es-ES" sz="36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intervención de los factores </a:t>
            </a:r>
            <a:r>
              <a:rPr kumimoji="0" lang="es-E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psicosociales</a:t>
            </a:r>
            <a:endParaRPr kumimoji="0" lang="es-CO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5460192-3F48-4C82-9290-23895C3E5AA2}"/>
              </a:ext>
            </a:extLst>
          </p:cNvPr>
          <p:cNvSpPr/>
          <p:nvPr/>
        </p:nvSpPr>
        <p:spPr>
          <a:xfrm>
            <a:off x="431799" y="2105280"/>
            <a:ext cx="11345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Acciones de </a:t>
            </a:r>
            <a:r>
              <a:rPr kumimoji="0" lang="es-ES" sz="28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promoción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de factores psicosociales protectores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</a:rPr>
              <a:t>.</a:t>
            </a: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E57A65EE-134B-4A94-9BA8-99798C3C37F5}"/>
              </a:ext>
            </a:extLst>
          </p:cNvPr>
          <p:cNvSpPr/>
          <p:nvPr/>
        </p:nvSpPr>
        <p:spPr>
          <a:xfrm>
            <a:off x="431798" y="3022081"/>
            <a:ext cx="11277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es-ES" sz="2400" i="1" dirty="0">
                <a:solidFill>
                  <a:schemeClr val="bg1"/>
                </a:solidFill>
                <a:latin typeface="Arial" panose="020B0604020202020204" pitchFamily="34" charset="0"/>
              </a:rPr>
              <a:t>Promoción del apoyo social en la organización</a:t>
            </a:r>
            <a:r>
              <a:rPr lang="es-ES" sz="2400" i="1" dirty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  <a:endParaRPr lang="es-ES" sz="2400" dirty="0">
              <a:solidFill>
                <a:srgbClr val="333333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505AFC91-CA4E-4F34-AE7D-1619AF6D52D6}"/>
              </a:ext>
            </a:extLst>
          </p:cNvPr>
          <p:cNvSpPr/>
          <p:nvPr/>
        </p:nvSpPr>
        <p:spPr>
          <a:xfrm>
            <a:off x="431797" y="3623102"/>
            <a:ext cx="11277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es-ES" sz="2400" i="1" dirty="0">
                <a:solidFill>
                  <a:schemeClr val="bg1"/>
                </a:solidFill>
                <a:latin typeface="Arial" panose="020B0604020202020204" pitchFamily="34" charset="0"/>
              </a:rPr>
              <a:t>Aprovechamiento integral de habilidades y destrezas individuales.</a:t>
            </a:r>
            <a:endParaRPr lang="es-E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75F4385-A257-4DD8-BFD1-0B3356B0820B}"/>
              </a:ext>
            </a:extLst>
          </p:cNvPr>
          <p:cNvSpPr/>
          <p:nvPr/>
        </p:nvSpPr>
        <p:spPr>
          <a:xfrm>
            <a:off x="431797" y="4224123"/>
            <a:ext cx="1127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es-ES" sz="2400" i="1" dirty="0">
                <a:solidFill>
                  <a:schemeClr val="bg1"/>
                </a:solidFill>
                <a:latin typeface="Arial" panose="020B0604020202020204" pitchFamily="34" charset="0"/>
              </a:rPr>
              <a:t>Fomento de la calidad de las relaciones sociales en el entorno laboral.</a:t>
            </a:r>
            <a:endParaRPr lang="es-E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23106FE2-BB85-4D2C-842E-797ED75EBACF}"/>
              </a:ext>
            </a:extLst>
          </p:cNvPr>
          <p:cNvSpPr/>
          <p:nvPr/>
        </p:nvSpPr>
        <p:spPr>
          <a:xfrm>
            <a:off x="431797" y="4825144"/>
            <a:ext cx="11345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es-ES" sz="2400" i="1" dirty="0">
                <a:solidFill>
                  <a:schemeClr val="bg1"/>
                </a:solidFill>
                <a:latin typeface="Arial" panose="020B0604020202020204" pitchFamily="34" charset="0"/>
              </a:rPr>
              <a:t>Fomento de actividades educativas, deportivas, recreativas y culturales.</a:t>
            </a:r>
            <a:endParaRPr lang="es-E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C940268-4CAA-42DC-99E6-3425757DC6F6}"/>
              </a:ext>
            </a:extLst>
          </p:cNvPr>
          <p:cNvSpPr/>
          <p:nvPr/>
        </p:nvSpPr>
        <p:spPr>
          <a:xfrm>
            <a:off x="431796" y="5426165"/>
            <a:ext cx="10210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Promoción de una cultura de convivencia y no discriminación en el ámbito laboral.</a:t>
            </a: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B4839D3D-086E-4997-B55B-6843880AF059}"/>
              </a:ext>
            </a:extLst>
          </p:cNvPr>
          <p:cNvSpPr/>
          <p:nvPr/>
        </p:nvSpPr>
        <p:spPr>
          <a:xfrm>
            <a:off x="651933" y="1844636"/>
            <a:ext cx="10921999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Documentación "de Papel":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Crear documentos solo para cumplir con la ley, sin aplicarlos. 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5678A1-D188-4F77-B40B-D25DDC803201}"/>
              </a:ext>
            </a:extLst>
          </p:cNvPr>
          <p:cNvSpPr txBox="1"/>
          <p:nvPr/>
        </p:nvSpPr>
        <p:spPr>
          <a:xfrm>
            <a:off x="924486" y="3429000"/>
            <a:ext cx="10649446" cy="980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  <a:defRPr/>
            </a:pPr>
            <a:r>
              <a:rPr kumimoji="0" lang="es-CO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Corrección</a:t>
            </a:r>
            <a:r>
              <a:rPr kumimoji="0" lang="es-CO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kumimoji="0" lang="es-CO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Fomentar una cultura real de seguridad donde los procedimientos se sigan en la práctica diaria.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227BC82-1C24-496A-B23C-86F60A5EAD9F}"/>
              </a:ext>
            </a:extLst>
          </p:cNvPr>
          <p:cNvSpPr/>
          <p:nvPr/>
        </p:nvSpPr>
        <p:spPr>
          <a:xfrm>
            <a:off x="127001" y="2474893"/>
            <a:ext cx="11709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Acciones</a:t>
            </a:r>
            <a:r>
              <a:rPr kumimoji="0" lang="es-ES" sz="28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de </a:t>
            </a:r>
            <a:r>
              <a:rPr kumimoji="0" lang="es-ES" sz="28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intervención primaria</a:t>
            </a:r>
            <a:r>
              <a:rPr kumimoji="0" lang="es-ES" sz="2800" b="0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sobre los factores de riesgo psicosocial</a:t>
            </a: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377F44-41C6-4E20-8093-31A7671BB819}"/>
              </a:ext>
            </a:extLst>
          </p:cNvPr>
          <p:cNvSpPr txBox="1"/>
          <p:nvPr/>
        </p:nvSpPr>
        <p:spPr>
          <a:xfrm>
            <a:off x="279026" y="3826296"/>
            <a:ext cx="11460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Gestión de cargas de trabajo.</a:t>
            </a:r>
            <a:r>
              <a:rPr kumimoji="0" lang="es-ES" sz="28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46E06DA-52E8-4232-B983-E3C0A1C8CB3C}"/>
              </a:ext>
            </a:extLst>
          </p:cNvPr>
          <p:cNvSpPr txBox="1"/>
          <p:nvPr/>
        </p:nvSpPr>
        <p:spPr>
          <a:xfrm>
            <a:off x="279025" y="4746812"/>
            <a:ext cx="115573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Gestión de la jornada y pausas en el trabajo.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DE56CEC-9B7C-4FDE-B5F3-DA3B41C0F55F}"/>
              </a:ext>
            </a:extLst>
          </p:cNvPr>
          <p:cNvSpPr txBox="1"/>
          <p:nvPr/>
        </p:nvSpPr>
        <p:spPr>
          <a:xfrm>
            <a:off x="279024" y="5667328"/>
            <a:ext cx="10209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Optimización de competencias de relación y comunicación</a:t>
            </a:r>
            <a:r>
              <a:rPr kumimoji="0" lang="es-ES" sz="28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F975DCB-7F8B-417D-B4F9-78F3DE3B65BB}"/>
              </a:ext>
            </a:extLst>
          </p:cNvPr>
          <p:cNvSpPr txBox="1"/>
          <p:nvPr/>
        </p:nvSpPr>
        <p:spPr>
          <a:xfrm>
            <a:off x="494180" y="1136594"/>
            <a:ext cx="112854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Fomento de mecanismos formales de comunicación</a:t>
            </a:r>
            <a:r>
              <a:rPr kumimoji="0" lang="es-ES" sz="28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2C51C1D-9426-4D0E-8C7B-D32899E58C3F}"/>
              </a:ext>
            </a:extLst>
          </p:cNvPr>
          <p:cNvSpPr txBox="1"/>
          <p:nvPr/>
        </p:nvSpPr>
        <p:spPr>
          <a:xfrm>
            <a:off x="494179" y="2010653"/>
            <a:ext cx="112854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Diseño y fortalecimiento del plan de formación de los trabajadores</a:t>
            </a:r>
            <a:r>
              <a:rPr kumimoji="0" lang="es-ES" sz="28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67CCE86-87AE-485A-8ED1-9563D03A3E52}"/>
              </a:ext>
            </a:extLst>
          </p:cNvPr>
          <p:cNvSpPr txBox="1"/>
          <p:nvPr/>
        </p:nvSpPr>
        <p:spPr>
          <a:xfrm>
            <a:off x="615201" y="2884712"/>
            <a:ext cx="111644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Gestión del trabajo por turnos.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8DA0CB8-B3AB-4841-B5B1-50DFB1511467}"/>
              </a:ext>
            </a:extLst>
          </p:cNvPr>
          <p:cNvSpPr txBox="1"/>
          <p:nvPr/>
        </p:nvSpPr>
        <p:spPr>
          <a:xfrm>
            <a:off x="615201" y="3758771"/>
            <a:ext cx="111644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Inducción y reinducción.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A04E7AD-33F9-4F40-86A7-6E4C3612D964}"/>
              </a:ext>
            </a:extLst>
          </p:cNvPr>
          <p:cNvSpPr txBox="1"/>
          <p:nvPr/>
        </p:nvSpPr>
        <p:spPr>
          <a:xfrm>
            <a:off x="615201" y="4632830"/>
            <a:ext cx="111644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Claridad del rol como pilar del desempeño.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BDBB3AD-0B8F-4300-A484-EDE323F5E975}"/>
              </a:ext>
            </a:extLst>
          </p:cNvPr>
          <p:cNvSpPr txBox="1"/>
          <p:nvPr/>
        </p:nvSpPr>
        <p:spPr>
          <a:xfrm>
            <a:off x="615201" y="5506889"/>
            <a:ext cx="9886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Gestión del cambio.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1" grpId="0"/>
      <p:bldP spid="1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7D05F35-A81B-4F10-9A73-6AC3EB83C7B9}"/>
              </a:ext>
            </a:extLst>
          </p:cNvPr>
          <p:cNvSpPr txBox="1"/>
          <p:nvPr/>
        </p:nvSpPr>
        <p:spPr>
          <a:xfrm>
            <a:off x="144555" y="598711"/>
            <a:ext cx="89859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Enriquecimiento de puestos de trabajo.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AAE8030-D3D9-4A80-A8F3-D2691AC5F881}"/>
              </a:ext>
            </a:extLst>
          </p:cNvPr>
          <p:cNvSpPr txBox="1"/>
          <p:nvPr/>
        </p:nvSpPr>
        <p:spPr>
          <a:xfrm>
            <a:off x="144554" y="1459613"/>
            <a:ext cx="89859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Rotación de puestos de trabajo</a:t>
            </a:r>
            <a:r>
              <a:rPr kumimoji="0" lang="es-ES" sz="28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155C9AD-FEE0-43F5-9761-183AD9FAB8E6}"/>
              </a:ext>
            </a:extLst>
          </p:cNvPr>
          <p:cNvSpPr txBox="1"/>
          <p:nvPr/>
        </p:nvSpPr>
        <p:spPr>
          <a:xfrm>
            <a:off x="161363" y="2320515"/>
            <a:ext cx="89691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Participación efectiva en los grupos de trabajo.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28A903A-86F9-4260-ADE8-A4D53420F1C7}"/>
              </a:ext>
            </a:extLst>
          </p:cNvPr>
          <p:cNvSpPr txBox="1"/>
          <p:nvPr/>
        </p:nvSpPr>
        <p:spPr>
          <a:xfrm>
            <a:off x="161362" y="3181417"/>
            <a:ext cx="89859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Seguimiento y retroalimentación de la gestión.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A607D43-4FD8-4825-845E-DA767011A53E}"/>
              </a:ext>
            </a:extLst>
          </p:cNvPr>
          <p:cNvSpPr txBox="1"/>
          <p:nvPr/>
        </p:nvSpPr>
        <p:spPr>
          <a:xfrm>
            <a:off x="161362" y="4042319"/>
            <a:ext cx="89859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Conciliación de entornos intra y extralaboral.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05B781D-95A6-42A2-A33B-C32A1E80E68B}"/>
              </a:ext>
            </a:extLst>
          </p:cNvPr>
          <p:cNvSpPr txBox="1"/>
          <p:nvPr/>
        </p:nvSpPr>
        <p:spPr>
          <a:xfrm>
            <a:off x="144554" y="4903221"/>
            <a:ext cx="9107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Implementación de la modalidad de teletrabajo.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1" grpId="0"/>
      <p:bldP spid="13" grpId="0"/>
      <p:bldP spid="1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D566973-3BBF-4566-960C-A2E3180E4046}"/>
              </a:ext>
            </a:extLst>
          </p:cNvPr>
          <p:cNvSpPr txBox="1"/>
          <p:nvPr/>
        </p:nvSpPr>
        <p:spPr>
          <a:xfrm>
            <a:off x="494179" y="1311405"/>
            <a:ext cx="113392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Mejoramiento participativo de las condiciones psicosociales de trabajo.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1F72CB8-C2A8-4CD4-8701-26AE9FAB7CE5}"/>
              </a:ext>
            </a:extLst>
          </p:cNvPr>
          <p:cNvSpPr txBox="1"/>
          <p:nvPr/>
        </p:nvSpPr>
        <p:spPr>
          <a:xfrm>
            <a:off x="494179" y="3167390"/>
            <a:ext cx="117157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Construcción del ajuste persona - trabajo.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66480D7-98A3-4D95-A207-97AA0208E080}"/>
              </a:ext>
            </a:extLst>
          </p:cNvPr>
          <p:cNvSpPr txBox="1"/>
          <p:nvPr/>
        </p:nvSpPr>
        <p:spPr>
          <a:xfrm>
            <a:off x="494180" y="4592488"/>
            <a:ext cx="11339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Prevención de la violencia y el acoso en el entorno laboral.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E24F041-0087-47E1-9FE8-E5C8A2B8658E}"/>
              </a:ext>
            </a:extLst>
          </p:cNvPr>
          <p:cNvSpPr txBox="1"/>
          <p:nvPr/>
        </p:nvSpPr>
        <p:spPr>
          <a:xfrm>
            <a:off x="524434" y="1257327"/>
            <a:ext cx="113089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Acciones de </a:t>
            </a:r>
            <a:r>
              <a:rPr kumimoji="0" lang="es-ES" sz="28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intervención secundaria 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sobre los factores de riesgo psicosocial.</a:t>
            </a:r>
            <a:endParaRPr kumimoji="0" lang="es-CO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2BD63DB-9D60-40CC-A67E-287CC37CF76E}"/>
              </a:ext>
            </a:extLst>
          </p:cNvPr>
          <p:cNvSpPr txBox="1"/>
          <p:nvPr/>
        </p:nvSpPr>
        <p:spPr>
          <a:xfrm>
            <a:off x="524433" y="2642665"/>
            <a:ext cx="113089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Desarrollo de estrategias de afrontamiento</a:t>
            </a:r>
            <a:r>
              <a:rPr kumimoji="0" lang="es-ES" sz="28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2EBE588-CADE-4B9F-BC1B-1D0C9125E2D5}"/>
              </a:ext>
            </a:extLst>
          </p:cNvPr>
          <p:cNvSpPr txBox="1"/>
          <p:nvPr/>
        </p:nvSpPr>
        <p:spPr>
          <a:xfrm>
            <a:off x="524432" y="3692116"/>
            <a:ext cx="113089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Información sobre temas de salud, pensión, vivienda, educación, finanzas familiares, y cajas de compensación familiar.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D3748FC-8554-49AE-9183-F008062872C2}"/>
              </a:ext>
            </a:extLst>
          </p:cNvPr>
          <p:cNvSpPr txBox="1"/>
          <p:nvPr/>
        </p:nvSpPr>
        <p:spPr>
          <a:xfrm>
            <a:off x="524431" y="5172454"/>
            <a:ext cx="98029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Fomento de la calidad de las relaciones familiares.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36D1F29-F798-4ED8-8E0A-E57D12C61246}"/>
              </a:ext>
            </a:extLst>
          </p:cNvPr>
          <p:cNvSpPr txBox="1"/>
          <p:nvPr/>
        </p:nvSpPr>
        <p:spPr>
          <a:xfrm>
            <a:off x="319367" y="733183"/>
            <a:ext cx="86363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Actividades de preparación para la pensión.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D779E9F-6822-4597-B57F-3FB97E0508A8}"/>
              </a:ext>
            </a:extLst>
          </p:cNvPr>
          <p:cNvSpPr txBox="1"/>
          <p:nvPr/>
        </p:nvSpPr>
        <p:spPr>
          <a:xfrm>
            <a:off x="319367" y="1701370"/>
            <a:ext cx="88515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Desarrollo y fortalecimiento de la resiliencia en el ambiente laboral.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48C63BF-9168-48F1-A7FE-4C5903C58D9D}"/>
              </a:ext>
            </a:extLst>
          </p:cNvPr>
          <p:cNvSpPr txBox="1"/>
          <p:nvPr/>
        </p:nvSpPr>
        <p:spPr>
          <a:xfrm>
            <a:off x="1210235" y="656580"/>
            <a:ext cx="108248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Acciones de </a:t>
            </a:r>
            <a:r>
              <a:rPr kumimoji="0" lang="es-ES" sz="36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intervención sobre los efectos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en la salud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1441EE0-BFE3-4C5F-B9DD-265027B10FF7}"/>
              </a:ext>
            </a:extLst>
          </p:cNvPr>
          <p:cNvSpPr txBox="1"/>
          <p:nvPr/>
        </p:nvSpPr>
        <p:spPr>
          <a:xfrm>
            <a:off x="510987" y="1856909"/>
            <a:ext cx="112282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Acciones de </a:t>
            </a:r>
            <a:r>
              <a:rPr kumimoji="0" lang="es-ES" sz="28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promoción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de la salud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s-CO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345C7AB-6FEA-4877-A072-7CB274CCB5B6}"/>
              </a:ext>
            </a:extLst>
          </p:cNvPr>
          <p:cNvSpPr txBox="1"/>
          <p:nvPr/>
        </p:nvSpPr>
        <p:spPr>
          <a:xfrm>
            <a:off x="615202" y="2675674"/>
            <a:ext cx="112282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Fomento de actividades educativas, deportivas, recreativas y culturales.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2232446-9EA8-46C5-B39B-EE491F87BC2F}"/>
              </a:ext>
            </a:extLst>
          </p:cNvPr>
          <p:cNvSpPr txBox="1"/>
          <p:nvPr/>
        </p:nvSpPr>
        <p:spPr>
          <a:xfrm>
            <a:off x="563094" y="3925326"/>
            <a:ext cx="11124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Fomento de estilos de vida saludable.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80FBCA2-D72B-43AD-A612-398D8007489C}"/>
              </a:ext>
            </a:extLst>
          </p:cNvPr>
          <p:cNvSpPr txBox="1"/>
          <p:nvPr/>
        </p:nvSpPr>
        <p:spPr>
          <a:xfrm>
            <a:off x="563094" y="4744091"/>
            <a:ext cx="113325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Desarrollo y fortalecimiento de la resiliencia en el ambiente laboral.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8D546BD-8774-49D0-BE7B-4F6D8C074E75}"/>
              </a:ext>
            </a:extLst>
          </p:cNvPr>
          <p:cNvSpPr txBox="1"/>
          <p:nvPr/>
        </p:nvSpPr>
        <p:spPr>
          <a:xfrm>
            <a:off x="563093" y="5562856"/>
            <a:ext cx="99121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Promoción de la salud mental y prevención del trastorno mental en el trabajo.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B42494D-CDB3-4ECA-ADEF-C8ABAC9E026E}"/>
              </a:ext>
            </a:extLst>
          </p:cNvPr>
          <p:cNvSpPr txBox="1"/>
          <p:nvPr/>
        </p:nvSpPr>
        <p:spPr>
          <a:xfrm>
            <a:off x="238686" y="2441249"/>
            <a:ext cx="115409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Prevención primaria</a:t>
            </a:r>
            <a:r>
              <a:rPr kumimoji="0" lang="es-CO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s-CO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D322F41-4E45-4E06-874A-DA5D2A0007A4}"/>
              </a:ext>
            </a:extLst>
          </p:cNvPr>
          <p:cNvSpPr txBox="1"/>
          <p:nvPr/>
        </p:nvSpPr>
        <p:spPr>
          <a:xfrm>
            <a:off x="238686" y="3274966"/>
            <a:ext cx="115409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Manejo eficaz del tiempo.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7321106-8F79-43EB-A7F1-9848400AFBEC}"/>
              </a:ext>
            </a:extLst>
          </p:cNvPr>
          <p:cNvSpPr txBox="1"/>
          <p:nvPr/>
        </p:nvSpPr>
        <p:spPr>
          <a:xfrm>
            <a:off x="238686" y="4088830"/>
            <a:ext cx="115409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Rol de los jefes en la prevención y manejo del estrés.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F74F141-EF1D-478B-BBEC-502514303081}"/>
              </a:ext>
            </a:extLst>
          </p:cNvPr>
          <p:cNvSpPr txBox="1"/>
          <p:nvPr/>
        </p:nvSpPr>
        <p:spPr>
          <a:xfrm>
            <a:off x="238686" y="4902694"/>
            <a:ext cx="101289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Prevención del consumo de sustancias psicoactivas.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83D6974-F9FD-40D7-8AB8-54CD53DE3153}"/>
              </a:ext>
            </a:extLst>
          </p:cNvPr>
          <p:cNvSpPr txBox="1"/>
          <p:nvPr/>
        </p:nvSpPr>
        <p:spPr>
          <a:xfrm>
            <a:off x="238686" y="5716558"/>
            <a:ext cx="10330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Entrenamiento en el manejo de la ansiedad y el estrés.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0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467A90D-05DC-411F-8674-CB9E38BC1E5D}"/>
              </a:ext>
            </a:extLst>
          </p:cNvPr>
          <p:cNvSpPr txBox="1"/>
          <p:nvPr/>
        </p:nvSpPr>
        <p:spPr>
          <a:xfrm>
            <a:off x="3307976" y="330061"/>
            <a:ext cx="8884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Prevención secundaria y terciaria.</a:t>
            </a:r>
            <a:endParaRPr kumimoji="0" lang="es-CO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7146474-AD9C-4A8E-98D9-1BFFE2ECC823}"/>
              </a:ext>
            </a:extLst>
          </p:cNvPr>
          <p:cNvSpPr txBox="1"/>
          <p:nvPr/>
        </p:nvSpPr>
        <p:spPr>
          <a:xfrm>
            <a:off x="3425639" y="1095962"/>
            <a:ext cx="86498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Técnicas para la desensibilización sistemática ante situaciones de ansiedad.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9A1E1FA-2D7C-4AF0-B779-4BD8B83B2379}"/>
              </a:ext>
            </a:extLst>
          </p:cNvPr>
          <p:cNvSpPr txBox="1"/>
          <p:nvPr/>
        </p:nvSpPr>
        <p:spPr>
          <a:xfrm>
            <a:off x="3425639" y="2251227"/>
            <a:ext cx="86498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Prevención del consumo de sustancias psicoactivas.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78E4B3D-1D43-41DB-B84C-D8D21E3E05C0}"/>
              </a:ext>
            </a:extLst>
          </p:cNvPr>
          <p:cNvSpPr txBox="1"/>
          <p:nvPr/>
        </p:nvSpPr>
        <p:spPr>
          <a:xfrm>
            <a:off x="3425639" y="3543934"/>
            <a:ext cx="86498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Entrenamiento en el manejo de la ansiedad y el estrés.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D496FA3-90DC-41BA-BA78-683500F067C2}"/>
              </a:ext>
            </a:extLst>
          </p:cNvPr>
          <p:cNvSpPr txBox="1"/>
          <p:nvPr/>
        </p:nvSpPr>
        <p:spPr>
          <a:xfrm>
            <a:off x="3425639" y="4836641"/>
            <a:ext cx="83102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Servicio de asistencia al trabajador.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E2734BC-4FD6-4E95-806B-F0B63284878B}"/>
              </a:ext>
            </a:extLst>
          </p:cNvPr>
          <p:cNvSpPr txBox="1"/>
          <p:nvPr/>
        </p:nvSpPr>
        <p:spPr>
          <a:xfrm>
            <a:off x="3542181" y="5762038"/>
            <a:ext cx="86498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Atención en crisis y primeros auxilios psicológicos.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18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E8023188-66A7-4419-8E9A-CCF536A9C9B2}"/>
              </a:ext>
            </a:extLst>
          </p:cNvPr>
          <p:cNvSpPr txBox="1"/>
          <p:nvPr/>
        </p:nvSpPr>
        <p:spPr>
          <a:xfrm>
            <a:off x="400050" y="1042464"/>
            <a:ext cx="88649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Protección especial al talento humano que trabaja en salud mental.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97DA3A2-ABCF-4748-8812-50D2C29C0712}"/>
              </a:ext>
            </a:extLst>
          </p:cNvPr>
          <p:cNvSpPr txBox="1"/>
          <p:nvPr/>
        </p:nvSpPr>
        <p:spPr>
          <a:xfrm>
            <a:off x="400050" y="2456795"/>
            <a:ext cx="886497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Los empleadores y contratantes realizarán acciones de protección especial del talento humano que trabaja con salud mental cuya labor se relacione con la atención directa en urgencias, consulta externa, u hospitalaria, casos de violencia fatal y no fatal y atención psicosocial en situaciones de urgencia, emergencia y desastres.</a:t>
            </a:r>
            <a:endParaRPr kumimoji="0" lang="es-CO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DFD07B2-4331-4739-AB00-6FFF3E224116}"/>
              </a:ext>
            </a:extLst>
          </p:cNvPr>
          <p:cNvSpPr/>
          <p:nvPr/>
        </p:nvSpPr>
        <p:spPr>
          <a:xfrm>
            <a:off x="364067" y="1779465"/>
            <a:ext cx="10693400" cy="1544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Capacitación Inadecuada o Inexistente: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No formar al personal en riesgos específicos o usar metodologías aburridas.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s-CO" sz="2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70EB630-AFE4-4FA4-B011-02152F97EB34}"/>
              </a:ext>
            </a:extLst>
          </p:cNvPr>
          <p:cNvSpPr txBox="1"/>
          <p:nvPr/>
        </p:nvSpPr>
        <p:spPr>
          <a:xfrm>
            <a:off x="695885" y="3429000"/>
            <a:ext cx="10492067" cy="980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  <a:defRPr/>
            </a:pPr>
            <a:r>
              <a:rPr kumimoji="0" lang="es-CO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Corrección</a:t>
            </a:r>
            <a:r>
              <a:rPr kumimoji="0" lang="es-CO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kumimoji="0" lang="es-CO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Implementar capacitaciones prácticas, lúdicas y en horarios adecuados, evitando el final de la jornada.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09549" y="3914775"/>
            <a:ext cx="68199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Agradecemos su atención</a:t>
            </a: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D840E26-71D5-4B7F-A481-8D5CB3EB520D}"/>
              </a:ext>
            </a:extLst>
          </p:cNvPr>
          <p:cNvSpPr/>
          <p:nvPr/>
        </p:nvSpPr>
        <p:spPr>
          <a:xfrm>
            <a:off x="0" y="3893569"/>
            <a:ext cx="11981329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Identificación de Peligros Superficial: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Realizar matrices de riesgo incompletas o no actualizarlas. 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BF262F1-2DCD-459B-9F0E-CAEBBCFCC198}"/>
              </a:ext>
            </a:extLst>
          </p:cNvPr>
          <p:cNvSpPr/>
          <p:nvPr/>
        </p:nvSpPr>
        <p:spPr>
          <a:xfrm>
            <a:off x="0" y="5051388"/>
            <a:ext cx="10227733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2800" b="1" i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Corrección</a:t>
            </a:r>
            <a:r>
              <a:rPr lang="es-CO" sz="2800" i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es-CO" sz="28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Involucrar a los trabajadores de primera línea en la identificación y usar metodologías reconocidas.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A6CB391-3CC5-4316-903D-797D752AC470}"/>
              </a:ext>
            </a:extLst>
          </p:cNvPr>
          <p:cNvSpPr/>
          <p:nvPr/>
        </p:nvSpPr>
        <p:spPr>
          <a:xfrm>
            <a:off x="541867" y="2973266"/>
            <a:ext cx="11082866" cy="98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Falta de Supervisión y Reporte: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No corregir actos inseguros a tiempo o no investigar casi-accidentes.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440CCB6-9373-406D-A0EB-C063FA19FDC5}"/>
              </a:ext>
            </a:extLst>
          </p:cNvPr>
          <p:cNvSpPr txBox="1"/>
          <p:nvPr/>
        </p:nvSpPr>
        <p:spPr>
          <a:xfrm>
            <a:off x="541866" y="4373557"/>
            <a:ext cx="11082865" cy="980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  <a:defRPr/>
            </a:pPr>
            <a:r>
              <a:rPr kumimoji="0" lang="es-CO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Corrección:</a:t>
            </a:r>
            <a:r>
              <a:rPr kumimoji="0" lang="es-CO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Establecer sistemas de reporte de incidentes y realizar inspecciones constantes.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</TotalTime>
  <Words>2970</Words>
  <Application>Microsoft Office PowerPoint</Application>
  <PresentationFormat>Panorámica</PresentationFormat>
  <Paragraphs>200</Paragraphs>
  <Slides>70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70</vt:i4>
      </vt:variant>
    </vt:vector>
  </HeadingPairs>
  <TitlesOfParts>
    <vt:vector size="82" baseType="lpstr">
      <vt:lpstr>Aharoni</vt:lpstr>
      <vt:lpstr>Arial</vt:lpstr>
      <vt:lpstr>Calibri</vt:lpstr>
      <vt:lpstr>Calibri Light</vt:lpstr>
      <vt:lpstr>Courier New</vt:lpstr>
      <vt:lpstr>Great Vibes</vt:lpstr>
      <vt:lpstr>Helvetica</vt:lpstr>
      <vt:lpstr>Symbol</vt:lpstr>
      <vt:lpstr>Times New Roman</vt:lpstr>
      <vt:lpstr>Wingdings</vt:lpstr>
      <vt:lpstr>Work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SINUVICOL</cp:lastModifiedBy>
  <cp:revision>92</cp:revision>
  <dcterms:created xsi:type="dcterms:W3CDTF">2022-02-17T20:10:00Z</dcterms:created>
  <dcterms:modified xsi:type="dcterms:W3CDTF">2026-04-13T16:46:26Z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BC4F8E9CF40F4C49B475AC70B360CA19_13</vt:lpwstr>
  </property>
  <property fmtid="{D5CDD505-2E9C-101B-9397-08002B2CF9AE}" pid="3" name="KSOProductBuildVer">
    <vt:lpwstr>1033-12.2.0.13472</vt:lpwstr>
  </property>
</Properties>
</file>