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3" r:id="rId5"/>
    <p:sldMasterId id="2147483685" r:id="rId6"/>
  </p:sldMasterIdLst>
  <p:notesMasterIdLst>
    <p:notesMasterId r:id="rId171"/>
  </p:notesMasterIdLst>
  <p:handoutMasterIdLst>
    <p:handoutMasterId r:id="rId172"/>
  </p:handoutMasterIdLst>
  <p:sldIdLst>
    <p:sldId id="600" r:id="rId7"/>
    <p:sldId id="602" r:id="rId8"/>
    <p:sldId id="487" r:id="rId9"/>
    <p:sldId id="488" r:id="rId10"/>
    <p:sldId id="489" r:id="rId11"/>
    <p:sldId id="491" r:id="rId12"/>
    <p:sldId id="492" r:id="rId13"/>
    <p:sldId id="493" r:id="rId14"/>
    <p:sldId id="494" r:id="rId15"/>
    <p:sldId id="495" r:id="rId16"/>
    <p:sldId id="496" r:id="rId17"/>
    <p:sldId id="603" r:id="rId18"/>
    <p:sldId id="604" r:id="rId19"/>
    <p:sldId id="605" r:id="rId20"/>
    <p:sldId id="606" r:id="rId21"/>
    <p:sldId id="607" r:id="rId22"/>
    <p:sldId id="608" r:id="rId23"/>
    <p:sldId id="609" r:id="rId24"/>
    <p:sldId id="610" r:id="rId25"/>
    <p:sldId id="611" r:id="rId26"/>
    <p:sldId id="612" r:id="rId27"/>
    <p:sldId id="613" r:id="rId28"/>
    <p:sldId id="614" r:id="rId29"/>
    <p:sldId id="615" r:id="rId30"/>
    <p:sldId id="616" r:id="rId31"/>
    <p:sldId id="617" r:id="rId32"/>
    <p:sldId id="618" r:id="rId33"/>
    <p:sldId id="619" r:id="rId34"/>
    <p:sldId id="620" r:id="rId35"/>
    <p:sldId id="621" r:id="rId36"/>
    <p:sldId id="622" r:id="rId37"/>
    <p:sldId id="623" r:id="rId38"/>
    <p:sldId id="624" r:id="rId39"/>
    <p:sldId id="625" r:id="rId40"/>
    <p:sldId id="626" r:id="rId41"/>
    <p:sldId id="627" r:id="rId42"/>
    <p:sldId id="628" r:id="rId43"/>
    <p:sldId id="629" r:id="rId44"/>
    <p:sldId id="630" r:id="rId45"/>
    <p:sldId id="631" r:id="rId46"/>
    <p:sldId id="632" r:id="rId47"/>
    <p:sldId id="633" r:id="rId48"/>
    <p:sldId id="634" r:id="rId49"/>
    <p:sldId id="635" r:id="rId50"/>
    <p:sldId id="636" r:id="rId51"/>
    <p:sldId id="637" r:id="rId52"/>
    <p:sldId id="497" r:id="rId53"/>
    <p:sldId id="498" r:id="rId54"/>
    <p:sldId id="499" r:id="rId55"/>
    <p:sldId id="500" r:id="rId56"/>
    <p:sldId id="501" r:id="rId57"/>
    <p:sldId id="502" r:id="rId58"/>
    <p:sldId id="503" r:id="rId59"/>
    <p:sldId id="504" r:id="rId60"/>
    <p:sldId id="505" r:id="rId61"/>
    <p:sldId id="506" r:id="rId62"/>
    <p:sldId id="507" r:id="rId63"/>
    <p:sldId id="508" r:id="rId64"/>
    <p:sldId id="509" r:id="rId65"/>
    <p:sldId id="511" r:id="rId66"/>
    <p:sldId id="512" r:id="rId67"/>
    <p:sldId id="513" r:id="rId68"/>
    <p:sldId id="514" r:id="rId69"/>
    <p:sldId id="515" r:id="rId70"/>
    <p:sldId id="516" r:id="rId71"/>
    <p:sldId id="517" r:id="rId72"/>
    <p:sldId id="518" r:id="rId73"/>
    <p:sldId id="519" r:id="rId74"/>
    <p:sldId id="520" r:id="rId75"/>
    <p:sldId id="521" r:id="rId76"/>
    <p:sldId id="522" r:id="rId77"/>
    <p:sldId id="523" r:id="rId78"/>
    <p:sldId id="524" r:id="rId79"/>
    <p:sldId id="525" r:id="rId80"/>
    <p:sldId id="526" r:id="rId81"/>
    <p:sldId id="527" r:id="rId82"/>
    <p:sldId id="528" r:id="rId83"/>
    <p:sldId id="529" r:id="rId84"/>
    <p:sldId id="530" r:id="rId85"/>
    <p:sldId id="531" r:id="rId86"/>
    <p:sldId id="532" r:id="rId87"/>
    <p:sldId id="534" r:id="rId88"/>
    <p:sldId id="535" r:id="rId89"/>
    <p:sldId id="536" r:id="rId90"/>
    <p:sldId id="537" r:id="rId91"/>
    <p:sldId id="538" r:id="rId92"/>
    <p:sldId id="543" r:id="rId93"/>
    <p:sldId id="544" r:id="rId94"/>
    <p:sldId id="545" r:id="rId95"/>
    <p:sldId id="546" r:id="rId96"/>
    <p:sldId id="547" r:id="rId97"/>
    <p:sldId id="548" r:id="rId98"/>
    <p:sldId id="549" r:id="rId99"/>
    <p:sldId id="550" r:id="rId100"/>
    <p:sldId id="551" r:id="rId101"/>
    <p:sldId id="552" r:id="rId102"/>
    <p:sldId id="553" r:id="rId103"/>
    <p:sldId id="554" r:id="rId104"/>
    <p:sldId id="555" r:id="rId105"/>
    <p:sldId id="556" r:id="rId106"/>
    <p:sldId id="557" r:id="rId107"/>
    <p:sldId id="558" r:id="rId108"/>
    <p:sldId id="559" r:id="rId109"/>
    <p:sldId id="564" r:id="rId110"/>
    <p:sldId id="568" r:id="rId111"/>
    <p:sldId id="572" r:id="rId112"/>
    <p:sldId id="573" r:id="rId113"/>
    <p:sldId id="574" r:id="rId114"/>
    <p:sldId id="575" r:id="rId115"/>
    <p:sldId id="576" r:id="rId116"/>
    <p:sldId id="580" r:id="rId117"/>
    <p:sldId id="581" r:id="rId118"/>
    <p:sldId id="598" r:id="rId119"/>
    <p:sldId id="638" r:id="rId120"/>
    <p:sldId id="599" r:id="rId121"/>
    <p:sldId id="261" r:id="rId122"/>
    <p:sldId id="262" r:id="rId123"/>
    <p:sldId id="263" r:id="rId124"/>
    <p:sldId id="264" r:id="rId125"/>
    <p:sldId id="265" r:id="rId126"/>
    <p:sldId id="266" r:id="rId127"/>
    <p:sldId id="268" r:id="rId128"/>
    <p:sldId id="269" r:id="rId129"/>
    <p:sldId id="271" r:id="rId130"/>
    <p:sldId id="272" r:id="rId131"/>
    <p:sldId id="273" r:id="rId132"/>
    <p:sldId id="274" r:id="rId133"/>
    <p:sldId id="288" r:id="rId134"/>
    <p:sldId id="289" r:id="rId135"/>
    <p:sldId id="290" r:id="rId136"/>
    <p:sldId id="291" r:id="rId137"/>
    <p:sldId id="292" r:id="rId138"/>
    <p:sldId id="294" r:id="rId139"/>
    <p:sldId id="297" r:id="rId140"/>
    <p:sldId id="300" r:id="rId141"/>
    <p:sldId id="301" r:id="rId142"/>
    <p:sldId id="302" r:id="rId143"/>
    <p:sldId id="303" r:id="rId144"/>
    <p:sldId id="304" r:id="rId145"/>
    <p:sldId id="305" r:id="rId146"/>
    <p:sldId id="306" r:id="rId147"/>
    <p:sldId id="308" r:id="rId148"/>
    <p:sldId id="309" r:id="rId149"/>
    <p:sldId id="312" r:id="rId150"/>
    <p:sldId id="315" r:id="rId151"/>
    <p:sldId id="316" r:id="rId152"/>
    <p:sldId id="317" r:id="rId153"/>
    <p:sldId id="318" r:id="rId154"/>
    <p:sldId id="319" r:id="rId155"/>
    <p:sldId id="320" r:id="rId156"/>
    <p:sldId id="321" r:id="rId157"/>
    <p:sldId id="322" r:id="rId158"/>
    <p:sldId id="323" r:id="rId159"/>
    <p:sldId id="324" r:id="rId160"/>
    <p:sldId id="326" r:id="rId161"/>
    <p:sldId id="327" r:id="rId162"/>
    <p:sldId id="328" r:id="rId163"/>
    <p:sldId id="370" r:id="rId164"/>
    <p:sldId id="601" r:id="rId165"/>
    <p:sldId id="325" r:id="rId166"/>
    <p:sldId id="388" r:id="rId167"/>
    <p:sldId id="389" r:id="rId168"/>
    <p:sldId id="390" r:id="rId169"/>
    <p:sldId id="639" r:id="rId170"/>
  </p:sldIdLst>
  <p:sldSz cx="9144000" cy="6858000" type="screen4x3"/>
  <p:notesSz cx="6699250" cy="9836150"/>
  <p:custDataLst>
    <p:tags r:id="rId173"/>
  </p:custDataLst>
  <p:defaultTextStyle>
    <a:defPPr>
      <a:defRPr lang="de-DE"/>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4319">
          <p15:clr>
            <a:srgbClr val="A4A3A4"/>
          </p15:clr>
        </p15:guide>
        <p15:guide id="2" orient="horz" pos="3549">
          <p15:clr>
            <a:srgbClr val="A4A3A4"/>
          </p15:clr>
        </p15:guide>
        <p15:guide id="3" orient="horz" pos="973">
          <p15:clr>
            <a:srgbClr val="A4A3A4"/>
          </p15:clr>
        </p15:guide>
        <p15:guide id="4" pos="235">
          <p15:clr>
            <a:srgbClr val="A4A3A4"/>
          </p15:clr>
        </p15:guide>
        <p15:guide id="5" pos="55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900" autoAdjust="0"/>
  </p:normalViewPr>
  <p:slideViewPr>
    <p:cSldViewPr snapToGrid="0">
      <p:cViewPr varScale="1">
        <p:scale>
          <a:sx n="113" d="100"/>
          <a:sy n="113" d="100"/>
        </p:scale>
        <p:origin x="1590" y="102"/>
      </p:cViewPr>
      <p:guideLst>
        <p:guide orient="horz" pos="4319"/>
        <p:guide orient="horz" pos="3549"/>
        <p:guide orient="horz" pos="973"/>
        <p:guide pos="235"/>
        <p:guide pos="550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slideMaster" Target="slideMasters/slideMaster2.xml"/><Relationship Id="rId95" Type="http://schemas.openxmlformats.org/officeDocument/2006/relationships/slide" Target="slides/slide89.xml"/><Relationship Id="rId160" Type="http://schemas.openxmlformats.org/officeDocument/2006/relationships/slide" Target="slides/slide154.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71" Type="http://schemas.openxmlformats.org/officeDocument/2006/relationships/notesMaster" Target="notesMasters/notesMaster1.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5" Type="http://schemas.openxmlformats.org/officeDocument/2006/relationships/slide" Target="slides/slide69.xml"/><Relationship Id="rId96" Type="http://schemas.openxmlformats.org/officeDocument/2006/relationships/slide" Target="slides/slide90.xml"/><Relationship Id="rId140" Type="http://schemas.openxmlformats.org/officeDocument/2006/relationships/slide" Target="slides/slide134.xml"/><Relationship Id="rId161" Type="http://schemas.openxmlformats.org/officeDocument/2006/relationships/slide" Target="slides/slide155.xml"/><Relationship Id="rId6" Type="http://schemas.openxmlformats.org/officeDocument/2006/relationships/slideMaster" Target="slideMasters/slideMaster3.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slide" Target="slides/slide129.xml"/><Relationship Id="rId151" Type="http://schemas.openxmlformats.org/officeDocument/2006/relationships/slide" Target="slides/slide145.xml"/><Relationship Id="rId156" Type="http://schemas.openxmlformats.org/officeDocument/2006/relationships/slide" Target="slides/slide150.xml"/><Relationship Id="rId177" Type="http://schemas.openxmlformats.org/officeDocument/2006/relationships/tableStyles" Target="tableStyles.xml"/><Relationship Id="rId172" Type="http://schemas.openxmlformats.org/officeDocument/2006/relationships/handoutMaster" Target="handoutMasters/handoutMaster1.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slide" Target="slides/slide16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tags" Target="tags/tag1.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presProps" Target="presProps.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slide" Target="slides/slide163.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viewProps" Target="viewProps.xml"/><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6" Type="http://schemas.openxmlformats.org/officeDocument/2006/relationships/theme" Target="theme/theme1.xml"/><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 Id="rId70" Type="http://schemas.openxmlformats.org/officeDocument/2006/relationships/slide" Target="slides/slide64.xml"/><Relationship Id="rId91" Type="http://schemas.openxmlformats.org/officeDocument/2006/relationships/slide" Target="slides/slide85.xml"/><Relationship Id="rId145" Type="http://schemas.openxmlformats.org/officeDocument/2006/relationships/slide" Target="slides/slide139.xml"/><Relationship Id="rId166" Type="http://schemas.openxmlformats.org/officeDocument/2006/relationships/slide" Target="slides/slide160.xml"/><Relationship Id="rId1" Type="http://schemas.openxmlformats.org/officeDocument/2006/relationships/customXml" Target="../customXml/item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719EA0-021A-4371-8BD2-213A042F1A37}" type="doc">
      <dgm:prSet loTypeId="urn:microsoft.com/office/officeart/2005/8/layout/cycle2" loCatId="cycle" qsTypeId="urn:microsoft.com/office/officeart/2005/8/quickstyle/simple5" qsCatId="simple" csTypeId="urn:microsoft.com/office/officeart/2005/8/colors/accent1_2" csCatId="accent1" phldr="1"/>
      <dgm:spPr/>
      <dgm:t>
        <a:bodyPr/>
        <a:lstStyle/>
        <a:p>
          <a:endParaRPr lang="es-CO"/>
        </a:p>
      </dgm:t>
    </dgm:pt>
    <dgm:pt modelId="{BD0995EF-2543-4025-93C9-9626D5D0AD7D}">
      <dgm:prSet phldrT="[Texto]" custT="1"/>
      <dgm:spPr/>
      <dgm:t>
        <a:bodyPr/>
        <a:lstStyle/>
        <a:p>
          <a:r>
            <a:rPr lang="es-ES" sz="1400" b="1" dirty="0">
              <a:solidFill>
                <a:schemeClr val="tx1"/>
              </a:solidFill>
            </a:rPr>
            <a:t>Trabajador</a:t>
          </a:r>
          <a:endParaRPr lang="es-CO" sz="1400" b="1" dirty="0">
            <a:solidFill>
              <a:schemeClr val="tx1"/>
            </a:solidFill>
          </a:endParaRPr>
        </a:p>
      </dgm:t>
    </dgm:pt>
    <dgm:pt modelId="{2748F849-3F66-4EE4-96BB-7E69D032818B}" type="parTrans" cxnId="{EF30C086-0627-4CF1-BE8B-A88EF26997FD}">
      <dgm:prSet/>
      <dgm:spPr/>
      <dgm:t>
        <a:bodyPr/>
        <a:lstStyle/>
        <a:p>
          <a:endParaRPr lang="es-CO"/>
        </a:p>
      </dgm:t>
    </dgm:pt>
    <dgm:pt modelId="{B83C6779-54A8-4434-BCEB-DD9B57BE6AD9}" type="sibTrans" cxnId="{EF30C086-0627-4CF1-BE8B-A88EF26997FD}">
      <dgm:prSet/>
      <dgm:spPr/>
      <dgm:t>
        <a:bodyPr/>
        <a:lstStyle/>
        <a:p>
          <a:endParaRPr lang="es-CO"/>
        </a:p>
      </dgm:t>
    </dgm:pt>
    <dgm:pt modelId="{AA3BCEBB-D96B-47C5-A678-9630D573D8D0}">
      <dgm:prSet phldrT="[Texto]" custT="1"/>
      <dgm:spPr/>
      <dgm:t>
        <a:bodyPr/>
        <a:lstStyle/>
        <a:p>
          <a:r>
            <a:rPr lang="es-ES" sz="1400" b="1" dirty="0">
              <a:solidFill>
                <a:schemeClr val="tx1"/>
              </a:solidFill>
            </a:rPr>
            <a:t>Sindicatos</a:t>
          </a:r>
          <a:endParaRPr lang="es-CO" sz="1400" b="1" dirty="0">
            <a:solidFill>
              <a:schemeClr val="tx1"/>
            </a:solidFill>
          </a:endParaRPr>
        </a:p>
      </dgm:t>
    </dgm:pt>
    <dgm:pt modelId="{AE90A31B-5120-4986-9184-0422CD349F99}" type="parTrans" cxnId="{C0A33CC5-4742-48E5-99B4-600120762D7B}">
      <dgm:prSet/>
      <dgm:spPr/>
      <dgm:t>
        <a:bodyPr/>
        <a:lstStyle/>
        <a:p>
          <a:endParaRPr lang="es-CO"/>
        </a:p>
      </dgm:t>
    </dgm:pt>
    <dgm:pt modelId="{B530FDE0-2954-45A3-B076-93A877050EBE}" type="sibTrans" cxnId="{C0A33CC5-4742-48E5-99B4-600120762D7B}">
      <dgm:prSet/>
      <dgm:spPr/>
      <dgm:t>
        <a:bodyPr/>
        <a:lstStyle/>
        <a:p>
          <a:endParaRPr lang="es-CO"/>
        </a:p>
      </dgm:t>
    </dgm:pt>
    <dgm:pt modelId="{92A4885A-A19E-4E9C-B925-E9832CB2B888}">
      <dgm:prSet phldrT="[Texto]" custT="1"/>
      <dgm:spPr/>
      <dgm:t>
        <a:bodyPr/>
        <a:lstStyle/>
        <a:p>
          <a:r>
            <a:rPr lang="es-ES" sz="1400" b="1" dirty="0">
              <a:solidFill>
                <a:schemeClr val="tx1"/>
              </a:solidFill>
            </a:rPr>
            <a:t>Sistema Judicial</a:t>
          </a:r>
          <a:endParaRPr lang="es-CO" sz="1400" b="1" dirty="0">
            <a:solidFill>
              <a:schemeClr val="tx1"/>
            </a:solidFill>
          </a:endParaRPr>
        </a:p>
      </dgm:t>
    </dgm:pt>
    <dgm:pt modelId="{D1EBA4AA-0512-402A-A4CD-6896E27C276E}" type="parTrans" cxnId="{7DE50090-3748-49C2-8000-9592C030498F}">
      <dgm:prSet/>
      <dgm:spPr/>
      <dgm:t>
        <a:bodyPr/>
        <a:lstStyle/>
        <a:p>
          <a:endParaRPr lang="es-CO"/>
        </a:p>
      </dgm:t>
    </dgm:pt>
    <dgm:pt modelId="{4F175DC3-832C-4B70-B960-0EB7EBC59A56}" type="sibTrans" cxnId="{7DE50090-3748-49C2-8000-9592C030498F}">
      <dgm:prSet/>
      <dgm:spPr/>
      <dgm:t>
        <a:bodyPr/>
        <a:lstStyle/>
        <a:p>
          <a:endParaRPr lang="es-CO"/>
        </a:p>
      </dgm:t>
    </dgm:pt>
    <dgm:pt modelId="{336CF19E-EBDC-41CF-8722-2A00F48B00EC}">
      <dgm:prSet phldrT="[Texto]" custT="1"/>
      <dgm:spPr/>
      <dgm:t>
        <a:bodyPr/>
        <a:lstStyle/>
        <a:p>
          <a:r>
            <a:rPr lang="es-ES" sz="1400" b="1" dirty="0">
              <a:solidFill>
                <a:schemeClr val="tx1"/>
              </a:solidFill>
            </a:rPr>
            <a:t>Entidades del Sistema de Seguridad Social</a:t>
          </a:r>
          <a:endParaRPr lang="es-CO" sz="1400" b="1" dirty="0">
            <a:solidFill>
              <a:schemeClr val="tx1"/>
            </a:solidFill>
          </a:endParaRPr>
        </a:p>
      </dgm:t>
    </dgm:pt>
    <dgm:pt modelId="{EA73E301-9211-47D2-8B53-3AED74FA42A6}" type="parTrans" cxnId="{C23F4B92-F345-4896-8348-30CAB07CE084}">
      <dgm:prSet/>
      <dgm:spPr/>
      <dgm:t>
        <a:bodyPr/>
        <a:lstStyle/>
        <a:p>
          <a:endParaRPr lang="es-CO"/>
        </a:p>
      </dgm:t>
    </dgm:pt>
    <dgm:pt modelId="{0D1622B9-B14D-4A5B-BD62-989CE2A66920}" type="sibTrans" cxnId="{C23F4B92-F345-4896-8348-30CAB07CE084}">
      <dgm:prSet/>
      <dgm:spPr/>
      <dgm:t>
        <a:bodyPr/>
        <a:lstStyle/>
        <a:p>
          <a:endParaRPr lang="es-CO"/>
        </a:p>
      </dgm:t>
    </dgm:pt>
    <dgm:pt modelId="{1F6D1894-8552-44FE-91FE-A00D96CCE8D0}">
      <dgm:prSet phldrT="[Texto]" custT="1"/>
      <dgm:spPr/>
      <dgm:t>
        <a:bodyPr/>
        <a:lstStyle/>
        <a:p>
          <a:r>
            <a:rPr lang="es-ES" sz="1300" b="1" dirty="0">
              <a:solidFill>
                <a:schemeClr val="tx1"/>
              </a:solidFill>
            </a:rPr>
            <a:t>Empleador</a:t>
          </a:r>
          <a:endParaRPr lang="es-CO" sz="1300" b="1" dirty="0">
            <a:solidFill>
              <a:schemeClr val="tx1"/>
            </a:solidFill>
          </a:endParaRPr>
        </a:p>
      </dgm:t>
    </dgm:pt>
    <dgm:pt modelId="{975F2E71-F2D4-4FA9-BEE8-60FF1CFBFC01}" type="parTrans" cxnId="{F0C0EF06-1BF6-469E-AAC4-3C30ADDC3A5F}">
      <dgm:prSet/>
      <dgm:spPr/>
      <dgm:t>
        <a:bodyPr/>
        <a:lstStyle/>
        <a:p>
          <a:endParaRPr lang="es-CO"/>
        </a:p>
      </dgm:t>
    </dgm:pt>
    <dgm:pt modelId="{F9C0804E-7A47-4FDC-8E47-E38EDA1827FC}" type="sibTrans" cxnId="{F0C0EF06-1BF6-469E-AAC4-3C30ADDC3A5F}">
      <dgm:prSet/>
      <dgm:spPr/>
      <dgm:t>
        <a:bodyPr/>
        <a:lstStyle/>
        <a:p>
          <a:endParaRPr lang="es-CO"/>
        </a:p>
      </dgm:t>
    </dgm:pt>
    <dgm:pt modelId="{992C9218-2243-4AFF-974F-9CDC1DE56ABF}" type="pres">
      <dgm:prSet presAssocID="{FC719EA0-021A-4371-8BD2-213A042F1A37}" presName="cycle" presStyleCnt="0">
        <dgm:presLayoutVars>
          <dgm:dir/>
          <dgm:resizeHandles val="exact"/>
        </dgm:presLayoutVars>
      </dgm:prSet>
      <dgm:spPr/>
    </dgm:pt>
    <dgm:pt modelId="{D21EB23C-3E0C-4194-B9EA-4F624D97D918}" type="pres">
      <dgm:prSet presAssocID="{BD0995EF-2543-4025-93C9-9626D5D0AD7D}" presName="node" presStyleLbl="node1" presStyleIdx="0" presStyleCnt="5">
        <dgm:presLayoutVars>
          <dgm:bulletEnabled val="1"/>
        </dgm:presLayoutVars>
      </dgm:prSet>
      <dgm:spPr/>
    </dgm:pt>
    <dgm:pt modelId="{DF2211AB-7CD3-4AB8-8059-1A9AFF3CB347}" type="pres">
      <dgm:prSet presAssocID="{B83C6779-54A8-4434-BCEB-DD9B57BE6AD9}" presName="sibTrans" presStyleLbl="sibTrans2D1" presStyleIdx="0" presStyleCnt="5"/>
      <dgm:spPr/>
    </dgm:pt>
    <dgm:pt modelId="{DD92963E-11AC-4489-BF43-FC5D2E7B4E99}" type="pres">
      <dgm:prSet presAssocID="{B83C6779-54A8-4434-BCEB-DD9B57BE6AD9}" presName="connectorText" presStyleLbl="sibTrans2D1" presStyleIdx="0" presStyleCnt="5"/>
      <dgm:spPr/>
    </dgm:pt>
    <dgm:pt modelId="{256056BC-C939-4777-B393-73DA6DA43986}" type="pres">
      <dgm:prSet presAssocID="{AA3BCEBB-D96B-47C5-A678-9630D573D8D0}" presName="node" presStyleLbl="node1" presStyleIdx="1" presStyleCnt="5">
        <dgm:presLayoutVars>
          <dgm:bulletEnabled val="1"/>
        </dgm:presLayoutVars>
      </dgm:prSet>
      <dgm:spPr/>
    </dgm:pt>
    <dgm:pt modelId="{1978D675-C032-4A19-8862-419D9A95BEB8}" type="pres">
      <dgm:prSet presAssocID="{B530FDE0-2954-45A3-B076-93A877050EBE}" presName="sibTrans" presStyleLbl="sibTrans2D1" presStyleIdx="1" presStyleCnt="5"/>
      <dgm:spPr/>
    </dgm:pt>
    <dgm:pt modelId="{34966E29-EB64-4297-A830-158D50065710}" type="pres">
      <dgm:prSet presAssocID="{B530FDE0-2954-45A3-B076-93A877050EBE}" presName="connectorText" presStyleLbl="sibTrans2D1" presStyleIdx="1" presStyleCnt="5"/>
      <dgm:spPr/>
    </dgm:pt>
    <dgm:pt modelId="{3D7807BC-6A7D-4BB5-AC32-A9A48687874B}" type="pres">
      <dgm:prSet presAssocID="{92A4885A-A19E-4E9C-B925-E9832CB2B888}" presName="node" presStyleLbl="node1" presStyleIdx="2" presStyleCnt="5">
        <dgm:presLayoutVars>
          <dgm:bulletEnabled val="1"/>
        </dgm:presLayoutVars>
      </dgm:prSet>
      <dgm:spPr/>
    </dgm:pt>
    <dgm:pt modelId="{9F2394C8-2DBD-4F56-B289-AB46D22AD2BD}" type="pres">
      <dgm:prSet presAssocID="{4F175DC3-832C-4B70-B960-0EB7EBC59A56}" presName="sibTrans" presStyleLbl="sibTrans2D1" presStyleIdx="2" presStyleCnt="5"/>
      <dgm:spPr/>
    </dgm:pt>
    <dgm:pt modelId="{5C9E0614-BEC7-423F-B031-3C01E0E02F4E}" type="pres">
      <dgm:prSet presAssocID="{4F175DC3-832C-4B70-B960-0EB7EBC59A56}" presName="connectorText" presStyleLbl="sibTrans2D1" presStyleIdx="2" presStyleCnt="5"/>
      <dgm:spPr/>
    </dgm:pt>
    <dgm:pt modelId="{E2639B2D-B733-4B46-9D52-BF81262D120A}" type="pres">
      <dgm:prSet presAssocID="{336CF19E-EBDC-41CF-8722-2A00F48B00EC}" presName="node" presStyleLbl="node1" presStyleIdx="3" presStyleCnt="5" custScaleX="141851">
        <dgm:presLayoutVars>
          <dgm:bulletEnabled val="1"/>
        </dgm:presLayoutVars>
      </dgm:prSet>
      <dgm:spPr/>
    </dgm:pt>
    <dgm:pt modelId="{E66B3538-3E83-4C4A-AC53-5BC6C93A17E1}" type="pres">
      <dgm:prSet presAssocID="{0D1622B9-B14D-4A5B-BD62-989CE2A66920}" presName="sibTrans" presStyleLbl="sibTrans2D1" presStyleIdx="3" presStyleCnt="5"/>
      <dgm:spPr/>
    </dgm:pt>
    <dgm:pt modelId="{8C8538EC-FCD8-4CAC-AE26-2AF9F3FAD6EA}" type="pres">
      <dgm:prSet presAssocID="{0D1622B9-B14D-4A5B-BD62-989CE2A66920}" presName="connectorText" presStyleLbl="sibTrans2D1" presStyleIdx="3" presStyleCnt="5"/>
      <dgm:spPr/>
    </dgm:pt>
    <dgm:pt modelId="{4EF5403C-44D9-4310-8BCF-3524112B4B9E}" type="pres">
      <dgm:prSet presAssocID="{1F6D1894-8552-44FE-91FE-A00D96CCE8D0}" presName="node" presStyleLbl="node1" presStyleIdx="4" presStyleCnt="5">
        <dgm:presLayoutVars>
          <dgm:bulletEnabled val="1"/>
        </dgm:presLayoutVars>
      </dgm:prSet>
      <dgm:spPr/>
    </dgm:pt>
    <dgm:pt modelId="{596295DF-E155-44E8-B1FB-C52F65060BD2}" type="pres">
      <dgm:prSet presAssocID="{F9C0804E-7A47-4FDC-8E47-E38EDA1827FC}" presName="sibTrans" presStyleLbl="sibTrans2D1" presStyleIdx="4" presStyleCnt="5"/>
      <dgm:spPr/>
    </dgm:pt>
    <dgm:pt modelId="{E95EB743-0F02-4DC6-BC9E-C28534620466}" type="pres">
      <dgm:prSet presAssocID="{F9C0804E-7A47-4FDC-8E47-E38EDA1827FC}" presName="connectorText" presStyleLbl="sibTrans2D1" presStyleIdx="4" presStyleCnt="5"/>
      <dgm:spPr/>
    </dgm:pt>
  </dgm:ptLst>
  <dgm:cxnLst>
    <dgm:cxn modelId="{F0C0EF06-1BF6-469E-AAC4-3C30ADDC3A5F}" srcId="{FC719EA0-021A-4371-8BD2-213A042F1A37}" destId="{1F6D1894-8552-44FE-91FE-A00D96CCE8D0}" srcOrd="4" destOrd="0" parTransId="{975F2E71-F2D4-4FA9-BEE8-60FF1CFBFC01}" sibTransId="{F9C0804E-7A47-4FDC-8E47-E38EDA1827FC}"/>
    <dgm:cxn modelId="{5E9E460C-C2B4-4E13-895A-C8B67AE1EA13}" type="presOf" srcId="{1F6D1894-8552-44FE-91FE-A00D96CCE8D0}" destId="{4EF5403C-44D9-4310-8BCF-3524112B4B9E}" srcOrd="0" destOrd="0" presId="urn:microsoft.com/office/officeart/2005/8/layout/cycle2"/>
    <dgm:cxn modelId="{120E6610-95EC-4F31-9CA7-BAD05BCD5148}" type="presOf" srcId="{4F175DC3-832C-4B70-B960-0EB7EBC59A56}" destId="{9F2394C8-2DBD-4F56-B289-AB46D22AD2BD}" srcOrd="0" destOrd="0" presId="urn:microsoft.com/office/officeart/2005/8/layout/cycle2"/>
    <dgm:cxn modelId="{513EB637-E276-4707-B6BB-E1457BEB204F}" type="presOf" srcId="{F9C0804E-7A47-4FDC-8E47-E38EDA1827FC}" destId="{E95EB743-0F02-4DC6-BC9E-C28534620466}" srcOrd="1" destOrd="0" presId="urn:microsoft.com/office/officeart/2005/8/layout/cycle2"/>
    <dgm:cxn modelId="{F53DC137-A04F-459A-94CF-A173081B0896}" type="presOf" srcId="{336CF19E-EBDC-41CF-8722-2A00F48B00EC}" destId="{E2639B2D-B733-4B46-9D52-BF81262D120A}" srcOrd="0" destOrd="0" presId="urn:microsoft.com/office/officeart/2005/8/layout/cycle2"/>
    <dgm:cxn modelId="{31C7B23D-B566-4468-9E74-BCB3126A324A}" type="presOf" srcId="{B530FDE0-2954-45A3-B076-93A877050EBE}" destId="{1978D675-C032-4A19-8862-419D9A95BEB8}" srcOrd="0" destOrd="0" presId="urn:microsoft.com/office/officeart/2005/8/layout/cycle2"/>
    <dgm:cxn modelId="{312E1C5F-2174-4E35-8B89-803CD4E947C5}" type="presOf" srcId="{F9C0804E-7A47-4FDC-8E47-E38EDA1827FC}" destId="{596295DF-E155-44E8-B1FB-C52F65060BD2}" srcOrd="0" destOrd="0" presId="urn:microsoft.com/office/officeart/2005/8/layout/cycle2"/>
    <dgm:cxn modelId="{0502A841-15FC-40D1-9817-C467042F532F}" type="presOf" srcId="{AA3BCEBB-D96B-47C5-A678-9630D573D8D0}" destId="{256056BC-C939-4777-B393-73DA6DA43986}" srcOrd="0" destOrd="0" presId="urn:microsoft.com/office/officeart/2005/8/layout/cycle2"/>
    <dgm:cxn modelId="{53FBFA6B-BA1E-4335-B600-B2A70D487403}" type="presOf" srcId="{0D1622B9-B14D-4A5B-BD62-989CE2A66920}" destId="{8C8538EC-FCD8-4CAC-AE26-2AF9F3FAD6EA}" srcOrd="1" destOrd="0" presId="urn:microsoft.com/office/officeart/2005/8/layout/cycle2"/>
    <dgm:cxn modelId="{20D5AA7E-ED11-4310-B874-A830E6056DA1}" type="presOf" srcId="{B83C6779-54A8-4434-BCEB-DD9B57BE6AD9}" destId="{DD92963E-11AC-4489-BF43-FC5D2E7B4E99}" srcOrd="1" destOrd="0" presId="urn:microsoft.com/office/officeart/2005/8/layout/cycle2"/>
    <dgm:cxn modelId="{EF30C086-0627-4CF1-BE8B-A88EF26997FD}" srcId="{FC719EA0-021A-4371-8BD2-213A042F1A37}" destId="{BD0995EF-2543-4025-93C9-9626D5D0AD7D}" srcOrd="0" destOrd="0" parTransId="{2748F849-3F66-4EE4-96BB-7E69D032818B}" sibTransId="{B83C6779-54A8-4434-BCEB-DD9B57BE6AD9}"/>
    <dgm:cxn modelId="{7DE50090-3748-49C2-8000-9592C030498F}" srcId="{FC719EA0-021A-4371-8BD2-213A042F1A37}" destId="{92A4885A-A19E-4E9C-B925-E9832CB2B888}" srcOrd="2" destOrd="0" parTransId="{D1EBA4AA-0512-402A-A4CD-6896E27C276E}" sibTransId="{4F175DC3-832C-4B70-B960-0EB7EBC59A56}"/>
    <dgm:cxn modelId="{02412F91-46BC-4D15-96DE-8605C24063BB}" type="presOf" srcId="{BD0995EF-2543-4025-93C9-9626D5D0AD7D}" destId="{D21EB23C-3E0C-4194-B9EA-4F624D97D918}" srcOrd="0" destOrd="0" presId="urn:microsoft.com/office/officeart/2005/8/layout/cycle2"/>
    <dgm:cxn modelId="{C23F4B92-F345-4896-8348-30CAB07CE084}" srcId="{FC719EA0-021A-4371-8BD2-213A042F1A37}" destId="{336CF19E-EBDC-41CF-8722-2A00F48B00EC}" srcOrd="3" destOrd="0" parTransId="{EA73E301-9211-47D2-8B53-3AED74FA42A6}" sibTransId="{0D1622B9-B14D-4A5B-BD62-989CE2A66920}"/>
    <dgm:cxn modelId="{5FC5AF92-AED5-4163-B9BC-EFC3616AF45C}" type="presOf" srcId="{B530FDE0-2954-45A3-B076-93A877050EBE}" destId="{34966E29-EB64-4297-A830-158D50065710}" srcOrd="1" destOrd="0" presId="urn:microsoft.com/office/officeart/2005/8/layout/cycle2"/>
    <dgm:cxn modelId="{4A660FA0-8A0E-441E-A6DE-67DFE920F559}" type="presOf" srcId="{92A4885A-A19E-4E9C-B925-E9832CB2B888}" destId="{3D7807BC-6A7D-4BB5-AC32-A9A48687874B}" srcOrd="0" destOrd="0" presId="urn:microsoft.com/office/officeart/2005/8/layout/cycle2"/>
    <dgm:cxn modelId="{9160E8A0-8781-4EC8-8876-3E841B114F24}" type="presOf" srcId="{FC719EA0-021A-4371-8BD2-213A042F1A37}" destId="{992C9218-2243-4AFF-974F-9CDC1DE56ABF}" srcOrd="0" destOrd="0" presId="urn:microsoft.com/office/officeart/2005/8/layout/cycle2"/>
    <dgm:cxn modelId="{160B82AB-AC4B-4785-9244-009E2D0A6DFD}" type="presOf" srcId="{4F175DC3-832C-4B70-B960-0EB7EBC59A56}" destId="{5C9E0614-BEC7-423F-B031-3C01E0E02F4E}" srcOrd="1" destOrd="0" presId="urn:microsoft.com/office/officeart/2005/8/layout/cycle2"/>
    <dgm:cxn modelId="{39AC9FAC-3EDE-43CE-922E-BF2766A4BEF4}" type="presOf" srcId="{B83C6779-54A8-4434-BCEB-DD9B57BE6AD9}" destId="{DF2211AB-7CD3-4AB8-8059-1A9AFF3CB347}" srcOrd="0" destOrd="0" presId="urn:microsoft.com/office/officeart/2005/8/layout/cycle2"/>
    <dgm:cxn modelId="{C0A33CC5-4742-48E5-99B4-600120762D7B}" srcId="{FC719EA0-021A-4371-8BD2-213A042F1A37}" destId="{AA3BCEBB-D96B-47C5-A678-9630D573D8D0}" srcOrd="1" destOrd="0" parTransId="{AE90A31B-5120-4986-9184-0422CD349F99}" sibTransId="{B530FDE0-2954-45A3-B076-93A877050EBE}"/>
    <dgm:cxn modelId="{5F711ACA-1BBB-41AB-974D-D512E4097DCE}" type="presOf" srcId="{0D1622B9-B14D-4A5B-BD62-989CE2A66920}" destId="{E66B3538-3E83-4C4A-AC53-5BC6C93A17E1}" srcOrd="0" destOrd="0" presId="urn:microsoft.com/office/officeart/2005/8/layout/cycle2"/>
    <dgm:cxn modelId="{38F6C5E1-9608-48EC-BF2B-E0D31E35E1DB}" type="presParOf" srcId="{992C9218-2243-4AFF-974F-9CDC1DE56ABF}" destId="{D21EB23C-3E0C-4194-B9EA-4F624D97D918}" srcOrd="0" destOrd="0" presId="urn:microsoft.com/office/officeart/2005/8/layout/cycle2"/>
    <dgm:cxn modelId="{352A040C-51A3-468E-883E-401EF38F6E1C}" type="presParOf" srcId="{992C9218-2243-4AFF-974F-9CDC1DE56ABF}" destId="{DF2211AB-7CD3-4AB8-8059-1A9AFF3CB347}" srcOrd="1" destOrd="0" presId="urn:microsoft.com/office/officeart/2005/8/layout/cycle2"/>
    <dgm:cxn modelId="{8E532899-15F3-4D17-A8B9-DF56537E34F8}" type="presParOf" srcId="{DF2211AB-7CD3-4AB8-8059-1A9AFF3CB347}" destId="{DD92963E-11AC-4489-BF43-FC5D2E7B4E99}" srcOrd="0" destOrd="0" presId="urn:microsoft.com/office/officeart/2005/8/layout/cycle2"/>
    <dgm:cxn modelId="{0AEF0BCB-9E33-461F-AAF8-4B5AF3B53308}" type="presParOf" srcId="{992C9218-2243-4AFF-974F-9CDC1DE56ABF}" destId="{256056BC-C939-4777-B393-73DA6DA43986}" srcOrd="2" destOrd="0" presId="urn:microsoft.com/office/officeart/2005/8/layout/cycle2"/>
    <dgm:cxn modelId="{4A4B3591-8D90-4C46-9088-F4BE3E2BF371}" type="presParOf" srcId="{992C9218-2243-4AFF-974F-9CDC1DE56ABF}" destId="{1978D675-C032-4A19-8862-419D9A95BEB8}" srcOrd="3" destOrd="0" presId="urn:microsoft.com/office/officeart/2005/8/layout/cycle2"/>
    <dgm:cxn modelId="{269436F3-D793-416E-A1DF-954A171346B3}" type="presParOf" srcId="{1978D675-C032-4A19-8862-419D9A95BEB8}" destId="{34966E29-EB64-4297-A830-158D50065710}" srcOrd="0" destOrd="0" presId="urn:microsoft.com/office/officeart/2005/8/layout/cycle2"/>
    <dgm:cxn modelId="{12FB9F94-E874-4B12-99A8-C632AD64539D}" type="presParOf" srcId="{992C9218-2243-4AFF-974F-9CDC1DE56ABF}" destId="{3D7807BC-6A7D-4BB5-AC32-A9A48687874B}" srcOrd="4" destOrd="0" presId="urn:microsoft.com/office/officeart/2005/8/layout/cycle2"/>
    <dgm:cxn modelId="{7BBA24A8-0472-4E29-A0ED-D461FF88926B}" type="presParOf" srcId="{992C9218-2243-4AFF-974F-9CDC1DE56ABF}" destId="{9F2394C8-2DBD-4F56-B289-AB46D22AD2BD}" srcOrd="5" destOrd="0" presId="urn:microsoft.com/office/officeart/2005/8/layout/cycle2"/>
    <dgm:cxn modelId="{3AA26D38-4EA1-47C7-A0FB-2CC31FAA1221}" type="presParOf" srcId="{9F2394C8-2DBD-4F56-B289-AB46D22AD2BD}" destId="{5C9E0614-BEC7-423F-B031-3C01E0E02F4E}" srcOrd="0" destOrd="0" presId="urn:microsoft.com/office/officeart/2005/8/layout/cycle2"/>
    <dgm:cxn modelId="{C41FF077-A2C0-4A5E-8709-F4C650606603}" type="presParOf" srcId="{992C9218-2243-4AFF-974F-9CDC1DE56ABF}" destId="{E2639B2D-B733-4B46-9D52-BF81262D120A}" srcOrd="6" destOrd="0" presId="urn:microsoft.com/office/officeart/2005/8/layout/cycle2"/>
    <dgm:cxn modelId="{30738C61-1730-4F86-8C90-79824745EB66}" type="presParOf" srcId="{992C9218-2243-4AFF-974F-9CDC1DE56ABF}" destId="{E66B3538-3E83-4C4A-AC53-5BC6C93A17E1}" srcOrd="7" destOrd="0" presId="urn:microsoft.com/office/officeart/2005/8/layout/cycle2"/>
    <dgm:cxn modelId="{10677279-A663-4AC2-8068-5641E1737FE1}" type="presParOf" srcId="{E66B3538-3E83-4C4A-AC53-5BC6C93A17E1}" destId="{8C8538EC-FCD8-4CAC-AE26-2AF9F3FAD6EA}" srcOrd="0" destOrd="0" presId="urn:microsoft.com/office/officeart/2005/8/layout/cycle2"/>
    <dgm:cxn modelId="{6AC3C05D-EE71-4F8A-80C8-156839F01262}" type="presParOf" srcId="{992C9218-2243-4AFF-974F-9CDC1DE56ABF}" destId="{4EF5403C-44D9-4310-8BCF-3524112B4B9E}" srcOrd="8" destOrd="0" presId="urn:microsoft.com/office/officeart/2005/8/layout/cycle2"/>
    <dgm:cxn modelId="{995A4A89-78B5-4A54-8A1C-F49B566CB857}" type="presParOf" srcId="{992C9218-2243-4AFF-974F-9CDC1DE56ABF}" destId="{596295DF-E155-44E8-B1FB-C52F65060BD2}" srcOrd="9" destOrd="0" presId="urn:microsoft.com/office/officeart/2005/8/layout/cycle2"/>
    <dgm:cxn modelId="{65F6D8AA-0F7A-4956-BD83-9425284C4851}" type="presParOf" srcId="{596295DF-E155-44E8-B1FB-C52F65060BD2}" destId="{E95EB743-0F02-4DC6-BC9E-C28534620466}"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1EB23C-3E0C-4194-B9EA-4F624D97D918}">
      <dsp:nvSpPr>
        <dsp:cNvPr id="0" name=""/>
        <dsp:cNvSpPr/>
      </dsp:nvSpPr>
      <dsp:spPr>
        <a:xfrm>
          <a:off x="2925402" y="29"/>
          <a:ext cx="1345861" cy="134586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1" kern="1200" dirty="0">
              <a:solidFill>
                <a:schemeClr val="tx1"/>
              </a:solidFill>
            </a:rPr>
            <a:t>Trabajador</a:t>
          </a:r>
          <a:endParaRPr lang="es-CO" sz="1400" b="1" kern="1200" dirty="0">
            <a:solidFill>
              <a:schemeClr val="tx1"/>
            </a:solidFill>
          </a:endParaRPr>
        </a:p>
      </dsp:txBody>
      <dsp:txXfrm>
        <a:off x="3122499" y="197126"/>
        <a:ext cx="951667" cy="951667"/>
      </dsp:txXfrm>
    </dsp:sp>
    <dsp:sp modelId="{DF2211AB-7CD3-4AB8-8059-1A9AFF3CB347}">
      <dsp:nvSpPr>
        <dsp:cNvPr id="0" name=""/>
        <dsp:cNvSpPr/>
      </dsp:nvSpPr>
      <dsp:spPr>
        <a:xfrm rot="2160000">
          <a:off x="4228537" y="1033396"/>
          <a:ext cx="356978" cy="454228"/>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CO" sz="2000" kern="1200"/>
        </a:p>
      </dsp:txBody>
      <dsp:txXfrm>
        <a:off x="4238763" y="1092768"/>
        <a:ext cx="249885" cy="272536"/>
      </dsp:txXfrm>
    </dsp:sp>
    <dsp:sp modelId="{256056BC-C939-4777-B393-73DA6DA43986}">
      <dsp:nvSpPr>
        <dsp:cNvPr id="0" name=""/>
        <dsp:cNvSpPr/>
      </dsp:nvSpPr>
      <dsp:spPr>
        <a:xfrm>
          <a:off x="4559136" y="1187006"/>
          <a:ext cx="1345861" cy="134586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1" kern="1200" dirty="0">
              <a:solidFill>
                <a:schemeClr val="tx1"/>
              </a:solidFill>
            </a:rPr>
            <a:t>Sindicatos</a:t>
          </a:r>
          <a:endParaRPr lang="es-CO" sz="1400" b="1" kern="1200" dirty="0">
            <a:solidFill>
              <a:schemeClr val="tx1"/>
            </a:solidFill>
          </a:endParaRPr>
        </a:p>
      </dsp:txBody>
      <dsp:txXfrm>
        <a:off x="4756233" y="1384103"/>
        <a:ext cx="951667" cy="951667"/>
      </dsp:txXfrm>
    </dsp:sp>
    <dsp:sp modelId="{1978D675-C032-4A19-8862-419D9A95BEB8}">
      <dsp:nvSpPr>
        <dsp:cNvPr id="0" name=""/>
        <dsp:cNvSpPr/>
      </dsp:nvSpPr>
      <dsp:spPr>
        <a:xfrm rot="6480000">
          <a:off x="4744684" y="2583498"/>
          <a:ext cx="356978" cy="454228"/>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CO" sz="2000" kern="1200"/>
        </a:p>
      </dsp:txBody>
      <dsp:txXfrm rot="10800000">
        <a:off x="4814777" y="2623418"/>
        <a:ext cx="249885" cy="272536"/>
      </dsp:txXfrm>
    </dsp:sp>
    <dsp:sp modelId="{3D7807BC-6A7D-4BB5-AC32-A9A48687874B}">
      <dsp:nvSpPr>
        <dsp:cNvPr id="0" name=""/>
        <dsp:cNvSpPr/>
      </dsp:nvSpPr>
      <dsp:spPr>
        <a:xfrm>
          <a:off x="3935105" y="3107574"/>
          <a:ext cx="1345861" cy="134586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1" kern="1200" dirty="0">
              <a:solidFill>
                <a:schemeClr val="tx1"/>
              </a:solidFill>
            </a:rPr>
            <a:t>Sistema Judicial</a:t>
          </a:r>
          <a:endParaRPr lang="es-CO" sz="1400" b="1" kern="1200" dirty="0">
            <a:solidFill>
              <a:schemeClr val="tx1"/>
            </a:solidFill>
          </a:endParaRPr>
        </a:p>
      </dsp:txBody>
      <dsp:txXfrm>
        <a:off x="4132202" y="3304671"/>
        <a:ext cx="951667" cy="951667"/>
      </dsp:txXfrm>
    </dsp:sp>
    <dsp:sp modelId="{9F2394C8-2DBD-4F56-B289-AB46D22AD2BD}">
      <dsp:nvSpPr>
        <dsp:cNvPr id="0" name=""/>
        <dsp:cNvSpPr/>
      </dsp:nvSpPr>
      <dsp:spPr>
        <a:xfrm rot="10800000">
          <a:off x="3641168" y="3553391"/>
          <a:ext cx="207715" cy="454228"/>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CO" sz="2000" kern="1200"/>
        </a:p>
      </dsp:txBody>
      <dsp:txXfrm rot="10800000">
        <a:off x="3703482" y="3644237"/>
        <a:ext cx="145401" cy="272536"/>
      </dsp:txXfrm>
    </dsp:sp>
    <dsp:sp modelId="{E2639B2D-B733-4B46-9D52-BF81262D120A}">
      <dsp:nvSpPr>
        <dsp:cNvPr id="0" name=""/>
        <dsp:cNvSpPr/>
      </dsp:nvSpPr>
      <dsp:spPr>
        <a:xfrm>
          <a:off x="1634072" y="3107574"/>
          <a:ext cx="1909117" cy="134586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1" kern="1200" dirty="0">
              <a:solidFill>
                <a:schemeClr val="tx1"/>
              </a:solidFill>
            </a:rPr>
            <a:t>Entidades del Sistema de Seguridad Social</a:t>
          </a:r>
          <a:endParaRPr lang="es-CO" sz="1400" b="1" kern="1200" dirty="0">
            <a:solidFill>
              <a:schemeClr val="tx1"/>
            </a:solidFill>
          </a:endParaRPr>
        </a:p>
      </dsp:txBody>
      <dsp:txXfrm>
        <a:off x="1913656" y="3304671"/>
        <a:ext cx="1349949" cy="951667"/>
      </dsp:txXfrm>
    </dsp:sp>
    <dsp:sp modelId="{E66B3538-3E83-4C4A-AC53-5BC6C93A17E1}">
      <dsp:nvSpPr>
        <dsp:cNvPr id="0" name=""/>
        <dsp:cNvSpPr/>
      </dsp:nvSpPr>
      <dsp:spPr>
        <a:xfrm rot="15120000">
          <a:off x="2103023" y="2594502"/>
          <a:ext cx="348091" cy="454228"/>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CO" sz="2000" kern="1200"/>
        </a:p>
      </dsp:txBody>
      <dsp:txXfrm rot="10800000">
        <a:off x="2171371" y="2735006"/>
        <a:ext cx="243664" cy="272536"/>
      </dsp:txXfrm>
    </dsp:sp>
    <dsp:sp modelId="{4EF5403C-44D9-4310-8BCF-3524112B4B9E}">
      <dsp:nvSpPr>
        <dsp:cNvPr id="0" name=""/>
        <dsp:cNvSpPr/>
      </dsp:nvSpPr>
      <dsp:spPr>
        <a:xfrm>
          <a:off x="1291669" y="1187006"/>
          <a:ext cx="1345861" cy="134586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s-ES" sz="1300" b="1" kern="1200" dirty="0">
              <a:solidFill>
                <a:schemeClr val="tx1"/>
              </a:solidFill>
            </a:rPr>
            <a:t>Empleador</a:t>
          </a:r>
          <a:endParaRPr lang="es-CO" sz="1300" b="1" kern="1200" dirty="0">
            <a:solidFill>
              <a:schemeClr val="tx1"/>
            </a:solidFill>
          </a:endParaRPr>
        </a:p>
      </dsp:txBody>
      <dsp:txXfrm>
        <a:off x="1488766" y="1384103"/>
        <a:ext cx="951667" cy="951667"/>
      </dsp:txXfrm>
    </dsp:sp>
    <dsp:sp modelId="{596295DF-E155-44E8-B1FB-C52F65060BD2}">
      <dsp:nvSpPr>
        <dsp:cNvPr id="0" name=""/>
        <dsp:cNvSpPr/>
      </dsp:nvSpPr>
      <dsp:spPr>
        <a:xfrm rot="19440000">
          <a:off x="2594804" y="1045273"/>
          <a:ext cx="356978" cy="454228"/>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CO" sz="2000" kern="1200"/>
        </a:p>
      </dsp:txBody>
      <dsp:txXfrm>
        <a:off x="2605030" y="1167593"/>
        <a:ext cx="249885" cy="272536"/>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9106" name="Rectangle 2"/>
          <p:cNvSpPr>
            <a:spLocks noGrp="1" noChangeArrowheads="1"/>
          </p:cNvSpPr>
          <p:nvPr>
            <p:ph type="hdr" sz="quarter"/>
          </p:nvPr>
        </p:nvSpPr>
        <p:spPr bwMode="auto">
          <a:xfrm>
            <a:off x="0" y="0"/>
            <a:ext cx="2878138" cy="522288"/>
          </a:xfrm>
          <a:prstGeom prst="rect">
            <a:avLst/>
          </a:prstGeom>
          <a:noFill/>
          <a:ln w="9525">
            <a:noFill/>
            <a:miter lim="800000"/>
            <a:headEnd/>
            <a:tailEnd/>
          </a:ln>
          <a:effectLst/>
        </p:spPr>
        <p:txBody>
          <a:bodyPr vert="horz" wrap="square" lIns="89101" tIns="44550" rIns="89101" bIns="44550" numCol="1" anchor="t" anchorCtr="0" compatLnSpc="1">
            <a:prstTxWarp prst="textNoShape">
              <a:avLst/>
            </a:prstTxWarp>
          </a:bodyPr>
          <a:lstStyle>
            <a:lvl1pPr defTabSz="889000" eaLnBrk="1" hangingPunct="1">
              <a:defRPr sz="1200"/>
            </a:lvl1pPr>
          </a:lstStyle>
          <a:p>
            <a:endParaRPr lang="en-GB"/>
          </a:p>
        </p:txBody>
      </p:sp>
      <p:sp>
        <p:nvSpPr>
          <p:cNvPr id="559107" name="Rectangle 3"/>
          <p:cNvSpPr>
            <a:spLocks noGrp="1" noChangeArrowheads="1"/>
          </p:cNvSpPr>
          <p:nvPr>
            <p:ph type="dt" sz="quarter" idx="1"/>
          </p:nvPr>
        </p:nvSpPr>
        <p:spPr bwMode="auto">
          <a:xfrm>
            <a:off x="3762375" y="0"/>
            <a:ext cx="2952750" cy="522288"/>
          </a:xfrm>
          <a:prstGeom prst="rect">
            <a:avLst/>
          </a:prstGeom>
          <a:noFill/>
          <a:ln w="9525">
            <a:noFill/>
            <a:miter lim="800000"/>
            <a:headEnd/>
            <a:tailEnd/>
          </a:ln>
          <a:effectLst/>
        </p:spPr>
        <p:txBody>
          <a:bodyPr vert="horz" wrap="square" lIns="89101" tIns="44550" rIns="89101" bIns="44550" numCol="1" anchor="t" anchorCtr="0" compatLnSpc="1">
            <a:prstTxWarp prst="textNoShape">
              <a:avLst/>
            </a:prstTxWarp>
          </a:bodyPr>
          <a:lstStyle>
            <a:lvl1pPr algn="r" defTabSz="889000" eaLnBrk="1" hangingPunct="1">
              <a:defRPr sz="1200"/>
            </a:lvl1pPr>
          </a:lstStyle>
          <a:p>
            <a:endParaRPr lang="en-GB"/>
          </a:p>
        </p:txBody>
      </p:sp>
      <p:sp>
        <p:nvSpPr>
          <p:cNvPr id="559108" name="Rectangle 4"/>
          <p:cNvSpPr>
            <a:spLocks noGrp="1" noChangeArrowheads="1"/>
          </p:cNvSpPr>
          <p:nvPr>
            <p:ph type="ftr" sz="quarter" idx="2"/>
          </p:nvPr>
        </p:nvSpPr>
        <p:spPr bwMode="auto">
          <a:xfrm>
            <a:off x="0" y="9323388"/>
            <a:ext cx="2878138" cy="522287"/>
          </a:xfrm>
          <a:prstGeom prst="rect">
            <a:avLst/>
          </a:prstGeom>
          <a:noFill/>
          <a:ln w="9525">
            <a:noFill/>
            <a:miter lim="800000"/>
            <a:headEnd/>
            <a:tailEnd/>
          </a:ln>
          <a:effectLst/>
        </p:spPr>
        <p:txBody>
          <a:bodyPr vert="horz" wrap="square" lIns="89101" tIns="44550" rIns="89101" bIns="44550" numCol="1" anchor="b" anchorCtr="0" compatLnSpc="1">
            <a:prstTxWarp prst="textNoShape">
              <a:avLst/>
            </a:prstTxWarp>
          </a:bodyPr>
          <a:lstStyle>
            <a:lvl1pPr defTabSz="889000" eaLnBrk="1" hangingPunct="1">
              <a:defRPr sz="1200"/>
            </a:lvl1pPr>
          </a:lstStyle>
          <a:p>
            <a:endParaRPr lang="en-GB"/>
          </a:p>
        </p:txBody>
      </p:sp>
      <p:sp>
        <p:nvSpPr>
          <p:cNvPr id="559109" name="Rectangle 5"/>
          <p:cNvSpPr>
            <a:spLocks noGrp="1" noChangeArrowheads="1"/>
          </p:cNvSpPr>
          <p:nvPr>
            <p:ph type="sldNum" sz="quarter" idx="3"/>
          </p:nvPr>
        </p:nvSpPr>
        <p:spPr bwMode="auto">
          <a:xfrm>
            <a:off x="3762375" y="9323388"/>
            <a:ext cx="2952750" cy="522287"/>
          </a:xfrm>
          <a:prstGeom prst="rect">
            <a:avLst/>
          </a:prstGeom>
          <a:noFill/>
          <a:ln w="9525">
            <a:noFill/>
            <a:miter lim="800000"/>
            <a:headEnd/>
            <a:tailEnd/>
          </a:ln>
          <a:effectLst/>
        </p:spPr>
        <p:txBody>
          <a:bodyPr vert="horz" wrap="square" lIns="89101" tIns="44550" rIns="89101" bIns="44550" numCol="1" anchor="b" anchorCtr="0" compatLnSpc="1">
            <a:prstTxWarp prst="textNoShape">
              <a:avLst/>
            </a:prstTxWarp>
          </a:bodyPr>
          <a:lstStyle>
            <a:lvl1pPr algn="r" defTabSz="889000" eaLnBrk="1" hangingPunct="1">
              <a:defRPr sz="1200"/>
            </a:lvl1pPr>
          </a:lstStyle>
          <a:p>
            <a:fld id="{477FA428-02F5-42AB-92A7-291E485E113E}" type="slidenum">
              <a:rPr lang="en-GB"/>
              <a:pPr/>
              <a:t>‹Nº›</a:t>
            </a:fld>
            <a:endParaRPr lang="en-GB"/>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01950" cy="492125"/>
          </a:xfrm>
          <a:prstGeom prst="rect">
            <a:avLst/>
          </a:prstGeom>
          <a:noFill/>
          <a:ln w="9525">
            <a:noFill/>
            <a:miter lim="800000"/>
            <a:headEnd/>
            <a:tailEnd/>
          </a:ln>
          <a:effectLst/>
        </p:spPr>
        <p:txBody>
          <a:bodyPr vert="horz" wrap="square" lIns="94475" tIns="47239" rIns="94475" bIns="47239" numCol="1" anchor="t" anchorCtr="0" compatLnSpc="1">
            <a:prstTxWarp prst="textNoShape">
              <a:avLst/>
            </a:prstTxWarp>
          </a:bodyPr>
          <a:lstStyle>
            <a:lvl1pPr defTabSz="942975" eaLnBrk="1" hangingPunct="1">
              <a:defRPr sz="1300"/>
            </a:lvl1pPr>
          </a:lstStyle>
          <a:p>
            <a:endParaRPr lang="en-GB"/>
          </a:p>
        </p:txBody>
      </p:sp>
      <p:sp>
        <p:nvSpPr>
          <p:cNvPr id="6147" name="Rectangle 3"/>
          <p:cNvSpPr>
            <a:spLocks noGrp="1" noChangeArrowheads="1"/>
          </p:cNvSpPr>
          <p:nvPr>
            <p:ph type="dt" idx="1"/>
          </p:nvPr>
        </p:nvSpPr>
        <p:spPr bwMode="auto">
          <a:xfrm>
            <a:off x="3797300" y="0"/>
            <a:ext cx="2901950" cy="492125"/>
          </a:xfrm>
          <a:prstGeom prst="rect">
            <a:avLst/>
          </a:prstGeom>
          <a:noFill/>
          <a:ln w="9525">
            <a:noFill/>
            <a:miter lim="800000"/>
            <a:headEnd/>
            <a:tailEnd/>
          </a:ln>
          <a:effectLst/>
        </p:spPr>
        <p:txBody>
          <a:bodyPr vert="horz" wrap="square" lIns="94475" tIns="47239" rIns="94475" bIns="47239" numCol="1" anchor="t" anchorCtr="0" compatLnSpc="1">
            <a:prstTxWarp prst="textNoShape">
              <a:avLst/>
            </a:prstTxWarp>
          </a:bodyPr>
          <a:lstStyle>
            <a:lvl1pPr algn="r" defTabSz="942975" eaLnBrk="1" hangingPunct="1">
              <a:defRPr sz="1300"/>
            </a:lvl1pPr>
          </a:lstStyle>
          <a:p>
            <a:endParaRPr lang="en-GB"/>
          </a:p>
        </p:txBody>
      </p:sp>
      <p:sp>
        <p:nvSpPr>
          <p:cNvPr id="6148" name="Rectangle 4"/>
          <p:cNvSpPr>
            <a:spLocks noGrp="1" noRot="1" noChangeAspect="1" noChangeArrowheads="1" noTextEdit="1"/>
          </p:cNvSpPr>
          <p:nvPr>
            <p:ph type="sldImg" idx="2"/>
          </p:nvPr>
        </p:nvSpPr>
        <p:spPr bwMode="auto">
          <a:xfrm>
            <a:off x="890588" y="738188"/>
            <a:ext cx="4919662" cy="368935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893763" y="4672013"/>
            <a:ext cx="4911725" cy="4425950"/>
          </a:xfrm>
          <a:prstGeom prst="rect">
            <a:avLst/>
          </a:prstGeom>
          <a:noFill/>
          <a:ln w="9525">
            <a:noFill/>
            <a:miter lim="800000"/>
            <a:headEnd/>
            <a:tailEnd/>
          </a:ln>
          <a:effectLst/>
        </p:spPr>
        <p:txBody>
          <a:bodyPr vert="horz" wrap="square" lIns="94475" tIns="47239" rIns="94475" bIns="47239" numCol="1" anchor="t" anchorCtr="0" compatLnSpc="1">
            <a:prstTxWarp prst="textNoShape">
              <a:avLst/>
            </a:prstTxWarp>
          </a:bodyPr>
          <a:lstStyle/>
          <a:p>
            <a:pPr lvl="0"/>
            <a:r>
              <a:rPr lang="en-GB"/>
              <a:t>Klicken Sie, um die Formate des Vorlagentextes zu bearbeiten</a:t>
            </a:r>
          </a:p>
          <a:p>
            <a:pPr lvl="1"/>
            <a:r>
              <a:rPr lang="en-GB"/>
              <a:t>Zweite Ebene</a:t>
            </a:r>
          </a:p>
          <a:p>
            <a:pPr lvl="2"/>
            <a:r>
              <a:rPr lang="en-GB"/>
              <a:t>Dritte Ebene</a:t>
            </a:r>
          </a:p>
          <a:p>
            <a:pPr lvl="3"/>
            <a:r>
              <a:rPr lang="en-GB"/>
              <a:t>Vierte Ebene</a:t>
            </a:r>
          </a:p>
          <a:p>
            <a:pPr lvl="4"/>
            <a:r>
              <a:rPr lang="en-GB"/>
              <a:t>Fünfte Ebene</a:t>
            </a:r>
          </a:p>
        </p:txBody>
      </p:sp>
      <p:sp>
        <p:nvSpPr>
          <p:cNvPr id="6150" name="Rectangle 6"/>
          <p:cNvSpPr>
            <a:spLocks noGrp="1" noChangeArrowheads="1"/>
          </p:cNvSpPr>
          <p:nvPr>
            <p:ph type="ftr" sz="quarter" idx="4"/>
          </p:nvPr>
        </p:nvSpPr>
        <p:spPr bwMode="auto">
          <a:xfrm>
            <a:off x="0" y="9345613"/>
            <a:ext cx="2901950" cy="490537"/>
          </a:xfrm>
          <a:prstGeom prst="rect">
            <a:avLst/>
          </a:prstGeom>
          <a:noFill/>
          <a:ln w="9525">
            <a:noFill/>
            <a:miter lim="800000"/>
            <a:headEnd/>
            <a:tailEnd/>
          </a:ln>
          <a:effectLst/>
        </p:spPr>
        <p:txBody>
          <a:bodyPr vert="horz" wrap="square" lIns="94475" tIns="47239" rIns="94475" bIns="47239" numCol="1" anchor="b" anchorCtr="0" compatLnSpc="1">
            <a:prstTxWarp prst="textNoShape">
              <a:avLst/>
            </a:prstTxWarp>
          </a:bodyPr>
          <a:lstStyle>
            <a:lvl1pPr defTabSz="942975" eaLnBrk="1" hangingPunct="1">
              <a:defRPr sz="1300"/>
            </a:lvl1pPr>
          </a:lstStyle>
          <a:p>
            <a:endParaRPr lang="en-GB"/>
          </a:p>
        </p:txBody>
      </p:sp>
      <p:sp>
        <p:nvSpPr>
          <p:cNvPr id="6151" name="Rectangle 7"/>
          <p:cNvSpPr>
            <a:spLocks noGrp="1" noChangeArrowheads="1"/>
          </p:cNvSpPr>
          <p:nvPr>
            <p:ph type="sldNum" sz="quarter" idx="5"/>
          </p:nvPr>
        </p:nvSpPr>
        <p:spPr bwMode="auto">
          <a:xfrm>
            <a:off x="3797300" y="9345613"/>
            <a:ext cx="2901950" cy="490537"/>
          </a:xfrm>
          <a:prstGeom prst="rect">
            <a:avLst/>
          </a:prstGeom>
          <a:noFill/>
          <a:ln w="9525">
            <a:noFill/>
            <a:miter lim="800000"/>
            <a:headEnd/>
            <a:tailEnd/>
          </a:ln>
          <a:effectLst/>
        </p:spPr>
        <p:txBody>
          <a:bodyPr vert="horz" wrap="square" lIns="94475" tIns="47239" rIns="94475" bIns="47239" numCol="1" anchor="b" anchorCtr="0" compatLnSpc="1">
            <a:prstTxWarp prst="textNoShape">
              <a:avLst/>
            </a:prstTxWarp>
          </a:bodyPr>
          <a:lstStyle>
            <a:lvl1pPr algn="r" defTabSz="942975" eaLnBrk="1" hangingPunct="1">
              <a:defRPr sz="1300"/>
            </a:lvl1pPr>
          </a:lstStyle>
          <a:p>
            <a:fld id="{9A6A5697-D76F-4E25-AD51-D6E465399F37}" type="slidenum">
              <a:rPr lang="en-GB"/>
              <a:pPr/>
              <a:t>‹Nº›</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45506" name="Rectangle 2"/>
          <p:cNvSpPr>
            <a:spLocks noGrp="1" noChangeArrowheads="1"/>
          </p:cNvSpPr>
          <p:nvPr>
            <p:ph type="ctrTitle" sz="quarter"/>
          </p:nvPr>
        </p:nvSpPr>
        <p:spPr>
          <a:xfrm>
            <a:off x="373063" y="2301875"/>
            <a:ext cx="6010275" cy="1323975"/>
          </a:xfrm>
        </p:spPr>
        <p:txBody>
          <a:bodyPr lIns="91440" rIns="91440" anchor="b"/>
          <a:lstStyle>
            <a:lvl1pPr>
              <a:defRPr sz="3200" i="1">
                <a:solidFill>
                  <a:schemeClr val="tx1"/>
                </a:solidFill>
              </a:defRPr>
            </a:lvl1pPr>
          </a:lstStyle>
          <a:p>
            <a:r>
              <a:rPr lang="es-ES"/>
              <a:t>Haga clic para modificar el estilo de título del patrón</a:t>
            </a:r>
            <a:endParaRPr lang="de-DE"/>
          </a:p>
        </p:txBody>
      </p:sp>
      <p:sp>
        <p:nvSpPr>
          <p:cNvPr id="1045507" name="Rectangle 3"/>
          <p:cNvSpPr>
            <a:spLocks noGrp="1" noChangeArrowheads="1"/>
          </p:cNvSpPr>
          <p:nvPr>
            <p:ph type="subTitle" sz="quarter" idx="1"/>
          </p:nvPr>
        </p:nvSpPr>
        <p:spPr>
          <a:xfrm>
            <a:off x="373063" y="3867150"/>
            <a:ext cx="6027737" cy="904875"/>
          </a:xfrm>
        </p:spPr>
        <p:txBody>
          <a:bodyPr lIns="91440" rIns="91440"/>
          <a:lstStyle>
            <a:lvl1pPr marL="0" indent="0">
              <a:spcBef>
                <a:spcPct val="0"/>
              </a:spcBef>
              <a:buFont typeface="Wingdings" pitchFamily="2" charset="2"/>
              <a:buNone/>
              <a:defRPr sz="2200" b="1"/>
            </a:lvl1pPr>
          </a:lstStyle>
          <a:p>
            <a:r>
              <a:rPr lang="es-ES"/>
              <a:t>Haga clic para modificar el estilo de subtítulo del patrón</a:t>
            </a:r>
            <a:endParaRPr lang="en-US"/>
          </a:p>
        </p:txBody>
      </p:sp>
      <p:sp>
        <p:nvSpPr>
          <p:cNvPr id="1045513" name="AutoShape 9"/>
          <p:cNvSpPr>
            <a:spLocks noChangeArrowheads="1"/>
          </p:cNvSpPr>
          <p:nvPr userDrawn="1"/>
        </p:nvSpPr>
        <p:spPr bwMode="auto">
          <a:xfrm rot="10800000">
            <a:off x="5214938" y="5621338"/>
            <a:ext cx="927100" cy="514350"/>
          </a:xfrm>
          <a:prstGeom prst="leftArrow">
            <a:avLst>
              <a:gd name="adj1" fmla="val 51620"/>
              <a:gd name="adj2" fmla="val 51229"/>
            </a:avLst>
          </a:prstGeom>
          <a:gradFill rotWithShape="1">
            <a:gsLst>
              <a:gs pos="0">
                <a:srgbClr val="B7B7B7"/>
              </a:gs>
              <a:gs pos="100000">
                <a:srgbClr val="B7B7B7">
                  <a:gamma/>
                  <a:tint val="48627"/>
                  <a:invGamma/>
                  <a:alpha val="2000"/>
                </a:srgbClr>
              </a:gs>
            </a:gsLst>
            <a:lin ang="0" scaled="1"/>
          </a:gradFill>
          <a:ln w="12700">
            <a:noFill/>
            <a:miter lim="800000"/>
            <a:headEnd/>
            <a:tailEnd/>
          </a:ln>
          <a:effectLst/>
        </p:spPr>
        <p:txBody>
          <a:bodyPr rot="10800000" wrap="none" anchor="ctr"/>
          <a:lstStyle/>
          <a:p>
            <a:pPr algn="ctr"/>
            <a:r>
              <a:rPr lang="en-US" sz="1400">
                <a:solidFill>
                  <a:schemeClr val="bg1"/>
                </a:solidFill>
              </a:rPr>
              <a:t>Your Logo</a:t>
            </a:r>
          </a:p>
        </p:txBody>
      </p:sp>
      <p:pic>
        <p:nvPicPr>
          <p:cNvPr id="1045515" name="Picture 11" descr="PP small"/>
          <p:cNvPicPr>
            <a:picLocks noChangeAspect="1" noChangeArrowheads="1"/>
          </p:cNvPicPr>
          <p:nvPr userDrawn="1"/>
        </p:nvPicPr>
        <p:blipFill>
          <a:blip r:embed="rId3"/>
          <a:srcRect b="34532"/>
          <a:stretch>
            <a:fillRect/>
          </a:stretch>
        </p:blipFill>
        <p:spPr bwMode="auto">
          <a:xfrm>
            <a:off x="6361113" y="5707063"/>
            <a:ext cx="2463800" cy="307975"/>
          </a:xfrm>
          <a:prstGeom prst="rect">
            <a:avLst/>
          </a:prstGeom>
          <a:noFill/>
        </p:spPr>
      </p:pic>
    </p:spTree>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pie de página"/>
          <p:cNvSpPr>
            <a:spLocks noGrp="1"/>
          </p:cNvSpPr>
          <p:nvPr>
            <p:ph type="ftr" sz="quarter" idx="10"/>
          </p:nvPr>
        </p:nvSpPr>
        <p:spPr/>
        <p:txBody>
          <a:bodyPr/>
          <a:lstStyle>
            <a:lvl1pPr>
              <a:defRPr/>
            </a:lvl1pPr>
          </a:lstStyle>
          <a:p>
            <a:endParaRPr lang="de-DE"/>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11950" y="215900"/>
            <a:ext cx="2132013" cy="5645150"/>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314325" y="215900"/>
            <a:ext cx="6245225" cy="564515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pie de página"/>
          <p:cNvSpPr>
            <a:spLocks noGrp="1"/>
          </p:cNvSpPr>
          <p:nvPr>
            <p:ph type="ftr" sz="quarter" idx="10"/>
          </p:nvPr>
        </p:nvSpPr>
        <p:spPr/>
        <p:txBody>
          <a:bodyPr/>
          <a:lstStyle>
            <a:lvl1pPr>
              <a:defRPr/>
            </a:lvl1pPr>
          </a:lstStyle>
          <a:p>
            <a:endParaRPr lang="de-DE"/>
          </a:p>
        </p:txBody>
      </p:sp>
    </p:spTree>
  </p:cSld>
  <p:clrMapOvr>
    <a:masterClrMapping/>
  </p:clrMapOvr>
  <p:transition spd="med">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8" name="7 Rectángulo"/>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Conector recto"/>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11 Título"/>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s-ES"/>
              <a:t>Haga clic para modificar el estilo de título del patrón</a:t>
            </a:r>
            <a:endParaRPr kumimoji="0" lang="en-US"/>
          </a:p>
        </p:txBody>
      </p:sp>
      <p:sp>
        <p:nvSpPr>
          <p:cNvPr id="25" name="24 Subtítulo"/>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a:t>Haga clic para modificar el estilo de subtítulo del patrón</a:t>
            </a:r>
            <a:endParaRPr kumimoji="0" lang="en-US"/>
          </a:p>
        </p:txBody>
      </p:sp>
      <p:sp>
        <p:nvSpPr>
          <p:cNvPr id="31" name="30 Marcador de fecha"/>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8A99DE35-1251-472E-8ECA-761D19E5D7AB}" type="datetime4">
              <a:rPr lang="es-ES" smtClean="0"/>
              <a:pPr/>
              <a:t>16 de abril de 2026</a:t>
            </a:fld>
            <a:endParaRPr lang="es-ES"/>
          </a:p>
        </p:txBody>
      </p:sp>
      <p:sp>
        <p:nvSpPr>
          <p:cNvPr id="18" name="17 Marcador de pie de página"/>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s-ES"/>
          </a:p>
        </p:txBody>
      </p:sp>
      <p:sp>
        <p:nvSpPr>
          <p:cNvPr id="29" name="28 Marcador de número de diapositiva"/>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pPr algn="r"/>
            <a:fld id="{A8CE10D6-5CB1-41CD-B815-79BC778FC61A}" type="slidenum">
              <a:rPr lang="es-ES" sz="1800" smtClean="0">
                <a:solidFill>
                  <a:schemeClr val="bg1"/>
                </a:solidFill>
              </a:rPr>
              <a:pPr algn="r"/>
              <a:t>‹Nº›</a:t>
            </a:fld>
            <a:endParaRPr lang="es-ES" sz="1800">
              <a:solidFill>
                <a:schemeClr val="bg1"/>
              </a:solidFill>
            </a:endParaRPr>
          </a:p>
        </p:txBody>
      </p:sp>
    </p:spTree>
    <p:extLst>
      <p:ext uri="{BB962C8B-B14F-4D97-AF65-F5344CB8AC3E}">
        <p14:creationId xmlns:p14="http://schemas.microsoft.com/office/powerpoint/2010/main" val="34493862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a:t>Haga clic para modificar los estilos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lgn="l"/>
            <a:fld id="{8A48973C-8E17-4C1E-9ACB-41481CA779D2}" type="datetime4">
              <a:rPr lang="es-ES" smtClean="0"/>
              <a:pPr algn="l"/>
              <a:t>16 de abril de 2026</a:t>
            </a:fld>
            <a:endParaRPr lang="es-ES" sz="800">
              <a:solidFill>
                <a:schemeClr val="accent2"/>
              </a:solidFill>
            </a:endParaRPr>
          </a:p>
        </p:txBody>
      </p:sp>
      <p:sp>
        <p:nvSpPr>
          <p:cNvPr id="5" name="4 Marcador de pie de página"/>
          <p:cNvSpPr>
            <a:spLocks noGrp="1"/>
          </p:cNvSpPr>
          <p:nvPr>
            <p:ph type="ftr" sz="quarter" idx="11"/>
          </p:nvPr>
        </p:nvSpPr>
        <p:spPr/>
        <p:txBody>
          <a:bodyPr/>
          <a:lstStyle/>
          <a:p>
            <a:pPr algn="r"/>
            <a:endParaRPr lang="es-ES" sz="800">
              <a:solidFill>
                <a:schemeClr val="accent2"/>
              </a:solidFill>
            </a:endParaRPr>
          </a:p>
        </p:txBody>
      </p:sp>
      <p:sp>
        <p:nvSpPr>
          <p:cNvPr id="6" name="5 Marcador de número de diapositiva"/>
          <p:cNvSpPr>
            <a:spLocks noGrp="1"/>
          </p:cNvSpPr>
          <p:nvPr>
            <p:ph type="sldNum" sz="quarter" idx="12"/>
          </p:nvPr>
        </p:nvSpPr>
        <p:spPr/>
        <p:txBody>
          <a:bodyPr/>
          <a:lstStyle/>
          <a:p>
            <a:pPr algn="r"/>
            <a:fld id="{A8CE10D6-5CB1-41CD-B815-79BC778FC61A}" type="slidenum">
              <a:rPr lang="es-ES" sz="1800" smtClean="0">
                <a:solidFill>
                  <a:schemeClr val="bg1"/>
                </a:solidFill>
              </a:rPr>
              <a:pPr algn="r"/>
              <a:t>‹Nº›</a:t>
            </a:fld>
            <a:endParaRPr lang="es-ES" sz="1800">
              <a:solidFill>
                <a:schemeClr val="bg1"/>
              </a:solidFill>
            </a:endParaRPr>
          </a:p>
        </p:txBody>
      </p:sp>
    </p:spTree>
    <p:extLst>
      <p:ext uri="{BB962C8B-B14F-4D97-AF65-F5344CB8AC3E}">
        <p14:creationId xmlns:p14="http://schemas.microsoft.com/office/powerpoint/2010/main" val="6909447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a:t>Haga clic para modificar los estilos de texto del patrón</a:t>
            </a:r>
          </a:p>
        </p:txBody>
      </p:sp>
      <p:sp>
        <p:nvSpPr>
          <p:cNvPr id="4" name="3 Marcador de fecha"/>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73836BB2-78A9-4DD4-AD22-7BA0D5D1C995}" type="datetime4">
              <a:rPr lang="es-ES" smtClean="0"/>
              <a:pPr/>
              <a:t>16 de abril de 2026</a:t>
            </a:fld>
            <a:endParaRPr lang="es-ES"/>
          </a:p>
        </p:txBody>
      </p:sp>
      <p:sp>
        <p:nvSpPr>
          <p:cNvPr id="5" name="4 Marcador de pie de página"/>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s-ES"/>
          </a:p>
        </p:txBody>
      </p:sp>
      <p:sp>
        <p:nvSpPr>
          <p:cNvPr id="6" name="5 Marcador de número de diapositiva"/>
          <p:cNvSpPr>
            <a:spLocks noGrp="1"/>
          </p:cNvSpPr>
          <p:nvPr>
            <p:ph type="sldNum" sz="quarter" idx="12"/>
          </p:nvPr>
        </p:nvSpPr>
        <p:spPr>
          <a:xfrm>
            <a:off x="6733952" y="6555112"/>
            <a:ext cx="588336" cy="228600"/>
          </a:xfrm>
        </p:spPr>
        <p:txBody>
          <a:bodyPr/>
          <a:lstStyle/>
          <a:p>
            <a:fld id="{61C44E05-631C-4892-B577-17C57620ECE9}" type="slidenum">
              <a:rPr lang="es-ES" smtClean="0"/>
              <a:pPr/>
              <a:t>‹Nº›</a:t>
            </a:fld>
            <a:endParaRPr lang="es-ES"/>
          </a:p>
        </p:txBody>
      </p:sp>
    </p:spTree>
    <p:extLst>
      <p:ext uri="{BB962C8B-B14F-4D97-AF65-F5344CB8AC3E}">
        <p14:creationId xmlns:p14="http://schemas.microsoft.com/office/powerpoint/2010/main" val="152760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p>
            <a:r>
              <a:rPr kumimoji="0" lang="es-ES"/>
              <a:t>Haga clic para modificar el estilo de título del patrón</a:t>
            </a:r>
            <a:endParaRPr kumimoji="0" lang="en-US"/>
          </a:p>
        </p:txBody>
      </p:sp>
      <p:sp>
        <p:nvSpPr>
          <p:cNvPr id="3" name="2 Marcador de contenido"/>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a:t>Haga clic para modificar los estilos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contenido"/>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a:t>Haga clic para modificar los estilos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pPr algn="l"/>
            <a:fld id="{8A48973C-8E17-4C1E-9ACB-41481CA779D2}" type="datetime4">
              <a:rPr lang="es-ES" smtClean="0"/>
              <a:pPr algn="l"/>
              <a:t>16 de abril de 2026</a:t>
            </a:fld>
            <a:endParaRPr lang="es-ES" sz="800">
              <a:solidFill>
                <a:schemeClr val="accent2"/>
              </a:solidFill>
            </a:endParaRPr>
          </a:p>
        </p:txBody>
      </p:sp>
      <p:sp>
        <p:nvSpPr>
          <p:cNvPr id="6" name="5 Marcador de pie de página"/>
          <p:cNvSpPr>
            <a:spLocks noGrp="1"/>
          </p:cNvSpPr>
          <p:nvPr>
            <p:ph type="ftr" sz="quarter" idx="11"/>
          </p:nvPr>
        </p:nvSpPr>
        <p:spPr/>
        <p:txBody>
          <a:bodyPr/>
          <a:lstStyle/>
          <a:p>
            <a:pPr algn="r"/>
            <a:endParaRPr lang="es-ES" sz="800">
              <a:solidFill>
                <a:schemeClr val="accent2"/>
              </a:solidFill>
            </a:endParaRPr>
          </a:p>
        </p:txBody>
      </p:sp>
      <p:sp>
        <p:nvSpPr>
          <p:cNvPr id="7" name="6 Marcador de número de diapositiva"/>
          <p:cNvSpPr>
            <a:spLocks noGrp="1"/>
          </p:cNvSpPr>
          <p:nvPr>
            <p:ph type="sldNum" sz="quarter" idx="12"/>
          </p:nvPr>
        </p:nvSpPr>
        <p:spPr/>
        <p:txBody>
          <a:bodyPr/>
          <a:lstStyle/>
          <a:p>
            <a:pPr algn="r"/>
            <a:fld id="{A8CE10D6-5CB1-41CD-B815-79BC778FC61A}" type="slidenum">
              <a:rPr lang="es-ES" sz="1800" smtClean="0">
                <a:solidFill>
                  <a:schemeClr val="bg1"/>
                </a:solidFill>
              </a:rPr>
              <a:pPr algn="r"/>
              <a:t>‹Nº›</a:t>
            </a:fld>
            <a:endParaRPr lang="es-ES" sz="1800">
              <a:solidFill>
                <a:schemeClr val="bg1"/>
              </a:solidFill>
            </a:endParaRPr>
          </a:p>
        </p:txBody>
      </p:sp>
    </p:spTree>
    <p:extLst>
      <p:ext uri="{BB962C8B-B14F-4D97-AF65-F5344CB8AC3E}">
        <p14:creationId xmlns:p14="http://schemas.microsoft.com/office/powerpoint/2010/main" val="29721452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nchor="b"/>
          <a:lstStyle>
            <a:lvl1pPr>
              <a:defRPr/>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a:t>Haga clic para modificar los estilos de texto del patrón</a:t>
            </a:r>
          </a:p>
        </p:txBody>
      </p:sp>
      <p:sp>
        <p:nvSpPr>
          <p:cNvPr id="4" name="3 Marcador de texto"/>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a:t>Haga clic para modificar los estilos de texto del patrón</a:t>
            </a:r>
          </a:p>
        </p:txBody>
      </p:sp>
      <p:sp>
        <p:nvSpPr>
          <p:cNvPr id="5" name="4 Marcador de contenido"/>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a:t>Haga clic para modificar los estilos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6" name="5 Marcador de contenido"/>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a:t>Haga clic para modificar los estilos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0"/>
          </p:nvPr>
        </p:nvSpPr>
        <p:spPr/>
        <p:txBody>
          <a:bodyPr/>
          <a:lstStyle/>
          <a:p>
            <a:pPr algn="l"/>
            <a:fld id="{8A48973C-8E17-4C1E-9ACB-41481CA779D2}" type="datetime4">
              <a:rPr lang="es-ES" smtClean="0"/>
              <a:pPr algn="l"/>
              <a:t>16 de abril de 2026</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pPr algn="r"/>
            <a:fld id="{A8CE10D6-5CB1-41CD-B815-79BC778FC61A}" type="slidenum">
              <a:rPr lang="es-ES" sz="1800" smtClean="0">
                <a:solidFill>
                  <a:schemeClr val="bg1"/>
                </a:solidFill>
              </a:rPr>
              <a:pPr algn="r"/>
              <a:t>‹Nº›</a:t>
            </a:fld>
            <a:endParaRPr lang="es-ES"/>
          </a:p>
        </p:txBody>
      </p:sp>
    </p:spTree>
    <p:extLst>
      <p:ext uri="{BB962C8B-B14F-4D97-AF65-F5344CB8AC3E}">
        <p14:creationId xmlns:p14="http://schemas.microsoft.com/office/powerpoint/2010/main" val="3568354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p>
            <a:r>
              <a:rPr kumimoji="0" lang="es-ES"/>
              <a:t>Haga clic para modificar el estilo de título del patrón</a:t>
            </a:r>
            <a:endParaRPr kumimoji="0" lang="en-US"/>
          </a:p>
        </p:txBody>
      </p:sp>
      <p:sp>
        <p:nvSpPr>
          <p:cNvPr id="3" name="2 Marcador de fecha"/>
          <p:cNvSpPr>
            <a:spLocks noGrp="1"/>
          </p:cNvSpPr>
          <p:nvPr>
            <p:ph type="dt" sz="half" idx="10"/>
          </p:nvPr>
        </p:nvSpPr>
        <p:spPr/>
        <p:txBody>
          <a:bodyPr/>
          <a:lstStyle/>
          <a:p>
            <a:pPr algn="l"/>
            <a:fld id="{8A48973C-8E17-4C1E-9ACB-41481CA779D2}" type="datetime4">
              <a:rPr lang="es-ES" smtClean="0"/>
              <a:pPr algn="l"/>
              <a:t>16 de abril de 2026</a:t>
            </a:fld>
            <a:endParaRPr lang="es-ES" sz="800">
              <a:solidFill>
                <a:schemeClr val="accent2"/>
              </a:solidFill>
            </a:endParaRPr>
          </a:p>
        </p:txBody>
      </p:sp>
      <p:sp>
        <p:nvSpPr>
          <p:cNvPr id="4" name="3 Marcador de pie de página"/>
          <p:cNvSpPr>
            <a:spLocks noGrp="1"/>
          </p:cNvSpPr>
          <p:nvPr>
            <p:ph type="ftr" sz="quarter" idx="11"/>
          </p:nvPr>
        </p:nvSpPr>
        <p:spPr/>
        <p:txBody>
          <a:bodyPr/>
          <a:lstStyle/>
          <a:p>
            <a:pPr algn="r"/>
            <a:endParaRPr lang="es-ES" sz="800">
              <a:solidFill>
                <a:schemeClr val="accent2"/>
              </a:solidFill>
            </a:endParaRPr>
          </a:p>
        </p:txBody>
      </p:sp>
      <p:sp>
        <p:nvSpPr>
          <p:cNvPr id="5" name="4 Marcador de número de diapositiva"/>
          <p:cNvSpPr>
            <a:spLocks noGrp="1"/>
          </p:cNvSpPr>
          <p:nvPr>
            <p:ph type="sldNum" sz="quarter" idx="12"/>
          </p:nvPr>
        </p:nvSpPr>
        <p:spPr/>
        <p:txBody>
          <a:bodyPr/>
          <a:lstStyle/>
          <a:p>
            <a:pPr algn="r"/>
            <a:fld id="{A8CE10D6-5CB1-41CD-B815-79BC778FC61A}" type="slidenum">
              <a:rPr lang="es-ES" sz="1800" smtClean="0">
                <a:solidFill>
                  <a:schemeClr val="bg1"/>
                </a:solidFill>
              </a:rPr>
              <a:pPr algn="r"/>
              <a:t>‹Nº›</a:t>
            </a:fld>
            <a:endParaRPr lang="es-ES" sz="1800">
              <a:solidFill>
                <a:schemeClr val="bg1"/>
              </a:solidFill>
            </a:endParaRPr>
          </a:p>
        </p:txBody>
      </p:sp>
    </p:spTree>
    <p:extLst>
      <p:ext uri="{BB962C8B-B14F-4D97-AF65-F5344CB8AC3E}">
        <p14:creationId xmlns:p14="http://schemas.microsoft.com/office/powerpoint/2010/main" val="3577236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solidFill>
                  <a:schemeClr val="tx2"/>
                </a:solidFill>
              </a:defRPr>
            </a:lvl1pPr>
            <a:extLst/>
          </a:lstStyle>
          <a:p>
            <a:fld id="{412EF8A1-4BB8-4644-9539-21E648FCEC6B}" type="datetime4">
              <a:rPr lang="es-ES" smtClean="0"/>
              <a:pPr/>
              <a:t>16 de abril de 2026</a:t>
            </a:fld>
            <a:endParaRPr lang="es-ES"/>
          </a:p>
        </p:txBody>
      </p:sp>
      <p:sp>
        <p:nvSpPr>
          <p:cNvPr id="3" name="2 Marcador de pie de página"/>
          <p:cNvSpPr>
            <a:spLocks noGrp="1"/>
          </p:cNvSpPr>
          <p:nvPr>
            <p:ph type="ftr" sz="quarter" idx="11"/>
          </p:nvPr>
        </p:nvSpPr>
        <p:spPr/>
        <p:txBody>
          <a:bodyPr/>
          <a:lstStyle>
            <a:lvl1pPr>
              <a:defRPr>
                <a:solidFill>
                  <a:schemeClr val="tx2"/>
                </a:solidFill>
              </a:defRPr>
            </a:lvl1pPr>
            <a:extLst/>
          </a:lstStyle>
          <a:p>
            <a:endParaRPr lang="es-ES"/>
          </a:p>
        </p:txBody>
      </p:sp>
      <p:sp>
        <p:nvSpPr>
          <p:cNvPr id="4" name="3 Marcador de número de diapositiva"/>
          <p:cNvSpPr>
            <a:spLocks noGrp="1"/>
          </p:cNvSpPr>
          <p:nvPr>
            <p:ph type="sldNum" sz="quarter" idx="12"/>
          </p:nvPr>
        </p:nvSpPr>
        <p:spPr/>
        <p:txBody>
          <a:bodyPr/>
          <a:lstStyle/>
          <a:p>
            <a:fld id="{61C44E05-631C-4892-B577-17C57620ECE9}" type="slidenum">
              <a:rPr lang="es-ES" smtClean="0"/>
              <a:pPr/>
              <a:t>‹Nº›</a:t>
            </a:fld>
            <a:endParaRPr lang="es-ES"/>
          </a:p>
        </p:txBody>
      </p:sp>
    </p:spTree>
    <p:extLst>
      <p:ext uri="{BB962C8B-B14F-4D97-AF65-F5344CB8AC3E}">
        <p14:creationId xmlns:p14="http://schemas.microsoft.com/office/powerpoint/2010/main" val="3746832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a:t>Haga clic para modificar los estilos de texto del patrón</a:t>
            </a:r>
          </a:p>
        </p:txBody>
      </p:sp>
      <p:sp>
        <p:nvSpPr>
          <p:cNvPr id="4" name="3 Marcador de contenido"/>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a:t>Haga clic para modificar los estilos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fld id="{EA8717FE-4A70-4092-B057-A6106AAD8C22}" type="datetime4">
              <a:rPr lang="es-ES" smtClean="0"/>
              <a:pPr/>
              <a:t>16 de abril de 2026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1C44E05-631C-4892-B577-17C57620ECE9}" type="slidenum">
              <a:rPr lang="es-ES" smtClean="0"/>
              <a:pPr/>
              <a:t>‹Nº›</a:t>
            </a:fld>
            <a:endParaRPr lang="es-ES"/>
          </a:p>
        </p:txBody>
      </p:sp>
    </p:spTree>
    <p:extLst>
      <p:ext uri="{BB962C8B-B14F-4D97-AF65-F5344CB8AC3E}">
        <p14:creationId xmlns:p14="http://schemas.microsoft.com/office/powerpoint/2010/main" val="3377926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pie de página"/>
          <p:cNvSpPr>
            <a:spLocks noGrp="1"/>
          </p:cNvSpPr>
          <p:nvPr>
            <p:ph type="ftr" sz="quarter" idx="10"/>
          </p:nvPr>
        </p:nvSpPr>
        <p:spPr/>
        <p:txBody>
          <a:bodyPr/>
          <a:lstStyle>
            <a:lvl1pPr>
              <a:defRPr/>
            </a:lvl1pPr>
          </a:lstStyle>
          <a:p>
            <a:endParaRPr lang="de-DE"/>
          </a:p>
        </p:txBody>
      </p:sp>
    </p:spTree>
  </p:cSld>
  <p:clrMapOvr>
    <a:masterClrMapping/>
  </p:clrMapOvr>
  <p:transition spd="med">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7 Rectángulo"/>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8 Rectángulo"/>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s-ES"/>
              <a:t>Haga clic para modificar el estilo de título del patrón</a:t>
            </a:r>
            <a:endParaRPr kumimoji="0" lang="en-US" dirty="0"/>
          </a:p>
        </p:txBody>
      </p:sp>
      <p:sp>
        <p:nvSpPr>
          <p:cNvPr id="4" name="3 Marcador de texto"/>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s-ES"/>
              <a:t>Haga clic para modificar los estilos de texto del patrón</a:t>
            </a:r>
          </a:p>
        </p:txBody>
      </p:sp>
      <p:sp>
        <p:nvSpPr>
          <p:cNvPr id="5" name="4 Marcador de fecha"/>
          <p:cNvSpPr>
            <a:spLocks noGrp="1"/>
          </p:cNvSpPr>
          <p:nvPr>
            <p:ph type="dt" sz="half" idx="10"/>
          </p:nvPr>
        </p:nvSpPr>
        <p:spPr/>
        <p:txBody>
          <a:bodyPr/>
          <a:lstStyle/>
          <a:p>
            <a:fld id="{304CF9C0-7F8F-4E44-9EDA-3FAB98C32DC6}" type="datetime4">
              <a:rPr lang="es-ES" smtClean="0"/>
              <a:pPr/>
              <a:t>16 de abril de 2026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1C44E05-631C-4892-B577-17C57620ECE9}" type="slidenum">
              <a:rPr lang="es-ES" smtClean="0"/>
              <a:pPr/>
              <a:t>‹Nº›</a:t>
            </a:fld>
            <a:endParaRPr lang="es-ES"/>
          </a:p>
        </p:txBody>
      </p:sp>
      <p:sp>
        <p:nvSpPr>
          <p:cNvPr id="10" name="9 Marcador de posición de imagen"/>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s-ES"/>
              <a:t>Haga clic en el icono para agregar una imagen</a:t>
            </a:r>
            <a:endParaRPr kumimoji="0" lang="en-US" dirty="0"/>
          </a:p>
        </p:txBody>
      </p:sp>
    </p:spTree>
    <p:extLst>
      <p:ext uri="{BB962C8B-B14F-4D97-AF65-F5344CB8AC3E}">
        <p14:creationId xmlns:p14="http://schemas.microsoft.com/office/powerpoint/2010/main" val="37503991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los estilos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lgn="l"/>
            <a:fld id="{8A48973C-8E17-4C1E-9ACB-41481CA779D2}" type="datetime4">
              <a:rPr lang="es-ES" smtClean="0"/>
              <a:pPr algn="l"/>
              <a:t>16 de abril de 2026</a:t>
            </a:fld>
            <a:endParaRPr lang="es-ES" sz="800">
              <a:solidFill>
                <a:schemeClr val="accent2"/>
              </a:solidFill>
            </a:endParaRPr>
          </a:p>
        </p:txBody>
      </p:sp>
      <p:sp>
        <p:nvSpPr>
          <p:cNvPr id="5" name="4 Marcador de pie de página"/>
          <p:cNvSpPr>
            <a:spLocks noGrp="1"/>
          </p:cNvSpPr>
          <p:nvPr>
            <p:ph type="ftr" sz="quarter" idx="11"/>
          </p:nvPr>
        </p:nvSpPr>
        <p:spPr/>
        <p:txBody>
          <a:bodyPr/>
          <a:lstStyle/>
          <a:p>
            <a:pPr algn="r"/>
            <a:endParaRPr lang="es-ES" sz="800">
              <a:solidFill>
                <a:schemeClr val="accent2"/>
              </a:solidFill>
            </a:endParaRPr>
          </a:p>
        </p:txBody>
      </p:sp>
      <p:sp>
        <p:nvSpPr>
          <p:cNvPr id="6" name="5 Marcador de número de diapositiva"/>
          <p:cNvSpPr>
            <a:spLocks noGrp="1"/>
          </p:cNvSpPr>
          <p:nvPr>
            <p:ph type="sldNum" sz="quarter" idx="12"/>
          </p:nvPr>
        </p:nvSpPr>
        <p:spPr/>
        <p:txBody>
          <a:bodyPr/>
          <a:lstStyle/>
          <a:p>
            <a:pPr algn="r"/>
            <a:fld id="{A8CE10D6-5CB1-41CD-B815-79BC778FC61A}" type="slidenum">
              <a:rPr lang="es-ES" sz="1800" smtClean="0">
                <a:solidFill>
                  <a:schemeClr val="bg1"/>
                </a:solidFill>
              </a:rPr>
              <a:pPr algn="r"/>
              <a:t>‹Nº›</a:t>
            </a:fld>
            <a:endParaRPr lang="es-ES" sz="1800">
              <a:solidFill>
                <a:schemeClr val="bg1"/>
              </a:solidFill>
            </a:endParaRPr>
          </a:p>
        </p:txBody>
      </p:sp>
    </p:spTree>
    <p:extLst>
      <p:ext uri="{BB962C8B-B14F-4D97-AF65-F5344CB8AC3E}">
        <p14:creationId xmlns:p14="http://schemas.microsoft.com/office/powerpoint/2010/main" val="19810567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53200" y="274955"/>
            <a:ext cx="1524000" cy="5851525"/>
          </a:xfrm>
        </p:spPr>
        <p:txBody>
          <a:bodyPr vert="eaVert" ancho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2"/>
            <a:ext cx="6019800" cy="5851525"/>
          </a:xfrm>
        </p:spPr>
        <p:txBody>
          <a:bodyPr vert="eaVert"/>
          <a:lstStyle/>
          <a:p>
            <a:pPr lvl="0" eaLnBrk="1" latinLnBrk="0" hangingPunct="1"/>
            <a:r>
              <a:rPr lang="es-ES"/>
              <a:t>Haga clic para modificar los estilos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a:xfrm>
            <a:off x="4242816" y="6557946"/>
            <a:ext cx="2002464" cy="226902"/>
          </a:xfrm>
        </p:spPr>
        <p:txBody>
          <a:bodyPr/>
          <a:lstStyle/>
          <a:p>
            <a:pPr algn="l"/>
            <a:fld id="{8A48973C-8E17-4C1E-9ACB-41481CA779D2}" type="datetime4">
              <a:rPr lang="es-ES" smtClean="0"/>
              <a:pPr algn="l"/>
              <a:t>16 de abril de 2026</a:t>
            </a:fld>
            <a:endParaRPr lang="es-ES" sz="800">
              <a:solidFill>
                <a:schemeClr val="accent2"/>
              </a:solidFill>
            </a:endParaRPr>
          </a:p>
        </p:txBody>
      </p:sp>
      <p:sp>
        <p:nvSpPr>
          <p:cNvPr id="5" name="4 Marcador de pie de página"/>
          <p:cNvSpPr>
            <a:spLocks noGrp="1"/>
          </p:cNvSpPr>
          <p:nvPr>
            <p:ph type="ftr" sz="quarter" idx="11"/>
          </p:nvPr>
        </p:nvSpPr>
        <p:spPr>
          <a:xfrm>
            <a:off x="457200" y="6556248"/>
            <a:ext cx="3657600" cy="228600"/>
          </a:xfrm>
        </p:spPr>
        <p:txBody>
          <a:bodyPr/>
          <a:lstStyle/>
          <a:p>
            <a:pPr algn="r"/>
            <a:endParaRPr lang="es-ES" sz="800">
              <a:solidFill>
                <a:schemeClr val="accent2"/>
              </a:solidFill>
            </a:endParaRPr>
          </a:p>
        </p:txBody>
      </p:sp>
      <p:sp>
        <p:nvSpPr>
          <p:cNvPr id="6" name="5 Marcador de número de diapositiva"/>
          <p:cNvSpPr>
            <a:spLocks noGrp="1"/>
          </p:cNvSpPr>
          <p:nvPr>
            <p:ph type="sldNum" sz="quarter" idx="12"/>
          </p:nvPr>
        </p:nvSpPr>
        <p:spPr>
          <a:xfrm>
            <a:off x="6254496" y="6553200"/>
            <a:ext cx="588336" cy="228600"/>
          </a:xfrm>
        </p:spPr>
        <p:txBody>
          <a:bodyPr/>
          <a:lstStyle>
            <a:lvl1pPr>
              <a:defRPr>
                <a:solidFill>
                  <a:schemeClr val="tx2"/>
                </a:solidFill>
              </a:defRPr>
            </a:lvl1pPr>
            <a:extLst/>
          </a:lstStyle>
          <a:p>
            <a:pPr algn="r"/>
            <a:fld id="{A8CE10D6-5CB1-41CD-B815-79BC778FC61A}" type="slidenum">
              <a:rPr lang="es-ES" sz="1800" smtClean="0">
                <a:solidFill>
                  <a:schemeClr val="bg1"/>
                </a:solidFill>
              </a:rPr>
              <a:pPr algn="r"/>
              <a:t>‹Nº›</a:t>
            </a:fld>
            <a:endParaRPr lang="es-ES" sz="1800">
              <a:solidFill>
                <a:schemeClr val="bg1"/>
              </a:solidFill>
            </a:endParaRPr>
          </a:p>
        </p:txBody>
      </p:sp>
    </p:spTree>
    <p:extLst>
      <p:ext uri="{BB962C8B-B14F-4D97-AF65-F5344CB8AC3E}">
        <p14:creationId xmlns:p14="http://schemas.microsoft.com/office/powerpoint/2010/main" val="22621630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Imagen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Título 1"/>
          <p:cNvSpPr>
            <a:spLocks noGrp="1"/>
          </p:cNvSpPr>
          <p:nvPr>
            <p:ph type="ctrTitle"/>
          </p:nvPr>
        </p:nvSpPr>
        <p:spPr>
          <a:xfrm>
            <a:off x="1028700" y="1803405"/>
            <a:ext cx="7086600" cy="1825096"/>
          </a:xfrm>
        </p:spPr>
        <p:txBody>
          <a:bodyPr rtlCol="0" anchor="b">
            <a:normAutofit/>
          </a:bodyPr>
          <a:lstStyle>
            <a:lvl1pPr algn="l">
              <a:defRPr sz="4500"/>
            </a:lvl1pPr>
          </a:lstStyle>
          <a:p>
            <a:pPr rtl="0"/>
            <a:r>
              <a:rPr lang="es-ES" noProof="0"/>
              <a:t>Haga clic para modificar el estilo de título del patrón</a:t>
            </a:r>
          </a:p>
        </p:txBody>
      </p:sp>
      <p:sp>
        <p:nvSpPr>
          <p:cNvPr id="3" name="Subtítulo 2"/>
          <p:cNvSpPr>
            <a:spLocks noGrp="1"/>
          </p:cNvSpPr>
          <p:nvPr>
            <p:ph type="subTitle" idx="1"/>
          </p:nvPr>
        </p:nvSpPr>
        <p:spPr>
          <a:xfrm>
            <a:off x="1028700" y="3632201"/>
            <a:ext cx="7086600" cy="685800"/>
          </a:xfrm>
        </p:spPr>
        <p:txBody>
          <a:bodyPr rtlCol="0">
            <a:normAutofit/>
          </a:bodyPr>
          <a:lstStyle>
            <a:lvl1pPr marL="0" indent="0" algn="l">
              <a:buNone/>
              <a:defRPr sz="15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rtl="0"/>
            <a:r>
              <a:rPr lang="es-ES" noProof="0"/>
              <a:t>Haga clic para modificar el estilo de subtítulo del patrón</a:t>
            </a:r>
          </a:p>
        </p:txBody>
      </p:sp>
      <p:sp>
        <p:nvSpPr>
          <p:cNvPr id="4" name="Marcador de fecha 3"/>
          <p:cNvSpPr>
            <a:spLocks noGrp="1"/>
          </p:cNvSpPr>
          <p:nvPr>
            <p:ph type="dt" sz="half" idx="10"/>
          </p:nvPr>
        </p:nvSpPr>
        <p:spPr>
          <a:xfrm>
            <a:off x="5932171" y="4314328"/>
            <a:ext cx="2183130" cy="374642"/>
          </a:xfrm>
        </p:spPr>
        <p:txBody>
          <a:bodyPr rtlCol="0"/>
          <a:lstStyle/>
          <a:p>
            <a:pPr rtl="0"/>
            <a:fld id="{BEACBEE1-AAF3-441E-9BC5-61E402716858}" type="datetime1">
              <a:rPr lang="es-ES" noProof="0" smtClean="0"/>
              <a:t>16/04/2026</a:t>
            </a:fld>
            <a:endParaRPr lang="es-ES" noProof="0"/>
          </a:p>
        </p:txBody>
      </p:sp>
      <p:sp>
        <p:nvSpPr>
          <p:cNvPr id="5" name="Marcador de pie de página 4"/>
          <p:cNvSpPr>
            <a:spLocks noGrp="1"/>
          </p:cNvSpPr>
          <p:nvPr>
            <p:ph type="ftr" sz="quarter" idx="11"/>
          </p:nvPr>
        </p:nvSpPr>
        <p:spPr>
          <a:xfrm>
            <a:off x="1028700" y="4323846"/>
            <a:ext cx="4800600" cy="365125"/>
          </a:xfrm>
        </p:spPr>
        <p:txBody>
          <a:bodyPr rtlCol="0"/>
          <a:lstStyle/>
          <a:p>
            <a:pPr rtl="0"/>
            <a:endParaRPr lang="es-ES" noProof="0"/>
          </a:p>
        </p:txBody>
      </p:sp>
      <p:sp>
        <p:nvSpPr>
          <p:cNvPr id="6" name="Marcador de posición de número de diapositiva 5"/>
          <p:cNvSpPr>
            <a:spLocks noGrp="1"/>
          </p:cNvSpPr>
          <p:nvPr>
            <p:ph type="sldNum" sz="quarter" idx="12"/>
          </p:nvPr>
        </p:nvSpPr>
        <p:spPr>
          <a:xfrm>
            <a:off x="6057900" y="1430867"/>
            <a:ext cx="2057400" cy="365125"/>
          </a:xfrm>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24363285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contenid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p>
        </p:txBody>
      </p:sp>
      <p:sp>
        <p:nvSpPr>
          <p:cNvPr id="3" name="Marcador de posición de contenido 2"/>
          <p:cNvSpPr>
            <a:spLocks noGrp="1"/>
          </p:cNvSpPr>
          <p:nvPr>
            <p:ph idx="1"/>
          </p:nvPr>
        </p:nvSpPr>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fecha 3"/>
          <p:cNvSpPr>
            <a:spLocks noGrp="1"/>
          </p:cNvSpPr>
          <p:nvPr>
            <p:ph type="dt" sz="half" idx="10"/>
          </p:nvPr>
        </p:nvSpPr>
        <p:spPr/>
        <p:txBody>
          <a:bodyPr rtlCol="0"/>
          <a:lstStyle/>
          <a:p>
            <a:pPr rtl="0"/>
            <a:fld id="{D4F8343A-14A6-43E9-ABE0-4C8B4C43462D}" type="datetime1">
              <a:rPr lang="es-ES" noProof="0" smtClean="0"/>
              <a:t>16/04/2026</a:t>
            </a:fld>
            <a:endParaRPr lang="es-ES" noProof="0"/>
          </a:p>
        </p:txBody>
      </p:sp>
      <p:sp>
        <p:nvSpPr>
          <p:cNvPr id="5" name="Marcador de pie de página 4"/>
          <p:cNvSpPr>
            <a:spLocks noGrp="1"/>
          </p:cNvSpPr>
          <p:nvPr>
            <p:ph type="ftr" sz="quarter" idx="11"/>
          </p:nvPr>
        </p:nvSpPr>
        <p:spPr/>
        <p:txBody>
          <a:bodyPr rtlCol="0"/>
          <a:lstStyle/>
          <a:p>
            <a:pPr rtl="0"/>
            <a:endParaRPr lang="es-ES" noProof="0"/>
          </a:p>
        </p:txBody>
      </p:sp>
      <p:sp>
        <p:nvSpPr>
          <p:cNvPr id="6" name="Marcador de posición de número de diapositiva 5"/>
          <p:cNvSpPr>
            <a:spLocks noGrp="1"/>
          </p:cNvSpPr>
          <p:nvPr>
            <p:ph type="sldNum" sz="quarter" idx="12"/>
          </p:nvPr>
        </p:nvSpPr>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29447341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pic>
        <p:nvPicPr>
          <p:cNvPr id="9" name="Imagen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Título 1"/>
          <p:cNvSpPr>
            <a:spLocks noGrp="1"/>
          </p:cNvSpPr>
          <p:nvPr>
            <p:ph type="title"/>
          </p:nvPr>
        </p:nvSpPr>
        <p:spPr>
          <a:xfrm>
            <a:off x="514351" y="753534"/>
            <a:ext cx="8115299" cy="2801935"/>
          </a:xfrm>
        </p:spPr>
        <p:txBody>
          <a:bodyPr rtlCol="0" anchor="b">
            <a:normAutofit/>
          </a:bodyPr>
          <a:lstStyle>
            <a:lvl1pPr algn="r">
              <a:defRPr sz="3000"/>
            </a:lvl1pPr>
          </a:lstStyle>
          <a:p>
            <a:pPr rtl="0"/>
            <a:r>
              <a:rPr lang="es-ES" noProof="0"/>
              <a:t>Haga clic para modificar el estilo de título del patrón</a:t>
            </a:r>
          </a:p>
        </p:txBody>
      </p:sp>
      <p:sp>
        <p:nvSpPr>
          <p:cNvPr id="3" name="Marcador de posición de texto 2"/>
          <p:cNvSpPr>
            <a:spLocks noGrp="1"/>
          </p:cNvSpPr>
          <p:nvPr>
            <p:ph type="body" idx="1"/>
          </p:nvPr>
        </p:nvSpPr>
        <p:spPr>
          <a:xfrm>
            <a:off x="768350" y="3641726"/>
            <a:ext cx="7867650" cy="955675"/>
          </a:xfrm>
        </p:spPr>
        <p:txBody>
          <a:bodyPr rtlCol="0">
            <a:normAutofit/>
          </a:bodyPr>
          <a:lstStyle>
            <a:lvl1pPr marL="0" indent="0" algn="r">
              <a:buNone/>
              <a:defRPr sz="165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rtl="0"/>
            <a:r>
              <a:rPr lang="es-ES" noProof="0"/>
              <a:t>Haga clic para modificar los estilos de texto del patrón</a:t>
            </a:r>
          </a:p>
        </p:txBody>
      </p:sp>
      <p:sp>
        <p:nvSpPr>
          <p:cNvPr id="4" name="Marcador de fecha 3"/>
          <p:cNvSpPr>
            <a:spLocks noGrp="1"/>
          </p:cNvSpPr>
          <p:nvPr>
            <p:ph type="dt" sz="half" idx="10"/>
          </p:nvPr>
        </p:nvSpPr>
        <p:spPr>
          <a:xfrm>
            <a:off x="5860839" y="381001"/>
            <a:ext cx="2183130" cy="365125"/>
          </a:xfrm>
        </p:spPr>
        <p:txBody>
          <a:bodyPr rtlCol="0"/>
          <a:lstStyle>
            <a:lvl1pPr algn="r">
              <a:defRPr/>
            </a:lvl1pPr>
          </a:lstStyle>
          <a:p>
            <a:pPr rtl="0"/>
            <a:fld id="{F2B5E1A6-FB0D-4C52-BD33-69F52FF40AE5}" type="datetime1">
              <a:rPr lang="es-ES" noProof="0" smtClean="0"/>
              <a:t>16/04/2026</a:t>
            </a:fld>
            <a:endParaRPr lang="es-ES" noProof="0"/>
          </a:p>
        </p:txBody>
      </p:sp>
      <p:sp>
        <p:nvSpPr>
          <p:cNvPr id="5" name="Marcador de posición de pie de página 4"/>
          <p:cNvSpPr>
            <a:spLocks noGrp="1"/>
          </p:cNvSpPr>
          <p:nvPr>
            <p:ph type="ftr" sz="quarter" idx="11"/>
          </p:nvPr>
        </p:nvSpPr>
        <p:spPr>
          <a:xfrm>
            <a:off x="514350" y="381002"/>
            <a:ext cx="5243619" cy="364065"/>
          </a:xfrm>
        </p:spPr>
        <p:txBody>
          <a:bodyPr rtlCol="0"/>
          <a:lstStyle/>
          <a:p>
            <a:pPr rtl="0"/>
            <a:endParaRPr lang="es-ES" noProof="0"/>
          </a:p>
        </p:txBody>
      </p:sp>
      <p:sp>
        <p:nvSpPr>
          <p:cNvPr id="6" name="Marcador de número de diapositiva 5"/>
          <p:cNvSpPr>
            <a:spLocks noGrp="1"/>
          </p:cNvSpPr>
          <p:nvPr>
            <p:ph type="sldNum" sz="quarter" idx="12"/>
          </p:nvPr>
        </p:nvSpPr>
        <p:spPr>
          <a:xfrm>
            <a:off x="8146839" y="381001"/>
            <a:ext cx="482811" cy="365125"/>
          </a:xfrm>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15529417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contenidos">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p>
        </p:txBody>
      </p:sp>
      <p:sp>
        <p:nvSpPr>
          <p:cNvPr id="3" name="Marcador de posición de contenido 2"/>
          <p:cNvSpPr>
            <a:spLocks noGrp="1"/>
          </p:cNvSpPr>
          <p:nvPr>
            <p:ph sz="half" idx="1"/>
          </p:nvPr>
        </p:nvSpPr>
        <p:spPr>
          <a:xfrm>
            <a:off x="514350" y="2194560"/>
            <a:ext cx="4000500" cy="4024125"/>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posición de contenido 3"/>
          <p:cNvSpPr>
            <a:spLocks noGrp="1"/>
          </p:cNvSpPr>
          <p:nvPr>
            <p:ph sz="half" idx="2"/>
          </p:nvPr>
        </p:nvSpPr>
        <p:spPr>
          <a:xfrm>
            <a:off x="4629150" y="2194560"/>
            <a:ext cx="4000500" cy="4024125"/>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5" name="Marcador de fecha 4"/>
          <p:cNvSpPr>
            <a:spLocks noGrp="1"/>
          </p:cNvSpPr>
          <p:nvPr>
            <p:ph type="dt" sz="half" idx="10"/>
          </p:nvPr>
        </p:nvSpPr>
        <p:spPr/>
        <p:txBody>
          <a:bodyPr rtlCol="0"/>
          <a:lstStyle/>
          <a:p>
            <a:pPr rtl="0"/>
            <a:fld id="{F9002901-E09E-45C5-8090-F3FA58FCBD30}" type="datetime1">
              <a:rPr lang="es-ES" noProof="0" smtClean="0"/>
              <a:t>16/04/2026</a:t>
            </a:fld>
            <a:endParaRPr lang="es-ES" noProof="0"/>
          </a:p>
        </p:txBody>
      </p:sp>
      <p:sp>
        <p:nvSpPr>
          <p:cNvPr id="6" name="Marcador de pie de página 5"/>
          <p:cNvSpPr>
            <a:spLocks noGrp="1"/>
          </p:cNvSpPr>
          <p:nvPr>
            <p:ph type="ftr" sz="quarter" idx="11"/>
          </p:nvPr>
        </p:nvSpPr>
        <p:spPr/>
        <p:txBody>
          <a:bodyPr rtlCol="0"/>
          <a:lstStyle/>
          <a:p>
            <a:pPr rtl="0"/>
            <a:endParaRPr lang="es-ES" noProof="0"/>
          </a:p>
        </p:txBody>
      </p:sp>
      <p:sp>
        <p:nvSpPr>
          <p:cNvPr id="7" name="Marcador de posición de número de diapositiva 6"/>
          <p:cNvSpPr>
            <a:spLocks noGrp="1"/>
          </p:cNvSpPr>
          <p:nvPr>
            <p:ph type="sldNum" sz="quarter" idx="12"/>
          </p:nvPr>
        </p:nvSpPr>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4542011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2171700" y="762000"/>
            <a:ext cx="6457950" cy="1295400"/>
          </a:xfrm>
        </p:spPr>
        <p:txBody>
          <a:bodyPr rtlCol="0"/>
          <a:lstStyle/>
          <a:p>
            <a:pPr rtl="0"/>
            <a:r>
              <a:rPr lang="es-ES" noProof="0"/>
              <a:t>Haga clic para modificar el estilo de título del patrón</a:t>
            </a:r>
          </a:p>
        </p:txBody>
      </p:sp>
      <p:sp>
        <p:nvSpPr>
          <p:cNvPr id="3" name="Marcador de posición de texto 2"/>
          <p:cNvSpPr>
            <a:spLocks noGrp="1"/>
          </p:cNvSpPr>
          <p:nvPr>
            <p:ph type="body" idx="1"/>
          </p:nvPr>
        </p:nvSpPr>
        <p:spPr>
          <a:xfrm>
            <a:off x="685807" y="2183802"/>
            <a:ext cx="3809993" cy="823912"/>
          </a:xfrm>
        </p:spPr>
        <p:txBody>
          <a:bodyPr rtlCol="0" anchor="b">
            <a:norm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rtl="0"/>
            <a:r>
              <a:rPr lang="es-ES" noProof="0"/>
              <a:t>Haga clic para modificar los estilos de texto del patrón</a:t>
            </a:r>
          </a:p>
        </p:txBody>
      </p:sp>
      <p:sp>
        <p:nvSpPr>
          <p:cNvPr id="4" name="Marcador de posición de contenido 3"/>
          <p:cNvSpPr>
            <a:spLocks noGrp="1"/>
          </p:cNvSpPr>
          <p:nvPr>
            <p:ph sz="half" idx="2"/>
          </p:nvPr>
        </p:nvSpPr>
        <p:spPr>
          <a:xfrm>
            <a:off x="514351" y="3132667"/>
            <a:ext cx="3983831" cy="3086019"/>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5" name="Marcador de posición de texto 4"/>
          <p:cNvSpPr>
            <a:spLocks noGrp="1"/>
          </p:cNvSpPr>
          <p:nvPr>
            <p:ph type="body" sz="quarter" idx="3"/>
          </p:nvPr>
        </p:nvSpPr>
        <p:spPr>
          <a:xfrm>
            <a:off x="4800600" y="2183802"/>
            <a:ext cx="3829050" cy="823912"/>
          </a:xfrm>
        </p:spPr>
        <p:txBody>
          <a:bodyPr rtlCol="0" anchor="b">
            <a:norm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rtl="0"/>
            <a:r>
              <a:rPr lang="es-ES" noProof="0"/>
              <a:t>Haga clic para modificar los estilos de texto del patrón</a:t>
            </a:r>
          </a:p>
        </p:txBody>
      </p:sp>
      <p:sp>
        <p:nvSpPr>
          <p:cNvPr id="6" name="Marcador de posición de contenido 5"/>
          <p:cNvSpPr>
            <a:spLocks noGrp="1"/>
          </p:cNvSpPr>
          <p:nvPr>
            <p:ph sz="quarter" idx="4"/>
          </p:nvPr>
        </p:nvSpPr>
        <p:spPr>
          <a:xfrm>
            <a:off x="4629150" y="3132667"/>
            <a:ext cx="4000500" cy="3086019"/>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7" name="Marcador de fecha 6"/>
          <p:cNvSpPr>
            <a:spLocks noGrp="1"/>
          </p:cNvSpPr>
          <p:nvPr>
            <p:ph type="dt" sz="half" idx="10"/>
          </p:nvPr>
        </p:nvSpPr>
        <p:spPr/>
        <p:txBody>
          <a:bodyPr rtlCol="0"/>
          <a:lstStyle/>
          <a:p>
            <a:pPr rtl="0"/>
            <a:fld id="{4657BA9A-E95D-4189-9164-6541D8B66DE0}" type="datetime1">
              <a:rPr lang="es-ES" noProof="0" smtClean="0"/>
              <a:t>16/04/2026</a:t>
            </a:fld>
            <a:endParaRPr lang="es-ES" noProof="0"/>
          </a:p>
        </p:txBody>
      </p:sp>
      <p:sp>
        <p:nvSpPr>
          <p:cNvPr id="8" name="Marcador de pie de página 7"/>
          <p:cNvSpPr>
            <a:spLocks noGrp="1"/>
          </p:cNvSpPr>
          <p:nvPr>
            <p:ph type="ftr" sz="quarter" idx="11"/>
          </p:nvPr>
        </p:nvSpPr>
        <p:spPr/>
        <p:txBody>
          <a:bodyPr rtlCol="0"/>
          <a:lstStyle/>
          <a:p>
            <a:pPr rtl="0"/>
            <a:endParaRPr lang="es-ES" noProof="0"/>
          </a:p>
        </p:txBody>
      </p:sp>
      <p:sp>
        <p:nvSpPr>
          <p:cNvPr id="9" name="Marcador de número de diapositiva 8"/>
          <p:cNvSpPr>
            <a:spLocks noGrp="1"/>
          </p:cNvSpPr>
          <p:nvPr>
            <p:ph type="sldNum" sz="quarter" idx="12"/>
          </p:nvPr>
        </p:nvSpPr>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40741717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p>
        </p:txBody>
      </p:sp>
      <p:sp>
        <p:nvSpPr>
          <p:cNvPr id="3" name="Marcador de fecha 2"/>
          <p:cNvSpPr>
            <a:spLocks noGrp="1"/>
          </p:cNvSpPr>
          <p:nvPr>
            <p:ph type="dt" sz="half" idx="10"/>
          </p:nvPr>
        </p:nvSpPr>
        <p:spPr/>
        <p:txBody>
          <a:bodyPr rtlCol="0"/>
          <a:lstStyle/>
          <a:p>
            <a:pPr rtl="0"/>
            <a:fld id="{8F64B3BC-C780-4EF7-8D11-FE20DCC75853}" type="datetime1">
              <a:rPr lang="es-ES" noProof="0" smtClean="0"/>
              <a:t>16/04/2026</a:t>
            </a:fld>
            <a:endParaRPr lang="es-ES" noProof="0"/>
          </a:p>
        </p:txBody>
      </p:sp>
      <p:sp>
        <p:nvSpPr>
          <p:cNvPr id="4" name="Marcador de pie de página 3"/>
          <p:cNvSpPr>
            <a:spLocks noGrp="1"/>
          </p:cNvSpPr>
          <p:nvPr>
            <p:ph type="ftr" sz="quarter" idx="11"/>
          </p:nvPr>
        </p:nvSpPr>
        <p:spPr/>
        <p:txBody>
          <a:bodyPr rtlCol="0"/>
          <a:lstStyle/>
          <a:p>
            <a:pPr rtl="0"/>
            <a:endParaRPr lang="es-ES" noProof="0"/>
          </a:p>
        </p:txBody>
      </p:sp>
      <p:sp>
        <p:nvSpPr>
          <p:cNvPr id="5" name="Marcador de posición de número de diapositiva 4"/>
          <p:cNvSpPr>
            <a:spLocks noGrp="1"/>
          </p:cNvSpPr>
          <p:nvPr>
            <p:ph type="sldNum" sz="quarter" idx="12"/>
          </p:nvPr>
        </p:nvSpPr>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38206640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rtlCol="0"/>
          <a:lstStyle/>
          <a:p>
            <a:pPr rtl="0"/>
            <a:fld id="{91975D7F-E9DE-41B5-AC62-6C7D02ED69BB}" type="datetime1">
              <a:rPr lang="es-ES" noProof="0" smtClean="0"/>
              <a:t>16/04/2026</a:t>
            </a:fld>
            <a:endParaRPr lang="es-ES" noProof="0"/>
          </a:p>
        </p:txBody>
      </p:sp>
      <p:sp>
        <p:nvSpPr>
          <p:cNvPr id="3" name="Marcador de pie de página 2"/>
          <p:cNvSpPr>
            <a:spLocks noGrp="1"/>
          </p:cNvSpPr>
          <p:nvPr>
            <p:ph type="ftr" sz="quarter" idx="11"/>
          </p:nvPr>
        </p:nvSpPr>
        <p:spPr/>
        <p:txBody>
          <a:bodyPr rtlCol="0"/>
          <a:lstStyle/>
          <a:p>
            <a:pPr rtl="0"/>
            <a:endParaRPr lang="es-ES" noProof="0"/>
          </a:p>
        </p:txBody>
      </p:sp>
      <p:sp>
        <p:nvSpPr>
          <p:cNvPr id="4" name="Marcador de número de diapositiva 3"/>
          <p:cNvSpPr>
            <a:spLocks noGrp="1"/>
          </p:cNvSpPr>
          <p:nvPr>
            <p:ph type="sldNum" sz="quarter" idx="12"/>
          </p:nvPr>
        </p:nvSpPr>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338964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los estilos de texto del patrón</a:t>
            </a:r>
          </a:p>
        </p:txBody>
      </p:sp>
      <p:sp>
        <p:nvSpPr>
          <p:cNvPr id="4" name="3 Marcador de pie de página"/>
          <p:cNvSpPr>
            <a:spLocks noGrp="1"/>
          </p:cNvSpPr>
          <p:nvPr>
            <p:ph type="ftr" sz="quarter" idx="10"/>
          </p:nvPr>
        </p:nvSpPr>
        <p:spPr/>
        <p:txBody>
          <a:bodyPr/>
          <a:lstStyle>
            <a:lvl1pPr>
              <a:defRPr/>
            </a:lvl1pPr>
          </a:lstStyle>
          <a:p>
            <a:endParaRPr lang="de-DE"/>
          </a:p>
        </p:txBody>
      </p:sp>
    </p:spTree>
  </p:cSld>
  <p:clrMapOvr>
    <a:masterClrMapping/>
  </p:clrMapOvr>
  <p:transition spd="med">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514350" y="1524000"/>
            <a:ext cx="3086100" cy="1600200"/>
          </a:xfrm>
        </p:spPr>
        <p:txBody>
          <a:bodyPr rtlCol="0" anchor="b"/>
          <a:lstStyle>
            <a:lvl1pPr algn="l">
              <a:defRPr sz="2400"/>
            </a:lvl1pPr>
          </a:lstStyle>
          <a:p>
            <a:pPr rtl="0"/>
            <a:r>
              <a:rPr lang="es-ES" noProof="0"/>
              <a:t>Haga clic para modificar el estilo de título del patrón</a:t>
            </a:r>
          </a:p>
        </p:txBody>
      </p:sp>
      <p:sp>
        <p:nvSpPr>
          <p:cNvPr id="3" name="Marcador de posición de contenido 2"/>
          <p:cNvSpPr>
            <a:spLocks noGrp="1"/>
          </p:cNvSpPr>
          <p:nvPr>
            <p:ph idx="1"/>
          </p:nvPr>
        </p:nvSpPr>
        <p:spPr>
          <a:xfrm>
            <a:off x="3746686" y="746760"/>
            <a:ext cx="4882964" cy="5471925"/>
          </a:xfrm>
        </p:spPr>
        <p:txBody>
          <a:bodyPr rtlCol="0" anchor="ct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posición de texto 3"/>
          <p:cNvSpPr>
            <a:spLocks noGrp="1"/>
          </p:cNvSpPr>
          <p:nvPr>
            <p:ph type="body" sz="half" idx="2"/>
          </p:nvPr>
        </p:nvSpPr>
        <p:spPr>
          <a:xfrm>
            <a:off x="514350" y="3124200"/>
            <a:ext cx="3086100" cy="3094485"/>
          </a:xfrm>
        </p:spPr>
        <p:txBody>
          <a:bodyPr rtlCol="0"/>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rtl="0"/>
            <a:r>
              <a:rPr lang="es-ES" noProof="0"/>
              <a:t>Haga clic para modificar los estilos de texto del patrón</a:t>
            </a:r>
          </a:p>
        </p:txBody>
      </p:sp>
      <p:sp>
        <p:nvSpPr>
          <p:cNvPr id="5" name="Marcador de fecha 4"/>
          <p:cNvSpPr>
            <a:spLocks noGrp="1"/>
          </p:cNvSpPr>
          <p:nvPr>
            <p:ph type="dt" sz="half" idx="10"/>
          </p:nvPr>
        </p:nvSpPr>
        <p:spPr/>
        <p:txBody>
          <a:bodyPr rtlCol="0"/>
          <a:lstStyle/>
          <a:p>
            <a:pPr rtl="0"/>
            <a:fld id="{A2B3964C-00D9-44A5-95D6-77E1F5E0DBE2}" type="datetime1">
              <a:rPr lang="es-ES" noProof="0" smtClean="0"/>
              <a:t>16/04/2026</a:t>
            </a:fld>
            <a:endParaRPr lang="es-ES" noProof="0"/>
          </a:p>
        </p:txBody>
      </p:sp>
      <p:sp>
        <p:nvSpPr>
          <p:cNvPr id="6" name="Marcador de pie de página 5"/>
          <p:cNvSpPr>
            <a:spLocks noGrp="1"/>
          </p:cNvSpPr>
          <p:nvPr>
            <p:ph type="ftr" sz="quarter" idx="11"/>
          </p:nvPr>
        </p:nvSpPr>
        <p:spPr/>
        <p:txBody>
          <a:bodyPr rtlCol="0"/>
          <a:lstStyle/>
          <a:p>
            <a:pPr rtl="0"/>
            <a:endParaRPr lang="es-ES" noProof="0"/>
          </a:p>
        </p:txBody>
      </p:sp>
      <p:sp>
        <p:nvSpPr>
          <p:cNvPr id="7" name="Marcador de posición de número de diapositiva 6"/>
          <p:cNvSpPr>
            <a:spLocks noGrp="1"/>
          </p:cNvSpPr>
          <p:nvPr>
            <p:ph type="sldNum" sz="quarter" idx="12"/>
          </p:nvPr>
        </p:nvSpPr>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34689597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514350" y="1524000"/>
            <a:ext cx="5154930" cy="1600200"/>
          </a:xfrm>
        </p:spPr>
        <p:txBody>
          <a:bodyPr rtlCol="0" anchor="b"/>
          <a:lstStyle>
            <a:lvl1pPr algn="l">
              <a:defRPr sz="2400"/>
            </a:lvl1pPr>
          </a:lstStyle>
          <a:p>
            <a:pPr rtl="0"/>
            <a:r>
              <a:rPr lang="es-ES" noProof="0"/>
              <a:t>Haga clic para modificar el estilo de título del patrón</a:t>
            </a:r>
          </a:p>
        </p:txBody>
      </p:sp>
      <p:sp>
        <p:nvSpPr>
          <p:cNvPr id="3" name="Marcador de posición de imagen 2"/>
          <p:cNvSpPr>
            <a:spLocks noGrp="1" noChangeAspect="1"/>
          </p:cNvSpPr>
          <p:nvPr>
            <p:ph type="pic" idx="1"/>
          </p:nvPr>
        </p:nvSpPr>
        <p:spPr>
          <a:xfrm>
            <a:off x="5895928" y="751242"/>
            <a:ext cx="2733722" cy="5467443"/>
          </a:xfrm>
        </p:spPr>
        <p:txBody>
          <a:bodyPr rtlCol="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rtl="0"/>
            <a:r>
              <a:rPr lang="es-ES" noProof="0"/>
              <a:t>Haga clic en el icono para agregar una imagen</a:t>
            </a:r>
          </a:p>
        </p:txBody>
      </p:sp>
      <p:sp>
        <p:nvSpPr>
          <p:cNvPr id="4" name="Marcador de posición de texto 3"/>
          <p:cNvSpPr>
            <a:spLocks noGrp="1"/>
          </p:cNvSpPr>
          <p:nvPr>
            <p:ph type="body" sz="half" idx="2"/>
          </p:nvPr>
        </p:nvSpPr>
        <p:spPr>
          <a:xfrm>
            <a:off x="514350" y="3124200"/>
            <a:ext cx="5154930" cy="3094485"/>
          </a:xfrm>
        </p:spPr>
        <p:txBody>
          <a:bodyPr rtlCol="0"/>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rtl="0"/>
            <a:r>
              <a:rPr lang="es-ES" noProof="0"/>
              <a:t>Haga clic para modificar los estilos de texto del patrón</a:t>
            </a:r>
          </a:p>
        </p:txBody>
      </p:sp>
      <p:sp>
        <p:nvSpPr>
          <p:cNvPr id="5" name="Marcador de fecha 4"/>
          <p:cNvSpPr>
            <a:spLocks noGrp="1"/>
          </p:cNvSpPr>
          <p:nvPr>
            <p:ph type="dt" sz="half" idx="10"/>
          </p:nvPr>
        </p:nvSpPr>
        <p:spPr/>
        <p:txBody>
          <a:bodyPr rtlCol="0"/>
          <a:lstStyle/>
          <a:p>
            <a:pPr rtl="0"/>
            <a:fld id="{E2F1F425-3317-4383-9C6F-4A19C76DCE5C}" type="datetime1">
              <a:rPr lang="es-ES" noProof="0" smtClean="0"/>
              <a:t>16/04/2026</a:t>
            </a:fld>
            <a:endParaRPr lang="es-ES" noProof="0"/>
          </a:p>
        </p:txBody>
      </p:sp>
      <p:sp>
        <p:nvSpPr>
          <p:cNvPr id="6" name="Marcador de pie de página 5"/>
          <p:cNvSpPr>
            <a:spLocks noGrp="1"/>
          </p:cNvSpPr>
          <p:nvPr>
            <p:ph type="ftr" sz="quarter" idx="11"/>
          </p:nvPr>
        </p:nvSpPr>
        <p:spPr/>
        <p:txBody>
          <a:bodyPr rtlCol="0"/>
          <a:lstStyle/>
          <a:p>
            <a:pPr rtl="0"/>
            <a:endParaRPr lang="es-ES" noProof="0"/>
          </a:p>
        </p:txBody>
      </p:sp>
      <p:sp>
        <p:nvSpPr>
          <p:cNvPr id="7" name="Marcador de posición de número de diapositiva 6"/>
          <p:cNvSpPr>
            <a:spLocks noGrp="1"/>
          </p:cNvSpPr>
          <p:nvPr>
            <p:ph type="sldNum" sz="quarter" idx="12"/>
          </p:nvPr>
        </p:nvSpPr>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36168612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Imagen panorámica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514333" y="4697361"/>
            <a:ext cx="8116526" cy="819355"/>
          </a:xfrm>
        </p:spPr>
        <p:txBody>
          <a:bodyPr rtlCol="0" anchor="b"/>
          <a:lstStyle>
            <a:lvl1pPr algn="l">
              <a:defRPr sz="2400"/>
            </a:lvl1pPr>
          </a:lstStyle>
          <a:p>
            <a:pPr rtl="0"/>
            <a:r>
              <a:rPr lang="es-ES" noProof="0"/>
              <a:t>Haga clic para modificar el estilo de título del patrón</a:t>
            </a:r>
          </a:p>
        </p:txBody>
      </p:sp>
      <p:sp>
        <p:nvSpPr>
          <p:cNvPr id="3" name="Marcador de posición de imagen 2"/>
          <p:cNvSpPr>
            <a:spLocks noGrp="1" noChangeAspect="1"/>
          </p:cNvSpPr>
          <p:nvPr>
            <p:ph type="pic" idx="1"/>
          </p:nvPr>
        </p:nvSpPr>
        <p:spPr>
          <a:xfrm>
            <a:off x="511295" y="941440"/>
            <a:ext cx="8116380" cy="3478161"/>
          </a:xfrm>
        </p:spPr>
        <p:txBody>
          <a:bodyPr rtlCol="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rtl="0"/>
            <a:r>
              <a:rPr lang="es-ES" noProof="0"/>
              <a:t>Haga clic en el icono para agregar una imagen</a:t>
            </a:r>
          </a:p>
        </p:txBody>
      </p:sp>
      <p:sp>
        <p:nvSpPr>
          <p:cNvPr id="4" name="Marcador de posición de texto 3"/>
          <p:cNvSpPr>
            <a:spLocks noGrp="1"/>
          </p:cNvSpPr>
          <p:nvPr>
            <p:ph type="body" sz="half" idx="2"/>
          </p:nvPr>
        </p:nvSpPr>
        <p:spPr>
          <a:xfrm>
            <a:off x="514350" y="5516716"/>
            <a:ext cx="8115300" cy="701969"/>
          </a:xfrm>
        </p:spPr>
        <p:txBody>
          <a:bodyPr rtlCol="0"/>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rtl="0"/>
            <a:r>
              <a:rPr lang="es-ES" noProof="0"/>
              <a:t>Haga clic para modificar los estilos de texto del patrón</a:t>
            </a:r>
          </a:p>
        </p:txBody>
      </p:sp>
      <p:sp>
        <p:nvSpPr>
          <p:cNvPr id="5" name="Marcador de fecha 4"/>
          <p:cNvSpPr>
            <a:spLocks noGrp="1"/>
          </p:cNvSpPr>
          <p:nvPr>
            <p:ph type="dt" sz="half" idx="10"/>
          </p:nvPr>
        </p:nvSpPr>
        <p:spPr/>
        <p:txBody>
          <a:bodyPr rtlCol="0"/>
          <a:lstStyle/>
          <a:p>
            <a:pPr rtl="0"/>
            <a:fld id="{0411BC45-BD76-4950-A8F8-4A4DD9671550}" type="datetime1">
              <a:rPr lang="es-ES" noProof="0" smtClean="0"/>
              <a:t>16/04/2026</a:t>
            </a:fld>
            <a:endParaRPr lang="es-ES" noProof="0"/>
          </a:p>
        </p:txBody>
      </p:sp>
      <p:sp>
        <p:nvSpPr>
          <p:cNvPr id="6" name="Marcador de pie de página 5"/>
          <p:cNvSpPr>
            <a:spLocks noGrp="1"/>
          </p:cNvSpPr>
          <p:nvPr>
            <p:ph type="ftr" sz="quarter" idx="11"/>
          </p:nvPr>
        </p:nvSpPr>
        <p:spPr/>
        <p:txBody>
          <a:bodyPr rtlCol="0"/>
          <a:lstStyle/>
          <a:p>
            <a:pPr rtl="0"/>
            <a:endParaRPr lang="es-ES" noProof="0"/>
          </a:p>
        </p:txBody>
      </p:sp>
      <p:sp>
        <p:nvSpPr>
          <p:cNvPr id="7" name="Marcador de posición de número de diapositiva 6"/>
          <p:cNvSpPr>
            <a:spLocks noGrp="1"/>
          </p:cNvSpPr>
          <p:nvPr>
            <p:ph type="sldNum" sz="quarter" idx="12"/>
          </p:nvPr>
        </p:nvSpPr>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27539102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ítulo y leyenda">
    <p:spTree>
      <p:nvGrpSpPr>
        <p:cNvPr id="1" name=""/>
        <p:cNvGrpSpPr/>
        <p:nvPr/>
      </p:nvGrpSpPr>
      <p:grpSpPr>
        <a:xfrm>
          <a:off x="0" y="0"/>
          <a:ext cx="0" cy="0"/>
          <a:chOff x="0" y="0"/>
          <a:chExt cx="0" cy="0"/>
        </a:xfrm>
      </p:grpSpPr>
      <p:pic>
        <p:nvPicPr>
          <p:cNvPr id="8" name="Imagen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Título 1"/>
          <p:cNvSpPr>
            <a:spLocks noGrp="1"/>
          </p:cNvSpPr>
          <p:nvPr>
            <p:ph type="title"/>
          </p:nvPr>
        </p:nvSpPr>
        <p:spPr>
          <a:xfrm>
            <a:off x="514350" y="753533"/>
            <a:ext cx="8115300" cy="2802467"/>
          </a:xfrm>
        </p:spPr>
        <p:txBody>
          <a:bodyPr rtlCol="0" anchor="ctr"/>
          <a:lstStyle>
            <a:lvl1pPr algn="l">
              <a:defRPr sz="2400"/>
            </a:lvl1pPr>
          </a:lstStyle>
          <a:p>
            <a:pPr rtl="0"/>
            <a:r>
              <a:rPr lang="es-ES" noProof="0"/>
              <a:t>Haga clic para modificar el estilo de título del patrón</a:t>
            </a:r>
          </a:p>
        </p:txBody>
      </p:sp>
      <p:sp>
        <p:nvSpPr>
          <p:cNvPr id="4" name="Marcador de posición de texto 3"/>
          <p:cNvSpPr>
            <a:spLocks noGrp="1"/>
          </p:cNvSpPr>
          <p:nvPr>
            <p:ph type="body" sz="half" idx="2"/>
          </p:nvPr>
        </p:nvSpPr>
        <p:spPr>
          <a:xfrm>
            <a:off x="768350" y="3649134"/>
            <a:ext cx="7597887" cy="999067"/>
          </a:xfrm>
        </p:spPr>
        <p:txBody>
          <a:bodyPr rtlCol="0"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rtl="0"/>
            <a:r>
              <a:rPr lang="es-ES" noProof="0"/>
              <a:t>Haga clic para modificar los estilos de texto del patrón</a:t>
            </a:r>
          </a:p>
        </p:txBody>
      </p:sp>
      <p:sp>
        <p:nvSpPr>
          <p:cNvPr id="5" name="Marcador de fecha 4"/>
          <p:cNvSpPr>
            <a:spLocks noGrp="1"/>
          </p:cNvSpPr>
          <p:nvPr>
            <p:ph type="dt" sz="half" idx="10"/>
          </p:nvPr>
        </p:nvSpPr>
        <p:spPr>
          <a:xfrm>
            <a:off x="5860839" y="381001"/>
            <a:ext cx="2183130" cy="365125"/>
          </a:xfrm>
        </p:spPr>
        <p:txBody>
          <a:bodyPr rtlCol="0"/>
          <a:lstStyle>
            <a:lvl1pPr algn="r">
              <a:defRPr/>
            </a:lvl1pPr>
          </a:lstStyle>
          <a:p>
            <a:pPr rtl="0"/>
            <a:fld id="{10A5138B-3CD6-49B7-B74A-3FC800A8F261}" type="datetime1">
              <a:rPr lang="es-ES" noProof="0" smtClean="0"/>
              <a:t>16/04/2026</a:t>
            </a:fld>
            <a:endParaRPr lang="es-ES" noProof="0"/>
          </a:p>
        </p:txBody>
      </p:sp>
      <p:sp>
        <p:nvSpPr>
          <p:cNvPr id="6" name="Marcador de posición de pie de página 5"/>
          <p:cNvSpPr>
            <a:spLocks noGrp="1"/>
          </p:cNvSpPr>
          <p:nvPr>
            <p:ph type="ftr" sz="quarter" idx="11"/>
          </p:nvPr>
        </p:nvSpPr>
        <p:spPr>
          <a:xfrm>
            <a:off x="514350" y="379942"/>
            <a:ext cx="5243619" cy="365125"/>
          </a:xfrm>
        </p:spPr>
        <p:txBody>
          <a:bodyPr rtlCol="0"/>
          <a:lstStyle/>
          <a:p>
            <a:pPr rtl="0"/>
            <a:endParaRPr lang="es-ES" noProof="0"/>
          </a:p>
        </p:txBody>
      </p:sp>
      <p:sp>
        <p:nvSpPr>
          <p:cNvPr id="7" name="Marcador de número de diapositiva 6"/>
          <p:cNvSpPr>
            <a:spLocks noGrp="1"/>
          </p:cNvSpPr>
          <p:nvPr>
            <p:ph type="sldNum" sz="quarter" idx="12"/>
          </p:nvPr>
        </p:nvSpPr>
        <p:spPr>
          <a:xfrm>
            <a:off x="8146839" y="381001"/>
            <a:ext cx="482811" cy="365125"/>
          </a:xfrm>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42784520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Cita con leyenda">
    <p:spTree>
      <p:nvGrpSpPr>
        <p:cNvPr id="1" name=""/>
        <p:cNvGrpSpPr/>
        <p:nvPr/>
      </p:nvGrpSpPr>
      <p:grpSpPr>
        <a:xfrm>
          <a:off x="0" y="0"/>
          <a:ext cx="0" cy="0"/>
          <a:chOff x="0" y="0"/>
          <a:chExt cx="0" cy="0"/>
        </a:xfrm>
      </p:grpSpPr>
      <p:pic>
        <p:nvPicPr>
          <p:cNvPr id="13" name="Imagen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Título 1"/>
          <p:cNvSpPr>
            <a:spLocks noGrp="1"/>
          </p:cNvSpPr>
          <p:nvPr>
            <p:ph type="title" hasCustomPrompt="1"/>
          </p:nvPr>
        </p:nvSpPr>
        <p:spPr>
          <a:xfrm>
            <a:off x="768351" y="753534"/>
            <a:ext cx="7613650" cy="2604495"/>
          </a:xfrm>
        </p:spPr>
        <p:txBody>
          <a:bodyPr rtlCol="0" anchor="ctr"/>
          <a:lstStyle>
            <a:lvl1pPr algn="l">
              <a:defRPr sz="2400"/>
            </a:lvl1pPr>
          </a:lstStyle>
          <a:p>
            <a:pPr rtl="0"/>
            <a:r>
              <a:rPr lang="es-ES" noProof="0"/>
              <a:t>Haga clic para modificar el estilo del título del patrón</a:t>
            </a:r>
          </a:p>
        </p:txBody>
      </p:sp>
      <p:sp>
        <p:nvSpPr>
          <p:cNvPr id="12" name="Marcador de texto 3"/>
          <p:cNvSpPr>
            <a:spLocks noGrp="1"/>
          </p:cNvSpPr>
          <p:nvPr>
            <p:ph type="body" sz="half" idx="13"/>
          </p:nvPr>
        </p:nvSpPr>
        <p:spPr>
          <a:xfrm>
            <a:off x="977899" y="3365557"/>
            <a:ext cx="7194552" cy="444443"/>
          </a:xfrm>
        </p:spPr>
        <p:txBody>
          <a:bodyPr rtlCol="0"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rtl="0"/>
            <a:r>
              <a:rPr lang="es-ES" noProof="0"/>
              <a:t>Haga clic para modificar los estilos de texto del patrón</a:t>
            </a:r>
          </a:p>
        </p:txBody>
      </p:sp>
      <p:sp>
        <p:nvSpPr>
          <p:cNvPr id="4" name="Marcador de posición de texto 3"/>
          <p:cNvSpPr>
            <a:spLocks noGrp="1"/>
          </p:cNvSpPr>
          <p:nvPr>
            <p:ph type="body" sz="half" idx="2"/>
          </p:nvPr>
        </p:nvSpPr>
        <p:spPr>
          <a:xfrm>
            <a:off x="768351" y="3959863"/>
            <a:ext cx="7613650" cy="679871"/>
          </a:xfrm>
        </p:spPr>
        <p:txBody>
          <a:bodyPr rtlCol="0"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rtl="0"/>
            <a:r>
              <a:rPr lang="es-ES" noProof="0"/>
              <a:t>Haga clic para modificar los estilos de texto del patrón</a:t>
            </a:r>
          </a:p>
        </p:txBody>
      </p:sp>
      <p:sp>
        <p:nvSpPr>
          <p:cNvPr id="5" name="Marcador de fecha 4"/>
          <p:cNvSpPr>
            <a:spLocks noGrp="1"/>
          </p:cNvSpPr>
          <p:nvPr>
            <p:ph type="dt" sz="half" idx="10"/>
          </p:nvPr>
        </p:nvSpPr>
        <p:spPr>
          <a:xfrm>
            <a:off x="5860839" y="381001"/>
            <a:ext cx="2183130" cy="365125"/>
          </a:xfrm>
        </p:spPr>
        <p:txBody>
          <a:bodyPr rtlCol="0"/>
          <a:lstStyle>
            <a:lvl1pPr algn="r">
              <a:defRPr/>
            </a:lvl1pPr>
          </a:lstStyle>
          <a:p>
            <a:pPr rtl="0"/>
            <a:fld id="{6008E2DE-4C86-4F0A-9C0B-9CAAB7DBB18E}" type="datetime1">
              <a:rPr lang="es-ES" noProof="0" smtClean="0"/>
              <a:t>16/04/2026</a:t>
            </a:fld>
            <a:endParaRPr lang="es-ES" noProof="0"/>
          </a:p>
        </p:txBody>
      </p:sp>
      <p:sp>
        <p:nvSpPr>
          <p:cNvPr id="6" name="Marcador de posición de pie de página 5"/>
          <p:cNvSpPr>
            <a:spLocks noGrp="1"/>
          </p:cNvSpPr>
          <p:nvPr>
            <p:ph type="ftr" sz="quarter" idx="11"/>
          </p:nvPr>
        </p:nvSpPr>
        <p:spPr>
          <a:xfrm>
            <a:off x="514350" y="379942"/>
            <a:ext cx="5243619" cy="365125"/>
          </a:xfrm>
        </p:spPr>
        <p:txBody>
          <a:bodyPr rtlCol="0"/>
          <a:lstStyle/>
          <a:p>
            <a:pPr rtl="0"/>
            <a:endParaRPr lang="es-ES" noProof="0"/>
          </a:p>
        </p:txBody>
      </p:sp>
      <p:sp>
        <p:nvSpPr>
          <p:cNvPr id="7" name="Marcador de número de diapositiva 6"/>
          <p:cNvSpPr>
            <a:spLocks noGrp="1"/>
          </p:cNvSpPr>
          <p:nvPr>
            <p:ph type="sldNum" sz="quarter" idx="12"/>
          </p:nvPr>
        </p:nvSpPr>
        <p:spPr>
          <a:xfrm>
            <a:off x="8146839" y="381001"/>
            <a:ext cx="482811" cy="365125"/>
          </a:xfrm>
        </p:spPr>
        <p:txBody>
          <a:bodyPr rtlCol="0"/>
          <a:lstStyle/>
          <a:p>
            <a:pPr rtl="0"/>
            <a:fld id="{6D22F896-40B5-4ADD-8801-0D06FADFA095}" type="slidenum">
              <a:rPr lang="es-ES" noProof="0" smtClean="0"/>
              <a:t>‹Nº›</a:t>
            </a:fld>
            <a:endParaRPr lang="es-ES" noProof="0"/>
          </a:p>
        </p:txBody>
      </p:sp>
      <p:sp>
        <p:nvSpPr>
          <p:cNvPr id="9" name="Cuadro de texto 8"/>
          <p:cNvSpPr txBox="1"/>
          <p:nvPr/>
        </p:nvSpPr>
        <p:spPr>
          <a:xfrm>
            <a:off x="357188" y="93345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rtl="0"/>
            <a:r>
              <a:rPr lang="es-ES" sz="6000" noProof="0">
                <a:solidFill>
                  <a:schemeClr val="tx1"/>
                </a:solidFill>
                <a:effectLst/>
              </a:rPr>
              <a:t>“</a:t>
            </a:r>
          </a:p>
        </p:txBody>
      </p:sp>
      <p:sp>
        <p:nvSpPr>
          <p:cNvPr id="10" name="Cuadro de texto 9"/>
          <p:cNvSpPr txBox="1"/>
          <p:nvPr/>
        </p:nvSpPr>
        <p:spPr>
          <a:xfrm>
            <a:off x="8238173" y="270129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rtl="0"/>
            <a:r>
              <a:rPr lang="es-ES" sz="6000" noProof="0">
                <a:solidFill>
                  <a:schemeClr val="tx1"/>
                </a:solidFill>
                <a:effectLst/>
              </a:rPr>
              <a:t>”</a:t>
            </a:r>
          </a:p>
        </p:txBody>
      </p:sp>
    </p:spTree>
    <p:extLst>
      <p:ext uri="{BB962C8B-B14F-4D97-AF65-F5344CB8AC3E}">
        <p14:creationId xmlns:p14="http://schemas.microsoft.com/office/powerpoint/2010/main" val="39105917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pic>
        <p:nvPicPr>
          <p:cNvPr id="9" name="Imagen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Título 1"/>
          <p:cNvSpPr>
            <a:spLocks noGrp="1"/>
          </p:cNvSpPr>
          <p:nvPr>
            <p:ph type="title"/>
          </p:nvPr>
        </p:nvSpPr>
        <p:spPr>
          <a:xfrm>
            <a:off x="768371" y="1124702"/>
            <a:ext cx="7609640" cy="2511835"/>
          </a:xfrm>
        </p:spPr>
        <p:txBody>
          <a:bodyPr rtlCol="0" anchor="b"/>
          <a:lstStyle>
            <a:lvl1pPr algn="l">
              <a:defRPr sz="2400"/>
            </a:lvl1pPr>
          </a:lstStyle>
          <a:p>
            <a:pPr rtl="0"/>
            <a:r>
              <a:rPr lang="es-ES" noProof="0"/>
              <a:t>Haga clic para modificar el estilo de título del patrón</a:t>
            </a:r>
          </a:p>
        </p:txBody>
      </p:sp>
      <p:sp>
        <p:nvSpPr>
          <p:cNvPr id="4" name="Marcador de posición de texto 3"/>
          <p:cNvSpPr>
            <a:spLocks noGrp="1"/>
          </p:cNvSpPr>
          <p:nvPr>
            <p:ph type="body" sz="half" idx="2"/>
          </p:nvPr>
        </p:nvSpPr>
        <p:spPr>
          <a:xfrm>
            <a:off x="768350" y="3648316"/>
            <a:ext cx="7608491" cy="999885"/>
          </a:xfrm>
        </p:spPr>
        <p:txBody>
          <a:bodyPr rtlCol="0"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rtl="0"/>
            <a:r>
              <a:rPr lang="es-ES" noProof="0"/>
              <a:t>Haga clic para modificar los estilos de texto del patrón</a:t>
            </a:r>
          </a:p>
        </p:txBody>
      </p:sp>
      <p:sp>
        <p:nvSpPr>
          <p:cNvPr id="5" name="Marcador de fecha 4"/>
          <p:cNvSpPr>
            <a:spLocks noGrp="1"/>
          </p:cNvSpPr>
          <p:nvPr>
            <p:ph type="dt" sz="half" idx="10"/>
          </p:nvPr>
        </p:nvSpPr>
        <p:spPr>
          <a:xfrm>
            <a:off x="5860839" y="378884"/>
            <a:ext cx="2183130" cy="365125"/>
          </a:xfrm>
        </p:spPr>
        <p:txBody>
          <a:bodyPr rtlCol="0"/>
          <a:lstStyle>
            <a:lvl1pPr algn="r">
              <a:defRPr/>
            </a:lvl1pPr>
          </a:lstStyle>
          <a:p>
            <a:pPr rtl="0"/>
            <a:fld id="{BF708E94-29F3-412F-8028-A2C4F5FE6A05}" type="datetime1">
              <a:rPr lang="es-ES" noProof="0" smtClean="0"/>
              <a:t>16/04/2026</a:t>
            </a:fld>
            <a:endParaRPr lang="es-ES" noProof="0"/>
          </a:p>
        </p:txBody>
      </p:sp>
      <p:sp>
        <p:nvSpPr>
          <p:cNvPr id="6" name="Marcador de posición de pie de página 5"/>
          <p:cNvSpPr>
            <a:spLocks noGrp="1"/>
          </p:cNvSpPr>
          <p:nvPr>
            <p:ph type="ftr" sz="quarter" idx="11"/>
          </p:nvPr>
        </p:nvSpPr>
        <p:spPr>
          <a:xfrm>
            <a:off x="514350" y="378884"/>
            <a:ext cx="5243619" cy="365125"/>
          </a:xfrm>
        </p:spPr>
        <p:txBody>
          <a:bodyPr rtlCol="0"/>
          <a:lstStyle/>
          <a:p>
            <a:pPr rtl="0"/>
            <a:endParaRPr lang="es-ES" noProof="0"/>
          </a:p>
        </p:txBody>
      </p:sp>
      <p:sp>
        <p:nvSpPr>
          <p:cNvPr id="7" name="Marcador de número de diapositiva 6"/>
          <p:cNvSpPr>
            <a:spLocks noGrp="1"/>
          </p:cNvSpPr>
          <p:nvPr>
            <p:ph type="sldNum" sz="quarter" idx="12"/>
          </p:nvPr>
        </p:nvSpPr>
        <p:spPr>
          <a:xfrm>
            <a:off x="8146839" y="381001"/>
            <a:ext cx="482811" cy="365125"/>
          </a:xfrm>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12814962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ítulo 1"/>
          <p:cNvSpPr>
            <a:spLocks noGrp="1"/>
          </p:cNvSpPr>
          <p:nvPr>
            <p:ph type="title"/>
          </p:nvPr>
        </p:nvSpPr>
        <p:spPr>
          <a:xfrm>
            <a:off x="2171701" y="762000"/>
            <a:ext cx="6457949" cy="1303867"/>
          </a:xfrm>
        </p:spPr>
        <p:txBody>
          <a:bodyPr rtlCol="0"/>
          <a:lstStyle/>
          <a:p>
            <a:pPr rtl="0"/>
            <a:r>
              <a:rPr lang="es-ES" noProof="0"/>
              <a:t>Haga clic para modificar el estilo de título del patrón</a:t>
            </a:r>
          </a:p>
        </p:txBody>
      </p:sp>
      <p:sp>
        <p:nvSpPr>
          <p:cNvPr id="7" name="Marcador de texto 2"/>
          <p:cNvSpPr>
            <a:spLocks noGrp="1"/>
          </p:cNvSpPr>
          <p:nvPr>
            <p:ph type="body" idx="1"/>
          </p:nvPr>
        </p:nvSpPr>
        <p:spPr>
          <a:xfrm>
            <a:off x="514350" y="2202080"/>
            <a:ext cx="2592324" cy="617320"/>
          </a:xfrm>
        </p:spPr>
        <p:txBody>
          <a:bodyPr rtlCol="0" anchor="b">
            <a:noAutofit/>
          </a:bodyPr>
          <a:lstStyle>
            <a:lvl1pPr marL="0" indent="0">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rtl="0"/>
            <a:r>
              <a:rPr lang="es-ES" noProof="0"/>
              <a:t>Haga clic para modificar los estilos de texto del patrón</a:t>
            </a:r>
          </a:p>
        </p:txBody>
      </p:sp>
      <p:sp>
        <p:nvSpPr>
          <p:cNvPr id="8" name="Marcador de posición de texto 3"/>
          <p:cNvSpPr>
            <a:spLocks noGrp="1"/>
          </p:cNvSpPr>
          <p:nvPr>
            <p:ph type="body" sz="half" idx="15"/>
          </p:nvPr>
        </p:nvSpPr>
        <p:spPr>
          <a:xfrm>
            <a:off x="514349" y="2904565"/>
            <a:ext cx="2592324" cy="3314132"/>
          </a:xfrm>
        </p:spPr>
        <p:txBody>
          <a:bodyPr rtlCol="0"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rtl="0"/>
            <a:r>
              <a:rPr lang="es-ES" noProof="0"/>
              <a:t>Haga clic para modificar los estilos de texto del patrón</a:t>
            </a:r>
          </a:p>
        </p:txBody>
      </p:sp>
      <p:sp>
        <p:nvSpPr>
          <p:cNvPr id="9" name="Marcador de posición de texto 4"/>
          <p:cNvSpPr>
            <a:spLocks noGrp="1"/>
          </p:cNvSpPr>
          <p:nvPr>
            <p:ph type="body" sz="quarter" idx="3"/>
          </p:nvPr>
        </p:nvSpPr>
        <p:spPr>
          <a:xfrm>
            <a:off x="3276600" y="2201333"/>
            <a:ext cx="2592324" cy="626534"/>
          </a:xfrm>
        </p:spPr>
        <p:txBody>
          <a:bodyPr rtlCol="0" anchor="b">
            <a:noAutofit/>
          </a:bodyPr>
          <a:lstStyle>
            <a:lvl1pPr marL="0" indent="0">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rtl="0"/>
            <a:r>
              <a:rPr lang="es-ES" noProof="0"/>
              <a:t>Haga clic para modificar los estilos de texto del patrón</a:t>
            </a:r>
          </a:p>
        </p:txBody>
      </p:sp>
      <p:sp>
        <p:nvSpPr>
          <p:cNvPr id="10" name="Marcador de posición de texto 3"/>
          <p:cNvSpPr>
            <a:spLocks noGrp="1"/>
          </p:cNvSpPr>
          <p:nvPr>
            <p:ph type="body" sz="half" idx="16"/>
          </p:nvPr>
        </p:nvSpPr>
        <p:spPr>
          <a:xfrm>
            <a:off x="3275144" y="2904067"/>
            <a:ext cx="2592324" cy="3314618"/>
          </a:xfrm>
        </p:spPr>
        <p:txBody>
          <a:bodyPr rtlCol="0"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rtl="0"/>
            <a:r>
              <a:rPr lang="es-ES" noProof="0"/>
              <a:t>Haga clic para modificar los estilos de texto del patrón</a:t>
            </a:r>
          </a:p>
        </p:txBody>
      </p:sp>
      <p:sp>
        <p:nvSpPr>
          <p:cNvPr id="11" name="Marcador de texto 4"/>
          <p:cNvSpPr>
            <a:spLocks noGrp="1"/>
          </p:cNvSpPr>
          <p:nvPr>
            <p:ph type="body" sz="quarter" idx="13"/>
          </p:nvPr>
        </p:nvSpPr>
        <p:spPr>
          <a:xfrm>
            <a:off x="6038850" y="2192866"/>
            <a:ext cx="2592324" cy="626534"/>
          </a:xfrm>
        </p:spPr>
        <p:txBody>
          <a:bodyPr rtlCol="0" anchor="b">
            <a:noAutofit/>
          </a:bodyPr>
          <a:lstStyle>
            <a:lvl1pPr marL="0" indent="0">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rtl="0"/>
            <a:r>
              <a:rPr lang="es-ES" noProof="0"/>
              <a:t>Haga clic para modificar los estilos de texto del patrón</a:t>
            </a:r>
          </a:p>
        </p:txBody>
      </p:sp>
      <p:sp>
        <p:nvSpPr>
          <p:cNvPr id="12" name="Marcador de posición de texto 3"/>
          <p:cNvSpPr>
            <a:spLocks noGrp="1"/>
          </p:cNvSpPr>
          <p:nvPr>
            <p:ph type="body" sz="half" idx="17"/>
          </p:nvPr>
        </p:nvSpPr>
        <p:spPr>
          <a:xfrm>
            <a:off x="6038851" y="2904565"/>
            <a:ext cx="2592324" cy="3314132"/>
          </a:xfrm>
        </p:spPr>
        <p:txBody>
          <a:bodyPr rtlCol="0"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rtl="0"/>
            <a:r>
              <a:rPr lang="es-ES" noProof="0"/>
              <a:t>Haga clic para modificar los estilos de texto del patrón</a:t>
            </a:r>
          </a:p>
        </p:txBody>
      </p:sp>
      <p:sp>
        <p:nvSpPr>
          <p:cNvPr id="3" name="Marcador de fecha 2"/>
          <p:cNvSpPr>
            <a:spLocks noGrp="1"/>
          </p:cNvSpPr>
          <p:nvPr>
            <p:ph type="dt" sz="half" idx="10"/>
          </p:nvPr>
        </p:nvSpPr>
        <p:spPr/>
        <p:txBody>
          <a:bodyPr rtlCol="0"/>
          <a:lstStyle/>
          <a:p>
            <a:pPr rtl="0"/>
            <a:fld id="{1D0AF3E3-6F13-468F-8281-3590BCCF38E8}" type="datetime1">
              <a:rPr lang="es-ES" noProof="0" smtClean="0"/>
              <a:t>16/04/2026</a:t>
            </a:fld>
            <a:endParaRPr lang="es-ES" noProof="0"/>
          </a:p>
        </p:txBody>
      </p:sp>
      <p:sp>
        <p:nvSpPr>
          <p:cNvPr id="4" name="Marcador de pie de página 3"/>
          <p:cNvSpPr>
            <a:spLocks noGrp="1"/>
          </p:cNvSpPr>
          <p:nvPr>
            <p:ph type="ftr" sz="quarter" idx="11"/>
          </p:nvPr>
        </p:nvSpPr>
        <p:spPr/>
        <p:txBody>
          <a:bodyPr rtlCol="0"/>
          <a:lstStyle/>
          <a:p>
            <a:pPr rtl="0"/>
            <a:endParaRPr lang="es-ES" noProof="0"/>
          </a:p>
        </p:txBody>
      </p:sp>
      <p:sp>
        <p:nvSpPr>
          <p:cNvPr id="5" name="Marcador de posición de número de diapositiva 4"/>
          <p:cNvSpPr>
            <a:spLocks noGrp="1"/>
          </p:cNvSpPr>
          <p:nvPr>
            <p:ph type="sldNum" sz="quarter" idx="12"/>
          </p:nvPr>
        </p:nvSpPr>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39934863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ítulo 1"/>
          <p:cNvSpPr>
            <a:spLocks noGrp="1"/>
          </p:cNvSpPr>
          <p:nvPr>
            <p:ph type="title"/>
          </p:nvPr>
        </p:nvSpPr>
        <p:spPr>
          <a:xfrm>
            <a:off x="2171701" y="762000"/>
            <a:ext cx="6457949" cy="1295400"/>
          </a:xfrm>
        </p:spPr>
        <p:txBody>
          <a:bodyPr rtlCol="0"/>
          <a:lstStyle/>
          <a:p>
            <a:pPr rtl="0"/>
            <a:r>
              <a:rPr lang="es-ES" noProof="0"/>
              <a:t>Haga clic para modificar el estilo de título del patrón</a:t>
            </a:r>
          </a:p>
        </p:txBody>
      </p:sp>
      <p:sp>
        <p:nvSpPr>
          <p:cNvPr id="19" name="Marcador de texto 2"/>
          <p:cNvSpPr>
            <a:spLocks noGrp="1"/>
          </p:cNvSpPr>
          <p:nvPr>
            <p:ph type="body" idx="1"/>
          </p:nvPr>
        </p:nvSpPr>
        <p:spPr>
          <a:xfrm>
            <a:off x="516463" y="4191001"/>
            <a:ext cx="2588687" cy="682765"/>
          </a:xfrm>
        </p:spPr>
        <p:txBody>
          <a:bodyPr rtlCol="0" anchor="b">
            <a:noAutofit/>
          </a:bodyPr>
          <a:lstStyle>
            <a:lvl1pPr marL="0" indent="0">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rtl="0"/>
            <a:r>
              <a:rPr lang="es-ES" noProof="0"/>
              <a:t>Haga clic para modificar los estilos de texto del patrón</a:t>
            </a:r>
          </a:p>
        </p:txBody>
      </p:sp>
      <p:sp>
        <p:nvSpPr>
          <p:cNvPr id="20" name="Marcador de posición de imagen 2"/>
          <p:cNvSpPr>
            <a:spLocks noGrp="1" noChangeAspect="1"/>
          </p:cNvSpPr>
          <p:nvPr>
            <p:ph type="pic" idx="15"/>
          </p:nvPr>
        </p:nvSpPr>
        <p:spPr>
          <a:xfrm>
            <a:off x="516463" y="2362200"/>
            <a:ext cx="2588687" cy="1524000"/>
          </a:xfrm>
          <a:prstGeom prst="roundRect">
            <a:avLst>
              <a:gd name="adj" fmla="val 0"/>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rtl="0"/>
            <a:r>
              <a:rPr lang="es-ES" noProof="0"/>
              <a:t>Haga clic en el icono para agregar una imagen</a:t>
            </a:r>
          </a:p>
        </p:txBody>
      </p:sp>
      <p:sp>
        <p:nvSpPr>
          <p:cNvPr id="21" name="Marcador de posición de texto 3"/>
          <p:cNvSpPr>
            <a:spLocks noGrp="1"/>
          </p:cNvSpPr>
          <p:nvPr>
            <p:ph type="body" sz="half" idx="18"/>
          </p:nvPr>
        </p:nvSpPr>
        <p:spPr>
          <a:xfrm>
            <a:off x="516463" y="4873765"/>
            <a:ext cx="2588687" cy="1344921"/>
          </a:xfrm>
        </p:spPr>
        <p:txBody>
          <a:bodyPr rtlCol="0"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rtl="0"/>
            <a:r>
              <a:rPr lang="es-ES" noProof="0"/>
              <a:t>Haga clic para modificar los estilos de texto del patrón</a:t>
            </a:r>
          </a:p>
        </p:txBody>
      </p:sp>
      <p:sp>
        <p:nvSpPr>
          <p:cNvPr id="22" name="Marcador de posición de texto 4"/>
          <p:cNvSpPr>
            <a:spLocks noGrp="1"/>
          </p:cNvSpPr>
          <p:nvPr>
            <p:ph type="body" sz="quarter" idx="3"/>
          </p:nvPr>
        </p:nvSpPr>
        <p:spPr>
          <a:xfrm>
            <a:off x="3280698" y="4191001"/>
            <a:ext cx="2586701" cy="682765"/>
          </a:xfrm>
        </p:spPr>
        <p:txBody>
          <a:bodyPr rtlCol="0" anchor="b">
            <a:noAutofit/>
          </a:bodyPr>
          <a:lstStyle>
            <a:lvl1pPr marL="0" indent="0">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rtl="0"/>
            <a:r>
              <a:rPr lang="es-ES" noProof="0"/>
              <a:t>Haga clic para modificar los estilos de texto del patrón</a:t>
            </a:r>
          </a:p>
        </p:txBody>
      </p:sp>
      <p:sp>
        <p:nvSpPr>
          <p:cNvPr id="23" name="Marcador de posición de imagen 2"/>
          <p:cNvSpPr>
            <a:spLocks noGrp="1" noChangeAspect="1"/>
          </p:cNvSpPr>
          <p:nvPr>
            <p:ph type="pic" idx="21"/>
          </p:nvPr>
        </p:nvSpPr>
        <p:spPr>
          <a:xfrm>
            <a:off x="3280697" y="2362200"/>
            <a:ext cx="2586702" cy="1524000"/>
          </a:xfrm>
          <a:prstGeom prst="roundRect">
            <a:avLst>
              <a:gd name="adj" fmla="val 0"/>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rtl="0"/>
            <a:r>
              <a:rPr lang="es-ES" noProof="0"/>
              <a:t>Haga clic en el icono para agregar una imagen</a:t>
            </a:r>
          </a:p>
        </p:txBody>
      </p:sp>
      <p:sp>
        <p:nvSpPr>
          <p:cNvPr id="24" name="Marcador de posición de texto 3"/>
          <p:cNvSpPr>
            <a:spLocks noGrp="1"/>
          </p:cNvSpPr>
          <p:nvPr>
            <p:ph type="body" sz="half" idx="19"/>
          </p:nvPr>
        </p:nvSpPr>
        <p:spPr>
          <a:xfrm>
            <a:off x="3280699" y="4873764"/>
            <a:ext cx="2586701" cy="1344921"/>
          </a:xfrm>
        </p:spPr>
        <p:txBody>
          <a:bodyPr rtlCol="0"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rtl="0"/>
            <a:r>
              <a:rPr lang="es-ES" noProof="0"/>
              <a:t>Haga clic para modificar los estilos de texto del patrón</a:t>
            </a:r>
          </a:p>
        </p:txBody>
      </p:sp>
      <p:sp>
        <p:nvSpPr>
          <p:cNvPr id="25" name="Marcador de posición de texto 4"/>
          <p:cNvSpPr>
            <a:spLocks noGrp="1"/>
          </p:cNvSpPr>
          <p:nvPr>
            <p:ph type="body" sz="quarter" idx="13"/>
          </p:nvPr>
        </p:nvSpPr>
        <p:spPr>
          <a:xfrm>
            <a:off x="6037299" y="4191001"/>
            <a:ext cx="2592352" cy="682765"/>
          </a:xfrm>
        </p:spPr>
        <p:txBody>
          <a:bodyPr rtlCol="0" anchor="b">
            <a:noAutofit/>
          </a:bodyPr>
          <a:lstStyle>
            <a:lvl1pPr marL="0" indent="0">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rtl="0"/>
            <a:r>
              <a:rPr lang="es-ES" noProof="0"/>
              <a:t>Haga clic para modificar los estilos de texto del patrón</a:t>
            </a:r>
          </a:p>
        </p:txBody>
      </p:sp>
      <p:sp>
        <p:nvSpPr>
          <p:cNvPr id="26" name="Marcador de posición de imagen 2"/>
          <p:cNvSpPr>
            <a:spLocks noGrp="1" noChangeAspect="1"/>
          </p:cNvSpPr>
          <p:nvPr>
            <p:ph type="pic" idx="22"/>
          </p:nvPr>
        </p:nvSpPr>
        <p:spPr>
          <a:xfrm>
            <a:off x="6037391" y="2362200"/>
            <a:ext cx="2585909" cy="1524000"/>
          </a:xfrm>
          <a:prstGeom prst="roundRect">
            <a:avLst>
              <a:gd name="adj" fmla="val 0"/>
            </a:avLst>
          </a:prstGeom>
          <a:effectLst>
            <a:outerShdw blurRad="50800" dist="50800" dir="5400000" algn="tl" rotWithShape="0">
              <a:srgbClr val="000000">
                <a:alpha val="43000"/>
              </a:srgbClr>
            </a:outerShdw>
          </a:effectLst>
        </p:spPr>
        <p:txBody>
          <a:bodyPr rtlCol="0"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rtl="0"/>
            <a:r>
              <a:rPr lang="es-ES" noProof="0"/>
              <a:t>Haga clic en el icono para agregar una imagen</a:t>
            </a:r>
          </a:p>
        </p:txBody>
      </p:sp>
      <p:sp>
        <p:nvSpPr>
          <p:cNvPr id="27" name="Marcador de posición de texto 3"/>
          <p:cNvSpPr>
            <a:spLocks noGrp="1"/>
          </p:cNvSpPr>
          <p:nvPr>
            <p:ph type="body" sz="half" idx="20"/>
          </p:nvPr>
        </p:nvSpPr>
        <p:spPr>
          <a:xfrm>
            <a:off x="6037299" y="4873762"/>
            <a:ext cx="2589334" cy="1344921"/>
          </a:xfrm>
        </p:spPr>
        <p:txBody>
          <a:bodyPr rtlCol="0"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rtl="0"/>
            <a:r>
              <a:rPr lang="es-ES" noProof="0"/>
              <a:t>Haga clic para modificar los estilos de texto del patrón</a:t>
            </a:r>
          </a:p>
        </p:txBody>
      </p:sp>
      <p:sp>
        <p:nvSpPr>
          <p:cNvPr id="3" name="Marcador de fecha 2"/>
          <p:cNvSpPr>
            <a:spLocks noGrp="1"/>
          </p:cNvSpPr>
          <p:nvPr>
            <p:ph type="dt" sz="half" idx="10"/>
          </p:nvPr>
        </p:nvSpPr>
        <p:spPr/>
        <p:txBody>
          <a:bodyPr rtlCol="0"/>
          <a:lstStyle/>
          <a:p>
            <a:pPr rtl="0"/>
            <a:fld id="{D3E46CBC-D52E-42D3-BA1A-045A92318208}" type="datetime1">
              <a:rPr lang="es-ES" noProof="0" smtClean="0"/>
              <a:t>16/04/2026</a:t>
            </a:fld>
            <a:endParaRPr lang="es-ES" noProof="0"/>
          </a:p>
        </p:txBody>
      </p:sp>
      <p:sp>
        <p:nvSpPr>
          <p:cNvPr id="4" name="Marcador de pie de página 3"/>
          <p:cNvSpPr>
            <a:spLocks noGrp="1"/>
          </p:cNvSpPr>
          <p:nvPr>
            <p:ph type="ftr" sz="quarter" idx="11"/>
          </p:nvPr>
        </p:nvSpPr>
        <p:spPr/>
        <p:txBody>
          <a:bodyPr rtlCol="0"/>
          <a:lstStyle/>
          <a:p>
            <a:pPr rtl="0"/>
            <a:endParaRPr lang="es-ES" noProof="0"/>
          </a:p>
        </p:txBody>
      </p:sp>
      <p:sp>
        <p:nvSpPr>
          <p:cNvPr id="5" name="Marcador de posición de número de diapositiva 4"/>
          <p:cNvSpPr>
            <a:spLocks noGrp="1"/>
          </p:cNvSpPr>
          <p:nvPr>
            <p:ph type="sldNum" sz="quarter" idx="12"/>
          </p:nvPr>
        </p:nvSpPr>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20075287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p>
        </p:txBody>
      </p:sp>
      <p:sp>
        <p:nvSpPr>
          <p:cNvPr id="3" name="Marcador de posición de texto vertical 2"/>
          <p:cNvSpPr>
            <a:spLocks noGrp="1"/>
          </p:cNvSpPr>
          <p:nvPr>
            <p:ph type="body" orient="vert" idx="1"/>
          </p:nvPr>
        </p:nvSpPr>
        <p:spPr>
          <a:xfrm>
            <a:off x="514350" y="2194560"/>
            <a:ext cx="8115300" cy="4024125"/>
          </a:xfrm>
        </p:spPr>
        <p:txBody>
          <a:bodyPr vert="eaVert"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fecha 3"/>
          <p:cNvSpPr>
            <a:spLocks noGrp="1"/>
          </p:cNvSpPr>
          <p:nvPr>
            <p:ph type="dt" sz="half" idx="10"/>
          </p:nvPr>
        </p:nvSpPr>
        <p:spPr/>
        <p:txBody>
          <a:bodyPr rtlCol="0"/>
          <a:lstStyle/>
          <a:p>
            <a:pPr rtl="0"/>
            <a:fld id="{D5E5F3BC-4F87-475C-BF1E-F83B902382E3}" type="datetime1">
              <a:rPr lang="es-ES" noProof="0" smtClean="0"/>
              <a:t>16/04/2026</a:t>
            </a:fld>
            <a:endParaRPr lang="es-ES" noProof="0"/>
          </a:p>
        </p:txBody>
      </p:sp>
      <p:sp>
        <p:nvSpPr>
          <p:cNvPr id="5" name="Marcador de pie de página 4"/>
          <p:cNvSpPr>
            <a:spLocks noGrp="1"/>
          </p:cNvSpPr>
          <p:nvPr>
            <p:ph type="ftr" sz="quarter" idx="11"/>
          </p:nvPr>
        </p:nvSpPr>
        <p:spPr/>
        <p:txBody>
          <a:bodyPr rtlCol="0"/>
          <a:lstStyle/>
          <a:p>
            <a:pPr rtl="0"/>
            <a:endParaRPr lang="es-ES" noProof="0"/>
          </a:p>
        </p:txBody>
      </p:sp>
      <p:sp>
        <p:nvSpPr>
          <p:cNvPr id="6" name="Marcador de posición de número de diapositiva 5"/>
          <p:cNvSpPr>
            <a:spLocks noGrp="1"/>
          </p:cNvSpPr>
          <p:nvPr>
            <p:ph type="sldNum" sz="quarter" idx="12"/>
          </p:nvPr>
        </p:nvSpPr>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37131065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pic>
        <p:nvPicPr>
          <p:cNvPr id="8" name="Imagen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Título vertical 1"/>
          <p:cNvSpPr>
            <a:spLocks noGrp="1"/>
          </p:cNvSpPr>
          <p:nvPr>
            <p:ph type="title" orient="vert"/>
          </p:nvPr>
        </p:nvSpPr>
        <p:spPr>
          <a:xfrm>
            <a:off x="7086600" y="745067"/>
            <a:ext cx="1543050" cy="3903133"/>
          </a:xfrm>
        </p:spPr>
        <p:txBody>
          <a:bodyPr vert="eaVert" rtlCol="0"/>
          <a:lstStyle>
            <a:lvl1pPr algn="l">
              <a:defRPr/>
            </a:lvl1pPr>
          </a:lstStyle>
          <a:p>
            <a:pPr rtl="0"/>
            <a:r>
              <a:rPr lang="es-ES" noProof="0"/>
              <a:t>Haga clic para modificar el estilo de título del patrón</a:t>
            </a:r>
          </a:p>
        </p:txBody>
      </p:sp>
      <p:sp>
        <p:nvSpPr>
          <p:cNvPr id="3" name="Marcador de posición de texto vertical 2"/>
          <p:cNvSpPr>
            <a:spLocks noGrp="1"/>
          </p:cNvSpPr>
          <p:nvPr>
            <p:ph type="body" orient="vert" idx="1"/>
          </p:nvPr>
        </p:nvSpPr>
        <p:spPr>
          <a:xfrm>
            <a:off x="768350" y="745068"/>
            <a:ext cx="6153151" cy="3903133"/>
          </a:xfrm>
        </p:spPr>
        <p:txBody>
          <a:bodyPr vert="eaVert"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fecha 3"/>
          <p:cNvSpPr>
            <a:spLocks noGrp="1"/>
          </p:cNvSpPr>
          <p:nvPr>
            <p:ph type="dt" sz="half" idx="10"/>
          </p:nvPr>
        </p:nvSpPr>
        <p:spPr>
          <a:xfrm>
            <a:off x="5860839" y="379942"/>
            <a:ext cx="2183130" cy="365125"/>
          </a:xfrm>
        </p:spPr>
        <p:txBody>
          <a:bodyPr rtlCol="0"/>
          <a:lstStyle>
            <a:lvl1pPr algn="r">
              <a:defRPr/>
            </a:lvl1pPr>
          </a:lstStyle>
          <a:p>
            <a:pPr rtl="0"/>
            <a:fld id="{0E904D5C-47BC-4BF1-ACAB-47AB8299DCBD}" type="datetime1">
              <a:rPr lang="es-ES" noProof="0" smtClean="0"/>
              <a:t>16/04/2026</a:t>
            </a:fld>
            <a:endParaRPr lang="es-ES" noProof="0"/>
          </a:p>
        </p:txBody>
      </p:sp>
      <p:sp>
        <p:nvSpPr>
          <p:cNvPr id="5" name="Marcador de pie de página 4"/>
          <p:cNvSpPr>
            <a:spLocks noGrp="1"/>
          </p:cNvSpPr>
          <p:nvPr>
            <p:ph type="ftr" sz="quarter" idx="11"/>
          </p:nvPr>
        </p:nvSpPr>
        <p:spPr>
          <a:xfrm>
            <a:off x="514350" y="381001"/>
            <a:ext cx="5243619" cy="365125"/>
          </a:xfrm>
        </p:spPr>
        <p:txBody>
          <a:bodyPr rtlCol="0"/>
          <a:lstStyle/>
          <a:p>
            <a:pPr rtl="0"/>
            <a:endParaRPr lang="es-ES" noProof="0"/>
          </a:p>
        </p:txBody>
      </p:sp>
      <p:sp>
        <p:nvSpPr>
          <p:cNvPr id="6" name="Marcador de posición de número de diapositiva 5"/>
          <p:cNvSpPr>
            <a:spLocks noGrp="1"/>
          </p:cNvSpPr>
          <p:nvPr>
            <p:ph type="sldNum" sz="quarter" idx="12"/>
          </p:nvPr>
        </p:nvSpPr>
        <p:spPr>
          <a:xfrm>
            <a:off x="8146839" y="381001"/>
            <a:ext cx="482811" cy="365125"/>
          </a:xfrm>
        </p:spPr>
        <p:txBody>
          <a:bodyPr rtlCol="0"/>
          <a:lstStyle/>
          <a:p>
            <a:pPr rtl="0"/>
            <a:fld id="{6D22F896-40B5-4ADD-8801-0D06FADFA095}" type="slidenum">
              <a:rPr lang="es-ES" noProof="0" smtClean="0"/>
              <a:t>‹Nº›</a:t>
            </a:fld>
            <a:endParaRPr lang="es-ES" noProof="0"/>
          </a:p>
        </p:txBody>
      </p:sp>
    </p:spTree>
    <p:extLst>
      <p:ext uri="{BB962C8B-B14F-4D97-AF65-F5344CB8AC3E}">
        <p14:creationId xmlns:p14="http://schemas.microsoft.com/office/powerpoint/2010/main" val="208333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319088" y="1920875"/>
            <a:ext cx="4186237" cy="3940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57725" y="1920875"/>
            <a:ext cx="4186238" cy="3940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pie de página"/>
          <p:cNvSpPr>
            <a:spLocks noGrp="1"/>
          </p:cNvSpPr>
          <p:nvPr>
            <p:ph type="ftr" sz="quarter" idx="10"/>
          </p:nvPr>
        </p:nvSpPr>
        <p:spPr/>
        <p:txBody>
          <a:bodyPr/>
          <a:lstStyle>
            <a:lvl1pPr>
              <a:defRPr/>
            </a:lvl1pPr>
          </a:lstStyle>
          <a:p>
            <a:endParaRPr lang="de-DE"/>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pie de página"/>
          <p:cNvSpPr>
            <a:spLocks noGrp="1"/>
          </p:cNvSpPr>
          <p:nvPr>
            <p:ph type="ftr" sz="quarter" idx="10"/>
          </p:nvPr>
        </p:nvSpPr>
        <p:spPr/>
        <p:txBody>
          <a:bodyPr/>
          <a:lstStyle>
            <a:lvl1pPr>
              <a:defRPr/>
            </a:lvl1pPr>
          </a:lstStyle>
          <a:p>
            <a:endParaRPr lang="de-DE"/>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pie de página"/>
          <p:cNvSpPr>
            <a:spLocks noGrp="1"/>
          </p:cNvSpPr>
          <p:nvPr>
            <p:ph type="ftr" sz="quarter" idx="10"/>
          </p:nvPr>
        </p:nvSpPr>
        <p:spPr/>
        <p:txBody>
          <a:bodyPr/>
          <a:lstStyle>
            <a:lvl1pPr>
              <a:defRPr/>
            </a:lvl1pPr>
          </a:lstStyle>
          <a:p>
            <a:endParaRPr lang="de-DE"/>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lvl1pPr>
              <a:defRPr/>
            </a:lvl1pPr>
          </a:lstStyle>
          <a:p>
            <a:endParaRPr lang="de-DE"/>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4 Marcador de pie de página"/>
          <p:cNvSpPr>
            <a:spLocks noGrp="1"/>
          </p:cNvSpPr>
          <p:nvPr>
            <p:ph type="ftr" sz="quarter" idx="10"/>
          </p:nvPr>
        </p:nvSpPr>
        <p:spPr/>
        <p:txBody>
          <a:bodyPr/>
          <a:lstStyle>
            <a:lvl1pPr>
              <a:defRPr/>
            </a:lvl1pPr>
          </a:lstStyle>
          <a:p>
            <a:endParaRPr lang="de-DE"/>
          </a:p>
        </p:txBody>
      </p: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4 Marcador de pie de página"/>
          <p:cNvSpPr>
            <a:spLocks noGrp="1"/>
          </p:cNvSpPr>
          <p:nvPr>
            <p:ph type="ftr" sz="quarter" idx="10"/>
          </p:nvPr>
        </p:nvSpPr>
        <p:spPr/>
        <p:txBody>
          <a:bodyPr/>
          <a:lstStyle>
            <a:lvl1pPr>
              <a:defRPr/>
            </a:lvl1pPr>
          </a:lstStyle>
          <a:p>
            <a:endParaRPr lang="de-DE"/>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image" Target="../media/image5.png"/><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44482" name="Rectangle 2"/>
          <p:cNvSpPr>
            <a:spLocks noGrp="1" noChangeArrowheads="1"/>
          </p:cNvSpPr>
          <p:nvPr>
            <p:ph type="title"/>
          </p:nvPr>
        </p:nvSpPr>
        <p:spPr bwMode="auto">
          <a:xfrm>
            <a:off x="314325" y="215900"/>
            <a:ext cx="8515350" cy="600075"/>
          </a:xfrm>
          <a:prstGeom prst="rect">
            <a:avLst/>
          </a:prstGeom>
          <a:noFill/>
          <a:ln w="9525">
            <a:noFill/>
            <a:miter lim="800000"/>
            <a:headEnd/>
            <a:tailEnd/>
          </a:ln>
          <a:effectLst/>
        </p:spPr>
        <p:txBody>
          <a:bodyPr vert="horz" wrap="square" lIns="0" tIns="45720" rIns="0" bIns="45720" numCol="1" anchor="ctr" anchorCtr="0" compatLnSpc="1">
            <a:prstTxWarp prst="textNoShape">
              <a:avLst/>
            </a:prstTxWarp>
          </a:bodyPr>
          <a:lstStyle/>
          <a:p>
            <a:pPr lvl="0"/>
            <a:r>
              <a:rPr lang="es-ES"/>
              <a:t>Haga clic para modificar el estilo de título del patrón</a:t>
            </a:r>
            <a:endParaRPr lang="de-DE"/>
          </a:p>
        </p:txBody>
      </p:sp>
      <p:sp>
        <p:nvSpPr>
          <p:cNvPr id="1044483" name="Rectangle 3"/>
          <p:cNvSpPr>
            <a:spLocks noGrp="1" noChangeArrowheads="1"/>
          </p:cNvSpPr>
          <p:nvPr>
            <p:ph type="body" idx="1"/>
          </p:nvPr>
        </p:nvSpPr>
        <p:spPr bwMode="auto">
          <a:xfrm>
            <a:off x="319088" y="1920875"/>
            <a:ext cx="8524875" cy="3940175"/>
          </a:xfrm>
          <a:prstGeom prst="rect">
            <a:avLst/>
          </a:prstGeom>
          <a:noFill/>
          <a:ln w="9525">
            <a:noFill/>
            <a:miter lim="800000"/>
            <a:headEnd/>
            <a:tailEnd/>
          </a:ln>
          <a:effectLst/>
        </p:spPr>
        <p:txBody>
          <a:bodyPr vert="horz" wrap="square" lIns="0" tIns="45720" rIns="0" bIns="45720" numCol="1" anchor="t" anchorCtr="0" compatLnSpc="1">
            <a:prstTxWarp prst="textNoShape">
              <a:avLst/>
            </a:prstTxWarp>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1044485" name="Rectangle 5"/>
          <p:cNvSpPr>
            <a:spLocks noGrp="1" noChangeArrowheads="1"/>
          </p:cNvSpPr>
          <p:nvPr>
            <p:ph type="ftr" sz="quarter" idx="3"/>
          </p:nvPr>
        </p:nvSpPr>
        <p:spPr bwMode="auto">
          <a:xfrm>
            <a:off x="285750" y="6167438"/>
            <a:ext cx="3048000" cy="247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solidFill>
                  <a:srgbClr val="4F4F4F"/>
                </a:solidFill>
              </a:defRPr>
            </a:lvl1pPr>
          </a:lstStyle>
          <a:p>
            <a:endParaRPr lang="de-DE"/>
          </a:p>
        </p:txBody>
      </p:sp>
      <p:pic>
        <p:nvPicPr>
          <p:cNvPr id="1044486" name="Picture 6" descr="PP small"/>
          <p:cNvPicPr>
            <a:picLocks noChangeAspect="1" noChangeArrowheads="1"/>
          </p:cNvPicPr>
          <p:nvPr userDrawn="1"/>
        </p:nvPicPr>
        <p:blipFill>
          <a:blip r:embed="rId14"/>
          <a:srcRect b="34532"/>
          <a:stretch>
            <a:fillRect/>
          </a:stretch>
        </p:blipFill>
        <p:spPr bwMode="auto">
          <a:xfrm>
            <a:off x="6361113" y="6135688"/>
            <a:ext cx="2463800" cy="307975"/>
          </a:xfrm>
          <a:prstGeom prst="rect">
            <a:avLst/>
          </a:prstGeom>
          <a:noFill/>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med">
    <p:wipe dir="r"/>
  </p:transition>
  <p:hf sldNum="0" hdr="0" ftr="0"/>
  <p:txStyles>
    <p:titleStyle>
      <a:lvl1pPr algn="l" rtl="0" eaLnBrk="1" fontAlgn="base" hangingPunct="1">
        <a:spcBef>
          <a:spcPct val="0"/>
        </a:spcBef>
        <a:spcAft>
          <a:spcPct val="0"/>
        </a:spcAft>
        <a:defRPr sz="2800" b="1">
          <a:solidFill>
            <a:srgbClr val="FFFFFF"/>
          </a:solidFill>
          <a:latin typeface="+mj-lt"/>
          <a:ea typeface="+mj-ea"/>
          <a:cs typeface="+mj-cs"/>
        </a:defRPr>
      </a:lvl1pPr>
      <a:lvl2pPr algn="l" rtl="0" eaLnBrk="1" fontAlgn="base" hangingPunct="1">
        <a:spcBef>
          <a:spcPct val="0"/>
        </a:spcBef>
        <a:spcAft>
          <a:spcPct val="0"/>
        </a:spcAft>
        <a:defRPr sz="2800" b="1">
          <a:solidFill>
            <a:srgbClr val="FFFFFF"/>
          </a:solidFill>
          <a:latin typeface="Arial" charset="0"/>
        </a:defRPr>
      </a:lvl2pPr>
      <a:lvl3pPr algn="l" rtl="0" eaLnBrk="1" fontAlgn="base" hangingPunct="1">
        <a:spcBef>
          <a:spcPct val="0"/>
        </a:spcBef>
        <a:spcAft>
          <a:spcPct val="0"/>
        </a:spcAft>
        <a:defRPr sz="2800" b="1">
          <a:solidFill>
            <a:srgbClr val="FFFFFF"/>
          </a:solidFill>
          <a:latin typeface="Arial" charset="0"/>
        </a:defRPr>
      </a:lvl3pPr>
      <a:lvl4pPr algn="l" rtl="0" eaLnBrk="1" fontAlgn="base" hangingPunct="1">
        <a:spcBef>
          <a:spcPct val="0"/>
        </a:spcBef>
        <a:spcAft>
          <a:spcPct val="0"/>
        </a:spcAft>
        <a:defRPr sz="2800" b="1">
          <a:solidFill>
            <a:srgbClr val="FFFFFF"/>
          </a:solidFill>
          <a:latin typeface="Arial" charset="0"/>
        </a:defRPr>
      </a:lvl4pPr>
      <a:lvl5pPr algn="l" rtl="0" eaLnBrk="1" fontAlgn="base" hangingPunct="1">
        <a:spcBef>
          <a:spcPct val="0"/>
        </a:spcBef>
        <a:spcAft>
          <a:spcPct val="0"/>
        </a:spcAft>
        <a:defRPr sz="2800" b="1">
          <a:solidFill>
            <a:srgbClr val="FFFFFF"/>
          </a:solidFill>
          <a:latin typeface="Arial" charset="0"/>
        </a:defRPr>
      </a:lvl5pPr>
      <a:lvl6pPr marL="457200" algn="l" rtl="0" eaLnBrk="1" fontAlgn="base" hangingPunct="1">
        <a:spcBef>
          <a:spcPct val="0"/>
        </a:spcBef>
        <a:spcAft>
          <a:spcPct val="0"/>
        </a:spcAft>
        <a:defRPr sz="2800" b="1">
          <a:solidFill>
            <a:srgbClr val="FFFFFF"/>
          </a:solidFill>
          <a:latin typeface="Arial" charset="0"/>
        </a:defRPr>
      </a:lvl6pPr>
      <a:lvl7pPr marL="914400" algn="l" rtl="0" eaLnBrk="1" fontAlgn="base" hangingPunct="1">
        <a:spcBef>
          <a:spcPct val="0"/>
        </a:spcBef>
        <a:spcAft>
          <a:spcPct val="0"/>
        </a:spcAft>
        <a:defRPr sz="2800" b="1">
          <a:solidFill>
            <a:srgbClr val="FFFFFF"/>
          </a:solidFill>
          <a:latin typeface="Arial" charset="0"/>
        </a:defRPr>
      </a:lvl7pPr>
      <a:lvl8pPr marL="1371600" algn="l" rtl="0" eaLnBrk="1" fontAlgn="base" hangingPunct="1">
        <a:spcBef>
          <a:spcPct val="0"/>
        </a:spcBef>
        <a:spcAft>
          <a:spcPct val="0"/>
        </a:spcAft>
        <a:defRPr sz="2800" b="1">
          <a:solidFill>
            <a:srgbClr val="FFFFFF"/>
          </a:solidFill>
          <a:latin typeface="Arial" charset="0"/>
        </a:defRPr>
      </a:lvl8pPr>
      <a:lvl9pPr marL="1828800" algn="l" rtl="0" eaLnBrk="1" fontAlgn="base" hangingPunct="1">
        <a:spcBef>
          <a:spcPct val="0"/>
        </a:spcBef>
        <a:spcAft>
          <a:spcPct val="0"/>
        </a:spcAft>
        <a:defRPr sz="2800" b="1">
          <a:solidFill>
            <a:srgbClr val="FFFFFF"/>
          </a:solidFill>
          <a:latin typeface="Arial" charset="0"/>
        </a:defRPr>
      </a:lvl9pPr>
    </p:titleStyle>
    <p:bodyStyle>
      <a:lvl1pPr marL="190500" indent="-190500" algn="l" rtl="0" eaLnBrk="1" fontAlgn="base" hangingPunct="1">
        <a:spcBef>
          <a:spcPct val="20000"/>
        </a:spcBef>
        <a:spcAft>
          <a:spcPct val="0"/>
        </a:spcAft>
        <a:buClr>
          <a:schemeClr val="hlink"/>
        </a:buClr>
        <a:buFont typeface="Wingdings" pitchFamily="2" charset="2"/>
        <a:buChar char="§"/>
        <a:defRPr sz="2000">
          <a:solidFill>
            <a:schemeClr val="tx1"/>
          </a:solidFill>
          <a:latin typeface="+mn-lt"/>
          <a:ea typeface="+mn-ea"/>
          <a:cs typeface="+mn-cs"/>
        </a:defRPr>
      </a:lvl1pPr>
      <a:lvl2pPr marL="381000" indent="-188913" algn="l" rtl="0" eaLnBrk="1" fontAlgn="base" hangingPunct="1">
        <a:spcBef>
          <a:spcPct val="20000"/>
        </a:spcBef>
        <a:spcAft>
          <a:spcPct val="0"/>
        </a:spcAft>
        <a:buClr>
          <a:schemeClr val="hlink"/>
        </a:buClr>
        <a:buChar char="-"/>
        <a:defRPr>
          <a:solidFill>
            <a:schemeClr val="tx1"/>
          </a:solidFill>
          <a:latin typeface="+mn-lt"/>
        </a:defRPr>
      </a:lvl2pPr>
      <a:lvl3pPr marL="561975" indent="-179388" algn="l" rtl="0" eaLnBrk="1" fontAlgn="base" hangingPunct="1">
        <a:spcBef>
          <a:spcPct val="20000"/>
        </a:spcBef>
        <a:spcAft>
          <a:spcPct val="0"/>
        </a:spcAft>
        <a:buClr>
          <a:schemeClr val="hlink"/>
        </a:buClr>
        <a:buChar char="-"/>
        <a:defRPr>
          <a:solidFill>
            <a:schemeClr val="tx1"/>
          </a:solidFill>
          <a:latin typeface="+mn-lt"/>
        </a:defRPr>
      </a:lvl3pPr>
      <a:lvl4pPr marL="752475" indent="-188913" algn="l" rtl="0" eaLnBrk="1" fontAlgn="base" hangingPunct="1">
        <a:spcBef>
          <a:spcPct val="20000"/>
        </a:spcBef>
        <a:spcAft>
          <a:spcPct val="0"/>
        </a:spcAft>
        <a:buClr>
          <a:schemeClr val="hlink"/>
        </a:buClr>
        <a:buChar char="-"/>
        <a:defRPr>
          <a:solidFill>
            <a:schemeClr val="tx1"/>
          </a:solidFill>
          <a:latin typeface="+mn-lt"/>
        </a:defRPr>
      </a:lvl4pPr>
      <a:lvl5pPr marL="962025" indent="-207963" algn="l" rtl="0" eaLnBrk="1" fontAlgn="base" hangingPunct="1">
        <a:spcBef>
          <a:spcPct val="20000"/>
        </a:spcBef>
        <a:spcAft>
          <a:spcPct val="0"/>
        </a:spcAft>
        <a:buClr>
          <a:schemeClr val="hlink"/>
        </a:buClr>
        <a:buFont typeface="Wingdings" pitchFamily="2" charset="2"/>
        <a:buChar char="§"/>
        <a:defRPr>
          <a:solidFill>
            <a:schemeClr val="tx1"/>
          </a:solidFill>
          <a:latin typeface="+mn-lt"/>
        </a:defRPr>
      </a:lvl5pPr>
      <a:lvl6pPr marL="1419225" indent="-207963" algn="l" rtl="0" eaLnBrk="1" fontAlgn="base" hangingPunct="1">
        <a:spcBef>
          <a:spcPct val="20000"/>
        </a:spcBef>
        <a:spcAft>
          <a:spcPct val="0"/>
        </a:spcAft>
        <a:buClr>
          <a:schemeClr val="hlink"/>
        </a:buClr>
        <a:buFont typeface="Wingdings" pitchFamily="2" charset="2"/>
        <a:buChar char="§"/>
        <a:defRPr>
          <a:solidFill>
            <a:schemeClr val="tx1"/>
          </a:solidFill>
          <a:latin typeface="+mn-lt"/>
        </a:defRPr>
      </a:lvl6pPr>
      <a:lvl7pPr marL="1876425" indent="-207963" algn="l" rtl="0" eaLnBrk="1" fontAlgn="base" hangingPunct="1">
        <a:spcBef>
          <a:spcPct val="20000"/>
        </a:spcBef>
        <a:spcAft>
          <a:spcPct val="0"/>
        </a:spcAft>
        <a:buClr>
          <a:schemeClr val="hlink"/>
        </a:buClr>
        <a:buFont typeface="Wingdings" pitchFamily="2" charset="2"/>
        <a:buChar char="§"/>
        <a:defRPr>
          <a:solidFill>
            <a:schemeClr val="tx1"/>
          </a:solidFill>
          <a:latin typeface="+mn-lt"/>
        </a:defRPr>
      </a:lvl7pPr>
      <a:lvl8pPr marL="2333625" indent="-207963" algn="l" rtl="0" eaLnBrk="1" fontAlgn="base" hangingPunct="1">
        <a:spcBef>
          <a:spcPct val="20000"/>
        </a:spcBef>
        <a:spcAft>
          <a:spcPct val="0"/>
        </a:spcAft>
        <a:buClr>
          <a:schemeClr val="hlink"/>
        </a:buClr>
        <a:buFont typeface="Wingdings" pitchFamily="2" charset="2"/>
        <a:buChar char="§"/>
        <a:defRPr>
          <a:solidFill>
            <a:schemeClr val="tx1"/>
          </a:solidFill>
          <a:latin typeface="+mn-lt"/>
        </a:defRPr>
      </a:lvl8pPr>
      <a:lvl9pPr marL="2790825" indent="-207963" algn="l" rtl="0" eaLnBrk="1" fontAlgn="base" hangingPunct="1">
        <a:spcBef>
          <a:spcPct val="20000"/>
        </a:spcBef>
        <a:spcAft>
          <a:spcPct val="0"/>
        </a:spcAft>
        <a:buClr>
          <a:schemeClr val="hlink"/>
        </a:buClr>
        <a:buFont typeface="Wingdings" pitchFamily="2" charset="2"/>
        <a:buChar char="§"/>
        <a:defRPr>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9" name="8 Rectángulo"/>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Marcador de título"/>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es-ES"/>
              <a:t>Haga clic para modificar el estilo de título del patrón</a:t>
            </a:r>
            <a:endParaRPr kumimoji="0" lang="en-US"/>
          </a:p>
        </p:txBody>
      </p:sp>
      <p:sp>
        <p:nvSpPr>
          <p:cNvPr id="31" name="30 Marcador de texto"/>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27" name="26 Marcador de fecha"/>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pPr algn="l"/>
            <a:fld id="{8A48973C-8E17-4C1E-9ACB-41481CA779D2}" type="datetime4">
              <a:rPr lang="es-ES" smtClean="0"/>
              <a:pPr algn="l"/>
              <a:t>16 de abril de 2026</a:t>
            </a:fld>
            <a:endParaRPr lang="es-ES" sz="800">
              <a:solidFill>
                <a:schemeClr val="accent2"/>
              </a:solidFill>
            </a:endParaRPr>
          </a:p>
        </p:txBody>
      </p:sp>
      <p:sp>
        <p:nvSpPr>
          <p:cNvPr id="4" name="3 Marcador de pie de página"/>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pPr algn="r"/>
            <a:endParaRPr lang="es-ES" sz="800">
              <a:solidFill>
                <a:schemeClr val="accent2"/>
              </a:solidFill>
            </a:endParaRPr>
          </a:p>
        </p:txBody>
      </p:sp>
      <p:sp>
        <p:nvSpPr>
          <p:cNvPr id="16" name="15 Marcador de número de diapositiva"/>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pPr algn="r"/>
            <a:fld id="{A8CE10D6-5CB1-41CD-B815-79BC778FC61A}" type="slidenum">
              <a:rPr lang="es-ES" sz="1800" smtClean="0">
                <a:solidFill>
                  <a:schemeClr val="bg1"/>
                </a:solidFill>
              </a:rPr>
              <a:pPr algn="r"/>
              <a:t>‹Nº›</a:t>
            </a:fld>
            <a:endParaRPr lang="es-ES" sz="1800">
              <a:solidFill>
                <a:schemeClr val="bg1"/>
              </a:solidFill>
            </a:endParaRPr>
          </a:p>
        </p:txBody>
      </p:sp>
    </p:spTree>
    <p:extLst>
      <p:ext uri="{BB962C8B-B14F-4D97-AF65-F5344CB8AC3E}">
        <p14:creationId xmlns:p14="http://schemas.microsoft.com/office/powerpoint/2010/main" val="165541363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Imagen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1441450"/>
          </a:xfrm>
          <a:prstGeom prst="rect">
            <a:avLst/>
          </a:prstGeom>
        </p:spPr>
      </p:pic>
      <p:sp>
        <p:nvSpPr>
          <p:cNvPr id="2" name="Marcador de posición de título 1"/>
          <p:cNvSpPr>
            <a:spLocks noGrp="1"/>
          </p:cNvSpPr>
          <p:nvPr>
            <p:ph type="title"/>
          </p:nvPr>
        </p:nvSpPr>
        <p:spPr>
          <a:xfrm>
            <a:off x="2171700" y="764373"/>
            <a:ext cx="6457950" cy="1293028"/>
          </a:xfrm>
          <a:prstGeom prst="rect">
            <a:avLst/>
          </a:prstGeom>
        </p:spPr>
        <p:txBody>
          <a:bodyPr vert="horz" lIns="91440" tIns="45720" rIns="91440" bIns="45720" rtlCol="0" anchor="ctr">
            <a:normAutofit/>
          </a:bodyPr>
          <a:lstStyle/>
          <a:p>
            <a:pPr rtl="0"/>
            <a:r>
              <a:rPr lang="es-ES" noProof="0"/>
              <a:t>Haga clic para modificar el estilo de título del patrón</a:t>
            </a:r>
          </a:p>
        </p:txBody>
      </p:sp>
      <p:sp>
        <p:nvSpPr>
          <p:cNvPr id="3" name="Marcador de posición de texto 2"/>
          <p:cNvSpPr>
            <a:spLocks noGrp="1"/>
          </p:cNvSpPr>
          <p:nvPr>
            <p:ph type="body" idx="1"/>
          </p:nvPr>
        </p:nvSpPr>
        <p:spPr>
          <a:xfrm>
            <a:off x="514350" y="2194561"/>
            <a:ext cx="8115300" cy="4024125"/>
          </a:xfrm>
          <a:prstGeom prst="rect">
            <a:avLst/>
          </a:prstGeom>
        </p:spPr>
        <p:txBody>
          <a:bodyPr vert="horz" lIns="91440" tIns="45720" rIns="91440" bIns="45720" rtlCol="0">
            <a:normAutofit/>
          </a:body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fecha 3"/>
          <p:cNvSpPr>
            <a:spLocks noGrp="1"/>
          </p:cNvSpPr>
          <p:nvPr>
            <p:ph type="dt" sz="half" idx="2"/>
          </p:nvPr>
        </p:nvSpPr>
        <p:spPr>
          <a:xfrm>
            <a:off x="6446520" y="6356351"/>
            <a:ext cx="2183130" cy="365125"/>
          </a:xfrm>
          <a:prstGeom prst="rect">
            <a:avLst/>
          </a:prstGeom>
        </p:spPr>
        <p:txBody>
          <a:bodyPr vert="horz" lIns="91440" tIns="45720" rIns="91440" bIns="45720" rtlCol="0" anchor="ctr"/>
          <a:lstStyle>
            <a:lvl1pPr algn="r">
              <a:defRPr sz="788">
                <a:solidFill>
                  <a:schemeClr val="tx1">
                    <a:tint val="75000"/>
                  </a:schemeClr>
                </a:solidFill>
              </a:defRPr>
            </a:lvl1pPr>
          </a:lstStyle>
          <a:p>
            <a:pPr rtl="0"/>
            <a:fld id="{BE526C04-E023-4F97-AC46-6594FFA467F2}" type="datetime1">
              <a:rPr lang="es-ES" noProof="0" smtClean="0"/>
              <a:t>16/04/2026</a:t>
            </a:fld>
            <a:endParaRPr lang="es-ES" noProof="0" dirty="0"/>
          </a:p>
        </p:txBody>
      </p:sp>
      <p:sp>
        <p:nvSpPr>
          <p:cNvPr id="5" name="Marcador de posición de pie de página 4"/>
          <p:cNvSpPr>
            <a:spLocks noGrp="1"/>
          </p:cNvSpPr>
          <p:nvPr>
            <p:ph type="ftr" sz="quarter" idx="3"/>
          </p:nvPr>
        </p:nvSpPr>
        <p:spPr>
          <a:xfrm>
            <a:off x="514350" y="6355846"/>
            <a:ext cx="5829300" cy="365125"/>
          </a:xfrm>
          <a:prstGeom prst="rect">
            <a:avLst/>
          </a:prstGeom>
        </p:spPr>
        <p:txBody>
          <a:bodyPr vert="horz" lIns="91440" tIns="45720" rIns="91440" bIns="45720" rtlCol="0" anchor="ctr"/>
          <a:lstStyle>
            <a:lvl1pPr algn="l">
              <a:defRPr sz="788">
                <a:solidFill>
                  <a:schemeClr val="tx1">
                    <a:tint val="75000"/>
                  </a:schemeClr>
                </a:solidFill>
              </a:defRPr>
            </a:lvl1pPr>
          </a:lstStyle>
          <a:p>
            <a:pPr rtl="0"/>
            <a:endParaRPr lang="es-ES" noProof="0"/>
          </a:p>
        </p:txBody>
      </p:sp>
      <p:sp>
        <p:nvSpPr>
          <p:cNvPr id="6" name="Marcador de posición de número de diapositiva 5"/>
          <p:cNvSpPr>
            <a:spLocks noGrp="1"/>
          </p:cNvSpPr>
          <p:nvPr>
            <p:ph type="sldNum" sz="quarter" idx="4"/>
          </p:nvPr>
        </p:nvSpPr>
        <p:spPr>
          <a:xfrm>
            <a:off x="6572250" y="381001"/>
            <a:ext cx="2057400" cy="365125"/>
          </a:xfrm>
          <a:prstGeom prst="rect">
            <a:avLst/>
          </a:prstGeom>
        </p:spPr>
        <p:txBody>
          <a:bodyPr vert="horz" lIns="91440" tIns="45720" rIns="91440" bIns="45720" rtlCol="0" anchor="ctr"/>
          <a:lstStyle>
            <a:lvl1pPr algn="r">
              <a:defRPr sz="788">
                <a:solidFill>
                  <a:schemeClr val="tx1">
                    <a:tint val="75000"/>
                  </a:schemeClr>
                </a:solidFill>
              </a:defRPr>
            </a:lvl1pPr>
          </a:lstStyle>
          <a:p>
            <a:pPr rtl="0"/>
            <a:fld id="{6D22F896-40B5-4ADD-8801-0D06FADFA095}" type="slidenum">
              <a:rPr lang="es-ES" noProof="0" smtClean="0"/>
              <a:pPr rtl="0"/>
              <a:t>‹Nº›</a:t>
            </a:fld>
            <a:endParaRPr lang="es-ES" noProof="0"/>
          </a:p>
        </p:txBody>
      </p:sp>
    </p:spTree>
    <p:extLst>
      <p:ext uri="{BB962C8B-B14F-4D97-AF65-F5344CB8AC3E}">
        <p14:creationId xmlns:p14="http://schemas.microsoft.com/office/powerpoint/2010/main" val="1980896620"/>
      </p:ext>
    </p:extLst>
  </p:cSld>
  <p:clrMap bg1="dk1" tx1="lt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Lst>
  <p:hf sldNum="0" hdr="0" ftr="0" dt="0"/>
  <p:txStyles>
    <p:titleStyle>
      <a:lvl1pPr algn="r" defTabSz="685800" rtl="0" eaLnBrk="1" latinLnBrk="0" hangingPunct="1">
        <a:lnSpc>
          <a:spcPct val="90000"/>
        </a:lnSpc>
        <a:spcBef>
          <a:spcPct val="0"/>
        </a:spcBef>
        <a:buNone/>
        <a:defRPr sz="3000" kern="1200" cap="all" baseline="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65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8.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0.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0.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8933C2-1316-3D2A-99CC-7516A49E723E}"/>
              </a:ext>
            </a:extLst>
          </p:cNvPr>
          <p:cNvSpPr>
            <a:spLocks noGrp="1"/>
          </p:cNvSpPr>
          <p:nvPr>
            <p:ph type="ctrTitle" sz="quarter"/>
          </p:nvPr>
        </p:nvSpPr>
        <p:spPr/>
        <p:txBody>
          <a:bodyPr/>
          <a:lstStyle/>
          <a:p>
            <a:r>
              <a:rPr lang="es-ES" sz="4000" i="0" dirty="0"/>
              <a:t>PERJUICIO MORAL Y CULPA PATRONAL.</a:t>
            </a:r>
            <a:endParaRPr lang="es-CO" sz="4000" i="0" dirty="0"/>
          </a:p>
        </p:txBody>
      </p:sp>
    </p:spTree>
    <p:extLst>
      <p:ext uri="{BB962C8B-B14F-4D97-AF65-F5344CB8AC3E}">
        <p14:creationId xmlns:p14="http://schemas.microsoft.com/office/powerpoint/2010/main" val="3646850785"/>
      </p:ext>
    </p:extLst>
  </p:cSld>
  <p:clrMapOvr>
    <a:masterClrMapping/>
  </p:clrMapOvr>
  <p:transition spd="med">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73FAB03-935E-6633-ACA2-00372305BC73}"/>
              </a:ext>
            </a:extLst>
          </p:cNvPr>
          <p:cNvSpPr txBox="1"/>
          <p:nvPr/>
        </p:nvSpPr>
        <p:spPr>
          <a:xfrm>
            <a:off x="423333" y="1286933"/>
            <a:ext cx="6400800" cy="3416320"/>
          </a:xfrm>
          <a:prstGeom prst="rect">
            <a:avLst/>
          </a:prstGeom>
          <a:noFill/>
        </p:spPr>
        <p:txBody>
          <a:bodyPr wrap="square" rtlCol="0">
            <a:spAutoFit/>
          </a:bodyPr>
          <a:lstStyle/>
          <a:p>
            <a:r>
              <a:rPr lang="es-ES" b="1" dirty="0"/>
              <a:t>Cuantificación del Perjuicio Moral:</a:t>
            </a:r>
          </a:p>
          <a:p>
            <a:endParaRPr lang="es-ES" b="1" dirty="0"/>
          </a:p>
          <a:p>
            <a:r>
              <a:rPr lang="es-ES" b="1" dirty="0"/>
              <a:t>			Criterio “ ARBITRUM JUDICIS”</a:t>
            </a:r>
          </a:p>
          <a:p>
            <a:endParaRPr lang="es-ES" b="1" dirty="0"/>
          </a:p>
          <a:p>
            <a:r>
              <a:rPr lang="es-ES" b="1" dirty="0"/>
              <a:t>		Aspecto subjetivo del juzgador el que 		determina el monto de la condena  por 		perjuicio moral.</a:t>
            </a:r>
          </a:p>
          <a:p>
            <a:endParaRPr lang="es-ES" b="1" dirty="0"/>
          </a:p>
          <a:p>
            <a:r>
              <a:rPr lang="es-ES" b="1" dirty="0"/>
              <a:t>		“ Sin que pueda tornarse caprichosa o arbitraria”.</a:t>
            </a:r>
          </a:p>
          <a:p>
            <a:r>
              <a:rPr lang="es-ES" b="1" dirty="0"/>
              <a:t>( C.S.J. Sala de Casación Laboral Sentencia 50382 Julio 25 de 2018).</a:t>
            </a:r>
            <a:endParaRPr lang="es-CO" b="1" dirty="0"/>
          </a:p>
        </p:txBody>
      </p:sp>
      <p:pic>
        <p:nvPicPr>
          <p:cNvPr id="3" name="Imagen 2">
            <a:extLst>
              <a:ext uri="{FF2B5EF4-FFF2-40B4-BE49-F238E27FC236}">
                <a16:creationId xmlns:a16="http://schemas.microsoft.com/office/drawing/2014/main" id="{C68BAFD9-875E-7E61-1127-F3EB879007E6}"/>
              </a:ext>
            </a:extLst>
          </p:cNvPr>
          <p:cNvPicPr>
            <a:picLocks noChangeAspect="1"/>
          </p:cNvPicPr>
          <p:nvPr/>
        </p:nvPicPr>
        <p:blipFill>
          <a:blip r:embed="rId2"/>
          <a:stretch>
            <a:fillRect/>
          </a:stretch>
        </p:blipFill>
        <p:spPr>
          <a:xfrm>
            <a:off x="6904037" y="1286933"/>
            <a:ext cx="2143125" cy="2143125"/>
          </a:xfrm>
          <a:prstGeom prst="rect">
            <a:avLst/>
          </a:prstGeom>
        </p:spPr>
      </p:pic>
    </p:spTree>
    <p:extLst>
      <p:ext uri="{BB962C8B-B14F-4D97-AF65-F5344CB8AC3E}">
        <p14:creationId xmlns:p14="http://schemas.microsoft.com/office/powerpoint/2010/main" val="821646847"/>
      </p:ext>
    </p:extLst>
  </p:cSld>
  <p:clrMapOvr>
    <a:masterClrMapping/>
  </p:clrMapOvr>
  <p:transition spd="med">
    <p:wipe dir="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FA105F-04BF-307D-4D6C-ACB88972D7DC}"/>
              </a:ext>
            </a:extLst>
          </p:cNvPr>
          <p:cNvSpPr>
            <a:spLocks noGrp="1"/>
          </p:cNvSpPr>
          <p:nvPr>
            <p:ph type="title"/>
          </p:nvPr>
        </p:nvSpPr>
        <p:spPr/>
        <p:txBody>
          <a:bodyPr/>
          <a:lstStyle/>
          <a:p>
            <a:r>
              <a:rPr lang="es-ES" dirty="0"/>
              <a:t>LUCRO CESANTE CONSOLIDADO Y FUTURO.</a:t>
            </a:r>
            <a:endParaRPr lang="es-CO" dirty="0"/>
          </a:p>
        </p:txBody>
      </p:sp>
      <p:sp>
        <p:nvSpPr>
          <p:cNvPr id="3" name="CuadroTexto 2">
            <a:extLst>
              <a:ext uri="{FF2B5EF4-FFF2-40B4-BE49-F238E27FC236}">
                <a16:creationId xmlns:a16="http://schemas.microsoft.com/office/drawing/2014/main" id="{A6D29771-FC80-9426-0453-CD0CCE2E206D}"/>
              </a:ext>
            </a:extLst>
          </p:cNvPr>
          <p:cNvSpPr txBox="1"/>
          <p:nvPr/>
        </p:nvSpPr>
        <p:spPr>
          <a:xfrm>
            <a:off x="414867" y="1803400"/>
            <a:ext cx="2878666" cy="369332"/>
          </a:xfrm>
          <a:prstGeom prst="rect">
            <a:avLst/>
          </a:prstGeom>
          <a:noFill/>
        </p:spPr>
        <p:txBody>
          <a:bodyPr wrap="square" rtlCol="0">
            <a:spAutoFit/>
          </a:bodyPr>
          <a:lstStyle/>
          <a:p>
            <a:r>
              <a:rPr lang="es-ES" b="1" dirty="0"/>
              <a:t>Lucro Cesante:</a:t>
            </a:r>
            <a:endParaRPr lang="es-CO" b="1" dirty="0"/>
          </a:p>
        </p:txBody>
      </p:sp>
      <p:sp>
        <p:nvSpPr>
          <p:cNvPr id="4" name="CuadroTexto 3">
            <a:extLst>
              <a:ext uri="{FF2B5EF4-FFF2-40B4-BE49-F238E27FC236}">
                <a16:creationId xmlns:a16="http://schemas.microsoft.com/office/drawing/2014/main" id="{1396BDB8-F81E-B0F9-FF9B-AE7390683910}"/>
              </a:ext>
            </a:extLst>
          </p:cNvPr>
          <p:cNvSpPr txBox="1"/>
          <p:nvPr/>
        </p:nvSpPr>
        <p:spPr>
          <a:xfrm>
            <a:off x="3623733" y="1329267"/>
            <a:ext cx="4665134" cy="923330"/>
          </a:xfrm>
          <a:prstGeom prst="rect">
            <a:avLst/>
          </a:prstGeom>
          <a:noFill/>
        </p:spPr>
        <p:txBody>
          <a:bodyPr wrap="square" rtlCol="0">
            <a:spAutoFit/>
          </a:bodyPr>
          <a:lstStyle/>
          <a:p>
            <a:r>
              <a:rPr lang="es-ES" b="1" dirty="0"/>
              <a:t>Son los ingresos económicos que se dejan de percibir por la victima a causa del daño generado.</a:t>
            </a:r>
            <a:endParaRPr lang="es-CO" b="1" dirty="0"/>
          </a:p>
        </p:txBody>
      </p:sp>
      <p:sp>
        <p:nvSpPr>
          <p:cNvPr id="5" name="CuadroTexto 4">
            <a:extLst>
              <a:ext uri="{FF2B5EF4-FFF2-40B4-BE49-F238E27FC236}">
                <a16:creationId xmlns:a16="http://schemas.microsoft.com/office/drawing/2014/main" id="{A2DD2E9E-D07E-764B-921D-4A9F8BD13AFB}"/>
              </a:ext>
            </a:extLst>
          </p:cNvPr>
          <p:cNvSpPr txBox="1"/>
          <p:nvPr/>
        </p:nvSpPr>
        <p:spPr>
          <a:xfrm>
            <a:off x="1185333" y="3429000"/>
            <a:ext cx="1964267" cy="646331"/>
          </a:xfrm>
          <a:prstGeom prst="rect">
            <a:avLst/>
          </a:prstGeom>
          <a:noFill/>
        </p:spPr>
        <p:txBody>
          <a:bodyPr wrap="square" rtlCol="0">
            <a:spAutoFit/>
          </a:bodyPr>
          <a:lstStyle/>
          <a:p>
            <a:r>
              <a:rPr lang="es-ES" b="1" dirty="0"/>
              <a:t>Art. 1614 Código Civil</a:t>
            </a:r>
            <a:endParaRPr lang="es-CO" b="1" dirty="0"/>
          </a:p>
        </p:txBody>
      </p:sp>
      <p:sp>
        <p:nvSpPr>
          <p:cNvPr id="6" name="CuadroTexto 5">
            <a:extLst>
              <a:ext uri="{FF2B5EF4-FFF2-40B4-BE49-F238E27FC236}">
                <a16:creationId xmlns:a16="http://schemas.microsoft.com/office/drawing/2014/main" id="{5F8626F0-64F0-2585-4815-972B57D14D76}"/>
              </a:ext>
            </a:extLst>
          </p:cNvPr>
          <p:cNvSpPr txBox="1"/>
          <p:nvPr/>
        </p:nvSpPr>
        <p:spPr>
          <a:xfrm>
            <a:off x="3894667" y="3048000"/>
            <a:ext cx="4665134" cy="1477328"/>
          </a:xfrm>
          <a:prstGeom prst="rect">
            <a:avLst/>
          </a:prstGeom>
          <a:noFill/>
        </p:spPr>
        <p:txBody>
          <a:bodyPr wrap="square" rtlCol="0">
            <a:spAutoFit/>
          </a:bodyPr>
          <a:lstStyle/>
          <a:p>
            <a:r>
              <a:rPr lang="es-ES" b="1" dirty="0"/>
              <a:t>“… la ganancia o provecho que deja de reportarse  a consecuencia de no haberse cumplido la obligación, o cumplido imperfectamente o retardado su incumplimiento…”</a:t>
            </a:r>
            <a:endParaRPr lang="es-CO" b="1" dirty="0"/>
          </a:p>
        </p:txBody>
      </p:sp>
      <p:cxnSp>
        <p:nvCxnSpPr>
          <p:cNvPr id="8" name="Conector recto de flecha 7">
            <a:extLst>
              <a:ext uri="{FF2B5EF4-FFF2-40B4-BE49-F238E27FC236}">
                <a16:creationId xmlns:a16="http://schemas.microsoft.com/office/drawing/2014/main" id="{A462D553-C8CD-4DE4-22BB-FAEF0061DC7C}"/>
              </a:ext>
            </a:extLst>
          </p:cNvPr>
          <p:cNvCxnSpPr>
            <a:cxnSpLocks/>
          </p:cNvCxnSpPr>
          <p:nvPr/>
        </p:nvCxnSpPr>
        <p:spPr bwMode="auto">
          <a:xfrm flipV="1">
            <a:off x="2353733" y="1667933"/>
            <a:ext cx="1151467" cy="279400"/>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sp>
        <p:nvSpPr>
          <p:cNvPr id="11" name="Abrir llave 10">
            <a:extLst>
              <a:ext uri="{FF2B5EF4-FFF2-40B4-BE49-F238E27FC236}">
                <a16:creationId xmlns:a16="http://schemas.microsoft.com/office/drawing/2014/main" id="{DFE81E21-2D8E-1EC1-415D-EBF20FED0688}"/>
              </a:ext>
            </a:extLst>
          </p:cNvPr>
          <p:cNvSpPr/>
          <p:nvPr/>
        </p:nvSpPr>
        <p:spPr bwMode="auto">
          <a:xfrm>
            <a:off x="3505200" y="2963333"/>
            <a:ext cx="330200" cy="1642071"/>
          </a:xfrm>
          <a:prstGeom prst="leftBrace">
            <a:avLst/>
          </a:prstGeom>
          <a:solidFill>
            <a:schemeClr val="accent1"/>
          </a:solidFill>
          <a:ln w="762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501674247"/>
      </p:ext>
    </p:extLst>
  </p:cSld>
  <p:clrMapOvr>
    <a:masterClrMapping/>
  </p:clrMapOvr>
  <p:transition spd="med">
    <p:wipe dir="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14F537A-C9CD-B051-391B-0C546B41ECFB}"/>
              </a:ext>
            </a:extLst>
          </p:cNvPr>
          <p:cNvSpPr txBox="1"/>
          <p:nvPr/>
        </p:nvSpPr>
        <p:spPr>
          <a:xfrm>
            <a:off x="567267" y="1913467"/>
            <a:ext cx="2827866" cy="372533"/>
          </a:xfrm>
          <a:prstGeom prst="rect">
            <a:avLst/>
          </a:prstGeom>
          <a:noFill/>
        </p:spPr>
        <p:txBody>
          <a:bodyPr wrap="square" rtlCol="0">
            <a:spAutoFit/>
          </a:bodyPr>
          <a:lstStyle/>
          <a:p>
            <a:r>
              <a:rPr lang="es-ES" b="1" dirty="0"/>
              <a:t>En materia laboral:</a:t>
            </a:r>
            <a:endParaRPr lang="es-CO" b="1" dirty="0"/>
          </a:p>
        </p:txBody>
      </p:sp>
      <p:sp>
        <p:nvSpPr>
          <p:cNvPr id="4" name="CuadroTexto 3">
            <a:extLst>
              <a:ext uri="{FF2B5EF4-FFF2-40B4-BE49-F238E27FC236}">
                <a16:creationId xmlns:a16="http://schemas.microsoft.com/office/drawing/2014/main" id="{9B7B6055-E44F-D16A-991A-C1774E2D450C}"/>
              </a:ext>
            </a:extLst>
          </p:cNvPr>
          <p:cNvSpPr txBox="1"/>
          <p:nvPr/>
        </p:nvSpPr>
        <p:spPr>
          <a:xfrm>
            <a:off x="4055533" y="1302141"/>
            <a:ext cx="4927600" cy="1754326"/>
          </a:xfrm>
          <a:prstGeom prst="rect">
            <a:avLst/>
          </a:prstGeom>
          <a:noFill/>
        </p:spPr>
        <p:txBody>
          <a:bodyPr wrap="square" rtlCol="0">
            <a:spAutoFit/>
          </a:bodyPr>
          <a:lstStyle/>
          <a:p>
            <a:r>
              <a:rPr lang="es-ES" b="1" dirty="0"/>
              <a:t>Principalmente son los salarios o remuneraciones mensuales devengadas por el trabajador, sin que ello signifique que puedan incluirse otros ingresos no laborales que le hayan significado una utilidad demostrable.</a:t>
            </a:r>
            <a:endParaRPr lang="es-CO" b="1" dirty="0"/>
          </a:p>
        </p:txBody>
      </p:sp>
      <p:sp>
        <p:nvSpPr>
          <p:cNvPr id="5" name="CuadroTexto 4">
            <a:extLst>
              <a:ext uri="{FF2B5EF4-FFF2-40B4-BE49-F238E27FC236}">
                <a16:creationId xmlns:a16="http://schemas.microsoft.com/office/drawing/2014/main" id="{0B7D9A18-E0B6-B728-6D13-4C1D8B4867A1}"/>
              </a:ext>
            </a:extLst>
          </p:cNvPr>
          <p:cNvSpPr txBox="1"/>
          <p:nvPr/>
        </p:nvSpPr>
        <p:spPr>
          <a:xfrm>
            <a:off x="567267" y="4165600"/>
            <a:ext cx="3217333" cy="1754326"/>
          </a:xfrm>
          <a:prstGeom prst="rect">
            <a:avLst/>
          </a:prstGeom>
          <a:noFill/>
        </p:spPr>
        <p:txBody>
          <a:bodyPr wrap="square" rtlCol="0">
            <a:spAutoFit/>
          </a:bodyPr>
          <a:lstStyle/>
          <a:p>
            <a:r>
              <a:rPr lang="es-ES" b="1" dirty="0"/>
              <a:t>La Corte Suprema de Justicia</a:t>
            </a:r>
          </a:p>
          <a:p>
            <a:r>
              <a:rPr lang="es-ES" b="1" dirty="0"/>
              <a:t>Sala de Casación Laboral</a:t>
            </a:r>
          </a:p>
          <a:p>
            <a:endParaRPr lang="es-ES" b="1" dirty="0"/>
          </a:p>
          <a:p>
            <a:r>
              <a:rPr lang="es-ES" b="1" dirty="0"/>
              <a:t>					divide</a:t>
            </a:r>
            <a:endParaRPr lang="es-CO" b="1" dirty="0"/>
          </a:p>
        </p:txBody>
      </p:sp>
      <p:sp>
        <p:nvSpPr>
          <p:cNvPr id="6" name="CuadroTexto 5">
            <a:extLst>
              <a:ext uri="{FF2B5EF4-FFF2-40B4-BE49-F238E27FC236}">
                <a16:creationId xmlns:a16="http://schemas.microsoft.com/office/drawing/2014/main" id="{7EE7278F-A7C1-33FD-9636-2AF84DD9632C}"/>
              </a:ext>
            </a:extLst>
          </p:cNvPr>
          <p:cNvSpPr txBox="1"/>
          <p:nvPr/>
        </p:nvSpPr>
        <p:spPr>
          <a:xfrm>
            <a:off x="4732867" y="3894667"/>
            <a:ext cx="4021666" cy="1477328"/>
          </a:xfrm>
          <a:prstGeom prst="rect">
            <a:avLst/>
          </a:prstGeom>
          <a:noFill/>
        </p:spPr>
        <p:txBody>
          <a:bodyPr wrap="square" rtlCol="0">
            <a:spAutoFit/>
          </a:bodyPr>
          <a:lstStyle/>
          <a:p>
            <a:r>
              <a:rPr lang="es-ES" b="1" dirty="0"/>
              <a:t>Perjuicio por lucro cesante en pasado o consolidado.</a:t>
            </a:r>
          </a:p>
          <a:p>
            <a:endParaRPr lang="es-ES" b="1" dirty="0"/>
          </a:p>
          <a:p>
            <a:endParaRPr lang="es-ES" b="1" dirty="0"/>
          </a:p>
          <a:p>
            <a:r>
              <a:rPr lang="es-ES" b="1" dirty="0"/>
              <a:t>Perjuicio por lucro cesante futuro.</a:t>
            </a:r>
            <a:endParaRPr lang="es-CO" b="1" dirty="0"/>
          </a:p>
        </p:txBody>
      </p:sp>
      <p:cxnSp>
        <p:nvCxnSpPr>
          <p:cNvPr id="8" name="Conector recto de flecha 7">
            <a:extLst>
              <a:ext uri="{FF2B5EF4-FFF2-40B4-BE49-F238E27FC236}">
                <a16:creationId xmlns:a16="http://schemas.microsoft.com/office/drawing/2014/main" id="{05F6CFFE-A420-4D5C-441A-763FFD9258E5}"/>
              </a:ext>
            </a:extLst>
          </p:cNvPr>
          <p:cNvCxnSpPr/>
          <p:nvPr/>
        </p:nvCxnSpPr>
        <p:spPr bwMode="auto">
          <a:xfrm flipV="1">
            <a:off x="3539067" y="5359400"/>
            <a:ext cx="0" cy="1259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 name="Conector recto de flecha 9">
            <a:extLst>
              <a:ext uri="{FF2B5EF4-FFF2-40B4-BE49-F238E27FC236}">
                <a16:creationId xmlns:a16="http://schemas.microsoft.com/office/drawing/2014/main" id="{B2AA2E97-0188-2DDE-5D8E-6C8DC1847CCF}"/>
              </a:ext>
            </a:extLst>
          </p:cNvPr>
          <p:cNvCxnSpPr/>
          <p:nvPr/>
        </p:nvCxnSpPr>
        <p:spPr bwMode="auto">
          <a:xfrm flipV="1">
            <a:off x="3268133" y="4326467"/>
            <a:ext cx="1371600" cy="1312333"/>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cxnSp>
        <p:nvCxnSpPr>
          <p:cNvPr id="12" name="Conector recto de flecha 11">
            <a:extLst>
              <a:ext uri="{FF2B5EF4-FFF2-40B4-BE49-F238E27FC236}">
                <a16:creationId xmlns:a16="http://schemas.microsoft.com/office/drawing/2014/main" id="{8731AFAC-1939-BE7A-7082-07C2F94E07EF}"/>
              </a:ext>
            </a:extLst>
          </p:cNvPr>
          <p:cNvCxnSpPr/>
          <p:nvPr/>
        </p:nvCxnSpPr>
        <p:spPr bwMode="auto">
          <a:xfrm flipV="1">
            <a:off x="3395133" y="5257800"/>
            <a:ext cx="1244600" cy="440267"/>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397097465"/>
      </p:ext>
    </p:extLst>
  </p:cSld>
  <p:clrMapOvr>
    <a:masterClrMapping/>
  </p:clrMapOvr>
  <p:transition spd="med">
    <p:wipe dir="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FCB4D07-3E40-2788-4AD8-BD76E7461CBB}"/>
              </a:ext>
            </a:extLst>
          </p:cNvPr>
          <p:cNvSpPr txBox="1"/>
          <p:nvPr/>
        </p:nvSpPr>
        <p:spPr>
          <a:xfrm>
            <a:off x="508000" y="1837267"/>
            <a:ext cx="3556000" cy="646331"/>
          </a:xfrm>
          <a:prstGeom prst="rect">
            <a:avLst/>
          </a:prstGeom>
          <a:noFill/>
        </p:spPr>
        <p:txBody>
          <a:bodyPr wrap="square" rtlCol="0">
            <a:spAutoFit/>
          </a:bodyPr>
          <a:lstStyle/>
          <a:p>
            <a:r>
              <a:rPr lang="es-ES" b="1" dirty="0"/>
              <a:t>Lucro Cesante Pasado o Consolidado</a:t>
            </a:r>
            <a:endParaRPr lang="es-CO" b="1" dirty="0"/>
          </a:p>
        </p:txBody>
      </p:sp>
      <p:sp>
        <p:nvSpPr>
          <p:cNvPr id="3" name="CuadroTexto 2">
            <a:extLst>
              <a:ext uri="{FF2B5EF4-FFF2-40B4-BE49-F238E27FC236}">
                <a16:creationId xmlns:a16="http://schemas.microsoft.com/office/drawing/2014/main" id="{98644F64-D101-F206-BD62-369DBA025907}"/>
              </a:ext>
            </a:extLst>
          </p:cNvPr>
          <p:cNvSpPr txBox="1"/>
          <p:nvPr/>
        </p:nvSpPr>
        <p:spPr>
          <a:xfrm>
            <a:off x="4504267" y="1591733"/>
            <a:ext cx="4309533" cy="923330"/>
          </a:xfrm>
          <a:prstGeom prst="rect">
            <a:avLst/>
          </a:prstGeom>
          <a:noFill/>
        </p:spPr>
        <p:txBody>
          <a:bodyPr wrap="square" rtlCol="0">
            <a:spAutoFit/>
          </a:bodyPr>
          <a:lstStyle/>
          <a:p>
            <a:r>
              <a:rPr lang="es-ES" b="1" dirty="0"/>
              <a:t>Se liquida desde la fecha en que terminó el vínculo laboral y hasta la fecha del fallo o sentencia.</a:t>
            </a:r>
            <a:endParaRPr lang="es-CO" b="1" dirty="0"/>
          </a:p>
        </p:txBody>
      </p:sp>
      <p:sp>
        <p:nvSpPr>
          <p:cNvPr id="4" name="CuadroTexto 3">
            <a:extLst>
              <a:ext uri="{FF2B5EF4-FFF2-40B4-BE49-F238E27FC236}">
                <a16:creationId xmlns:a16="http://schemas.microsoft.com/office/drawing/2014/main" id="{BC95FE4E-C641-63AE-DCCC-817BC034137F}"/>
              </a:ext>
            </a:extLst>
          </p:cNvPr>
          <p:cNvSpPr txBox="1"/>
          <p:nvPr/>
        </p:nvSpPr>
        <p:spPr>
          <a:xfrm>
            <a:off x="508000" y="4165600"/>
            <a:ext cx="2904067" cy="381000"/>
          </a:xfrm>
          <a:prstGeom prst="rect">
            <a:avLst/>
          </a:prstGeom>
          <a:noFill/>
        </p:spPr>
        <p:txBody>
          <a:bodyPr wrap="square" rtlCol="0">
            <a:spAutoFit/>
          </a:bodyPr>
          <a:lstStyle/>
          <a:p>
            <a:r>
              <a:rPr lang="es-ES" b="1" dirty="0"/>
              <a:t>Lucro Cesante Futuro</a:t>
            </a:r>
            <a:endParaRPr lang="es-CO" b="1" dirty="0"/>
          </a:p>
        </p:txBody>
      </p:sp>
      <p:sp>
        <p:nvSpPr>
          <p:cNvPr id="5" name="CuadroTexto 4">
            <a:extLst>
              <a:ext uri="{FF2B5EF4-FFF2-40B4-BE49-F238E27FC236}">
                <a16:creationId xmlns:a16="http://schemas.microsoft.com/office/drawing/2014/main" id="{A948E092-E681-D3E4-A45A-D6AAC95EDB0A}"/>
              </a:ext>
            </a:extLst>
          </p:cNvPr>
          <p:cNvSpPr txBox="1"/>
          <p:nvPr/>
        </p:nvSpPr>
        <p:spPr>
          <a:xfrm>
            <a:off x="4572000" y="3970867"/>
            <a:ext cx="3953933" cy="923330"/>
          </a:xfrm>
          <a:prstGeom prst="rect">
            <a:avLst/>
          </a:prstGeom>
          <a:noFill/>
        </p:spPr>
        <p:txBody>
          <a:bodyPr wrap="square" rtlCol="0">
            <a:spAutoFit/>
          </a:bodyPr>
          <a:lstStyle/>
          <a:p>
            <a:r>
              <a:rPr lang="es-ES" b="1" dirty="0"/>
              <a:t>Desde la sentencia ejecutoriada hasta el cumplimiento de la vida probable del trabajador.</a:t>
            </a:r>
            <a:endParaRPr lang="es-CO" b="1" dirty="0"/>
          </a:p>
        </p:txBody>
      </p:sp>
      <p:sp>
        <p:nvSpPr>
          <p:cNvPr id="6" name="Abrir llave 5">
            <a:extLst>
              <a:ext uri="{FF2B5EF4-FFF2-40B4-BE49-F238E27FC236}">
                <a16:creationId xmlns:a16="http://schemas.microsoft.com/office/drawing/2014/main" id="{E270659A-DF21-AADC-E415-E4E0C4DC8631}"/>
              </a:ext>
            </a:extLst>
          </p:cNvPr>
          <p:cNvSpPr/>
          <p:nvPr/>
        </p:nvSpPr>
        <p:spPr bwMode="auto">
          <a:xfrm>
            <a:off x="4123267" y="1363133"/>
            <a:ext cx="321733" cy="1346200"/>
          </a:xfrm>
          <a:prstGeom prst="leftBrace">
            <a:avLst/>
          </a:prstGeom>
          <a:solidFill>
            <a:schemeClr val="accent1"/>
          </a:solidFill>
          <a:ln w="762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7" name="Abrir llave 6">
            <a:extLst>
              <a:ext uri="{FF2B5EF4-FFF2-40B4-BE49-F238E27FC236}">
                <a16:creationId xmlns:a16="http://schemas.microsoft.com/office/drawing/2014/main" id="{30583B6D-FF00-86D0-A5DB-82BCC8C6AFB4}"/>
              </a:ext>
            </a:extLst>
          </p:cNvPr>
          <p:cNvSpPr/>
          <p:nvPr/>
        </p:nvSpPr>
        <p:spPr bwMode="auto">
          <a:xfrm>
            <a:off x="4250267" y="3666067"/>
            <a:ext cx="254000" cy="1439333"/>
          </a:xfrm>
          <a:prstGeom prst="leftBrace">
            <a:avLst>
              <a:gd name="adj1" fmla="val 8333"/>
              <a:gd name="adj2" fmla="val 46471"/>
            </a:avLst>
          </a:prstGeom>
          <a:solidFill>
            <a:schemeClr val="accent1"/>
          </a:solidFill>
          <a:ln w="762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975706116"/>
      </p:ext>
    </p:extLst>
  </p:cSld>
  <p:clrMapOvr>
    <a:masterClrMapping/>
  </p:clrMapOvr>
  <p:transition spd="med">
    <p:wipe dir="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407C862-049E-541E-A6FA-B7BCB59F64CF}"/>
              </a:ext>
            </a:extLst>
          </p:cNvPr>
          <p:cNvSpPr txBox="1"/>
          <p:nvPr/>
        </p:nvSpPr>
        <p:spPr>
          <a:xfrm>
            <a:off x="304800" y="2192867"/>
            <a:ext cx="2590800" cy="369332"/>
          </a:xfrm>
          <a:prstGeom prst="rect">
            <a:avLst/>
          </a:prstGeom>
          <a:noFill/>
        </p:spPr>
        <p:txBody>
          <a:bodyPr wrap="square" rtlCol="0">
            <a:spAutoFit/>
          </a:bodyPr>
          <a:lstStyle/>
          <a:p>
            <a:r>
              <a:rPr lang="es-ES" b="1" dirty="0"/>
              <a:t>Vida probable:</a:t>
            </a:r>
            <a:endParaRPr lang="es-CO" b="1" dirty="0"/>
          </a:p>
        </p:txBody>
      </p:sp>
      <p:sp>
        <p:nvSpPr>
          <p:cNvPr id="3" name="CuadroTexto 2">
            <a:extLst>
              <a:ext uri="{FF2B5EF4-FFF2-40B4-BE49-F238E27FC236}">
                <a16:creationId xmlns:a16="http://schemas.microsoft.com/office/drawing/2014/main" id="{F7946BF4-F4CB-8768-E7C3-499E52A8C751}"/>
              </a:ext>
            </a:extLst>
          </p:cNvPr>
          <p:cNvSpPr txBox="1"/>
          <p:nvPr/>
        </p:nvSpPr>
        <p:spPr>
          <a:xfrm>
            <a:off x="3437467" y="1447800"/>
            <a:ext cx="4267200" cy="2308324"/>
          </a:xfrm>
          <a:prstGeom prst="rect">
            <a:avLst/>
          </a:prstGeom>
          <a:noFill/>
        </p:spPr>
        <p:txBody>
          <a:bodyPr wrap="square" rtlCol="0">
            <a:spAutoFit/>
          </a:bodyPr>
          <a:lstStyle/>
          <a:p>
            <a:r>
              <a:rPr lang="es-ES" b="1" dirty="0"/>
              <a:t>La expectativa de vida en Colombia actualmente está consagrada en la Resolución No. 1555 de la Superintendencia Financiera de Colombia que determina:</a:t>
            </a:r>
          </a:p>
          <a:p>
            <a:endParaRPr lang="es-ES" b="1" dirty="0"/>
          </a:p>
          <a:p>
            <a:r>
              <a:rPr lang="es-ES" b="1" dirty="0"/>
              <a:t>85 años para mujeres</a:t>
            </a:r>
          </a:p>
          <a:p>
            <a:r>
              <a:rPr lang="es-ES" b="1" dirty="0"/>
              <a:t>79.8 años para hombres</a:t>
            </a:r>
            <a:endParaRPr lang="es-CO" b="1" dirty="0"/>
          </a:p>
        </p:txBody>
      </p:sp>
      <p:pic>
        <p:nvPicPr>
          <p:cNvPr id="4" name="Imagen 3">
            <a:extLst>
              <a:ext uri="{FF2B5EF4-FFF2-40B4-BE49-F238E27FC236}">
                <a16:creationId xmlns:a16="http://schemas.microsoft.com/office/drawing/2014/main" id="{CAE0CE88-18A5-AF96-2CDB-DAFD8C0D8DF9}"/>
              </a:ext>
            </a:extLst>
          </p:cNvPr>
          <p:cNvPicPr>
            <a:picLocks noChangeAspect="1"/>
          </p:cNvPicPr>
          <p:nvPr/>
        </p:nvPicPr>
        <p:blipFill>
          <a:blip r:embed="rId2"/>
          <a:stretch>
            <a:fillRect/>
          </a:stretch>
        </p:blipFill>
        <p:spPr>
          <a:xfrm>
            <a:off x="864658" y="3076045"/>
            <a:ext cx="2114550" cy="2162175"/>
          </a:xfrm>
          <a:prstGeom prst="rect">
            <a:avLst/>
          </a:prstGeom>
        </p:spPr>
      </p:pic>
    </p:spTree>
    <p:extLst>
      <p:ext uri="{BB962C8B-B14F-4D97-AF65-F5344CB8AC3E}">
        <p14:creationId xmlns:p14="http://schemas.microsoft.com/office/powerpoint/2010/main" val="2564988437"/>
      </p:ext>
    </p:extLst>
  </p:cSld>
  <p:clrMapOvr>
    <a:masterClrMapping/>
  </p:clrMapOvr>
  <p:transition spd="med">
    <p:wipe dir="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D3F02CF-E2BB-990F-093F-B6A41E69387B}"/>
              </a:ext>
            </a:extLst>
          </p:cNvPr>
          <p:cNvSpPr txBox="1"/>
          <p:nvPr/>
        </p:nvSpPr>
        <p:spPr>
          <a:xfrm>
            <a:off x="414867" y="1456267"/>
            <a:ext cx="8475133" cy="2308324"/>
          </a:xfrm>
          <a:prstGeom prst="rect">
            <a:avLst/>
          </a:prstGeom>
          <a:noFill/>
        </p:spPr>
        <p:txBody>
          <a:bodyPr wrap="square" rtlCol="0">
            <a:spAutoFit/>
          </a:bodyPr>
          <a:lstStyle/>
          <a:p>
            <a:r>
              <a:rPr lang="es-ES" b="1" dirty="0"/>
              <a:t>Por lo anterior:</a:t>
            </a:r>
          </a:p>
          <a:p>
            <a:endParaRPr lang="es-ES" b="1" dirty="0"/>
          </a:p>
          <a:p>
            <a:r>
              <a:rPr lang="es-ES" b="1" dirty="0"/>
              <a:t>			Debe probarse un detrimento económico, una 				alteración evidente.</a:t>
            </a:r>
          </a:p>
          <a:p>
            <a:endParaRPr lang="es-ES" b="1" dirty="0"/>
          </a:p>
          <a:p>
            <a:r>
              <a:rPr lang="es-ES" b="1" dirty="0"/>
              <a:t>				Si no se prueba esto, la jurisdicción 					laboral negará dicha pretensión, toda vez 					que no habrá afectación alguna.</a:t>
            </a:r>
            <a:endParaRPr lang="es-CO" b="1" dirty="0"/>
          </a:p>
        </p:txBody>
      </p:sp>
    </p:spTree>
    <p:extLst>
      <p:ext uri="{BB962C8B-B14F-4D97-AF65-F5344CB8AC3E}">
        <p14:creationId xmlns:p14="http://schemas.microsoft.com/office/powerpoint/2010/main" val="3151025471"/>
      </p:ext>
    </p:extLst>
  </p:cSld>
  <p:clrMapOvr>
    <a:masterClrMapping/>
  </p:clrMapOvr>
  <p:transition spd="med">
    <p:wipe dir="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9F486E1-E039-3D49-29BB-D8D9057EEAF1}"/>
              </a:ext>
            </a:extLst>
          </p:cNvPr>
          <p:cNvSpPr txBox="1"/>
          <p:nvPr/>
        </p:nvSpPr>
        <p:spPr>
          <a:xfrm>
            <a:off x="465667" y="1439333"/>
            <a:ext cx="5638800" cy="2862322"/>
          </a:xfrm>
          <a:prstGeom prst="rect">
            <a:avLst/>
          </a:prstGeom>
          <a:noFill/>
        </p:spPr>
        <p:txBody>
          <a:bodyPr wrap="square" rtlCol="0">
            <a:spAutoFit/>
          </a:bodyPr>
          <a:lstStyle/>
          <a:p>
            <a:r>
              <a:rPr lang="es-ES" b="1" dirty="0"/>
              <a:t>En ningún caso, el juez laboral presumirá la dependencia económica, ya que debe probarse plenamente, en caso de fallecimiento del trabajador.</a:t>
            </a:r>
          </a:p>
          <a:p>
            <a:endParaRPr lang="es-ES" b="1" dirty="0"/>
          </a:p>
          <a:p>
            <a:endParaRPr lang="es-ES" b="1" dirty="0"/>
          </a:p>
          <a:p>
            <a:r>
              <a:rPr lang="es-ES" b="1" dirty="0"/>
              <a:t>HIJOS MENORES:</a:t>
            </a:r>
          </a:p>
          <a:p>
            <a:endParaRPr lang="es-ES" b="1" dirty="0"/>
          </a:p>
          <a:p>
            <a:r>
              <a:rPr lang="es-ES" b="1" dirty="0"/>
              <a:t>Se presumirá que existe obligación alimentaria por mandato de ley.</a:t>
            </a:r>
            <a:endParaRPr lang="es-CO" b="1" dirty="0"/>
          </a:p>
        </p:txBody>
      </p:sp>
      <p:pic>
        <p:nvPicPr>
          <p:cNvPr id="1026" name="Picture 2" descr="Cómo son nuestros hijos según su orden de nacimiento?">
            <a:extLst>
              <a:ext uri="{FF2B5EF4-FFF2-40B4-BE49-F238E27FC236}">
                <a16:creationId xmlns:a16="http://schemas.microsoft.com/office/drawing/2014/main" id="{4467FA82-3A96-AB4C-30B2-6072B33373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5825" y="4301655"/>
            <a:ext cx="2466975"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7197580"/>
      </p:ext>
    </p:extLst>
  </p:cSld>
  <p:clrMapOvr>
    <a:masterClrMapping/>
  </p:clrMapOvr>
  <p:transition spd="med">
    <p:wipe dir="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E5C063-3464-32AD-3C12-12CD5A7BDA03}"/>
              </a:ext>
            </a:extLst>
          </p:cNvPr>
          <p:cNvSpPr>
            <a:spLocks noGrp="1"/>
          </p:cNvSpPr>
          <p:nvPr>
            <p:ph type="title"/>
          </p:nvPr>
        </p:nvSpPr>
        <p:spPr/>
        <p:txBody>
          <a:bodyPr/>
          <a:lstStyle/>
          <a:p>
            <a:r>
              <a:rPr lang="es-ES" dirty="0"/>
              <a:t>PERJUICIOS EXTRAPATRIMONIALES.</a:t>
            </a:r>
            <a:endParaRPr lang="es-CO" dirty="0"/>
          </a:p>
        </p:txBody>
      </p:sp>
      <p:sp>
        <p:nvSpPr>
          <p:cNvPr id="3" name="CuadroTexto 2">
            <a:extLst>
              <a:ext uri="{FF2B5EF4-FFF2-40B4-BE49-F238E27FC236}">
                <a16:creationId xmlns:a16="http://schemas.microsoft.com/office/drawing/2014/main" id="{2B6F7255-0D84-6F0A-A4FB-BC4D5C1222EF}"/>
              </a:ext>
            </a:extLst>
          </p:cNvPr>
          <p:cNvSpPr txBox="1"/>
          <p:nvPr/>
        </p:nvSpPr>
        <p:spPr>
          <a:xfrm>
            <a:off x="314325" y="1380067"/>
            <a:ext cx="8406342" cy="2862322"/>
          </a:xfrm>
          <a:prstGeom prst="rect">
            <a:avLst/>
          </a:prstGeom>
          <a:noFill/>
        </p:spPr>
        <p:txBody>
          <a:bodyPr wrap="square" rtlCol="0">
            <a:spAutoFit/>
          </a:bodyPr>
          <a:lstStyle/>
          <a:p>
            <a:r>
              <a:rPr lang="es-ES" b="1" dirty="0"/>
              <a:t>A diferencia de los perjuicios patrimoniales o materiales</a:t>
            </a:r>
          </a:p>
          <a:p>
            <a:endParaRPr lang="es-ES" b="1" dirty="0"/>
          </a:p>
          <a:p>
            <a:r>
              <a:rPr lang="es-ES" b="1" dirty="0"/>
              <a:t>los perjuicios extrapatrimoniales o inmateriales son complejos de cuantificar.</a:t>
            </a:r>
          </a:p>
          <a:p>
            <a:endParaRPr lang="es-ES" b="1" dirty="0"/>
          </a:p>
          <a:p>
            <a:r>
              <a:rPr lang="es-ES" b="1" dirty="0"/>
              <a:t>		ya que no tienen una relación directa con una disminución 		del patrimonio.</a:t>
            </a:r>
          </a:p>
          <a:p>
            <a:endParaRPr lang="es-ES" b="1" dirty="0"/>
          </a:p>
          <a:p>
            <a:r>
              <a:rPr lang="es-ES" b="1" dirty="0"/>
              <a:t>Existe un grado de subjetividad para determinar la suma a reparar, debido a que el perjuicio deviene de la esfera íntima de la victima.</a:t>
            </a:r>
            <a:endParaRPr lang="es-CO" b="1" dirty="0"/>
          </a:p>
        </p:txBody>
      </p:sp>
      <p:cxnSp>
        <p:nvCxnSpPr>
          <p:cNvPr id="5" name="Conector recto de flecha 4">
            <a:extLst>
              <a:ext uri="{FF2B5EF4-FFF2-40B4-BE49-F238E27FC236}">
                <a16:creationId xmlns:a16="http://schemas.microsoft.com/office/drawing/2014/main" id="{7ACCD2C1-A0E9-6383-8CF0-D57F9DE738E4}"/>
              </a:ext>
            </a:extLst>
          </p:cNvPr>
          <p:cNvCxnSpPr/>
          <p:nvPr/>
        </p:nvCxnSpPr>
        <p:spPr bwMode="auto">
          <a:xfrm>
            <a:off x="1430867" y="2616200"/>
            <a:ext cx="592666" cy="262467"/>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526862967"/>
      </p:ext>
    </p:extLst>
  </p:cSld>
  <p:clrMapOvr>
    <a:masterClrMapping/>
  </p:clrMapOvr>
  <p:transition spd="med">
    <p:wipe dir="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0454C22-55FF-5C20-53CD-D92002DC5E35}"/>
              </a:ext>
            </a:extLst>
          </p:cNvPr>
          <p:cNvSpPr txBox="1"/>
          <p:nvPr/>
        </p:nvSpPr>
        <p:spPr>
          <a:xfrm>
            <a:off x="330200" y="2810933"/>
            <a:ext cx="4114800" cy="2031325"/>
          </a:xfrm>
          <a:prstGeom prst="rect">
            <a:avLst/>
          </a:prstGeom>
          <a:noFill/>
        </p:spPr>
        <p:txBody>
          <a:bodyPr wrap="square" rtlCol="0">
            <a:spAutoFit/>
          </a:bodyPr>
          <a:lstStyle/>
          <a:p>
            <a:r>
              <a:rPr lang="es-ES" b="1" dirty="0"/>
              <a:t>JURISPRUDENCIA DE LA CORTE SUPREMA DE JUSTICIA SALA DE CASACIÓN LABORAL</a:t>
            </a:r>
          </a:p>
          <a:p>
            <a:endParaRPr lang="es-ES" b="1" dirty="0"/>
          </a:p>
          <a:p>
            <a:r>
              <a:rPr lang="es-ES" b="1" dirty="0"/>
              <a:t>Ha señalado que los perjuicios extrapatrimoniales o inmateriales son:</a:t>
            </a:r>
            <a:endParaRPr lang="es-CO" b="1" dirty="0"/>
          </a:p>
        </p:txBody>
      </p:sp>
      <p:sp>
        <p:nvSpPr>
          <p:cNvPr id="4" name="CuadroTexto 3">
            <a:extLst>
              <a:ext uri="{FF2B5EF4-FFF2-40B4-BE49-F238E27FC236}">
                <a16:creationId xmlns:a16="http://schemas.microsoft.com/office/drawing/2014/main" id="{507999D2-0338-2411-42AC-1B91B46554A9}"/>
              </a:ext>
            </a:extLst>
          </p:cNvPr>
          <p:cNvSpPr txBox="1"/>
          <p:nvPr/>
        </p:nvSpPr>
        <p:spPr>
          <a:xfrm flipH="1">
            <a:off x="5582919" y="2514600"/>
            <a:ext cx="3070014" cy="2862322"/>
          </a:xfrm>
          <a:prstGeom prst="rect">
            <a:avLst/>
          </a:prstGeom>
          <a:noFill/>
        </p:spPr>
        <p:txBody>
          <a:bodyPr wrap="square" rtlCol="0">
            <a:spAutoFit/>
          </a:bodyPr>
          <a:lstStyle/>
          <a:p>
            <a:r>
              <a:rPr lang="es-ES" b="1" dirty="0"/>
              <a:t>Daño Moral.</a:t>
            </a:r>
          </a:p>
          <a:p>
            <a:endParaRPr lang="es-ES" b="1" dirty="0"/>
          </a:p>
          <a:p>
            <a:r>
              <a:rPr lang="es-ES" b="1" dirty="0"/>
              <a:t>Daño en la vida de relación.</a:t>
            </a:r>
          </a:p>
          <a:p>
            <a:endParaRPr lang="es-ES" b="1" dirty="0"/>
          </a:p>
          <a:p>
            <a:endParaRPr lang="es-ES" b="1" dirty="0"/>
          </a:p>
          <a:p>
            <a:r>
              <a:rPr lang="es-ES" b="1" dirty="0"/>
              <a:t>	Diferentes.</a:t>
            </a:r>
          </a:p>
          <a:p>
            <a:r>
              <a:rPr lang="es-ES" b="1" dirty="0"/>
              <a:t>	Autónomos.</a:t>
            </a:r>
          </a:p>
          <a:p>
            <a:r>
              <a:rPr lang="es-ES" b="1" dirty="0"/>
              <a:t>	Con entidad 	propia.</a:t>
            </a:r>
            <a:endParaRPr lang="es-CO" b="1" dirty="0"/>
          </a:p>
        </p:txBody>
      </p:sp>
      <p:sp>
        <p:nvSpPr>
          <p:cNvPr id="5" name="Abrir llave 4">
            <a:extLst>
              <a:ext uri="{FF2B5EF4-FFF2-40B4-BE49-F238E27FC236}">
                <a16:creationId xmlns:a16="http://schemas.microsoft.com/office/drawing/2014/main" id="{BDB8B9EE-072E-26CD-BEDB-BC325CEB6A51}"/>
              </a:ext>
            </a:extLst>
          </p:cNvPr>
          <p:cNvSpPr/>
          <p:nvPr/>
        </p:nvSpPr>
        <p:spPr bwMode="auto">
          <a:xfrm>
            <a:off x="5037667" y="2328333"/>
            <a:ext cx="397933" cy="1473200"/>
          </a:xfrm>
          <a:prstGeom prst="leftBrace">
            <a:avLst/>
          </a:prstGeom>
          <a:solidFill>
            <a:schemeClr val="accent1"/>
          </a:solidFill>
          <a:ln w="762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793474332"/>
      </p:ext>
    </p:extLst>
  </p:cSld>
  <p:clrMapOvr>
    <a:masterClrMapping/>
  </p:clrMapOvr>
  <p:transition spd="med">
    <p:wipe dir="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131BE3-0CAE-EE64-5D11-F7477BB8AC8B}"/>
              </a:ext>
            </a:extLst>
          </p:cNvPr>
          <p:cNvSpPr>
            <a:spLocks noGrp="1"/>
          </p:cNvSpPr>
          <p:nvPr>
            <p:ph type="title"/>
          </p:nvPr>
        </p:nvSpPr>
        <p:spPr/>
        <p:txBody>
          <a:bodyPr/>
          <a:lstStyle/>
          <a:p>
            <a:r>
              <a:rPr lang="es-ES" dirty="0"/>
              <a:t>PERJUICIO MORAL.</a:t>
            </a:r>
            <a:endParaRPr lang="es-CO" dirty="0"/>
          </a:p>
        </p:txBody>
      </p:sp>
      <p:sp>
        <p:nvSpPr>
          <p:cNvPr id="3" name="CuadroTexto 2">
            <a:extLst>
              <a:ext uri="{FF2B5EF4-FFF2-40B4-BE49-F238E27FC236}">
                <a16:creationId xmlns:a16="http://schemas.microsoft.com/office/drawing/2014/main" id="{36C3FF82-08BB-0585-12F3-3017A9E573F1}"/>
              </a:ext>
            </a:extLst>
          </p:cNvPr>
          <p:cNvSpPr txBox="1"/>
          <p:nvPr/>
        </p:nvSpPr>
        <p:spPr>
          <a:xfrm>
            <a:off x="795867" y="1456267"/>
            <a:ext cx="7509933" cy="1754326"/>
          </a:xfrm>
          <a:prstGeom prst="rect">
            <a:avLst/>
          </a:prstGeom>
          <a:noFill/>
        </p:spPr>
        <p:txBody>
          <a:bodyPr wrap="square" rtlCol="0">
            <a:spAutoFit/>
          </a:bodyPr>
          <a:lstStyle/>
          <a:p>
            <a:r>
              <a:rPr lang="es-ES" b="1" dirty="0"/>
              <a:t>“</a:t>
            </a:r>
            <a:r>
              <a:rPr lang="es-ES" b="1" dirty="0" err="1"/>
              <a:t>Pretium</a:t>
            </a:r>
            <a:r>
              <a:rPr lang="es-ES" b="1" dirty="0"/>
              <a:t> </a:t>
            </a:r>
            <a:r>
              <a:rPr lang="es-ES" b="1" dirty="0" err="1"/>
              <a:t>Doloris</a:t>
            </a:r>
            <a:r>
              <a:rPr lang="es-ES" b="1" dirty="0"/>
              <a:t>”.</a:t>
            </a:r>
          </a:p>
          <a:p>
            <a:endParaRPr lang="es-ES" b="1" dirty="0"/>
          </a:p>
          <a:p>
            <a:r>
              <a:rPr lang="es-ES" b="1" dirty="0"/>
              <a:t>Precio del dolor, la tristeza, congoja o aflicción.</a:t>
            </a:r>
          </a:p>
          <a:p>
            <a:endParaRPr lang="es-ES" b="1" dirty="0"/>
          </a:p>
          <a:p>
            <a:r>
              <a:rPr lang="es-ES" b="1" dirty="0"/>
              <a:t>Padecido por la victima directa o indirecta de un ATEL  a causa del daño generado.</a:t>
            </a:r>
            <a:endParaRPr lang="es-CO" b="1" dirty="0"/>
          </a:p>
        </p:txBody>
      </p:sp>
      <p:pic>
        <p:nvPicPr>
          <p:cNvPr id="4" name="Imagen 3">
            <a:extLst>
              <a:ext uri="{FF2B5EF4-FFF2-40B4-BE49-F238E27FC236}">
                <a16:creationId xmlns:a16="http://schemas.microsoft.com/office/drawing/2014/main" id="{605C3B72-4824-CC06-380F-F184A774277E}"/>
              </a:ext>
            </a:extLst>
          </p:cNvPr>
          <p:cNvPicPr>
            <a:picLocks noChangeAspect="1"/>
          </p:cNvPicPr>
          <p:nvPr/>
        </p:nvPicPr>
        <p:blipFill>
          <a:blip r:embed="rId2"/>
          <a:stretch>
            <a:fillRect/>
          </a:stretch>
        </p:blipFill>
        <p:spPr>
          <a:xfrm>
            <a:off x="1365779" y="3553882"/>
            <a:ext cx="3417888" cy="2560117"/>
          </a:xfrm>
          <a:prstGeom prst="rect">
            <a:avLst/>
          </a:prstGeom>
        </p:spPr>
      </p:pic>
    </p:spTree>
    <p:extLst>
      <p:ext uri="{BB962C8B-B14F-4D97-AF65-F5344CB8AC3E}">
        <p14:creationId xmlns:p14="http://schemas.microsoft.com/office/powerpoint/2010/main" val="2015641612"/>
      </p:ext>
    </p:extLst>
  </p:cSld>
  <p:clrMapOvr>
    <a:masterClrMapping/>
  </p:clrMapOvr>
  <p:transition spd="med">
    <p:wipe dir="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52962D-6028-497E-4230-923B16EAB30E}"/>
              </a:ext>
            </a:extLst>
          </p:cNvPr>
          <p:cNvSpPr>
            <a:spLocks noGrp="1"/>
          </p:cNvSpPr>
          <p:nvPr>
            <p:ph type="title"/>
          </p:nvPr>
        </p:nvSpPr>
        <p:spPr/>
        <p:txBody>
          <a:bodyPr/>
          <a:lstStyle/>
          <a:p>
            <a:r>
              <a:rPr lang="es-ES" dirty="0"/>
              <a:t>DAÑO A LA VIDA DE RELACIÓN O PERJUICIOS FISIOLÓGICOS.</a:t>
            </a:r>
            <a:endParaRPr lang="es-CO" dirty="0"/>
          </a:p>
        </p:txBody>
      </p:sp>
      <p:sp>
        <p:nvSpPr>
          <p:cNvPr id="3" name="CuadroTexto 2">
            <a:extLst>
              <a:ext uri="{FF2B5EF4-FFF2-40B4-BE49-F238E27FC236}">
                <a16:creationId xmlns:a16="http://schemas.microsoft.com/office/drawing/2014/main" id="{7E6D28A3-FC6E-15CD-1688-5BE72B7CB658}"/>
              </a:ext>
            </a:extLst>
          </p:cNvPr>
          <p:cNvSpPr txBox="1"/>
          <p:nvPr/>
        </p:nvSpPr>
        <p:spPr>
          <a:xfrm>
            <a:off x="314325" y="1185333"/>
            <a:ext cx="8111066" cy="1754326"/>
          </a:xfrm>
          <a:prstGeom prst="rect">
            <a:avLst/>
          </a:prstGeom>
          <a:noFill/>
        </p:spPr>
        <p:txBody>
          <a:bodyPr wrap="square" rtlCol="0">
            <a:spAutoFit/>
          </a:bodyPr>
          <a:lstStyle/>
          <a:p>
            <a:r>
              <a:rPr lang="es-ES" b="1" dirty="0"/>
              <a:t>Es una alteración psicofísica que le impide al trabajador continuar con una vida normal, con posterioridad a la ocurrencia de una lesión a un interés jurídicamente protegido, el cual se refleja diariamente en su interacción en el ambiente social, personal y familiar, en sus actividades que podía realizar la victima sin problema, antes del daño ocurrido.</a:t>
            </a:r>
          </a:p>
          <a:p>
            <a:endParaRPr lang="es-CO" b="1" dirty="0"/>
          </a:p>
        </p:txBody>
      </p:sp>
      <p:sp>
        <p:nvSpPr>
          <p:cNvPr id="4" name="CuadroTexto 3">
            <a:extLst>
              <a:ext uri="{FF2B5EF4-FFF2-40B4-BE49-F238E27FC236}">
                <a16:creationId xmlns:a16="http://schemas.microsoft.com/office/drawing/2014/main" id="{DAAF715A-E533-70CD-BB69-6F8579DB4587}"/>
              </a:ext>
            </a:extLst>
          </p:cNvPr>
          <p:cNvSpPr txBox="1"/>
          <p:nvPr/>
        </p:nvSpPr>
        <p:spPr>
          <a:xfrm>
            <a:off x="1905000" y="3293533"/>
            <a:ext cx="6924675" cy="2308324"/>
          </a:xfrm>
          <a:prstGeom prst="rect">
            <a:avLst/>
          </a:prstGeom>
          <a:noFill/>
        </p:spPr>
        <p:txBody>
          <a:bodyPr wrap="square" rtlCol="0">
            <a:spAutoFit/>
          </a:bodyPr>
          <a:lstStyle/>
          <a:p>
            <a:r>
              <a:rPr lang="es-ES" b="1" dirty="0"/>
              <a:t>CORTE SUPREMA DE JUSTICIA. SALA DE CASACIÓN CIVIL</a:t>
            </a:r>
          </a:p>
          <a:p>
            <a:r>
              <a:rPr lang="es-ES" b="1" dirty="0"/>
              <a:t>SENTENCIA 1997- 0932 789 13 MAYO DE 2008</a:t>
            </a:r>
          </a:p>
          <a:p>
            <a:endParaRPr lang="es-ES" b="1" dirty="0"/>
          </a:p>
          <a:p>
            <a:r>
              <a:rPr lang="es-ES" b="1" dirty="0"/>
              <a:t>“  Constituye una afectación a la esfera exterior de la persona, que puede verse afectada, en menor o mayor grado, a causa de una lesión inflingida a los bienes de la personalidad o a otro tipo de intereses jurídicos: actividad social no patrimonial”.</a:t>
            </a:r>
            <a:endParaRPr lang="es-CO" b="1" dirty="0"/>
          </a:p>
        </p:txBody>
      </p:sp>
    </p:spTree>
    <p:extLst>
      <p:ext uri="{BB962C8B-B14F-4D97-AF65-F5344CB8AC3E}">
        <p14:creationId xmlns:p14="http://schemas.microsoft.com/office/powerpoint/2010/main" val="285024274"/>
      </p:ext>
    </p:extLst>
  </p:cSld>
  <p:clrMapOvr>
    <a:masterClrMapping/>
  </p:clrMapOvr>
  <p:transition spd="med">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F8DFB2-C5FF-22A2-1DF8-9517FDAB3D61}"/>
              </a:ext>
            </a:extLst>
          </p:cNvPr>
          <p:cNvSpPr>
            <a:spLocks noGrp="1"/>
          </p:cNvSpPr>
          <p:nvPr>
            <p:ph type="title"/>
          </p:nvPr>
        </p:nvSpPr>
        <p:spPr/>
        <p:txBody>
          <a:bodyPr/>
          <a:lstStyle/>
          <a:p>
            <a:r>
              <a:rPr lang="es-ES" dirty="0"/>
              <a:t>				</a:t>
            </a:r>
            <a:r>
              <a:rPr lang="es-ES" sz="5400" dirty="0"/>
              <a:t>OJO:</a:t>
            </a:r>
            <a:endParaRPr lang="es-CO" dirty="0"/>
          </a:p>
        </p:txBody>
      </p:sp>
      <p:pic>
        <p:nvPicPr>
          <p:cNvPr id="3" name="Imagen 2">
            <a:extLst>
              <a:ext uri="{FF2B5EF4-FFF2-40B4-BE49-F238E27FC236}">
                <a16:creationId xmlns:a16="http://schemas.microsoft.com/office/drawing/2014/main" id="{058A3BB2-EDDE-5B92-83BF-A6C14751710D}"/>
              </a:ext>
            </a:extLst>
          </p:cNvPr>
          <p:cNvPicPr>
            <a:picLocks noChangeAspect="1"/>
          </p:cNvPicPr>
          <p:nvPr/>
        </p:nvPicPr>
        <p:blipFill>
          <a:blip r:embed="rId2"/>
          <a:stretch>
            <a:fillRect/>
          </a:stretch>
        </p:blipFill>
        <p:spPr>
          <a:xfrm>
            <a:off x="314324" y="1946803"/>
            <a:ext cx="2606675" cy="4216930"/>
          </a:xfrm>
          <a:prstGeom prst="rect">
            <a:avLst/>
          </a:prstGeom>
        </p:spPr>
      </p:pic>
      <p:sp>
        <p:nvSpPr>
          <p:cNvPr id="4" name="CuadroTexto 3">
            <a:extLst>
              <a:ext uri="{FF2B5EF4-FFF2-40B4-BE49-F238E27FC236}">
                <a16:creationId xmlns:a16="http://schemas.microsoft.com/office/drawing/2014/main" id="{1E6300B0-7A18-52E4-D8D6-EBF3BFB579EA}"/>
              </a:ext>
            </a:extLst>
          </p:cNvPr>
          <p:cNvSpPr txBox="1"/>
          <p:nvPr/>
        </p:nvSpPr>
        <p:spPr>
          <a:xfrm>
            <a:off x="3742267" y="1329267"/>
            <a:ext cx="5190066" cy="4216539"/>
          </a:xfrm>
          <a:prstGeom prst="rect">
            <a:avLst/>
          </a:prstGeom>
          <a:noFill/>
        </p:spPr>
        <p:txBody>
          <a:bodyPr wrap="square" rtlCol="0">
            <a:spAutoFit/>
          </a:bodyPr>
          <a:lstStyle/>
          <a:p>
            <a:r>
              <a:rPr lang="es-ES" b="1" dirty="0"/>
              <a:t>Análisis Jurisprudencial de la Sala de Casación Laboral de la Corte Suprema de Justicia entre</a:t>
            </a:r>
          </a:p>
          <a:p>
            <a:r>
              <a:rPr lang="es-ES" b="1" dirty="0"/>
              <a:t> </a:t>
            </a:r>
          </a:p>
          <a:p>
            <a:r>
              <a:rPr lang="es-ES" b="1" dirty="0"/>
              <a:t>el 31 de Octubre de 2012 al 30 de Junio de 2022:</a:t>
            </a:r>
          </a:p>
          <a:p>
            <a:endParaRPr lang="es-ES" sz="2000" b="1" dirty="0"/>
          </a:p>
          <a:p>
            <a:r>
              <a:rPr lang="es-ES" sz="2000" b="1" u="sng" dirty="0">
                <a:effectLst>
                  <a:outerShdw blurRad="38100" dist="38100" dir="2700000" algn="tl">
                    <a:srgbClr val="000000">
                      <a:alpha val="43137"/>
                    </a:srgbClr>
                  </a:outerShdw>
                </a:effectLst>
              </a:rPr>
              <a:t>EVIDENCIÓ QUE EXISTEN DIVERSOS MONTOS EN LA CONDENA DEL PERJUICIO MORAL PARA LA VÍCTIMA DIRECTA COMO PARA LAS VÍCTIMAS INDIRECTAS EN CASOS SEMEJANTES CUANDO SE DECLARA LA CULPA PATRONAL.</a:t>
            </a:r>
            <a:endParaRPr lang="es-CO" sz="2000" b="1"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11784898"/>
      </p:ext>
    </p:extLst>
  </p:cSld>
  <p:clrMapOvr>
    <a:masterClrMapping/>
  </p:clrMapOvr>
  <p:transition spd="med">
    <p:wipe dir="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5BA4D69-D55A-E7C9-7E7D-84957CCDF50C}"/>
              </a:ext>
            </a:extLst>
          </p:cNvPr>
          <p:cNvSpPr txBox="1"/>
          <p:nvPr/>
        </p:nvSpPr>
        <p:spPr>
          <a:xfrm>
            <a:off x="465667" y="1617133"/>
            <a:ext cx="8068733" cy="2585323"/>
          </a:xfrm>
          <a:prstGeom prst="rect">
            <a:avLst/>
          </a:prstGeom>
          <a:noFill/>
        </p:spPr>
        <p:txBody>
          <a:bodyPr wrap="square" rtlCol="0">
            <a:spAutoFit/>
          </a:bodyPr>
          <a:lstStyle/>
          <a:p>
            <a:r>
              <a:rPr lang="es-ES" b="1" dirty="0"/>
              <a:t>El daño lo puede padecer también el núcleo más cercano como familiares u otros, ya que la relación con la victima directa cambia sustancialmente,</a:t>
            </a:r>
          </a:p>
          <a:p>
            <a:endParaRPr lang="es-ES" b="1" dirty="0"/>
          </a:p>
          <a:p>
            <a:r>
              <a:rPr lang="es-ES" b="1" dirty="0"/>
              <a:t>		por tanto,</a:t>
            </a:r>
          </a:p>
          <a:p>
            <a:endParaRPr lang="es-ES" b="1" dirty="0"/>
          </a:p>
          <a:p>
            <a:r>
              <a:rPr lang="es-ES" b="1" dirty="0"/>
              <a:t>				están legitimados para reclamar y su 				reconocimiento judicial dependerá de 				su demostración.</a:t>
            </a:r>
            <a:endParaRPr lang="es-CO" b="1" dirty="0"/>
          </a:p>
        </p:txBody>
      </p:sp>
    </p:spTree>
    <p:extLst>
      <p:ext uri="{BB962C8B-B14F-4D97-AF65-F5344CB8AC3E}">
        <p14:creationId xmlns:p14="http://schemas.microsoft.com/office/powerpoint/2010/main" val="1823903949"/>
      </p:ext>
    </p:extLst>
  </p:cSld>
  <p:clrMapOvr>
    <a:masterClrMapping/>
  </p:clrMapOvr>
  <p:transition spd="med">
    <p:wipe dir="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3602C67-8664-0769-B779-B4110D15F48C}"/>
              </a:ext>
            </a:extLst>
          </p:cNvPr>
          <p:cNvSpPr txBox="1"/>
          <p:nvPr/>
        </p:nvSpPr>
        <p:spPr>
          <a:xfrm>
            <a:off x="516467" y="1464733"/>
            <a:ext cx="8331200" cy="4247317"/>
          </a:xfrm>
          <a:prstGeom prst="rect">
            <a:avLst/>
          </a:prstGeom>
          <a:noFill/>
        </p:spPr>
        <p:txBody>
          <a:bodyPr wrap="square" rtlCol="0">
            <a:spAutoFit/>
          </a:bodyPr>
          <a:lstStyle/>
          <a:p>
            <a:r>
              <a:rPr lang="es-ES" b="1" dirty="0"/>
              <a:t>CONSEJO DE ESTADO. SENTENCIA DE UNIFICACIÓN.  SEPTIEMBRE 14 DE 2011.</a:t>
            </a:r>
          </a:p>
          <a:p>
            <a:r>
              <a:rPr lang="es-ES" b="1" dirty="0"/>
              <a:t>SENTENCIA 19031</a:t>
            </a:r>
          </a:p>
          <a:p>
            <a:endParaRPr lang="es-ES" b="1" dirty="0"/>
          </a:p>
          <a:p>
            <a:r>
              <a:rPr lang="es-ES" b="1" dirty="0"/>
              <a:t>Se decidió denominar este perjuicio como DAÑO A LA SALUD.</a:t>
            </a:r>
          </a:p>
          <a:p>
            <a:endParaRPr lang="es-ES" b="1" dirty="0"/>
          </a:p>
          <a:p>
            <a:r>
              <a:rPr lang="es-ES" b="1" dirty="0"/>
              <a:t>La Jurisdicción Laboral Ordinaria.</a:t>
            </a:r>
          </a:p>
          <a:p>
            <a:r>
              <a:rPr lang="es-ES" b="1" dirty="0"/>
              <a:t>CORTE SUPREMA DE JUSTICIA lo define:</a:t>
            </a:r>
          </a:p>
          <a:p>
            <a:endParaRPr lang="es-ES" b="1" dirty="0"/>
          </a:p>
          <a:p>
            <a:r>
              <a:rPr lang="es-ES" b="1" dirty="0"/>
              <a:t>“ …como el daño a la vida de relación o perjuicios fisiológicos y enfatiza en el carácter independiente que tiene con el daño moral, los cuales son autónomos, pero tienen algo en común</a:t>
            </a:r>
          </a:p>
          <a:p>
            <a:endParaRPr lang="es-ES" b="1" dirty="0"/>
          </a:p>
          <a:p>
            <a:r>
              <a:rPr lang="es-ES" b="1" dirty="0"/>
              <a:t>					y es que su cuantificación están 					inmersos al arbitrio judicial.</a:t>
            </a:r>
            <a:endParaRPr lang="es-CO" b="1" dirty="0"/>
          </a:p>
        </p:txBody>
      </p:sp>
      <p:sp>
        <p:nvSpPr>
          <p:cNvPr id="3" name="Flecha: hacia abajo 2">
            <a:extLst>
              <a:ext uri="{FF2B5EF4-FFF2-40B4-BE49-F238E27FC236}">
                <a16:creationId xmlns:a16="http://schemas.microsoft.com/office/drawing/2014/main" id="{DDE3B6CC-BCEA-D329-1770-EF5D2A509342}"/>
              </a:ext>
            </a:extLst>
          </p:cNvPr>
          <p:cNvSpPr/>
          <p:nvPr/>
        </p:nvSpPr>
        <p:spPr bwMode="auto">
          <a:xfrm rot="18317760">
            <a:off x="4447628" y="4771452"/>
            <a:ext cx="468878" cy="813963"/>
          </a:xfrm>
          <a:prstGeom prst="downArrow">
            <a:avLst>
              <a:gd name="adj1" fmla="val 50000"/>
              <a:gd name="adj2" fmla="val 44126"/>
            </a:avLst>
          </a:prstGeom>
          <a:solidFill>
            <a:srgbClr val="C0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569476817"/>
      </p:ext>
    </p:extLst>
  </p:cSld>
  <p:clrMapOvr>
    <a:masterClrMapping/>
  </p:clrMapOvr>
  <p:transition spd="med">
    <p:wipe dir="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B5B7956-5C54-BB0A-6345-0CFE158627FE}"/>
              </a:ext>
            </a:extLst>
          </p:cNvPr>
          <p:cNvSpPr txBox="1"/>
          <p:nvPr/>
        </p:nvSpPr>
        <p:spPr>
          <a:xfrm>
            <a:off x="465667" y="1380067"/>
            <a:ext cx="8271933" cy="3139321"/>
          </a:xfrm>
          <a:prstGeom prst="rect">
            <a:avLst/>
          </a:prstGeom>
          <a:noFill/>
        </p:spPr>
        <p:txBody>
          <a:bodyPr wrap="square" rtlCol="0">
            <a:spAutoFit/>
          </a:bodyPr>
          <a:lstStyle/>
          <a:p>
            <a:r>
              <a:rPr lang="es-ES" b="1" dirty="0"/>
              <a:t>CORTE SUPREMA DE JUSTICIA. SALA DE CASACIÓN LABORAL</a:t>
            </a:r>
          </a:p>
          <a:p>
            <a:r>
              <a:rPr lang="es-ES" b="1" dirty="0"/>
              <a:t>SENTENCIA 30621 ENERO 22 DE 2008</a:t>
            </a:r>
          </a:p>
          <a:p>
            <a:endParaRPr lang="es-ES" b="1" dirty="0"/>
          </a:p>
          <a:p>
            <a:r>
              <a:rPr lang="es-ES" b="1" dirty="0"/>
              <a:t>“ … menoscabo en la vida de relación social, que no se equipara a la aflicción íntima que se padece en el interior del alma, calificada como daño moral, ni tampoco con la pérdida de capacidad laboral que es estimable en dinero…</a:t>
            </a:r>
          </a:p>
          <a:p>
            <a:endParaRPr lang="es-ES" b="1" dirty="0"/>
          </a:p>
          <a:p>
            <a:r>
              <a:rPr lang="es-ES" b="1" dirty="0"/>
              <a:t>… daño que afecta la aptitud y disposición a disfrutar de la dimensión  a la vida en cualquiera de sus escenarios sociales, es una afectación fisiológica…”</a:t>
            </a:r>
            <a:endParaRPr lang="es-CO" b="1" dirty="0"/>
          </a:p>
        </p:txBody>
      </p:sp>
    </p:spTree>
    <p:extLst>
      <p:ext uri="{BB962C8B-B14F-4D97-AF65-F5344CB8AC3E}">
        <p14:creationId xmlns:p14="http://schemas.microsoft.com/office/powerpoint/2010/main" val="1710960992"/>
      </p:ext>
    </p:extLst>
  </p:cSld>
  <p:clrMapOvr>
    <a:masterClrMapping/>
  </p:clrMapOvr>
  <p:transition spd="med">
    <p:wipe dir="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343C964F-2391-E9BD-5C31-8845F4E1D955}"/>
              </a:ext>
            </a:extLst>
          </p:cNvPr>
          <p:cNvSpPr txBox="1"/>
          <p:nvPr/>
        </p:nvSpPr>
        <p:spPr>
          <a:xfrm>
            <a:off x="753533" y="1329267"/>
            <a:ext cx="7967134" cy="3693319"/>
          </a:xfrm>
          <a:prstGeom prst="rect">
            <a:avLst/>
          </a:prstGeom>
          <a:noFill/>
        </p:spPr>
        <p:txBody>
          <a:bodyPr wrap="square" rtlCol="0">
            <a:spAutoFit/>
          </a:bodyPr>
          <a:lstStyle/>
          <a:p>
            <a:r>
              <a:rPr lang="es-ES" b="1" dirty="0"/>
              <a:t>Un AT grave no mortal:</a:t>
            </a:r>
          </a:p>
          <a:p>
            <a:endParaRPr lang="es-ES" b="1" dirty="0"/>
          </a:p>
          <a:p>
            <a:r>
              <a:rPr lang="es-ES" b="1" dirty="0"/>
              <a:t>		Empleador o sus representantes  degradan el buen 		nombre del trabajador, injuriando bajo falsedades 			conductas no atribuibles a la víctima.</a:t>
            </a:r>
          </a:p>
          <a:p>
            <a:endParaRPr lang="es-ES" b="1" dirty="0"/>
          </a:p>
          <a:p>
            <a:r>
              <a:rPr lang="es-ES" b="1" dirty="0"/>
              <a:t>Injurias deshonrosas: Declaraciones verbales o escritas, informes, requerimientos.</a:t>
            </a:r>
          </a:p>
          <a:p>
            <a:r>
              <a:rPr lang="es-ES" b="1" dirty="0"/>
              <a:t>Y además, que el trabajador no estaba en óptimas condiciones – efecto de sustancias psicoactivas -; situación que no se pudo comprobar.</a:t>
            </a:r>
          </a:p>
          <a:p>
            <a:endParaRPr lang="es-ES" b="1" dirty="0"/>
          </a:p>
          <a:p>
            <a:endParaRPr lang="es-ES" b="1" dirty="0"/>
          </a:p>
          <a:p>
            <a:r>
              <a:rPr lang="es-ES" b="1" dirty="0"/>
              <a:t>SE AFECTÓ EL BUEN NOMBRE Y LA DIGNIDAD DEL TRABJADOR.</a:t>
            </a:r>
            <a:endParaRPr lang="es-CO" b="1" dirty="0"/>
          </a:p>
        </p:txBody>
      </p:sp>
      <p:sp>
        <p:nvSpPr>
          <p:cNvPr id="3" name="Flecha: hacia abajo 2">
            <a:extLst>
              <a:ext uri="{FF2B5EF4-FFF2-40B4-BE49-F238E27FC236}">
                <a16:creationId xmlns:a16="http://schemas.microsoft.com/office/drawing/2014/main" id="{773E946B-D153-070C-D241-14F735FDA991}"/>
              </a:ext>
            </a:extLst>
          </p:cNvPr>
          <p:cNvSpPr/>
          <p:nvPr/>
        </p:nvSpPr>
        <p:spPr bwMode="auto">
          <a:xfrm>
            <a:off x="3699933" y="4275667"/>
            <a:ext cx="770467" cy="237066"/>
          </a:xfrm>
          <a:prstGeom prst="downArrow">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812674939"/>
      </p:ext>
    </p:extLst>
  </p:cSld>
  <p:clrMapOvr>
    <a:masterClrMapping/>
  </p:clrMapOvr>
  <p:transition spd="med">
    <p:wipe dir="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343C964F-2391-E9BD-5C31-8845F4E1D955}"/>
              </a:ext>
            </a:extLst>
          </p:cNvPr>
          <p:cNvSpPr txBox="1"/>
          <p:nvPr/>
        </p:nvSpPr>
        <p:spPr>
          <a:xfrm>
            <a:off x="753533" y="1329267"/>
            <a:ext cx="7967134" cy="369331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ES" sz="1800" b="1" i="0" u="none" strike="noStrike" kern="1200" cap="none" spc="0" normalizeH="0" baseline="0" noProof="0" dirty="0">
                <a:ln>
                  <a:noFill/>
                </a:ln>
                <a:solidFill>
                  <a:srgbClr val="000000"/>
                </a:solidFill>
                <a:effectLst/>
                <a:uLnTx/>
                <a:uFillTx/>
                <a:latin typeface="Arial" charset="0"/>
                <a:ea typeface="+mn-ea"/>
                <a:cs typeface="+mn-cs"/>
              </a:rPr>
              <a:t>Un AT grave no mortal:</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s-ES" sz="1800" b="1" i="0" u="none" strike="noStrike" kern="1200" cap="none" spc="0" normalizeH="0" baseline="0" noProof="0" dirty="0">
                <a:ln>
                  <a:noFill/>
                </a:ln>
                <a:solidFill>
                  <a:srgbClr val="000000"/>
                </a:solidFill>
                <a:effectLst/>
                <a:uLnTx/>
                <a:uFillTx/>
                <a:latin typeface="Arial" charset="0"/>
                <a:ea typeface="+mn-ea"/>
                <a:cs typeface="+mn-cs"/>
              </a:rPr>
              <a:t>		Empleador o sus representantes  degradan el buen 		nombre del trabajador, injuriando bajo falsedades 			conductas no atribuibles a la víctima.</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s-ES" sz="1800" b="1" i="0" u="none" strike="noStrike" kern="1200" cap="none" spc="0" normalizeH="0" baseline="0" noProof="0" dirty="0">
                <a:ln>
                  <a:noFill/>
                </a:ln>
                <a:solidFill>
                  <a:srgbClr val="000000"/>
                </a:solidFill>
                <a:effectLst/>
                <a:uLnTx/>
                <a:uFillTx/>
                <a:latin typeface="Arial" charset="0"/>
                <a:ea typeface="+mn-ea"/>
                <a:cs typeface="+mn-cs"/>
              </a:rPr>
              <a:t>Injurias deshonrosas: Declaraciones verbales o escritas, informes, requerimientos.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s-ES" sz="1800" b="1" i="0" u="none" strike="noStrike" kern="1200" cap="none" spc="0" normalizeH="0" baseline="0" noProof="0" dirty="0">
                <a:ln>
                  <a:noFill/>
                </a:ln>
                <a:solidFill>
                  <a:srgbClr val="000000"/>
                </a:solidFill>
                <a:effectLst/>
                <a:uLnTx/>
                <a:uFillTx/>
                <a:latin typeface="Arial" charset="0"/>
                <a:ea typeface="+mn-ea"/>
                <a:cs typeface="+mn-cs"/>
              </a:rPr>
              <a:t>Y además, que el trabajador no estaba en óptimas condiciones – efecto de sustancias psicoactivas -; situación que no se pudo comprobar.</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s-ES" sz="1800" b="1" i="0" u="none" strike="noStrike" kern="1200" cap="none" spc="0" normalizeH="0" baseline="0" noProof="0" dirty="0">
                <a:ln>
                  <a:noFill/>
                </a:ln>
                <a:solidFill>
                  <a:srgbClr val="000000"/>
                </a:solidFill>
                <a:effectLst/>
                <a:uLnTx/>
                <a:uFillTx/>
                <a:latin typeface="Arial" charset="0"/>
                <a:ea typeface="+mn-ea"/>
                <a:cs typeface="+mn-cs"/>
              </a:rPr>
              <a:t>SE AFECTÓ EL BUEN NOMBRE Y LA DIGNIDAD DEL TRABJADOR.</a:t>
            </a:r>
            <a:endParaRPr kumimoji="0" lang="es-CO" sz="18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 name="Flecha: hacia abajo 2">
            <a:extLst>
              <a:ext uri="{FF2B5EF4-FFF2-40B4-BE49-F238E27FC236}">
                <a16:creationId xmlns:a16="http://schemas.microsoft.com/office/drawing/2014/main" id="{773E946B-D153-070C-D241-14F735FDA991}"/>
              </a:ext>
            </a:extLst>
          </p:cNvPr>
          <p:cNvSpPr/>
          <p:nvPr/>
        </p:nvSpPr>
        <p:spPr bwMode="auto">
          <a:xfrm>
            <a:off x="3699933" y="4275667"/>
            <a:ext cx="770467" cy="237066"/>
          </a:xfrm>
          <a:prstGeom prst="downArrow">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CO" sz="18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53979216"/>
      </p:ext>
    </p:extLst>
  </p:cSld>
  <p:clrMapOvr>
    <a:masterClrMapping/>
  </p:clrMapOvr>
  <p:transition spd="med">
    <p:wipe dir="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D045B4F-C033-692A-FD61-7D6CDE9D9747}"/>
              </a:ext>
            </a:extLst>
          </p:cNvPr>
          <p:cNvSpPr txBox="1"/>
          <p:nvPr/>
        </p:nvSpPr>
        <p:spPr>
          <a:xfrm>
            <a:off x="423333" y="1430867"/>
            <a:ext cx="8009467" cy="3139321"/>
          </a:xfrm>
          <a:prstGeom prst="rect">
            <a:avLst/>
          </a:prstGeom>
          <a:noFill/>
        </p:spPr>
        <p:txBody>
          <a:bodyPr wrap="square" rtlCol="0">
            <a:spAutoFit/>
          </a:bodyPr>
          <a:lstStyle/>
          <a:p>
            <a:r>
              <a:rPr lang="es-ES" b="1" dirty="0"/>
              <a:t>Es clara la diferencia del daño mencionado con el daño moral, no son lo mismo:</a:t>
            </a:r>
          </a:p>
          <a:p>
            <a:endParaRPr lang="es-ES" b="1" dirty="0"/>
          </a:p>
          <a:p>
            <a:r>
              <a:rPr lang="es-ES" b="1" dirty="0"/>
              <a:t>		Son autónomos e independientes en su reconocimiento, concepto y cuantificación.</a:t>
            </a:r>
          </a:p>
          <a:p>
            <a:endParaRPr lang="es-ES" b="1" dirty="0"/>
          </a:p>
          <a:p>
            <a:endParaRPr lang="es-ES" b="1" dirty="0"/>
          </a:p>
          <a:p>
            <a:endParaRPr lang="es-ES" b="1" dirty="0"/>
          </a:p>
          <a:p>
            <a:r>
              <a:rPr lang="es-ES" b="1" dirty="0"/>
              <a:t>DAÑO MORAL: 			Hace referencia al dolor, congoja o 				aflicción y tristezas causadas, así </a:t>
            </a:r>
          </a:p>
          <a:p>
            <a:r>
              <a:rPr lang="es-ES" b="1" dirty="0"/>
              <a:t>				como dolor físico.</a:t>
            </a:r>
            <a:endParaRPr lang="es-CO" b="1" dirty="0"/>
          </a:p>
        </p:txBody>
      </p:sp>
      <p:sp>
        <p:nvSpPr>
          <p:cNvPr id="3" name="CuadroTexto 2">
            <a:extLst>
              <a:ext uri="{FF2B5EF4-FFF2-40B4-BE49-F238E27FC236}">
                <a16:creationId xmlns:a16="http://schemas.microsoft.com/office/drawing/2014/main" id="{282575EE-1C87-DD51-60ED-27BA260BA987}"/>
              </a:ext>
            </a:extLst>
          </p:cNvPr>
          <p:cNvSpPr txBox="1"/>
          <p:nvPr/>
        </p:nvSpPr>
        <p:spPr>
          <a:xfrm>
            <a:off x="499533" y="5020733"/>
            <a:ext cx="3462867" cy="646331"/>
          </a:xfrm>
          <a:prstGeom prst="rect">
            <a:avLst/>
          </a:prstGeom>
          <a:noFill/>
        </p:spPr>
        <p:txBody>
          <a:bodyPr wrap="square" rtlCol="0">
            <a:spAutoFit/>
          </a:bodyPr>
          <a:lstStyle/>
          <a:p>
            <a:r>
              <a:rPr lang="es-ES" b="1" dirty="0"/>
              <a:t>DAÑO A BIENES PERSONALÍSIMOS:</a:t>
            </a:r>
            <a:endParaRPr lang="es-CO" b="1" dirty="0"/>
          </a:p>
        </p:txBody>
      </p:sp>
      <p:sp>
        <p:nvSpPr>
          <p:cNvPr id="4" name="CuadroTexto 3">
            <a:extLst>
              <a:ext uri="{FF2B5EF4-FFF2-40B4-BE49-F238E27FC236}">
                <a16:creationId xmlns:a16="http://schemas.microsoft.com/office/drawing/2014/main" id="{177EC7B1-630B-EEAD-B200-3E32992A419F}"/>
              </a:ext>
            </a:extLst>
          </p:cNvPr>
          <p:cNvSpPr txBox="1"/>
          <p:nvPr/>
        </p:nvSpPr>
        <p:spPr>
          <a:xfrm>
            <a:off x="4182533" y="4800600"/>
            <a:ext cx="4461934" cy="1477328"/>
          </a:xfrm>
          <a:prstGeom prst="rect">
            <a:avLst/>
          </a:prstGeom>
          <a:noFill/>
        </p:spPr>
        <p:txBody>
          <a:bodyPr wrap="square" rtlCol="0">
            <a:spAutoFit/>
          </a:bodyPr>
          <a:lstStyle/>
          <a:p>
            <a:r>
              <a:rPr lang="es-ES" b="1" dirty="0"/>
              <a:t>Se refiere a la transgresión de derechos fundamentales como la libertad, la dignidad, el buen nombre y el desarrollo de la libre personalidad, entre otros.</a:t>
            </a:r>
            <a:endParaRPr lang="es-CO" b="1" dirty="0"/>
          </a:p>
        </p:txBody>
      </p:sp>
      <p:sp>
        <p:nvSpPr>
          <p:cNvPr id="5" name="Abrir llave 4">
            <a:extLst>
              <a:ext uri="{FF2B5EF4-FFF2-40B4-BE49-F238E27FC236}">
                <a16:creationId xmlns:a16="http://schemas.microsoft.com/office/drawing/2014/main" id="{6230EB5A-13B6-ED2C-F5C2-FC3BFAE1993F}"/>
              </a:ext>
            </a:extLst>
          </p:cNvPr>
          <p:cNvSpPr/>
          <p:nvPr/>
        </p:nvSpPr>
        <p:spPr bwMode="auto">
          <a:xfrm>
            <a:off x="3860800" y="3429000"/>
            <a:ext cx="211667" cy="1141188"/>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6" name="Abrir llave 5">
            <a:extLst>
              <a:ext uri="{FF2B5EF4-FFF2-40B4-BE49-F238E27FC236}">
                <a16:creationId xmlns:a16="http://schemas.microsoft.com/office/drawing/2014/main" id="{F53EBE01-7659-34F5-5A58-C2FA82C1B188}"/>
              </a:ext>
            </a:extLst>
          </p:cNvPr>
          <p:cNvSpPr/>
          <p:nvPr/>
        </p:nvSpPr>
        <p:spPr bwMode="auto">
          <a:xfrm>
            <a:off x="3962400" y="4800600"/>
            <a:ext cx="110067" cy="1477328"/>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4006319720"/>
      </p:ext>
    </p:extLst>
  </p:cSld>
  <p:clrMapOvr>
    <a:masterClrMapping/>
  </p:clrMapOvr>
  <p:transition spd="med">
    <p:wipe dir="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9D7F01C2-072B-5E8D-5578-F1CCEED8C429}"/>
              </a:ext>
            </a:extLst>
          </p:cNvPr>
          <p:cNvSpPr>
            <a:spLocks noGrp="1"/>
          </p:cNvSpPr>
          <p:nvPr>
            <p:ph type="title"/>
          </p:nvPr>
        </p:nvSpPr>
        <p:spPr/>
        <p:txBody>
          <a:bodyPr>
            <a:normAutofit/>
          </a:bodyPr>
          <a:lstStyle/>
          <a:p>
            <a:r>
              <a:rPr lang="es-ES" sz="2800" dirty="0">
                <a:solidFill>
                  <a:schemeClr val="tx1"/>
                </a:solidFill>
              </a:rPr>
              <a:t>a.) definición y alcance del perjuicio moral.</a:t>
            </a:r>
            <a:endParaRPr lang="es-CO" sz="2800" dirty="0">
              <a:solidFill>
                <a:schemeClr val="tx1"/>
              </a:solidFill>
            </a:endParaRPr>
          </a:p>
        </p:txBody>
      </p:sp>
      <p:sp>
        <p:nvSpPr>
          <p:cNvPr id="6" name="Marcador de texto 5">
            <a:extLst>
              <a:ext uri="{FF2B5EF4-FFF2-40B4-BE49-F238E27FC236}">
                <a16:creationId xmlns:a16="http://schemas.microsoft.com/office/drawing/2014/main" id="{6482A68E-747B-00DB-2328-C3FAAA69CAA0}"/>
              </a:ext>
            </a:extLst>
          </p:cNvPr>
          <p:cNvSpPr>
            <a:spLocks noGrp="1"/>
          </p:cNvSpPr>
          <p:nvPr>
            <p:ph type="body" sz="half" idx="2"/>
          </p:nvPr>
        </p:nvSpPr>
        <p:spPr/>
        <p:txBody>
          <a:bodyPr/>
          <a:lstStyle/>
          <a:p>
            <a:r>
              <a:rPr lang="es-ES" b="1" dirty="0"/>
              <a:t>PERJUICIO MORAL Y CULPA PATRONAL.</a:t>
            </a:r>
            <a:endParaRPr lang="es-CO" b="1" dirty="0"/>
          </a:p>
        </p:txBody>
      </p:sp>
      <p:pic>
        <p:nvPicPr>
          <p:cNvPr id="1026" name="Picture 2" descr="Criterios de cuantificación del daño moral derivado de delito - LegalToday">
            <a:extLst>
              <a:ext uri="{FF2B5EF4-FFF2-40B4-BE49-F238E27FC236}">
                <a16:creationId xmlns:a16="http://schemas.microsoft.com/office/drawing/2014/main" id="{3DFDFE43-72B4-10AA-52CE-6F4E75AE9D0A}"/>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14570" r="14570"/>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33667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D843A714-5AE8-3EB7-B720-C8CE98718588}"/>
              </a:ext>
            </a:extLst>
          </p:cNvPr>
          <p:cNvSpPr txBox="1"/>
          <p:nvPr/>
        </p:nvSpPr>
        <p:spPr>
          <a:xfrm>
            <a:off x="251520" y="548680"/>
            <a:ext cx="7704856" cy="507831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DAÑO MORAL: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AQUÉL DOLOR, TRISTEZA, CONGOJA 			PADECIDA POR LA VÍCTIMA Y QUE HACE 			PARTE DE SU FUERON INTERNO.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CUANTIFICAR UN PERJUICIO PATRIMONIAL  ES RELATIVAMENTE SENCILLO TENIENDO EN CUENTA QUE ES FÁCIL DE TASAR, ES UN ASUNTO OBJETIVO.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POR EL CONTRARIO, NO SUCEDE LO MISMO CON LOS DAÑOS EXTRAPATRIMONIALES INMATERIALES: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PERJUICIO MORAL.</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YA QUE SU CUANTIFICACIÓN ES COMPLEJA, TODA VEZ QUE EL DOLOR, TRISTEZA O CONGOJA DE LA VÍCTIMA PARTE DE SU INTIMIDAD NO MEDIBLE CON EXACTITUD.</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
        <p:nvSpPr>
          <p:cNvPr id="6" name="Flecha: a la derecha 5">
            <a:extLst>
              <a:ext uri="{FF2B5EF4-FFF2-40B4-BE49-F238E27FC236}">
                <a16:creationId xmlns:a16="http://schemas.microsoft.com/office/drawing/2014/main" id="{C2559FE1-752B-C0ED-EE2C-629EBB55A394}"/>
              </a:ext>
            </a:extLst>
          </p:cNvPr>
          <p:cNvSpPr/>
          <p:nvPr/>
        </p:nvSpPr>
        <p:spPr>
          <a:xfrm rot="1822674">
            <a:off x="1331640" y="980728"/>
            <a:ext cx="576064"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Verdana"/>
              <a:ea typeface="+mn-ea"/>
              <a:cs typeface="+mn-cs"/>
            </a:endParaRPr>
          </a:p>
        </p:txBody>
      </p:sp>
    </p:spTree>
    <p:extLst>
      <p:ext uri="{BB962C8B-B14F-4D97-AF65-F5344CB8AC3E}">
        <p14:creationId xmlns:p14="http://schemas.microsoft.com/office/powerpoint/2010/main" val="126041868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E0834FE-9C4D-C23A-5807-A36C65DD06E9}"/>
              </a:ext>
            </a:extLst>
          </p:cNvPr>
          <p:cNvSpPr txBox="1"/>
          <p:nvPr/>
        </p:nvSpPr>
        <p:spPr>
          <a:xfrm>
            <a:off x="323528" y="404664"/>
            <a:ext cx="7632848" cy="535531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CUANDO SE HACE UN DAÑO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REPARADO “IN NATURA”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ES DECIR,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VOLVER A SU ESTADO ANTERIOR COMO SI NUNCA 	HUBIESE OCURRIDO EL SUCESO, CUESTIÓN QUE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ES IMPOSIBLE PARA EL PERJUICIO MORAL.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COLOMBIA: LA PRIMERA SENTENCIA QUE RECONOCIÓ EL PERJUICIO MORAL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FALLO DEL 22 DE AGOSTO DE 1924 SALA DE CASACIÓN LABORAL DE LA C.S.J.:</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“CASO VILLAVECES”.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$ 3.000.oo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MONUMENTO.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FALLÓ SE DENOMINÓ “QUEBRANTO MORAL”.</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82937534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31C6CEA-7C8B-329B-C254-761DB73C5F96}"/>
              </a:ext>
            </a:extLst>
          </p:cNvPr>
          <p:cNvSpPr txBox="1"/>
          <p:nvPr/>
        </p:nvSpPr>
        <p:spPr>
          <a:xfrm>
            <a:off x="395536" y="404664"/>
            <a:ext cx="7488832" cy="31393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DESDE DICHO MOMENTO EL CRITERIO PARA DETERMINAR EL QUANTUM DEL PERJUICIO MORAL FUE LLAMADO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“ARBITRUM JUDICIS”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QUE CONSISTE EN APLICAR UN CRITERIO SUBJETIVO DEL JUZGADOR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POSTURA QUE EN LA ACTUALIDAD SE MANTIENE EN LA JURISDICCIÓN LABORAL.</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792650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E4E4F7-2E40-22FD-CB5F-7D23C6118EE0}"/>
              </a:ext>
            </a:extLst>
          </p:cNvPr>
          <p:cNvSpPr>
            <a:spLocks noGrp="1"/>
          </p:cNvSpPr>
          <p:nvPr>
            <p:ph type="title"/>
          </p:nvPr>
        </p:nvSpPr>
        <p:spPr/>
        <p:txBody>
          <a:bodyPr>
            <a:noAutofit/>
          </a:bodyPr>
          <a:lstStyle/>
          <a:p>
            <a:r>
              <a:rPr lang="es-ES" sz="1600" dirty="0">
                <a:solidFill>
                  <a:schemeClr val="tx1"/>
                </a:solidFill>
              </a:rPr>
              <a:t>II. ANÁLISIS JURISPRUDENCIAL  DE LAS SENTENCIAS DE LA SALA DE CASACIÓN LABORAL DE LA C.S.J. DEL 31 DE OCTUBRE DE 2012 A 30 DE JUNIO DE 2021 EN LA CUANTIFICACIÓN DEL PERJUICIO MORAL POR CULPA PATRONAL.</a:t>
            </a:r>
            <a:endParaRPr lang="es-CO" sz="1600" dirty="0">
              <a:solidFill>
                <a:schemeClr val="tx1"/>
              </a:solidFill>
            </a:endParaRPr>
          </a:p>
        </p:txBody>
      </p:sp>
      <p:sp>
        <p:nvSpPr>
          <p:cNvPr id="3" name="CuadroTexto 2">
            <a:extLst>
              <a:ext uri="{FF2B5EF4-FFF2-40B4-BE49-F238E27FC236}">
                <a16:creationId xmlns:a16="http://schemas.microsoft.com/office/drawing/2014/main" id="{17084626-4DC8-5CC8-5FE4-FDBFA750D0C9}"/>
              </a:ext>
            </a:extLst>
          </p:cNvPr>
          <p:cNvSpPr txBox="1"/>
          <p:nvPr/>
        </p:nvSpPr>
        <p:spPr>
          <a:xfrm>
            <a:off x="323528" y="2060848"/>
            <a:ext cx="7704856"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EL ANÁLISIS JURISPRUDENCIAL DE LA CUANTIFICACIÓN DEL PERJUICIO MORAL EN LA CULPA PATRONAL SE REALIZARÁ DESDE LA SENTENCIAS DEL 31 DE OCTUBRE DE 2012 AL 30 DE JUNIO DE 2020; SE DIVIDIRÁ EN DOS ESCENARIOS: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A). EL PRIMERO EN CASO DE FALLECIMIENTO DEL TRABAJADOR Y LA CUANTIFICACIÓN DEL PERJUICIO MORAL A LAS VÍCTIMAS INDIRECTAS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B). EL SEGUNDO, EN CASO DE LESIONES FÍSICAS Y/O PSÍQUICAS DEL TRABAJADOR  Y LA CUANTIFICACIÓN DEL PERJUICIO MORAL A LA VÍCTIMA DIRECTA E INDIRECTA-S-.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ESTO CON EL FIN DE DETERMINAR LAS DISIMILITUDES EN LA CUANTIFICACIÓN DEL PERJUICIO MORAL.</a:t>
            </a:r>
            <a:endParaRPr kumimoji="0" lang="es-CO" sz="16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09890927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8E1FE7A-C1EC-FB50-4146-A6410FC2ED00}"/>
              </a:ext>
            </a:extLst>
          </p:cNvPr>
          <p:cNvSpPr txBox="1"/>
          <p:nvPr/>
        </p:nvSpPr>
        <p:spPr>
          <a:xfrm>
            <a:off x="323528" y="332656"/>
            <a:ext cx="748883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POSTURA RATIFICADA POR LA SALA DE CASACIÓN LABORAL DE LA C.S.J.:</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 LA CORPORACIÓN HA DICHO DE MANERA PACÍFICA, QUE ES MENESTER APLICAR LAS REGLAS DE LA EXPERIENCIA, PUES SU TASACIÓN SE HACE AL “ARBITRUM JUDICIS” LO QUE SIGNIFICA QUE EN EL JUZGADOR ESTÁ LA CAPACIDAD DE TASAR LIBREMENTE  EL MONTO DE DICHA INDEMNIZACIÓN… SIN QUE ELLO SIGNIFIQUE QUE SE HAGA DE MANERA CAPRICHOSA, SINO FINCADA EN CIRCUNSTANCIAS PARTICULARES QUE RODEEN EL ASUNTO PARTICULAR…”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Verdana"/>
                <a:ea typeface="+mn-ea"/>
                <a:cs typeface="+mn-cs"/>
              </a:rPr>
              <a:t>C.S.J.</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Verdana"/>
                <a:ea typeface="+mn-ea"/>
                <a:cs typeface="+mn-cs"/>
              </a:rPr>
              <a:t>SALA DE CASACIÓN LABORAL.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Verdana"/>
                <a:ea typeface="+mn-ea"/>
                <a:cs typeface="+mn-cs"/>
              </a:rPr>
              <a:t>SENTENCIA 50382 JULIO 25 DE 2018.</a:t>
            </a:r>
          </a:p>
        </p:txBody>
      </p:sp>
    </p:spTree>
    <p:extLst>
      <p:ext uri="{BB962C8B-B14F-4D97-AF65-F5344CB8AC3E}">
        <p14:creationId xmlns:p14="http://schemas.microsoft.com/office/powerpoint/2010/main" val="379938448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E46AB82-0DEF-C2FC-9CB4-68FC06151ACB}"/>
              </a:ext>
            </a:extLst>
          </p:cNvPr>
          <p:cNvSpPr txBox="1"/>
          <p:nvPr/>
        </p:nvSpPr>
        <p:spPr>
          <a:xfrm>
            <a:off x="467544" y="476672"/>
            <a:ext cx="7416824" cy="31393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CON EL PRIMER FALLO QUE RECONOCIÓ EL PERJUICIO MORAL, SE EVIDENCIÓ QUE LA REPARACIÓN NO ES NECESARIAMENTE ECONÓMICA, SINO QUE TAMBIÉN PUEDE SER SIMBÓLICA, ES DECIR, NO PECUNIARIA.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ACTUALMENTE ESTA FORMA DE REPARACIÓN ES DE USUAL APLICACIÓN EN LA JURISDICCIÓN CONTENCIOSO-ADMINISTRATIVA Y EN LA ESPECIAL –JEP-, MAS NO ASÍ, EN LA JURISDICCIÓN ORDINARIA LABORAL.</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5157032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71607E1-1E93-9D14-561E-7D9EE3C58EC1}"/>
              </a:ext>
            </a:extLst>
          </p:cNvPr>
          <p:cNvSpPr txBox="1"/>
          <p:nvPr/>
        </p:nvSpPr>
        <p:spPr>
          <a:xfrm>
            <a:off x="323528" y="620688"/>
            <a:ext cx="7704856" cy="48013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POR LO TANTO, SI SE COMPRUEBA UN PERJUICIO MORAL  DEBE SER PLENAMENTE RECONOCIDO, SIN IMPORTAR LA GRAVEDAD DEL DAÑO, ES DECIR, INDEPENDIENTE DEL PORCENTAJE DE PÉRDIDA DE CAPACIDAD LABORAL (PCL) EN FIRME QUE LE DETERMINE LA AUTORIDAD COMPETENTE, ES DECIR, SI ES UN 15, 20, 30% Y QUE SE DEN LOS PRESUPUESTOS PARA PROFERIR UNA CONDENA DE ACUERDO A LO ESTABLECIDO EN EL ART. 216 C.S.T.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AHORA BIEN, TAMBIÉN ES POSIBLE EL RECONOCIMIENTO DEL PERJUICIO MORAL, ASÍ NO SE DETERMINE UN PCL, ES DECIR, SOBRE 0% DE PCL, PERO SE DEMUESTRE UN DOLOR, AFLICCIÓN O ANGUSTIA PADECIDA POR EL TRABAJADOR.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SENTENCIA 67093 3 DE OCTUBRE DE 2018.</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61900306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4E7F785-14AE-513D-1654-45F5549C07D1}"/>
              </a:ext>
            </a:extLst>
          </p:cNvPr>
          <p:cNvSpPr txBox="1"/>
          <p:nvPr/>
        </p:nvSpPr>
        <p:spPr>
          <a:xfrm>
            <a:off x="323528" y="548680"/>
            <a:ext cx="7488832"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PERJUICIO MORAL TIENE UNA CONNOTACIÓN PERSONAL, PERTENECE A LA ESFERA DE LA INTIMIDAD Y PRIVACIDAD DE LA VÍCTIMA.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PERJUICIO MORAL NO ES POSIBLE CUANTIFICARLO CON EXACTITUD, ES SUMAMENTE SUBJETIVO Y POR ENDE, SE ESCAPA DEL ALCANCE DEL JUZGADOR, DE SU CAPACIDAD HUMANA PARA DETERMINAR CON PRECISIÓN EL GRADO  DE DOLOR PADECIDO POR LA VÍCTIMA.</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pic>
        <p:nvPicPr>
          <p:cNvPr id="2050" name="Picture 2" descr="💥 El DAÑO MORAL en Derecho Penal 【Explicada con EJEMPLOS】 - YouTube">
            <a:extLst>
              <a:ext uri="{FF2B5EF4-FFF2-40B4-BE49-F238E27FC236}">
                <a16:creationId xmlns:a16="http://schemas.microsoft.com/office/drawing/2014/main" id="{F7E397E5-2A85-1CF7-FE68-47F3B54B92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3456540"/>
            <a:ext cx="4216127"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190148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F278F969-8589-478A-16C5-F5AA97566240}"/>
              </a:ext>
            </a:extLst>
          </p:cNvPr>
          <p:cNvSpPr txBox="1"/>
          <p:nvPr/>
        </p:nvSpPr>
        <p:spPr>
          <a:xfrm>
            <a:off x="467544" y="404664"/>
            <a:ext cx="7416824" cy="507831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UN PROBLEMA AL CUANTIFICAR UN PERJUICIO MORAL ES LA IMPOSIBILIDAD DE DARLE UN VALOR ECONÓMICO AL DOLOR PADECIDO –SUFRIMIENTOS INNEGABLES-.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LA AFLICCIÓN, CONGOJA, TRISTEZA  Y DESESPERACIÓN ANTE EL FALLECIMIENTO DE UNA PERSONA CERCANA ES IMPOSIBLE DE SANAR, TARDARÁ VARIOS AÑOS EN MERMAR SU DOLOR, O QUIZÁS, JAMÁS SE DISMINUYA –DEPRESIÓN- SINO QUE PERMANECERÁ EN EL INTERIOR DE LA VÍCTIMA INDIRECTA PARA SIEMPRE.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LO MISMO OCURRE EN CASOS DE PADECIMIENTOS FISICOS O PSÍQUICOS DE UN TRABAJADOR QUE NO MUERE, PERO DEBE VIVIR CON LAS CONSECUENCIAS DE UNA LESIÓN PERMANENTE, LO QUE TAMBIÉN AFECTA A SU NÚCLEO FAMILIAR PRÓXIMO. </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90086689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726FAFE-0780-B069-A852-E641909D7230}"/>
              </a:ext>
            </a:extLst>
          </p:cNvPr>
          <p:cNvSpPr txBox="1"/>
          <p:nvPr/>
        </p:nvSpPr>
        <p:spPr>
          <a:xfrm>
            <a:off x="395536" y="404664"/>
            <a:ext cx="7560840"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ANTE LA COMPLEJIDAD DE ESTAS SITUACIONES, EN LOS PROCESOS DE CULPA PATRONAL, EN OCASIONES SE NIEGA O NO DESEA CUANTIFICAR SU PROPIO PERJUICIO MORAL, EL CUAL CONSIDERA QUE NO TIENE PRECIO.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NO LE ES FÁCIL O ES RENUENTE A DAR UNA SUMA POR EL DOLOR, TRISTEZA O SUFRIMIENTO PADECIDO.</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pic>
        <p:nvPicPr>
          <p:cNvPr id="3" name="Imagen 2">
            <a:extLst>
              <a:ext uri="{FF2B5EF4-FFF2-40B4-BE49-F238E27FC236}">
                <a16:creationId xmlns:a16="http://schemas.microsoft.com/office/drawing/2014/main" id="{CE4676FD-AC09-7E3D-B523-BBDB3BC6E0F2}"/>
              </a:ext>
            </a:extLst>
          </p:cNvPr>
          <p:cNvPicPr>
            <a:picLocks noChangeAspect="1"/>
          </p:cNvPicPr>
          <p:nvPr/>
        </p:nvPicPr>
        <p:blipFill>
          <a:blip r:embed="rId2"/>
          <a:stretch>
            <a:fillRect/>
          </a:stretch>
        </p:blipFill>
        <p:spPr>
          <a:xfrm>
            <a:off x="1475656" y="3140968"/>
            <a:ext cx="3816424" cy="2520280"/>
          </a:xfrm>
          <a:prstGeom prst="rect">
            <a:avLst/>
          </a:prstGeom>
        </p:spPr>
      </p:pic>
    </p:spTree>
    <p:extLst>
      <p:ext uri="{BB962C8B-B14F-4D97-AF65-F5344CB8AC3E}">
        <p14:creationId xmlns:p14="http://schemas.microsoft.com/office/powerpoint/2010/main" val="124598124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2654082-324A-E3A5-EFBB-0EF649B06C27}"/>
              </a:ext>
            </a:extLst>
          </p:cNvPr>
          <p:cNvSpPr txBox="1"/>
          <p:nvPr/>
        </p:nvSpPr>
        <p:spPr>
          <a:xfrm>
            <a:off x="323528" y="404664"/>
            <a:ext cx="7560840" cy="42165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PERJUICIO MORAL DEBE SER INDEMNIZADO EN SUS JUSTAS PROPORCIONES Y LO MÁS CERCANO AL DAÑO CAUSADO, SIN QUE LA IMPOSIBILIDAD DE SU  CUANTIFICACIÓN EXACTA SEA UN OBSTÁCULO PARA SU RECONOCIMIENTO.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 LA EXPLICACIÓN QUE SE DÁ A ESTA REGLA SE APOYA EN UN PRINCIPIO GENERAL DEL DERECHO: SI EL DAÑO SE INDEMNIZA POR ARRIBA DEL REALMENTE CAUSADO, SE PRODUCE UN ENRIQUECIMIENTO SIN JUSTA CAUSA A FAVOR DE LA “VÍCTIMA”; SI EL DAÑO SE INDEMNIZA POR DEBAJO  DEL REALMENTE CAUSADO, SE GENERA UN EMPOBRECIMIENTO SIN JUSTA CAUSA PARA LA VÍCTIMA. ES ASÍ EL DAÑO EN LA MEDIDA DEL RESARCIMIENTO”.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JUAN CARLOS HENAO. EL DAÑO. </a:t>
            </a:r>
            <a:endParaRPr kumimoji="0" lang="es-CO" sz="16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49929523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67E7F2A-8F9B-28AB-95B5-E32AFBDCB39E}"/>
              </a:ext>
            </a:extLst>
          </p:cNvPr>
          <p:cNvSpPr txBox="1"/>
          <p:nvPr/>
        </p:nvSpPr>
        <p:spPr>
          <a:xfrm>
            <a:off x="467544" y="548680"/>
            <a:ext cx="7416824"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ACTUALMENTE NO HAY DISCUSIÓN EN AFIRMAR QUE EL QUANTUM DEL PERJUICIO MORAL PUEDE SER TASADO EN UNA SUMA DE DINERO, Y AUNQUE SI BIEN ES CIERTO ESTO NO ES SUFICIENTE PARA DESAPARECER EL DOLOR, CONGOJA O TRISTEZA PADECIDA POR LA VÍCTIMA, SI ES UNA MEDIDA VIABLE PARA MENGUAR EL PERJUICIO CAUSADO.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EN LA RESPONSABILIDAD DEL ART. 216 C.S.T., LA CUANTIFICACIÓN DEL PERJUICIO MORAL QUEDA AL CRITERIO DEL JUZGADOR EN SU ARBITRIO JUDICIAL.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C.S.J.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SALA DE CASACIÓN LABORAL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SENTENCIA No. 73505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NOVIEMBRE 27 DE 2019.</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204606156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0A358C-76D9-3C2E-4BD4-14C5E56A6D4C}"/>
              </a:ext>
            </a:extLst>
          </p:cNvPr>
          <p:cNvSpPr>
            <a:spLocks noGrp="1"/>
          </p:cNvSpPr>
          <p:nvPr>
            <p:ph type="title"/>
          </p:nvPr>
        </p:nvSpPr>
        <p:spPr/>
        <p:txBody>
          <a:bodyPr>
            <a:noAutofit/>
          </a:bodyPr>
          <a:lstStyle/>
          <a:p>
            <a:r>
              <a:rPr lang="es-ES" sz="2000" dirty="0">
                <a:solidFill>
                  <a:schemeClr val="tx1"/>
                </a:solidFill>
              </a:rPr>
              <a:t>Legitimación en la causa por activa y presunción del perjuicio moral en la culpa patronal.</a:t>
            </a:r>
            <a:endParaRPr lang="es-CO" sz="2000" dirty="0">
              <a:solidFill>
                <a:schemeClr val="tx1"/>
              </a:solidFill>
            </a:endParaRPr>
          </a:p>
        </p:txBody>
      </p:sp>
      <p:sp>
        <p:nvSpPr>
          <p:cNvPr id="3" name="Marcador de posición de imagen 2">
            <a:extLst>
              <a:ext uri="{FF2B5EF4-FFF2-40B4-BE49-F238E27FC236}">
                <a16:creationId xmlns:a16="http://schemas.microsoft.com/office/drawing/2014/main" id="{505771B7-A8C2-0B46-7109-2685C18CC78E}"/>
              </a:ext>
            </a:extLst>
          </p:cNvPr>
          <p:cNvSpPr>
            <a:spLocks noGrp="1"/>
          </p:cNvSpPr>
          <p:nvPr>
            <p:ph type="pic" idx="1"/>
          </p:nvPr>
        </p:nvSpPr>
        <p:spPr/>
      </p:sp>
      <p:sp>
        <p:nvSpPr>
          <p:cNvPr id="4" name="Marcador de texto 3">
            <a:extLst>
              <a:ext uri="{FF2B5EF4-FFF2-40B4-BE49-F238E27FC236}">
                <a16:creationId xmlns:a16="http://schemas.microsoft.com/office/drawing/2014/main" id="{DEAEF112-898C-95E3-CD61-C39155F4B7B3}"/>
              </a:ext>
            </a:extLst>
          </p:cNvPr>
          <p:cNvSpPr>
            <a:spLocks noGrp="1"/>
          </p:cNvSpPr>
          <p:nvPr>
            <p:ph type="body" sz="half" idx="2"/>
          </p:nvPr>
        </p:nvSpPr>
        <p:spPr/>
        <p:txBody>
          <a:bodyPr/>
          <a:lstStyle/>
          <a:p>
            <a:r>
              <a:rPr lang="es-ES" b="1" dirty="0"/>
              <a:t>PERJUICIO MORAL Y CULPA PATRONAL.</a:t>
            </a:r>
            <a:endParaRPr lang="es-CO" b="1" dirty="0"/>
          </a:p>
        </p:txBody>
      </p:sp>
      <p:pic>
        <p:nvPicPr>
          <p:cNvPr id="5" name="Imagen 4">
            <a:extLst>
              <a:ext uri="{FF2B5EF4-FFF2-40B4-BE49-F238E27FC236}">
                <a16:creationId xmlns:a16="http://schemas.microsoft.com/office/drawing/2014/main" id="{2D0D2650-0BB5-33F0-FE72-6FD1FBA63206}"/>
              </a:ext>
            </a:extLst>
          </p:cNvPr>
          <p:cNvPicPr>
            <a:picLocks noChangeAspect="1"/>
          </p:cNvPicPr>
          <p:nvPr/>
        </p:nvPicPr>
        <p:blipFill>
          <a:blip r:embed="rId2"/>
          <a:stretch>
            <a:fillRect/>
          </a:stretch>
        </p:blipFill>
        <p:spPr>
          <a:xfrm>
            <a:off x="757733" y="1138312"/>
            <a:ext cx="4018137" cy="4108930"/>
          </a:xfrm>
          <a:prstGeom prst="rect">
            <a:avLst/>
          </a:prstGeom>
        </p:spPr>
      </p:pic>
    </p:spTree>
    <p:extLst>
      <p:ext uri="{BB962C8B-B14F-4D97-AF65-F5344CB8AC3E}">
        <p14:creationId xmlns:p14="http://schemas.microsoft.com/office/powerpoint/2010/main" val="226276932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252F5135-4D9A-D570-23C3-C7B00833A2EA}"/>
              </a:ext>
            </a:extLst>
          </p:cNvPr>
          <p:cNvSpPr txBox="1"/>
          <p:nvPr/>
        </p:nvSpPr>
        <p:spPr>
          <a:xfrm>
            <a:off x="323528" y="476672"/>
            <a:ext cx="7704856"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LA LEGITIMACIÓN PROCESAL EN LA CAUSA POR ACTIVA, EN MATERIA DE RESPONSABILIDAD DEL ART. 216 C.S.T., CORRESPONDE TANTO A LA VÍCTIMA DIRECTA COMO A LAS INDIRECTAS.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TRABAJADOR QUE PADECE PERSONALMENTE EL DAÑO, SERÁ LA VÍCTIMA DIRECTA, ES QUIEN RESULTA LESIONADO O FALLECE A CAUSA DE UN ATEL.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POR SU PARTE, LAS VÍCTIMAS INDIRECTAS  SERÁN TODAS LAS PERSONAS QUE POR VÍNCULO DE CONSANGUINIDAD, AFINIDAD O CERCANÍA CON EL TRABAJADOR, SE CREAN CON EL DERECHO A SER INDEMNIZADOS.</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0699930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DD511BB-41E3-176A-EE1D-39B2EB86A0D7}"/>
              </a:ext>
            </a:extLst>
          </p:cNvPr>
          <p:cNvSpPr txBox="1"/>
          <p:nvPr/>
        </p:nvSpPr>
        <p:spPr>
          <a:xfrm>
            <a:off x="323528" y="476672"/>
            <a:ext cx="7488832" cy="48013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ANÁLISIS JURISPRUDENCIAL SE LLEVARÁ A CABO A PARTIR  DE LA SENTENCIA 39631 DEL 30 DE OCTUBRE DE 2012, DE LA SALA CASACIÓN LABORAL DE LA C.S.J.; CON ESTE FALLO SE CONSOLIDA LOS ELEMENTOS ESTRUCTURALES DE LA RESPONSABILIDAD POR CULPA PATRONAL, COMO LO ES EL DAÑO, LA CULPA SUFICIENTEMENTE COMPROBADA DEL EMPLEADOR Y EL NEXO CAUSAL ENTRE AMBOS.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AHORA BIEN, EL ESTUDIO JURISPRUDENCIAL COMENZARÁ  DE LA MÁS RECIENTE A LA MÁS ANTIGUA, ES DECIR, DEL 30 DE JUNIO DE 2021 AL 31 DE OCTUBRE DE 2012; SE TENDRÁ EN CUENTA SOLAMENTE SENTENCIAS EN LAS CUALES SE DECLARA LA RESPONSABILIDAD POR CULPA PATRONAL Y HAGAN REFERENCIA A LA CUANTIFICACIÓN DEL PERJUICIO MORAL A LAS VÍCTIMAS.</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249121027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913021E-7098-0901-2BF4-F0E46AB33C2A}"/>
              </a:ext>
            </a:extLst>
          </p:cNvPr>
          <p:cNvSpPr txBox="1"/>
          <p:nvPr/>
        </p:nvSpPr>
        <p:spPr>
          <a:xfrm>
            <a:off x="395536" y="476672"/>
            <a:ext cx="7560840"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SI BIEN ES CIERTO QUE EL ART. 216 DEL C.S.T. NO DEFINE QUIENES ESTÁN LEGITIMADOS PARA DEMANDAR EL RECONOCIMIENTO Y PAGO DE LA INDEMNIZACIÓN PLENA Y TOTAL  DE PERJUICIOS DERIVADA DE LA CULPA COMPROBDA DEL EMPLEADOR  EN EL ATEL, LA AUSENCIA DE REGULACIÓN EN ESE SENTIDO NO PUEDE CONLLEVAR A QUE SE RESTRINJA ÚNICA Y EXCLUSIVAMENTE RESPECTO DE AQUELLOS BENEFICIARIOS A QUE ALUDE EL ART. 49 DEL DECRETO 1295 DE 1994, EN CONCORDANCIA CON EL ART. 47 DE LA LEY 1993”.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C.S.J.</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SALA DE CASACIÓN LABORAL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SENTENCIA 31948 DE MARZO 6 DE 2012.</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295533748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26324E5-D679-8C52-47A1-BD68E91B8FCD}"/>
              </a:ext>
            </a:extLst>
          </p:cNvPr>
          <p:cNvSpPr txBox="1"/>
          <p:nvPr/>
        </p:nvSpPr>
        <p:spPr>
          <a:xfrm>
            <a:off x="395536" y="476672"/>
            <a:ext cx="7488832" cy="44319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EN SENTENCIA  DEL 30 DE OCTUBRE DE 2012, LA SALA DE CASACIÓN LABORAL DE LA C.S.J. , MANIFESTÓ REFIRIÉNDOSE AL TERCERO LEGITIMADO Y SU CARGA PROBATORIA: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 EN MATERIA DE DAÑOS O PERJUICIOS MATERIALES OCASIONADOS A TERCEROS POR LA MUERTE ACCIDENTAL DE UNA PERSONA, ESTÁN LEGITIMADOS PARA DEMANDAR EL RECONOCIMIENTO CORRESPONDIENTE QUIENES POR TENER UNA RELACIÓN JURÍDICA CON LA VÍCTIMA, SUFREN UNA LESIÓN EN EL DERECHO QUE NACIÓ DE ESE VÍNCULO, LO CUAL QUIERE DECIR QUE PARA RECLAMAR EN DICHO CASO  LA RESPECTIVA INDEMNIZACIÓN, SE REQUIERE PROBAR LA LESIÓN DEL DERECHO SURGIDO DE LA RELACIÓN DE INTERÉS CON LA VÍCTIMA, VALE DECIR, ES MENESTER DEMOSTRAR LA DEPENDENCIA EFECTIVA DE SU SUBSISTENCIA, TOTAL O PARCIAL, CON RESPECTO DEL CAUSANTE…”.</a:t>
            </a:r>
            <a:endParaRPr kumimoji="0" lang="es-CO" sz="16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42692926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D8D34D6-560B-5C1E-AB27-FB2248D7847A}"/>
              </a:ext>
            </a:extLst>
          </p:cNvPr>
          <p:cNvSpPr txBox="1"/>
          <p:nvPr/>
        </p:nvSpPr>
        <p:spPr>
          <a:xfrm>
            <a:off x="467544" y="332656"/>
            <a:ext cx="7272808"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PARA CONCLUIR QUE, PODRÁ DEMANDAR Y ESTÁ LEGITIMADO PARA HACERLO CUALQUIER PERSONA QUE HA SUFRIDO UN PERJUICIO CON OCASIÓN DE LA MUERTE, DISCAPACIDAD O INVALIDEZ PRODUCTO DE UN ATEL, EN EL CUAL HAYA MEDIADO CULPA COMPROBADA DEL EMPLEADOR.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LA JURISPRUDENCIA LABORAL HA DETERMINADO QUE POR LA CONSANGUINIDAD Y AFINIDAD DIRECTA CON LA VÍCTIMA DIRECTA, SE DÁ UNA PRESUNCIÓN DEL PERJUICIO MORAL, ES DECIR, SE TIENE POR CIERTO EL DOLOR, AFLICCIÓN, TRISTEZA O CONGOJA PADECIDA AL CÍRCULO MÁS CERCANO DEL TRABAJADOR, APLICA PARA PADRES, HERMANOS, HIJOS Y CÓNYUGE.</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407795206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04A1E5B-E312-8E6C-A411-A61CAAC755A6}"/>
              </a:ext>
            </a:extLst>
          </p:cNvPr>
          <p:cNvSpPr txBox="1"/>
          <p:nvPr/>
        </p:nvSpPr>
        <p:spPr>
          <a:xfrm>
            <a:off x="251520" y="404664"/>
            <a:ext cx="7632848" cy="48013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SI UN TERCERO PRETENDE ACTUAR EN CALIDAD DE VÍCTIMA INDIRECTA, ES DECIR, EL QUE NO TIENE VÍNCULO DE CONSANGUINIDAD O AFINIDAD CON EL TRABAJADOR, SU CARGA PROBATORIA Y EXIGENCIA SERÁ MAYOR TODA VEZ QUE, AL NO APLICARLE DE PRESUNCIÓN ALGUNA, DEBERÁ DEMOSTRAR LA AFECTACIÓN  POR EL DAÑO ACAECIDO PROBANDO EN QUÉ MEDIDA SE VIÓ PERJUDICADO POR LO OCURRIDO A LA VÍCTIMA DIRECTA.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ESTO TAMBIÉN APLICA A DIFERENTES A PADRES, HIJOS, HERMANOS O CÓNYUGE, ES DECIR, SERÁ LA COMPAÑERA (O) PERMANENTE QUIEN TAMBIÉN TENDRÁ EL DEBER DE PROBAR SU PERJUICIO MORAL Y PARA ESTO ÚLTIMO ADEMÁS DE DEMOSTRAR LA UNIÓN MARITAL DE HECHO: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REQUISITOS ESTABLECIDOS  EN LA LEY 54 DE 1990.</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422342024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23409DF-A80C-791F-B24A-22CD42A5F497}"/>
              </a:ext>
            </a:extLst>
          </p:cNvPr>
          <p:cNvSpPr txBox="1"/>
          <p:nvPr/>
        </p:nvSpPr>
        <p:spPr>
          <a:xfrm>
            <a:off x="251520" y="332656"/>
            <a:ext cx="7704856" cy="34163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PADRE QUE ABANDONA AL HIJO.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APARECE A RECLAMAR (LEGITIMACIÓN POR ACTIVA).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JUEZ PUEDE DESCONOCER LOS PERJUICIOS MORALES.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AHORA BIEN, ADEMÁS DE LA MENCIONADA PRESUNCIÓN DEL DAÑO MORAL, EL DEMANDANTE PUEDE DEMOSTRAR Y PROBAR POR CUALQUIER MEDIO PROBATORIO SU MENOSCABO, ES DECIR, LA INTENSIDAD DEL PERJUICIO MORAL, ESTO CON EL FIN QUE EL JUZGADOR CUENTE CON MÁS ELEMENTOS DE CONVICCIÓN AL MOMENTO DE PROFERIR LA SENTENCIA.</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76296351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CA7AED-8AB0-0202-E627-B64152FA76BC}"/>
              </a:ext>
            </a:extLst>
          </p:cNvPr>
          <p:cNvSpPr>
            <a:spLocks noGrp="1"/>
          </p:cNvSpPr>
          <p:nvPr>
            <p:ph type="title"/>
          </p:nvPr>
        </p:nvSpPr>
        <p:spPr/>
        <p:txBody>
          <a:bodyPr>
            <a:normAutofit fontScale="90000"/>
          </a:bodyPr>
          <a:lstStyle/>
          <a:p>
            <a:r>
              <a:rPr lang="es-ES" sz="2400" dirty="0">
                <a:solidFill>
                  <a:schemeClr val="tx1"/>
                </a:solidFill>
              </a:rPr>
              <a:t>Transmisibilidad del perjuicio moral en la responsabilidad por culpa patronal.</a:t>
            </a:r>
            <a:endParaRPr lang="es-CO" sz="2400" dirty="0">
              <a:solidFill>
                <a:schemeClr val="tx1"/>
              </a:solidFill>
            </a:endParaRPr>
          </a:p>
        </p:txBody>
      </p:sp>
      <p:sp>
        <p:nvSpPr>
          <p:cNvPr id="3" name="Marcador de posición de imagen 2">
            <a:extLst>
              <a:ext uri="{FF2B5EF4-FFF2-40B4-BE49-F238E27FC236}">
                <a16:creationId xmlns:a16="http://schemas.microsoft.com/office/drawing/2014/main" id="{2203C167-281E-362A-A59A-C78D65D113AC}"/>
              </a:ext>
            </a:extLst>
          </p:cNvPr>
          <p:cNvSpPr>
            <a:spLocks noGrp="1"/>
          </p:cNvSpPr>
          <p:nvPr>
            <p:ph type="pic" idx="1"/>
          </p:nvPr>
        </p:nvSpPr>
        <p:spPr/>
      </p:sp>
      <p:sp>
        <p:nvSpPr>
          <p:cNvPr id="4" name="Marcador de texto 3">
            <a:extLst>
              <a:ext uri="{FF2B5EF4-FFF2-40B4-BE49-F238E27FC236}">
                <a16:creationId xmlns:a16="http://schemas.microsoft.com/office/drawing/2014/main" id="{76043864-7C0A-EA97-E78E-57EE22950BB5}"/>
              </a:ext>
            </a:extLst>
          </p:cNvPr>
          <p:cNvSpPr>
            <a:spLocks noGrp="1"/>
          </p:cNvSpPr>
          <p:nvPr>
            <p:ph type="body" sz="half" idx="2"/>
          </p:nvPr>
        </p:nvSpPr>
        <p:spPr/>
        <p:txBody>
          <a:bodyPr/>
          <a:lstStyle/>
          <a:p>
            <a:r>
              <a:rPr lang="es-ES" b="1" dirty="0"/>
              <a:t>PERJUICIO MORAL Y CULPA PATRONAL.</a:t>
            </a:r>
            <a:endParaRPr lang="es-CO" b="1" dirty="0"/>
          </a:p>
        </p:txBody>
      </p:sp>
      <p:pic>
        <p:nvPicPr>
          <p:cNvPr id="5" name="Imagen 4">
            <a:extLst>
              <a:ext uri="{FF2B5EF4-FFF2-40B4-BE49-F238E27FC236}">
                <a16:creationId xmlns:a16="http://schemas.microsoft.com/office/drawing/2014/main" id="{3AF6EABF-B4AE-9C92-A731-9F9291A4DBDA}"/>
              </a:ext>
            </a:extLst>
          </p:cNvPr>
          <p:cNvPicPr>
            <a:picLocks noChangeAspect="1"/>
          </p:cNvPicPr>
          <p:nvPr/>
        </p:nvPicPr>
        <p:blipFill>
          <a:blip r:embed="rId2"/>
          <a:stretch>
            <a:fillRect/>
          </a:stretch>
        </p:blipFill>
        <p:spPr>
          <a:xfrm>
            <a:off x="755576" y="1100137"/>
            <a:ext cx="4032448" cy="4103737"/>
          </a:xfrm>
          <a:prstGeom prst="rect">
            <a:avLst/>
          </a:prstGeom>
        </p:spPr>
      </p:pic>
    </p:spTree>
    <p:extLst>
      <p:ext uri="{BB962C8B-B14F-4D97-AF65-F5344CB8AC3E}">
        <p14:creationId xmlns:p14="http://schemas.microsoft.com/office/powerpoint/2010/main" val="150485213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863B4F4B-149C-3336-8CDF-4FFC8E3E0F3B}"/>
              </a:ext>
            </a:extLst>
          </p:cNvPr>
          <p:cNvSpPr txBox="1"/>
          <p:nvPr/>
        </p:nvSpPr>
        <p:spPr>
          <a:xfrm>
            <a:off x="251520" y="476672"/>
            <a:ext cx="7560840"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OTRO ASPECTO DE ANÁLISIS ES LA TRANSMISIBILIDAD DEL PERJUICIO MORAL EN LA JUSTICIA ORDINARIA LABORAL, EN LOS PROCESOS DE RESPONSABILIDAD DEL ART. 216 C.S.T., QUE CONSISTE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EN EL DERECHO QUE TIENEN 				LOS HEREDEROS A RECIBIR 				LO CORRESPONDIENTE A LA 				REPARACIÓN DEL 						PERJUICIO MORAL DEL 					TRABAJADOR, EN CASO DE 					MUERTE PRECEDIDA DE 					SUFRIMIENTOS 						PROLONGADOS EN EL 					TIEMPO.</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20820567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4587960-95E5-4521-2FAD-334A6D29A67D}"/>
              </a:ext>
            </a:extLst>
          </p:cNvPr>
          <p:cNvSpPr txBox="1"/>
          <p:nvPr/>
        </p:nvSpPr>
        <p:spPr>
          <a:xfrm>
            <a:off x="323528" y="476672"/>
            <a:ext cx="7560840" cy="34163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JUZGADOR AL RECONOCER ESTA PRETENSIÓN LO HARÁ A FAVOR  DE LA SUCESIÓN DEL CAUSANTE, ES DECIR, NO ES UN DERECHO PROPIO DE LAS VÍCTIMAS INDIRECTAS QUE FUNGEN COMO DEMANDANTES, SINO QUE ES UNA INDEMNIZACIÓN  DE CARÁCTER PECUNIARIO QUE LE CORRESPONDERÍA EN ESTE CASO, AL TRABAJADOR FALLECIDO Y POR ENDE, A LA MASA HERENCIAL, SIN INDIVIDUALIZAR A LOS BENEFICIARIOS.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POR ESTA RAZÓN HARÁ PARTE DE LA SUCESIÓN LA SUMA DE UN POSIBLE CONDENA POR ESTE RUBRO.</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30034300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C89ADE-7BCA-F7FB-7838-933A19CDE9FD}"/>
              </a:ext>
            </a:extLst>
          </p:cNvPr>
          <p:cNvSpPr txBox="1"/>
          <p:nvPr/>
        </p:nvSpPr>
        <p:spPr>
          <a:xfrm>
            <a:off x="395536" y="476672"/>
            <a:ext cx="7488832"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ESTE ASUNTO HASTA AHORA NO HA SIDO DESARROLLADO JURISPRUDENCIALMENTE POR LA SALA DE CASACIÓN LABORAL DE LA C.S.J., NI SE ENCUENTRA EN LA NORMATIVA APLICABLE.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LA TRANSMISIBILIDAD DE ESTE PERJUICIO SERÍA PARA LOS HEREDEROS Y/O PERJUDICADOS.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NO ES VIABLE QUE ESTE NO SEA INDEMNIZADO.</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7368091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2F8B216-E8DC-4E22-E9AD-C6E6956E9233}"/>
              </a:ext>
            </a:extLst>
          </p:cNvPr>
          <p:cNvSpPr txBox="1"/>
          <p:nvPr/>
        </p:nvSpPr>
        <p:spPr>
          <a:xfrm>
            <a:off x="251520" y="404664"/>
            <a:ext cx="7776864" cy="34163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1°) CASO: TRANSMISIBILIDAD DEL PERJUICIO EN LA CULPA PATRONAL.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CUANDO LA VÍCTIMA DIRECTA DE UN GRAVE ACCIDENTE DE TRABAJO NO FALLECE AL INSTANTE, SINO QUE PADECE POR UNOS DÍAS O MESES EN EL HOSPITAL Y, POSTERIORMENTE MUERE.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EN ESTE EJEMPLO, EL SUFRIMIENTO DEL TRABAJADOR POR ESTE LAPSO PUEDE TRANSMITIRSELE A LAS VÍCTIMAS INDIRECTAS CON VOCACIÓN HEREDITARIA Y A FAVOR DE LA SUCESIÓN DEL CAUSANTE.</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pic>
        <p:nvPicPr>
          <p:cNvPr id="3" name="Imagen 2">
            <a:extLst>
              <a:ext uri="{FF2B5EF4-FFF2-40B4-BE49-F238E27FC236}">
                <a16:creationId xmlns:a16="http://schemas.microsoft.com/office/drawing/2014/main" id="{68C3577A-D7B6-28B4-9D91-0A8F851EDDA7}"/>
              </a:ext>
            </a:extLst>
          </p:cNvPr>
          <p:cNvPicPr>
            <a:picLocks noChangeAspect="1"/>
          </p:cNvPicPr>
          <p:nvPr/>
        </p:nvPicPr>
        <p:blipFill>
          <a:blip r:embed="rId2"/>
          <a:stretch>
            <a:fillRect/>
          </a:stretch>
        </p:blipFill>
        <p:spPr>
          <a:xfrm>
            <a:off x="827584" y="4206820"/>
            <a:ext cx="4320480" cy="1762125"/>
          </a:xfrm>
          <a:prstGeom prst="rect">
            <a:avLst/>
          </a:prstGeom>
        </p:spPr>
      </p:pic>
    </p:spTree>
    <p:extLst>
      <p:ext uri="{BB962C8B-B14F-4D97-AF65-F5344CB8AC3E}">
        <p14:creationId xmlns:p14="http://schemas.microsoft.com/office/powerpoint/2010/main" val="27534168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DD511BB-41E3-176A-EE1D-39B2EB86A0D7}"/>
              </a:ext>
            </a:extLst>
          </p:cNvPr>
          <p:cNvSpPr txBox="1"/>
          <p:nvPr/>
        </p:nvSpPr>
        <p:spPr>
          <a:xfrm>
            <a:off x="323528" y="476672"/>
            <a:ext cx="7488832"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ASÍ MISMO, EL OBJETO DE ANÁLISIS SOLAMENTE SERÁN PROFERIDAS POR LA SALA PERMANENTE DE LA SALA DE CASACIÓN LABORAL DE LA C.S.J. Y NO SENTENCIAS DE LAS SALAS LABORALES DE DESCONGESTIÓN, YA QUE ÉSTAS ÚLTIMAS POR REGLA GENERAL NO PUEDEN MODIFICAR JURISPRUDENCIA YA ESTABLECIDA POR LA SALA TITULAR.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ART. 2 PARÁGRAFO LEY 1781 DE 2016.</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49180634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28D1552-E52E-D7E4-0D3B-944044992B8A}"/>
              </a:ext>
            </a:extLst>
          </p:cNvPr>
          <p:cNvSpPr txBox="1"/>
          <p:nvPr/>
        </p:nvSpPr>
        <p:spPr>
          <a:xfrm>
            <a:off x="395536" y="404664"/>
            <a:ext cx="7488832" cy="36933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2° ) CASO: ACCIDENTE DE TRABAJO EN UNA MINA SUBTERRÁNEA.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TRABAJADOR ATRAPADO SIN PODER SALIR.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NO AGUA, NO AIRE, NI ALIMENTOS. VARIOS DÍAS.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SALE SIN VIDA A LOS DÍAS. TRABAJADOR SUFRIÓ, TUVO DOLOR, ANGUSTIA.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DAÑO MORAL DEBE SER INDEMNIZADO.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INGRESA A LA SUCESIÓN DEL TRABAJADOR.</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pic>
        <p:nvPicPr>
          <p:cNvPr id="3" name="Imagen 2">
            <a:extLst>
              <a:ext uri="{FF2B5EF4-FFF2-40B4-BE49-F238E27FC236}">
                <a16:creationId xmlns:a16="http://schemas.microsoft.com/office/drawing/2014/main" id="{63982BBE-295C-5EAA-493B-D8AF2B6078C1}"/>
              </a:ext>
            </a:extLst>
          </p:cNvPr>
          <p:cNvPicPr>
            <a:picLocks noChangeAspect="1"/>
          </p:cNvPicPr>
          <p:nvPr/>
        </p:nvPicPr>
        <p:blipFill>
          <a:blip r:embed="rId2"/>
          <a:stretch>
            <a:fillRect/>
          </a:stretch>
        </p:blipFill>
        <p:spPr>
          <a:xfrm>
            <a:off x="1115616" y="4221088"/>
            <a:ext cx="3456384" cy="2232248"/>
          </a:xfrm>
          <a:prstGeom prst="rect">
            <a:avLst/>
          </a:prstGeom>
        </p:spPr>
      </p:pic>
    </p:spTree>
    <p:extLst>
      <p:ext uri="{BB962C8B-B14F-4D97-AF65-F5344CB8AC3E}">
        <p14:creationId xmlns:p14="http://schemas.microsoft.com/office/powerpoint/2010/main" val="243876777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75E7AA6-97AC-5D3A-4012-08B283537550}"/>
              </a:ext>
            </a:extLst>
          </p:cNvPr>
          <p:cNvSpPr txBox="1"/>
          <p:nvPr/>
        </p:nvSpPr>
        <p:spPr>
          <a:xfrm>
            <a:off x="395536" y="548680"/>
            <a:ext cx="7488832"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ES DECIR, EN ESTAS HIPÓTESIS DE TRANSMISIBILIDAD DE PERJUICIO MORAL HEREDITARIO, EL JUZGADOR LABORAL NO SÓLO TENDRÍA LA POSIBILIDAD DE CONDENAR POR EL PERJUICIO MORAL QUE LE PUDIESE CORRESPONDER POR DERECHO PROPIO A LA VÍCTIMA INDIRECTA, SINO QUE TAMBIÉN PODRÍA OTORGAR UNA SUMA ADICIONAL POR EL PERJUICIO MORAL DE LA VÍCTIMA DIRECTA YA FALLECIDA.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NO HAY JURISPRUDENCIA AL RESPECTO EN LA JUSTICIA ORDINARIA LABORAL, LOS ÚNICOS PRONUNCIAMIENTOS JURISPRUDENCIALES SON DE LA JURISDICCIÓN CONTENCIOSO ADMINISTRATIVA Y JURISDICCIÓN ORDINARIA CIVIL.</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52194197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F5403F-65EF-D884-66DB-284961B678E7}"/>
              </a:ext>
            </a:extLst>
          </p:cNvPr>
          <p:cNvSpPr txBox="1"/>
          <p:nvPr/>
        </p:nvSpPr>
        <p:spPr>
          <a:xfrm>
            <a:off x="323528" y="476672"/>
            <a:ext cx="7488832"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HECHOS DE LA SENTENCIA ANTERIOR: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UN RECLUSO PRIVADO DE LA LIBERTAD EN CENTRO CARCELARIO PADECE UNA SERIE DE ENFERMEDADES.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SE COMPLICARON GRAVEMENTE.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INPEC IMPIDIÓ LA PRÁCTICA DEL PROCEDIMIENTO MÉDICO ADECUADO.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ELLO CONDUJO A SU MUERTE, POR CHOQUE SÉPTICO, FALLA ORGÁNICA MULTISISTÉMICA.</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pic>
        <p:nvPicPr>
          <p:cNvPr id="3" name="Imagen 2">
            <a:extLst>
              <a:ext uri="{FF2B5EF4-FFF2-40B4-BE49-F238E27FC236}">
                <a16:creationId xmlns:a16="http://schemas.microsoft.com/office/drawing/2014/main" id="{4013A3C6-2160-C879-0B03-679FB59D8DD8}"/>
              </a:ext>
            </a:extLst>
          </p:cNvPr>
          <p:cNvPicPr>
            <a:picLocks noChangeAspect="1"/>
          </p:cNvPicPr>
          <p:nvPr/>
        </p:nvPicPr>
        <p:blipFill>
          <a:blip r:embed="rId2"/>
          <a:stretch>
            <a:fillRect/>
          </a:stretch>
        </p:blipFill>
        <p:spPr>
          <a:xfrm>
            <a:off x="899592" y="3553286"/>
            <a:ext cx="4464496" cy="2323985"/>
          </a:xfrm>
          <a:prstGeom prst="rect">
            <a:avLst/>
          </a:prstGeom>
        </p:spPr>
      </p:pic>
    </p:spTree>
    <p:extLst>
      <p:ext uri="{BB962C8B-B14F-4D97-AF65-F5344CB8AC3E}">
        <p14:creationId xmlns:p14="http://schemas.microsoft.com/office/powerpoint/2010/main" val="89705219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2E7FFE6-4DD5-51DD-C76B-398AA2FEBF54}"/>
              </a:ext>
            </a:extLst>
          </p:cNvPr>
          <p:cNvSpPr txBox="1"/>
          <p:nvPr/>
        </p:nvSpPr>
        <p:spPr>
          <a:xfrm>
            <a:off x="323528" y="476672"/>
            <a:ext cx="7560840"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CONSEJO DE ESTADO ACCEDE AL RECONOCIMIENTO DE LOS PERJUICIOS MORALES A FAVOR DE LA SUCESIÓN YA QUE: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COMO FUNDAMENTO DEL PERJUICIO MORAL CAUSADO A J.J.G.M., MIENTRAS ESTUVO CON VIDA, SE ALEGA EL HECHO DE QUER A RAÍZ DE LA DESIDIA DEL INPEC, CON LA GRAVE SINTOMATOLOGÍA QUE PADECÍA, ESTE DEBIÓ SOPORTARLO POR UN PERÍODO EXCESIVO DE TIEMPO HASTA FINALMENTE FALLECER…”.</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52219144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2CC89A4-537A-20F0-C798-7DAAE6EFE809}"/>
              </a:ext>
            </a:extLst>
          </p:cNvPr>
          <p:cNvSpPr txBox="1"/>
          <p:nvPr/>
        </p:nvSpPr>
        <p:spPr>
          <a:xfrm>
            <a:off x="323528" y="476672"/>
            <a:ext cx="7704856"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HECHOS: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CONDENA POR FALLO MORAL HEREDITARIO.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REFERENCIA A VÍCTIMAS DE UNA VOLADURA DE OLEODUCTO, QUE COMO CONSECUENCIA DE ESTO PADECIERON QUEMADURAS GRAVES POR TDO EL CUERPO, PERO NO FALLECIERON AL INSTANTE, SUFRIERON POR UN TIEMPO CONSIDERABLE, SIN POSIBILIDAD DE AUXILIARLOS.</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pic>
        <p:nvPicPr>
          <p:cNvPr id="3" name="Imagen 2">
            <a:extLst>
              <a:ext uri="{FF2B5EF4-FFF2-40B4-BE49-F238E27FC236}">
                <a16:creationId xmlns:a16="http://schemas.microsoft.com/office/drawing/2014/main" id="{8529C5EC-DF6F-0982-8814-A3CC04366AF1}"/>
              </a:ext>
            </a:extLst>
          </p:cNvPr>
          <p:cNvPicPr>
            <a:picLocks noChangeAspect="1"/>
          </p:cNvPicPr>
          <p:nvPr/>
        </p:nvPicPr>
        <p:blipFill>
          <a:blip r:embed="rId2"/>
          <a:stretch>
            <a:fillRect/>
          </a:stretch>
        </p:blipFill>
        <p:spPr>
          <a:xfrm>
            <a:off x="1691680" y="3514898"/>
            <a:ext cx="2558587" cy="1734435"/>
          </a:xfrm>
          <a:prstGeom prst="rect">
            <a:avLst/>
          </a:prstGeom>
        </p:spPr>
      </p:pic>
    </p:spTree>
    <p:extLst>
      <p:ext uri="{BB962C8B-B14F-4D97-AF65-F5344CB8AC3E}">
        <p14:creationId xmlns:p14="http://schemas.microsoft.com/office/powerpoint/2010/main" val="29609600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C15FDE7A-9563-97A2-F36C-D4EAF925F38B}"/>
              </a:ext>
            </a:extLst>
          </p:cNvPr>
          <p:cNvSpPr txBox="1"/>
          <p:nvPr/>
        </p:nvSpPr>
        <p:spPr>
          <a:xfrm>
            <a:off x="323528" y="332656"/>
            <a:ext cx="7560840"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PERJUICIO MORAL HEREDITARIO DEBE DEMOSTRARSE PLENAMENTE EN EL PROCESO JUDICIAL POR CULPA PATRONAL, UNA VEZ PROBADO PODRÁ SER RECONOCIDO POR EL JUEZ LABORAL APLICANDO SU SANA CRÍTICA – ART.176 C.G.P. APLICABLE POR ANALOGÍA EN LA JURISDICCIÓN LABORAL, SEGÚN LO DISPONE EL ART. 145 C.P.T.S.S.- PARA ADOPTAR UNA DECISIÓN.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ES TRASCENDENTAL EMPEZAR A DAR CABIDA AL PERJUICIO MORAL EN LOS ATEL, NO HAY RAZÓN LEGAL O JURISPRUDENCIAL QUE JUSTIFIQUE NO CONDENAR POR ESTE PERJUICIO; CASOS DONDE MUEREN TRABAJADORES EJERCIENDO SU LABOR, ES DECIR, NO SE LES PROTEGIÓ ADECUADAMENTE POR PARTE DEL EMPLEADOR SU DERECHO FUNDAMENTAL A LA VIDA.</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92567220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D7B5DD5-362C-1009-9962-2F5786A032DF}"/>
              </a:ext>
            </a:extLst>
          </p:cNvPr>
          <p:cNvSpPr>
            <a:spLocks noGrp="1"/>
          </p:cNvSpPr>
          <p:nvPr>
            <p:ph type="title"/>
          </p:nvPr>
        </p:nvSpPr>
        <p:spPr/>
        <p:txBody>
          <a:bodyPr>
            <a:normAutofit/>
          </a:bodyPr>
          <a:lstStyle/>
          <a:p>
            <a:r>
              <a:rPr lang="es-ES" sz="1800" dirty="0">
                <a:solidFill>
                  <a:schemeClr val="tx1"/>
                </a:solidFill>
              </a:rPr>
              <a:t>DERECHO DEL HIJO PÓSTUMO A RECLAMAR EL PERJUICIO MORAL EN LA RESPONSABILIDAD POR CULPA PATRONAL.</a:t>
            </a:r>
            <a:endParaRPr lang="es-CO" sz="1800" dirty="0">
              <a:solidFill>
                <a:schemeClr val="tx1"/>
              </a:solidFill>
            </a:endParaRPr>
          </a:p>
        </p:txBody>
      </p:sp>
      <p:sp>
        <p:nvSpPr>
          <p:cNvPr id="3" name="Marcador de posición de imagen 2">
            <a:extLst>
              <a:ext uri="{FF2B5EF4-FFF2-40B4-BE49-F238E27FC236}">
                <a16:creationId xmlns:a16="http://schemas.microsoft.com/office/drawing/2014/main" id="{CB396AB2-6006-AE1D-9D21-5B55FD5CED4D}"/>
              </a:ext>
            </a:extLst>
          </p:cNvPr>
          <p:cNvSpPr>
            <a:spLocks noGrp="1"/>
          </p:cNvSpPr>
          <p:nvPr>
            <p:ph type="pic" idx="1"/>
          </p:nvPr>
        </p:nvSpPr>
        <p:spPr/>
      </p:sp>
      <p:sp>
        <p:nvSpPr>
          <p:cNvPr id="4" name="Marcador de texto 3">
            <a:extLst>
              <a:ext uri="{FF2B5EF4-FFF2-40B4-BE49-F238E27FC236}">
                <a16:creationId xmlns:a16="http://schemas.microsoft.com/office/drawing/2014/main" id="{621B1163-AD3E-1FB1-270E-004C0BACBD0F}"/>
              </a:ext>
            </a:extLst>
          </p:cNvPr>
          <p:cNvSpPr>
            <a:spLocks noGrp="1"/>
          </p:cNvSpPr>
          <p:nvPr>
            <p:ph type="body" sz="half" idx="2"/>
          </p:nvPr>
        </p:nvSpPr>
        <p:spPr/>
        <p:txBody>
          <a:bodyPr/>
          <a:lstStyle/>
          <a:p>
            <a:r>
              <a:rPr lang="es-ES" b="1" dirty="0"/>
              <a:t>PERJUICIO MORAL Y CULPA PATRONAL.</a:t>
            </a:r>
            <a:endParaRPr lang="es-CO" b="1" dirty="0"/>
          </a:p>
        </p:txBody>
      </p:sp>
      <p:pic>
        <p:nvPicPr>
          <p:cNvPr id="5" name="Imagen 4">
            <a:extLst>
              <a:ext uri="{FF2B5EF4-FFF2-40B4-BE49-F238E27FC236}">
                <a16:creationId xmlns:a16="http://schemas.microsoft.com/office/drawing/2014/main" id="{70C9393C-817B-0EAE-2CEE-0BA4B2498340}"/>
              </a:ext>
            </a:extLst>
          </p:cNvPr>
          <p:cNvPicPr>
            <a:picLocks noChangeAspect="1"/>
          </p:cNvPicPr>
          <p:nvPr/>
        </p:nvPicPr>
        <p:blipFill>
          <a:blip r:embed="rId2"/>
          <a:stretch>
            <a:fillRect/>
          </a:stretch>
        </p:blipFill>
        <p:spPr>
          <a:xfrm>
            <a:off x="663682" y="1066072"/>
            <a:ext cx="4069184" cy="4181170"/>
          </a:xfrm>
          <a:prstGeom prst="rect">
            <a:avLst/>
          </a:prstGeom>
        </p:spPr>
      </p:pic>
    </p:spTree>
    <p:extLst>
      <p:ext uri="{BB962C8B-B14F-4D97-AF65-F5344CB8AC3E}">
        <p14:creationId xmlns:p14="http://schemas.microsoft.com/office/powerpoint/2010/main" val="270302454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95738E00-544B-DD6A-4C5D-7FD18C0519CE}"/>
              </a:ext>
            </a:extLst>
          </p:cNvPr>
          <p:cNvSpPr txBox="1"/>
          <p:nvPr/>
        </p:nvSpPr>
        <p:spPr>
          <a:xfrm>
            <a:off x="395536" y="404664"/>
            <a:ext cx="7560840" cy="36009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HIJO PÓSTUMO ES AQUÉL QUE NACE DESPUÉS DEL FALLECIMIENTO DE SU –S- PADRE-S-.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ES VÁLIDO PREGUNTARSE: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Verdana"/>
                <a:ea typeface="+mn-ea"/>
                <a:cs typeface="+mn-cs"/>
              </a:rPr>
              <a:t>¿ SI TIENE DERECHO A LA INDEMNIZACIÓN POR PERJUICIO MORAL?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YA QUE AL MOMENTO DE  LA FATALIDAD NO EXISTIÓ, NO CONOCÍA A SU PROGENITOR –A-, POR TANTO, EN PRINCIPIO SE PENSARÍA QUE NO PADECIÓ NINGÚN DAÑO.</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282076206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B5F4680-6190-FEF1-8941-C4157C14E5B6}"/>
              </a:ext>
            </a:extLst>
          </p:cNvPr>
          <p:cNvSpPr txBox="1"/>
          <p:nvPr/>
        </p:nvSpPr>
        <p:spPr>
          <a:xfrm>
            <a:off x="323528" y="404664"/>
            <a:ext cx="7632848"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CONSEJO DE ESTADO RECONOCE EL PERJUICIO MORAL AL HIJO PÓSTUMO, DEBIDO A QUE CONSIDERA QUE EL MENCIONADO TIENE UNA AFECTACIÓN EN VARIOS ASPECTOS, COMO LO ES EL ECONÓMICO, EN RAZÓN A QUE SE PRIVA DE UN POSIBLE SUSTENTO QUE PODRÍA MEJORAR O MANTENER SU CALIDAD DE VIDA; EN UN ASPECTO SUBJETIVO, TODA VEZ QUE EL NO TENER UN PADRE O MADRE ES UN VACÍO PARA TODA SU VIDA: EL ASPECTO PSICOFÍSICO, TODA VEZ QUE ESE HECHO DAÑOSO LE PODRÍA GENERAR CONSECUENCIAS IRREPARABLES, ENTRE OTRAS SECUELAS.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C.E. SALA DE LO CONTENCIOSO ADMINISTRATIVO.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SECCIÓN TERCERA.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SENTENCIA 1997- 01646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MARZO 26 DE 2014</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86553072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CB39BA85-F454-4F52-2A73-D9E7CC0224A4}"/>
              </a:ext>
            </a:extLst>
          </p:cNvPr>
          <p:cNvSpPr txBox="1"/>
          <p:nvPr/>
        </p:nvSpPr>
        <p:spPr>
          <a:xfrm>
            <a:off x="323528" y="548680"/>
            <a:ext cx="7488832" cy="31393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EN LA JURISDICCIÓN LABORAL EN PROCESOS DE RESPONSABILIDAD POR CULPA PATRONAL, LA SALA DE CASACIÓN LABORAL DE LA C.S.J. NEGABA ESTE DERECHO AL HIJO PÓSTUMO, TAL Y COMO SE EVIDENCIA EN LA SENTENCIA DE 30 DE OCTUBRE DE 2012.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EN ESTE CASO EL DEMANDANTE ERA UN MENOR DE EDAD QUE AL MOMENTO DEL MORTAL ACCIDENTE DE TRABAJO DONDE FALLECE SU PADRE NO HABÍA NACIDO.</a:t>
            </a:r>
          </a:p>
        </p:txBody>
      </p:sp>
    </p:spTree>
    <p:extLst>
      <p:ext uri="{BB962C8B-B14F-4D97-AF65-F5344CB8AC3E}">
        <p14:creationId xmlns:p14="http://schemas.microsoft.com/office/powerpoint/2010/main" val="924047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9CE19C-519D-7A3D-F01F-59FB6273B34B}"/>
              </a:ext>
            </a:extLst>
          </p:cNvPr>
          <p:cNvSpPr>
            <a:spLocks noGrp="1"/>
          </p:cNvSpPr>
          <p:nvPr>
            <p:ph type="title"/>
          </p:nvPr>
        </p:nvSpPr>
        <p:spPr/>
        <p:txBody>
          <a:bodyPr>
            <a:noAutofit/>
          </a:bodyPr>
          <a:lstStyle/>
          <a:p>
            <a:r>
              <a:rPr lang="es-ES" sz="1800" dirty="0">
                <a:solidFill>
                  <a:schemeClr val="tx1"/>
                </a:solidFill>
              </a:rPr>
              <a:t>A.) EN CASO DE FALLECIMIENTO DEL TRABAJADOR Y LA CUANTIFICACIÓN DEL PERJUICIO MORAL A LAS VÍCTIMAS INDIRECTAS.</a:t>
            </a:r>
            <a:endParaRPr lang="es-CO" sz="1800" dirty="0">
              <a:solidFill>
                <a:schemeClr val="tx1"/>
              </a:solidFill>
            </a:endParaRPr>
          </a:p>
        </p:txBody>
      </p:sp>
      <p:sp>
        <p:nvSpPr>
          <p:cNvPr id="3" name="Marcador de posición de imagen 2">
            <a:extLst>
              <a:ext uri="{FF2B5EF4-FFF2-40B4-BE49-F238E27FC236}">
                <a16:creationId xmlns:a16="http://schemas.microsoft.com/office/drawing/2014/main" id="{885638FC-5176-52B5-968F-F28B6BCF2364}"/>
              </a:ext>
            </a:extLst>
          </p:cNvPr>
          <p:cNvSpPr>
            <a:spLocks noGrp="1"/>
          </p:cNvSpPr>
          <p:nvPr>
            <p:ph type="pic" idx="1"/>
          </p:nvPr>
        </p:nvSpPr>
        <p:spPr/>
      </p:sp>
      <p:sp>
        <p:nvSpPr>
          <p:cNvPr id="4" name="Marcador de texto 3">
            <a:extLst>
              <a:ext uri="{FF2B5EF4-FFF2-40B4-BE49-F238E27FC236}">
                <a16:creationId xmlns:a16="http://schemas.microsoft.com/office/drawing/2014/main" id="{D8C7B4C1-1E68-B3AA-8AB0-DD908B535948}"/>
              </a:ext>
            </a:extLst>
          </p:cNvPr>
          <p:cNvSpPr>
            <a:spLocks noGrp="1"/>
          </p:cNvSpPr>
          <p:nvPr>
            <p:ph type="body" sz="half" idx="2"/>
          </p:nvPr>
        </p:nvSpPr>
        <p:spPr/>
        <p:txBody>
          <a:bodyPr/>
          <a:lstStyle/>
          <a:p>
            <a:r>
              <a:rPr lang="es-ES" b="1" dirty="0"/>
              <a:t>PERJUICIO MORAL Y CULPA PATRONAL.</a:t>
            </a:r>
            <a:endParaRPr lang="es-CO" b="1" dirty="0"/>
          </a:p>
        </p:txBody>
      </p:sp>
      <p:pic>
        <p:nvPicPr>
          <p:cNvPr id="5" name="Imagen 4">
            <a:extLst>
              <a:ext uri="{FF2B5EF4-FFF2-40B4-BE49-F238E27FC236}">
                <a16:creationId xmlns:a16="http://schemas.microsoft.com/office/drawing/2014/main" id="{4AA75CEB-4A92-FC21-C22A-D0A51350A7E0}"/>
              </a:ext>
            </a:extLst>
          </p:cNvPr>
          <p:cNvPicPr>
            <a:picLocks noChangeAspect="1"/>
          </p:cNvPicPr>
          <p:nvPr/>
        </p:nvPicPr>
        <p:blipFill>
          <a:blip r:embed="rId2"/>
          <a:stretch>
            <a:fillRect/>
          </a:stretch>
        </p:blipFill>
        <p:spPr>
          <a:xfrm>
            <a:off x="688916" y="1134947"/>
            <a:ext cx="4181005" cy="4112295"/>
          </a:xfrm>
          <a:prstGeom prst="rect">
            <a:avLst/>
          </a:prstGeom>
        </p:spPr>
      </p:pic>
    </p:spTree>
    <p:extLst>
      <p:ext uri="{BB962C8B-B14F-4D97-AF65-F5344CB8AC3E}">
        <p14:creationId xmlns:p14="http://schemas.microsoft.com/office/powerpoint/2010/main" val="183871234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FCADC6A-99B3-3F90-439D-219D8B79DE2D}"/>
              </a:ext>
            </a:extLst>
          </p:cNvPr>
          <p:cNvSpPr txBox="1"/>
          <p:nvPr/>
        </p:nvSpPr>
        <p:spPr>
          <a:xfrm>
            <a:off x="179512" y="404664"/>
            <a:ext cx="7848872" cy="49552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ALTO TRIBUNAL MANIFESTÓ NO TENER DERECHO: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Verdana"/>
                <a:ea typeface="+mn-ea"/>
                <a:cs typeface="+mn-cs"/>
              </a:rPr>
              <a:t>“ EN ESE HORIZONTE, NO ES VIABLE JURIDICAMENTE ARGÜIR QUE EL IMPACTO QUE ORIGINÓ EL ACCIDENTE SUFRIDO POR SU PADRE LE IRRIGÓ UN DETRIMENTO O LE PRODUJO UN CAMBIO O ALTERACIÓN ABRUPTA E INJUSTIFICADO DE SU SITUACIÓN, CONDICIÓN O EXISTENCIA, PUES, RECUÉRDESE QUE EL DAÑO DEBE SER CIERTO Y REAL, Y LA SITUACIÓN O CONDICIÓN, A LA QUE NOS HEMOS REFERIDO, RIGUROSAMENTE DEBE SER CONCRETA Y ESTAR PRESENTE AL INSTANTE DE SURGIR LA CONCULCACIÓN DEL INTERÉS JURÍDICAMENTE AMPARADO.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4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Verdana"/>
                <a:ea typeface="+mn-ea"/>
                <a:cs typeface="+mn-cs"/>
              </a:rPr>
              <a:t>A LA VERDAD EL ESPECTRO DAÑINO QUE OCASIONÓ EL ACCIDENTE NO ALCANZÓ A PERPETRARLO, TODA VEZ QUE EL MENOR XXX NO ERA SUJETO DE DERECHOS PARA DICHA DATA, DADO QUE, INSISTASE , NO HABÍA NACIDO NI SE ENCONTRABA EN PERÍODO DE GESTACIÓN, POR LO QUE NO SE PUEDE PREGONAR EL MENOSCABO DE ALGÚN ATRIBUTO DE LA PERSONALIDAD”.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4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Verdana"/>
                <a:ea typeface="+mn-ea"/>
                <a:cs typeface="+mn-cs"/>
              </a:rPr>
              <a:t>C.S.J.</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Verdana"/>
                <a:ea typeface="+mn-ea"/>
                <a:cs typeface="+mn-cs"/>
              </a:rPr>
              <a:t>SALA DE CASACIÓN LABORAL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Verdana"/>
                <a:ea typeface="+mn-ea"/>
                <a:cs typeface="+mn-cs"/>
              </a:rPr>
              <a:t>SENTENCIA 39631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Verdana"/>
                <a:ea typeface="+mn-ea"/>
                <a:cs typeface="+mn-cs"/>
              </a:rPr>
              <a:t>OCTUBRE 30 DE 2012.</a:t>
            </a:r>
            <a:endParaRPr kumimoji="0" lang="es-CO" sz="14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420631291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494BB30-A742-D99D-9807-801E86153A2D}"/>
              </a:ext>
            </a:extLst>
          </p:cNvPr>
          <p:cNvSpPr txBox="1"/>
          <p:nvPr/>
        </p:nvSpPr>
        <p:spPr>
          <a:xfrm>
            <a:off x="251520" y="404664"/>
            <a:ext cx="7488832"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PARA ESE ENNTONCES, LA SALA DE CASACIÓN LABORAL DE LA C.S.J. CONSIDERABA QUE EL HIJO PÓSTUMO NO TENÍA DERECHO ALGUNO AL RECONOCIMIENTO DEL PERJUICIO MORAL, TODA VEZ QUE A LA FECHA DE LOS HECHOS NO EXISTÍA, NO ERA SUJETO DE DERECHOS, EN ESTE SENTIDO, EL TRIBUNAL AFIRMA QUE EL DAÑO DEBE SER CIERTO, CONCRETO Y REAL, POR TANTO, EL HIJO PÓSTUMO NO TIENE AFECTACIÓN ALGUNA TODA VEZ QUE NO HABÍA NACIDO, POR TANTO, NIEGAN ESTA PRETENSIÓN.</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pic>
        <p:nvPicPr>
          <p:cNvPr id="3" name="Imagen 2">
            <a:extLst>
              <a:ext uri="{FF2B5EF4-FFF2-40B4-BE49-F238E27FC236}">
                <a16:creationId xmlns:a16="http://schemas.microsoft.com/office/drawing/2014/main" id="{F6292C2D-B28C-1857-C394-55265509C36A}"/>
              </a:ext>
            </a:extLst>
          </p:cNvPr>
          <p:cNvPicPr>
            <a:picLocks noChangeAspect="1"/>
          </p:cNvPicPr>
          <p:nvPr/>
        </p:nvPicPr>
        <p:blipFill>
          <a:blip r:embed="rId2"/>
          <a:stretch>
            <a:fillRect/>
          </a:stretch>
        </p:blipFill>
        <p:spPr>
          <a:xfrm>
            <a:off x="2051720" y="3501008"/>
            <a:ext cx="4464496" cy="2736304"/>
          </a:xfrm>
          <a:prstGeom prst="rect">
            <a:avLst/>
          </a:prstGeom>
        </p:spPr>
      </p:pic>
    </p:spTree>
    <p:extLst>
      <p:ext uri="{BB962C8B-B14F-4D97-AF65-F5344CB8AC3E}">
        <p14:creationId xmlns:p14="http://schemas.microsoft.com/office/powerpoint/2010/main" val="71297085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FF70E90-F10F-23D8-199C-71F0FEAD8BD5}"/>
              </a:ext>
            </a:extLst>
          </p:cNvPr>
          <p:cNvSpPr txBox="1"/>
          <p:nvPr/>
        </p:nvSpPr>
        <p:spPr>
          <a:xfrm>
            <a:off x="323528" y="404664"/>
            <a:ext cx="7416824"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POSTERIORMENTE, LA SALA DE DESCONGESTIÓN LABORAL No. 1 DE LA C.S.J., EN SENTENCIA DEL 15 DE AGOSTO DE 2018 NO CASÓ UNA SENTENCIA EN LA CUAL LA SALA DE DESCONGESTIÓN LABORAL DEL TRIBUNAL SUPERIOR DEL DISTRITO  JUDICIAL DE CALI CONDENÓ POR PERJUICIOS MORALES Y OTROS DAÑOS (LUCRO CESANTE CONSOLIDADO Y FUTURO) A FAVOR DE UN HIJO PÓSTUMO DE UN TRABAJADOR QUE FALLECIÓ EN UN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Verdana"/>
                <a:ea typeface="+mn-ea"/>
                <a:cs typeface="+mn-cs"/>
              </a:rPr>
              <a:t>C.S.J. SALA DE CASACIÓN LABORAL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Verdana"/>
                <a:ea typeface="+mn-ea"/>
                <a:cs typeface="+mn-cs"/>
              </a:rPr>
              <a:t>SALA DE DESCONGESTIÓN No. 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Verdana"/>
                <a:ea typeface="+mn-ea"/>
                <a:cs typeface="+mn-cs"/>
              </a:rPr>
              <a:t>SENTENCIA 55987 AGOSTO 15 DE 2018.</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Verdana"/>
                <a:ea typeface="+mn-ea"/>
                <a:cs typeface="+mn-cs"/>
              </a:rPr>
              <a:t>HECHOS:</a:t>
            </a:r>
          </a:p>
        </p:txBody>
      </p:sp>
    </p:spTree>
    <p:extLst>
      <p:ext uri="{BB962C8B-B14F-4D97-AF65-F5344CB8AC3E}">
        <p14:creationId xmlns:p14="http://schemas.microsoft.com/office/powerpoint/2010/main" val="245438788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FB67978-48DA-771C-B542-ADA6AD156BBE}"/>
              </a:ext>
            </a:extLst>
          </p:cNvPr>
          <p:cNvSpPr txBox="1"/>
          <p:nvPr/>
        </p:nvSpPr>
        <p:spPr>
          <a:xfrm>
            <a:off x="395536" y="404664"/>
            <a:ext cx="7488832" cy="504753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EMPLEADO FALLECIÓ EL 4 DE ABRIL DE 2002 Y EL HIJO NACIÓ EL 18 DE OCTUBRE DE 2002.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TIEMPO DESPUÉS EL JUZGADO PROMISCUO DE FAMILIA DE APARTADÓ PROFIRIÓ SENTENCIA EL 20 DE JUNIO DE 2005 POR LA CUAL RECONOCIÓ LA CALIDAD DE PADRE DEL TRABAJADOR FALLECIDO QUE, SI BIEN ES CIERTO, ESTE NO FUE UN ASPECTO DEL RECURSO EXTRAORDINARIO DE CASACIÓN, SE ADVIERTE COMO EN LA CORTE SE INCLINA POR PRIMERA VEZ PARA QUE SE RECONOZCA EL PERJUICIO MORAL AL HIJO PÓSTUMO, TAL Y COMO LO HABÍA RECONOCIDO LOS JUECES DE INFERIOR CATEGORÍA.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Verdana"/>
                <a:ea typeface="+mn-ea"/>
                <a:cs typeface="+mn-cs"/>
              </a:rPr>
              <a:t>( EN EL PROCESO EN MENCIÓN EL PÉRJUICIO MORAL AL HIJO PÓSTUMO LO HABÍA RECONOCIDO EN PRIMERA INSTANCIA EL JUZGADO LABORAL ADJUNTO DEL CIRCUITO DE APARTADÓ, Y EN SEGUNDA INSTANCIA, LA SALA DE DESCONGESTIÓN LABORAL DEL TRIBUNAL SUPERIOR DEL DISTRITO JUDICIAL DE CALI).</a:t>
            </a:r>
            <a:endParaRPr kumimoji="0" lang="es-CO" sz="14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65275640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61BB82A-8A02-E715-DF18-D900C28AC640}"/>
              </a:ext>
            </a:extLst>
          </p:cNvPr>
          <p:cNvSpPr txBox="1"/>
          <p:nvPr/>
        </p:nvSpPr>
        <p:spPr>
          <a:xfrm>
            <a:off x="179512" y="260648"/>
            <a:ext cx="7776864"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AHORA BIEN, ES DE ACLARAR QUE POR DISPOSICIÓN DEL ART. 2, PARÁGRAFO DE LA LEY 1781 DE 2016, LOS FALLOS  PROFERIDOS POR LAS SALAS DE DESCONGESTIÓN NO PUEDEN MODIFICAR LA LÍNEA DE JURISPRUDENCIA DE LA SALA PERMANENTE DE LA C.S.J., ASÍ, SE ESTABLECIÓ:</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LAS SALAS DE DESCONGESTIÓN ACTUARAN INDEPENDIENTEMENTE DE LA SALA DE CASACIÓN LABORAL DE LA C.S.J., PERO CUANDO LA MAYORÍA DE LOS INTEGRANTES DE AQUELLAS CONSIDERAN PROCEDENTE CAMBIAR LA JURISPRUDENCIA SOBRE UN DETERMINADO ASUNTO O CREAR UNA NUEVA, DEVOLVERÁN EL EXPEDIENTE A LA SALA DE CASACIÓN LABORAL, PARA QUE ESTA DECIDA…”.</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76517902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97E1FC8-1836-D8D6-0EF7-51834F374787}"/>
              </a:ext>
            </a:extLst>
          </p:cNvPr>
          <p:cNvSpPr txBox="1"/>
          <p:nvPr/>
        </p:nvSpPr>
        <p:spPr>
          <a:xfrm>
            <a:off x="323528" y="476672"/>
            <a:ext cx="7488832" cy="29546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EN ESTE SENTIDO, ES CLARO QUE EL HIJO PÓSTUMO TIENE DERECHO AL PERJUICIO MORAL, TODA VEZ QUE COMO VÍCTIMA INDIRECTA SUFRE GRAVES DE TODA ÍNDOLE.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Verdana"/>
                <a:ea typeface="+mn-ea"/>
                <a:cs typeface="+mn-cs"/>
              </a:rPr>
              <a:t>EN CONCLUSIÓN, ESTE PERJUICIO DEBE SER PLENAMENTE INDEMNIZADO EN PROCESOS DE RESPONSABILIDAD POR CULPA PATRONAL.</a:t>
            </a:r>
            <a:endParaRPr kumimoji="0" lang="es-CO" sz="24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12717219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E4E4F7-2E40-22FD-CB5F-7D23C6118EE0}"/>
              </a:ext>
            </a:extLst>
          </p:cNvPr>
          <p:cNvSpPr>
            <a:spLocks noGrp="1"/>
          </p:cNvSpPr>
          <p:nvPr>
            <p:ph type="title"/>
          </p:nvPr>
        </p:nvSpPr>
        <p:spPr/>
        <p:txBody>
          <a:bodyPr>
            <a:noAutofit/>
          </a:bodyPr>
          <a:lstStyle/>
          <a:p>
            <a:r>
              <a:rPr lang="es-ES" sz="1600" dirty="0">
                <a:solidFill>
                  <a:schemeClr val="tx1"/>
                </a:solidFill>
              </a:rPr>
              <a:t>II. ANÁLISIS JURISPRUDENCIAL  DE LAS SENTENCIAS DE LA SALA DE CASACIÓN LABORAL DE LA C.S.J. DEL 31 DE OCTUBRE DE 2012 A 30 DE JUNIO DE 2021 EN LA CUANTIFICACIÓN DEL PERJUICIO MORAL POR CULPA PATRONAL.</a:t>
            </a:r>
            <a:endParaRPr lang="es-CO" sz="1600" dirty="0">
              <a:solidFill>
                <a:schemeClr val="tx1"/>
              </a:solidFill>
            </a:endParaRPr>
          </a:p>
        </p:txBody>
      </p:sp>
      <p:sp>
        <p:nvSpPr>
          <p:cNvPr id="3" name="CuadroTexto 2">
            <a:extLst>
              <a:ext uri="{FF2B5EF4-FFF2-40B4-BE49-F238E27FC236}">
                <a16:creationId xmlns:a16="http://schemas.microsoft.com/office/drawing/2014/main" id="{17084626-4DC8-5CC8-5FE4-FDBFA750D0C9}"/>
              </a:ext>
            </a:extLst>
          </p:cNvPr>
          <p:cNvSpPr txBox="1"/>
          <p:nvPr/>
        </p:nvSpPr>
        <p:spPr>
          <a:xfrm>
            <a:off x="323528" y="2060848"/>
            <a:ext cx="7704856"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EL ANÁLISIS JURISPRUDENCIAL DE LA CUANTIFICACIÓN DEL PERJUICIO MORAL EN LA CULPA PATRONAL SE REALIZARÁ DESDE LA SENTENCIAS DEL 31 DE OCTUBRE DE 2012 AL 30 DE JUNIO DE 2020; SE DIVIDIRÁ EN DOS ESCENARIOS: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A). EL PRIMERO EN CASO DE FALLECIMIENTO DEL TRABAJADOR Y LA CUANTIFICACIÓN DEL PERJUICIO MORAL A LAS VÍCTIMAS INDIRECTAS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B). EL SEGUNDO, EN CASO DE LESIONES FÍSICAS Y/O PSÍQUICAS DEL TRABAJADOR  Y LA CUANTIFICACIÓN DEL PERJUICIO MORAL A LA VÍCTIMA DIRECTA E INDIRECTA-S-.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ESTO CON EL FIN DE DETERMINAR LAS DISIMILITUDES EN LA CUANTIFICACIÓN DEL PERJUICIO MORAL.</a:t>
            </a:r>
            <a:endParaRPr kumimoji="0" lang="es-CO" sz="16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78094603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DD511BB-41E3-176A-EE1D-39B2EB86A0D7}"/>
              </a:ext>
            </a:extLst>
          </p:cNvPr>
          <p:cNvSpPr txBox="1"/>
          <p:nvPr/>
        </p:nvSpPr>
        <p:spPr>
          <a:xfrm>
            <a:off x="323528" y="476672"/>
            <a:ext cx="7488832" cy="48013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EL ANÁLISIS JURISPRUDENCIAL SE LLEVARÁ A CABO A PARTIR  DE LA SENTENCIA 39631 DEL 30 DE OCTUBRE DE 2012, DE LA SALA CASACIÓN LABORAL DE LA C.S.J.; CON ESTE FALLO SE CONSOLIDA LOS ELEMENTOS ESTRUCTURALES DE LA RESPONSABILIDAD POR CULPA PATRONAL, COMO LO ES EL DAÑO, LA CULPA SUFICIENTEMENTE COMPROBADA DEL EMPLEADOR Y EL NEXO CAUSAL ENTRE AMBOS.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AHORA BIEN, EL ESTUDIO JURISPRUDENCIAL COMENZARÁ  DE LA MÁS RECIENTE A LA MÁS ANTIGUA, ES DECIR, DEL 30 DE JUNIO DE 2021 AL 31 DE OCTUBRE DE 2012; SE TENDRÁ EN CUENTA SOLAMENTE SENTENCIAS EN LAS CUALES SE DECLARA LA RESPONSABILIDAD POR CULPA PATRONAL Y HAGAN REFERENCIA A LA CUANTIFICACIÓN DEL PERJUICIO MORAL A LAS VÍCTIMAS.</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21742764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CCA5F82-7484-E1B6-1A55-966E17FC8DED}"/>
              </a:ext>
            </a:extLst>
          </p:cNvPr>
          <p:cNvSpPr txBox="1"/>
          <p:nvPr/>
        </p:nvSpPr>
        <p:spPr>
          <a:xfrm>
            <a:off x="395536" y="260648"/>
            <a:ext cx="7416824"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Verdana"/>
                <a:ea typeface="+mn-ea"/>
                <a:cs typeface="+mn-cs"/>
              </a:rPr>
              <a:t>SIN DUDA ALGUNA, SI ES IMPERATIVO ESTABLECER CRITERIOS OBJETIVOS ORIENTADORES PARA DETERMINAR EL MONTO DEL PERJUICIO MORAL EN LOS PROCESOS DE RESPONSABILIDAD POR CULPA PATRONAL; ESTO GENERARÍA MENOS INEQUIDADES EN LOS FALLOS JUDICIALES, DISMINUIRÍA LAS DIFERENCIAS DE LAS CONDENAS  EN CIRCUNSTANCIAS SEMEJANTES Y NO ESTARÍA SUJETA SOLAMENTE AL ARBITRIO DEL JUEZ LABORAL.</a:t>
            </a:r>
            <a:endParaRPr kumimoji="0" lang="es-CO" sz="24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56206772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02F0EA-F57F-4B90-B748-B3C8EA670BF1}"/>
              </a:ext>
            </a:extLst>
          </p:cNvPr>
          <p:cNvSpPr>
            <a:spLocks noGrp="1"/>
          </p:cNvSpPr>
          <p:nvPr>
            <p:ph type="title"/>
          </p:nvPr>
        </p:nvSpPr>
        <p:spPr/>
        <p:txBody>
          <a:bodyPr>
            <a:noAutofit/>
          </a:bodyPr>
          <a:lstStyle/>
          <a:p>
            <a:r>
              <a:rPr lang="es-ES" sz="1800" b="1" dirty="0"/>
              <a:t>A. CRITERIOS OBJETIVOS ORIENTADORES EN CASO DE FALLECIMIENTO DEL TRABAJADOR POR UN ATEL Y SU MÉTODO DE APLICACIÓN.</a:t>
            </a:r>
            <a:endParaRPr lang="es-CO" sz="1800" b="1" dirty="0"/>
          </a:p>
        </p:txBody>
      </p:sp>
      <p:sp>
        <p:nvSpPr>
          <p:cNvPr id="4" name="Marcador de texto 3">
            <a:extLst>
              <a:ext uri="{FF2B5EF4-FFF2-40B4-BE49-F238E27FC236}">
                <a16:creationId xmlns:a16="http://schemas.microsoft.com/office/drawing/2014/main" id="{8DA90666-E6EC-A6F7-6CDB-9A4352BA51A0}"/>
              </a:ext>
            </a:extLst>
          </p:cNvPr>
          <p:cNvSpPr>
            <a:spLocks noGrp="1"/>
          </p:cNvSpPr>
          <p:nvPr>
            <p:ph type="body" sz="half" idx="2"/>
          </p:nvPr>
        </p:nvSpPr>
        <p:spPr/>
        <p:txBody>
          <a:bodyPr/>
          <a:lstStyle/>
          <a:p>
            <a:r>
              <a:rPr lang="es-ES" b="1" dirty="0"/>
              <a:t>PERJUICIO MORAL Y CULPA PATRONAL.</a:t>
            </a:r>
            <a:endParaRPr lang="es-CO" b="1" dirty="0"/>
          </a:p>
        </p:txBody>
      </p:sp>
      <p:pic>
        <p:nvPicPr>
          <p:cNvPr id="1026" name="Picture 2">
            <a:extLst>
              <a:ext uri="{FF2B5EF4-FFF2-40B4-BE49-F238E27FC236}">
                <a16:creationId xmlns:a16="http://schemas.microsoft.com/office/drawing/2014/main" id="{A092256D-8C95-A34D-5AE9-C45C379B12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5928" y="1400175"/>
            <a:ext cx="2733721" cy="4121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0461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77766FC6-BE3F-17DE-2897-A298D93C6490}"/>
              </a:ext>
            </a:extLst>
          </p:cNvPr>
          <p:cNvSpPr txBox="1"/>
          <p:nvPr/>
        </p:nvSpPr>
        <p:spPr>
          <a:xfrm>
            <a:off x="323528" y="476672"/>
            <a:ext cx="7488832" cy="2031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ESTUDIO DE LAS SENTENCIAS DE RESPONSABILIDAD POR CULPA PATRONAL, ART. 216 C.S.T., EN EL CUAL EL TRABAJADOR FALLECE POR UN ATEL; SE ANALIZARÁ CUAL FUE EL MONTO CUANTIFICADO POR PERJUICIO MORAL A LAS VÍCTIMAS INDIRECTAS, DE PARTE DE LA SALA DE CASACIÓN LABORAL DE LA C.S.J., DISCRIMINADO POR AÑOS (2021 – 2012).</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273538616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C6FA2F4B-A79F-24E8-6FF3-7402DB726C65}"/>
              </a:ext>
            </a:extLst>
          </p:cNvPr>
          <p:cNvSpPr txBox="1"/>
          <p:nvPr/>
        </p:nvSpPr>
        <p:spPr>
          <a:xfrm>
            <a:off x="196851" y="2006601"/>
            <a:ext cx="8756650" cy="2377574"/>
          </a:xfrm>
          <a:prstGeom prst="rect">
            <a:avLst/>
          </a:prstGeom>
          <a:noFill/>
        </p:spPr>
        <p:txBody>
          <a:bodyPr wrap="square" rtlCol="0">
            <a:spAutoFit/>
          </a:bodyPr>
          <a:lstStyle/>
          <a:p>
            <a:pPr defTabSz="342900" eaLnBrk="1" fontAlgn="auto" hangingPunct="1">
              <a:spcBef>
                <a:spcPts val="0"/>
              </a:spcBef>
              <a:spcAft>
                <a:spcPts val="0"/>
              </a:spcAft>
            </a:pPr>
            <a:r>
              <a:rPr lang="es-ES" sz="1350" b="1" dirty="0">
                <a:solidFill>
                  <a:prstClr val="white"/>
                </a:solidFill>
                <a:latin typeface="Century Gothic" panose="020B0502020202020204"/>
              </a:rPr>
              <a:t>ESTOS SERÁN LOS TRES (3) CRITERIOS OBJETIVOS ORIENTADORES QUE SE PROPONEN:</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r>
              <a:rPr lang="es-ES" sz="1350" b="1" dirty="0">
                <a:solidFill>
                  <a:prstClr val="white"/>
                </a:solidFill>
                <a:latin typeface="Century Gothic" panose="020B0502020202020204"/>
              </a:rPr>
              <a:t>A.1.	LA EXPECTATIVA DE VIDA DEL TRABAJADOR FALLECIDO.</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r>
              <a:rPr lang="es-ES" sz="1350" b="1" dirty="0">
                <a:solidFill>
                  <a:prstClr val="white"/>
                </a:solidFill>
                <a:latin typeface="Century Gothic" panose="020B0502020202020204"/>
              </a:rPr>
              <a:t>A.2.	LA EXISTENCIA DE HIJOS MENORES Y/O EN SITUACIÓN DE DISCAPACIDAD E HIJOS MAYORES DE 	EDAD Y</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r>
              <a:rPr lang="es-ES" sz="1350" b="1" dirty="0">
                <a:solidFill>
                  <a:prstClr val="white"/>
                </a:solidFill>
                <a:latin typeface="Century Gothic" panose="020B0502020202020204"/>
              </a:rPr>
              <a:t>A.3.	ACREDITAR CONVIVENCIA CON EL TRABAJADOR.</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r>
              <a:rPr lang="es-ES" sz="1350" b="1" dirty="0">
                <a:solidFill>
                  <a:prstClr val="white"/>
                </a:solidFill>
                <a:latin typeface="Century Gothic" panose="020B0502020202020204"/>
              </a:rPr>
              <a:t>CADA UNO DE LOS TRES CRITERIOS  TENDRÁN LA MISMA IMPORTANCIA AL MOMENTO DE CUANTIFICAR EL PERJUICIO MORAL PARA LA-S- VICTIMA-S- INDIRECTA-S-.</a:t>
            </a:r>
            <a:endParaRPr lang="es-CO" sz="1350" b="1" dirty="0">
              <a:solidFill>
                <a:prstClr val="white"/>
              </a:solidFill>
              <a:latin typeface="Century Gothic" panose="020B0502020202020204"/>
            </a:endParaRPr>
          </a:p>
        </p:txBody>
      </p:sp>
    </p:spTree>
    <p:extLst>
      <p:ext uri="{BB962C8B-B14F-4D97-AF65-F5344CB8AC3E}">
        <p14:creationId xmlns:p14="http://schemas.microsoft.com/office/powerpoint/2010/main" val="121016730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02F0EA-F57F-4B90-B748-B3C8EA670BF1}"/>
              </a:ext>
            </a:extLst>
          </p:cNvPr>
          <p:cNvSpPr>
            <a:spLocks noGrp="1"/>
          </p:cNvSpPr>
          <p:nvPr>
            <p:ph type="title"/>
          </p:nvPr>
        </p:nvSpPr>
        <p:spPr/>
        <p:txBody>
          <a:bodyPr>
            <a:noAutofit/>
          </a:bodyPr>
          <a:lstStyle/>
          <a:p>
            <a:r>
              <a:rPr lang="es-ES" sz="1500" b="1" dirty="0"/>
              <a:t>b. CRITERIOS OBJETIVOS ORIENTADORES EN CASO DE LESIONES Y/O PSÍQUICAS DEL TRABAJADOR POR UN ATEL, LA CUANTIFICACIÓN DEL PERJUICIO MORAL A LA VÍCTIMA DIRECTA E INDIRECTA (S) Y SU MÉTODO DE APLICACIÓN.</a:t>
            </a:r>
            <a:endParaRPr lang="es-CO" sz="1500" b="1" dirty="0"/>
          </a:p>
        </p:txBody>
      </p:sp>
      <p:sp>
        <p:nvSpPr>
          <p:cNvPr id="4" name="Marcador de texto 3">
            <a:extLst>
              <a:ext uri="{FF2B5EF4-FFF2-40B4-BE49-F238E27FC236}">
                <a16:creationId xmlns:a16="http://schemas.microsoft.com/office/drawing/2014/main" id="{8DA90666-E6EC-A6F7-6CDB-9A4352BA51A0}"/>
              </a:ext>
            </a:extLst>
          </p:cNvPr>
          <p:cNvSpPr>
            <a:spLocks noGrp="1"/>
          </p:cNvSpPr>
          <p:nvPr>
            <p:ph type="body" sz="half" idx="2"/>
          </p:nvPr>
        </p:nvSpPr>
        <p:spPr/>
        <p:txBody>
          <a:bodyPr/>
          <a:lstStyle/>
          <a:p>
            <a:r>
              <a:rPr lang="es-ES" b="1" dirty="0"/>
              <a:t>PERJUICIO MORAL Y CULPA PATRONAL.</a:t>
            </a:r>
            <a:endParaRPr lang="es-CO" b="1" dirty="0"/>
          </a:p>
        </p:txBody>
      </p:sp>
      <p:pic>
        <p:nvPicPr>
          <p:cNvPr id="5" name="Picture 2">
            <a:extLst>
              <a:ext uri="{FF2B5EF4-FFF2-40B4-BE49-F238E27FC236}">
                <a16:creationId xmlns:a16="http://schemas.microsoft.com/office/drawing/2014/main" id="{44B7E9F0-D1D9-7C47-2F69-14F77AD98E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5928" y="1420681"/>
            <a:ext cx="2733721" cy="4100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048412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76CDC15E-1842-AEDD-BB41-A50606D3648E}"/>
              </a:ext>
            </a:extLst>
          </p:cNvPr>
          <p:cNvSpPr txBox="1"/>
          <p:nvPr/>
        </p:nvSpPr>
        <p:spPr>
          <a:xfrm>
            <a:off x="285750" y="2101851"/>
            <a:ext cx="8528050" cy="3000821"/>
          </a:xfrm>
          <a:prstGeom prst="rect">
            <a:avLst/>
          </a:prstGeom>
          <a:noFill/>
        </p:spPr>
        <p:txBody>
          <a:bodyPr wrap="square" rtlCol="0">
            <a:spAutoFit/>
          </a:bodyPr>
          <a:lstStyle/>
          <a:p>
            <a:pPr defTabSz="342900" eaLnBrk="1" fontAlgn="auto" hangingPunct="1">
              <a:spcBef>
                <a:spcPts val="0"/>
              </a:spcBef>
              <a:spcAft>
                <a:spcPts val="0"/>
              </a:spcAft>
            </a:pPr>
            <a:r>
              <a:rPr lang="es-ES" sz="1350" b="1" dirty="0">
                <a:solidFill>
                  <a:prstClr val="white"/>
                </a:solidFill>
                <a:latin typeface="Century Gothic" panose="020B0502020202020204"/>
              </a:rPr>
              <a:t>ESTOS SERÁN LOS CUATRO CRITERIOS OBJETIVOS ORIENTADORES QUE SE PROPONEN PARA LA CUANTIFICACIÓN DEL PERJUICIO MORAL EN CASOS DE LESIONES FÍSICAS Y/O PSÍQUICAS DEL TRABAJADOR:</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r>
              <a:rPr lang="es-ES" sz="1350" b="1" dirty="0">
                <a:solidFill>
                  <a:prstClr val="white"/>
                </a:solidFill>
                <a:latin typeface="Century Gothic" panose="020B0502020202020204"/>
              </a:rPr>
              <a:t>B.1.	PÉRDIDA DE CAPACIDAD LABORAL.</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r>
              <a:rPr lang="es-ES" sz="1350" b="1" dirty="0">
                <a:solidFill>
                  <a:prstClr val="white"/>
                </a:solidFill>
                <a:latin typeface="Century Gothic" panose="020B0502020202020204"/>
              </a:rPr>
              <a:t>B.2. LA EXPECTATIVA DE VIDA DEL TRABAJADOR.</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r>
              <a:rPr lang="es-ES" sz="1350" b="1" dirty="0">
                <a:solidFill>
                  <a:prstClr val="white"/>
                </a:solidFill>
                <a:latin typeface="Century Gothic" panose="020B0502020202020204"/>
              </a:rPr>
              <a:t>B.3. LA EXISTENCIA DE HIJOS MENORES DE EDAD Y/O EN SITUACIÓN DE DISCAPACIDAD, E HIJOS MAYORES DE EDAD.</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r>
              <a:rPr lang="es-ES" sz="1350" b="1" dirty="0">
                <a:solidFill>
                  <a:prstClr val="white"/>
                </a:solidFill>
                <a:latin typeface="Century Gothic" panose="020B0502020202020204"/>
              </a:rPr>
              <a:t>B.4. ACREDITAR CONVIVENCIA CON EL TRABAJADOR EN CASO DE LAS VÍCTIMAS INDIRECTAS.</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endParaRPr lang="es-CO" sz="1350" b="1" dirty="0">
              <a:solidFill>
                <a:prstClr val="white"/>
              </a:solidFill>
              <a:latin typeface="Century Gothic" panose="020B0502020202020204"/>
            </a:endParaRPr>
          </a:p>
        </p:txBody>
      </p:sp>
    </p:spTree>
    <p:extLst>
      <p:ext uri="{BB962C8B-B14F-4D97-AF65-F5344CB8AC3E}">
        <p14:creationId xmlns:p14="http://schemas.microsoft.com/office/powerpoint/2010/main" val="3677207579"/>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76CDC15E-1842-AEDD-BB41-A50606D3648E}"/>
              </a:ext>
            </a:extLst>
          </p:cNvPr>
          <p:cNvSpPr txBox="1"/>
          <p:nvPr/>
        </p:nvSpPr>
        <p:spPr>
          <a:xfrm>
            <a:off x="285750" y="2101850"/>
            <a:ext cx="8528050" cy="2377574"/>
          </a:xfrm>
          <a:prstGeom prst="rect">
            <a:avLst/>
          </a:prstGeom>
          <a:noFill/>
        </p:spPr>
        <p:txBody>
          <a:bodyPr wrap="square" rtlCol="0">
            <a:spAutoFit/>
          </a:bodyPr>
          <a:lstStyle/>
          <a:p>
            <a:pPr defTabSz="342900" eaLnBrk="1" fontAlgn="auto" hangingPunct="1">
              <a:spcBef>
                <a:spcPts val="0"/>
              </a:spcBef>
              <a:spcAft>
                <a:spcPts val="0"/>
              </a:spcAft>
            </a:pPr>
            <a:r>
              <a:rPr lang="es-ES" sz="1350" b="1" dirty="0">
                <a:solidFill>
                  <a:prstClr val="white"/>
                </a:solidFill>
                <a:latin typeface="Century Gothic" panose="020B0502020202020204"/>
              </a:rPr>
              <a:t>PARA LA CUANTIFICACIÓN DEL PERJUICIO MORAL PARA LA VÍCTIMA DIRECTA SE APLICARÁN LOS TRES PRIMEROS CRITERIOS.</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r>
              <a:rPr lang="es-ES" sz="1350" b="1" dirty="0">
                <a:solidFill>
                  <a:prstClr val="white"/>
                </a:solidFill>
                <a:latin typeface="Century Gothic" panose="020B0502020202020204"/>
              </a:rPr>
              <a:t>RESPECTO DE LAS VÍCTIMAS INDIRECTAS SE APLICARÁN LOS CUATRO CRITERIOS OBJETIVOS ORIENTADORES, DE ACUERDO CON LOS RANGOS ESTABLECIDOS, TAL Y COMO SE DESARROLLARÁN MÁS ADELANTE.</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r>
              <a:rPr lang="es-ES" sz="1350" b="1" dirty="0">
                <a:solidFill>
                  <a:prstClr val="white"/>
                </a:solidFill>
                <a:latin typeface="Century Gothic" panose="020B0502020202020204"/>
              </a:rPr>
              <a:t>CADA UNO DE LOS CRITERIOS TENDRÁN LA MISMA IMPORTANCIA AL MOMENTO DE CUANTIFICAR EL PERJUICIO MORAL PARA LA VÍCTIMA DIRECTA COMO PARA LAS VÍCTIMAS INDIRECTAS.</a:t>
            </a:r>
          </a:p>
          <a:p>
            <a:pPr defTabSz="342900" eaLnBrk="1" fontAlgn="auto" hangingPunct="1">
              <a:spcBef>
                <a:spcPts val="0"/>
              </a:spcBef>
              <a:spcAft>
                <a:spcPts val="0"/>
              </a:spcAft>
            </a:pPr>
            <a:endParaRPr lang="es-ES" sz="1350" b="1" dirty="0">
              <a:solidFill>
                <a:prstClr val="white"/>
              </a:solidFill>
              <a:latin typeface="Century Gothic" panose="020B0502020202020204"/>
            </a:endParaRPr>
          </a:p>
          <a:p>
            <a:pPr defTabSz="342900" eaLnBrk="1" fontAlgn="auto" hangingPunct="1">
              <a:spcBef>
                <a:spcPts val="0"/>
              </a:spcBef>
              <a:spcAft>
                <a:spcPts val="0"/>
              </a:spcAft>
            </a:pPr>
            <a:endParaRPr lang="es-CO" sz="1350" b="1" dirty="0">
              <a:solidFill>
                <a:prstClr val="white"/>
              </a:solidFill>
              <a:latin typeface="Century Gothic" panose="020B0502020202020204"/>
            </a:endParaRPr>
          </a:p>
        </p:txBody>
      </p:sp>
    </p:spTree>
    <p:extLst>
      <p:ext uri="{BB962C8B-B14F-4D97-AF65-F5344CB8AC3E}">
        <p14:creationId xmlns:p14="http://schemas.microsoft.com/office/powerpoint/2010/main" val="19878717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escubre 150 ideas de memes y perros frases | perros, humor divertido sobre  animales, amor perruno y más">
            <a:extLst>
              <a:ext uri="{FF2B5EF4-FFF2-40B4-BE49-F238E27FC236}">
                <a16:creationId xmlns:a16="http://schemas.microsoft.com/office/drawing/2014/main" id="{56DDFB33-E81B-9FD5-7821-B99C8D9E0A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9871" y="347133"/>
            <a:ext cx="4657725" cy="5681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1970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F321EBF-097E-CDED-2AF8-B8CE3E9634AF}"/>
              </a:ext>
            </a:extLst>
          </p:cNvPr>
          <p:cNvSpPr txBox="1"/>
          <p:nvPr/>
        </p:nvSpPr>
        <p:spPr>
          <a:xfrm>
            <a:off x="323528" y="260648"/>
            <a:ext cx="22322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2.021:</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94F1FC79-82C6-EA99-AC03-C8C9211552DE}"/>
              </a:ext>
            </a:extLst>
          </p:cNvPr>
          <p:cNvGraphicFramePr>
            <a:graphicFrameLocks noGrp="1"/>
          </p:cNvGraphicFramePr>
          <p:nvPr/>
        </p:nvGraphicFramePr>
        <p:xfrm>
          <a:off x="323528" y="1006913"/>
          <a:ext cx="7560840" cy="4958143"/>
        </p:xfrm>
        <a:graphic>
          <a:graphicData uri="http://schemas.openxmlformats.org/drawingml/2006/table">
            <a:tbl>
              <a:tblPr firstRow="1" bandRow="1">
                <a:tableStyleId>{5C22544A-7EE6-4342-B048-85BDC9FD1C3A}</a:tableStyleId>
              </a:tblPr>
              <a:tblGrid>
                <a:gridCol w="1512168">
                  <a:extLst>
                    <a:ext uri="{9D8B030D-6E8A-4147-A177-3AD203B41FA5}">
                      <a16:colId xmlns:a16="http://schemas.microsoft.com/office/drawing/2014/main" val="4160698424"/>
                    </a:ext>
                  </a:extLst>
                </a:gridCol>
                <a:gridCol w="1512168">
                  <a:extLst>
                    <a:ext uri="{9D8B030D-6E8A-4147-A177-3AD203B41FA5}">
                      <a16:colId xmlns:a16="http://schemas.microsoft.com/office/drawing/2014/main" val="3266643573"/>
                    </a:ext>
                  </a:extLst>
                </a:gridCol>
                <a:gridCol w="1512168">
                  <a:extLst>
                    <a:ext uri="{9D8B030D-6E8A-4147-A177-3AD203B41FA5}">
                      <a16:colId xmlns:a16="http://schemas.microsoft.com/office/drawing/2014/main" val="2696926193"/>
                    </a:ext>
                  </a:extLst>
                </a:gridCol>
                <a:gridCol w="1512168">
                  <a:extLst>
                    <a:ext uri="{9D8B030D-6E8A-4147-A177-3AD203B41FA5}">
                      <a16:colId xmlns:a16="http://schemas.microsoft.com/office/drawing/2014/main" val="4255104934"/>
                    </a:ext>
                  </a:extLst>
                </a:gridCol>
                <a:gridCol w="1512168">
                  <a:extLst>
                    <a:ext uri="{9D8B030D-6E8A-4147-A177-3AD203B41FA5}">
                      <a16:colId xmlns:a16="http://schemas.microsoft.com/office/drawing/2014/main" val="3899219611"/>
                    </a:ext>
                  </a:extLst>
                </a:gridCol>
              </a:tblGrid>
              <a:tr h="807363">
                <a:tc>
                  <a:txBody>
                    <a:bodyPr/>
                    <a:lstStyle/>
                    <a:p>
                      <a:pPr algn="ctr"/>
                      <a:r>
                        <a:rPr lang="es-ES" sz="1100" b="1" dirty="0">
                          <a:solidFill>
                            <a:schemeClr val="tx1"/>
                          </a:solidFill>
                        </a:rPr>
                        <a:t>FECHA DIA/MES/AÑO</a:t>
                      </a:r>
                      <a:endParaRPr lang="es-CO" sz="1100" b="1" dirty="0">
                        <a:solidFill>
                          <a:schemeClr val="tx1"/>
                        </a:solidFill>
                      </a:endParaRPr>
                    </a:p>
                  </a:txBody>
                  <a:tcPr marT="41564" marB="41564"/>
                </a:tc>
                <a:tc>
                  <a:txBody>
                    <a:bodyPr/>
                    <a:lstStyle/>
                    <a:p>
                      <a:pPr algn="ctr"/>
                      <a:r>
                        <a:rPr lang="es-ES" sz="1100" b="1" dirty="0">
                          <a:solidFill>
                            <a:schemeClr val="tx1"/>
                          </a:solidFill>
                        </a:rPr>
                        <a:t>RADICACIÓN</a:t>
                      </a:r>
                    </a:p>
                    <a:p>
                      <a:pPr algn="ctr"/>
                      <a:r>
                        <a:rPr lang="es-ES" sz="1100" b="1" dirty="0">
                          <a:solidFill>
                            <a:schemeClr val="tx1"/>
                          </a:solidFill>
                        </a:rPr>
                        <a:t>MAGISTRADO</a:t>
                      </a:r>
                    </a:p>
                    <a:p>
                      <a:pPr algn="ctr"/>
                      <a:r>
                        <a:rPr lang="es-ES" sz="1100" b="1" dirty="0">
                          <a:solidFill>
                            <a:schemeClr val="tx1"/>
                          </a:solidFill>
                        </a:rPr>
                        <a:t>PONENTE</a:t>
                      </a:r>
                      <a:endParaRPr lang="es-CO" sz="1100" b="1" dirty="0">
                        <a:solidFill>
                          <a:schemeClr val="tx1"/>
                        </a:solidFill>
                      </a:endParaRPr>
                    </a:p>
                  </a:txBody>
                  <a:tcPr marT="41564" marB="41564"/>
                </a:tc>
                <a:tc>
                  <a:txBody>
                    <a:bodyPr/>
                    <a:lstStyle/>
                    <a:p>
                      <a:pPr algn="ctr"/>
                      <a:r>
                        <a:rPr lang="es-ES" sz="1100" b="1" dirty="0">
                          <a:solidFill>
                            <a:schemeClr val="tx1"/>
                          </a:solidFill>
                        </a:rPr>
                        <a:t>CAUSA DEL DAÑO</a:t>
                      </a:r>
                      <a:endParaRPr lang="es-CO" sz="1100" b="1" dirty="0">
                        <a:solidFill>
                          <a:schemeClr val="tx1"/>
                        </a:solidFill>
                      </a:endParaRPr>
                    </a:p>
                  </a:txBody>
                  <a:tcPr marT="41564" marB="41564"/>
                </a:tc>
                <a:tc>
                  <a:txBody>
                    <a:bodyPr/>
                    <a:lstStyle/>
                    <a:p>
                      <a:pPr algn="ctr"/>
                      <a:r>
                        <a:rPr lang="es-ES" sz="1100" b="1" dirty="0">
                          <a:solidFill>
                            <a:schemeClr val="tx1"/>
                          </a:solidFill>
                        </a:rPr>
                        <a:t>BENEFICIARIO-S- POR PERJICIO MORAL</a:t>
                      </a:r>
                      <a:endParaRPr lang="es-CO" sz="1100" b="1" dirty="0">
                        <a:solidFill>
                          <a:schemeClr val="tx1"/>
                        </a:solidFill>
                      </a:endParaRPr>
                    </a:p>
                  </a:txBody>
                  <a:tcPr marT="41564" marB="41564"/>
                </a:tc>
                <a:tc>
                  <a:txBody>
                    <a:bodyPr/>
                    <a:lstStyle/>
                    <a:p>
                      <a:pPr algn="ctr"/>
                      <a:r>
                        <a:rPr lang="es-ES" sz="1100" b="1" dirty="0">
                          <a:solidFill>
                            <a:schemeClr val="tx1"/>
                          </a:solidFill>
                        </a:rPr>
                        <a:t>CONDENA POR PERJUICIO MORAL</a:t>
                      </a:r>
                      <a:endParaRPr lang="es-CO" sz="1100" b="1" dirty="0">
                        <a:solidFill>
                          <a:schemeClr val="tx1"/>
                        </a:solidFill>
                      </a:endParaRPr>
                    </a:p>
                  </a:txBody>
                  <a:tcPr marT="41564" marB="41564"/>
                </a:tc>
                <a:extLst>
                  <a:ext uri="{0D108BD9-81ED-4DB2-BD59-A6C34878D82A}">
                    <a16:rowId xmlns:a16="http://schemas.microsoft.com/office/drawing/2014/main" val="3164224316"/>
                  </a:ext>
                </a:extLst>
              </a:tr>
              <a:tr h="807363">
                <a:tc>
                  <a:txBody>
                    <a:bodyPr/>
                    <a:lstStyle/>
                    <a:p>
                      <a:pPr algn="ctr"/>
                      <a:r>
                        <a:rPr lang="es-ES" sz="1100" b="1" dirty="0">
                          <a:solidFill>
                            <a:schemeClr val="tx1"/>
                          </a:solidFill>
                        </a:rPr>
                        <a:t>03/02/2021</a:t>
                      </a:r>
                      <a:endParaRPr lang="es-CO" sz="1100" b="1" dirty="0">
                        <a:solidFill>
                          <a:schemeClr val="tx1"/>
                        </a:solidFill>
                      </a:endParaRPr>
                    </a:p>
                  </a:txBody>
                  <a:tcPr marT="41564" marB="41564"/>
                </a:tc>
                <a:tc>
                  <a:txBody>
                    <a:bodyPr/>
                    <a:lstStyle/>
                    <a:p>
                      <a:pPr algn="ctr"/>
                      <a:r>
                        <a:rPr lang="es-ES" sz="1100" b="1" dirty="0">
                          <a:solidFill>
                            <a:schemeClr val="tx1"/>
                          </a:solidFill>
                        </a:rPr>
                        <a:t>65291</a:t>
                      </a:r>
                    </a:p>
                    <a:p>
                      <a:pPr algn="ctr"/>
                      <a:r>
                        <a:rPr lang="es-ES" sz="1100" b="1" dirty="0">
                          <a:solidFill>
                            <a:schemeClr val="tx1"/>
                          </a:solidFill>
                        </a:rPr>
                        <a:t>M.P. GERARDO BOTERO ZULUAGA</a:t>
                      </a:r>
                      <a:endParaRPr lang="es-CO" sz="1100" b="1" dirty="0">
                        <a:solidFill>
                          <a:schemeClr val="tx1"/>
                        </a:solidFill>
                      </a:endParaRPr>
                    </a:p>
                  </a:txBody>
                  <a:tcPr marT="41564" marB="41564"/>
                </a:tc>
                <a:tc>
                  <a:txBody>
                    <a:bodyPr/>
                    <a:lstStyle/>
                    <a:p>
                      <a:pPr algn="ctr"/>
                      <a:r>
                        <a:rPr lang="es-ES" sz="1100" b="1" dirty="0">
                          <a:solidFill>
                            <a:schemeClr val="tx1"/>
                          </a:solidFill>
                        </a:rPr>
                        <a:t>FALLECIMIENTO</a:t>
                      </a:r>
                    </a:p>
                    <a:p>
                      <a:pPr algn="ctr"/>
                      <a:r>
                        <a:rPr lang="es-ES" sz="1100" b="1" dirty="0">
                          <a:solidFill>
                            <a:schemeClr val="tx1"/>
                          </a:solidFill>
                        </a:rPr>
                        <a:t>AT</a:t>
                      </a:r>
                      <a:endParaRPr lang="es-CO" sz="1100" b="1" dirty="0">
                        <a:solidFill>
                          <a:schemeClr val="tx1"/>
                        </a:solidFill>
                      </a:endParaRPr>
                    </a:p>
                  </a:txBody>
                  <a:tcPr marT="41564" marB="41564"/>
                </a:tc>
                <a:tc>
                  <a:txBody>
                    <a:bodyPr/>
                    <a:lstStyle/>
                    <a:p>
                      <a:pPr algn="ctr"/>
                      <a:r>
                        <a:rPr lang="es-ES" sz="1100" b="1" dirty="0">
                          <a:solidFill>
                            <a:schemeClr val="tx1"/>
                          </a:solidFill>
                        </a:rPr>
                        <a:t>COMPAÑERA PERMANENTE HIJA MENOR DE EDAD</a:t>
                      </a:r>
                      <a:endParaRPr lang="es-CO" sz="1100" b="1" dirty="0">
                        <a:solidFill>
                          <a:schemeClr val="tx1"/>
                        </a:solidFill>
                      </a:endParaRPr>
                    </a:p>
                  </a:txBody>
                  <a:tcPr marT="41564" marB="41564"/>
                </a:tc>
                <a:tc>
                  <a:txBody>
                    <a:bodyPr/>
                    <a:lstStyle/>
                    <a:p>
                      <a:pPr algn="ctr"/>
                      <a:r>
                        <a:rPr lang="es-ES" sz="1100" b="1" dirty="0">
                          <a:solidFill>
                            <a:schemeClr val="tx1"/>
                          </a:solidFill>
                        </a:rPr>
                        <a:t>50 SMLMV</a:t>
                      </a:r>
                    </a:p>
                    <a:p>
                      <a:pPr algn="ctr"/>
                      <a:r>
                        <a:rPr lang="es-ES" sz="1100" b="1" dirty="0">
                          <a:solidFill>
                            <a:schemeClr val="tx1"/>
                          </a:solidFill>
                        </a:rPr>
                        <a:t>50 SMLMV</a:t>
                      </a:r>
                      <a:endParaRPr lang="es-CO" sz="1100" b="1" dirty="0">
                        <a:solidFill>
                          <a:schemeClr val="tx1"/>
                        </a:solidFill>
                      </a:endParaRPr>
                    </a:p>
                  </a:txBody>
                  <a:tcPr marT="41564" marB="41564"/>
                </a:tc>
                <a:extLst>
                  <a:ext uri="{0D108BD9-81ED-4DB2-BD59-A6C34878D82A}">
                    <a16:rowId xmlns:a16="http://schemas.microsoft.com/office/drawing/2014/main" val="1547340833"/>
                  </a:ext>
                </a:extLst>
              </a:tr>
              <a:tr h="807363">
                <a:tc>
                  <a:txBody>
                    <a:bodyPr/>
                    <a:lstStyle/>
                    <a:p>
                      <a:pPr algn="ctr"/>
                      <a:r>
                        <a:rPr lang="es-ES" sz="1100" b="1" dirty="0">
                          <a:solidFill>
                            <a:schemeClr val="tx1"/>
                          </a:solidFill>
                        </a:rPr>
                        <a:t>10/02/2021</a:t>
                      </a:r>
                      <a:endParaRPr lang="es-CO" sz="1100" b="1" dirty="0">
                        <a:solidFill>
                          <a:schemeClr val="tx1"/>
                        </a:solidFill>
                      </a:endParaRPr>
                    </a:p>
                  </a:txBody>
                  <a:tcPr marT="41564" marB="41564"/>
                </a:tc>
                <a:tc>
                  <a:txBody>
                    <a:bodyPr/>
                    <a:lstStyle/>
                    <a:p>
                      <a:pPr algn="ctr"/>
                      <a:r>
                        <a:rPr lang="es-ES" sz="1100" b="1" dirty="0">
                          <a:solidFill>
                            <a:schemeClr val="tx1"/>
                          </a:solidFill>
                        </a:rPr>
                        <a:t>67176</a:t>
                      </a:r>
                    </a:p>
                    <a:p>
                      <a:pPr algn="ctr"/>
                      <a:r>
                        <a:rPr lang="es-ES" sz="1100" b="1" dirty="0">
                          <a:solidFill>
                            <a:schemeClr val="tx1"/>
                          </a:solidFill>
                        </a:rPr>
                        <a:t>M.P. OMAR ANGEL MEJIA A.</a:t>
                      </a:r>
                      <a:endParaRPr lang="es-CO" sz="1100" b="1" dirty="0">
                        <a:solidFill>
                          <a:schemeClr val="tx1"/>
                        </a:solidFill>
                      </a:endParaRPr>
                    </a:p>
                  </a:txBody>
                  <a:tcPr marT="41564" marB="41564"/>
                </a:tc>
                <a:tc>
                  <a:txBody>
                    <a:bodyPr/>
                    <a:lstStyle/>
                    <a:p>
                      <a:pPr algn="ctr"/>
                      <a:r>
                        <a:rPr lang="es-ES" sz="1100" b="1" dirty="0">
                          <a:solidFill>
                            <a:schemeClr val="tx1"/>
                          </a:solidFill>
                        </a:rPr>
                        <a:t>FALLECIMIENTO AT</a:t>
                      </a:r>
                      <a:endParaRPr lang="es-CO" sz="1100" b="1" dirty="0">
                        <a:solidFill>
                          <a:schemeClr val="tx1"/>
                        </a:solidFill>
                      </a:endParaRPr>
                    </a:p>
                  </a:txBody>
                  <a:tcPr marT="41564" marB="41564"/>
                </a:tc>
                <a:tc>
                  <a:txBody>
                    <a:bodyPr/>
                    <a:lstStyle/>
                    <a:p>
                      <a:pPr algn="ctr"/>
                      <a:r>
                        <a:rPr lang="es-ES" sz="1100" b="1" dirty="0">
                          <a:solidFill>
                            <a:schemeClr val="tx1"/>
                          </a:solidFill>
                        </a:rPr>
                        <a:t>ESPOSA</a:t>
                      </a:r>
                    </a:p>
                    <a:p>
                      <a:pPr algn="ctr"/>
                      <a:r>
                        <a:rPr lang="es-ES" sz="1100" b="1" dirty="0">
                          <a:solidFill>
                            <a:schemeClr val="tx1"/>
                          </a:solidFill>
                        </a:rPr>
                        <a:t>HIJO</a:t>
                      </a:r>
                    </a:p>
                    <a:p>
                      <a:pPr algn="ctr"/>
                      <a:r>
                        <a:rPr lang="es-ES" sz="1100" b="1" dirty="0">
                          <a:solidFill>
                            <a:schemeClr val="tx1"/>
                          </a:solidFill>
                        </a:rPr>
                        <a:t>HIJO</a:t>
                      </a:r>
                      <a:endParaRPr lang="es-CO" sz="1100" b="1" dirty="0">
                        <a:solidFill>
                          <a:schemeClr val="tx1"/>
                        </a:solidFill>
                      </a:endParaRPr>
                    </a:p>
                  </a:txBody>
                  <a:tcPr marT="41564" marB="41564"/>
                </a:tc>
                <a:tc>
                  <a:txBody>
                    <a:bodyPr/>
                    <a:lstStyle/>
                    <a:p>
                      <a:pPr algn="ctr"/>
                      <a:r>
                        <a:rPr lang="es-ES" sz="1100" b="1" dirty="0">
                          <a:solidFill>
                            <a:schemeClr val="tx1"/>
                          </a:solidFill>
                        </a:rPr>
                        <a:t>100 SMLMV</a:t>
                      </a:r>
                    </a:p>
                    <a:p>
                      <a:pPr algn="ctr"/>
                      <a:r>
                        <a:rPr lang="es-ES" sz="1100" b="1" dirty="0">
                          <a:solidFill>
                            <a:schemeClr val="tx1"/>
                          </a:solidFill>
                        </a:rPr>
                        <a:t>100 SMLMV</a:t>
                      </a:r>
                    </a:p>
                    <a:p>
                      <a:pPr algn="ctr"/>
                      <a:r>
                        <a:rPr lang="es-ES" sz="1100" b="1" dirty="0">
                          <a:solidFill>
                            <a:schemeClr val="tx1"/>
                          </a:solidFill>
                        </a:rPr>
                        <a:t>100 SMLMV</a:t>
                      </a:r>
                    </a:p>
                    <a:p>
                      <a:pPr algn="ctr"/>
                      <a:endParaRPr lang="es-CO" sz="1100" b="1" dirty="0">
                        <a:solidFill>
                          <a:schemeClr val="tx1"/>
                        </a:solidFill>
                      </a:endParaRPr>
                    </a:p>
                  </a:txBody>
                  <a:tcPr marT="41564" marB="41564"/>
                </a:tc>
                <a:extLst>
                  <a:ext uri="{0D108BD9-81ED-4DB2-BD59-A6C34878D82A}">
                    <a16:rowId xmlns:a16="http://schemas.microsoft.com/office/drawing/2014/main" val="4283683589"/>
                  </a:ext>
                </a:extLst>
              </a:tr>
              <a:tr h="807363">
                <a:tc>
                  <a:txBody>
                    <a:bodyPr/>
                    <a:lstStyle/>
                    <a:p>
                      <a:pPr algn="ctr"/>
                      <a:r>
                        <a:rPr lang="es-ES" sz="1100" b="1" dirty="0">
                          <a:solidFill>
                            <a:schemeClr val="tx1"/>
                          </a:solidFill>
                        </a:rPr>
                        <a:t>03/03/2021</a:t>
                      </a:r>
                      <a:endParaRPr lang="es-CO" sz="1100" b="1" dirty="0">
                        <a:solidFill>
                          <a:schemeClr val="tx1"/>
                        </a:solidFill>
                      </a:endParaRPr>
                    </a:p>
                  </a:txBody>
                  <a:tcPr marT="41564" marB="41564"/>
                </a:tc>
                <a:tc>
                  <a:txBody>
                    <a:bodyPr/>
                    <a:lstStyle/>
                    <a:p>
                      <a:pPr algn="ctr"/>
                      <a:r>
                        <a:rPr lang="es-ES" sz="1100" b="1" dirty="0">
                          <a:solidFill>
                            <a:schemeClr val="tx1"/>
                          </a:solidFill>
                        </a:rPr>
                        <a:t>87584</a:t>
                      </a:r>
                    </a:p>
                    <a:p>
                      <a:pPr algn="ctr"/>
                      <a:r>
                        <a:rPr lang="es-ES" sz="1100" b="1" dirty="0">
                          <a:solidFill>
                            <a:schemeClr val="tx1"/>
                          </a:solidFill>
                        </a:rPr>
                        <a:t>M.P. LUIS BENEDICTO HERRERA D.</a:t>
                      </a:r>
                      <a:endParaRPr lang="es-CO" sz="1100" b="1" dirty="0">
                        <a:solidFill>
                          <a:schemeClr val="tx1"/>
                        </a:solidFill>
                      </a:endParaRPr>
                    </a:p>
                  </a:txBody>
                  <a:tcPr marT="41564" marB="41564"/>
                </a:tc>
                <a:tc>
                  <a:txBody>
                    <a:bodyPr/>
                    <a:lstStyle/>
                    <a:p>
                      <a:pPr algn="ctr"/>
                      <a:r>
                        <a:rPr lang="es-ES" sz="1100" b="1" dirty="0">
                          <a:solidFill>
                            <a:schemeClr val="tx1"/>
                          </a:solidFill>
                        </a:rPr>
                        <a:t>FALLECIMIENTO AT</a:t>
                      </a:r>
                      <a:endParaRPr lang="es-CO" sz="1100" b="1" dirty="0">
                        <a:solidFill>
                          <a:schemeClr val="tx1"/>
                        </a:solidFill>
                      </a:endParaRPr>
                    </a:p>
                  </a:txBody>
                  <a:tcPr marT="41564" marB="41564"/>
                </a:tc>
                <a:tc>
                  <a:txBody>
                    <a:bodyPr/>
                    <a:lstStyle/>
                    <a:p>
                      <a:pPr algn="ctr"/>
                      <a:r>
                        <a:rPr lang="es-ES" sz="1100" b="1" dirty="0">
                          <a:solidFill>
                            <a:schemeClr val="tx1"/>
                          </a:solidFill>
                        </a:rPr>
                        <a:t>COMPAÑERA PERMANENTE</a:t>
                      </a:r>
                      <a:endParaRPr lang="es-CO" sz="1100" b="1" dirty="0">
                        <a:solidFill>
                          <a:schemeClr val="tx1"/>
                        </a:solidFill>
                      </a:endParaRPr>
                    </a:p>
                  </a:txBody>
                  <a:tcPr marT="41564" marB="41564"/>
                </a:tc>
                <a:tc>
                  <a:txBody>
                    <a:bodyPr/>
                    <a:lstStyle/>
                    <a:p>
                      <a:pPr algn="ctr"/>
                      <a:r>
                        <a:rPr lang="es-ES" sz="1100" b="1" dirty="0">
                          <a:solidFill>
                            <a:schemeClr val="tx1"/>
                          </a:solidFill>
                        </a:rPr>
                        <a:t>39.8 SMLMV</a:t>
                      </a:r>
                      <a:endParaRPr lang="es-CO" sz="1100" b="1" dirty="0">
                        <a:solidFill>
                          <a:schemeClr val="tx1"/>
                        </a:solidFill>
                      </a:endParaRPr>
                    </a:p>
                  </a:txBody>
                  <a:tcPr marT="41564" marB="41564"/>
                </a:tc>
                <a:extLst>
                  <a:ext uri="{0D108BD9-81ED-4DB2-BD59-A6C34878D82A}">
                    <a16:rowId xmlns:a16="http://schemas.microsoft.com/office/drawing/2014/main" val="1002229809"/>
                  </a:ext>
                </a:extLst>
              </a:tr>
              <a:tr h="807363">
                <a:tc>
                  <a:txBody>
                    <a:bodyPr/>
                    <a:lstStyle/>
                    <a:p>
                      <a:pPr algn="ctr"/>
                      <a:r>
                        <a:rPr lang="es-ES" sz="1100" b="1" dirty="0">
                          <a:solidFill>
                            <a:schemeClr val="tx1"/>
                          </a:solidFill>
                        </a:rPr>
                        <a:t>10/03/2021</a:t>
                      </a:r>
                      <a:endParaRPr lang="es-CO" sz="1100" b="1" dirty="0">
                        <a:solidFill>
                          <a:schemeClr val="tx1"/>
                        </a:solidFill>
                      </a:endParaRPr>
                    </a:p>
                  </a:txBody>
                  <a:tcPr marT="41564" marB="41564"/>
                </a:tc>
                <a:tc>
                  <a:txBody>
                    <a:bodyPr/>
                    <a:lstStyle/>
                    <a:p>
                      <a:pPr algn="ctr"/>
                      <a:r>
                        <a:rPr lang="es-ES" sz="1100" b="1" dirty="0">
                          <a:solidFill>
                            <a:schemeClr val="tx1"/>
                          </a:solidFill>
                        </a:rPr>
                        <a:t>68772</a:t>
                      </a:r>
                    </a:p>
                    <a:p>
                      <a:pPr algn="ctr"/>
                      <a:r>
                        <a:rPr lang="es-ES" sz="1100" b="1" dirty="0">
                          <a:solidFill>
                            <a:schemeClr val="tx1"/>
                          </a:solidFill>
                        </a:rPr>
                        <a:t>M.P. OMAR ANGEL MEJIA A.</a:t>
                      </a:r>
                      <a:endParaRPr lang="es-CO" sz="1100" b="1" dirty="0">
                        <a:solidFill>
                          <a:schemeClr val="tx1"/>
                        </a:solidFill>
                      </a:endParaRPr>
                    </a:p>
                  </a:txBody>
                  <a:tcPr marT="41564" marB="41564"/>
                </a:tc>
                <a:tc>
                  <a:txBody>
                    <a:bodyPr/>
                    <a:lstStyle/>
                    <a:p>
                      <a:pPr algn="ctr"/>
                      <a:r>
                        <a:rPr lang="es-ES" sz="1100" b="1" dirty="0">
                          <a:solidFill>
                            <a:schemeClr val="tx1"/>
                          </a:solidFill>
                        </a:rPr>
                        <a:t>FALLECIMIENTO AT.</a:t>
                      </a:r>
                      <a:endParaRPr lang="es-CO" sz="1100" b="1" dirty="0">
                        <a:solidFill>
                          <a:schemeClr val="tx1"/>
                        </a:solidFill>
                      </a:endParaRPr>
                    </a:p>
                  </a:txBody>
                  <a:tcPr marT="41564" marB="41564"/>
                </a:tc>
                <a:tc>
                  <a:txBody>
                    <a:bodyPr/>
                    <a:lstStyle/>
                    <a:p>
                      <a:pPr algn="ctr"/>
                      <a:r>
                        <a:rPr lang="es-ES" sz="1100" b="1" dirty="0">
                          <a:solidFill>
                            <a:schemeClr val="tx1"/>
                          </a:solidFill>
                        </a:rPr>
                        <a:t>5 HIJOS MENORES DE EDAD</a:t>
                      </a:r>
                      <a:endParaRPr lang="es-CO" sz="1100" b="1" dirty="0">
                        <a:solidFill>
                          <a:schemeClr val="tx1"/>
                        </a:solidFill>
                      </a:endParaRPr>
                    </a:p>
                  </a:txBody>
                  <a:tcPr marT="41564" marB="41564"/>
                </a:tc>
                <a:tc>
                  <a:txBody>
                    <a:bodyPr/>
                    <a:lstStyle/>
                    <a:p>
                      <a:pPr algn="ctr"/>
                      <a:r>
                        <a:rPr lang="es-ES" sz="1100" b="1" dirty="0">
                          <a:solidFill>
                            <a:schemeClr val="tx1"/>
                          </a:solidFill>
                        </a:rPr>
                        <a:t>20 SMLMV PARA CADA UNO.</a:t>
                      </a:r>
                      <a:endParaRPr lang="es-CO" sz="1100" b="1" dirty="0">
                        <a:solidFill>
                          <a:schemeClr val="tx1"/>
                        </a:solidFill>
                      </a:endParaRPr>
                    </a:p>
                  </a:txBody>
                  <a:tcPr marT="41564" marB="41564"/>
                </a:tc>
                <a:extLst>
                  <a:ext uri="{0D108BD9-81ED-4DB2-BD59-A6C34878D82A}">
                    <a16:rowId xmlns:a16="http://schemas.microsoft.com/office/drawing/2014/main" val="270320390"/>
                  </a:ext>
                </a:extLst>
              </a:tr>
              <a:tr h="807363">
                <a:tc>
                  <a:txBody>
                    <a:bodyPr/>
                    <a:lstStyle/>
                    <a:p>
                      <a:pPr algn="ctr"/>
                      <a:r>
                        <a:rPr lang="es-ES" sz="1100" b="1" dirty="0">
                          <a:solidFill>
                            <a:schemeClr val="tx1"/>
                          </a:solidFill>
                        </a:rPr>
                        <a:t>14/04/2021</a:t>
                      </a:r>
                      <a:endParaRPr lang="es-CO" sz="1100" b="1" dirty="0">
                        <a:solidFill>
                          <a:schemeClr val="tx1"/>
                        </a:solidFill>
                      </a:endParaRPr>
                    </a:p>
                  </a:txBody>
                  <a:tcPr marT="41564" marB="41564"/>
                </a:tc>
                <a:tc>
                  <a:txBody>
                    <a:bodyPr/>
                    <a:lstStyle/>
                    <a:p>
                      <a:pPr algn="ctr"/>
                      <a:r>
                        <a:rPr lang="es-ES" sz="1100" b="1" dirty="0">
                          <a:solidFill>
                            <a:schemeClr val="tx1"/>
                          </a:solidFill>
                        </a:rPr>
                        <a:t>70895</a:t>
                      </a:r>
                    </a:p>
                    <a:p>
                      <a:pPr algn="ctr"/>
                      <a:r>
                        <a:rPr lang="es-ES" sz="1100" b="1" dirty="0">
                          <a:solidFill>
                            <a:schemeClr val="tx1"/>
                          </a:solidFill>
                        </a:rPr>
                        <a:t>M.P. GERARDO BOTERO Z.</a:t>
                      </a:r>
                      <a:endParaRPr lang="es-CO" sz="1100" b="1" dirty="0">
                        <a:solidFill>
                          <a:schemeClr val="tx1"/>
                        </a:solidFill>
                      </a:endParaRPr>
                    </a:p>
                  </a:txBody>
                  <a:tcPr marT="41564" marB="41564"/>
                </a:tc>
                <a:tc>
                  <a:txBody>
                    <a:bodyPr/>
                    <a:lstStyle/>
                    <a:p>
                      <a:pPr algn="ctr"/>
                      <a:r>
                        <a:rPr lang="es-ES" sz="1100" b="1" dirty="0">
                          <a:solidFill>
                            <a:schemeClr val="tx1"/>
                          </a:solidFill>
                        </a:rPr>
                        <a:t>FALLECIMIENTO AT</a:t>
                      </a:r>
                      <a:endParaRPr lang="es-CO" sz="1100" b="1" dirty="0">
                        <a:solidFill>
                          <a:schemeClr val="tx1"/>
                        </a:solidFill>
                      </a:endParaRPr>
                    </a:p>
                  </a:txBody>
                  <a:tcPr marT="41564" marB="41564"/>
                </a:tc>
                <a:tc>
                  <a:txBody>
                    <a:bodyPr/>
                    <a:lstStyle/>
                    <a:p>
                      <a:pPr algn="ctr"/>
                      <a:r>
                        <a:rPr lang="es-ES" sz="1100" b="1" dirty="0">
                          <a:solidFill>
                            <a:schemeClr val="tx1"/>
                          </a:solidFill>
                        </a:rPr>
                        <a:t>COMPAÑERA PERMANENTE</a:t>
                      </a:r>
                    </a:p>
                    <a:p>
                      <a:pPr algn="ctr"/>
                      <a:r>
                        <a:rPr lang="es-ES" sz="1100" b="1" dirty="0">
                          <a:solidFill>
                            <a:schemeClr val="tx1"/>
                          </a:solidFill>
                        </a:rPr>
                        <a:t>3 HIJOS MENORES DE EDAD.</a:t>
                      </a:r>
                      <a:endParaRPr lang="es-CO" sz="1100" b="1" dirty="0">
                        <a:solidFill>
                          <a:schemeClr val="tx1"/>
                        </a:solidFill>
                      </a:endParaRPr>
                    </a:p>
                  </a:txBody>
                  <a:tcPr marT="41564" marB="41564"/>
                </a:tc>
                <a:tc>
                  <a:txBody>
                    <a:bodyPr/>
                    <a:lstStyle/>
                    <a:p>
                      <a:pPr algn="ctr"/>
                      <a:r>
                        <a:rPr lang="es-ES" sz="1100" b="1" dirty="0">
                          <a:solidFill>
                            <a:schemeClr val="tx1"/>
                          </a:solidFill>
                        </a:rPr>
                        <a:t>100 SMLMV</a:t>
                      </a:r>
                    </a:p>
                    <a:p>
                      <a:pPr algn="ctr"/>
                      <a:r>
                        <a:rPr lang="es-ES" sz="1100" b="1" dirty="0">
                          <a:solidFill>
                            <a:schemeClr val="tx1"/>
                          </a:solidFill>
                        </a:rPr>
                        <a:t>100 SMLMV PARA CADA UNO.</a:t>
                      </a:r>
                      <a:endParaRPr lang="es-CO" sz="1100" b="1" dirty="0">
                        <a:solidFill>
                          <a:schemeClr val="tx1"/>
                        </a:solidFill>
                      </a:endParaRPr>
                    </a:p>
                  </a:txBody>
                  <a:tcPr marT="41564" marB="41564"/>
                </a:tc>
                <a:extLst>
                  <a:ext uri="{0D108BD9-81ED-4DB2-BD59-A6C34878D82A}">
                    <a16:rowId xmlns:a16="http://schemas.microsoft.com/office/drawing/2014/main" val="1685930854"/>
                  </a:ext>
                </a:extLst>
              </a:tr>
            </a:tbl>
          </a:graphicData>
        </a:graphic>
      </p:graphicFrame>
    </p:spTree>
    <p:extLst>
      <p:ext uri="{BB962C8B-B14F-4D97-AF65-F5344CB8AC3E}">
        <p14:creationId xmlns:p14="http://schemas.microsoft.com/office/powerpoint/2010/main" val="1866716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402AAF3-5837-B968-92F1-06C541F479E9}"/>
              </a:ext>
            </a:extLst>
          </p:cNvPr>
          <p:cNvSpPr txBox="1"/>
          <p:nvPr/>
        </p:nvSpPr>
        <p:spPr>
          <a:xfrm>
            <a:off x="251520" y="260648"/>
            <a:ext cx="237626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2020:</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EE31B1F3-AB7A-EF9F-A5AC-991E37EED67E}"/>
              </a:ext>
            </a:extLst>
          </p:cNvPr>
          <p:cNvGraphicFramePr>
            <a:graphicFrameLocks noGrp="1"/>
          </p:cNvGraphicFramePr>
          <p:nvPr/>
        </p:nvGraphicFramePr>
        <p:xfrm>
          <a:off x="251520" y="1397000"/>
          <a:ext cx="7368480" cy="5272360"/>
        </p:xfrm>
        <a:graphic>
          <a:graphicData uri="http://schemas.openxmlformats.org/drawingml/2006/table">
            <a:tbl>
              <a:tblPr firstRow="1" bandRow="1">
                <a:tableStyleId>{5C22544A-7EE6-4342-B048-85BDC9FD1C3A}</a:tableStyleId>
              </a:tblPr>
              <a:tblGrid>
                <a:gridCol w="1473696">
                  <a:extLst>
                    <a:ext uri="{9D8B030D-6E8A-4147-A177-3AD203B41FA5}">
                      <a16:colId xmlns:a16="http://schemas.microsoft.com/office/drawing/2014/main" val="307411226"/>
                    </a:ext>
                  </a:extLst>
                </a:gridCol>
                <a:gridCol w="1473696">
                  <a:extLst>
                    <a:ext uri="{9D8B030D-6E8A-4147-A177-3AD203B41FA5}">
                      <a16:colId xmlns:a16="http://schemas.microsoft.com/office/drawing/2014/main" val="777966711"/>
                    </a:ext>
                  </a:extLst>
                </a:gridCol>
                <a:gridCol w="1473696">
                  <a:extLst>
                    <a:ext uri="{9D8B030D-6E8A-4147-A177-3AD203B41FA5}">
                      <a16:colId xmlns:a16="http://schemas.microsoft.com/office/drawing/2014/main" val="3859648425"/>
                    </a:ext>
                  </a:extLst>
                </a:gridCol>
                <a:gridCol w="1473696">
                  <a:extLst>
                    <a:ext uri="{9D8B030D-6E8A-4147-A177-3AD203B41FA5}">
                      <a16:colId xmlns:a16="http://schemas.microsoft.com/office/drawing/2014/main" val="1931514951"/>
                    </a:ext>
                  </a:extLst>
                </a:gridCol>
                <a:gridCol w="1473696">
                  <a:extLst>
                    <a:ext uri="{9D8B030D-6E8A-4147-A177-3AD203B41FA5}">
                      <a16:colId xmlns:a16="http://schemas.microsoft.com/office/drawing/2014/main" val="4048538431"/>
                    </a:ext>
                  </a:extLst>
                </a:gridCol>
              </a:tblGrid>
              <a:tr h="1318090">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–S-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318286759"/>
                  </a:ext>
                </a:extLst>
              </a:tr>
              <a:tr h="1318090">
                <a:tc>
                  <a:txBody>
                    <a:bodyPr/>
                    <a:lstStyle/>
                    <a:p>
                      <a:pPr algn="ctr"/>
                      <a:r>
                        <a:rPr lang="es-ES" sz="1100" b="1" dirty="0">
                          <a:solidFill>
                            <a:schemeClr val="tx1"/>
                          </a:solidFill>
                        </a:rPr>
                        <a:t>07/10/2020</a:t>
                      </a:r>
                      <a:endParaRPr lang="es-CO" sz="1100" b="1" dirty="0">
                        <a:solidFill>
                          <a:schemeClr val="tx1"/>
                        </a:solidFill>
                      </a:endParaRPr>
                    </a:p>
                  </a:txBody>
                  <a:tcPr/>
                </a:tc>
                <a:tc>
                  <a:txBody>
                    <a:bodyPr/>
                    <a:lstStyle/>
                    <a:p>
                      <a:pPr algn="ctr"/>
                      <a:r>
                        <a:rPr lang="es-ES" sz="1100" b="1" dirty="0">
                          <a:solidFill>
                            <a:schemeClr val="tx1"/>
                          </a:solidFill>
                        </a:rPr>
                        <a:t>68525</a:t>
                      </a:r>
                    </a:p>
                    <a:p>
                      <a:pPr algn="ctr"/>
                      <a:r>
                        <a:rPr lang="es-ES" sz="1100" b="1" dirty="0">
                          <a:solidFill>
                            <a:schemeClr val="tx1"/>
                          </a:solidFill>
                        </a:rPr>
                        <a:t>M.P. OMAR ANGEL MEJIA A.</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COMPAÑERA PERMANENTE</a:t>
                      </a:r>
                    </a:p>
                    <a:p>
                      <a:pPr algn="ctr"/>
                      <a:r>
                        <a:rPr lang="es-ES" sz="1100" b="1" dirty="0">
                          <a:solidFill>
                            <a:schemeClr val="tx1"/>
                          </a:solidFill>
                        </a:rPr>
                        <a:t>DOS HIJOS</a:t>
                      </a:r>
                      <a:endParaRPr lang="es-CO" sz="1100" b="1" dirty="0">
                        <a:solidFill>
                          <a:schemeClr val="tx1"/>
                        </a:solidFill>
                      </a:endParaRPr>
                    </a:p>
                  </a:txBody>
                  <a:tcPr/>
                </a:tc>
                <a:tc>
                  <a:txBody>
                    <a:bodyPr/>
                    <a:lstStyle/>
                    <a:p>
                      <a:pPr algn="ctr"/>
                      <a:r>
                        <a:rPr lang="es-ES" sz="1100" b="1" dirty="0">
                          <a:solidFill>
                            <a:schemeClr val="tx1"/>
                          </a:solidFill>
                        </a:rPr>
                        <a:t>150 SMLMV</a:t>
                      </a:r>
                      <a:endParaRPr lang="es-CO" sz="1100" b="1" dirty="0">
                        <a:solidFill>
                          <a:schemeClr val="tx1"/>
                        </a:solidFill>
                      </a:endParaRPr>
                    </a:p>
                  </a:txBody>
                  <a:tcPr/>
                </a:tc>
                <a:extLst>
                  <a:ext uri="{0D108BD9-81ED-4DB2-BD59-A6C34878D82A}">
                    <a16:rowId xmlns:a16="http://schemas.microsoft.com/office/drawing/2014/main" val="3681134904"/>
                  </a:ext>
                </a:extLst>
              </a:tr>
              <a:tr h="1318090">
                <a:tc>
                  <a:txBody>
                    <a:bodyPr/>
                    <a:lstStyle/>
                    <a:p>
                      <a:pPr algn="ctr"/>
                      <a:r>
                        <a:rPr lang="es-ES" sz="1100" b="1" dirty="0">
                          <a:solidFill>
                            <a:schemeClr val="tx1"/>
                          </a:solidFill>
                        </a:rPr>
                        <a:t>04/11/2020</a:t>
                      </a:r>
                      <a:endParaRPr lang="es-CO" sz="1100" b="1" dirty="0">
                        <a:solidFill>
                          <a:schemeClr val="tx1"/>
                        </a:solidFill>
                      </a:endParaRPr>
                    </a:p>
                  </a:txBody>
                  <a:tcPr/>
                </a:tc>
                <a:tc>
                  <a:txBody>
                    <a:bodyPr/>
                    <a:lstStyle/>
                    <a:p>
                      <a:pPr algn="ctr"/>
                      <a:r>
                        <a:rPr lang="es-ES" sz="1100" b="1" dirty="0">
                          <a:solidFill>
                            <a:schemeClr val="tx1"/>
                          </a:solidFill>
                        </a:rPr>
                        <a:t>61563</a:t>
                      </a:r>
                    </a:p>
                    <a:p>
                      <a:pPr algn="ctr"/>
                      <a:r>
                        <a:rPr lang="es-ES" sz="1100" b="1" dirty="0">
                          <a:solidFill>
                            <a:schemeClr val="tx1"/>
                          </a:solidFill>
                        </a:rPr>
                        <a:t>M.P. IVÁN MAURICIO LENIS G.</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MADRE</a:t>
                      </a:r>
                    </a:p>
                    <a:p>
                      <a:pPr algn="ctr"/>
                      <a:r>
                        <a:rPr lang="es-ES" sz="1100" b="1" dirty="0">
                          <a:solidFill>
                            <a:schemeClr val="tx1"/>
                          </a:solidFill>
                        </a:rPr>
                        <a:t>PADRASTRO</a:t>
                      </a:r>
                    </a:p>
                    <a:p>
                      <a:pPr algn="ctr"/>
                      <a:r>
                        <a:rPr lang="es-ES" sz="1100" b="1" dirty="0">
                          <a:solidFill>
                            <a:schemeClr val="tx1"/>
                          </a:solidFill>
                        </a:rPr>
                        <a:t>HERMANO HERMANA</a:t>
                      </a:r>
                    </a:p>
                    <a:p>
                      <a:pPr algn="ctr"/>
                      <a:r>
                        <a:rPr lang="es-ES" sz="1100" b="1" dirty="0">
                          <a:solidFill>
                            <a:schemeClr val="tx1"/>
                          </a:solidFill>
                        </a:rPr>
                        <a:t>HERMANA</a:t>
                      </a:r>
                      <a:endParaRPr lang="es-CO" sz="1100" b="1" dirty="0">
                        <a:solidFill>
                          <a:schemeClr val="tx1"/>
                        </a:solidFill>
                      </a:endParaRPr>
                    </a:p>
                  </a:txBody>
                  <a:tcPr/>
                </a:tc>
                <a:tc>
                  <a:txBody>
                    <a:bodyPr/>
                    <a:lstStyle/>
                    <a:p>
                      <a:pPr algn="ctr"/>
                      <a:r>
                        <a:rPr lang="es-ES" sz="1100" b="1" dirty="0">
                          <a:solidFill>
                            <a:schemeClr val="tx1"/>
                          </a:solidFill>
                        </a:rPr>
                        <a:t>100 SMLMV</a:t>
                      </a:r>
                    </a:p>
                    <a:p>
                      <a:pPr algn="ctr"/>
                      <a:r>
                        <a:rPr lang="es-ES" sz="1100" b="1" dirty="0">
                          <a:solidFill>
                            <a:schemeClr val="tx1"/>
                          </a:solidFill>
                        </a:rPr>
                        <a:t>100 SMLMV</a:t>
                      </a:r>
                    </a:p>
                    <a:p>
                      <a:pPr marL="228600" indent="-228600" algn="ctr">
                        <a:buAutoNum type="arabicPlain" startAt="50"/>
                      </a:pPr>
                      <a:r>
                        <a:rPr lang="es-ES" sz="1100" b="1" dirty="0">
                          <a:solidFill>
                            <a:schemeClr val="tx1"/>
                          </a:solidFill>
                        </a:rPr>
                        <a:t>SMLMV</a:t>
                      </a:r>
                    </a:p>
                    <a:p>
                      <a:pPr marL="0" indent="0" algn="ctr">
                        <a:buNone/>
                      </a:pPr>
                      <a:r>
                        <a:rPr lang="es-ES" sz="1100" b="1" dirty="0">
                          <a:solidFill>
                            <a:schemeClr val="tx1"/>
                          </a:solidFill>
                        </a:rPr>
                        <a:t>50 SMLMV</a:t>
                      </a:r>
                    </a:p>
                    <a:p>
                      <a:pPr marL="0" indent="0" algn="ctr">
                        <a:buNone/>
                      </a:pPr>
                      <a:r>
                        <a:rPr lang="es-ES" sz="1100" b="1" dirty="0">
                          <a:solidFill>
                            <a:schemeClr val="tx1"/>
                          </a:solidFill>
                        </a:rPr>
                        <a:t>50 SMLMV</a:t>
                      </a:r>
                      <a:endParaRPr lang="es-CO" sz="1100" b="1" dirty="0">
                        <a:solidFill>
                          <a:schemeClr val="tx1"/>
                        </a:solidFill>
                      </a:endParaRPr>
                    </a:p>
                  </a:txBody>
                  <a:tcPr/>
                </a:tc>
                <a:extLst>
                  <a:ext uri="{0D108BD9-81ED-4DB2-BD59-A6C34878D82A}">
                    <a16:rowId xmlns:a16="http://schemas.microsoft.com/office/drawing/2014/main" val="1015686247"/>
                  </a:ext>
                </a:extLst>
              </a:tr>
              <a:tr h="1318090">
                <a:tc>
                  <a:txBody>
                    <a:bodyPr/>
                    <a:lstStyle/>
                    <a:p>
                      <a:pPr algn="ctr"/>
                      <a:r>
                        <a:rPr lang="es-ES" sz="1100" b="1" dirty="0">
                          <a:solidFill>
                            <a:schemeClr val="tx1"/>
                          </a:solidFill>
                        </a:rPr>
                        <a:t>25/11/2020</a:t>
                      </a:r>
                      <a:endParaRPr lang="es-CO" sz="1100" b="1" dirty="0">
                        <a:solidFill>
                          <a:schemeClr val="tx1"/>
                        </a:solidFill>
                      </a:endParaRPr>
                    </a:p>
                  </a:txBody>
                  <a:tcPr/>
                </a:tc>
                <a:tc>
                  <a:txBody>
                    <a:bodyPr/>
                    <a:lstStyle/>
                    <a:p>
                      <a:pPr algn="ctr"/>
                      <a:r>
                        <a:rPr lang="es-ES" sz="1100" b="1" dirty="0">
                          <a:solidFill>
                            <a:schemeClr val="tx1"/>
                          </a:solidFill>
                        </a:rPr>
                        <a:t>78990</a:t>
                      </a:r>
                    </a:p>
                    <a:p>
                      <a:pPr algn="ctr"/>
                      <a:r>
                        <a:rPr lang="es-ES" sz="1100" b="1" dirty="0">
                          <a:solidFill>
                            <a:schemeClr val="tx1"/>
                          </a:solidFill>
                        </a:rPr>
                        <a:t>M.P.JORGE LUIS QUIROZ A.</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MADRE</a:t>
                      </a:r>
                      <a:endParaRPr lang="es-CO" sz="1100" b="1" dirty="0">
                        <a:solidFill>
                          <a:schemeClr val="tx1"/>
                        </a:solidFill>
                      </a:endParaRPr>
                    </a:p>
                  </a:txBody>
                  <a:tcPr/>
                </a:tc>
                <a:tc>
                  <a:txBody>
                    <a:bodyPr/>
                    <a:lstStyle/>
                    <a:p>
                      <a:pPr algn="ctr"/>
                      <a:r>
                        <a:rPr lang="es-ES" sz="1100" b="1" dirty="0">
                          <a:solidFill>
                            <a:schemeClr val="tx1"/>
                          </a:solidFill>
                        </a:rPr>
                        <a:t>100 SMLMV</a:t>
                      </a:r>
                      <a:endParaRPr lang="es-CO" sz="1100" b="1" dirty="0">
                        <a:solidFill>
                          <a:schemeClr val="tx1"/>
                        </a:solidFill>
                      </a:endParaRPr>
                    </a:p>
                  </a:txBody>
                  <a:tcPr/>
                </a:tc>
                <a:extLst>
                  <a:ext uri="{0D108BD9-81ED-4DB2-BD59-A6C34878D82A}">
                    <a16:rowId xmlns:a16="http://schemas.microsoft.com/office/drawing/2014/main" val="3151287238"/>
                  </a:ext>
                </a:extLst>
              </a:tr>
            </a:tbl>
          </a:graphicData>
        </a:graphic>
      </p:graphicFrame>
    </p:spTree>
    <p:extLst>
      <p:ext uri="{BB962C8B-B14F-4D97-AF65-F5344CB8AC3E}">
        <p14:creationId xmlns:p14="http://schemas.microsoft.com/office/powerpoint/2010/main" val="18586458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FBD1622-6CB6-C5C9-CD76-208CACF68334}"/>
              </a:ext>
            </a:extLst>
          </p:cNvPr>
          <p:cNvSpPr txBox="1"/>
          <p:nvPr/>
        </p:nvSpPr>
        <p:spPr>
          <a:xfrm>
            <a:off x="251520" y="116632"/>
            <a:ext cx="266429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2019:</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88FE45E2-0A0B-AB82-6B4A-E96DF8BA7C99}"/>
              </a:ext>
            </a:extLst>
          </p:cNvPr>
          <p:cNvGraphicFramePr>
            <a:graphicFrameLocks noGrp="1"/>
          </p:cNvGraphicFramePr>
          <p:nvPr/>
        </p:nvGraphicFramePr>
        <p:xfrm>
          <a:off x="107504" y="817073"/>
          <a:ext cx="8064895" cy="5852285"/>
        </p:xfrm>
        <a:graphic>
          <a:graphicData uri="http://schemas.openxmlformats.org/drawingml/2006/table">
            <a:tbl>
              <a:tblPr firstRow="1" bandRow="1">
                <a:tableStyleId>{5C22544A-7EE6-4342-B048-85BDC9FD1C3A}</a:tableStyleId>
              </a:tblPr>
              <a:tblGrid>
                <a:gridCol w="1612979">
                  <a:extLst>
                    <a:ext uri="{9D8B030D-6E8A-4147-A177-3AD203B41FA5}">
                      <a16:colId xmlns:a16="http://schemas.microsoft.com/office/drawing/2014/main" val="3403605826"/>
                    </a:ext>
                  </a:extLst>
                </a:gridCol>
                <a:gridCol w="1612979">
                  <a:extLst>
                    <a:ext uri="{9D8B030D-6E8A-4147-A177-3AD203B41FA5}">
                      <a16:colId xmlns:a16="http://schemas.microsoft.com/office/drawing/2014/main" val="3549681441"/>
                    </a:ext>
                  </a:extLst>
                </a:gridCol>
                <a:gridCol w="1612979">
                  <a:extLst>
                    <a:ext uri="{9D8B030D-6E8A-4147-A177-3AD203B41FA5}">
                      <a16:colId xmlns:a16="http://schemas.microsoft.com/office/drawing/2014/main" val="1217743804"/>
                    </a:ext>
                  </a:extLst>
                </a:gridCol>
                <a:gridCol w="1612979">
                  <a:extLst>
                    <a:ext uri="{9D8B030D-6E8A-4147-A177-3AD203B41FA5}">
                      <a16:colId xmlns:a16="http://schemas.microsoft.com/office/drawing/2014/main" val="2883950302"/>
                    </a:ext>
                  </a:extLst>
                </a:gridCol>
                <a:gridCol w="1612979">
                  <a:extLst>
                    <a:ext uri="{9D8B030D-6E8A-4147-A177-3AD203B41FA5}">
                      <a16:colId xmlns:a16="http://schemas.microsoft.com/office/drawing/2014/main" val="242524578"/>
                    </a:ext>
                  </a:extLst>
                </a:gridCol>
              </a:tblGrid>
              <a:tr h="932359">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RADICACION</a:t>
                      </a:r>
                    </a:p>
                    <a:p>
                      <a:pPr algn="ctr"/>
                      <a:r>
                        <a:rPr lang="es-ES" sz="1100" b="1" dirty="0">
                          <a:solidFill>
                            <a:schemeClr val="tx1"/>
                          </a:solidFill>
                        </a:rPr>
                        <a:t>MAGISTRADO PONENTE</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CAUSA DEL DAÑO</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BENEFICIARIO PERJUICIO MORAL</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CONDENA PERJUICIO MORAL</a:t>
                      </a:r>
                      <a:endParaRPr lang="es-CO" sz="1100" b="1" dirty="0">
                        <a:solidFill>
                          <a:schemeClr val="tx1"/>
                        </a:solidFill>
                      </a:endParaRPr>
                    </a:p>
                  </a:txBody>
                  <a:tcPr marL="100584" marR="100584" marT="41564" marB="41564"/>
                </a:tc>
                <a:extLst>
                  <a:ext uri="{0D108BD9-81ED-4DB2-BD59-A6C34878D82A}">
                    <a16:rowId xmlns:a16="http://schemas.microsoft.com/office/drawing/2014/main" val="808067001"/>
                  </a:ext>
                </a:extLst>
              </a:tr>
              <a:tr h="1134874">
                <a:tc>
                  <a:txBody>
                    <a:bodyPr/>
                    <a:lstStyle/>
                    <a:p>
                      <a:pPr algn="ctr"/>
                      <a:r>
                        <a:rPr lang="es-ES" sz="1100" b="1" dirty="0">
                          <a:solidFill>
                            <a:schemeClr val="tx1"/>
                          </a:solidFill>
                        </a:rPr>
                        <a:t>22/05/2019</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64300</a:t>
                      </a:r>
                    </a:p>
                    <a:p>
                      <a:pPr algn="ctr"/>
                      <a:r>
                        <a:rPr lang="es-ES" sz="1100" b="1" dirty="0">
                          <a:solidFill>
                            <a:schemeClr val="tx1"/>
                          </a:solidFill>
                        </a:rPr>
                        <a:t>M.P.JORGE LUIS QUIROZ A.</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FALLECIMIENTO</a:t>
                      </a:r>
                    </a:p>
                    <a:p>
                      <a:pPr algn="ctr"/>
                      <a:r>
                        <a:rPr lang="es-ES" sz="1100" b="1" dirty="0">
                          <a:solidFill>
                            <a:schemeClr val="tx1"/>
                          </a:solidFill>
                        </a:rPr>
                        <a:t>AT.</a:t>
                      </a:r>
                    </a:p>
                    <a:p>
                      <a:pPr algn="ctr"/>
                      <a:r>
                        <a:rPr lang="es-ES" sz="1100" b="1" dirty="0">
                          <a:solidFill>
                            <a:schemeClr val="tx1"/>
                          </a:solidFill>
                        </a:rPr>
                        <a:t>DOS HIJOS</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MADRE POR LA MUERTE DE UN HIJO.</a:t>
                      </a:r>
                    </a:p>
                    <a:p>
                      <a:pPr algn="ctr"/>
                      <a:r>
                        <a:rPr lang="es-ES" sz="1100" b="1" dirty="0">
                          <a:solidFill>
                            <a:schemeClr val="tx1"/>
                          </a:solidFill>
                        </a:rPr>
                        <a:t>MADRE POR LA MUERTE DE UN HIJO.</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50 SMLMV</a:t>
                      </a:r>
                    </a:p>
                    <a:p>
                      <a:pPr algn="ctr"/>
                      <a:endParaRPr lang="es-CO" sz="1100" b="1" dirty="0">
                        <a:solidFill>
                          <a:schemeClr val="tx1"/>
                        </a:solidFill>
                      </a:endParaRPr>
                    </a:p>
                    <a:p>
                      <a:pPr algn="ctr"/>
                      <a:endParaRPr lang="es-CO" sz="1100" b="1" dirty="0">
                        <a:solidFill>
                          <a:schemeClr val="tx1"/>
                        </a:solidFill>
                      </a:endParaRPr>
                    </a:p>
                    <a:p>
                      <a:pPr algn="ctr"/>
                      <a:r>
                        <a:rPr lang="es-CO" sz="1100" b="1" dirty="0">
                          <a:solidFill>
                            <a:schemeClr val="tx1"/>
                          </a:solidFill>
                        </a:rPr>
                        <a:t>50 SMLMV</a:t>
                      </a:r>
                    </a:p>
                  </a:txBody>
                  <a:tcPr marL="100584" marR="100584" marT="41564" marB="41564"/>
                </a:tc>
                <a:extLst>
                  <a:ext uri="{0D108BD9-81ED-4DB2-BD59-A6C34878D82A}">
                    <a16:rowId xmlns:a16="http://schemas.microsoft.com/office/drawing/2014/main" val="3512100672"/>
                  </a:ext>
                </a:extLst>
              </a:tr>
              <a:tr h="960167">
                <a:tc>
                  <a:txBody>
                    <a:bodyPr/>
                    <a:lstStyle/>
                    <a:p>
                      <a:pPr algn="ctr"/>
                      <a:r>
                        <a:rPr lang="es-ES" sz="1100" b="1" dirty="0">
                          <a:solidFill>
                            <a:schemeClr val="tx1"/>
                          </a:solidFill>
                        </a:rPr>
                        <a:t>22/05/2019</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73092</a:t>
                      </a:r>
                    </a:p>
                    <a:p>
                      <a:pPr algn="ctr"/>
                      <a:r>
                        <a:rPr lang="es-ES" sz="1100" b="1" dirty="0">
                          <a:solidFill>
                            <a:schemeClr val="tx1"/>
                          </a:solidFill>
                        </a:rPr>
                        <a:t>M.P. CLARA CECILIA DUEÑAS</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FALLECIMIENTO AT.</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COMPAÑERA PERMANENTE.</a:t>
                      </a:r>
                    </a:p>
                    <a:p>
                      <a:pPr algn="ctr"/>
                      <a:r>
                        <a:rPr lang="es-ES" sz="1100" b="1" dirty="0">
                          <a:solidFill>
                            <a:schemeClr val="tx1"/>
                          </a:solidFill>
                        </a:rPr>
                        <a:t>4 HIJOS MENORES DE EDAD</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25 SMLMV</a:t>
                      </a:r>
                    </a:p>
                    <a:p>
                      <a:pPr algn="ctr"/>
                      <a:endParaRPr lang="es-ES" sz="1100" b="1" dirty="0">
                        <a:solidFill>
                          <a:schemeClr val="tx1"/>
                        </a:solidFill>
                      </a:endParaRPr>
                    </a:p>
                    <a:p>
                      <a:pPr algn="ctr"/>
                      <a:r>
                        <a:rPr lang="es-ES" sz="1100" b="1" dirty="0">
                          <a:solidFill>
                            <a:schemeClr val="tx1"/>
                          </a:solidFill>
                        </a:rPr>
                        <a:t>25 SMLMV PARA CADA UNO</a:t>
                      </a:r>
                      <a:endParaRPr lang="es-CO" sz="1100" b="1" dirty="0">
                        <a:solidFill>
                          <a:schemeClr val="tx1"/>
                        </a:solidFill>
                      </a:endParaRPr>
                    </a:p>
                  </a:txBody>
                  <a:tcPr marL="100584" marR="100584" marT="41564" marB="41564"/>
                </a:tc>
                <a:extLst>
                  <a:ext uri="{0D108BD9-81ED-4DB2-BD59-A6C34878D82A}">
                    <a16:rowId xmlns:a16="http://schemas.microsoft.com/office/drawing/2014/main" val="2860849430"/>
                  </a:ext>
                </a:extLst>
              </a:tr>
              <a:tr h="932359">
                <a:tc>
                  <a:txBody>
                    <a:bodyPr/>
                    <a:lstStyle/>
                    <a:p>
                      <a:pPr algn="ctr"/>
                      <a:r>
                        <a:rPr lang="es-ES" sz="1100" b="1" dirty="0">
                          <a:solidFill>
                            <a:schemeClr val="tx1"/>
                          </a:solidFill>
                        </a:rPr>
                        <a:t>22/05/2019</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74721</a:t>
                      </a:r>
                    </a:p>
                    <a:p>
                      <a:pPr algn="ctr"/>
                      <a:r>
                        <a:rPr lang="es-ES" sz="1100" b="1" dirty="0">
                          <a:solidFill>
                            <a:schemeClr val="tx1"/>
                          </a:solidFill>
                        </a:rPr>
                        <a:t>M.P. CLARA .C DUEÑAS</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FALLECIMIENTO AT.</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COMPAÑERA PERMANENTE.</a:t>
                      </a:r>
                    </a:p>
                    <a:p>
                      <a:pPr algn="ctr"/>
                      <a:r>
                        <a:rPr lang="es-ES" sz="1100" b="1" dirty="0">
                          <a:solidFill>
                            <a:schemeClr val="tx1"/>
                          </a:solidFill>
                        </a:rPr>
                        <a:t>3 HERMANAS</a:t>
                      </a:r>
                    </a:p>
                    <a:p>
                      <a:pPr algn="ctr"/>
                      <a:r>
                        <a:rPr lang="es-ES" sz="1100" b="1" dirty="0">
                          <a:solidFill>
                            <a:schemeClr val="tx1"/>
                          </a:solidFill>
                        </a:rPr>
                        <a:t>1 HERMANO</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50 SMLMV</a:t>
                      </a:r>
                    </a:p>
                    <a:p>
                      <a:pPr algn="ctr"/>
                      <a:endParaRPr lang="es-ES" sz="1100" b="1" dirty="0">
                        <a:solidFill>
                          <a:schemeClr val="tx1"/>
                        </a:solidFill>
                      </a:endParaRPr>
                    </a:p>
                    <a:p>
                      <a:pPr algn="ctr"/>
                      <a:r>
                        <a:rPr lang="es-ES" sz="1100" b="1" dirty="0">
                          <a:solidFill>
                            <a:schemeClr val="tx1"/>
                          </a:solidFill>
                        </a:rPr>
                        <a:t>20 SMLMV C/U</a:t>
                      </a:r>
                    </a:p>
                    <a:p>
                      <a:pPr algn="ctr"/>
                      <a:r>
                        <a:rPr lang="es-ES" sz="1100" b="1" dirty="0">
                          <a:solidFill>
                            <a:schemeClr val="tx1"/>
                          </a:solidFill>
                        </a:rPr>
                        <a:t>20 SMLMV</a:t>
                      </a:r>
                      <a:endParaRPr lang="es-CO" sz="1100" b="1" dirty="0">
                        <a:solidFill>
                          <a:schemeClr val="tx1"/>
                        </a:solidFill>
                      </a:endParaRPr>
                    </a:p>
                  </a:txBody>
                  <a:tcPr marL="100584" marR="100584" marT="41564" marB="41564"/>
                </a:tc>
                <a:extLst>
                  <a:ext uri="{0D108BD9-81ED-4DB2-BD59-A6C34878D82A}">
                    <a16:rowId xmlns:a16="http://schemas.microsoft.com/office/drawing/2014/main" val="1403061540"/>
                  </a:ext>
                </a:extLst>
              </a:tr>
              <a:tr h="932359">
                <a:tc>
                  <a:txBody>
                    <a:bodyPr/>
                    <a:lstStyle/>
                    <a:p>
                      <a:pPr algn="ctr"/>
                      <a:r>
                        <a:rPr lang="es-ES" sz="1100" b="1" dirty="0">
                          <a:solidFill>
                            <a:schemeClr val="tx1"/>
                          </a:solidFill>
                        </a:rPr>
                        <a:t>24/07/2019</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77082</a:t>
                      </a:r>
                    </a:p>
                    <a:p>
                      <a:pPr algn="ctr"/>
                      <a:r>
                        <a:rPr lang="es-ES" sz="1100" b="1" dirty="0">
                          <a:solidFill>
                            <a:schemeClr val="tx1"/>
                          </a:solidFill>
                        </a:rPr>
                        <a:t>M.P CLARA C. DUEÑAS</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FALLECIMIENTO EL.</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CÓNYUGE SUPERSTITE</a:t>
                      </a:r>
                    </a:p>
                    <a:p>
                      <a:pPr algn="ctr"/>
                      <a:r>
                        <a:rPr lang="es-ES" sz="1100" b="1" dirty="0">
                          <a:solidFill>
                            <a:schemeClr val="tx1"/>
                          </a:solidFill>
                        </a:rPr>
                        <a:t>HIJA</a:t>
                      </a:r>
                    </a:p>
                    <a:p>
                      <a:pPr algn="ctr"/>
                      <a:r>
                        <a:rPr lang="es-ES" sz="1100" b="1" dirty="0">
                          <a:solidFill>
                            <a:schemeClr val="tx1"/>
                          </a:solidFill>
                        </a:rPr>
                        <a:t>HIJA</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100 SMLMV</a:t>
                      </a:r>
                    </a:p>
                    <a:p>
                      <a:pPr algn="ctr"/>
                      <a:endParaRPr lang="es-ES" sz="1100" b="1" dirty="0">
                        <a:solidFill>
                          <a:schemeClr val="tx1"/>
                        </a:solidFill>
                      </a:endParaRPr>
                    </a:p>
                    <a:p>
                      <a:pPr algn="ctr"/>
                      <a:r>
                        <a:rPr lang="es-ES" sz="1100" b="1" dirty="0">
                          <a:solidFill>
                            <a:schemeClr val="tx1"/>
                          </a:solidFill>
                        </a:rPr>
                        <a:t>100 SMLMV</a:t>
                      </a:r>
                    </a:p>
                    <a:p>
                      <a:pPr algn="ctr"/>
                      <a:r>
                        <a:rPr lang="es-ES" sz="1100" b="1" dirty="0">
                          <a:solidFill>
                            <a:schemeClr val="tx1"/>
                          </a:solidFill>
                        </a:rPr>
                        <a:t>100 SMLMV</a:t>
                      </a:r>
                      <a:endParaRPr lang="es-CO" sz="1100" b="1" dirty="0">
                        <a:solidFill>
                          <a:schemeClr val="tx1"/>
                        </a:solidFill>
                      </a:endParaRPr>
                    </a:p>
                  </a:txBody>
                  <a:tcPr marL="100584" marR="100584" marT="41564" marB="41564"/>
                </a:tc>
                <a:extLst>
                  <a:ext uri="{0D108BD9-81ED-4DB2-BD59-A6C34878D82A}">
                    <a16:rowId xmlns:a16="http://schemas.microsoft.com/office/drawing/2014/main" val="2816053231"/>
                  </a:ext>
                </a:extLst>
              </a:tr>
              <a:tr h="960167">
                <a:tc>
                  <a:txBody>
                    <a:bodyPr/>
                    <a:lstStyle/>
                    <a:p>
                      <a:pPr algn="ctr"/>
                      <a:r>
                        <a:rPr lang="es-ES" sz="1100" b="1" dirty="0">
                          <a:solidFill>
                            <a:schemeClr val="tx1"/>
                          </a:solidFill>
                        </a:rPr>
                        <a:t>18/09/2019</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78718</a:t>
                      </a:r>
                    </a:p>
                    <a:p>
                      <a:pPr algn="ctr"/>
                      <a:r>
                        <a:rPr lang="es-ES" sz="1100" b="1" dirty="0">
                          <a:solidFill>
                            <a:schemeClr val="tx1"/>
                          </a:solidFill>
                        </a:rPr>
                        <a:t>M.P. CLARA C. DUEÑAS</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FALLECIMIENTO AT.</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CONYUGE</a:t>
                      </a:r>
                    </a:p>
                    <a:p>
                      <a:pPr algn="ctr"/>
                      <a:r>
                        <a:rPr lang="es-ES" sz="1100" b="1" dirty="0">
                          <a:solidFill>
                            <a:schemeClr val="tx1"/>
                          </a:solidFill>
                        </a:rPr>
                        <a:t>3 HIJOS MENORES</a:t>
                      </a:r>
                    </a:p>
                    <a:p>
                      <a:pPr algn="ctr"/>
                      <a:r>
                        <a:rPr lang="es-ES" sz="1100" b="1" dirty="0">
                          <a:solidFill>
                            <a:schemeClr val="tx1"/>
                          </a:solidFill>
                        </a:rPr>
                        <a:t>PADRES</a:t>
                      </a:r>
                    </a:p>
                    <a:p>
                      <a:pPr algn="ctr"/>
                      <a:r>
                        <a:rPr lang="es-ES" sz="1100" b="1" dirty="0">
                          <a:solidFill>
                            <a:schemeClr val="tx1"/>
                          </a:solidFill>
                        </a:rPr>
                        <a:t>14 HERMANOS</a:t>
                      </a:r>
                      <a:endParaRPr lang="es-CO" sz="1100" b="1" dirty="0">
                        <a:solidFill>
                          <a:schemeClr val="tx1"/>
                        </a:solidFill>
                      </a:endParaRPr>
                    </a:p>
                  </a:txBody>
                  <a:tcPr marL="100584" marR="100584" marT="41564" marB="41564"/>
                </a:tc>
                <a:tc>
                  <a:txBody>
                    <a:bodyPr/>
                    <a:lstStyle/>
                    <a:p>
                      <a:pPr algn="ctr"/>
                      <a:r>
                        <a:rPr lang="es-ES" sz="1100" b="1" dirty="0">
                          <a:solidFill>
                            <a:schemeClr val="tx1"/>
                          </a:solidFill>
                        </a:rPr>
                        <a:t>100 SMLMV</a:t>
                      </a:r>
                    </a:p>
                    <a:p>
                      <a:pPr algn="ctr"/>
                      <a:r>
                        <a:rPr lang="es-ES" sz="1100" b="1" dirty="0">
                          <a:solidFill>
                            <a:schemeClr val="tx1"/>
                          </a:solidFill>
                        </a:rPr>
                        <a:t>100 SMLMV C/U</a:t>
                      </a:r>
                    </a:p>
                    <a:p>
                      <a:pPr algn="ctr"/>
                      <a:endParaRPr lang="es-ES" sz="1100" b="1" dirty="0">
                        <a:solidFill>
                          <a:schemeClr val="tx1"/>
                        </a:solidFill>
                      </a:endParaRPr>
                    </a:p>
                    <a:p>
                      <a:pPr algn="ctr"/>
                      <a:r>
                        <a:rPr lang="es-ES" sz="1100" b="1" dirty="0">
                          <a:solidFill>
                            <a:schemeClr val="tx1"/>
                          </a:solidFill>
                        </a:rPr>
                        <a:t>25 SMLMV</a:t>
                      </a:r>
                    </a:p>
                    <a:p>
                      <a:pPr algn="ctr"/>
                      <a:r>
                        <a:rPr lang="es-ES" sz="1100" b="1" dirty="0">
                          <a:solidFill>
                            <a:schemeClr val="tx1"/>
                          </a:solidFill>
                        </a:rPr>
                        <a:t>25 SMLMV C/U</a:t>
                      </a:r>
                      <a:endParaRPr lang="es-CO" sz="1100" b="1" dirty="0">
                        <a:solidFill>
                          <a:schemeClr val="tx1"/>
                        </a:solidFill>
                      </a:endParaRPr>
                    </a:p>
                  </a:txBody>
                  <a:tcPr marL="100584" marR="100584" marT="41564" marB="41564"/>
                </a:tc>
                <a:extLst>
                  <a:ext uri="{0D108BD9-81ED-4DB2-BD59-A6C34878D82A}">
                    <a16:rowId xmlns:a16="http://schemas.microsoft.com/office/drawing/2014/main" val="413231291"/>
                  </a:ext>
                </a:extLst>
              </a:tr>
            </a:tbl>
          </a:graphicData>
        </a:graphic>
      </p:graphicFrame>
    </p:spTree>
    <p:extLst>
      <p:ext uri="{BB962C8B-B14F-4D97-AF65-F5344CB8AC3E}">
        <p14:creationId xmlns:p14="http://schemas.microsoft.com/office/powerpoint/2010/main" val="2768805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BFD0E14E-CC21-5E50-7E10-ED06863F0C5F}"/>
              </a:ext>
            </a:extLst>
          </p:cNvPr>
          <p:cNvSpPr txBox="1"/>
          <p:nvPr/>
        </p:nvSpPr>
        <p:spPr>
          <a:xfrm>
            <a:off x="406400" y="1388533"/>
            <a:ext cx="7763933" cy="4401205"/>
          </a:xfrm>
          <a:prstGeom prst="rect">
            <a:avLst/>
          </a:prstGeom>
          <a:noFill/>
        </p:spPr>
        <p:txBody>
          <a:bodyPr wrap="square" rtlCol="0">
            <a:spAutoFit/>
          </a:bodyPr>
          <a:lstStyle/>
          <a:p>
            <a:r>
              <a:rPr lang="es-ES" sz="2800" b="1" dirty="0"/>
              <a:t>Art. 216 C.S.T.:</a:t>
            </a:r>
          </a:p>
          <a:p>
            <a:endParaRPr lang="es-ES" sz="2800" b="1" dirty="0"/>
          </a:p>
          <a:p>
            <a:r>
              <a:rPr lang="es-ES" sz="2800" b="1" dirty="0"/>
              <a:t>Cuando exista culpa suficiente comprobada del empleador en la ocurrencia del accidente  o de la enfermedad profesional, está obligado a la indemnización total y ordinaria por perjuicios pero del monto de ella debe descontarse el valor de las prestaciones en dinero pagadas en razón de las normas consagradas en este capítulo2.</a:t>
            </a:r>
            <a:endParaRPr lang="es-CO" sz="2800" b="1" dirty="0"/>
          </a:p>
        </p:txBody>
      </p:sp>
    </p:spTree>
    <p:extLst>
      <p:ext uri="{BB962C8B-B14F-4D97-AF65-F5344CB8AC3E}">
        <p14:creationId xmlns:p14="http://schemas.microsoft.com/office/powerpoint/2010/main" val="3556938202"/>
      </p:ext>
    </p:extLst>
  </p:cSld>
  <p:clrMapOvr>
    <a:masterClrMapping/>
  </p:clrMapOvr>
  <p:transition spd="med">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F94C44B0-3287-5324-74C4-099C75A04171}"/>
              </a:ext>
            </a:extLst>
          </p:cNvPr>
          <p:cNvSpPr txBox="1"/>
          <p:nvPr/>
        </p:nvSpPr>
        <p:spPr>
          <a:xfrm>
            <a:off x="251520" y="260648"/>
            <a:ext cx="22322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2018:</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CD77C524-0619-20D7-091F-3BC5E5BB4F6E}"/>
              </a:ext>
            </a:extLst>
          </p:cNvPr>
          <p:cNvGraphicFramePr>
            <a:graphicFrameLocks noGrp="1"/>
          </p:cNvGraphicFramePr>
          <p:nvPr/>
        </p:nvGraphicFramePr>
        <p:xfrm>
          <a:off x="323528" y="1196752"/>
          <a:ext cx="7344815" cy="4912320"/>
        </p:xfrm>
        <a:graphic>
          <a:graphicData uri="http://schemas.openxmlformats.org/drawingml/2006/table">
            <a:tbl>
              <a:tblPr firstRow="1" bandRow="1">
                <a:tableStyleId>{5C22544A-7EE6-4342-B048-85BDC9FD1C3A}</a:tableStyleId>
              </a:tblPr>
              <a:tblGrid>
                <a:gridCol w="1468963">
                  <a:extLst>
                    <a:ext uri="{9D8B030D-6E8A-4147-A177-3AD203B41FA5}">
                      <a16:colId xmlns:a16="http://schemas.microsoft.com/office/drawing/2014/main" val="341909536"/>
                    </a:ext>
                  </a:extLst>
                </a:gridCol>
                <a:gridCol w="1468963">
                  <a:extLst>
                    <a:ext uri="{9D8B030D-6E8A-4147-A177-3AD203B41FA5}">
                      <a16:colId xmlns:a16="http://schemas.microsoft.com/office/drawing/2014/main" val="3428411568"/>
                    </a:ext>
                  </a:extLst>
                </a:gridCol>
                <a:gridCol w="1468963">
                  <a:extLst>
                    <a:ext uri="{9D8B030D-6E8A-4147-A177-3AD203B41FA5}">
                      <a16:colId xmlns:a16="http://schemas.microsoft.com/office/drawing/2014/main" val="4046336693"/>
                    </a:ext>
                  </a:extLst>
                </a:gridCol>
                <a:gridCol w="1468963">
                  <a:extLst>
                    <a:ext uri="{9D8B030D-6E8A-4147-A177-3AD203B41FA5}">
                      <a16:colId xmlns:a16="http://schemas.microsoft.com/office/drawing/2014/main" val="1383366593"/>
                    </a:ext>
                  </a:extLst>
                </a:gridCol>
                <a:gridCol w="1468963">
                  <a:extLst>
                    <a:ext uri="{9D8B030D-6E8A-4147-A177-3AD203B41FA5}">
                      <a16:colId xmlns:a16="http://schemas.microsoft.com/office/drawing/2014/main" val="2991647398"/>
                    </a:ext>
                  </a:extLst>
                </a:gridCol>
              </a:tblGrid>
              <a:tr h="1228080">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RADICACION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BENEFICIARIO-S-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1691908592"/>
                  </a:ext>
                </a:extLst>
              </a:tr>
              <a:tr h="1228080">
                <a:tc>
                  <a:txBody>
                    <a:bodyPr/>
                    <a:lstStyle/>
                    <a:p>
                      <a:pPr algn="ctr"/>
                      <a:r>
                        <a:rPr lang="es-ES" sz="1100" b="1" dirty="0">
                          <a:solidFill>
                            <a:schemeClr val="tx1"/>
                          </a:solidFill>
                        </a:rPr>
                        <a:t>11/07/2018</a:t>
                      </a:r>
                      <a:endParaRPr lang="es-CO" sz="1100" b="1" dirty="0">
                        <a:solidFill>
                          <a:schemeClr val="tx1"/>
                        </a:solidFill>
                      </a:endParaRPr>
                    </a:p>
                  </a:txBody>
                  <a:tcPr/>
                </a:tc>
                <a:tc>
                  <a:txBody>
                    <a:bodyPr/>
                    <a:lstStyle/>
                    <a:p>
                      <a:pPr algn="ctr"/>
                      <a:r>
                        <a:rPr lang="es-ES" sz="1100" b="1" dirty="0">
                          <a:solidFill>
                            <a:schemeClr val="tx1"/>
                          </a:solidFill>
                        </a:rPr>
                        <a:t>67771</a:t>
                      </a:r>
                    </a:p>
                    <a:p>
                      <a:pPr algn="ctr"/>
                      <a:r>
                        <a:rPr lang="es-ES" sz="1100" b="1" dirty="0">
                          <a:solidFill>
                            <a:schemeClr val="tx1"/>
                          </a:solidFill>
                        </a:rPr>
                        <a:t>M.P. CLARA C. DUEÑAS</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COMPAÑERA PERMANENTE</a:t>
                      </a:r>
                      <a:endParaRPr lang="es-CO" sz="1100" b="1" dirty="0">
                        <a:solidFill>
                          <a:schemeClr val="tx1"/>
                        </a:solidFill>
                      </a:endParaRPr>
                    </a:p>
                  </a:txBody>
                  <a:tcPr/>
                </a:tc>
                <a:tc>
                  <a:txBody>
                    <a:bodyPr/>
                    <a:lstStyle/>
                    <a:p>
                      <a:pPr algn="ctr"/>
                      <a:r>
                        <a:rPr lang="es-ES" sz="1100" b="1" dirty="0">
                          <a:solidFill>
                            <a:schemeClr val="tx1"/>
                          </a:solidFill>
                        </a:rPr>
                        <a:t>42.4 SMLMV</a:t>
                      </a:r>
                      <a:endParaRPr lang="es-CO" sz="1100" b="1" dirty="0">
                        <a:solidFill>
                          <a:schemeClr val="tx1"/>
                        </a:solidFill>
                      </a:endParaRPr>
                    </a:p>
                  </a:txBody>
                  <a:tcPr/>
                </a:tc>
                <a:extLst>
                  <a:ext uri="{0D108BD9-81ED-4DB2-BD59-A6C34878D82A}">
                    <a16:rowId xmlns:a16="http://schemas.microsoft.com/office/drawing/2014/main" val="996845802"/>
                  </a:ext>
                </a:extLst>
              </a:tr>
              <a:tr h="1228080">
                <a:tc>
                  <a:txBody>
                    <a:bodyPr/>
                    <a:lstStyle/>
                    <a:p>
                      <a:pPr algn="ctr"/>
                      <a:r>
                        <a:rPr lang="es-ES" sz="1100" b="1" dirty="0">
                          <a:solidFill>
                            <a:schemeClr val="tx1"/>
                          </a:solidFill>
                        </a:rPr>
                        <a:t>18/07/2018</a:t>
                      </a:r>
                      <a:endParaRPr lang="es-CO" sz="1100" b="1" dirty="0">
                        <a:solidFill>
                          <a:schemeClr val="tx1"/>
                        </a:solidFill>
                      </a:endParaRPr>
                    </a:p>
                  </a:txBody>
                  <a:tcPr/>
                </a:tc>
                <a:tc>
                  <a:txBody>
                    <a:bodyPr/>
                    <a:lstStyle/>
                    <a:p>
                      <a:pPr algn="ctr"/>
                      <a:r>
                        <a:rPr lang="es-ES" sz="1100" b="1" dirty="0">
                          <a:solidFill>
                            <a:schemeClr val="tx1"/>
                          </a:solidFill>
                        </a:rPr>
                        <a:t>51606</a:t>
                      </a:r>
                    </a:p>
                    <a:p>
                      <a:pPr algn="ctr"/>
                      <a:r>
                        <a:rPr lang="es-ES" sz="1100" b="1" dirty="0">
                          <a:solidFill>
                            <a:schemeClr val="tx1"/>
                          </a:solidFill>
                        </a:rPr>
                        <a:t>M.P. FERNANDO CASTILLO C.</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MADRE</a:t>
                      </a:r>
                    </a:p>
                    <a:p>
                      <a:pPr algn="ctr"/>
                      <a:r>
                        <a:rPr lang="es-ES" sz="1100" b="1" dirty="0">
                          <a:solidFill>
                            <a:schemeClr val="tx1"/>
                          </a:solidFill>
                        </a:rPr>
                        <a:t>DOS HERMANOS</a:t>
                      </a:r>
                      <a:endParaRPr lang="es-CO" sz="1100" b="1" dirty="0">
                        <a:solidFill>
                          <a:schemeClr val="tx1"/>
                        </a:solidFill>
                      </a:endParaRPr>
                    </a:p>
                  </a:txBody>
                  <a:tcPr/>
                </a:tc>
                <a:tc>
                  <a:txBody>
                    <a:bodyPr/>
                    <a:lstStyle/>
                    <a:p>
                      <a:pPr algn="ctr"/>
                      <a:r>
                        <a:rPr lang="es-ES" sz="1100" b="1" dirty="0">
                          <a:solidFill>
                            <a:schemeClr val="tx1"/>
                          </a:solidFill>
                        </a:rPr>
                        <a:t>100 SMLMV</a:t>
                      </a:r>
                    </a:p>
                    <a:p>
                      <a:pPr algn="ctr"/>
                      <a:r>
                        <a:rPr lang="es-ES" sz="1100" b="1" dirty="0">
                          <a:solidFill>
                            <a:schemeClr val="tx1"/>
                          </a:solidFill>
                        </a:rPr>
                        <a:t>100 SMLMV C/U</a:t>
                      </a:r>
                      <a:endParaRPr lang="es-CO" sz="1100" b="1" dirty="0">
                        <a:solidFill>
                          <a:schemeClr val="tx1"/>
                        </a:solidFill>
                      </a:endParaRPr>
                    </a:p>
                  </a:txBody>
                  <a:tcPr/>
                </a:tc>
                <a:extLst>
                  <a:ext uri="{0D108BD9-81ED-4DB2-BD59-A6C34878D82A}">
                    <a16:rowId xmlns:a16="http://schemas.microsoft.com/office/drawing/2014/main" val="2691959843"/>
                  </a:ext>
                </a:extLst>
              </a:tr>
              <a:tr h="1228080">
                <a:tc>
                  <a:txBody>
                    <a:bodyPr/>
                    <a:lstStyle/>
                    <a:p>
                      <a:pPr algn="ctr"/>
                      <a:r>
                        <a:rPr lang="es-ES" sz="1100" b="1" dirty="0">
                          <a:solidFill>
                            <a:schemeClr val="tx1"/>
                          </a:solidFill>
                        </a:rPr>
                        <a:t>14/11/2018</a:t>
                      </a:r>
                      <a:endParaRPr lang="es-CO" sz="1100" b="1" dirty="0">
                        <a:solidFill>
                          <a:schemeClr val="tx1"/>
                        </a:solidFill>
                      </a:endParaRPr>
                    </a:p>
                  </a:txBody>
                  <a:tcPr/>
                </a:tc>
                <a:tc>
                  <a:txBody>
                    <a:bodyPr/>
                    <a:lstStyle/>
                    <a:p>
                      <a:pPr algn="ctr"/>
                      <a:r>
                        <a:rPr lang="es-ES" sz="1100" b="1" dirty="0">
                          <a:solidFill>
                            <a:schemeClr val="tx1"/>
                          </a:solidFill>
                        </a:rPr>
                        <a:t>58847</a:t>
                      </a:r>
                    </a:p>
                    <a:p>
                      <a:pPr algn="ctr"/>
                      <a:r>
                        <a:rPr lang="es-ES" sz="1100" b="1" dirty="0">
                          <a:solidFill>
                            <a:schemeClr val="tx1"/>
                          </a:solidFill>
                        </a:rPr>
                        <a:t>M.P.JORGE M. BURGOS R.</a:t>
                      </a:r>
                      <a:endParaRPr lang="es-CO" sz="1100" b="1" dirty="0">
                        <a:solidFill>
                          <a:schemeClr val="tx1"/>
                        </a:solidFill>
                      </a:endParaRPr>
                    </a:p>
                  </a:txBody>
                  <a:tcPr/>
                </a:tc>
                <a:tc>
                  <a:txBody>
                    <a:bodyPr/>
                    <a:lstStyle/>
                    <a:p>
                      <a:pPr algn="ctr"/>
                      <a:r>
                        <a:rPr lang="es-ES" sz="1100" b="1" dirty="0">
                          <a:solidFill>
                            <a:schemeClr val="tx1"/>
                          </a:solidFill>
                        </a:rPr>
                        <a:t>FALLECIMIENTO</a:t>
                      </a:r>
                    </a:p>
                    <a:p>
                      <a:pPr algn="ctr"/>
                      <a:r>
                        <a:rPr lang="es-ES" sz="1100" b="1" dirty="0">
                          <a:solidFill>
                            <a:schemeClr val="tx1"/>
                          </a:solidFill>
                        </a:rPr>
                        <a:t>AT.</a:t>
                      </a:r>
                      <a:endParaRPr lang="es-CO" sz="1100" b="1" dirty="0">
                        <a:solidFill>
                          <a:schemeClr val="tx1"/>
                        </a:solidFill>
                      </a:endParaRPr>
                    </a:p>
                  </a:txBody>
                  <a:tcPr/>
                </a:tc>
                <a:tc>
                  <a:txBody>
                    <a:bodyPr/>
                    <a:lstStyle/>
                    <a:p>
                      <a:pPr algn="ctr"/>
                      <a:r>
                        <a:rPr lang="es-ES" sz="1100" b="1" dirty="0">
                          <a:solidFill>
                            <a:schemeClr val="tx1"/>
                          </a:solidFill>
                        </a:rPr>
                        <a:t>COMPAÑERA PERMANENTE</a:t>
                      </a:r>
                    </a:p>
                    <a:p>
                      <a:pPr algn="ctr"/>
                      <a:r>
                        <a:rPr lang="es-ES" sz="1100" b="1" dirty="0">
                          <a:solidFill>
                            <a:schemeClr val="tx1"/>
                          </a:solidFill>
                        </a:rPr>
                        <a:t>HIJA</a:t>
                      </a:r>
                    </a:p>
                    <a:p>
                      <a:pPr algn="ctr"/>
                      <a:r>
                        <a:rPr lang="es-ES" sz="1100" b="1" dirty="0">
                          <a:solidFill>
                            <a:schemeClr val="tx1"/>
                          </a:solidFill>
                        </a:rPr>
                        <a:t>HIJO</a:t>
                      </a:r>
                      <a:endParaRPr lang="es-CO" sz="1100" b="1" dirty="0">
                        <a:solidFill>
                          <a:schemeClr val="tx1"/>
                        </a:solidFill>
                      </a:endParaRPr>
                    </a:p>
                  </a:txBody>
                  <a:tcPr/>
                </a:tc>
                <a:tc>
                  <a:txBody>
                    <a:bodyPr/>
                    <a:lstStyle/>
                    <a:p>
                      <a:pPr algn="ctr"/>
                      <a:r>
                        <a:rPr lang="es-ES" sz="1100" b="1" dirty="0">
                          <a:solidFill>
                            <a:schemeClr val="tx1"/>
                          </a:solidFill>
                        </a:rPr>
                        <a:t>32 SMLMV</a:t>
                      </a:r>
                    </a:p>
                    <a:p>
                      <a:pPr algn="ctr"/>
                      <a:endParaRPr lang="es-CO" sz="1100" b="1" dirty="0">
                        <a:solidFill>
                          <a:schemeClr val="tx1"/>
                        </a:solidFill>
                      </a:endParaRPr>
                    </a:p>
                    <a:p>
                      <a:pPr algn="ctr"/>
                      <a:r>
                        <a:rPr lang="es-CO" sz="1100" b="1" dirty="0">
                          <a:solidFill>
                            <a:schemeClr val="tx1"/>
                          </a:solidFill>
                        </a:rPr>
                        <a:t>16 SMLMV</a:t>
                      </a:r>
                    </a:p>
                    <a:p>
                      <a:pPr algn="ctr"/>
                      <a:r>
                        <a:rPr lang="es-CO" sz="1100" b="1" dirty="0">
                          <a:solidFill>
                            <a:schemeClr val="tx1"/>
                          </a:solidFill>
                        </a:rPr>
                        <a:t>16 SMLMV</a:t>
                      </a:r>
                    </a:p>
                  </a:txBody>
                  <a:tcPr/>
                </a:tc>
                <a:extLst>
                  <a:ext uri="{0D108BD9-81ED-4DB2-BD59-A6C34878D82A}">
                    <a16:rowId xmlns:a16="http://schemas.microsoft.com/office/drawing/2014/main" val="4233528777"/>
                  </a:ext>
                </a:extLst>
              </a:tr>
            </a:tbl>
          </a:graphicData>
        </a:graphic>
      </p:graphicFrame>
    </p:spTree>
    <p:extLst>
      <p:ext uri="{BB962C8B-B14F-4D97-AF65-F5344CB8AC3E}">
        <p14:creationId xmlns:p14="http://schemas.microsoft.com/office/powerpoint/2010/main" val="13341926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C83F414-39E4-16AC-F984-ABF14F919C0B}"/>
              </a:ext>
            </a:extLst>
          </p:cNvPr>
          <p:cNvSpPr txBox="1"/>
          <p:nvPr/>
        </p:nvSpPr>
        <p:spPr>
          <a:xfrm>
            <a:off x="153368" y="116632"/>
            <a:ext cx="237626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2017:</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868917E4-941D-BA02-F9B6-2E51A96F496E}"/>
              </a:ext>
            </a:extLst>
          </p:cNvPr>
          <p:cNvGraphicFramePr>
            <a:graphicFrameLocks noGrp="1"/>
          </p:cNvGraphicFramePr>
          <p:nvPr/>
        </p:nvGraphicFramePr>
        <p:xfrm>
          <a:off x="148432" y="480119"/>
          <a:ext cx="7776865" cy="6227596"/>
        </p:xfrm>
        <a:graphic>
          <a:graphicData uri="http://schemas.openxmlformats.org/drawingml/2006/table">
            <a:tbl>
              <a:tblPr firstRow="1" bandRow="1">
                <a:tableStyleId>{5C22544A-7EE6-4342-B048-85BDC9FD1C3A}</a:tableStyleId>
              </a:tblPr>
              <a:tblGrid>
                <a:gridCol w="1555373">
                  <a:extLst>
                    <a:ext uri="{9D8B030D-6E8A-4147-A177-3AD203B41FA5}">
                      <a16:colId xmlns:a16="http://schemas.microsoft.com/office/drawing/2014/main" val="3972294364"/>
                    </a:ext>
                  </a:extLst>
                </a:gridCol>
                <a:gridCol w="1555373">
                  <a:extLst>
                    <a:ext uri="{9D8B030D-6E8A-4147-A177-3AD203B41FA5}">
                      <a16:colId xmlns:a16="http://schemas.microsoft.com/office/drawing/2014/main" val="4194025528"/>
                    </a:ext>
                  </a:extLst>
                </a:gridCol>
                <a:gridCol w="1555373">
                  <a:extLst>
                    <a:ext uri="{9D8B030D-6E8A-4147-A177-3AD203B41FA5}">
                      <a16:colId xmlns:a16="http://schemas.microsoft.com/office/drawing/2014/main" val="2938917478"/>
                    </a:ext>
                  </a:extLst>
                </a:gridCol>
                <a:gridCol w="1555373">
                  <a:extLst>
                    <a:ext uri="{9D8B030D-6E8A-4147-A177-3AD203B41FA5}">
                      <a16:colId xmlns:a16="http://schemas.microsoft.com/office/drawing/2014/main" val="166200831"/>
                    </a:ext>
                  </a:extLst>
                </a:gridCol>
                <a:gridCol w="1555373">
                  <a:extLst>
                    <a:ext uri="{9D8B030D-6E8A-4147-A177-3AD203B41FA5}">
                      <a16:colId xmlns:a16="http://schemas.microsoft.com/office/drawing/2014/main" val="3284354792"/>
                    </a:ext>
                  </a:extLst>
                </a:gridCol>
              </a:tblGrid>
              <a:tr h="711079">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–S-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283387536"/>
                  </a:ext>
                </a:extLst>
              </a:tr>
              <a:tr h="711079">
                <a:tc>
                  <a:txBody>
                    <a:bodyPr/>
                    <a:lstStyle/>
                    <a:p>
                      <a:pPr algn="ctr"/>
                      <a:r>
                        <a:rPr lang="es-ES" sz="1100" b="1" dirty="0">
                          <a:solidFill>
                            <a:schemeClr val="tx1"/>
                          </a:solidFill>
                        </a:rPr>
                        <a:t>08/03/2017</a:t>
                      </a:r>
                      <a:endParaRPr lang="es-CO" sz="1100" b="1" dirty="0">
                        <a:solidFill>
                          <a:schemeClr val="tx1"/>
                        </a:solidFill>
                      </a:endParaRPr>
                    </a:p>
                  </a:txBody>
                  <a:tcPr/>
                </a:tc>
                <a:tc>
                  <a:txBody>
                    <a:bodyPr/>
                    <a:lstStyle/>
                    <a:p>
                      <a:pPr algn="ctr"/>
                      <a:r>
                        <a:rPr lang="es-ES" sz="1100" b="1" dirty="0">
                          <a:solidFill>
                            <a:schemeClr val="tx1"/>
                          </a:solidFill>
                        </a:rPr>
                        <a:t>38705</a:t>
                      </a:r>
                    </a:p>
                    <a:p>
                      <a:pPr algn="ctr"/>
                      <a:r>
                        <a:rPr lang="es-ES" sz="1100" b="1" dirty="0">
                          <a:solidFill>
                            <a:schemeClr val="tx1"/>
                          </a:solidFill>
                        </a:rPr>
                        <a:t>M.P. FERNANDO CASTILLO C.</a:t>
                      </a:r>
                      <a:endParaRPr lang="es-CO" sz="1100" b="1" dirty="0">
                        <a:solidFill>
                          <a:schemeClr val="tx1"/>
                        </a:solidFill>
                      </a:endParaRPr>
                    </a:p>
                  </a:txBody>
                  <a:tcPr/>
                </a:tc>
                <a:tc>
                  <a:txBody>
                    <a:bodyPr/>
                    <a:lstStyle/>
                    <a:p>
                      <a:pPr algn="ctr"/>
                      <a:r>
                        <a:rPr lang="es-ES" sz="1100" b="1" dirty="0">
                          <a:solidFill>
                            <a:schemeClr val="tx1"/>
                          </a:solidFill>
                        </a:rPr>
                        <a:t>FALLECIMIENTO</a:t>
                      </a:r>
                    </a:p>
                    <a:p>
                      <a:pPr algn="ctr"/>
                      <a:r>
                        <a:rPr lang="es-ES" sz="1100" b="1" dirty="0">
                          <a:solidFill>
                            <a:schemeClr val="tx1"/>
                          </a:solidFill>
                        </a:rPr>
                        <a:t>AT.</a:t>
                      </a:r>
                      <a:endParaRPr lang="es-CO" sz="1100" b="1" dirty="0">
                        <a:solidFill>
                          <a:schemeClr val="tx1"/>
                        </a:solidFill>
                      </a:endParaRPr>
                    </a:p>
                  </a:txBody>
                  <a:tcPr/>
                </a:tc>
                <a:tc>
                  <a:txBody>
                    <a:bodyPr/>
                    <a:lstStyle/>
                    <a:p>
                      <a:pPr algn="ctr"/>
                      <a:r>
                        <a:rPr lang="es-ES" sz="1100" b="1" dirty="0">
                          <a:solidFill>
                            <a:schemeClr val="tx1"/>
                          </a:solidFill>
                        </a:rPr>
                        <a:t>COMPAÑERA PERMANENTE</a:t>
                      </a:r>
                    </a:p>
                    <a:p>
                      <a:pPr algn="ctr"/>
                      <a:r>
                        <a:rPr lang="es-ES" sz="1100" b="1" dirty="0">
                          <a:solidFill>
                            <a:schemeClr val="tx1"/>
                          </a:solidFill>
                        </a:rPr>
                        <a:t>HIJO MENOR</a:t>
                      </a:r>
                      <a:endParaRPr lang="es-CO" sz="1100" b="1" dirty="0">
                        <a:solidFill>
                          <a:schemeClr val="tx1"/>
                        </a:solidFill>
                      </a:endParaRPr>
                    </a:p>
                  </a:txBody>
                  <a:tcPr/>
                </a:tc>
                <a:tc>
                  <a:txBody>
                    <a:bodyPr/>
                    <a:lstStyle/>
                    <a:p>
                      <a:pPr algn="ctr"/>
                      <a:r>
                        <a:rPr lang="es-ES" sz="1100" b="1" dirty="0">
                          <a:solidFill>
                            <a:schemeClr val="tx1"/>
                          </a:solidFill>
                        </a:rPr>
                        <a:t>33.9 SMLMV</a:t>
                      </a:r>
                    </a:p>
                    <a:p>
                      <a:pPr algn="ctr"/>
                      <a:endParaRPr lang="es-ES" sz="1100" b="1" dirty="0">
                        <a:solidFill>
                          <a:schemeClr val="tx1"/>
                        </a:solidFill>
                      </a:endParaRPr>
                    </a:p>
                    <a:p>
                      <a:pPr algn="ctr"/>
                      <a:r>
                        <a:rPr lang="es-ES" sz="1100" b="1" dirty="0">
                          <a:solidFill>
                            <a:schemeClr val="tx1"/>
                          </a:solidFill>
                        </a:rPr>
                        <a:t>33.9 SMLMV</a:t>
                      </a:r>
                      <a:endParaRPr lang="es-CO" sz="1100" b="1" dirty="0">
                        <a:solidFill>
                          <a:schemeClr val="tx1"/>
                        </a:solidFill>
                      </a:endParaRPr>
                    </a:p>
                  </a:txBody>
                  <a:tcPr/>
                </a:tc>
                <a:extLst>
                  <a:ext uri="{0D108BD9-81ED-4DB2-BD59-A6C34878D82A}">
                    <a16:rowId xmlns:a16="http://schemas.microsoft.com/office/drawing/2014/main" val="1911160862"/>
                  </a:ext>
                </a:extLst>
              </a:tr>
              <a:tr h="711079">
                <a:tc>
                  <a:txBody>
                    <a:bodyPr/>
                    <a:lstStyle/>
                    <a:p>
                      <a:pPr algn="ctr"/>
                      <a:r>
                        <a:rPr lang="es-ES" sz="1100" b="1" dirty="0">
                          <a:solidFill>
                            <a:schemeClr val="tx1"/>
                          </a:solidFill>
                        </a:rPr>
                        <a:t>21/06/2017</a:t>
                      </a:r>
                      <a:endParaRPr lang="es-CO" sz="1100" b="1" dirty="0">
                        <a:solidFill>
                          <a:schemeClr val="tx1"/>
                        </a:solidFill>
                      </a:endParaRPr>
                    </a:p>
                  </a:txBody>
                  <a:tcPr/>
                </a:tc>
                <a:tc>
                  <a:txBody>
                    <a:bodyPr/>
                    <a:lstStyle/>
                    <a:p>
                      <a:pPr algn="ctr"/>
                      <a:r>
                        <a:rPr lang="es-ES" sz="1100" b="1" dirty="0">
                          <a:solidFill>
                            <a:schemeClr val="tx1"/>
                          </a:solidFill>
                        </a:rPr>
                        <a:t>40457</a:t>
                      </a:r>
                    </a:p>
                    <a:p>
                      <a:pPr algn="ctr"/>
                      <a:r>
                        <a:rPr lang="es-ES" sz="1100" b="1" dirty="0">
                          <a:solidFill>
                            <a:schemeClr val="tx1"/>
                          </a:solidFill>
                        </a:rPr>
                        <a:t>M.P. CLARA C. DUEÑAS</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CONYUGE SUPÉRSTITE</a:t>
                      </a:r>
                    </a:p>
                    <a:p>
                      <a:pPr algn="ctr"/>
                      <a:r>
                        <a:rPr lang="es-ES" sz="1100" b="1" dirty="0">
                          <a:solidFill>
                            <a:schemeClr val="tx1"/>
                          </a:solidFill>
                        </a:rPr>
                        <a:t>HIJO</a:t>
                      </a:r>
                    </a:p>
                    <a:p>
                      <a:pPr algn="ctr"/>
                      <a:r>
                        <a:rPr lang="es-ES" sz="1100" b="1" dirty="0">
                          <a:solidFill>
                            <a:schemeClr val="tx1"/>
                          </a:solidFill>
                        </a:rPr>
                        <a:t>HIJA</a:t>
                      </a:r>
                      <a:endParaRPr lang="es-CO" sz="1100" b="1" dirty="0">
                        <a:solidFill>
                          <a:schemeClr val="tx1"/>
                        </a:solidFill>
                      </a:endParaRPr>
                    </a:p>
                  </a:txBody>
                  <a:tcPr/>
                </a:tc>
                <a:tc>
                  <a:txBody>
                    <a:bodyPr/>
                    <a:lstStyle/>
                    <a:p>
                      <a:pPr algn="ctr"/>
                      <a:r>
                        <a:rPr lang="es-ES" sz="1100" b="1" dirty="0">
                          <a:solidFill>
                            <a:schemeClr val="tx1"/>
                          </a:solidFill>
                        </a:rPr>
                        <a:t>40.7 SMLMV</a:t>
                      </a:r>
                    </a:p>
                    <a:p>
                      <a:pPr algn="ctr"/>
                      <a:endParaRPr lang="es-ES" sz="1100" b="1" dirty="0">
                        <a:solidFill>
                          <a:schemeClr val="tx1"/>
                        </a:solidFill>
                      </a:endParaRPr>
                    </a:p>
                    <a:p>
                      <a:pPr algn="ctr"/>
                      <a:r>
                        <a:rPr lang="es-ES" sz="1100" b="1" dirty="0">
                          <a:solidFill>
                            <a:schemeClr val="tx1"/>
                          </a:solidFill>
                        </a:rPr>
                        <a:t>40.7 SMLMV</a:t>
                      </a:r>
                    </a:p>
                    <a:p>
                      <a:pPr algn="ctr"/>
                      <a:r>
                        <a:rPr lang="es-ES" sz="1100" b="1" dirty="0">
                          <a:solidFill>
                            <a:schemeClr val="tx1"/>
                          </a:solidFill>
                        </a:rPr>
                        <a:t>40.7 SMLMV</a:t>
                      </a:r>
                      <a:endParaRPr lang="es-CO" sz="1100" b="1" dirty="0">
                        <a:solidFill>
                          <a:schemeClr val="tx1"/>
                        </a:solidFill>
                      </a:endParaRPr>
                    </a:p>
                  </a:txBody>
                  <a:tcPr/>
                </a:tc>
                <a:extLst>
                  <a:ext uri="{0D108BD9-81ED-4DB2-BD59-A6C34878D82A}">
                    <a16:rowId xmlns:a16="http://schemas.microsoft.com/office/drawing/2014/main" val="1516992812"/>
                  </a:ext>
                </a:extLst>
              </a:tr>
              <a:tr h="711079">
                <a:tc>
                  <a:txBody>
                    <a:bodyPr/>
                    <a:lstStyle/>
                    <a:p>
                      <a:pPr algn="ctr"/>
                      <a:r>
                        <a:rPr lang="es-ES" sz="1100" b="1" dirty="0">
                          <a:solidFill>
                            <a:schemeClr val="tx1"/>
                          </a:solidFill>
                        </a:rPr>
                        <a:t>05/07/2017</a:t>
                      </a:r>
                      <a:endParaRPr lang="es-CO" sz="1100" b="1" dirty="0">
                        <a:solidFill>
                          <a:schemeClr val="tx1"/>
                        </a:solidFill>
                      </a:endParaRPr>
                    </a:p>
                  </a:txBody>
                  <a:tcPr/>
                </a:tc>
                <a:tc>
                  <a:txBody>
                    <a:bodyPr/>
                    <a:lstStyle/>
                    <a:p>
                      <a:pPr algn="ctr"/>
                      <a:r>
                        <a:rPr lang="es-ES" sz="1100" b="1" dirty="0">
                          <a:solidFill>
                            <a:schemeClr val="tx1"/>
                          </a:solidFill>
                        </a:rPr>
                        <a:t>61968</a:t>
                      </a:r>
                    </a:p>
                    <a:p>
                      <a:pPr algn="ctr"/>
                      <a:r>
                        <a:rPr lang="es-ES" sz="1100" b="1" dirty="0">
                          <a:solidFill>
                            <a:schemeClr val="tx1"/>
                          </a:solidFill>
                        </a:rPr>
                        <a:t>M.P. LUIS GABRIEL M.</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CONYUGE</a:t>
                      </a:r>
                    </a:p>
                    <a:p>
                      <a:pPr algn="ctr"/>
                      <a:r>
                        <a:rPr lang="es-ES" sz="1100" b="1" dirty="0">
                          <a:solidFill>
                            <a:schemeClr val="tx1"/>
                          </a:solidFill>
                        </a:rPr>
                        <a:t>DOS HIJOS MADRE</a:t>
                      </a:r>
                    </a:p>
                    <a:p>
                      <a:pPr algn="ctr"/>
                      <a:r>
                        <a:rPr lang="es-ES" sz="1100" b="1" dirty="0">
                          <a:solidFill>
                            <a:schemeClr val="tx1"/>
                          </a:solidFill>
                        </a:rPr>
                        <a:t>2 HERMANAS</a:t>
                      </a:r>
                    </a:p>
                    <a:p>
                      <a:pPr algn="ctr"/>
                      <a:r>
                        <a:rPr lang="es-ES" sz="1100" b="1" dirty="0">
                          <a:solidFill>
                            <a:schemeClr val="tx1"/>
                          </a:solidFill>
                        </a:rPr>
                        <a:t>1 HERMANO</a:t>
                      </a:r>
                      <a:endParaRPr lang="es-CO" sz="1100" b="1" dirty="0">
                        <a:solidFill>
                          <a:schemeClr val="tx1"/>
                        </a:solidFill>
                      </a:endParaRPr>
                    </a:p>
                  </a:txBody>
                  <a:tcPr/>
                </a:tc>
                <a:tc>
                  <a:txBody>
                    <a:bodyPr/>
                    <a:lstStyle/>
                    <a:p>
                      <a:pPr algn="ctr"/>
                      <a:r>
                        <a:rPr lang="es-ES" sz="1100" b="1" dirty="0">
                          <a:solidFill>
                            <a:schemeClr val="tx1"/>
                          </a:solidFill>
                        </a:rPr>
                        <a:t>CIFRA GLOBAL</a:t>
                      </a:r>
                    </a:p>
                    <a:p>
                      <a:pPr algn="ctr"/>
                      <a:r>
                        <a:rPr lang="es-CO" sz="1100" b="1" dirty="0">
                          <a:solidFill>
                            <a:schemeClr val="tx1"/>
                          </a:solidFill>
                        </a:rPr>
                        <a:t>50 SMLMV C/U</a:t>
                      </a:r>
                    </a:p>
                    <a:p>
                      <a:pPr algn="ctr"/>
                      <a:r>
                        <a:rPr lang="es-CO" sz="1100" b="1" dirty="0">
                          <a:solidFill>
                            <a:schemeClr val="tx1"/>
                          </a:solidFill>
                        </a:rPr>
                        <a:t>25 SMLMV</a:t>
                      </a:r>
                    </a:p>
                    <a:p>
                      <a:pPr algn="ctr"/>
                      <a:r>
                        <a:rPr lang="es-CO" sz="1100" b="1" dirty="0">
                          <a:solidFill>
                            <a:schemeClr val="tx1"/>
                          </a:solidFill>
                        </a:rPr>
                        <a:t>25 SMLMV</a:t>
                      </a:r>
                    </a:p>
                    <a:p>
                      <a:pPr algn="ctr"/>
                      <a:r>
                        <a:rPr lang="es-CO" sz="1100" b="1" dirty="0">
                          <a:solidFill>
                            <a:schemeClr val="tx1"/>
                          </a:solidFill>
                        </a:rPr>
                        <a:t>25 SMLMV</a:t>
                      </a:r>
                    </a:p>
                  </a:txBody>
                  <a:tcPr/>
                </a:tc>
                <a:extLst>
                  <a:ext uri="{0D108BD9-81ED-4DB2-BD59-A6C34878D82A}">
                    <a16:rowId xmlns:a16="http://schemas.microsoft.com/office/drawing/2014/main" val="2128603301"/>
                  </a:ext>
                </a:extLst>
              </a:tr>
              <a:tr h="711079">
                <a:tc>
                  <a:txBody>
                    <a:bodyPr/>
                    <a:lstStyle/>
                    <a:p>
                      <a:pPr algn="ctr"/>
                      <a:r>
                        <a:rPr lang="es-ES" sz="1100" b="1" dirty="0">
                          <a:solidFill>
                            <a:schemeClr val="tx1"/>
                          </a:solidFill>
                        </a:rPr>
                        <a:t>12/07/2017</a:t>
                      </a:r>
                      <a:endParaRPr lang="es-CO" sz="1100" b="1" dirty="0">
                        <a:solidFill>
                          <a:schemeClr val="tx1"/>
                        </a:solidFill>
                      </a:endParaRPr>
                    </a:p>
                  </a:txBody>
                  <a:tcPr/>
                </a:tc>
                <a:tc>
                  <a:txBody>
                    <a:bodyPr/>
                    <a:lstStyle/>
                    <a:p>
                      <a:pPr algn="ctr"/>
                      <a:r>
                        <a:rPr lang="es-ES" sz="1100" b="1" dirty="0">
                          <a:solidFill>
                            <a:schemeClr val="tx1"/>
                          </a:solidFill>
                        </a:rPr>
                        <a:t>48955</a:t>
                      </a:r>
                    </a:p>
                    <a:p>
                      <a:pPr algn="ctr"/>
                      <a:r>
                        <a:rPr lang="es-ES" sz="1100" b="1" dirty="0">
                          <a:solidFill>
                            <a:schemeClr val="tx1"/>
                          </a:solidFill>
                        </a:rPr>
                        <a:t>M.P. LUIS GABRIEL M.</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CONYUGE</a:t>
                      </a:r>
                    </a:p>
                    <a:p>
                      <a:pPr algn="ctr"/>
                      <a:r>
                        <a:rPr lang="es-ES" sz="1100" b="1" dirty="0">
                          <a:solidFill>
                            <a:schemeClr val="tx1"/>
                          </a:solidFill>
                        </a:rPr>
                        <a:t>4 HIJOS</a:t>
                      </a:r>
                      <a:endParaRPr lang="es-CO" sz="1100" b="1" dirty="0">
                        <a:solidFill>
                          <a:schemeClr val="tx1"/>
                        </a:solidFill>
                      </a:endParaRPr>
                    </a:p>
                  </a:txBody>
                  <a:tcPr/>
                </a:tc>
                <a:tc>
                  <a:txBody>
                    <a:bodyPr/>
                    <a:lstStyle/>
                    <a:p>
                      <a:pPr algn="ctr"/>
                      <a:r>
                        <a:rPr lang="es-ES" sz="1100" b="1" dirty="0">
                          <a:solidFill>
                            <a:schemeClr val="tx1"/>
                          </a:solidFill>
                        </a:rPr>
                        <a:t>100 SMLMV</a:t>
                      </a:r>
                    </a:p>
                    <a:p>
                      <a:pPr algn="ctr"/>
                      <a:r>
                        <a:rPr lang="es-ES" sz="1100" b="1" dirty="0">
                          <a:solidFill>
                            <a:schemeClr val="tx1"/>
                          </a:solidFill>
                        </a:rPr>
                        <a:t>100 SMLMV C/U</a:t>
                      </a:r>
                      <a:endParaRPr lang="es-CO" sz="1100" b="1" dirty="0">
                        <a:solidFill>
                          <a:schemeClr val="tx1"/>
                        </a:solidFill>
                      </a:endParaRPr>
                    </a:p>
                  </a:txBody>
                  <a:tcPr/>
                </a:tc>
                <a:extLst>
                  <a:ext uri="{0D108BD9-81ED-4DB2-BD59-A6C34878D82A}">
                    <a16:rowId xmlns:a16="http://schemas.microsoft.com/office/drawing/2014/main" val="3981961556"/>
                  </a:ext>
                </a:extLst>
              </a:tr>
              <a:tr h="711079">
                <a:tc>
                  <a:txBody>
                    <a:bodyPr/>
                    <a:lstStyle/>
                    <a:p>
                      <a:pPr algn="ctr"/>
                      <a:r>
                        <a:rPr lang="es-ES" sz="1100" b="1" dirty="0">
                          <a:solidFill>
                            <a:schemeClr val="tx1"/>
                          </a:solidFill>
                        </a:rPr>
                        <a:t>09/08/2017</a:t>
                      </a:r>
                      <a:endParaRPr lang="es-CO" sz="1100" b="1" dirty="0">
                        <a:solidFill>
                          <a:schemeClr val="tx1"/>
                        </a:solidFill>
                      </a:endParaRPr>
                    </a:p>
                  </a:txBody>
                  <a:tcPr/>
                </a:tc>
                <a:tc>
                  <a:txBody>
                    <a:bodyPr/>
                    <a:lstStyle/>
                    <a:p>
                      <a:pPr algn="ctr"/>
                      <a:r>
                        <a:rPr lang="es-ES" sz="1100" b="1" dirty="0">
                          <a:solidFill>
                            <a:schemeClr val="tx1"/>
                          </a:solidFill>
                        </a:rPr>
                        <a:t>39230</a:t>
                      </a:r>
                    </a:p>
                    <a:p>
                      <a:pPr algn="ctr"/>
                      <a:r>
                        <a:rPr lang="es-ES" sz="1100" b="1" dirty="0">
                          <a:solidFill>
                            <a:schemeClr val="tx1"/>
                          </a:solidFill>
                        </a:rPr>
                        <a:t>M.P. GERARDO BOTERO Z.</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MADRE </a:t>
                      </a:r>
                    </a:p>
                    <a:p>
                      <a:pPr algn="ctr"/>
                      <a:r>
                        <a:rPr lang="es-ES" sz="1100" b="1" dirty="0">
                          <a:solidFill>
                            <a:schemeClr val="tx1"/>
                          </a:solidFill>
                        </a:rPr>
                        <a:t>PADRE</a:t>
                      </a:r>
                    </a:p>
                    <a:p>
                      <a:pPr algn="ctr"/>
                      <a:r>
                        <a:rPr lang="es-ES" sz="1100" b="1" dirty="0">
                          <a:solidFill>
                            <a:schemeClr val="tx1"/>
                          </a:solidFill>
                        </a:rPr>
                        <a:t>HERMANO</a:t>
                      </a:r>
                    </a:p>
                    <a:p>
                      <a:pPr algn="ctr"/>
                      <a:r>
                        <a:rPr lang="es-ES" sz="1100" b="1" dirty="0">
                          <a:solidFill>
                            <a:schemeClr val="tx1"/>
                          </a:solidFill>
                        </a:rPr>
                        <a:t>HERMANA</a:t>
                      </a:r>
                      <a:endParaRPr lang="es-CO" sz="1100" b="1" dirty="0">
                        <a:solidFill>
                          <a:schemeClr val="tx1"/>
                        </a:solidFill>
                      </a:endParaRPr>
                    </a:p>
                  </a:txBody>
                  <a:tcPr/>
                </a:tc>
                <a:tc>
                  <a:txBody>
                    <a:bodyPr/>
                    <a:lstStyle/>
                    <a:p>
                      <a:pPr algn="ctr"/>
                      <a:r>
                        <a:rPr lang="es-ES" sz="1100" b="1" dirty="0">
                          <a:solidFill>
                            <a:schemeClr val="tx1"/>
                          </a:solidFill>
                        </a:rPr>
                        <a:t>16.9 SMLMV</a:t>
                      </a:r>
                    </a:p>
                    <a:p>
                      <a:pPr algn="ctr"/>
                      <a:r>
                        <a:rPr lang="es-ES" sz="1100" b="1" dirty="0">
                          <a:solidFill>
                            <a:schemeClr val="tx1"/>
                          </a:solidFill>
                        </a:rPr>
                        <a:t>16.9 SMLMV</a:t>
                      </a:r>
                    </a:p>
                    <a:p>
                      <a:pPr algn="ctr"/>
                      <a:r>
                        <a:rPr lang="es-ES" sz="1100" b="1" dirty="0">
                          <a:solidFill>
                            <a:schemeClr val="tx1"/>
                          </a:solidFill>
                        </a:rPr>
                        <a:t>16.9 SMLMV</a:t>
                      </a:r>
                    </a:p>
                    <a:p>
                      <a:pPr algn="ctr"/>
                      <a:r>
                        <a:rPr lang="es-ES" sz="1100" b="1" dirty="0">
                          <a:solidFill>
                            <a:schemeClr val="tx1"/>
                          </a:solidFill>
                        </a:rPr>
                        <a:t>16.9 SMLMV</a:t>
                      </a:r>
                      <a:endParaRPr lang="es-CO" sz="1100" b="1" dirty="0">
                        <a:solidFill>
                          <a:schemeClr val="tx1"/>
                        </a:solidFill>
                      </a:endParaRPr>
                    </a:p>
                  </a:txBody>
                  <a:tcPr/>
                </a:tc>
                <a:extLst>
                  <a:ext uri="{0D108BD9-81ED-4DB2-BD59-A6C34878D82A}">
                    <a16:rowId xmlns:a16="http://schemas.microsoft.com/office/drawing/2014/main" val="908735922"/>
                  </a:ext>
                </a:extLst>
              </a:tr>
              <a:tr h="711079">
                <a:tc>
                  <a:txBody>
                    <a:bodyPr/>
                    <a:lstStyle/>
                    <a:p>
                      <a:pPr algn="ctr"/>
                      <a:r>
                        <a:rPr lang="es-ES" sz="1100" b="1" dirty="0">
                          <a:solidFill>
                            <a:schemeClr val="tx1"/>
                          </a:solidFill>
                        </a:rPr>
                        <a:t>25/10/2017</a:t>
                      </a:r>
                      <a:endParaRPr lang="es-CO" sz="1100" b="1" dirty="0">
                        <a:solidFill>
                          <a:schemeClr val="tx1"/>
                        </a:solidFill>
                      </a:endParaRPr>
                    </a:p>
                  </a:txBody>
                  <a:tcPr/>
                </a:tc>
                <a:tc>
                  <a:txBody>
                    <a:bodyPr/>
                    <a:lstStyle/>
                    <a:p>
                      <a:pPr algn="ctr"/>
                      <a:r>
                        <a:rPr lang="es-ES" sz="1100" b="1" dirty="0">
                          <a:solidFill>
                            <a:schemeClr val="tx1"/>
                          </a:solidFill>
                        </a:rPr>
                        <a:t>64897</a:t>
                      </a:r>
                    </a:p>
                    <a:p>
                      <a:pPr algn="ctr"/>
                      <a:r>
                        <a:rPr lang="es-ES" sz="1100" b="1" dirty="0">
                          <a:solidFill>
                            <a:schemeClr val="tx1"/>
                          </a:solidFill>
                        </a:rPr>
                        <a:t>M.P. JORGE M. BURGOS R.</a:t>
                      </a:r>
                      <a:endParaRPr lang="es-CO" sz="1100" b="1" dirty="0">
                        <a:solidFill>
                          <a:schemeClr val="tx1"/>
                        </a:solidFill>
                      </a:endParaRPr>
                    </a:p>
                  </a:txBody>
                  <a:tcPr/>
                </a:tc>
                <a:tc>
                  <a:txBody>
                    <a:bodyPr/>
                    <a:lstStyle/>
                    <a:p>
                      <a:pPr algn="ctr"/>
                      <a:r>
                        <a:rPr lang="es-ES" sz="1100" b="1" dirty="0">
                          <a:solidFill>
                            <a:schemeClr val="tx1"/>
                          </a:solidFill>
                        </a:rPr>
                        <a:t>FALLECIMIENTO</a:t>
                      </a:r>
                    </a:p>
                    <a:p>
                      <a:pPr algn="ctr"/>
                      <a:r>
                        <a:rPr lang="es-ES" sz="1100" b="1" dirty="0">
                          <a:solidFill>
                            <a:schemeClr val="tx1"/>
                          </a:solidFill>
                        </a:rPr>
                        <a:t>AT.</a:t>
                      </a:r>
                      <a:endParaRPr lang="es-CO" sz="1100" b="1" dirty="0">
                        <a:solidFill>
                          <a:schemeClr val="tx1"/>
                        </a:solidFill>
                      </a:endParaRPr>
                    </a:p>
                  </a:txBody>
                  <a:tcPr/>
                </a:tc>
                <a:tc>
                  <a:txBody>
                    <a:bodyPr/>
                    <a:lstStyle/>
                    <a:p>
                      <a:pPr algn="ctr"/>
                      <a:r>
                        <a:rPr lang="es-ES" sz="1100" b="1" dirty="0">
                          <a:solidFill>
                            <a:schemeClr val="tx1"/>
                          </a:solidFill>
                        </a:rPr>
                        <a:t>MADRE</a:t>
                      </a:r>
                    </a:p>
                    <a:p>
                      <a:pPr algn="ctr"/>
                      <a:r>
                        <a:rPr lang="es-ES" sz="1100" b="1" dirty="0">
                          <a:solidFill>
                            <a:schemeClr val="tx1"/>
                          </a:solidFill>
                        </a:rPr>
                        <a:t>PADRE</a:t>
                      </a:r>
                    </a:p>
                    <a:p>
                      <a:pPr algn="ctr"/>
                      <a:r>
                        <a:rPr lang="es-ES" sz="1100" b="1" dirty="0">
                          <a:solidFill>
                            <a:schemeClr val="tx1"/>
                          </a:solidFill>
                        </a:rPr>
                        <a:t>HERMANA</a:t>
                      </a:r>
                    </a:p>
                    <a:p>
                      <a:pPr algn="ctr"/>
                      <a:r>
                        <a:rPr lang="es-ES" sz="1100" b="1" dirty="0">
                          <a:solidFill>
                            <a:schemeClr val="tx1"/>
                          </a:solidFill>
                        </a:rPr>
                        <a:t>HERMANO</a:t>
                      </a:r>
                    </a:p>
                    <a:p>
                      <a:pPr algn="ctr"/>
                      <a:r>
                        <a:rPr lang="es-ES" sz="1100" b="1" dirty="0">
                          <a:solidFill>
                            <a:schemeClr val="tx1"/>
                          </a:solidFill>
                        </a:rPr>
                        <a:t>HERMANO</a:t>
                      </a:r>
                      <a:endParaRPr lang="es-CO" sz="1100" b="1" dirty="0">
                        <a:solidFill>
                          <a:schemeClr val="tx1"/>
                        </a:solidFill>
                      </a:endParaRPr>
                    </a:p>
                  </a:txBody>
                  <a:tcPr/>
                </a:tc>
                <a:tc>
                  <a:txBody>
                    <a:bodyPr/>
                    <a:lstStyle/>
                    <a:p>
                      <a:pPr algn="ctr"/>
                      <a:r>
                        <a:rPr lang="es-ES" sz="1100" b="1" dirty="0">
                          <a:solidFill>
                            <a:schemeClr val="tx1"/>
                          </a:solidFill>
                        </a:rPr>
                        <a:t>100 SMLMV</a:t>
                      </a:r>
                    </a:p>
                    <a:p>
                      <a:pPr algn="ctr"/>
                      <a:r>
                        <a:rPr lang="es-ES" sz="1100" b="1" dirty="0">
                          <a:solidFill>
                            <a:schemeClr val="tx1"/>
                          </a:solidFill>
                        </a:rPr>
                        <a:t>50 SMLMV</a:t>
                      </a:r>
                    </a:p>
                    <a:p>
                      <a:pPr algn="ctr"/>
                      <a:r>
                        <a:rPr lang="es-ES" sz="1100" b="1" dirty="0">
                          <a:solidFill>
                            <a:schemeClr val="tx1"/>
                          </a:solidFill>
                        </a:rPr>
                        <a:t>50 SMLMV</a:t>
                      </a:r>
                    </a:p>
                    <a:p>
                      <a:pPr algn="ctr"/>
                      <a:r>
                        <a:rPr lang="es-ES" sz="1100" b="1" dirty="0">
                          <a:solidFill>
                            <a:schemeClr val="tx1"/>
                          </a:solidFill>
                        </a:rPr>
                        <a:t>50 SMLMV</a:t>
                      </a:r>
                    </a:p>
                    <a:p>
                      <a:pPr algn="ctr"/>
                      <a:r>
                        <a:rPr lang="es-ES" sz="1100" b="1" dirty="0">
                          <a:solidFill>
                            <a:schemeClr val="tx1"/>
                          </a:solidFill>
                        </a:rPr>
                        <a:t>50 SMLMV</a:t>
                      </a:r>
                      <a:endParaRPr lang="es-CO" sz="1100" b="1" dirty="0">
                        <a:solidFill>
                          <a:schemeClr val="tx1"/>
                        </a:solidFill>
                      </a:endParaRPr>
                    </a:p>
                  </a:txBody>
                  <a:tcPr/>
                </a:tc>
                <a:extLst>
                  <a:ext uri="{0D108BD9-81ED-4DB2-BD59-A6C34878D82A}">
                    <a16:rowId xmlns:a16="http://schemas.microsoft.com/office/drawing/2014/main" val="3605994781"/>
                  </a:ext>
                </a:extLst>
              </a:tr>
              <a:tr h="711079">
                <a:tc>
                  <a:txBody>
                    <a:bodyPr/>
                    <a:lstStyle/>
                    <a:p>
                      <a:pPr algn="ctr"/>
                      <a:r>
                        <a:rPr lang="es-ES" sz="1100" b="1" dirty="0">
                          <a:solidFill>
                            <a:schemeClr val="tx1"/>
                          </a:solidFill>
                        </a:rPr>
                        <a:t>25/10/2017</a:t>
                      </a:r>
                      <a:endParaRPr lang="es-CO" sz="1100" b="1" dirty="0">
                        <a:solidFill>
                          <a:schemeClr val="tx1"/>
                        </a:solidFill>
                      </a:endParaRPr>
                    </a:p>
                  </a:txBody>
                  <a:tcPr/>
                </a:tc>
                <a:tc>
                  <a:txBody>
                    <a:bodyPr/>
                    <a:lstStyle/>
                    <a:p>
                      <a:pPr algn="ctr"/>
                      <a:r>
                        <a:rPr lang="es-ES" sz="1100" b="1" dirty="0">
                          <a:solidFill>
                            <a:schemeClr val="tx1"/>
                          </a:solidFill>
                        </a:rPr>
                        <a:t>46161</a:t>
                      </a:r>
                    </a:p>
                    <a:p>
                      <a:pPr algn="ctr"/>
                      <a:r>
                        <a:rPr lang="es-ES" sz="1100" b="1" dirty="0">
                          <a:solidFill>
                            <a:schemeClr val="tx1"/>
                          </a:solidFill>
                        </a:rPr>
                        <a:t>M.P. GERARDO BOTERO Z.</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CONYUGE SUPERSTITE</a:t>
                      </a:r>
                      <a:endParaRPr lang="es-CO" sz="1100" b="1" dirty="0">
                        <a:solidFill>
                          <a:schemeClr val="tx1"/>
                        </a:solidFill>
                      </a:endParaRPr>
                    </a:p>
                  </a:txBody>
                  <a:tcPr/>
                </a:tc>
                <a:tc>
                  <a:txBody>
                    <a:bodyPr/>
                    <a:lstStyle/>
                    <a:p>
                      <a:pPr algn="ctr"/>
                      <a:r>
                        <a:rPr lang="es-ES" sz="1100" b="1" dirty="0">
                          <a:solidFill>
                            <a:schemeClr val="tx1"/>
                          </a:solidFill>
                        </a:rPr>
                        <a:t>100 SMLMV</a:t>
                      </a:r>
                      <a:endParaRPr lang="es-CO" sz="1100" b="1" dirty="0">
                        <a:solidFill>
                          <a:schemeClr val="tx1"/>
                        </a:solidFill>
                      </a:endParaRPr>
                    </a:p>
                  </a:txBody>
                  <a:tcPr/>
                </a:tc>
                <a:extLst>
                  <a:ext uri="{0D108BD9-81ED-4DB2-BD59-A6C34878D82A}">
                    <a16:rowId xmlns:a16="http://schemas.microsoft.com/office/drawing/2014/main" val="2510538427"/>
                  </a:ext>
                </a:extLst>
              </a:tr>
            </a:tbl>
          </a:graphicData>
        </a:graphic>
      </p:graphicFrame>
    </p:spTree>
    <p:extLst>
      <p:ext uri="{BB962C8B-B14F-4D97-AF65-F5344CB8AC3E}">
        <p14:creationId xmlns:p14="http://schemas.microsoft.com/office/powerpoint/2010/main" val="26563544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6F541E2-18FF-B33C-6BD5-491835C1E6A3}"/>
              </a:ext>
            </a:extLst>
          </p:cNvPr>
          <p:cNvSpPr txBox="1"/>
          <p:nvPr/>
        </p:nvSpPr>
        <p:spPr>
          <a:xfrm>
            <a:off x="251520" y="332656"/>
            <a:ext cx="20882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2016:</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2C810287-6B53-A392-C2EE-6ED5DB0D5376}"/>
              </a:ext>
            </a:extLst>
          </p:cNvPr>
          <p:cNvGraphicFramePr>
            <a:graphicFrameLocks noGrp="1"/>
          </p:cNvGraphicFramePr>
          <p:nvPr/>
        </p:nvGraphicFramePr>
        <p:xfrm>
          <a:off x="34313" y="908720"/>
          <a:ext cx="7946910" cy="3312368"/>
        </p:xfrm>
        <a:graphic>
          <a:graphicData uri="http://schemas.openxmlformats.org/drawingml/2006/table">
            <a:tbl>
              <a:tblPr firstRow="1" bandRow="1">
                <a:tableStyleId>{5C22544A-7EE6-4342-B048-85BDC9FD1C3A}</a:tableStyleId>
              </a:tblPr>
              <a:tblGrid>
                <a:gridCol w="1589382">
                  <a:extLst>
                    <a:ext uri="{9D8B030D-6E8A-4147-A177-3AD203B41FA5}">
                      <a16:colId xmlns:a16="http://schemas.microsoft.com/office/drawing/2014/main" val="55171220"/>
                    </a:ext>
                  </a:extLst>
                </a:gridCol>
                <a:gridCol w="1589382">
                  <a:extLst>
                    <a:ext uri="{9D8B030D-6E8A-4147-A177-3AD203B41FA5}">
                      <a16:colId xmlns:a16="http://schemas.microsoft.com/office/drawing/2014/main" val="3090699780"/>
                    </a:ext>
                  </a:extLst>
                </a:gridCol>
                <a:gridCol w="1589382">
                  <a:extLst>
                    <a:ext uri="{9D8B030D-6E8A-4147-A177-3AD203B41FA5}">
                      <a16:colId xmlns:a16="http://schemas.microsoft.com/office/drawing/2014/main" val="380390754"/>
                    </a:ext>
                  </a:extLst>
                </a:gridCol>
                <a:gridCol w="1589382">
                  <a:extLst>
                    <a:ext uri="{9D8B030D-6E8A-4147-A177-3AD203B41FA5}">
                      <a16:colId xmlns:a16="http://schemas.microsoft.com/office/drawing/2014/main" val="479720895"/>
                    </a:ext>
                  </a:extLst>
                </a:gridCol>
                <a:gridCol w="1589382">
                  <a:extLst>
                    <a:ext uri="{9D8B030D-6E8A-4147-A177-3AD203B41FA5}">
                      <a16:colId xmlns:a16="http://schemas.microsoft.com/office/drawing/2014/main" val="1784292134"/>
                    </a:ext>
                  </a:extLst>
                </a:gridCol>
              </a:tblGrid>
              <a:tr h="1656184">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marL="100584" marR="100584"/>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marL="100584" marR="100584"/>
                </a:tc>
                <a:tc>
                  <a:txBody>
                    <a:bodyPr/>
                    <a:lstStyle/>
                    <a:p>
                      <a:pPr algn="ctr"/>
                      <a:r>
                        <a:rPr lang="es-ES" sz="1100" b="1" dirty="0">
                          <a:solidFill>
                            <a:schemeClr val="tx1"/>
                          </a:solidFill>
                        </a:rPr>
                        <a:t>CAUSA DEL DAÑO</a:t>
                      </a:r>
                      <a:endParaRPr lang="es-CO" sz="1100" b="1" dirty="0">
                        <a:solidFill>
                          <a:schemeClr val="tx1"/>
                        </a:solidFill>
                      </a:endParaRPr>
                    </a:p>
                  </a:txBody>
                  <a:tcPr marL="100584" marR="100584"/>
                </a:tc>
                <a:tc>
                  <a:txBody>
                    <a:bodyPr/>
                    <a:lstStyle/>
                    <a:p>
                      <a:pPr algn="ctr"/>
                      <a:r>
                        <a:rPr lang="es-ES" sz="1100" b="1" dirty="0">
                          <a:solidFill>
                            <a:schemeClr val="tx1"/>
                          </a:solidFill>
                        </a:rPr>
                        <a:t>BENEFICIARIO –S-</a:t>
                      </a:r>
                    </a:p>
                    <a:p>
                      <a:pPr algn="ctr"/>
                      <a:r>
                        <a:rPr lang="es-ES" sz="1100" b="1" dirty="0">
                          <a:solidFill>
                            <a:schemeClr val="tx1"/>
                          </a:solidFill>
                        </a:rPr>
                        <a:t>PERJUICIO MORAL</a:t>
                      </a:r>
                      <a:endParaRPr lang="es-CO" sz="1100" b="1" dirty="0">
                        <a:solidFill>
                          <a:schemeClr val="tx1"/>
                        </a:solidFill>
                      </a:endParaRPr>
                    </a:p>
                  </a:txBody>
                  <a:tcPr marL="100584" marR="100584"/>
                </a:tc>
                <a:tc>
                  <a:txBody>
                    <a:bodyPr/>
                    <a:lstStyle/>
                    <a:p>
                      <a:pPr algn="ctr"/>
                      <a:r>
                        <a:rPr lang="es-ES" sz="1100" b="1" dirty="0">
                          <a:solidFill>
                            <a:schemeClr val="tx1"/>
                          </a:solidFill>
                        </a:rPr>
                        <a:t>CONDENA PERJUICIO MORAL</a:t>
                      </a:r>
                      <a:endParaRPr lang="es-CO" sz="1100" b="1" dirty="0">
                        <a:solidFill>
                          <a:schemeClr val="tx1"/>
                        </a:solidFill>
                      </a:endParaRPr>
                    </a:p>
                  </a:txBody>
                  <a:tcPr marL="100584" marR="100584"/>
                </a:tc>
                <a:extLst>
                  <a:ext uri="{0D108BD9-81ED-4DB2-BD59-A6C34878D82A}">
                    <a16:rowId xmlns:a16="http://schemas.microsoft.com/office/drawing/2014/main" val="1119166772"/>
                  </a:ext>
                </a:extLst>
              </a:tr>
              <a:tr h="1656184">
                <a:tc>
                  <a:txBody>
                    <a:bodyPr/>
                    <a:lstStyle/>
                    <a:p>
                      <a:pPr algn="ctr"/>
                      <a:r>
                        <a:rPr lang="es-ES" sz="1100" b="1" dirty="0">
                          <a:solidFill>
                            <a:schemeClr val="tx1"/>
                          </a:solidFill>
                        </a:rPr>
                        <a:t>02/03/2016</a:t>
                      </a:r>
                      <a:endParaRPr lang="es-CO" sz="1100" b="1" dirty="0">
                        <a:solidFill>
                          <a:schemeClr val="tx1"/>
                        </a:solidFill>
                      </a:endParaRPr>
                    </a:p>
                  </a:txBody>
                  <a:tcPr marL="100584" marR="100584"/>
                </a:tc>
                <a:tc>
                  <a:txBody>
                    <a:bodyPr/>
                    <a:lstStyle/>
                    <a:p>
                      <a:pPr algn="ctr"/>
                      <a:r>
                        <a:rPr lang="es-ES" sz="1100" b="1" dirty="0">
                          <a:solidFill>
                            <a:schemeClr val="tx1"/>
                          </a:solidFill>
                        </a:rPr>
                        <a:t>46403</a:t>
                      </a:r>
                    </a:p>
                    <a:p>
                      <a:pPr algn="ctr"/>
                      <a:r>
                        <a:rPr lang="es-ES" sz="1100" b="1" dirty="0">
                          <a:solidFill>
                            <a:schemeClr val="tx1"/>
                          </a:solidFill>
                        </a:rPr>
                        <a:t>M.P. RIGOBERTO ECHEVERRY B.</a:t>
                      </a:r>
                      <a:endParaRPr lang="es-CO" sz="1100" b="1" dirty="0">
                        <a:solidFill>
                          <a:schemeClr val="tx1"/>
                        </a:solidFill>
                      </a:endParaRPr>
                    </a:p>
                  </a:txBody>
                  <a:tcPr marL="100584" marR="100584"/>
                </a:tc>
                <a:tc>
                  <a:txBody>
                    <a:bodyPr/>
                    <a:lstStyle/>
                    <a:p>
                      <a:pPr algn="ctr"/>
                      <a:r>
                        <a:rPr lang="es-ES" sz="1100" b="1" dirty="0">
                          <a:solidFill>
                            <a:schemeClr val="tx1"/>
                          </a:solidFill>
                        </a:rPr>
                        <a:t>FALLECIMIENTO</a:t>
                      </a:r>
                    </a:p>
                    <a:p>
                      <a:pPr algn="ctr"/>
                      <a:r>
                        <a:rPr lang="es-ES" sz="1100" b="1" dirty="0">
                          <a:solidFill>
                            <a:schemeClr val="tx1"/>
                          </a:solidFill>
                        </a:rPr>
                        <a:t>AT.</a:t>
                      </a:r>
                      <a:endParaRPr lang="es-CO" sz="1100" b="1" dirty="0">
                        <a:solidFill>
                          <a:schemeClr val="tx1"/>
                        </a:solidFill>
                      </a:endParaRPr>
                    </a:p>
                  </a:txBody>
                  <a:tcPr marL="100584" marR="100584"/>
                </a:tc>
                <a:tc>
                  <a:txBody>
                    <a:bodyPr/>
                    <a:lstStyle/>
                    <a:p>
                      <a:pPr algn="ctr"/>
                      <a:r>
                        <a:rPr lang="es-ES" sz="1100" b="1" dirty="0">
                          <a:solidFill>
                            <a:schemeClr val="tx1"/>
                          </a:solidFill>
                        </a:rPr>
                        <a:t>CONYUGE</a:t>
                      </a:r>
                    </a:p>
                    <a:p>
                      <a:pPr algn="ctr"/>
                      <a:r>
                        <a:rPr lang="es-ES" sz="1100" b="1" dirty="0">
                          <a:solidFill>
                            <a:schemeClr val="tx1"/>
                          </a:solidFill>
                        </a:rPr>
                        <a:t>HIJO</a:t>
                      </a:r>
                      <a:endParaRPr lang="es-CO" sz="1100" b="1" dirty="0">
                        <a:solidFill>
                          <a:schemeClr val="tx1"/>
                        </a:solidFill>
                      </a:endParaRPr>
                    </a:p>
                  </a:txBody>
                  <a:tcPr marL="100584" marR="100584"/>
                </a:tc>
                <a:tc>
                  <a:txBody>
                    <a:bodyPr/>
                    <a:lstStyle/>
                    <a:p>
                      <a:pPr algn="ctr"/>
                      <a:r>
                        <a:rPr lang="es-ES" sz="1100" b="1" dirty="0">
                          <a:solidFill>
                            <a:schemeClr val="tx1"/>
                          </a:solidFill>
                        </a:rPr>
                        <a:t>38.8. SMLMV</a:t>
                      </a:r>
                    </a:p>
                    <a:p>
                      <a:pPr algn="ctr"/>
                      <a:r>
                        <a:rPr lang="es-ES" sz="1100" b="1" dirty="0">
                          <a:solidFill>
                            <a:schemeClr val="tx1"/>
                          </a:solidFill>
                        </a:rPr>
                        <a:t>29.1 SMLMV</a:t>
                      </a:r>
                      <a:endParaRPr lang="es-CO" sz="1100" b="1" dirty="0">
                        <a:solidFill>
                          <a:schemeClr val="tx1"/>
                        </a:solidFill>
                      </a:endParaRPr>
                    </a:p>
                  </a:txBody>
                  <a:tcPr marL="100584" marR="100584"/>
                </a:tc>
                <a:extLst>
                  <a:ext uri="{0D108BD9-81ED-4DB2-BD59-A6C34878D82A}">
                    <a16:rowId xmlns:a16="http://schemas.microsoft.com/office/drawing/2014/main" val="4269770900"/>
                  </a:ext>
                </a:extLst>
              </a:tr>
            </a:tbl>
          </a:graphicData>
        </a:graphic>
      </p:graphicFrame>
    </p:spTree>
    <p:extLst>
      <p:ext uri="{BB962C8B-B14F-4D97-AF65-F5344CB8AC3E}">
        <p14:creationId xmlns:p14="http://schemas.microsoft.com/office/powerpoint/2010/main" val="8849833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A5BA370-6820-3E18-350F-F48CE3843833}"/>
              </a:ext>
            </a:extLst>
          </p:cNvPr>
          <p:cNvSpPr txBox="1"/>
          <p:nvPr/>
        </p:nvSpPr>
        <p:spPr>
          <a:xfrm>
            <a:off x="323528" y="158913"/>
            <a:ext cx="230425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2015:</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222942AA-483A-1D0D-802F-D070C871C946}"/>
              </a:ext>
            </a:extLst>
          </p:cNvPr>
          <p:cNvGraphicFramePr>
            <a:graphicFrameLocks noGrp="1"/>
          </p:cNvGraphicFramePr>
          <p:nvPr/>
        </p:nvGraphicFramePr>
        <p:xfrm>
          <a:off x="395536" y="692696"/>
          <a:ext cx="7704855" cy="5760639"/>
        </p:xfrm>
        <a:graphic>
          <a:graphicData uri="http://schemas.openxmlformats.org/drawingml/2006/table">
            <a:tbl>
              <a:tblPr firstRow="1" bandRow="1">
                <a:tableStyleId>{5C22544A-7EE6-4342-B048-85BDC9FD1C3A}</a:tableStyleId>
              </a:tblPr>
              <a:tblGrid>
                <a:gridCol w="1540971">
                  <a:extLst>
                    <a:ext uri="{9D8B030D-6E8A-4147-A177-3AD203B41FA5}">
                      <a16:colId xmlns:a16="http://schemas.microsoft.com/office/drawing/2014/main" val="41136559"/>
                    </a:ext>
                  </a:extLst>
                </a:gridCol>
                <a:gridCol w="1540971">
                  <a:extLst>
                    <a:ext uri="{9D8B030D-6E8A-4147-A177-3AD203B41FA5}">
                      <a16:colId xmlns:a16="http://schemas.microsoft.com/office/drawing/2014/main" val="1186567480"/>
                    </a:ext>
                  </a:extLst>
                </a:gridCol>
                <a:gridCol w="1540971">
                  <a:extLst>
                    <a:ext uri="{9D8B030D-6E8A-4147-A177-3AD203B41FA5}">
                      <a16:colId xmlns:a16="http://schemas.microsoft.com/office/drawing/2014/main" val="1504169370"/>
                    </a:ext>
                  </a:extLst>
                </a:gridCol>
                <a:gridCol w="1540971">
                  <a:extLst>
                    <a:ext uri="{9D8B030D-6E8A-4147-A177-3AD203B41FA5}">
                      <a16:colId xmlns:a16="http://schemas.microsoft.com/office/drawing/2014/main" val="1494469648"/>
                    </a:ext>
                  </a:extLst>
                </a:gridCol>
                <a:gridCol w="1540971">
                  <a:extLst>
                    <a:ext uri="{9D8B030D-6E8A-4147-A177-3AD203B41FA5}">
                      <a16:colId xmlns:a16="http://schemas.microsoft.com/office/drawing/2014/main" val="275737727"/>
                    </a:ext>
                  </a:extLst>
                </a:gridCol>
              </a:tblGrid>
              <a:tr h="1920213">
                <a:tc>
                  <a:txBody>
                    <a:bodyPr/>
                    <a:lstStyle/>
                    <a:p>
                      <a:pPr algn="ctr"/>
                      <a:r>
                        <a:rPr lang="es-ES" sz="1100" b="1" dirty="0">
                          <a:solidFill>
                            <a:schemeClr val="tx1"/>
                          </a:solidFill>
                        </a:rPr>
                        <a:t>FECHA</a:t>
                      </a:r>
                    </a:p>
                    <a:p>
                      <a:pPr algn="ctr"/>
                      <a:r>
                        <a:rPr lang="es-ES" sz="1100" b="1" dirty="0">
                          <a:solidFill>
                            <a:schemeClr val="tx1"/>
                          </a:solidFill>
                        </a:rPr>
                        <a:t>DIA/ 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BENEFICIIARIO-S-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2314989870"/>
                  </a:ext>
                </a:extLst>
              </a:tr>
              <a:tr h="1920213">
                <a:tc>
                  <a:txBody>
                    <a:bodyPr/>
                    <a:lstStyle/>
                    <a:p>
                      <a:pPr algn="ctr"/>
                      <a:r>
                        <a:rPr lang="es-ES" sz="1100" b="1" dirty="0">
                          <a:solidFill>
                            <a:schemeClr val="tx1"/>
                          </a:solidFill>
                        </a:rPr>
                        <a:t>04/03/2015</a:t>
                      </a:r>
                      <a:endParaRPr lang="es-CO" sz="1100" b="1" dirty="0">
                        <a:solidFill>
                          <a:schemeClr val="tx1"/>
                        </a:solidFill>
                      </a:endParaRPr>
                    </a:p>
                  </a:txBody>
                  <a:tcPr/>
                </a:tc>
                <a:tc>
                  <a:txBody>
                    <a:bodyPr/>
                    <a:lstStyle/>
                    <a:p>
                      <a:pPr algn="ctr"/>
                      <a:r>
                        <a:rPr lang="es-ES" sz="1100" b="1" dirty="0">
                          <a:solidFill>
                            <a:schemeClr val="tx1"/>
                          </a:solidFill>
                        </a:rPr>
                        <a:t>43395</a:t>
                      </a:r>
                    </a:p>
                    <a:p>
                      <a:pPr algn="ctr"/>
                      <a:r>
                        <a:rPr lang="es-ES" sz="1100" b="1" dirty="0">
                          <a:solidFill>
                            <a:schemeClr val="tx1"/>
                          </a:solidFill>
                        </a:rPr>
                        <a:t>M.P. ELSY DEL PILAR CUELLO C.</a:t>
                      </a:r>
                      <a:endParaRPr lang="es-CO" sz="1100" b="1" dirty="0">
                        <a:solidFill>
                          <a:schemeClr val="tx1"/>
                        </a:solidFill>
                      </a:endParaRPr>
                    </a:p>
                  </a:txBody>
                  <a:tcPr/>
                </a:tc>
                <a:tc>
                  <a:txBody>
                    <a:bodyPr/>
                    <a:lstStyle/>
                    <a:p>
                      <a:pPr algn="ctr"/>
                      <a:r>
                        <a:rPr lang="es-ES" sz="1100" b="1" dirty="0">
                          <a:solidFill>
                            <a:schemeClr val="tx1"/>
                          </a:solidFill>
                        </a:rPr>
                        <a:t>FALLECIMIENTO</a:t>
                      </a:r>
                    </a:p>
                    <a:p>
                      <a:pPr algn="ctr"/>
                      <a:r>
                        <a:rPr lang="es-ES" sz="1100" b="1" dirty="0">
                          <a:solidFill>
                            <a:schemeClr val="tx1"/>
                          </a:solidFill>
                        </a:rPr>
                        <a:t>AT.</a:t>
                      </a:r>
                      <a:endParaRPr lang="es-CO" sz="1100" b="1" dirty="0">
                        <a:solidFill>
                          <a:schemeClr val="tx1"/>
                        </a:solidFill>
                      </a:endParaRPr>
                    </a:p>
                  </a:txBody>
                  <a:tcPr/>
                </a:tc>
                <a:tc>
                  <a:txBody>
                    <a:bodyPr/>
                    <a:lstStyle/>
                    <a:p>
                      <a:pPr algn="ctr"/>
                      <a:r>
                        <a:rPr lang="es-ES" sz="1100" b="1" dirty="0">
                          <a:solidFill>
                            <a:schemeClr val="tx1"/>
                          </a:solidFill>
                        </a:rPr>
                        <a:t>COMPAÑERA PERMANENTE</a:t>
                      </a:r>
                    </a:p>
                    <a:p>
                      <a:pPr algn="ctr"/>
                      <a:r>
                        <a:rPr lang="es-ES" sz="1100" b="1" dirty="0">
                          <a:solidFill>
                            <a:schemeClr val="tx1"/>
                          </a:solidFill>
                        </a:rPr>
                        <a:t>HIJA MENOR DE EDAD</a:t>
                      </a:r>
                      <a:endParaRPr lang="es-CO" sz="1100" b="1" dirty="0">
                        <a:solidFill>
                          <a:schemeClr val="tx1"/>
                        </a:solidFill>
                      </a:endParaRPr>
                    </a:p>
                  </a:txBody>
                  <a:tcPr/>
                </a:tc>
                <a:tc>
                  <a:txBody>
                    <a:bodyPr/>
                    <a:lstStyle/>
                    <a:p>
                      <a:pPr algn="ctr"/>
                      <a:r>
                        <a:rPr lang="es-ES" sz="1100" b="1" dirty="0">
                          <a:solidFill>
                            <a:schemeClr val="tx1"/>
                          </a:solidFill>
                        </a:rPr>
                        <a:t>HUBO CONDENA. NO SE ESPECIFICÓ MONTO.</a:t>
                      </a:r>
                      <a:endParaRPr lang="es-CO" sz="1100" b="1" dirty="0">
                        <a:solidFill>
                          <a:schemeClr val="tx1"/>
                        </a:solidFill>
                      </a:endParaRPr>
                    </a:p>
                  </a:txBody>
                  <a:tcPr/>
                </a:tc>
                <a:extLst>
                  <a:ext uri="{0D108BD9-81ED-4DB2-BD59-A6C34878D82A}">
                    <a16:rowId xmlns:a16="http://schemas.microsoft.com/office/drawing/2014/main" val="1713590704"/>
                  </a:ext>
                </a:extLst>
              </a:tr>
              <a:tr h="1920213">
                <a:tc>
                  <a:txBody>
                    <a:bodyPr/>
                    <a:lstStyle/>
                    <a:p>
                      <a:pPr algn="ctr"/>
                      <a:r>
                        <a:rPr lang="es-ES" sz="1100" b="1" dirty="0">
                          <a:solidFill>
                            <a:schemeClr val="tx1"/>
                          </a:solidFill>
                        </a:rPr>
                        <a:t>28/05/2015</a:t>
                      </a:r>
                      <a:endParaRPr lang="es-CO" sz="1100" b="1" dirty="0">
                        <a:solidFill>
                          <a:schemeClr val="tx1"/>
                        </a:solidFill>
                      </a:endParaRPr>
                    </a:p>
                  </a:txBody>
                  <a:tcPr/>
                </a:tc>
                <a:tc>
                  <a:txBody>
                    <a:bodyPr/>
                    <a:lstStyle/>
                    <a:p>
                      <a:pPr algn="ctr"/>
                      <a:r>
                        <a:rPr lang="es-ES" sz="1100" b="1" dirty="0">
                          <a:solidFill>
                            <a:schemeClr val="tx1"/>
                          </a:solidFill>
                        </a:rPr>
                        <a:t>36887</a:t>
                      </a:r>
                    </a:p>
                    <a:p>
                      <a:pPr algn="ctr"/>
                      <a:r>
                        <a:rPr lang="es-ES" sz="1100" b="1" dirty="0">
                          <a:solidFill>
                            <a:schemeClr val="tx1"/>
                          </a:solidFill>
                        </a:rPr>
                        <a:t>M.P. LUIS GABRIEL MIRANDA B.</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CONYUGE SUPERSTITE</a:t>
                      </a:r>
                    </a:p>
                    <a:p>
                      <a:pPr algn="ctr"/>
                      <a:r>
                        <a:rPr lang="es-ES" sz="1100" b="1" dirty="0">
                          <a:solidFill>
                            <a:schemeClr val="tx1"/>
                          </a:solidFill>
                        </a:rPr>
                        <a:t>7 HIJOS</a:t>
                      </a:r>
                      <a:endParaRPr lang="es-CO" sz="1100" b="1" dirty="0">
                        <a:solidFill>
                          <a:schemeClr val="tx1"/>
                        </a:solidFill>
                      </a:endParaRPr>
                    </a:p>
                  </a:txBody>
                  <a:tcPr/>
                </a:tc>
                <a:tc>
                  <a:txBody>
                    <a:bodyPr/>
                    <a:lstStyle/>
                    <a:p>
                      <a:pPr algn="ctr"/>
                      <a:r>
                        <a:rPr lang="es-ES" sz="1100" b="1" dirty="0">
                          <a:solidFill>
                            <a:schemeClr val="tx1"/>
                          </a:solidFill>
                        </a:rPr>
                        <a:t>4.33 SMLMV</a:t>
                      </a:r>
                    </a:p>
                    <a:p>
                      <a:pPr algn="ctr"/>
                      <a:endParaRPr lang="es-ES" sz="1100" b="1" dirty="0">
                        <a:solidFill>
                          <a:schemeClr val="tx1"/>
                        </a:solidFill>
                      </a:endParaRPr>
                    </a:p>
                    <a:p>
                      <a:pPr algn="ctr"/>
                      <a:r>
                        <a:rPr lang="es-ES" sz="1100" b="1" dirty="0">
                          <a:solidFill>
                            <a:schemeClr val="tx1"/>
                          </a:solidFill>
                        </a:rPr>
                        <a:t>4.33. SMLMV C/U</a:t>
                      </a:r>
                      <a:endParaRPr lang="es-CO" sz="1100" b="1" dirty="0">
                        <a:solidFill>
                          <a:schemeClr val="tx1"/>
                        </a:solidFill>
                      </a:endParaRPr>
                    </a:p>
                  </a:txBody>
                  <a:tcPr/>
                </a:tc>
                <a:extLst>
                  <a:ext uri="{0D108BD9-81ED-4DB2-BD59-A6C34878D82A}">
                    <a16:rowId xmlns:a16="http://schemas.microsoft.com/office/drawing/2014/main" val="1271030461"/>
                  </a:ext>
                </a:extLst>
              </a:tr>
            </a:tbl>
          </a:graphicData>
        </a:graphic>
      </p:graphicFrame>
    </p:spTree>
    <p:extLst>
      <p:ext uri="{BB962C8B-B14F-4D97-AF65-F5344CB8AC3E}">
        <p14:creationId xmlns:p14="http://schemas.microsoft.com/office/powerpoint/2010/main" val="25838048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4C8D6B3-A95B-EE4A-4F72-ED74C16A9B81}"/>
              </a:ext>
            </a:extLst>
          </p:cNvPr>
          <p:cNvSpPr txBox="1"/>
          <p:nvPr/>
        </p:nvSpPr>
        <p:spPr>
          <a:xfrm>
            <a:off x="395536" y="260648"/>
            <a:ext cx="216024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2014:</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930A6123-A82B-7BC6-C5B9-72C2C4E4348C}"/>
              </a:ext>
            </a:extLst>
          </p:cNvPr>
          <p:cNvGraphicFramePr>
            <a:graphicFrameLocks noGrp="1"/>
          </p:cNvGraphicFramePr>
          <p:nvPr/>
        </p:nvGraphicFramePr>
        <p:xfrm>
          <a:off x="323528" y="692696"/>
          <a:ext cx="7704855" cy="6262464"/>
        </p:xfrm>
        <a:graphic>
          <a:graphicData uri="http://schemas.openxmlformats.org/drawingml/2006/table">
            <a:tbl>
              <a:tblPr firstRow="1" bandRow="1">
                <a:tableStyleId>{5C22544A-7EE6-4342-B048-85BDC9FD1C3A}</a:tableStyleId>
              </a:tblPr>
              <a:tblGrid>
                <a:gridCol w="1540971">
                  <a:extLst>
                    <a:ext uri="{9D8B030D-6E8A-4147-A177-3AD203B41FA5}">
                      <a16:colId xmlns:a16="http://schemas.microsoft.com/office/drawing/2014/main" val="2988681786"/>
                    </a:ext>
                  </a:extLst>
                </a:gridCol>
                <a:gridCol w="1540971">
                  <a:extLst>
                    <a:ext uri="{9D8B030D-6E8A-4147-A177-3AD203B41FA5}">
                      <a16:colId xmlns:a16="http://schemas.microsoft.com/office/drawing/2014/main" val="2144314195"/>
                    </a:ext>
                  </a:extLst>
                </a:gridCol>
                <a:gridCol w="1540971">
                  <a:extLst>
                    <a:ext uri="{9D8B030D-6E8A-4147-A177-3AD203B41FA5}">
                      <a16:colId xmlns:a16="http://schemas.microsoft.com/office/drawing/2014/main" val="982184830"/>
                    </a:ext>
                  </a:extLst>
                </a:gridCol>
                <a:gridCol w="1540971">
                  <a:extLst>
                    <a:ext uri="{9D8B030D-6E8A-4147-A177-3AD203B41FA5}">
                      <a16:colId xmlns:a16="http://schemas.microsoft.com/office/drawing/2014/main" val="3946636534"/>
                    </a:ext>
                  </a:extLst>
                </a:gridCol>
                <a:gridCol w="1540971">
                  <a:extLst>
                    <a:ext uri="{9D8B030D-6E8A-4147-A177-3AD203B41FA5}">
                      <a16:colId xmlns:a16="http://schemas.microsoft.com/office/drawing/2014/main" val="1917384441"/>
                    </a:ext>
                  </a:extLst>
                </a:gridCol>
              </a:tblGrid>
              <a:tr h="792088">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–S-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4057749619"/>
                  </a:ext>
                </a:extLst>
              </a:tr>
              <a:tr h="792088">
                <a:tc>
                  <a:txBody>
                    <a:bodyPr/>
                    <a:lstStyle/>
                    <a:p>
                      <a:pPr algn="ctr"/>
                      <a:r>
                        <a:rPr lang="es-ES" sz="1100" b="1" dirty="0">
                          <a:solidFill>
                            <a:schemeClr val="tx1"/>
                          </a:solidFill>
                        </a:rPr>
                        <a:t>02/04/2014</a:t>
                      </a:r>
                      <a:endParaRPr lang="es-CO" sz="1100" b="1" dirty="0">
                        <a:solidFill>
                          <a:schemeClr val="tx1"/>
                        </a:solidFill>
                      </a:endParaRPr>
                    </a:p>
                  </a:txBody>
                  <a:tcPr/>
                </a:tc>
                <a:tc>
                  <a:txBody>
                    <a:bodyPr/>
                    <a:lstStyle/>
                    <a:p>
                      <a:pPr algn="ctr"/>
                      <a:r>
                        <a:rPr lang="es-ES" sz="1100" b="1" dirty="0">
                          <a:solidFill>
                            <a:schemeClr val="tx1"/>
                          </a:solidFill>
                        </a:rPr>
                        <a:t>41405</a:t>
                      </a:r>
                    </a:p>
                    <a:p>
                      <a:pPr algn="ctr"/>
                      <a:r>
                        <a:rPr lang="es-ES" sz="1100" b="1" dirty="0">
                          <a:solidFill>
                            <a:schemeClr val="tx1"/>
                          </a:solidFill>
                        </a:rPr>
                        <a:t>M.P. ELCY DEL PILAR CUELLO C.</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CÓNYUGE S.</a:t>
                      </a:r>
                    </a:p>
                    <a:p>
                      <a:pPr algn="ctr"/>
                      <a:r>
                        <a:rPr lang="es-ES" sz="1100" b="1" dirty="0">
                          <a:solidFill>
                            <a:schemeClr val="tx1"/>
                          </a:solidFill>
                        </a:rPr>
                        <a:t>3 HIJAS</a:t>
                      </a:r>
                      <a:endParaRPr lang="es-CO" sz="1100" b="1" dirty="0">
                        <a:solidFill>
                          <a:schemeClr val="tx1"/>
                        </a:solidFill>
                      </a:endParaRPr>
                    </a:p>
                  </a:txBody>
                  <a:tcPr/>
                </a:tc>
                <a:tc>
                  <a:txBody>
                    <a:bodyPr/>
                    <a:lstStyle/>
                    <a:p>
                      <a:pPr algn="ctr"/>
                      <a:r>
                        <a:rPr lang="es-ES" sz="1100" b="1" dirty="0">
                          <a:solidFill>
                            <a:schemeClr val="tx1"/>
                          </a:solidFill>
                        </a:rPr>
                        <a:t>21.5 SMLMV</a:t>
                      </a:r>
                    </a:p>
                    <a:p>
                      <a:pPr algn="ctr"/>
                      <a:r>
                        <a:rPr lang="es-ES" sz="1100" b="1" dirty="0">
                          <a:solidFill>
                            <a:schemeClr val="tx1"/>
                          </a:solidFill>
                        </a:rPr>
                        <a:t>21.5. SMLMV C/U</a:t>
                      </a:r>
                      <a:endParaRPr lang="es-CO" sz="1100" b="1" dirty="0">
                        <a:solidFill>
                          <a:schemeClr val="tx1"/>
                        </a:solidFill>
                      </a:endParaRPr>
                    </a:p>
                  </a:txBody>
                  <a:tcPr/>
                </a:tc>
                <a:extLst>
                  <a:ext uri="{0D108BD9-81ED-4DB2-BD59-A6C34878D82A}">
                    <a16:rowId xmlns:a16="http://schemas.microsoft.com/office/drawing/2014/main" val="2495824747"/>
                  </a:ext>
                </a:extLst>
              </a:tr>
              <a:tr h="792088">
                <a:tc>
                  <a:txBody>
                    <a:bodyPr/>
                    <a:lstStyle/>
                    <a:p>
                      <a:pPr algn="ctr"/>
                      <a:r>
                        <a:rPr lang="es-ES" sz="1100" b="1" dirty="0">
                          <a:solidFill>
                            <a:schemeClr val="tx1"/>
                          </a:solidFill>
                        </a:rPr>
                        <a:t>30/04/2014</a:t>
                      </a:r>
                      <a:endParaRPr lang="es-CO" sz="1100" b="1" dirty="0">
                        <a:solidFill>
                          <a:schemeClr val="tx1"/>
                        </a:solidFill>
                      </a:endParaRPr>
                    </a:p>
                  </a:txBody>
                  <a:tcPr>
                    <a:solidFill>
                      <a:srgbClr val="FFFF00"/>
                    </a:solidFill>
                  </a:tcPr>
                </a:tc>
                <a:tc>
                  <a:txBody>
                    <a:bodyPr/>
                    <a:lstStyle/>
                    <a:p>
                      <a:pPr algn="ctr"/>
                      <a:r>
                        <a:rPr lang="es-ES" sz="1100" b="1" dirty="0">
                          <a:solidFill>
                            <a:schemeClr val="tx1"/>
                          </a:solidFill>
                        </a:rPr>
                        <a:t>46057</a:t>
                      </a:r>
                    </a:p>
                    <a:p>
                      <a:pPr algn="ctr"/>
                      <a:r>
                        <a:rPr lang="es-ES" sz="1100" b="1" dirty="0">
                          <a:solidFill>
                            <a:schemeClr val="tx1"/>
                          </a:solidFill>
                        </a:rPr>
                        <a:t>M.P. CARLOS E. MOLINA M.</a:t>
                      </a:r>
                      <a:endParaRPr lang="es-CO" sz="1100" b="1" dirty="0">
                        <a:solidFill>
                          <a:schemeClr val="tx1"/>
                        </a:solidFill>
                      </a:endParaRPr>
                    </a:p>
                  </a:txBody>
                  <a:tcPr>
                    <a:solidFill>
                      <a:srgbClr val="FFFF00"/>
                    </a:solidFill>
                  </a:tcPr>
                </a:tc>
                <a:tc>
                  <a:txBody>
                    <a:bodyPr/>
                    <a:lstStyle/>
                    <a:p>
                      <a:pPr algn="ctr"/>
                      <a:r>
                        <a:rPr lang="es-ES" sz="1100" b="1" dirty="0">
                          <a:solidFill>
                            <a:schemeClr val="tx1"/>
                          </a:solidFill>
                        </a:rPr>
                        <a:t>FALLECIMIENTO AT.</a:t>
                      </a:r>
                      <a:endParaRPr lang="es-CO" sz="1100" b="1" dirty="0">
                        <a:solidFill>
                          <a:schemeClr val="tx1"/>
                        </a:solidFill>
                      </a:endParaRPr>
                    </a:p>
                  </a:txBody>
                  <a:tcPr>
                    <a:solidFill>
                      <a:srgbClr val="FFFF00"/>
                    </a:solidFill>
                  </a:tcPr>
                </a:tc>
                <a:tc>
                  <a:txBody>
                    <a:bodyPr/>
                    <a:lstStyle/>
                    <a:p>
                      <a:pPr algn="ctr"/>
                      <a:r>
                        <a:rPr lang="es-ES" sz="1100" b="1" dirty="0">
                          <a:solidFill>
                            <a:schemeClr val="tx1"/>
                          </a:solidFill>
                        </a:rPr>
                        <a:t>CÓNYUGE S.</a:t>
                      </a:r>
                    </a:p>
                    <a:p>
                      <a:pPr algn="ctr"/>
                      <a:r>
                        <a:rPr lang="es-ES" sz="1100" b="1" dirty="0">
                          <a:solidFill>
                            <a:schemeClr val="tx1"/>
                          </a:solidFill>
                        </a:rPr>
                        <a:t>DOS HIJOS MENORES</a:t>
                      </a:r>
                      <a:endParaRPr lang="es-CO" sz="1100" b="1" dirty="0">
                        <a:solidFill>
                          <a:schemeClr val="tx1"/>
                        </a:solidFill>
                      </a:endParaRPr>
                    </a:p>
                  </a:txBody>
                  <a:tcPr>
                    <a:solidFill>
                      <a:srgbClr val="FFFF00"/>
                    </a:solidFill>
                  </a:tcPr>
                </a:tc>
                <a:tc>
                  <a:txBody>
                    <a:bodyPr/>
                    <a:lstStyle/>
                    <a:p>
                      <a:pPr algn="ctr"/>
                      <a:r>
                        <a:rPr lang="es-ES" sz="1100" b="1" dirty="0">
                          <a:solidFill>
                            <a:schemeClr val="tx1"/>
                          </a:solidFill>
                        </a:rPr>
                        <a:t>NO HUBO CONDENA PERJUICIO MORAL. SÓLO LUCRO CESANTE.</a:t>
                      </a:r>
                      <a:endParaRPr lang="es-CO" sz="1100" b="1" dirty="0">
                        <a:solidFill>
                          <a:schemeClr val="tx1"/>
                        </a:solidFill>
                      </a:endParaRPr>
                    </a:p>
                  </a:txBody>
                  <a:tcPr>
                    <a:solidFill>
                      <a:srgbClr val="FFFF00"/>
                    </a:solidFill>
                  </a:tcPr>
                </a:tc>
                <a:extLst>
                  <a:ext uri="{0D108BD9-81ED-4DB2-BD59-A6C34878D82A}">
                    <a16:rowId xmlns:a16="http://schemas.microsoft.com/office/drawing/2014/main" val="1841525229"/>
                  </a:ext>
                </a:extLst>
              </a:tr>
              <a:tr h="792088">
                <a:tc>
                  <a:txBody>
                    <a:bodyPr/>
                    <a:lstStyle/>
                    <a:p>
                      <a:pPr algn="ctr"/>
                      <a:r>
                        <a:rPr lang="es-ES" sz="1100" b="1" dirty="0">
                          <a:solidFill>
                            <a:schemeClr val="tx1"/>
                          </a:solidFill>
                        </a:rPr>
                        <a:t>27/0872014</a:t>
                      </a:r>
                      <a:endParaRPr lang="es-CO" sz="1100" b="1" dirty="0">
                        <a:solidFill>
                          <a:schemeClr val="tx1"/>
                        </a:solidFill>
                      </a:endParaRPr>
                    </a:p>
                  </a:txBody>
                  <a:tcPr/>
                </a:tc>
                <a:tc>
                  <a:txBody>
                    <a:bodyPr/>
                    <a:lstStyle/>
                    <a:p>
                      <a:pPr algn="ctr"/>
                      <a:r>
                        <a:rPr lang="es-ES" sz="1100" b="1" dirty="0">
                          <a:solidFill>
                            <a:schemeClr val="tx1"/>
                          </a:solidFill>
                        </a:rPr>
                        <a:t>36306</a:t>
                      </a:r>
                    </a:p>
                    <a:p>
                      <a:pPr algn="ctr"/>
                      <a:r>
                        <a:rPr lang="es-ES" sz="1100" b="1" dirty="0">
                          <a:solidFill>
                            <a:schemeClr val="tx1"/>
                          </a:solidFill>
                        </a:rPr>
                        <a:t>M.P. CARLOS E. MOLINA M.</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DOS HIJOS MENORES DE EDAD.</a:t>
                      </a:r>
                      <a:endParaRPr lang="es-CO" sz="1100" b="1" dirty="0">
                        <a:solidFill>
                          <a:schemeClr val="tx1"/>
                        </a:solidFill>
                      </a:endParaRPr>
                    </a:p>
                  </a:txBody>
                  <a:tcPr/>
                </a:tc>
                <a:tc>
                  <a:txBody>
                    <a:bodyPr/>
                    <a:lstStyle/>
                    <a:p>
                      <a:pPr algn="ctr"/>
                      <a:r>
                        <a:rPr lang="es-ES" sz="1100" b="1" dirty="0">
                          <a:solidFill>
                            <a:schemeClr val="tx1"/>
                          </a:solidFill>
                        </a:rPr>
                        <a:t>SI HUBO CONDENA POR PERJUICIO MORAL. NO MONTO.</a:t>
                      </a:r>
                      <a:endParaRPr lang="es-CO" sz="1100" b="1" dirty="0">
                        <a:solidFill>
                          <a:schemeClr val="tx1"/>
                        </a:solidFill>
                      </a:endParaRPr>
                    </a:p>
                  </a:txBody>
                  <a:tcPr/>
                </a:tc>
                <a:extLst>
                  <a:ext uri="{0D108BD9-81ED-4DB2-BD59-A6C34878D82A}">
                    <a16:rowId xmlns:a16="http://schemas.microsoft.com/office/drawing/2014/main" val="4227562834"/>
                  </a:ext>
                </a:extLst>
              </a:tr>
              <a:tr h="792088">
                <a:tc>
                  <a:txBody>
                    <a:bodyPr/>
                    <a:lstStyle/>
                    <a:p>
                      <a:pPr algn="ctr"/>
                      <a:r>
                        <a:rPr lang="es-ES" sz="1100" b="1" dirty="0">
                          <a:solidFill>
                            <a:schemeClr val="tx1"/>
                          </a:solidFill>
                        </a:rPr>
                        <a:t>24/09/2014</a:t>
                      </a:r>
                      <a:endParaRPr lang="es-CO" sz="1100" b="1" dirty="0">
                        <a:solidFill>
                          <a:schemeClr val="tx1"/>
                        </a:solidFill>
                      </a:endParaRPr>
                    </a:p>
                  </a:txBody>
                  <a:tcPr>
                    <a:solidFill>
                      <a:schemeClr val="accent4">
                        <a:lumMod val="75000"/>
                      </a:schemeClr>
                    </a:solidFill>
                  </a:tcPr>
                </a:tc>
                <a:tc>
                  <a:txBody>
                    <a:bodyPr/>
                    <a:lstStyle/>
                    <a:p>
                      <a:pPr algn="ctr"/>
                      <a:r>
                        <a:rPr lang="es-ES" sz="1100" b="1" dirty="0">
                          <a:solidFill>
                            <a:schemeClr val="tx1"/>
                          </a:solidFill>
                        </a:rPr>
                        <a:t>33205</a:t>
                      </a:r>
                    </a:p>
                    <a:p>
                      <a:pPr algn="ctr"/>
                      <a:r>
                        <a:rPr lang="es-ES" sz="1100" b="1" dirty="0">
                          <a:solidFill>
                            <a:schemeClr val="tx1"/>
                          </a:solidFill>
                        </a:rPr>
                        <a:t>M.P. GUSTAVO H. LOPEZ</a:t>
                      </a:r>
                      <a:endParaRPr lang="es-CO" sz="1100" b="1" dirty="0">
                        <a:solidFill>
                          <a:schemeClr val="tx1"/>
                        </a:solidFill>
                      </a:endParaRPr>
                    </a:p>
                  </a:txBody>
                  <a:tcPr>
                    <a:solidFill>
                      <a:schemeClr val="accent4">
                        <a:lumMod val="75000"/>
                      </a:schemeClr>
                    </a:solidFill>
                  </a:tcPr>
                </a:tc>
                <a:tc>
                  <a:txBody>
                    <a:bodyPr/>
                    <a:lstStyle/>
                    <a:p>
                      <a:pPr algn="ctr"/>
                      <a:r>
                        <a:rPr lang="es-ES" sz="1100" b="1" dirty="0">
                          <a:solidFill>
                            <a:schemeClr val="tx1"/>
                          </a:solidFill>
                        </a:rPr>
                        <a:t>FALLECIMIENTO DOS TRABAJADORES POR LOS MISMOS HECHOS.</a:t>
                      </a:r>
                      <a:endParaRPr lang="es-CO" sz="1100" b="1" dirty="0">
                        <a:solidFill>
                          <a:schemeClr val="tx1"/>
                        </a:solidFill>
                      </a:endParaRPr>
                    </a:p>
                  </a:txBody>
                  <a:tcPr>
                    <a:solidFill>
                      <a:schemeClr val="accent4">
                        <a:lumMod val="75000"/>
                      </a:schemeClr>
                    </a:solidFill>
                  </a:tcPr>
                </a:tc>
                <a:tc>
                  <a:txBody>
                    <a:bodyPr/>
                    <a:lstStyle/>
                    <a:p>
                      <a:pPr algn="ctr"/>
                      <a:r>
                        <a:rPr lang="es-ES" sz="1100" b="1" dirty="0">
                          <a:solidFill>
                            <a:schemeClr val="tx1"/>
                          </a:solidFill>
                        </a:rPr>
                        <a:t>1°HECHO: CONYUGE S.</a:t>
                      </a:r>
                    </a:p>
                    <a:p>
                      <a:pPr algn="ctr"/>
                      <a:r>
                        <a:rPr lang="es-ES" sz="1100" b="1" dirty="0">
                          <a:solidFill>
                            <a:schemeClr val="tx1"/>
                          </a:solidFill>
                        </a:rPr>
                        <a:t>4 HIJOS</a:t>
                      </a:r>
                    </a:p>
                    <a:p>
                      <a:pPr algn="ctr"/>
                      <a:r>
                        <a:rPr lang="es-ES" sz="1100" b="1" dirty="0">
                          <a:solidFill>
                            <a:schemeClr val="tx1"/>
                          </a:solidFill>
                        </a:rPr>
                        <a:t>MADRE</a:t>
                      </a:r>
                      <a:endParaRPr lang="es-CO" sz="1100" b="1" dirty="0">
                        <a:solidFill>
                          <a:schemeClr val="tx1"/>
                        </a:solidFill>
                      </a:endParaRPr>
                    </a:p>
                  </a:txBody>
                  <a:tcPr>
                    <a:solidFill>
                      <a:schemeClr val="accent4">
                        <a:lumMod val="75000"/>
                      </a:schemeClr>
                    </a:solidFill>
                  </a:tcPr>
                </a:tc>
                <a:tc>
                  <a:txBody>
                    <a:bodyPr/>
                    <a:lstStyle/>
                    <a:p>
                      <a:pPr algn="ctr"/>
                      <a:endParaRPr lang="es-ES" sz="1100" b="1" dirty="0">
                        <a:solidFill>
                          <a:schemeClr val="tx1"/>
                        </a:solidFill>
                      </a:endParaRPr>
                    </a:p>
                    <a:p>
                      <a:pPr algn="ctr"/>
                      <a:r>
                        <a:rPr lang="es-ES" sz="1100" b="1" dirty="0">
                          <a:solidFill>
                            <a:schemeClr val="tx1"/>
                          </a:solidFill>
                        </a:rPr>
                        <a:t>30 SMLMV</a:t>
                      </a:r>
                    </a:p>
                    <a:p>
                      <a:pPr algn="ctr"/>
                      <a:r>
                        <a:rPr lang="es-ES" sz="1100" b="1" dirty="0">
                          <a:solidFill>
                            <a:schemeClr val="tx1"/>
                          </a:solidFill>
                        </a:rPr>
                        <a:t>20 SMLMV C/U</a:t>
                      </a:r>
                    </a:p>
                    <a:p>
                      <a:pPr algn="ctr"/>
                      <a:r>
                        <a:rPr lang="es-ES" sz="1100" b="1" dirty="0">
                          <a:solidFill>
                            <a:schemeClr val="tx1"/>
                          </a:solidFill>
                        </a:rPr>
                        <a:t>20 SMLMV</a:t>
                      </a:r>
                      <a:endParaRPr lang="es-CO" sz="1100" b="1" dirty="0">
                        <a:solidFill>
                          <a:schemeClr val="tx1"/>
                        </a:solidFill>
                      </a:endParaRPr>
                    </a:p>
                  </a:txBody>
                  <a:tcPr>
                    <a:solidFill>
                      <a:schemeClr val="accent4">
                        <a:lumMod val="75000"/>
                      </a:schemeClr>
                    </a:solidFill>
                  </a:tcPr>
                </a:tc>
                <a:extLst>
                  <a:ext uri="{0D108BD9-81ED-4DB2-BD59-A6C34878D82A}">
                    <a16:rowId xmlns:a16="http://schemas.microsoft.com/office/drawing/2014/main" val="4147069143"/>
                  </a:ext>
                </a:extLst>
              </a:tr>
              <a:tr h="792088">
                <a:tc>
                  <a:txBody>
                    <a:bodyPr/>
                    <a:lstStyle/>
                    <a:p>
                      <a:pPr algn="ctr"/>
                      <a:endParaRPr lang="es-CO" sz="1100" b="1">
                        <a:solidFill>
                          <a:schemeClr val="tx1"/>
                        </a:solidFill>
                      </a:endParaRPr>
                    </a:p>
                  </a:txBody>
                  <a:tcPr>
                    <a:solidFill>
                      <a:schemeClr val="accent4">
                        <a:lumMod val="75000"/>
                      </a:schemeClr>
                    </a:solidFill>
                  </a:tcPr>
                </a:tc>
                <a:tc>
                  <a:txBody>
                    <a:bodyPr/>
                    <a:lstStyle/>
                    <a:p>
                      <a:pPr algn="ctr"/>
                      <a:endParaRPr lang="es-CO" sz="1100" b="1">
                        <a:solidFill>
                          <a:schemeClr val="tx1"/>
                        </a:solidFill>
                      </a:endParaRPr>
                    </a:p>
                  </a:txBody>
                  <a:tcPr>
                    <a:solidFill>
                      <a:schemeClr val="accent4">
                        <a:lumMod val="75000"/>
                      </a:schemeClr>
                    </a:solidFill>
                  </a:tcPr>
                </a:tc>
                <a:tc>
                  <a:txBody>
                    <a:bodyPr/>
                    <a:lstStyle/>
                    <a:p>
                      <a:pPr algn="ctr"/>
                      <a:endParaRPr lang="es-CO" sz="1100" b="1" dirty="0">
                        <a:solidFill>
                          <a:schemeClr val="tx1"/>
                        </a:solidFill>
                      </a:endParaRPr>
                    </a:p>
                  </a:txBody>
                  <a:tcPr>
                    <a:solidFill>
                      <a:schemeClr val="accent4">
                        <a:lumMod val="75000"/>
                      </a:schemeClr>
                    </a:solidFill>
                  </a:tcPr>
                </a:tc>
                <a:tc>
                  <a:txBody>
                    <a:bodyPr/>
                    <a:lstStyle/>
                    <a:p>
                      <a:pPr algn="ctr"/>
                      <a:r>
                        <a:rPr lang="es-ES" sz="1100" b="1" dirty="0">
                          <a:solidFill>
                            <a:schemeClr val="tx1"/>
                          </a:solidFill>
                        </a:rPr>
                        <a:t>2° HECHO: </a:t>
                      </a:r>
                    </a:p>
                    <a:p>
                      <a:pPr algn="ctr"/>
                      <a:r>
                        <a:rPr lang="es-ES" sz="1100" b="1" dirty="0">
                          <a:solidFill>
                            <a:schemeClr val="tx1"/>
                          </a:solidFill>
                        </a:rPr>
                        <a:t>COMPAÑERA P.</a:t>
                      </a:r>
                    </a:p>
                    <a:p>
                      <a:pPr algn="ctr"/>
                      <a:r>
                        <a:rPr lang="es-ES" sz="1100" b="1" dirty="0">
                          <a:solidFill>
                            <a:schemeClr val="tx1"/>
                          </a:solidFill>
                        </a:rPr>
                        <a:t>3 HIJOS</a:t>
                      </a:r>
                    </a:p>
                    <a:p>
                      <a:pPr algn="ctr"/>
                      <a:r>
                        <a:rPr lang="es-ES" sz="1100" b="1" dirty="0">
                          <a:solidFill>
                            <a:schemeClr val="tx1"/>
                          </a:solidFill>
                        </a:rPr>
                        <a:t>PADRES</a:t>
                      </a:r>
                    </a:p>
                    <a:p>
                      <a:pPr algn="ctr"/>
                      <a:r>
                        <a:rPr lang="es-ES" sz="1100" b="1" dirty="0">
                          <a:solidFill>
                            <a:schemeClr val="tx1"/>
                          </a:solidFill>
                        </a:rPr>
                        <a:t>4 HERMANOS</a:t>
                      </a:r>
                      <a:endParaRPr lang="es-CO" sz="1100" b="1" dirty="0">
                        <a:solidFill>
                          <a:schemeClr val="tx1"/>
                        </a:solidFill>
                      </a:endParaRPr>
                    </a:p>
                  </a:txBody>
                  <a:tcPr>
                    <a:solidFill>
                      <a:schemeClr val="accent4">
                        <a:lumMod val="75000"/>
                      </a:schemeClr>
                    </a:solidFill>
                  </a:tcPr>
                </a:tc>
                <a:tc>
                  <a:txBody>
                    <a:bodyPr/>
                    <a:lstStyle/>
                    <a:p>
                      <a:pPr algn="ctr"/>
                      <a:endParaRPr lang="es-ES" sz="1100" b="1" dirty="0">
                        <a:solidFill>
                          <a:schemeClr val="tx1"/>
                        </a:solidFill>
                      </a:endParaRPr>
                    </a:p>
                    <a:p>
                      <a:pPr algn="ctr"/>
                      <a:r>
                        <a:rPr lang="es-CO" sz="1100" b="1" dirty="0">
                          <a:solidFill>
                            <a:schemeClr val="tx1"/>
                          </a:solidFill>
                        </a:rPr>
                        <a:t>30 SMLMV</a:t>
                      </a:r>
                    </a:p>
                    <a:p>
                      <a:pPr algn="ctr"/>
                      <a:r>
                        <a:rPr lang="es-CO" sz="1100" b="1" dirty="0">
                          <a:solidFill>
                            <a:schemeClr val="tx1"/>
                          </a:solidFill>
                        </a:rPr>
                        <a:t>20 SMLMV C/U</a:t>
                      </a:r>
                    </a:p>
                    <a:p>
                      <a:pPr algn="ctr"/>
                      <a:r>
                        <a:rPr lang="es-CO" sz="1100" b="1" dirty="0">
                          <a:solidFill>
                            <a:schemeClr val="tx1"/>
                          </a:solidFill>
                        </a:rPr>
                        <a:t>40 SMLMV</a:t>
                      </a:r>
                    </a:p>
                    <a:p>
                      <a:pPr algn="ctr"/>
                      <a:r>
                        <a:rPr lang="es-CO" sz="1100" b="1" dirty="0">
                          <a:solidFill>
                            <a:schemeClr val="tx1"/>
                          </a:solidFill>
                        </a:rPr>
                        <a:t>10 SMLMV</a:t>
                      </a:r>
                    </a:p>
                  </a:txBody>
                  <a:tcPr>
                    <a:solidFill>
                      <a:schemeClr val="accent4">
                        <a:lumMod val="75000"/>
                      </a:schemeClr>
                    </a:solidFill>
                  </a:tcPr>
                </a:tc>
                <a:extLst>
                  <a:ext uri="{0D108BD9-81ED-4DB2-BD59-A6C34878D82A}">
                    <a16:rowId xmlns:a16="http://schemas.microsoft.com/office/drawing/2014/main" val="39134594"/>
                  </a:ext>
                </a:extLst>
              </a:tr>
              <a:tr h="792088">
                <a:tc>
                  <a:txBody>
                    <a:bodyPr/>
                    <a:lstStyle/>
                    <a:p>
                      <a:pPr algn="ctr"/>
                      <a:endParaRPr lang="es-CO" sz="1100" b="1">
                        <a:solidFill>
                          <a:schemeClr val="tx1"/>
                        </a:solidFill>
                      </a:endParaRPr>
                    </a:p>
                  </a:txBody>
                  <a:tcPr/>
                </a:tc>
                <a:tc>
                  <a:txBody>
                    <a:bodyPr/>
                    <a:lstStyle/>
                    <a:p>
                      <a:pPr algn="ctr"/>
                      <a:endParaRPr lang="es-CO" sz="1100" b="1">
                        <a:solidFill>
                          <a:schemeClr val="tx1"/>
                        </a:solidFill>
                      </a:endParaRPr>
                    </a:p>
                  </a:txBody>
                  <a:tcPr/>
                </a:tc>
                <a:tc>
                  <a:txBody>
                    <a:bodyPr/>
                    <a:lstStyle/>
                    <a:p>
                      <a:pPr algn="ctr"/>
                      <a:endParaRPr lang="es-CO" sz="1100" b="1" dirty="0">
                        <a:solidFill>
                          <a:schemeClr val="tx1"/>
                        </a:solidFill>
                      </a:endParaRPr>
                    </a:p>
                  </a:txBody>
                  <a:tcPr/>
                </a:tc>
                <a:tc>
                  <a:txBody>
                    <a:bodyPr/>
                    <a:lstStyle/>
                    <a:p>
                      <a:pPr algn="ctr"/>
                      <a:endParaRPr lang="es-CO" sz="1100" b="1" dirty="0">
                        <a:solidFill>
                          <a:schemeClr val="tx1"/>
                        </a:solidFill>
                      </a:endParaRPr>
                    </a:p>
                  </a:txBody>
                  <a:tcPr/>
                </a:tc>
                <a:tc>
                  <a:txBody>
                    <a:bodyPr/>
                    <a:lstStyle/>
                    <a:p>
                      <a:pPr algn="ctr"/>
                      <a:endParaRPr lang="es-CO" sz="1100" b="1" dirty="0">
                        <a:solidFill>
                          <a:schemeClr val="tx1"/>
                        </a:solidFill>
                      </a:endParaRPr>
                    </a:p>
                  </a:txBody>
                  <a:tcPr/>
                </a:tc>
                <a:extLst>
                  <a:ext uri="{0D108BD9-81ED-4DB2-BD59-A6C34878D82A}">
                    <a16:rowId xmlns:a16="http://schemas.microsoft.com/office/drawing/2014/main" val="195226863"/>
                  </a:ext>
                </a:extLst>
              </a:tr>
            </a:tbl>
          </a:graphicData>
        </a:graphic>
      </p:graphicFrame>
    </p:spTree>
    <p:extLst>
      <p:ext uri="{BB962C8B-B14F-4D97-AF65-F5344CB8AC3E}">
        <p14:creationId xmlns:p14="http://schemas.microsoft.com/office/powerpoint/2010/main" val="1769509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E4589B0-7CA1-87B2-6697-80117C29D868}"/>
              </a:ext>
            </a:extLst>
          </p:cNvPr>
          <p:cNvSpPr txBox="1"/>
          <p:nvPr/>
        </p:nvSpPr>
        <p:spPr>
          <a:xfrm>
            <a:off x="323528" y="332656"/>
            <a:ext cx="266429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2013:</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F1B4DD18-6176-7380-A4BD-67F5C5580A9F}"/>
              </a:ext>
            </a:extLst>
          </p:cNvPr>
          <p:cNvGraphicFramePr>
            <a:graphicFrameLocks noGrp="1"/>
          </p:cNvGraphicFramePr>
          <p:nvPr/>
        </p:nvGraphicFramePr>
        <p:xfrm>
          <a:off x="323528" y="839232"/>
          <a:ext cx="7704855" cy="5470090"/>
        </p:xfrm>
        <a:graphic>
          <a:graphicData uri="http://schemas.openxmlformats.org/drawingml/2006/table">
            <a:tbl>
              <a:tblPr firstRow="1" bandRow="1">
                <a:tableStyleId>{5C22544A-7EE6-4342-B048-85BDC9FD1C3A}</a:tableStyleId>
              </a:tblPr>
              <a:tblGrid>
                <a:gridCol w="1540971">
                  <a:extLst>
                    <a:ext uri="{9D8B030D-6E8A-4147-A177-3AD203B41FA5}">
                      <a16:colId xmlns:a16="http://schemas.microsoft.com/office/drawing/2014/main" val="1378625318"/>
                    </a:ext>
                  </a:extLst>
                </a:gridCol>
                <a:gridCol w="1540971">
                  <a:extLst>
                    <a:ext uri="{9D8B030D-6E8A-4147-A177-3AD203B41FA5}">
                      <a16:colId xmlns:a16="http://schemas.microsoft.com/office/drawing/2014/main" val="4107737376"/>
                    </a:ext>
                  </a:extLst>
                </a:gridCol>
                <a:gridCol w="1540971">
                  <a:extLst>
                    <a:ext uri="{9D8B030D-6E8A-4147-A177-3AD203B41FA5}">
                      <a16:colId xmlns:a16="http://schemas.microsoft.com/office/drawing/2014/main" val="256825806"/>
                    </a:ext>
                  </a:extLst>
                </a:gridCol>
                <a:gridCol w="1540971">
                  <a:extLst>
                    <a:ext uri="{9D8B030D-6E8A-4147-A177-3AD203B41FA5}">
                      <a16:colId xmlns:a16="http://schemas.microsoft.com/office/drawing/2014/main" val="1131237399"/>
                    </a:ext>
                  </a:extLst>
                </a:gridCol>
                <a:gridCol w="1540971">
                  <a:extLst>
                    <a:ext uri="{9D8B030D-6E8A-4147-A177-3AD203B41FA5}">
                      <a16:colId xmlns:a16="http://schemas.microsoft.com/office/drawing/2014/main" val="441064313"/>
                    </a:ext>
                  </a:extLst>
                </a:gridCol>
              </a:tblGrid>
              <a:tr h="1094018">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–S-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1444860635"/>
                  </a:ext>
                </a:extLst>
              </a:tr>
              <a:tr h="1094018">
                <a:tc>
                  <a:txBody>
                    <a:bodyPr/>
                    <a:lstStyle/>
                    <a:p>
                      <a:pPr algn="ctr"/>
                      <a:r>
                        <a:rPr lang="es-ES" sz="1100" b="1" dirty="0">
                          <a:solidFill>
                            <a:schemeClr val="tx1"/>
                          </a:solidFill>
                        </a:rPr>
                        <a:t>10/07/2013</a:t>
                      </a:r>
                      <a:endParaRPr lang="es-CO" sz="1100" b="1" dirty="0">
                        <a:solidFill>
                          <a:schemeClr val="tx1"/>
                        </a:solidFill>
                      </a:endParaRPr>
                    </a:p>
                  </a:txBody>
                  <a:tcPr/>
                </a:tc>
                <a:tc>
                  <a:txBody>
                    <a:bodyPr/>
                    <a:lstStyle/>
                    <a:p>
                      <a:pPr algn="ctr"/>
                      <a:r>
                        <a:rPr lang="es-ES" sz="1100" b="1" dirty="0">
                          <a:solidFill>
                            <a:schemeClr val="tx1"/>
                          </a:solidFill>
                        </a:rPr>
                        <a:t>42561</a:t>
                      </a:r>
                    </a:p>
                    <a:p>
                      <a:pPr algn="ctr"/>
                      <a:r>
                        <a:rPr lang="es-ES" sz="1100" b="1" dirty="0">
                          <a:solidFill>
                            <a:schemeClr val="tx1"/>
                          </a:solidFill>
                        </a:rPr>
                        <a:t>M.P. RIGOBERTO ECHEVERRI B.</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CONYUGE S.</a:t>
                      </a:r>
                    </a:p>
                    <a:p>
                      <a:pPr algn="ctr"/>
                      <a:r>
                        <a:rPr lang="es-ES" sz="1100" b="1" dirty="0">
                          <a:solidFill>
                            <a:schemeClr val="tx1"/>
                          </a:solidFill>
                        </a:rPr>
                        <a:t>HIJO MENOR</a:t>
                      </a:r>
                    </a:p>
                    <a:p>
                      <a:pPr algn="ctr"/>
                      <a:r>
                        <a:rPr lang="es-ES" sz="1100" b="1" dirty="0">
                          <a:solidFill>
                            <a:schemeClr val="tx1"/>
                          </a:solidFill>
                        </a:rPr>
                        <a:t>HIJA MENOR</a:t>
                      </a:r>
                      <a:endParaRPr lang="es-CO" sz="1100" b="1" dirty="0">
                        <a:solidFill>
                          <a:schemeClr val="tx1"/>
                        </a:solidFill>
                      </a:endParaRPr>
                    </a:p>
                  </a:txBody>
                  <a:tcPr/>
                </a:tc>
                <a:tc>
                  <a:txBody>
                    <a:bodyPr/>
                    <a:lstStyle/>
                    <a:p>
                      <a:pPr algn="ctr"/>
                      <a:r>
                        <a:rPr lang="es-ES" sz="1100" b="1" dirty="0">
                          <a:solidFill>
                            <a:schemeClr val="tx1"/>
                          </a:solidFill>
                        </a:rPr>
                        <a:t>50 SMLMV</a:t>
                      </a:r>
                    </a:p>
                    <a:p>
                      <a:pPr algn="ctr"/>
                      <a:r>
                        <a:rPr lang="es-ES" sz="1100" b="1" dirty="0">
                          <a:solidFill>
                            <a:schemeClr val="tx1"/>
                          </a:solidFill>
                        </a:rPr>
                        <a:t>50 SMLMV</a:t>
                      </a:r>
                    </a:p>
                    <a:p>
                      <a:pPr algn="ctr"/>
                      <a:r>
                        <a:rPr lang="es-ES" sz="1100" b="1" dirty="0">
                          <a:solidFill>
                            <a:schemeClr val="tx1"/>
                          </a:solidFill>
                        </a:rPr>
                        <a:t>50 SMLMV</a:t>
                      </a:r>
                      <a:endParaRPr lang="es-CO" sz="1100" b="1" dirty="0">
                        <a:solidFill>
                          <a:schemeClr val="tx1"/>
                        </a:solidFill>
                      </a:endParaRPr>
                    </a:p>
                  </a:txBody>
                  <a:tcPr/>
                </a:tc>
                <a:extLst>
                  <a:ext uri="{0D108BD9-81ED-4DB2-BD59-A6C34878D82A}">
                    <a16:rowId xmlns:a16="http://schemas.microsoft.com/office/drawing/2014/main" val="1244335089"/>
                  </a:ext>
                </a:extLst>
              </a:tr>
              <a:tr h="1094018">
                <a:tc>
                  <a:txBody>
                    <a:bodyPr/>
                    <a:lstStyle/>
                    <a:p>
                      <a:pPr algn="ctr"/>
                      <a:r>
                        <a:rPr lang="es-ES" sz="1100" b="1" dirty="0">
                          <a:solidFill>
                            <a:schemeClr val="tx1"/>
                          </a:solidFill>
                        </a:rPr>
                        <a:t>25/09/2013</a:t>
                      </a:r>
                      <a:endParaRPr lang="es-CO" sz="1100" b="1" dirty="0">
                        <a:solidFill>
                          <a:schemeClr val="tx1"/>
                        </a:solidFill>
                      </a:endParaRPr>
                    </a:p>
                  </a:txBody>
                  <a:tcPr/>
                </a:tc>
                <a:tc>
                  <a:txBody>
                    <a:bodyPr/>
                    <a:lstStyle/>
                    <a:p>
                      <a:pPr algn="ctr"/>
                      <a:r>
                        <a:rPr lang="es-ES" sz="1100" b="1" dirty="0">
                          <a:solidFill>
                            <a:schemeClr val="tx1"/>
                          </a:solidFill>
                        </a:rPr>
                        <a:t>44502</a:t>
                      </a:r>
                    </a:p>
                    <a:p>
                      <a:pPr algn="ctr"/>
                      <a:r>
                        <a:rPr lang="es-ES" sz="1100" b="1" dirty="0">
                          <a:solidFill>
                            <a:schemeClr val="tx1"/>
                          </a:solidFill>
                        </a:rPr>
                        <a:t>M.P. CARLOS E. MOLINA M.</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CONYUGE S.</a:t>
                      </a:r>
                    </a:p>
                    <a:p>
                      <a:pPr algn="ctr"/>
                      <a:r>
                        <a:rPr lang="es-ES" sz="1100" b="1" dirty="0">
                          <a:solidFill>
                            <a:schemeClr val="tx1"/>
                          </a:solidFill>
                        </a:rPr>
                        <a:t>HIJO MENOR</a:t>
                      </a:r>
                    </a:p>
                    <a:p>
                      <a:pPr algn="ctr"/>
                      <a:r>
                        <a:rPr lang="es-ES" sz="1100" b="1" dirty="0">
                          <a:solidFill>
                            <a:schemeClr val="tx1"/>
                          </a:solidFill>
                        </a:rPr>
                        <a:t>HIJA MENOR</a:t>
                      </a:r>
                      <a:endParaRPr lang="es-CO" sz="1100" b="1" dirty="0">
                        <a:solidFill>
                          <a:schemeClr val="tx1"/>
                        </a:solidFill>
                      </a:endParaRPr>
                    </a:p>
                  </a:txBody>
                  <a:tcPr/>
                </a:tc>
                <a:tc>
                  <a:txBody>
                    <a:bodyPr/>
                    <a:lstStyle/>
                    <a:p>
                      <a:pPr algn="ctr"/>
                      <a:r>
                        <a:rPr lang="es-ES" sz="1100" b="1" dirty="0">
                          <a:solidFill>
                            <a:schemeClr val="tx1"/>
                          </a:solidFill>
                        </a:rPr>
                        <a:t>100 SMLMV</a:t>
                      </a:r>
                    </a:p>
                    <a:p>
                      <a:pPr algn="ctr"/>
                      <a:r>
                        <a:rPr lang="es-ES" sz="1100" b="1" dirty="0">
                          <a:solidFill>
                            <a:schemeClr val="tx1"/>
                          </a:solidFill>
                        </a:rPr>
                        <a:t>100 SMLMV</a:t>
                      </a:r>
                    </a:p>
                    <a:p>
                      <a:pPr algn="ctr"/>
                      <a:r>
                        <a:rPr lang="es-ES" sz="1100" b="1" dirty="0">
                          <a:solidFill>
                            <a:schemeClr val="tx1"/>
                          </a:solidFill>
                        </a:rPr>
                        <a:t>100 SMLMV</a:t>
                      </a:r>
                      <a:endParaRPr lang="es-CO" sz="1100" b="1" dirty="0">
                        <a:solidFill>
                          <a:schemeClr val="tx1"/>
                        </a:solidFill>
                      </a:endParaRPr>
                    </a:p>
                  </a:txBody>
                  <a:tcPr/>
                </a:tc>
                <a:extLst>
                  <a:ext uri="{0D108BD9-81ED-4DB2-BD59-A6C34878D82A}">
                    <a16:rowId xmlns:a16="http://schemas.microsoft.com/office/drawing/2014/main" val="2818293536"/>
                  </a:ext>
                </a:extLst>
              </a:tr>
              <a:tr h="1094018">
                <a:tc>
                  <a:txBody>
                    <a:bodyPr/>
                    <a:lstStyle/>
                    <a:p>
                      <a:pPr algn="ctr"/>
                      <a:r>
                        <a:rPr lang="es-ES" sz="1100" b="1" dirty="0">
                          <a:solidFill>
                            <a:schemeClr val="tx1"/>
                          </a:solidFill>
                        </a:rPr>
                        <a:t>02710/2013</a:t>
                      </a:r>
                      <a:endParaRPr lang="es-CO" sz="1100" b="1" dirty="0">
                        <a:solidFill>
                          <a:schemeClr val="tx1"/>
                        </a:solidFill>
                      </a:endParaRPr>
                    </a:p>
                  </a:txBody>
                  <a:tcPr/>
                </a:tc>
                <a:tc>
                  <a:txBody>
                    <a:bodyPr/>
                    <a:lstStyle/>
                    <a:p>
                      <a:pPr algn="ctr"/>
                      <a:r>
                        <a:rPr lang="es-ES" sz="1100" b="1" dirty="0">
                          <a:solidFill>
                            <a:schemeClr val="tx1"/>
                          </a:solidFill>
                        </a:rPr>
                        <a:t>37297</a:t>
                      </a:r>
                    </a:p>
                    <a:p>
                      <a:pPr algn="ctr"/>
                      <a:r>
                        <a:rPr lang="es-ES" sz="1100" b="1" dirty="0">
                          <a:solidFill>
                            <a:schemeClr val="tx1"/>
                          </a:solidFill>
                        </a:rPr>
                        <a:t>M.P. RIGOBERTO ECHEVERRI B.</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MADRE</a:t>
                      </a:r>
                      <a:endParaRPr lang="es-CO" sz="1100" b="1" dirty="0">
                        <a:solidFill>
                          <a:schemeClr val="tx1"/>
                        </a:solidFill>
                      </a:endParaRPr>
                    </a:p>
                  </a:txBody>
                  <a:tcPr/>
                </a:tc>
                <a:tc>
                  <a:txBody>
                    <a:bodyPr/>
                    <a:lstStyle/>
                    <a:p>
                      <a:pPr algn="ctr"/>
                      <a:r>
                        <a:rPr lang="es-ES" sz="1100" b="1" dirty="0">
                          <a:solidFill>
                            <a:schemeClr val="tx1"/>
                          </a:solidFill>
                        </a:rPr>
                        <a:t>32.5. SMLMV</a:t>
                      </a:r>
                      <a:endParaRPr lang="es-CO" sz="1100" b="1" dirty="0">
                        <a:solidFill>
                          <a:schemeClr val="tx1"/>
                        </a:solidFill>
                      </a:endParaRPr>
                    </a:p>
                  </a:txBody>
                  <a:tcPr/>
                </a:tc>
                <a:extLst>
                  <a:ext uri="{0D108BD9-81ED-4DB2-BD59-A6C34878D82A}">
                    <a16:rowId xmlns:a16="http://schemas.microsoft.com/office/drawing/2014/main" val="2396033320"/>
                  </a:ext>
                </a:extLst>
              </a:tr>
              <a:tr h="1094018">
                <a:tc>
                  <a:txBody>
                    <a:bodyPr/>
                    <a:lstStyle/>
                    <a:p>
                      <a:pPr algn="ctr"/>
                      <a:r>
                        <a:rPr lang="es-ES" sz="1100" b="1" dirty="0">
                          <a:solidFill>
                            <a:schemeClr val="tx1"/>
                          </a:solidFill>
                        </a:rPr>
                        <a:t>16710/2013</a:t>
                      </a:r>
                      <a:endParaRPr lang="es-CO" sz="1100" b="1" dirty="0">
                        <a:solidFill>
                          <a:schemeClr val="tx1"/>
                        </a:solidFill>
                      </a:endParaRPr>
                    </a:p>
                  </a:txBody>
                  <a:tcPr/>
                </a:tc>
                <a:tc>
                  <a:txBody>
                    <a:bodyPr/>
                    <a:lstStyle/>
                    <a:p>
                      <a:pPr algn="ctr"/>
                      <a:r>
                        <a:rPr lang="es-ES" sz="1100" b="1" dirty="0">
                          <a:solidFill>
                            <a:schemeClr val="tx1"/>
                          </a:solidFill>
                        </a:rPr>
                        <a:t>42433</a:t>
                      </a:r>
                    </a:p>
                    <a:p>
                      <a:pPr algn="ctr"/>
                      <a:r>
                        <a:rPr lang="es-ES" sz="1100" b="1" dirty="0">
                          <a:solidFill>
                            <a:schemeClr val="tx1"/>
                          </a:solidFill>
                        </a:rPr>
                        <a:t>M.P. CARLOS E. MOLINA M.</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MADRE</a:t>
                      </a:r>
                    </a:p>
                    <a:p>
                      <a:pPr algn="ctr"/>
                      <a:r>
                        <a:rPr lang="es-ES" sz="1100" b="1" dirty="0">
                          <a:solidFill>
                            <a:schemeClr val="tx1"/>
                          </a:solidFill>
                        </a:rPr>
                        <a:t>PADRE</a:t>
                      </a:r>
                    </a:p>
                    <a:p>
                      <a:pPr algn="ctr"/>
                      <a:r>
                        <a:rPr lang="es-ES" sz="1100" b="1" dirty="0">
                          <a:solidFill>
                            <a:schemeClr val="tx1"/>
                          </a:solidFill>
                        </a:rPr>
                        <a:t>3 HERMANOS</a:t>
                      </a:r>
                      <a:endParaRPr lang="es-CO" sz="1100" b="1" dirty="0">
                        <a:solidFill>
                          <a:schemeClr val="tx1"/>
                        </a:solidFill>
                      </a:endParaRPr>
                    </a:p>
                  </a:txBody>
                  <a:tcPr/>
                </a:tc>
                <a:tc>
                  <a:txBody>
                    <a:bodyPr/>
                    <a:lstStyle/>
                    <a:p>
                      <a:pPr algn="ctr"/>
                      <a:r>
                        <a:rPr lang="es-ES" sz="1100" b="1" dirty="0">
                          <a:solidFill>
                            <a:schemeClr val="tx1"/>
                          </a:solidFill>
                        </a:rPr>
                        <a:t>42.4. SMLMV</a:t>
                      </a:r>
                    </a:p>
                    <a:p>
                      <a:pPr algn="ctr"/>
                      <a:r>
                        <a:rPr lang="es-ES" sz="1100" b="1" dirty="0">
                          <a:solidFill>
                            <a:schemeClr val="tx1"/>
                          </a:solidFill>
                        </a:rPr>
                        <a:t>42.4. SMLMV</a:t>
                      </a:r>
                    </a:p>
                    <a:p>
                      <a:pPr algn="ctr"/>
                      <a:r>
                        <a:rPr lang="es-ES" sz="1100" b="1" dirty="0">
                          <a:solidFill>
                            <a:schemeClr val="tx1"/>
                          </a:solidFill>
                        </a:rPr>
                        <a:t>42.4 SMLMV C/U</a:t>
                      </a:r>
                      <a:endParaRPr lang="es-CO" sz="1100" b="1" dirty="0">
                        <a:solidFill>
                          <a:schemeClr val="tx1"/>
                        </a:solidFill>
                      </a:endParaRPr>
                    </a:p>
                  </a:txBody>
                  <a:tcPr/>
                </a:tc>
                <a:extLst>
                  <a:ext uri="{0D108BD9-81ED-4DB2-BD59-A6C34878D82A}">
                    <a16:rowId xmlns:a16="http://schemas.microsoft.com/office/drawing/2014/main" val="519369976"/>
                  </a:ext>
                </a:extLst>
              </a:tr>
            </a:tbl>
          </a:graphicData>
        </a:graphic>
      </p:graphicFrame>
    </p:spTree>
    <p:extLst>
      <p:ext uri="{BB962C8B-B14F-4D97-AF65-F5344CB8AC3E}">
        <p14:creationId xmlns:p14="http://schemas.microsoft.com/office/powerpoint/2010/main" val="39816793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F59968F-19A9-ADDE-514B-68243D607C86}"/>
              </a:ext>
            </a:extLst>
          </p:cNvPr>
          <p:cNvSpPr txBox="1"/>
          <p:nvPr/>
        </p:nvSpPr>
        <p:spPr>
          <a:xfrm>
            <a:off x="323528" y="260648"/>
            <a:ext cx="756084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2012: DEL 31 DE OCTUBRE  AL 31 DE DICIEMBRE DE 2012.</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4" name="Tabla 4">
            <a:extLst>
              <a:ext uri="{FF2B5EF4-FFF2-40B4-BE49-F238E27FC236}">
                <a16:creationId xmlns:a16="http://schemas.microsoft.com/office/drawing/2014/main" id="{EFDA64FB-9338-9E45-5F89-E8488F3B0609}"/>
              </a:ext>
            </a:extLst>
          </p:cNvPr>
          <p:cNvGraphicFramePr>
            <a:graphicFrameLocks noGrp="1"/>
          </p:cNvGraphicFramePr>
          <p:nvPr/>
        </p:nvGraphicFramePr>
        <p:xfrm>
          <a:off x="323528" y="1397000"/>
          <a:ext cx="7632850" cy="4840312"/>
        </p:xfrm>
        <a:graphic>
          <a:graphicData uri="http://schemas.openxmlformats.org/drawingml/2006/table">
            <a:tbl>
              <a:tblPr firstRow="1" bandRow="1">
                <a:tableStyleId>{5C22544A-7EE6-4342-B048-85BDC9FD1C3A}</a:tableStyleId>
              </a:tblPr>
              <a:tblGrid>
                <a:gridCol w="1526570">
                  <a:extLst>
                    <a:ext uri="{9D8B030D-6E8A-4147-A177-3AD203B41FA5}">
                      <a16:colId xmlns:a16="http://schemas.microsoft.com/office/drawing/2014/main" val="466004294"/>
                    </a:ext>
                  </a:extLst>
                </a:gridCol>
                <a:gridCol w="1526570">
                  <a:extLst>
                    <a:ext uri="{9D8B030D-6E8A-4147-A177-3AD203B41FA5}">
                      <a16:colId xmlns:a16="http://schemas.microsoft.com/office/drawing/2014/main" val="3232675318"/>
                    </a:ext>
                  </a:extLst>
                </a:gridCol>
                <a:gridCol w="1526570">
                  <a:extLst>
                    <a:ext uri="{9D8B030D-6E8A-4147-A177-3AD203B41FA5}">
                      <a16:colId xmlns:a16="http://schemas.microsoft.com/office/drawing/2014/main" val="3352812246"/>
                    </a:ext>
                  </a:extLst>
                </a:gridCol>
                <a:gridCol w="1526570">
                  <a:extLst>
                    <a:ext uri="{9D8B030D-6E8A-4147-A177-3AD203B41FA5}">
                      <a16:colId xmlns:a16="http://schemas.microsoft.com/office/drawing/2014/main" val="3939589208"/>
                    </a:ext>
                  </a:extLst>
                </a:gridCol>
                <a:gridCol w="1526570">
                  <a:extLst>
                    <a:ext uri="{9D8B030D-6E8A-4147-A177-3AD203B41FA5}">
                      <a16:colId xmlns:a16="http://schemas.microsoft.com/office/drawing/2014/main" val="874079381"/>
                    </a:ext>
                  </a:extLst>
                </a:gridCol>
              </a:tblGrid>
              <a:tr h="2420156">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–S-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1505712939"/>
                  </a:ext>
                </a:extLst>
              </a:tr>
              <a:tr h="2420156">
                <a:tc>
                  <a:txBody>
                    <a:bodyPr/>
                    <a:lstStyle/>
                    <a:p>
                      <a:pPr algn="ctr"/>
                      <a:r>
                        <a:rPr lang="es-ES" sz="1100" b="1" dirty="0">
                          <a:solidFill>
                            <a:schemeClr val="tx1"/>
                          </a:solidFill>
                        </a:rPr>
                        <a:t>07/12/2012</a:t>
                      </a:r>
                      <a:endParaRPr lang="es-CO" sz="1100" b="1" dirty="0">
                        <a:solidFill>
                          <a:schemeClr val="tx1"/>
                        </a:solidFill>
                      </a:endParaRPr>
                    </a:p>
                  </a:txBody>
                  <a:tcPr/>
                </a:tc>
                <a:tc>
                  <a:txBody>
                    <a:bodyPr/>
                    <a:lstStyle/>
                    <a:p>
                      <a:pPr algn="ctr"/>
                      <a:r>
                        <a:rPr lang="es-ES" sz="1100" b="1" dirty="0">
                          <a:solidFill>
                            <a:schemeClr val="tx1"/>
                          </a:solidFill>
                        </a:rPr>
                        <a:t>42194</a:t>
                      </a:r>
                    </a:p>
                    <a:p>
                      <a:pPr algn="ctr"/>
                      <a:r>
                        <a:rPr lang="es-ES" sz="1100" b="1" dirty="0">
                          <a:solidFill>
                            <a:schemeClr val="tx1"/>
                          </a:solidFill>
                        </a:rPr>
                        <a:t>M.P. RIGOBERTO ECHEVERRI B.</a:t>
                      </a:r>
                      <a:endParaRPr lang="es-CO" sz="1100" b="1" dirty="0">
                        <a:solidFill>
                          <a:schemeClr val="tx1"/>
                        </a:solidFill>
                      </a:endParaRPr>
                    </a:p>
                  </a:txBody>
                  <a:tcPr/>
                </a:tc>
                <a:tc>
                  <a:txBody>
                    <a:bodyPr/>
                    <a:lstStyle/>
                    <a:p>
                      <a:pPr algn="ctr"/>
                      <a:r>
                        <a:rPr lang="es-ES" sz="1100" b="1" dirty="0">
                          <a:solidFill>
                            <a:schemeClr val="tx1"/>
                          </a:solidFill>
                        </a:rPr>
                        <a:t>FALLECIMIENTO AT</a:t>
                      </a:r>
                      <a:endParaRPr lang="es-CO" sz="1100" b="1" dirty="0">
                        <a:solidFill>
                          <a:schemeClr val="tx1"/>
                        </a:solidFill>
                      </a:endParaRPr>
                    </a:p>
                  </a:txBody>
                  <a:tcPr/>
                </a:tc>
                <a:tc>
                  <a:txBody>
                    <a:bodyPr/>
                    <a:lstStyle/>
                    <a:p>
                      <a:pPr algn="ctr"/>
                      <a:r>
                        <a:rPr lang="es-ES" sz="1100" b="1" dirty="0">
                          <a:solidFill>
                            <a:schemeClr val="tx1"/>
                          </a:solidFill>
                        </a:rPr>
                        <a:t>CÓNYUGE S.</a:t>
                      </a:r>
                    </a:p>
                    <a:p>
                      <a:pPr algn="ctr"/>
                      <a:r>
                        <a:rPr lang="es-ES" sz="1100" b="1" dirty="0">
                          <a:solidFill>
                            <a:schemeClr val="tx1"/>
                          </a:solidFill>
                        </a:rPr>
                        <a:t>HIJA MENOR</a:t>
                      </a:r>
                      <a:endParaRPr lang="es-CO" sz="1100" b="1" dirty="0">
                        <a:solidFill>
                          <a:schemeClr val="tx1"/>
                        </a:solidFill>
                      </a:endParaRPr>
                    </a:p>
                  </a:txBody>
                  <a:tcPr/>
                </a:tc>
                <a:tc>
                  <a:txBody>
                    <a:bodyPr/>
                    <a:lstStyle/>
                    <a:p>
                      <a:pPr algn="ctr"/>
                      <a:r>
                        <a:rPr lang="es-ES" sz="1100" b="1" dirty="0">
                          <a:solidFill>
                            <a:schemeClr val="tx1"/>
                          </a:solidFill>
                        </a:rPr>
                        <a:t>25 SMLMV</a:t>
                      </a:r>
                    </a:p>
                    <a:p>
                      <a:pPr algn="ctr"/>
                      <a:r>
                        <a:rPr lang="es-ES" sz="1100" b="1" dirty="0">
                          <a:solidFill>
                            <a:schemeClr val="tx1"/>
                          </a:solidFill>
                        </a:rPr>
                        <a:t>25 SMLMV</a:t>
                      </a:r>
                      <a:endParaRPr lang="es-CO" sz="1100" b="1" dirty="0">
                        <a:solidFill>
                          <a:schemeClr val="tx1"/>
                        </a:solidFill>
                      </a:endParaRPr>
                    </a:p>
                  </a:txBody>
                  <a:tcPr/>
                </a:tc>
                <a:extLst>
                  <a:ext uri="{0D108BD9-81ED-4DB2-BD59-A6C34878D82A}">
                    <a16:rowId xmlns:a16="http://schemas.microsoft.com/office/drawing/2014/main" val="1952783427"/>
                  </a:ext>
                </a:extLst>
              </a:tr>
            </a:tbl>
          </a:graphicData>
        </a:graphic>
      </p:graphicFrame>
    </p:spTree>
    <p:extLst>
      <p:ext uri="{BB962C8B-B14F-4D97-AF65-F5344CB8AC3E}">
        <p14:creationId xmlns:p14="http://schemas.microsoft.com/office/powerpoint/2010/main" val="29481297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E345CAB-A12A-4063-7B1B-57A02E70A2EF}"/>
              </a:ext>
            </a:extLst>
          </p:cNvPr>
          <p:cNvSpPr txBox="1"/>
          <p:nvPr/>
        </p:nvSpPr>
        <p:spPr>
          <a:xfrm>
            <a:off x="323528" y="332656"/>
            <a:ext cx="76328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CONCLUSIONES DEL ANÁLISIS JURISPRUDENCIAL:</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
        <p:nvSpPr>
          <p:cNvPr id="3" name="CuadroTexto 2">
            <a:extLst>
              <a:ext uri="{FF2B5EF4-FFF2-40B4-BE49-F238E27FC236}">
                <a16:creationId xmlns:a16="http://schemas.microsoft.com/office/drawing/2014/main" id="{E50EDAB6-823B-7512-72F4-3BDF49CACA3C}"/>
              </a:ext>
            </a:extLst>
          </p:cNvPr>
          <p:cNvSpPr txBox="1"/>
          <p:nvPr/>
        </p:nvSpPr>
        <p:spPr>
          <a:xfrm>
            <a:off x="251520" y="1052736"/>
            <a:ext cx="7704856" cy="3693319"/>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DE LAS SENTENCIAS ANALIZADAS EN LAS CUALES HUBO RESPONSABILIDAD POR CULPA PATRONAL Y QUE ORIGINÓ EL FALLECIMIENTO DEL TRABAJADOR, 35 FALLOS CORRESPONDEN A ACCIDENTES DE TRABAJO Y SÓLO 1 A ENFERMEDAD LABORAL.</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NO SIEMPRE LA CONDENA POR PERJUICIO MORAL SE ESTIPULÓ EN SMLMV; EN ALGUNAS OPORTUNIDADES FUUE CUANTIFICADO EN DINERO, POR TANTO, PARA REALIZAR EL ANÁLISIS DE LAS SENTENCIAS FUE NECESARIO CONVERTIRLO EN SMLMV, TOMANDO COMO REFERENCIA EL AÑO EN QUE SE CONDENÓ POR ESTE PERJUICIO.</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3786056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08708DB-B200-F491-CA08-B968DD141FCE}"/>
              </a:ext>
            </a:extLst>
          </p:cNvPr>
          <p:cNvSpPr txBox="1"/>
          <p:nvPr/>
        </p:nvSpPr>
        <p:spPr>
          <a:xfrm>
            <a:off x="323528" y="476672"/>
            <a:ext cx="7632848" cy="480131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LOS BENEFICIARIOS DE LA CONDENA POR PERJUICIO MORAL EN CONDICIÓN DE VÍCTIMAS INDIRECTAS FUERON LA CÓNYUGE SUPERSTITE, COMPAÑERA PERMANENTE, HIJOS (INCLUÍDOS LOS HIJOS DE CRIANZA), PADRE (INCLUÍDOS LOS PADRASTROS), MADRE Y HERMANOS.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    NO HAY SENTENCIAS DE CASACIÓN QUE SE CONDENE AL EMPLEADOR POR PERJUICIOS MORALES DE UN TERCERO U OTRO FAMILIAR CERCANO DIFERENTE A LOS MENCIONADOS.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DE LAS SENTENCIAS OBJETO DE ANÁLISIS SE EVIDENCIA QUE NO HAY UNIFORMIDAD EN LA CONDENA POR PERJUICIO MORAL POR FALLECIMIENTO DEL TRABAJADOR; EXISTEN CLARAS DIFERENCIAS ASÍ:</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41731985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F600B33-68FF-D474-91DA-83C2C043923D}"/>
              </a:ext>
            </a:extLst>
          </p:cNvPr>
          <p:cNvSpPr txBox="1"/>
          <p:nvPr/>
        </p:nvSpPr>
        <p:spPr>
          <a:xfrm>
            <a:off x="467544" y="476672"/>
            <a:ext cx="7488832" cy="510909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PARA LA CÓNYUGE SUPÉRSTITE O LA COMPAÑERA PERMANENTE, LA CONDENA OSCILÓ ENTRE 4.33. SMLMV A 100 SMLMV.</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PARA LOS HIJOS, INDEPENDIENTEMENTE SI ERAN MENORES O MAYORES DE EDAD, O SI ERAN HIJOS DE CRIANZA, LA CONDENA OSCILÓ ENTRE 4.33 SMLMV A 100 SMLMV.</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PARA LA MADRE, LA CONDENA OSCILÓ ENTRE 16.9 SMLMV A 100 SMLMV.</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PARA EL PADRE O PADRASTRO, LA CONDENA OSCILÓ ENTRE 16.9 SMLMV A 100 SMLMV.</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PARA LOS HERMANOS, LA CONDENA OSCILÓ ENTRE 10 SMLMV A 50 SMLMV.</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LA CONDENA MÁXIMA POR PERJUICIO MORAL NO SUPERÓ LOS 100 SMLMV PARA CADA UNA DE LAS VÍCTIMAS INDIRECTAS.</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635080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894EBC-9CB6-42DC-5DBA-F4649A5B323B}"/>
              </a:ext>
            </a:extLst>
          </p:cNvPr>
          <p:cNvSpPr>
            <a:spLocks noGrp="1"/>
          </p:cNvSpPr>
          <p:nvPr>
            <p:ph type="title"/>
          </p:nvPr>
        </p:nvSpPr>
        <p:spPr>
          <a:xfrm>
            <a:off x="314325" y="198967"/>
            <a:ext cx="8515350" cy="600075"/>
          </a:xfrm>
        </p:spPr>
        <p:txBody>
          <a:bodyPr/>
          <a:lstStyle/>
          <a:p>
            <a:r>
              <a:rPr lang="es-ES" dirty="0"/>
              <a:t>Ubicación del perjuicio moral en la responsabilidad por culpa patronal. (1).</a:t>
            </a:r>
            <a:endParaRPr lang="es-CO" dirty="0"/>
          </a:p>
        </p:txBody>
      </p:sp>
      <p:sp>
        <p:nvSpPr>
          <p:cNvPr id="3" name="CuadroTexto 2">
            <a:extLst>
              <a:ext uri="{FF2B5EF4-FFF2-40B4-BE49-F238E27FC236}">
                <a16:creationId xmlns:a16="http://schemas.microsoft.com/office/drawing/2014/main" id="{B6F84C9C-C528-D76C-1262-67CE95C66897}"/>
              </a:ext>
            </a:extLst>
          </p:cNvPr>
          <p:cNvSpPr txBox="1"/>
          <p:nvPr/>
        </p:nvSpPr>
        <p:spPr>
          <a:xfrm>
            <a:off x="314325" y="3217333"/>
            <a:ext cx="3072342" cy="646331"/>
          </a:xfrm>
          <a:prstGeom prst="rect">
            <a:avLst/>
          </a:prstGeom>
          <a:noFill/>
        </p:spPr>
        <p:txBody>
          <a:bodyPr wrap="square" rtlCol="0">
            <a:spAutoFit/>
          </a:bodyPr>
          <a:lstStyle/>
          <a:p>
            <a:r>
              <a:rPr lang="es-ES" b="1" dirty="0"/>
              <a:t>Trabajo en condiciones dignas, justas y seguras.</a:t>
            </a:r>
            <a:endParaRPr lang="es-CO" b="1" dirty="0"/>
          </a:p>
        </p:txBody>
      </p:sp>
      <p:sp>
        <p:nvSpPr>
          <p:cNvPr id="4" name="CuadroTexto 3">
            <a:extLst>
              <a:ext uri="{FF2B5EF4-FFF2-40B4-BE49-F238E27FC236}">
                <a16:creationId xmlns:a16="http://schemas.microsoft.com/office/drawing/2014/main" id="{7D01F6DD-DF1A-B3CA-1618-A52240AD2E99}"/>
              </a:ext>
            </a:extLst>
          </p:cNvPr>
          <p:cNvSpPr txBox="1"/>
          <p:nvPr/>
        </p:nvSpPr>
        <p:spPr>
          <a:xfrm>
            <a:off x="5198533" y="2142067"/>
            <a:ext cx="3327400" cy="2862322"/>
          </a:xfrm>
          <a:prstGeom prst="rect">
            <a:avLst/>
          </a:prstGeom>
          <a:noFill/>
        </p:spPr>
        <p:txBody>
          <a:bodyPr wrap="square" rtlCol="0">
            <a:spAutoFit/>
          </a:bodyPr>
          <a:lstStyle/>
          <a:p>
            <a:r>
              <a:rPr lang="es-ES" b="1" dirty="0"/>
              <a:t>Normatividad y Jurisprudencia Laboral.</a:t>
            </a:r>
          </a:p>
          <a:p>
            <a:endParaRPr lang="es-ES" b="1" dirty="0"/>
          </a:p>
          <a:p>
            <a:endParaRPr lang="es-ES" b="1" dirty="0"/>
          </a:p>
          <a:p>
            <a:r>
              <a:rPr lang="es-ES" b="1" dirty="0"/>
              <a:t>Seguridad e Higiene en el trabajo como Derecho Humano Laboral.</a:t>
            </a:r>
          </a:p>
          <a:p>
            <a:endParaRPr lang="es-ES" b="1" dirty="0"/>
          </a:p>
          <a:p>
            <a:endParaRPr lang="es-ES" b="1" dirty="0"/>
          </a:p>
          <a:p>
            <a:r>
              <a:rPr lang="es-ES" b="1" dirty="0"/>
              <a:t>Marco Normativo O.I.T.</a:t>
            </a:r>
            <a:endParaRPr lang="es-CO" b="1" dirty="0"/>
          </a:p>
        </p:txBody>
      </p:sp>
      <p:sp>
        <p:nvSpPr>
          <p:cNvPr id="5" name="Abrir llave 4">
            <a:extLst>
              <a:ext uri="{FF2B5EF4-FFF2-40B4-BE49-F238E27FC236}">
                <a16:creationId xmlns:a16="http://schemas.microsoft.com/office/drawing/2014/main" id="{4AC51D44-A540-20AB-8D23-6035B9C062BB}"/>
              </a:ext>
            </a:extLst>
          </p:cNvPr>
          <p:cNvSpPr/>
          <p:nvPr/>
        </p:nvSpPr>
        <p:spPr bwMode="auto">
          <a:xfrm>
            <a:off x="4174067" y="1778000"/>
            <a:ext cx="626533" cy="3674533"/>
          </a:xfrm>
          <a:prstGeom prst="leftBrace">
            <a:avLst>
              <a:gd name="adj1" fmla="val 8333"/>
              <a:gd name="adj2" fmla="val 49540"/>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581463401"/>
      </p:ext>
    </p:extLst>
  </p:cSld>
  <p:clrMapOvr>
    <a:masterClrMapping/>
  </p:clrMapOvr>
  <p:transition spd="med">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3CD74D55-C4B0-B287-96D2-A2B393C01436}"/>
              </a:ext>
            </a:extLst>
          </p:cNvPr>
          <p:cNvSpPr txBox="1"/>
          <p:nvPr/>
        </p:nvSpPr>
        <p:spPr>
          <a:xfrm>
            <a:off x="467544" y="404664"/>
            <a:ext cx="7416824" cy="507831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SE APLICÓ SIEMPRE EL CRITERIO “ ARBITRIO JUDICIS” EN LA CUANTIFICACIÓN DEL PERJUICIO MORAL, ES DECIR, UN ASPECTO NETAMENTE SUBJETIVO DEL JUZGADOR; NO SE ADOPTARON CRITERIOS OBJETIVOS ESTABLECIDOS PREVIAMENTE.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SOLAMENTE EN UNA OPORTUNIDAD, EN LA SENTENCIA DE CASACIÓN  CON RADICACIÓN 46057 DEL 30 DE ABRIL DE 2014, PESE A QUE HUBO RESPONSABILIDAD POR CULPA PATRONAL EN CONTRA DEL EMPLEADOR, NO SE CONDENÓ POR PERJUICIO MORAL A LAS VÍCTIMAS INDIRECTAS CÓNYUGE SUPÉRSTITE E HIJOS, SIN MENCIONES DE LAS RAZONES PARA NEGAR ESTA PRETENSIÓN; SÓLO SE CONDENÓ POR LOS PERJUICIOS MATERIALES.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(ESTE PUNTO NO FUE OBJETO DEL RECURSO EXTRAORDINARIO DE CASACIÓN).</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934493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516394-DC12-E042-D40A-D6320A787EC1}"/>
              </a:ext>
            </a:extLst>
          </p:cNvPr>
          <p:cNvSpPr>
            <a:spLocks noGrp="1"/>
          </p:cNvSpPr>
          <p:nvPr>
            <p:ph type="title"/>
          </p:nvPr>
        </p:nvSpPr>
        <p:spPr/>
        <p:txBody>
          <a:bodyPr>
            <a:noAutofit/>
          </a:bodyPr>
          <a:lstStyle/>
          <a:p>
            <a:r>
              <a:rPr lang="es-ES" sz="1800" dirty="0">
                <a:solidFill>
                  <a:schemeClr val="tx1"/>
                </a:solidFill>
              </a:rPr>
              <a:t>B.) en caso de lesiones físicas y/o psíquicas del trabajador y la cuantificación del perjuicio moral a la víctima directa e indirecta (s).</a:t>
            </a:r>
            <a:endParaRPr lang="es-CO" sz="1800" dirty="0">
              <a:solidFill>
                <a:schemeClr val="tx1"/>
              </a:solidFill>
            </a:endParaRPr>
          </a:p>
        </p:txBody>
      </p:sp>
      <p:sp>
        <p:nvSpPr>
          <p:cNvPr id="3" name="Marcador de posición de imagen 2">
            <a:extLst>
              <a:ext uri="{FF2B5EF4-FFF2-40B4-BE49-F238E27FC236}">
                <a16:creationId xmlns:a16="http://schemas.microsoft.com/office/drawing/2014/main" id="{4102C98E-F888-9115-406C-85A68738770F}"/>
              </a:ext>
            </a:extLst>
          </p:cNvPr>
          <p:cNvSpPr>
            <a:spLocks noGrp="1"/>
          </p:cNvSpPr>
          <p:nvPr>
            <p:ph type="pic" idx="1"/>
          </p:nvPr>
        </p:nvSpPr>
        <p:spPr/>
      </p:sp>
      <p:sp>
        <p:nvSpPr>
          <p:cNvPr id="4" name="Marcador de texto 3">
            <a:extLst>
              <a:ext uri="{FF2B5EF4-FFF2-40B4-BE49-F238E27FC236}">
                <a16:creationId xmlns:a16="http://schemas.microsoft.com/office/drawing/2014/main" id="{F535E676-FA68-29A8-4B69-5B8FBCEA4915}"/>
              </a:ext>
            </a:extLst>
          </p:cNvPr>
          <p:cNvSpPr>
            <a:spLocks noGrp="1"/>
          </p:cNvSpPr>
          <p:nvPr>
            <p:ph type="body" sz="half" idx="2"/>
          </p:nvPr>
        </p:nvSpPr>
        <p:spPr/>
        <p:txBody>
          <a:bodyPr/>
          <a:lstStyle/>
          <a:p>
            <a:r>
              <a:rPr lang="es-ES" b="1" dirty="0"/>
              <a:t>PERJUICIO MORAL Y CULPA PATRONAL.</a:t>
            </a:r>
            <a:endParaRPr lang="es-CO" b="1" dirty="0"/>
          </a:p>
        </p:txBody>
      </p:sp>
      <p:pic>
        <p:nvPicPr>
          <p:cNvPr id="5" name="Imagen 4">
            <a:extLst>
              <a:ext uri="{FF2B5EF4-FFF2-40B4-BE49-F238E27FC236}">
                <a16:creationId xmlns:a16="http://schemas.microsoft.com/office/drawing/2014/main" id="{F1FF25C4-5D4A-78A1-0C3B-8A4B7C62D374}"/>
              </a:ext>
            </a:extLst>
          </p:cNvPr>
          <p:cNvPicPr>
            <a:picLocks noChangeAspect="1"/>
          </p:cNvPicPr>
          <p:nvPr/>
        </p:nvPicPr>
        <p:blipFill>
          <a:blip r:embed="rId2"/>
          <a:stretch>
            <a:fillRect/>
          </a:stretch>
        </p:blipFill>
        <p:spPr>
          <a:xfrm>
            <a:off x="663682" y="1117765"/>
            <a:ext cx="4124342" cy="4086109"/>
          </a:xfrm>
          <a:prstGeom prst="rect">
            <a:avLst/>
          </a:prstGeom>
        </p:spPr>
      </p:pic>
    </p:spTree>
    <p:extLst>
      <p:ext uri="{BB962C8B-B14F-4D97-AF65-F5344CB8AC3E}">
        <p14:creationId xmlns:p14="http://schemas.microsoft.com/office/powerpoint/2010/main" val="19322797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4110DE5A-2862-5580-F511-1F66B6D6F63D}"/>
              </a:ext>
            </a:extLst>
          </p:cNvPr>
          <p:cNvSpPr txBox="1"/>
          <p:nvPr/>
        </p:nvSpPr>
        <p:spPr>
          <a:xfrm>
            <a:off x="179512" y="620688"/>
            <a:ext cx="7704856"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ESTUDIO DE LAS SENTENCIAS DE CASACIÓN DE RESPONSABILIDAD POR CULPA PATRONNAL, ART. 216 C.S.T., EN EL CUAL EL TRABAJADOR SUFRE LESIONES FÍSICAS Y/O PSÍQUICAS POR UN ATEL; SE ANALIZARÁ CUAL FUE EL MONTO CUANTIFICADO POR PERJUICIO MORAL A LA VÍCTIMA DIRECTA E INDIRECTAS DE PARTE DE LA SAL DE CASACIÓN LABORAL DE LA C.S.J., DISCRIMINADO POR AÑOS (2021 – 2012).</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6553481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69A8A5D-FCDB-E0BB-2F89-5C21B8CB2A8D}"/>
              </a:ext>
            </a:extLst>
          </p:cNvPr>
          <p:cNvSpPr txBox="1"/>
          <p:nvPr/>
        </p:nvSpPr>
        <p:spPr>
          <a:xfrm>
            <a:off x="251520" y="332656"/>
            <a:ext cx="20882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2021:</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269D3599-B6F8-5D1E-3FB6-1C81B4BA9F93}"/>
              </a:ext>
            </a:extLst>
          </p:cNvPr>
          <p:cNvGraphicFramePr>
            <a:graphicFrameLocks noGrp="1"/>
          </p:cNvGraphicFramePr>
          <p:nvPr/>
        </p:nvGraphicFramePr>
        <p:xfrm>
          <a:off x="251520" y="701988"/>
          <a:ext cx="7632850" cy="5823354"/>
        </p:xfrm>
        <a:graphic>
          <a:graphicData uri="http://schemas.openxmlformats.org/drawingml/2006/table">
            <a:tbl>
              <a:tblPr firstRow="1" bandRow="1">
                <a:tableStyleId>{5C22544A-7EE6-4342-B048-85BDC9FD1C3A}</a:tableStyleId>
              </a:tblPr>
              <a:tblGrid>
                <a:gridCol w="1526570">
                  <a:extLst>
                    <a:ext uri="{9D8B030D-6E8A-4147-A177-3AD203B41FA5}">
                      <a16:colId xmlns:a16="http://schemas.microsoft.com/office/drawing/2014/main" val="507611897"/>
                    </a:ext>
                  </a:extLst>
                </a:gridCol>
                <a:gridCol w="1526570">
                  <a:extLst>
                    <a:ext uri="{9D8B030D-6E8A-4147-A177-3AD203B41FA5}">
                      <a16:colId xmlns:a16="http://schemas.microsoft.com/office/drawing/2014/main" val="3232343339"/>
                    </a:ext>
                  </a:extLst>
                </a:gridCol>
                <a:gridCol w="1526570">
                  <a:extLst>
                    <a:ext uri="{9D8B030D-6E8A-4147-A177-3AD203B41FA5}">
                      <a16:colId xmlns:a16="http://schemas.microsoft.com/office/drawing/2014/main" val="4193207090"/>
                    </a:ext>
                  </a:extLst>
                </a:gridCol>
                <a:gridCol w="1526570">
                  <a:extLst>
                    <a:ext uri="{9D8B030D-6E8A-4147-A177-3AD203B41FA5}">
                      <a16:colId xmlns:a16="http://schemas.microsoft.com/office/drawing/2014/main" val="4227678251"/>
                    </a:ext>
                  </a:extLst>
                </a:gridCol>
                <a:gridCol w="1526570">
                  <a:extLst>
                    <a:ext uri="{9D8B030D-6E8A-4147-A177-3AD203B41FA5}">
                      <a16:colId xmlns:a16="http://schemas.microsoft.com/office/drawing/2014/main" val="3079509107"/>
                    </a:ext>
                  </a:extLst>
                </a:gridCol>
              </a:tblGrid>
              <a:tr h="970559">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926328170"/>
                  </a:ext>
                </a:extLst>
              </a:tr>
              <a:tr h="970559">
                <a:tc>
                  <a:txBody>
                    <a:bodyPr/>
                    <a:lstStyle/>
                    <a:p>
                      <a:pPr algn="ctr"/>
                      <a:r>
                        <a:rPr lang="es-ES" sz="1100" b="1" dirty="0">
                          <a:solidFill>
                            <a:schemeClr val="tx1"/>
                          </a:solidFill>
                        </a:rPr>
                        <a:t>03/02/2021</a:t>
                      </a:r>
                      <a:endParaRPr lang="es-CO" sz="1100" b="1" dirty="0">
                        <a:solidFill>
                          <a:schemeClr val="tx1"/>
                        </a:solidFill>
                      </a:endParaRPr>
                    </a:p>
                  </a:txBody>
                  <a:tcPr/>
                </a:tc>
                <a:tc>
                  <a:txBody>
                    <a:bodyPr/>
                    <a:lstStyle/>
                    <a:p>
                      <a:pPr algn="ctr"/>
                      <a:r>
                        <a:rPr lang="es-ES" sz="1100" b="1" dirty="0">
                          <a:solidFill>
                            <a:schemeClr val="tx1"/>
                          </a:solidFill>
                        </a:rPr>
                        <a:t>68960</a:t>
                      </a:r>
                    </a:p>
                    <a:p>
                      <a:pPr algn="ctr"/>
                      <a:r>
                        <a:rPr lang="es-ES" sz="1100" b="1" dirty="0">
                          <a:solidFill>
                            <a:schemeClr val="tx1"/>
                          </a:solidFill>
                        </a:rPr>
                        <a:t>M.P. IVAN M. LENIS G.</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67% PCL</a:t>
                      </a:r>
                      <a:endParaRPr lang="es-CO" sz="1100" b="1" dirty="0">
                        <a:solidFill>
                          <a:schemeClr val="tx1"/>
                        </a:solidFill>
                      </a:endParaRPr>
                    </a:p>
                  </a:txBody>
                  <a:tcPr/>
                </a:tc>
                <a:tc>
                  <a:txBody>
                    <a:bodyPr/>
                    <a:lstStyle/>
                    <a:p>
                      <a:pPr algn="ctr"/>
                      <a:r>
                        <a:rPr lang="es-ES" sz="1100" b="1" dirty="0">
                          <a:solidFill>
                            <a:schemeClr val="tx1"/>
                          </a:solidFill>
                        </a:rPr>
                        <a:t>TRABAJADOR –VD-</a:t>
                      </a:r>
                    </a:p>
                    <a:p>
                      <a:pPr algn="ctr"/>
                      <a:r>
                        <a:rPr lang="es-ES" sz="1100" b="1" dirty="0">
                          <a:solidFill>
                            <a:schemeClr val="tx1"/>
                          </a:solidFill>
                        </a:rPr>
                        <a:t>ESPOSA</a:t>
                      </a:r>
                    </a:p>
                    <a:p>
                      <a:pPr algn="ctr"/>
                      <a:r>
                        <a:rPr lang="es-ES" sz="1100" b="1" dirty="0">
                          <a:solidFill>
                            <a:schemeClr val="tx1"/>
                          </a:solidFill>
                        </a:rPr>
                        <a:t>HIJO</a:t>
                      </a:r>
                    </a:p>
                    <a:p>
                      <a:pPr algn="ctr"/>
                      <a:r>
                        <a:rPr lang="es-ES" sz="1100" b="1" dirty="0">
                          <a:solidFill>
                            <a:schemeClr val="tx1"/>
                          </a:solidFill>
                        </a:rPr>
                        <a:t>HIJO</a:t>
                      </a:r>
                      <a:endParaRPr lang="es-CO" sz="1100" b="1" dirty="0">
                        <a:solidFill>
                          <a:schemeClr val="tx1"/>
                        </a:solidFill>
                      </a:endParaRPr>
                    </a:p>
                  </a:txBody>
                  <a:tcPr/>
                </a:tc>
                <a:tc>
                  <a:txBody>
                    <a:bodyPr/>
                    <a:lstStyle/>
                    <a:p>
                      <a:pPr algn="ctr"/>
                      <a:r>
                        <a:rPr lang="es-ES" sz="1100" b="1" dirty="0">
                          <a:solidFill>
                            <a:schemeClr val="tx1"/>
                          </a:solidFill>
                        </a:rPr>
                        <a:t>10º SMLMV</a:t>
                      </a:r>
                    </a:p>
                    <a:p>
                      <a:pPr algn="ctr"/>
                      <a:endParaRPr lang="es-ES" sz="1100" b="1" dirty="0">
                        <a:solidFill>
                          <a:schemeClr val="tx1"/>
                        </a:solidFill>
                      </a:endParaRPr>
                    </a:p>
                    <a:p>
                      <a:pPr algn="ctr"/>
                      <a:r>
                        <a:rPr lang="es-ES" sz="1100" b="1" dirty="0">
                          <a:solidFill>
                            <a:schemeClr val="tx1"/>
                          </a:solidFill>
                        </a:rPr>
                        <a:t>50 SMLMV</a:t>
                      </a:r>
                    </a:p>
                    <a:p>
                      <a:pPr algn="ctr"/>
                      <a:r>
                        <a:rPr lang="es-ES" sz="1100" b="1" dirty="0">
                          <a:solidFill>
                            <a:schemeClr val="tx1"/>
                          </a:solidFill>
                        </a:rPr>
                        <a:t>50 SMLMV</a:t>
                      </a:r>
                    </a:p>
                    <a:p>
                      <a:pPr algn="ctr"/>
                      <a:r>
                        <a:rPr lang="es-ES" sz="1100" b="1" dirty="0">
                          <a:solidFill>
                            <a:schemeClr val="tx1"/>
                          </a:solidFill>
                        </a:rPr>
                        <a:t>50 SMLMV</a:t>
                      </a:r>
                      <a:endParaRPr lang="es-CO" sz="1100" b="1" dirty="0">
                        <a:solidFill>
                          <a:schemeClr val="tx1"/>
                        </a:solidFill>
                      </a:endParaRPr>
                    </a:p>
                  </a:txBody>
                  <a:tcPr/>
                </a:tc>
                <a:extLst>
                  <a:ext uri="{0D108BD9-81ED-4DB2-BD59-A6C34878D82A}">
                    <a16:rowId xmlns:a16="http://schemas.microsoft.com/office/drawing/2014/main" val="3376035318"/>
                  </a:ext>
                </a:extLst>
              </a:tr>
              <a:tr h="970559">
                <a:tc>
                  <a:txBody>
                    <a:bodyPr/>
                    <a:lstStyle/>
                    <a:p>
                      <a:pPr algn="ctr"/>
                      <a:r>
                        <a:rPr lang="es-ES" sz="1100" b="1" dirty="0">
                          <a:solidFill>
                            <a:schemeClr val="tx1"/>
                          </a:solidFill>
                        </a:rPr>
                        <a:t>17/02/2021</a:t>
                      </a:r>
                      <a:endParaRPr lang="es-CO" sz="1100" b="1" dirty="0">
                        <a:solidFill>
                          <a:schemeClr val="tx1"/>
                        </a:solidFill>
                      </a:endParaRPr>
                    </a:p>
                  </a:txBody>
                  <a:tcPr/>
                </a:tc>
                <a:tc>
                  <a:txBody>
                    <a:bodyPr/>
                    <a:lstStyle/>
                    <a:p>
                      <a:pPr algn="ctr"/>
                      <a:r>
                        <a:rPr lang="es-ES" sz="1100" b="1" dirty="0">
                          <a:solidFill>
                            <a:schemeClr val="tx1"/>
                          </a:solidFill>
                        </a:rPr>
                        <a:t>72124</a:t>
                      </a:r>
                    </a:p>
                    <a:p>
                      <a:pPr algn="ctr"/>
                      <a:r>
                        <a:rPr lang="es-ES" sz="1100" b="1" dirty="0">
                          <a:solidFill>
                            <a:schemeClr val="tx1"/>
                          </a:solidFill>
                        </a:rPr>
                        <a:t>M.P. GERARDO BOTERO Z,</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51.2% PCL</a:t>
                      </a:r>
                      <a:endParaRPr lang="es-CO" sz="1100" b="1" dirty="0">
                        <a:solidFill>
                          <a:schemeClr val="tx1"/>
                        </a:solidFill>
                      </a:endParaRPr>
                    </a:p>
                  </a:txBody>
                  <a:tcPr>
                    <a:solidFill>
                      <a:srgbClr val="FFFF00"/>
                    </a:solidFill>
                  </a:tcPr>
                </a:tc>
                <a:tc>
                  <a:txBody>
                    <a:bodyPr/>
                    <a:lstStyle/>
                    <a:p>
                      <a:pPr algn="ctr"/>
                      <a:r>
                        <a:rPr lang="es-ES" sz="1100" b="1" dirty="0">
                          <a:solidFill>
                            <a:schemeClr val="tx1"/>
                          </a:solidFill>
                        </a:rPr>
                        <a:t>TRABAJADOR</a:t>
                      </a:r>
                      <a:endParaRPr lang="es-CO" sz="1100" b="1" dirty="0">
                        <a:solidFill>
                          <a:schemeClr val="tx1"/>
                        </a:solidFill>
                      </a:endParaRPr>
                    </a:p>
                  </a:txBody>
                  <a:tcPr>
                    <a:solidFill>
                      <a:srgbClr val="FFFF00"/>
                    </a:solidFill>
                  </a:tcPr>
                </a:tc>
                <a:tc>
                  <a:txBody>
                    <a:bodyPr/>
                    <a:lstStyle/>
                    <a:p>
                      <a:pPr algn="ctr"/>
                      <a:r>
                        <a:rPr lang="es-ES" sz="1100" b="1" dirty="0">
                          <a:solidFill>
                            <a:schemeClr val="tx1"/>
                          </a:solidFill>
                        </a:rPr>
                        <a:t>100 SMLMV</a:t>
                      </a:r>
                      <a:endParaRPr lang="es-CO" sz="1100" b="1" dirty="0">
                        <a:solidFill>
                          <a:schemeClr val="tx1"/>
                        </a:solidFill>
                      </a:endParaRPr>
                    </a:p>
                  </a:txBody>
                  <a:tcPr>
                    <a:solidFill>
                      <a:srgbClr val="FFFF00"/>
                    </a:solidFill>
                  </a:tcPr>
                </a:tc>
                <a:extLst>
                  <a:ext uri="{0D108BD9-81ED-4DB2-BD59-A6C34878D82A}">
                    <a16:rowId xmlns:a16="http://schemas.microsoft.com/office/drawing/2014/main" val="1618059715"/>
                  </a:ext>
                </a:extLst>
              </a:tr>
              <a:tr h="970559">
                <a:tc>
                  <a:txBody>
                    <a:bodyPr/>
                    <a:lstStyle/>
                    <a:p>
                      <a:pPr algn="ctr"/>
                      <a:r>
                        <a:rPr lang="es-ES" sz="1100" b="1" dirty="0">
                          <a:solidFill>
                            <a:schemeClr val="tx1"/>
                          </a:solidFill>
                        </a:rPr>
                        <a:t>28/04/2021</a:t>
                      </a:r>
                      <a:endParaRPr lang="es-CO" sz="1100" b="1" dirty="0">
                        <a:solidFill>
                          <a:schemeClr val="tx1"/>
                        </a:solidFill>
                      </a:endParaRPr>
                    </a:p>
                  </a:txBody>
                  <a:tcPr/>
                </a:tc>
                <a:tc>
                  <a:txBody>
                    <a:bodyPr/>
                    <a:lstStyle/>
                    <a:p>
                      <a:pPr algn="ctr"/>
                      <a:r>
                        <a:rPr lang="es-ES" sz="1100" b="1" dirty="0">
                          <a:solidFill>
                            <a:schemeClr val="tx1"/>
                          </a:solidFill>
                        </a:rPr>
                        <a:t>69997</a:t>
                      </a:r>
                    </a:p>
                    <a:p>
                      <a:pPr algn="ctr"/>
                      <a:r>
                        <a:rPr lang="es-ES" sz="1100" b="1" dirty="0">
                          <a:solidFill>
                            <a:schemeClr val="tx1"/>
                          </a:solidFill>
                        </a:rPr>
                        <a:t>M.P. OMAR A. MEJIA A.</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65.6% PCL</a:t>
                      </a:r>
                    </a:p>
                    <a:p>
                      <a:pPr algn="ctr"/>
                      <a:endParaRPr lang="es-CO" sz="1100" b="1" dirty="0">
                        <a:solidFill>
                          <a:schemeClr val="tx1"/>
                        </a:solidFill>
                      </a:endParaRPr>
                    </a:p>
                  </a:txBody>
                  <a:tcPr>
                    <a:solidFill>
                      <a:srgbClr val="FFFF00"/>
                    </a:solidFill>
                  </a:tcPr>
                </a:tc>
                <a:tc>
                  <a:txBody>
                    <a:bodyPr/>
                    <a:lstStyle/>
                    <a:p>
                      <a:pPr algn="ctr"/>
                      <a:r>
                        <a:rPr lang="es-ES" sz="1100" b="1" dirty="0">
                          <a:solidFill>
                            <a:schemeClr val="tx1"/>
                          </a:solidFill>
                        </a:rPr>
                        <a:t>TRABAJADOR</a:t>
                      </a:r>
                      <a:endParaRPr lang="es-CO" sz="1100" b="1" dirty="0">
                        <a:solidFill>
                          <a:schemeClr val="tx1"/>
                        </a:solidFill>
                      </a:endParaRPr>
                    </a:p>
                  </a:txBody>
                  <a:tcPr>
                    <a:solidFill>
                      <a:srgbClr val="FFFF00"/>
                    </a:solidFill>
                  </a:tcPr>
                </a:tc>
                <a:tc>
                  <a:txBody>
                    <a:bodyPr/>
                    <a:lstStyle/>
                    <a:p>
                      <a:pPr algn="ctr"/>
                      <a:r>
                        <a:rPr lang="es-ES" sz="1100" b="1" dirty="0">
                          <a:solidFill>
                            <a:schemeClr val="tx1"/>
                          </a:solidFill>
                        </a:rPr>
                        <a:t>81 SMLMV</a:t>
                      </a:r>
                      <a:endParaRPr lang="es-CO" sz="1100" b="1" dirty="0">
                        <a:solidFill>
                          <a:schemeClr val="tx1"/>
                        </a:solidFill>
                      </a:endParaRPr>
                    </a:p>
                  </a:txBody>
                  <a:tcPr>
                    <a:solidFill>
                      <a:srgbClr val="FFFF00"/>
                    </a:solidFill>
                  </a:tcPr>
                </a:tc>
                <a:extLst>
                  <a:ext uri="{0D108BD9-81ED-4DB2-BD59-A6C34878D82A}">
                    <a16:rowId xmlns:a16="http://schemas.microsoft.com/office/drawing/2014/main" val="415955447"/>
                  </a:ext>
                </a:extLst>
              </a:tr>
              <a:tr h="970559">
                <a:tc>
                  <a:txBody>
                    <a:bodyPr/>
                    <a:lstStyle/>
                    <a:p>
                      <a:pPr algn="ctr"/>
                      <a:r>
                        <a:rPr lang="es-ES" sz="1100" b="1" dirty="0">
                          <a:solidFill>
                            <a:schemeClr val="tx1"/>
                          </a:solidFill>
                        </a:rPr>
                        <a:t>12/05/2021</a:t>
                      </a:r>
                      <a:endParaRPr lang="es-CO" sz="1100" b="1" dirty="0">
                        <a:solidFill>
                          <a:schemeClr val="tx1"/>
                        </a:solidFill>
                      </a:endParaRPr>
                    </a:p>
                  </a:txBody>
                  <a:tcPr/>
                </a:tc>
                <a:tc>
                  <a:txBody>
                    <a:bodyPr/>
                    <a:lstStyle/>
                    <a:p>
                      <a:pPr algn="ctr"/>
                      <a:r>
                        <a:rPr lang="es-ES" sz="1100" b="1" dirty="0">
                          <a:solidFill>
                            <a:schemeClr val="tx1"/>
                          </a:solidFill>
                        </a:rPr>
                        <a:t>69042</a:t>
                      </a:r>
                    </a:p>
                    <a:p>
                      <a:pPr algn="ctr"/>
                      <a:r>
                        <a:rPr lang="es-ES" sz="1100" b="1" dirty="0">
                          <a:solidFill>
                            <a:schemeClr val="tx1"/>
                          </a:solidFill>
                        </a:rPr>
                        <a:t>M.P. OMAR A. MEJIA A.</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55.6% PCL</a:t>
                      </a:r>
                      <a:endParaRPr lang="es-CO" sz="1100" b="1" dirty="0">
                        <a:solidFill>
                          <a:schemeClr val="tx1"/>
                        </a:solidFill>
                      </a:endParaRPr>
                    </a:p>
                  </a:txBody>
                  <a:tcPr>
                    <a:solidFill>
                      <a:srgbClr val="FFFF00"/>
                    </a:solidFill>
                  </a:tcPr>
                </a:tc>
                <a:tc>
                  <a:txBody>
                    <a:bodyPr/>
                    <a:lstStyle/>
                    <a:p>
                      <a:pPr algn="ctr"/>
                      <a:r>
                        <a:rPr lang="es-ES" sz="1100" b="1" dirty="0">
                          <a:solidFill>
                            <a:schemeClr val="tx1"/>
                          </a:solidFill>
                        </a:rPr>
                        <a:t>TRABAJADOR</a:t>
                      </a:r>
                      <a:endParaRPr lang="es-CO" sz="1100" b="1" dirty="0">
                        <a:solidFill>
                          <a:schemeClr val="tx1"/>
                        </a:solidFill>
                      </a:endParaRPr>
                    </a:p>
                  </a:txBody>
                  <a:tcPr>
                    <a:solidFill>
                      <a:srgbClr val="FFFF00"/>
                    </a:solidFill>
                  </a:tcPr>
                </a:tc>
                <a:tc>
                  <a:txBody>
                    <a:bodyPr/>
                    <a:lstStyle/>
                    <a:p>
                      <a:pPr algn="ctr"/>
                      <a:r>
                        <a:rPr lang="es-ES" sz="1100" b="1" dirty="0">
                          <a:solidFill>
                            <a:schemeClr val="tx1"/>
                          </a:solidFill>
                        </a:rPr>
                        <a:t>25.4 SMLMV</a:t>
                      </a:r>
                      <a:endParaRPr lang="es-CO" sz="1100" b="1" dirty="0">
                        <a:solidFill>
                          <a:schemeClr val="tx1"/>
                        </a:solidFill>
                      </a:endParaRPr>
                    </a:p>
                  </a:txBody>
                  <a:tcPr>
                    <a:solidFill>
                      <a:srgbClr val="FFFF00"/>
                    </a:solidFill>
                  </a:tcPr>
                </a:tc>
                <a:extLst>
                  <a:ext uri="{0D108BD9-81ED-4DB2-BD59-A6C34878D82A}">
                    <a16:rowId xmlns:a16="http://schemas.microsoft.com/office/drawing/2014/main" val="2966557928"/>
                  </a:ext>
                </a:extLst>
              </a:tr>
              <a:tr h="970559">
                <a:tc>
                  <a:txBody>
                    <a:bodyPr/>
                    <a:lstStyle/>
                    <a:p>
                      <a:pPr algn="ctr"/>
                      <a:r>
                        <a:rPr lang="es-ES" sz="1100" b="1" dirty="0">
                          <a:solidFill>
                            <a:schemeClr val="tx1"/>
                          </a:solidFill>
                        </a:rPr>
                        <a:t>26/05/2021</a:t>
                      </a:r>
                      <a:endParaRPr lang="es-CO" sz="1100" b="1" dirty="0">
                        <a:solidFill>
                          <a:schemeClr val="tx1"/>
                        </a:solidFill>
                      </a:endParaRPr>
                    </a:p>
                  </a:txBody>
                  <a:tcPr/>
                </a:tc>
                <a:tc>
                  <a:txBody>
                    <a:bodyPr/>
                    <a:lstStyle/>
                    <a:p>
                      <a:pPr algn="ctr"/>
                      <a:r>
                        <a:rPr lang="es-ES" sz="1100" b="1" dirty="0">
                          <a:solidFill>
                            <a:schemeClr val="tx1"/>
                          </a:solidFill>
                        </a:rPr>
                        <a:t>70072</a:t>
                      </a:r>
                    </a:p>
                    <a:p>
                      <a:pPr algn="ctr"/>
                      <a:r>
                        <a:rPr lang="es-ES" sz="1100" b="1" dirty="0">
                          <a:solidFill>
                            <a:schemeClr val="tx1"/>
                          </a:solidFill>
                        </a:rPr>
                        <a:t>M.P. OMAR A. MEJIA A.</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36.2% PCL</a:t>
                      </a:r>
                      <a:endParaRPr lang="es-CO" sz="1100" b="1" dirty="0">
                        <a:solidFill>
                          <a:schemeClr val="tx1"/>
                        </a:solidFill>
                      </a:endParaRPr>
                    </a:p>
                  </a:txBody>
                  <a:tcPr/>
                </a:tc>
                <a:tc>
                  <a:txBody>
                    <a:bodyPr/>
                    <a:lstStyle/>
                    <a:p>
                      <a:pPr algn="ctr"/>
                      <a:r>
                        <a:rPr lang="es-ES" sz="1100" b="1" dirty="0">
                          <a:solidFill>
                            <a:schemeClr val="tx1"/>
                          </a:solidFill>
                        </a:rPr>
                        <a:t>TRABAJADORA</a:t>
                      </a:r>
                      <a:endParaRPr lang="es-CO" sz="1100" b="1" dirty="0">
                        <a:solidFill>
                          <a:schemeClr val="tx1"/>
                        </a:solidFill>
                      </a:endParaRPr>
                    </a:p>
                  </a:txBody>
                  <a:tcPr/>
                </a:tc>
                <a:tc>
                  <a:txBody>
                    <a:bodyPr/>
                    <a:lstStyle/>
                    <a:p>
                      <a:pPr algn="ctr"/>
                      <a:r>
                        <a:rPr lang="es-ES" sz="1100" b="1" dirty="0">
                          <a:solidFill>
                            <a:schemeClr val="tx1"/>
                          </a:solidFill>
                        </a:rPr>
                        <a:t>35 SMLMV</a:t>
                      </a:r>
                      <a:endParaRPr lang="es-CO" sz="1100" b="1" dirty="0">
                        <a:solidFill>
                          <a:schemeClr val="tx1"/>
                        </a:solidFill>
                      </a:endParaRPr>
                    </a:p>
                  </a:txBody>
                  <a:tcPr/>
                </a:tc>
                <a:extLst>
                  <a:ext uri="{0D108BD9-81ED-4DB2-BD59-A6C34878D82A}">
                    <a16:rowId xmlns:a16="http://schemas.microsoft.com/office/drawing/2014/main" val="2564639611"/>
                  </a:ext>
                </a:extLst>
              </a:tr>
            </a:tbl>
          </a:graphicData>
        </a:graphic>
      </p:graphicFrame>
    </p:spTree>
    <p:extLst>
      <p:ext uri="{BB962C8B-B14F-4D97-AF65-F5344CB8AC3E}">
        <p14:creationId xmlns:p14="http://schemas.microsoft.com/office/powerpoint/2010/main" val="20656120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C04FBE21-3A2B-4575-77D6-851C50930BBB}"/>
              </a:ext>
            </a:extLst>
          </p:cNvPr>
          <p:cNvSpPr txBox="1"/>
          <p:nvPr/>
        </p:nvSpPr>
        <p:spPr>
          <a:xfrm>
            <a:off x="323528" y="332656"/>
            <a:ext cx="230425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2020:</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306FBA34-81DE-BCBC-922D-9B687ED14954}"/>
              </a:ext>
            </a:extLst>
          </p:cNvPr>
          <p:cNvGraphicFramePr>
            <a:graphicFrameLocks noGrp="1"/>
          </p:cNvGraphicFramePr>
          <p:nvPr/>
        </p:nvGraphicFramePr>
        <p:xfrm>
          <a:off x="251520" y="701988"/>
          <a:ext cx="7704855" cy="5823355"/>
        </p:xfrm>
        <a:graphic>
          <a:graphicData uri="http://schemas.openxmlformats.org/drawingml/2006/table">
            <a:tbl>
              <a:tblPr firstRow="1" bandRow="1">
                <a:tableStyleId>{5C22544A-7EE6-4342-B048-85BDC9FD1C3A}</a:tableStyleId>
              </a:tblPr>
              <a:tblGrid>
                <a:gridCol w="1540971">
                  <a:extLst>
                    <a:ext uri="{9D8B030D-6E8A-4147-A177-3AD203B41FA5}">
                      <a16:colId xmlns:a16="http://schemas.microsoft.com/office/drawing/2014/main" val="2605196982"/>
                    </a:ext>
                  </a:extLst>
                </a:gridCol>
                <a:gridCol w="1540971">
                  <a:extLst>
                    <a:ext uri="{9D8B030D-6E8A-4147-A177-3AD203B41FA5}">
                      <a16:colId xmlns:a16="http://schemas.microsoft.com/office/drawing/2014/main" val="800332216"/>
                    </a:ext>
                  </a:extLst>
                </a:gridCol>
                <a:gridCol w="1540971">
                  <a:extLst>
                    <a:ext uri="{9D8B030D-6E8A-4147-A177-3AD203B41FA5}">
                      <a16:colId xmlns:a16="http://schemas.microsoft.com/office/drawing/2014/main" val="1142101158"/>
                    </a:ext>
                  </a:extLst>
                </a:gridCol>
                <a:gridCol w="1540971">
                  <a:extLst>
                    <a:ext uri="{9D8B030D-6E8A-4147-A177-3AD203B41FA5}">
                      <a16:colId xmlns:a16="http://schemas.microsoft.com/office/drawing/2014/main" val="3757921911"/>
                    </a:ext>
                  </a:extLst>
                </a:gridCol>
                <a:gridCol w="1540971">
                  <a:extLst>
                    <a:ext uri="{9D8B030D-6E8A-4147-A177-3AD203B41FA5}">
                      <a16:colId xmlns:a16="http://schemas.microsoft.com/office/drawing/2014/main" val="2984139045"/>
                    </a:ext>
                  </a:extLst>
                </a:gridCol>
              </a:tblGrid>
              <a:tr h="1164671">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1256623431"/>
                  </a:ext>
                </a:extLst>
              </a:tr>
              <a:tr h="1164671">
                <a:tc>
                  <a:txBody>
                    <a:bodyPr/>
                    <a:lstStyle/>
                    <a:p>
                      <a:pPr algn="ctr"/>
                      <a:r>
                        <a:rPr lang="es-ES" sz="1100" b="1" dirty="0">
                          <a:solidFill>
                            <a:schemeClr val="tx1"/>
                          </a:solidFill>
                        </a:rPr>
                        <a:t>26/02/2020</a:t>
                      </a:r>
                      <a:endParaRPr lang="es-CO" sz="1100" b="1" dirty="0">
                        <a:solidFill>
                          <a:schemeClr val="tx1"/>
                        </a:solidFill>
                      </a:endParaRPr>
                    </a:p>
                  </a:txBody>
                  <a:tcPr/>
                </a:tc>
                <a:tc>
                  <a:txBody>
                    <a:bodyPr/>
                    <a:lstStyle/>
                    <a:p>
                      <a:pPr algn="ctr"/>
                      <a:r>
                        <a:rPr lang="es-ES" sz="1100" b="1" dirty="0">
                          <a:solidFill>
                            <a:schemeClr val="tx1"/>
                          </a:solidFill>
                        </a:rPr>
                        <a:t>67414</a:t>
                      </a:r>
                    </a:p>
                    <a:p>
                      <a:pPr algn="ctr"/>
                      <a:r>
                        <a:rPr lang="es-ES" sz="1100" b="1" dirty="0">
                          <a:solidFill>
                            <a:schemeClr val="tx1"/>
                          </a:solidFill>
                        </a:rPr>
                        <a:t>M.P. GERARDO BOTERO Z.</a:t>
                      </a:r>
                      <a:endParaRPr lang="es-CO" sz="1100" b="1" dirty="0">
                        <a:solidFill>
                          <a:schemeClr val="tx1"/>
                        </a:solidFill>
                      </a:endParaRPr>
                    </a:p>
                  </a:txBody>
                  <a:tcPr/>
                </a:tc>
                <a:tc>
                  <a:txBody>
                    <a:bodyPr/>
                    <a:lstStyle/>
                    <a:p>
                      <a:pPr algn="ctr"/>
                      <a:r>
                        <a:rPr lang="es-ES" sz="1100" b="1" dirty="0">
                          <a:solidFill>
                            <a:schemeClr val="tx1"/>
                          </a:solidFill>
                        </a:rPr>
                        <a:t>EL</a:t>
                      </a:r>
                    </a:p>
                    <a:p>
                      <a:pPr algn="ctr"/>
                      <a:r>
                        <a:rPr lang="es-ES" sz="1100" b="1" dirty="0">
                          <a:solidFill>
                            <a:schemeClr val="tx1"/>
                          </a:solidFill>
                        </a:rPr>
                        <a:t>26.05% PCL</a:t>
                      </a:r>
                      <a:endParaRPr lang="es-CO" sz="1100" b="1" dirty="0">
                        <a:solidFill>
                          <a:schemeClr val="tx1"/>
                        </a:solidFill>
                      </a:endParaRPr>
                    </a:p>
                  </a:txBody>
                  <a:tcPr/>
                </a:tc>
                <a:tc>
                  <a:txBody>
                    <a:bodyPr/>
                    <a:lstStyle/>
                    <a:p>
                      <a:pPr algn="ctr"/>
                      <a:r>
                        <a:rPr lang="es-ES" sz="1100" b="1" dirty="0">
                          <a:solidFill>
                            <a:schemeClr val="tx1"/>
                          </a:solidFill>
                        </a:rPr>
                        <a:t>TRABAJADORA</a:t>
                      </a:r>
                      <a:endParaRPr lang="es-CO" sz="1100" b="1" dirty="0">
                        <a:solidFill>
                          <a:schemeClr val="tx1"/>
                        </a:solidFill>
                      </a:endParaRPr>
                    </a:p>
                  </a:txBody>
                  <a:tcPr/>
                </a:tc>
                <a:tc>
                  <a:txBody>
                    <a:bodyPr/>
                    <a:lstStyle/>
                    <a:p>
                      <a:pPr algn="ctr"/>
                      <a:r>
                        <a:rPr lang="es-ES" sz="1100" b="1" dirty="0">
                          <a:solidFill>
                            <a:schemeClr val="tx1"/>
                          </a:solidFill>
                        </a:rPr>
                        <a:t>25 SMLMV</a:t>
                      </a:r>
                      <a:endParaRPr lang="es-CO" sz="1100" b="1" dirty="0">
                        <a:solidFill>
                          <a:schemeClr val="tx1"/>
                        </a:solidFill>
                      </a:endParaRPr>
                    </a:p>
                  </a:txBody>
                  <a:tcPr/>
                </a:tc>
                <a:extLst>
                  <a:ext uri="{0D108BD9-81ED-4DB2-BD59-A6C34878D82A}">
                    <a16:rowId xmlns:a16="http://schemas.microsoft.com/office/drawing/2014/main" val="3173225919"/>
                  </a:ext>
                </a:extLst>
              </a:tr>
              <a:tr h="1164671">
                <a:tc>
                  <a:txBody>
                    <a:bodyPr/>
                    <a:lstStyle/>
                    <a:p>
                      <a:pPr algn="ctr"/>
                      <a:r>
                        <a:rPr lang="es-ES" sz="1100" b="1" dirty="0">
                          <a:solidFill>
                            <a:schemeClr val="tx1"/>
                          </a:solidFill>
                        </a:rPr>
                        <a:t>24/06/2020</a:t>
                      </a:r>
                      <a:endParaRPr lang="es-CO" sz="1100" b="1" dirty="0">
                        <a:solidFill>
                          <a:schemeClr val="tx1"/>
                        </a:solidFill>
                      </a:endParaRPr>
                    </a:p>
                  </a:txBody>
                  <a:tcPr/>
                </a:tc>
                <a:tc>
                  <a:txBody>
                    <a:bodyPr/>
                    <a:lstStyle/>
                    <a:p>
                      <a:pPr algn="ctr"/>
                      <a:r>
                        <a:rPr lang="es-ES" sz="1100" b="1" dirty="0">
                          <a:solidFill>
                            <a:schemeClr val="tx1"/>
                          </a:solidFill>
                        </a:rPr>
                        <a:t>72129</a:t>
                      </a:r>
                    </a:p>
                    <a:p>
                      <a:pPr algn="ctr"/>
                      <a:r>
                        <a:rPr lang="es-ES" sz="1100" b="1" dirty="0">
                          <a:solidFill>
                            <a:schemeClr val="tx1"/>
                          </a:solidFill>
                        </a:rPr>
                        <a:t>M.P. FERNANDO CASTILLO C.</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51.70%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48.7 SMLMV</a:t>
                      </a:r>
                      <a:endParaRPr lang="es-CO" sz="1100" b="1" dirty="0">
                        <a:solidFill>
                          <a:schemeClr val="tx1"/>
                        </a:solidFill>
                      </a:endParaRPr>
                    </a:p>
                  </a:txBody>
                  <a:tcPr/>
                </a:tc>
                <a:extLst>
                  <a:ext uri="{0D108BD9-81ED-4DB2-BD59-A6C34878D82A}">
                    <a16:rowId xmlns:a16="http://schemas.microsoft.com/office/drawing/2014/main" val="4031345192"/>
                  </a:ext>
                </a:extLst>
              </a:tr>
              <a:tr h="1164671">
                <a:tc>
                  <a:txBody>
                    <a:bodyPr/>
                    <a:lstStyle/>
                    <a:p>
                      <a:pPr algn="ctr"/>
                      <a:r>
                        <a:rPr lang="es-ES" sz="1100" b="1" dirty="0">
                          <a:solidFill>
                            <a:schemeClr val="tx1"/>
                          </a:solidFill>
                        </a:rPr>
                        <a:t>16/09/2020</a:t>
                      </a:r>
                      <a:endParaRPr lang="es-CO" sz="1100" b="1" dirty="0">
                        <a:solidFill>
                          <a:schemeClr val="tx1"/>
                        </a:solidFill>
                      </a:endParaRPr>
                    </a:p>
                  </a:txBody>
                  <a:tcPr/>
                </a:tc>
                <a:tc>
                  <a:txBody>
                    <a:bodyPr/>
                    <a:lstStyle/>
                    <a:p>
                      <a:pPr algn="ctr"/>
                      <a:r>
                        <a:rPr lang="es-ES" sz="1100" b="1" dirty="0">
                          <a:solidFill>
                            <a:schemeClr val="tx1"/>
                          </a:solidFill>
                        </a:rPr>
                        <a:t>72091</a:t>
                      </a:r>
                    </a:p>
                    <a:p>
                      <a:pPr algn="ctr"/>
                      <a:r>
                        <a:rPr lang="es-ES" sz="1100" b="1" dirty="0">
                          <a:solidFill>
                            <a:schemeClr val="tx1"/>
                          </a:solidFill>
                        </a:rPr>
                        <a:t>M.P. GERARDO BOTEROO Z.</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76.5%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80 SMLMV</a:t>
                      </a:r>
                      <a:endParaRPr lang="es-CO" sz="1100" b="1" dirty="0">
                        <a:solidFill>
                          <a:schemeClr val="tx1"/>
                        </a:solidFill>
                      </a:endParaRPr>
                    </a:p>
                  </a:txBody>
                  <a:tcPr/>
                </a:tc>
                <a:extLst>
                  <a:ext uri="{0D108BD9-81ED-4DB2-BD59-A6C34878D82A}">
                    <a16:rowId xmlns:a16="http://schemas.microsoft.com/office/drawing/2014/main" val="4131995259"/>
                  </a:ext>
                </a:extLst>
              </a:tr>
              <a:tr h="1164671">
                <a:tc>
                  <a:txBody>
                    <a:bodyPr/>
                    <a:lstStyle/>
                    <a:p>
                      <a:pPr algn="ctr"/>
                      <a:r>
                        <a:rPr lang="es-ES" sz="1100" b="1" dirty="0">
                          <a:solidFill>
                            <a:schemeClr val="tx1"/>
                          </a:solidFill>
                        </a:rPr>
                        <a:t>21710/2020</a:t>
                      </a:r>
                      <a:endParaRPr lang="es-CO" sz="1100" b="1" dirty="0">
                        <a:solidFill>
                          <a:schemeClr val="tx1"/>
                        </a:solidFill>
                      </a:endParaRPr>
                    </a:p>
                  </a:txBody>
                  <a:tcPr/>
                </a:tc>
                <a:tc>
                  <a:txBody>
                    <a:bodyPr/>
                    <a:lstStyle/>
                    <a:p>
                      <a:pPr algn="ctr"/>
                      <a:r>
                        <a:rPr lang="es-ES" sz="1100" b="1" dirty="0">
                          <a:solidFill>
                            <a:schemeClr val="tx1"/>
                          </a:solidFill>
                        </a:rPr>
                        <a:t>70852</a:t>
                      </a:r>
                    </a:p>
                    <a:p>
                      <a:pPr algn="ctr"/>
                      <a:r>
                        <a:rPr lang="es-ES" sz="1100" b="1" dirty="0">
                          <a:solidFill>
                            <a:schemeClr val="tx1"/>
                          </a:solidFill>
                        </a:rPr>
                        <a:t>M.P. OMAR A. MEJIA A.</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13.30%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12.9 SMLMV</a:t>
                      </a:r>
                      <a:endParaRPr lang="es-CO" sz="1100" b="1" dirty="0">
                        <a:solidFill>
                          <a:schemeClr val="tx1"/>
                        </a:solidFill>
                      </a:endParaRPr>
                    </a:p>
                  </a:txBody>
                  <a:tcPr/>
                </a:tc>
                <a:extLst>
                  <a:ext uri="{0D108BD9-81ED-4DB2-BD59-A6C34878D82A}">
                    <a16:rowId xmlns:a16="http://schemas.microsoft.com/office/drawing/2014/main" val="873573568"/>
                  </a:ext>
                </a:extLst>
              </a:tr>
            </a:tbl>
          </a:graphicData>
        </a:graphic>
      </p:graphicFrame>
    </p:spTree>
    <p:extLst>
      <p:ext uri="{BB962C8B-B14F-4D97-AF65-F5344CB8AC3E}">
        <p14:creationId xmlns:p14="http://schemas.microsoft.com/office/powerpoint/2010/main" val="13137728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75593B5-F40C-368A-B493-E8A73CA16146}"/>
              </a:ext>
            </a:extLst>
          </p:cNvPr>
          <p:cNvSpPr txBox="1"/>
          <p:nvPr/>
        </p:nvSpPr>
        <p:spPr>
          <a:xfrm>
            <a:off x="323528" y="260648"/>
            <a:ext cx="22322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2019:</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FFD93DA3-FEDA-325C-2542-533907B770A7}"/>
              </a:ext>
            </a:extLst>
          </p:cNvPr>
          <p:cNvGraphicFramePr>
            <a:graphicFrameLocks noGrp="1"/>
          </p:cNvGraphicFramePr>
          <p:nvPr/>
        </p:nvGraphicFramePr>
        <p:xfrm>
          <a:off x="107504" y="629980"/>
          <a:ext cx="7848870" cy="5967374"/>
        </p:xfrm>
        <a:graphic>
          <a:graphicData uri="http://schemas.openxmlformats.org/drawingml/2006/table">
            <a:tbl>
              <a:tblPr firstRow="1" bandRow="1">
                <a:tableStyleId>{5C22544A-7EE6-4342-B048-85BDC9FD1C3A}</a:tableStyleId>
              </a:tblPr>
              <a:tblGrid>
                <a:gridCol w="1569774">
                  <a:extLst>
                    <a:ext uri="{9D8B030D-6E8A-4147-A177-3AD203B41FA5}">
                      <a16:colId xmlns:a16="http://schemas.microsoft.com/office/drawing/2014/main" val="423524127"/>
                    </a:ext>
                  </a:extLst>
                </a:gridCol>
                <a:gridCol w="1569774">
                  <a:extLst>
                    <a:ext uri="{9D8B030D-6E8A-4147-A177-3AD203B41FA5}">
                      <a16:colId xmlns:a16="http://schemas.microsoft.com/office/drawing/2014/main" val="2771675774"/>
                    </a:ext>
                  </a:extLst>
                </a:gridCol>
                <a:gridCol w="1569774">
                  <a:extLst>
                    <a:ext uri="{9D8B030D-6E8A-4147-A177-3AD203B41FA5}">
                      <a16:colId xmlns:a16="http://schemas.microsoft.com/office/drawing/2014/main" val="3320161202"/>
                    </a:ext>
                  </a:extLst>
                </a:gridCol>
                <a:gridCol w="1569774">
                  <a:extLst>
                    <a:ext uri="{9D8B030D-6E8A-4147-A177-3AD203B41FA5}">
                      <a16:colId xmlns:a16="http://schemas.microsoft.com/office/drawing/2014/main" val="1238978356"/>
                    </a:ext>
                  </a:extLst>
                </a:gridCol>
                <a:gridCol w="1569774">
                  <a:extLst>
                    <a:ext uri="{9D8B030D-6E8A-4147-A177-3AD203B41FA5}">
                      <a16:colId xmlns:a16="http://schemas.microsoft.com/office/drawing/2014/main" val="3587669522"/>
                    </a:ext>
                  </a:extLst>
                </a:gridCol>
              </a:tblGrid>
              <a:tr h="852482">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1538467605"/>
                  </a:ext>
                </a:extLst>
              </a:tr>
              <a:tr h="852482">
                <a:tc>
                  <a:txBody>
                    <a:bodyPr/>
                    <a:lstStyle/>
                    <a:p>
                      <a:pPr algn="ctr"/>
                      <a:r>
                        <a:rPr lang="es-ES" sz="1100" b="1" dirty="0">
                          <a:solidFill>
                            <a:schemeClr val="tx1"/>
                          </a:solidFill>
                        </a:rPr>
                        <a:t>30/01/2019</a:t>
                      </a:r>
                      <a:endParaRPr lang="es-CO" sz="1100" b="1" dirty="0">
                        <a:solidFill>
                          <a:schemeClr val="tx1"/>
                        </a:solidFill>
                      </a:endParaRPr>
                    </a:p>
                  </a:txBody>
                  <a:tcPr/>
                </a:tc>
                <a:tc>
                  <a:txBody>
                    <a:bodyPr/>
                    <a:lstStyle/>
                    <a:p>
                      <a:pPr algn="ctr"/>
                      <a:r>
                        <a:rPr lang="es-ES" sz="1100" b="1" dirty="0">
                          <a:solidFill>
                            <a:schemeClr val="tx1"/>
                          </a:solidFill>
                        </a:rPr>
                        <a:t>71585</a:t>
                      </a:r>
                    </a:p>
                    <a:p>
                      <a:pPr algn="ctr"/>
                      <a:r>
                        <a:rPr lang="es-ES" sz="1100" b="1" dirty="0">
                          <a:solidFill>
                            <a:schemeClr val="tx1"/>
                          </a:solidFill>
                        </a:rPr>
                        <a:t>M.P. CLARA C. DUEÑAS Q.</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67.4% PCL</a:t>
                      </a:r>
                      <a:endParaRPr lang="es-CO" sz="1100" b="1" dirty="0">
                        <a:solidFill>
                          <a:schemeClr val="tx1"/>
                        </a:solidFill>
                      </a:endParaRPr>
                    </a:p>
                  </a:txBody>
                  <a:tcPr/>
                </a:tc>
                <a:tc>
                  <a:txBody>
                    <a:bodyPr/>
                    <a:lstStyle/>
                    <a:p>
                      <a:pPr algn="ctr"/>
                      <a:r>
                        <a:rPr lang="es-ES" sz="1100" b="1" dirty="0">
                          <a:solidFill>
                            <a:schemeClr val="tx1"/>
                          </a:solidFill>
                        </a:rPr>
                        <a:t>TRABAJADOR</a:t>
                      </a:r>
                    </a:p>
                    <a:p>
                      <a:pPr algn="ctr"/>
                      <a:r>
                        <a:rPr lang="es-ES" sz="1100" b="1" dirty="0">
                          <a:solidFill>
                            <a:schemeClr val="tx1"/>
                          </a:solidFill>
                        </a:rPr>
                        <a:t>COMPAÑERA P.</a:t>
                      </a:r>
                    </a:p>
                    <a:p>
                      <a:pPr algn="ctr"/>
                      <a:r>
                        <a:rPr lang="es-ES" sz="1100" b="1" dirty="0">
                          <a:solidFill>
                            <a:schemeClr val="tx1"/>
                          </a:solidFill>
                        </a:rPr>
                        <a:t>HIJO MENOR</a:t>
                      </a:r>
                    </a:p>
                    <a:p>
                      <a:pPr algn="ctr"/>
                      <a:r>
                        <a:rPr lang="es-ES" sz="1100" b="1" dirty="0">
                          <a:solidFill>
                            <a:schemeClr val="tx1"/>
                          </a:solidFill>
                        </a:rPr>
                        <a:t>MADRE</a:t>
                      </a:r>
                      <a:endParaRPr lang="es-CO" sz="1100" b="1" dirty="0">
                        <a:solidFill>
                          <a:schemeClr val="tx1"/>
                        </a:solidFill>
                      </a:endParaRPr>
                    </a:p>
                  </a:txBody>
                  <a:tcPr/>
                </a:tc>
                <a:tc>
                  <a:txBody>
                    <a:bodyPr/>
                    <a:lstStyle/>
                    <a:p>
                      <a:pPr algn="ctr"/>
                      <a:r>
                        <a:rPr lang="es-ES" sz="1100" b="1" dirty="0">
                          <a:solidFill>
                            <a:schemeClr val="tx1"/>
                          </a:solidFill>
                        </a:rPr>
                        <a:t>48.7 SMLMVV</a:t>
                      </a:r>
                    </a:p>
                    <a:p>
                      <a:pPr algn="ctr"/>
                      <a:r>
                        <a:rPr lang="es-ES" sz="1100" b="1" dirty="0">
                          <a:solidFill>
                            <a:schemeClr val="tx1"/>
                          </a:solidFill>
                        </a:rPr>
                        <a:t>48.7 SMLMV</a:t>
                      </a:r>
                    </a:p>
                    <a:p>
                      <a:pPr algn="ctr"/>
                      <a:r>
                        <a:rPr lang="es-ES" sz="1100" b="1" dirty="0">
                          <a:solidFill>
                            <a:schemeClr val="tx1"/>
                          </a:solidFill>
                        </a:rPr>
                        <a:t>48.7 SMLMV</a:t>
                      </a:r>
                    </a:p>
                    <a:p>
                      <a:pPr algn="ctr"/>
                      <a:r>
                        <a:rPr lang="es-ES" sz="1100" b="1" dirty="0">
                          <a:solidFill>
                            <a:schemeClr val="tx1"/>
                          </a:solidFill>
                        </a:rPr>
                        <a:t>48.7 SMLMV</a:t>
                      </a:r>
                      <a:endParaRPr lang="es-CO" sz="1100" b="1" dirty="0">
                        <a:solidFill>
                          <a:schemeClr val="tx1"/>
                        </a:solidFill>
                      </a:endParaRPr>
                    </a:p>
                  </a:txBody>
                  <a:tcPr/>
                </a:tc>
                <a:extLst>
                  <a:ext uri="{0D108BD9-81ED-4DB2-BD59-A6C34878D82A}">
                    <a16:rowId xmlns:a16="http://schemas.microsoft.com/office/drawing/2014/main" val="952501810"/>
                  </a:ext>
                </a:extLst>
              </a:tr>
              <a:tr h="852482">
                <a:tc>
                  <a:txBody>
                    <a:bodyPr/>
                    <a:lstStyle/>
                    <a:p>
                      <a:pPr algn="ctr"/>
                      <a:r>
                        <a:rPr lang="es-ES" sz="1100" b="1" dirty="0">
                          <a:solidFill>
                            <a:schemeClr val="tx1"/>
                          </a:solidFill>
                        </a:rPr>
                        <a:t>13/03/2019</a:t>
                      </a:r>
                      <a:endParaRPr lang="es-CO" sz="1100" b="1" dirty="0">
                        <a:solidFill>
                          <a:schemeClr val="tx1"/>
                        </a:solidFill>
                      </a:endParaRPr>
                    </a:p>
                  </a:txBody>
                  <a:tcPr/>
                </a:tc>
                <a:tc>
                  <a:txBody>
                    <a:bodyPr/>
                    <a:lstStyle/>
                    <a:p>
                      <a:pPr algn="ctr"/>
                      <a:r>
                        <a:rPr lang="es-ES" sz="1100" b="1" dirty="0">
                          <a:solidFill>
                            <a:schemeClr val="tx1"/>
                          </a:solidFill>
                        </a:rPr>
                        <a:t>61560</a:t>
                      </a:r>
                    </a:p>
                    <a:p>
                      <a:pPr algn="ctr"/>
                      <a:r>
                        <a:rPr lang="es-ES" sz="1100" b="1" dirty="0">
                          <a:solidFill>
                            <a:schemeClr val="tx1"/>
                          </a:solidFill>
                        </a:rPr>
                        <a:t>M.P. GERARDO BOTERO Z.</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22% PCL</a:t>
                      </a:r>
                      <a:endParaRPr lang="es-CO" sz="1100" b="1" dirty="0">
                        <a:solidFill>
                          <a:schemeClr val="tx1"/>
                        </a:solidFill>
                      </a:endParaRPr>
                    </a:p>
                  </a:txBody>
                  <a:tcPr/>
                </a:tc>
                <a:tc>
                  <a:txBody>
                    <a:bodyPr/>
                    <a:lstStyle/>
                    <a:p>
                      <a:pPr algn="ctr"/>
                      <a:r>
                        <a:rPr lang="es-ES" sz="1100" b="1" dirty="0">
                          <a:solidFill>
                            <a:schemeClr val="tx1"/>
                          </a:solidFill>
                        </a:rPr>
                        <a:t>TRABAJADORA</a:t>
                      </a:r>
                      <a:endParaRPr lang="es-CO" sz="1100" b="1" dirty="0">
                        <a:solidFill>
                          <a:schemeClr val="tx1"/>
                        </a:solidFill>
                      </a:endParaRPr>
                    </a:p>
                  </a:txBody>
                  <a:tcPr/>
                </a:tc>
                <a:tc>
                  <a:txBody>
                    <a:bodyPr/>
                    <a:lstStyle/>
                    <a:p>
                      <a:pPr algn="ctr"/>
                      <a:r>
                        <a:rPr lang="es-ES" sz="1100" b="1" dirty="0">
                          <a:solidFill>
                            <a:schemeClr val="tx1"/>
                          </a:solidFill>
                        </a:rPr>
                        <a:t>60.3 SMLMV</a:t>
                      </a:r>
                      <a:endParaRPr lang="es-CO" sz="1100" b="1" dirty="0">
                        <a:solidFill>
                          <a:schemeClr val="tx1"/>
                        </a:solidFill>
                      </a:endParaRPr>
                    </a:p>
                  </a:txBody>
                  <a:tcPr/>
                </a:tc>
                <a:extLst>
                  <a:ext uri="{0D108BD9-81ED-4DB2-BD59-A6C34878D82A}">
                    <a16:rowId xmlns:a16="http://schemas.microsoft.com/office/drawing/2014/main" val="3215563059"/>
                  </a:ext>
                </a:extLst>
              </a:tr>
              <a:tr h="852482">
                <a:tc>
                  <a:txBody>
                    <a:bodyPr/>
                    <a:lstStyle/>
                    <a:p>
                      <a:pPr algn="ctr"/>
                      <a:r>
                        <a:rPr lang="es-ES" sz="1100" b="1" dirty="0">
                          <a:solidFill>
                            <a:schemeClr val="tx1"/>
                          </a:solidFill>
                        </a:rPr>
                        <a:t>30/04/2019</a:t>
                      </a:r>
                      <a:endParaRPr lang="es-CO" sz="1100" b="1" dirty="0">
                        <a:solidFill>
                          <a:schemeClr val="tx1"/>
                        </a:solidFill>
                      </a:endParaRPr>
                    </a:p>
                  </a:txBody>
                  <a:tcPr/>
                </a:tc>
                <a:tc>
                  <a:txBody>
                    <a:bodyPr/>
                    <a:lstStyle/>
                    <a:p>
                      <a:pPr algn="ctr"/>
                      <a:r>
                        <a:rPr lang="es-ES" sz="1100" b="1" dirty="0">
                          <a:solidFill>
                            <a:schemeClr val="tx1"/>
                          </a:solidFill>
                        </a:rPr>
                        <a:t>73645</a:t>
                      </a:r>
                    </a:p>
                    <a:p>
                      <a:pPr algn="ctr"/>
                      <a:r>
                        <a:rPr lang="es-ES" sz="1100" b="1" dirty="0">
                          <a:solidFill>
                            <a:schemeClr val="tx1"/>
                          </a:solidFill>
                        </a:rPr>
                        <a:t>M.P. CLARA C. DUEÑAS Q</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50.58%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15.5 SMLMV</a:t>
                      </a:r>
                      <a:endParaRPr lang="es-CO" sz="1100" b="1" dirty="0">
                        <a:solidFill>
                          <a:schemeClr val="tx1"/>
                        </a:solidFill>
                      </a:endParaRPr>
                    </a:p>
                  </a:txBody>
                  <a:tcPr/>
                </a:tc>
                <a:extLst>
                  <a:ext uri="{0D108BD9-81ED-4DB2-BD59-A6C34878D82A}">
                    <a16:rowId xmlns:a16="http://schemas.microsoft.com/office/drawing/2014/main" val="1113636300"/>
                  </a:ext>
                </a:extLst>
              </a:tr>
              <a:tr h="852482">
                <a:tc>
                  <a:txBody>
                    <a:bodyPr/>
                    <a:lstStyle/>
                    <a:p>
                      <a:pPr algn="ctr"/>
                      <a:r>
                        <a:rPr lang="es-ES" sz="1100" b="1" dirty="0">
                          <a:solidFill>
                            <a:schemeClr val="tx1"/>
                          </a:solidFill>
                        </a:rPr>
                        <a:t>05/06/2019</a:t>
                      </a:r>
                      <a:endParaRPr lang="es-CO" sz="1100" b="1" dirty="0">
                        <a:solidFill>
                          <a:schemeClr val="tx1"/>
                        </a:solidFill>
                      </a:endParaRPr>
                    </a:p>
                  </a:txBody>
                  <a:tcPr/>
                </a:tc>
                <a:tc>
                  <a:txBody>
                    <a:bodyPr/>
                    <a:lstStyle/>
                    <a:p>
                      <a:pPr algn="ctr"/>
                      <a:r>
                        <a:rPr lang="es-ES" sz="1100" b="1" dirty="0">
                          <a:solidFill>
                            <a:schemeClr val="tx1"/>
                          </a:solidFill>
                        </a:rPr>
                        <a:t>72625</a:t>
                      </a:r>
                    </a:p>
                    <a:p>
                      <a:pPr algn="ctr"/>
                      <a:r>
                        <a:rPr lang="es-ES" sz="1100" b="1" dirty="0">
                          <a:solidFill>
                            <a:schemeClr val="tx1"/>
                          </a:solidFill>
                        </a:rPr>
                        <a:t>M.P CLARA C. DUEÑAS Q.</a:t>
                      </a:r>
                      <a:endParaRPr lang="es-CO" sz="1100" b="1" dirty="0">
                        <a:solidFill>
                          <a:schemeClr val="tx1"/>
                        </a:solidFill>
                      </a:endParaRPr>
                    </a:p>
                  </a:txBody>
                  <a:tcPr/>
                </a:tc>
                <a:tc>
                  <a:txBody>
                    <a:bodyPr/>
                    <a:lstStyle/>
                    <a:p>
                      <a:pPr algn="ctr"/>
                      <a:r>
                        <a:rPr lang="es-ES" sz="1100" b="1" dirty="0">
                          <a:solidFill>
                            <a:schemeClr val="tx1"/>
                          </a:solidFill>
                        </a:rPr>
                        <a:t>EL</a:t>
                      </a:r>
                    </a:p>
                    <a:p>
                      <a:pPr algn="ctr"/>
                      <a:r>
                        <a:rPr lang="es-ES" sz="1100" b="1" dirty="0">
                          <a:solidFill>
                            <a:schemeClr val="tx1"/>
                          </a:solidFill>
                        </a:rPr>
                        <a:t>39.58% PCL</a:t>
                      </a:r>
                      <a:endParaRPr lang="es-CO" sz="1100" b="1" dirty="0">
                        <a:solidFill>
                          <a:schemeClr val="tx1"/>
                        </a:solidFill>
                      </a:endParaRPr>
                    </a:p>
                  </a:txBody>
                  <a:tcPr/>
                </a:tc>
                <a:tc>
                  <a:txBody>
                    <a:bodyPr/>
                    <a:lstStyle/>
                    <a:p>
                      <a:pPr algn="ctr"/>
                      <a:r>
                        <a:rPr lang="es-ES" sz="1100" b="1" dirty="0">
                          <a:solidFill>
                            <a:schemeClr val="tx1"/>
                          </a:solidFill>
                        </a:rPr>
                        <a:t>TRABAJADORA</a:t>
                      </a:r>
                      <a:endParaRPr lang="es-CO" sz="1100" b="1" dirty="0">
                        <a:solidFill>
                          <a:schemeClr val="tx1"/>
                        </a:solidFill>
                      </a:endParaRPr>
                    </a:p>
                  </a:txBody>
                  <a:tcPr/>
                </a:tc>
                <a:tc>
                  <a:txBody>
                    <a:bodyPr/>
                    <a:lstStyle/>
                    <a:p>
                      <a:pPr algn="ctr"/>
                      <a:r>
                        <a:rPr lang="es-ES" sz="1100" b="1" dirty="0">
                          <a:solidFill>
                            <a:schemeClr val="tx1"/>
                          </a:solidFill>
                        </a:rPr>
                        <a:t>8.8. SMLMV</a:t>
                      </a:r>
                      <a:endParaRPr lang="es-CO" sz="1100" b="1" dirty="0">
                        <a:solidFill>
                          <a:schemeClr val="tx1"/>
                        </a:solidFill>
                      </a:endParaRPr>
                    </a:p>
                  </a:txBody>
                  <a:tcPr/>
                </a:tc>
                <a:extLst>
                  <a:ext uri="{0D108BD9-81ED-4DB2-BD59-A6C34878D82A}">
                    <a16:rowId xmlns:a16="http://schemas.microsoft.com/office/drawing/2014/main" val="312685550"/>
                  </a:ext>
                </a:extLst>
              </a:tr>
              <a:tr h="852482">
                <a:tc>
                  <a:txBody>
                    <a:bodyPr/>
                    <a:lstStyle/>
                    <a:p>
                      <a:pPr algn="ctr"/>
                      <a:r>
                        <a:rPr lang="es-ES" sz="1100" b="1" dirty="0">
                          <a:solidFill>
                            <a:schemeClr val="tx1"/>
                          </a:solidFill>
                        </a:rPr>
                        <a:t>03/07/2019</a:t>
                      </a:r>
                      <a:endParaRPr lang="es-CO" sz="1100" b="1" dirty="0">
                        <a:solidFill>
                          <a:schemeClr val="tx1"/>
                        </a:solidFill>
                      </a:endParaRPr>
                    </a:p>
                  </a:txBody>
                  <a:tcPr/>
                </a:tc>
                <a:tc>
                  <a:txBody>
                    <a:bodyPr/>
                    <a:lstStyle/>
                    <a:p>
                      <a:pPr algn="ctr"/>
                      <a:r>
                        <a:rPr lang="es-ES" sz="1100" b="1" dirty="0">
                          <a:solidFill>
                            <a:schemeClr val="tx1"/>
                          </a:solidFill>
                        </a:rPr>
                        <a:t>61454</a:t>
                      </a:r>
                    </a:p>
                    <a:p>
                      <a:pPr algn="ctr"/>
                      <a:r>
                        <a:rPr lang="es-ES" sz="1100" b="1" dirty="0">
                          <a:solidFill>
                            <a:schemeClr val="tx1"/>
                          </a:solidFill>
                        </a:rPr>
                        <a:t>M.P. GERARDO BOTERO Z.</a:t>
                      </a:r>
                      <a:endParaRPr lang="es-CO" sz="1100" b="1" dirty="0">
                        <a:solidFill>
                          <a:schemeClr val="tx1"/>
                        </a:solidFill>
                      </a:endParaRPr>
                    </a:p>
                  </a:txBody>
                  <a:tcPr/>
                </a:tc>
                <a:tc>
                  <a:txBody>
                    <a:bodyPr/>
                    <a:lstStyle/>
                    <a:p>
                      <a:pPr algn="ctr"/>
                      <a:r>
                        <a:rPr lang="es-ES" sz="1100" b="1" dirty="0">
                          <a:solidFill>
                            <a:schemeClr val="tx1"/>
                          </a:solidFill>
                        </a:rPr>
                        <a:t>EL</a:t>
                      </a:r>
                    </a:p>
                    <a:p>
                      <a:pPr algn="ctr"/>
                      <a:r>
                        <a:rPr lang="es-ES" sz="1100" b="1" dirty="0">
                          <a:solidFill>
                            <a:schemeClr val="tx1"/>
                          </a:solidFill>
                        </a:rPr>
                        <a:t>50.70% PCL</a:t>
                      </a:r>
                      <a:endParaRPr lang="es-CO" sz="1100" b="1" dirty="0">
                        <a:solidFill>
                          <a:schemeClr val="tx1"/>
                        </a:solidFill>
                      </a:endParaRPr>
                    </a:p>
                  </a:txBody>
                  <a:tcPr/>
                </a:tc>
                <a:tc>
                  <a:txBody>
                    <a:bodyPr/>
                    <a:lstStyle/>
                    <a:p>
                      <a:pPr algn="ctr"/>
                      <a:r>
                        <a:rPr lang="es-ES" sz="1100" b="1" dirty="0">
                          <a:solidFill>
                            <a:schemeClr val="tx1"/>
                          </a:solidFill>
                        </a:rPr>
                        <a:t>TRABAJADOR</a:t>
                      </a:r>
                    </a:p>
                    <a:p>
                      <a:pPr algn="ctr"/>
                      <a:r>
                        <a:rPr lang="es-ES" sz="1100" b="1" dirty="0">
                          <a:solidFill>
                            <a:schemeClr val="tx1"/>
                          </a:solidFill>
                        </a:rPr>
                        <a:t>3 HIJOS MENORES</a:t>
                      </a:r>
                      <a:endParaRPr lang="es-CO" sz="1100" b="1" dirty="0">
                        <a:solidFill>
                          <a:schemeClr val="tx1"/>
                        </a:solidFill>
                      </a:endParaRPr>
                    </a:p>
                  </a:txBody>
                  <a:tcPr/>
                </a:tc>
                <a:tc>
                  <a:txBody>
                    <a:bodyPr/>
                    <a:lstStyle/>
                    <a:p>
                      <a:pPr algn="ctr"/>
                      <a:r>
                        <a:rPr lang="es-ES" sz="1100" b="1" dirty="0">
                          <a:solidFill>
                            <a:schemeClr val="tx1"/>
                          </a:solidFill>
                        </a:rPr>
                        <a:t>26.4. SMLMV</a:t>
                      </a:r>
                    </a:p>
                    <a:p>
                      <a:pPr algn="ctr"/>
                      <a:r>
                        <a:rPr lang="es-ES" sz="1100" b="1" dirty="0">
                          <a:solidFill>
                            <a:schemeClr val="tx1"/>
                          </a:solidFill>
                        </a:rPr>
                        <a:t>6.6. SMLMV C/U</a:t>
                      </a:r>
                      <a:endParaRPr lang="es-CO" sz="1100" b="1" dirty="0">
                        <a:solidFill>
                          <a:schemeClr val="tx1"/>
                        </a:solidFill>
                      </a:endParaRPr>
                    </a:p>
                  </a:txBody>
                  <a:tcPr/>
                </a:tc>
                <a:extLst>
                  <a:ext uri="{0D108BD9-81ED-4DB2-BD59-A6C34878D82A}">
                    <a16:rowId xmlns:a16="http://schemas.microsoft.com/office/drawing/2014/main" val="10632316"/>
                  </a:ext>
                </a:extLst>
              </a:tr>
              <a:tr h="852482">
                <a:tc>
                  <a:txBody>
                    <a:bodyPr/>
                    <a:lstStyle/>
                    <a:p>
                      <a:pPr algn="ctr"/>
                      <a:r>
                        <a:rPr lang="es-ES" sz="1100" b="1" dirty="0">
                          <a:solidFill>
                            <a:schemeClr val="tx1"/>
                          </a:solidFill>
                        </a:rPr>
                        <a:t>27/11/2019</a:t>
                      </a:r>
                      <a:endParaRPr lang="es-CO" sz="1100" b="1" dirty="0">
                        <a:solidFill>
                          <a:schemeClr val="tx1"/>
                        </a:solidFill>
                      </a:endParaRPr>
                    </a:p>
                  </a:txBody>
                  <a:tcPr/>
                </a:tc>
                <a:tc>
                  <a:txBody>
                    <a:bodyPr/>
                    <a:lstStyle/>
                    <a:p>
                      <a:pPr algn="ctr"/>
                      <a:r>
                        <a:rPr lang="es-ES" sz="1100" b="1" dirty="0">
                          <a:solidFill>
                            <a:schemeClr val="tx1"/>
                          </a:solidFill>
                        </a:rPr>
                        <a:t>73505</a:t>
                      </a:r>
                    </a:p>
                    <a:p>
                      <a:pPr algn="ctr"/>
                      <a:r>
                        <a:rPr lang="es-ES" sz="1100" b="1" dirty="0">
                          <a:solidFill>
                            <a:schemeClr val="tx1"/>
                          </a:solidFill>
                        </a:rPr>
                        <a:t>M.P. FERNANDO CASTILLO C.</a:t>
                      </a:r>
                      <a:endParaRPr lang="es-CO" sz="1100" b="1" dirty="0">
                        <a:solidFill>
                          <a:schemeClr val="tx1"/>
                        </a:solidFill>
                      </a:endParaRPr>
                    </a:p>
                  </a:txBody>
                  <a:tcPr/>
                </a:tc>
                <a:tc>
                  <a:txBody>
                    <a:bodyPr/>
                    <a:lstStyle/>
                    <a:p>
                      <a:pPr algn="ctr"/>
                      <a:r>
                        <a:rPr lang="es-ES" sz="1100" b="1" dirty="0">
                          <a:solidFill>
                            <a:schemeClr val="tx1"/>
                          </a:solidFill>
                        </a:rPr>
                        <a:t>EL</a:t>
                      </a:r>
                    </a:p>
                    <a:p>
                      <a:pPr algn="ctr"/>
                      <a:r>
                        <a:rPr lang="es-ES" sz="1100" b="1" dirty="0">
                          <a:solidFill>
                            <a:schemeClr val="tx1"/>
                          </a:solidFill>
                        </a:rPr>
                        <a:t>28% PCL</a:t>
                      </a:r>
                      <a:endParaRPr lang="es-CO" sz="1100" b="1" dirty="0">
                        <a:solidFill>
                          <a:schemeClr val="tx1"/>
                        </a:solidFill>
                      </a:endParaRPr>
                    </a:p>
                  </a:txBody>
                  <a:tcPr/>
                </a:tc>
                <a:tc>
                  <a:txBody>
                    <a:bodyPr/>
                    <a:lstStyle/>
                    <a:p>
                      <a:pPr algn="ctr"/>
                      <a:r>
                        <a:rPr lang="es-ES" sz="1100" b="1" dirty="0">
                          <a:solidFill>
                            <a:schemeClr val="tx1"/>
                          </a:solidFill>
                        </a:rPr>
                        <a:t>TRABAJADORA</a:t>
                      </a:r>
                      <a:endParaRPr lang="es-CO" sz="1100" b="1" dirty="0">
                        <a:solidFill>
                          <a:schemeClr val="tx1"/>
                        </a:solidFill>
                      </a:endParaRPr>
                    </a:p>
                  </a:txBody>
                  <a:tcPr/>
                </a:tc>
                <a:tc>
                  <a:txBody>
                    <a:bodyPr/>
                    <a:lstStyle/>
                    <a:p>
                      <a:pPr algn="ctr"/>
                      <a:r>
                        <a:rPr lang="es-ES" sz="1100" b="1" dirty="0">
                          <a:solidFill>
                            <a:schemeClr val="tx1"/>
                          </a:solidFill>
                        </a:rPr>
                        <a:t>60 SMLMV</a:t>
                      </a:r>
                      <a:endParaRPr lang="es-CO" sz="1100" b="1" dirty="0">
                        <a:solidFill>
                          <a:schemeClr val="tx1"/>
                        </a:solidFill>
                      </a:endParaRPr>
                    </a:p>
                  </a:txBody>
                  <a:tcPr/>
                </a:tc>
                <a:extLst>
                  <a:ext uri="{0D108BD9-81ED-4DB2-BD59-A6C34878D82A}">
                    <a16:rowId xmlns:a16="http://schemas.microsoft.com/office/drawing/2014/main" val="4201260109"/>
                  </a:ext>
                </a:extLst>
              </a:tr>
            </a:tbl>
          </a:graphicData>
        </a:graphic>
      </p:graphicFrame>
    </p:spTree>
    <p:extLst>
      <p:ext uri="{BB962C8B-B14F-4D97-AF65-F5344CB8AC3E}">
        <p14:creationId xmlns:p14="http://schemas.microsoft.com/office/powerpoint/2010/main" val="41725972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8762C67-AAD8-F309-148D-CE098D1D6BA1}"/>
              </a:ext>
            </a:extLst>
          </p:cNvPr>
          <p:cNvSpPr txBox="1"/>
          <p:nvPr/>
        </p:nvSpPr>
        <p:spPr>
          <a:xfrm>
            <a:off x="323528" y="260648"/>
            <a:ext cx="22322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2018:</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946D7752-59F2-0CC9-84C9-7565199C574B}"/>
              </a:ext>
            </a:extLst>
          </p:cNvPr>
          <p:cNvGraphicFramePr>
            <a:graphicFrameLocks noGrp="1"/>
          </p:cNvGraphicFramePr>
          <p:nvPr/>
        </p:nvGraphicFramePr>
        <p:xfrm>
          <a:off x="323528" y="629980"/>
          <a:ext cx="7296470" cy="5679340"/>
        </p:xfrm>
        <a:graphic>
          <a:graphicData uri="http://schemas.openxmlformats.org/drawingml/2006/table">
            <a:tbl>
              <a:tblPr firstRow="1" bandRow="1">
                <a:tableStyleId>{5C22544A-7EE6-4342-B048-85BDC9FD1C3A}</a:tableStyleId>
              </a:tblPr>
              <a:tblGrid>
                <a:gridCol w="1459294">
                  <a:extLst>
                    <a:ext uri="{9D8B030D-6E8A-4147-A177-3AD203B41FA5}">
                      <a16:colId xmlns:a16="http://schemas.microsoft.com/office/drawing/2014/main" val="3438175740"/>
                    </a:ext>
                  </a:extLst>
                </a:gridCol>
                <a:gridCol w="1459294">
                  <a:extLst>
                    <a:ext uri="{9D8B030D-6E8A-4147-A177-3AD203B41FA5}">
                      <a16:colId xmlns:a16="http://schemas.microsoft.com/office/drawing/2014/main" val="2917519579"/>
                    </a:ext>
                  </a:extLst>
                </a:gridCol>
                <a:gridCol w="1459294">
                  <a:extLst>
                    <a:ext uri="{9D8B030D-6E8A-4147-A177-3AD203B41FA5}">
                      <a16:colId xmlns:a16="http://schemas.microsoft.com/office/drawing/2014/main" val="2121263259"/>
                    </a:ext>
                  </a:extLst>
                </a:gridCol>
                <a:gridCol w="1459294">
                  <a:extLst>
                    <a:ext uri="{9D8B030D-6E8A-4147-A177-3AD203B41FA5}">
                      <a16:colId xmlns:a16="http://schemas.microsoft.com/office/drawing/2014/main" val="1888613764"/>
                    </a:ext>
                  </a:extLst>
                </a:gridCol>
                <a:gridCol w="1459294">
                  <a:extLst>
                    <a:ext uri="{9D8B030D-6E8A-4147-A177-3AD203B41FA5}">
                      <a16:colId xmlns:a16="http://schemas.microsoft.com/office/drawing/2014/main" val="3482340503"/>
                    </a:ext>
                  </a:extLst>
                </a:gridCol>
              </a:tblGrid>
              <a:tr h="1135868">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3542449260"/>
                  </a:ext>
                </a:extLst>
              </a:tr>
              <a:tr h="1135868">
                <a:tc>
                  <a:txBody>
                    <a:bodyPr/>
                    <a:lstStyle/>
                    <a:p>
                      <a:pPr algn="ctr"/>
                      <a:r>
                        <a:rPr lang="es-ES" sz="1100" b="1" dirty="0">
                          <a:solidFill>
                            <a:schemeClr val="tx1"/>
                          </a:solidFill>
                        </a:rPr>
                        <a:t>30/05/2018</a:t>
                      </a:r>
                      <a:endParaRPr lang="es-CO" sz="1100" b="1" dirty="0">
                        <a:solidFill>
                          <a:schemeClr val="tx1"/>
                        </a:solidFill>
                      </a:endParaRPr>
                    </a:p>
                  </a:txBody>
                  <a:tcPr>
                    <a:solidFill>
                      <a:srgbClr val="92D050"/>
                    </a:solidFill>
                  </a:tcPr>
                </a:tc>
                <a:tc>
                  <a:txBody>
                    <a:bodyPr/>
                    <a:lstStyle/>
                    <a:p>
                      <a:pPr algn="ctr"/>
                      <a:r>
                        <a:rPr lang="es-ES" sz="1100" b="1" dirty="0">
                          <a:solidFill>
                            <a:schemeClr val="tx1"/>
                          </a:solidFill>
                        </a:rPr>
                        <a:t>46364</a:t>
                      </a:r>
                    </a:p>
                    <a:p>
                      <a:pPr algn="ctr"/>
                      <a:r>
                        <a:rPr lang="es-ES" sz="1100" b="1" dirty="0">
                          <a:solidFill>
                            <a:schemeClr val="tx1"/>
                          </a:solidFill>
                        </a:rPr>
                        <a:t>M.P. GERARDO BOTERO Z.</a:t>
                      </a:r>
                      <a:endParaRPr lang="es-CO" sz="1100" b="1" dirty="0">
                        <a:solidFill>
                          <a:schemeClr val="tx1"/>
                        </a:solidFill>
                      </a:endParaRPr>
                    </a:p>
                  </a:txBody>
                  <a:tcPr>
                    <a:solidFill>
                      <a:srgbClr val="92D050"/>
                    </a:solidFill>
                  </a:tcPr>
                </a:tc>
                <a:tc>
                  <a:txBody>
                    <a:bodyPr/>
                    <a:lstStyle/>
                    <a:p>
                      <a:pPr algn="ctr"/>
                      <a:r>
                        <a:rPr lang="es-ES" sz="1100" b="1" dirty="0">
                          <a:solidFill>
                            <a:schemeClr val="tx1"/>
                          </a:solidFill>
                        </a:rPr>
                        <a:t>AT</a:t>
                      </a:r>
                    </a:p>
                    <a:p>
                      <a:pPr algn="ctr"/>
                      <a:r>
                        <a:rPr lang="es-ES" sz="1100" b="1" dirty="0">
                          <a:solidFill>
                            <a:schemeClr val="tx1"/>
                          </a:solidFill>
                        </a:rPr>
                        <a:t>50.43%  PCL</a:t>
                      </a:r>
                      <a:endParaRPr lang="es-CO" sz="1100" b="1" dirty="0">
                        <a:solidFill>
                          <a:schemeClr val="tx1"/>
                        </a:solidFill>
                      </a:endParaRPr>
                    </a:p>
                  </a:txBody>
                  <a:tcPr>
                    <a:solidFill>
                      <a:srgbClr val="92D050"/>
                    </a:solidFill>
                  </a:tcPr>
                </a:tc>
                <a:tc>
                  <a:txBody>
                    <a:bodyPr/>
                    <a:lstStyle/>
                    <a:p>
                      <a:pPr algn="ctr"/>
                      <a:r>
                        <a:rPr lang="es-ES" sz="1100" b="1" dirty="0">
                          <a:solidFill>
                            <a:schemeClr val="tx1"/>
                          </a:solidFill>
                        </a:rPr>
                        <a:t>TRABAJADOR</a:t>
                      </a:r>
                      <a:endParaRPr lang="es-CO" sz="1100" b="1" dirty="0">
                        <a:solidFill>
                          <a:schemeClr val="tx1"/>
                        </a:solidFill>
                      </a:endParaRPr>
                    </a:p>
                  </a:txBody>
                  <a:tcPr>
                    <a:solidFill>
                      <a:srgbClr val="92D050"/>
                    </a:solidFill>
                  </a:tcPr>
                </a:tc>
                <a:tc>
                  <a:txBody>
                    <a:bodyPr/>
                    <a:lstStyle/>
                    <a:p>
                      <a:pPr algn="ctr"/>
                      <a:r>
                        <a:rPr lang="es-ES" sz="1100" b="1" dirty="0">
                          <a:solidFill>
                            <a:schemeClr val="tx1"/>
                          </a:solidFill>
                        </a:rPr>
                        <a:t>NO SE PROBÓ EL DOLOR. DECLARO LA CULPA PATRONAL</a:t>
                      </a:r>
                      <a:endParaRPr lang="es-CO" sz="1100" b="1" dirty="0">
                        <a:solidFill>
                          <a:schemeClr val="tx1"/>
                        </a:solidFill>
                      </a:endParaRPr>
                    </a:p>
                  </a:txBody>
                  <a:tcPr>
                    <a:solidFill>
                      <a:srgbClr val="92D050"/>
                    </a:solidFill>
                  </a:tcPr>
                </a:tc>
                <a:extLst>
                  <a:ext uri="{0D108BD9-81ED-4DB2-BD59-A6C34878D82A}">
                    <a16:rowId xmlns:a16="http://schemas.microsoft.com/office/drawing/2014/main" val="1917205474"/>
                  </a:ext>
                </a:extLst>
              </a:tr>
              <a:tr h="1135868">
                <a:tc>
                  <a:txBody>
                    <a:bodyPr/>
                    <a:lstStyle/>
                    <a:p>
                      <a:pPr algn="ctr"/>
                      <a:r>
                        <a:rPr lang="es-ES" sz="1100" b="1" dirty="0">
                          <a:solidFill>
                            <a:schemeClr val="tx1"/>
                          </a:solidFill>
                        </a:rPr>
                        <a:t>25/07/2018</a:t>
                      </a:r>
                      <a:endParaRPr lang="es-CO" sz="1100" b="1" dirty="0">
                        <a:solidFill>
                          <a:schemeClr val="tx1"/>
                        </a:solidFill>
                      </a:endParaRPr>
                    </a:p>
                  </a:txBody>
                  <a:tcPr/>
                </a:tc>
                <a:tc>
                  <a:txBody>
                    <a:bodyPr/>
                    <a:lstStyle/>
                    <a:p>
                      <a:pPr algn="ctr"/>
                      <a:r>
                        <a:rPr lang="es-ES" sz="1100" b="1" dirty="0">
                          <a:solidFill>
                            <a:schemeClr val="tx1"/>
                          </a:solidFill>
                        </a:rPr>
                        <a:t>50382</a:t>
                      </a:r>
                    </a:p>
                    <a:p>
                      <a:pPr algn="ctr"/>
                      <a:r>
                        <a:rPr lang="es-ES" sz="1100" b="1" dirty="0">
                          <a:solidFill>
                            <a:schemeClr val="tx1"/>
                          </a:solidFill>
                        </a:rPr>
                        <a:t>M.P. GERARDO BOTERO Z.</a:t>
                      </a:r>
                      <a:endParaRPr lang="es-CO" sz="1100" b="1" dirty="0">
                        <a:solidFill>
                          <a:schemeClr val="tx1"/>
                        </a:solidFill>
                      </a:endParaRPr>
                    </a:p>
                  </a:txBody>
                  <a:tcPr/>
                </a:tc>
                <a:tc>
                  <a:txBody>
                    <a:bodyPr/>
                    <a:lstStyle/>
                    <a:p>
                      <a:pPr algn="ctr"/>
                      <a:r>
                        <a:rPr lang="es-ES" sz="1100" b="1" dirty="0">
                          <a:solidFill>
                            <a:schemeClr val="tx1"/>
                          </a:solidFill>
                        </a:rPr>
                        <a:t>EL</a:t>
                      </a:r>
                    </a:p>
                    <a:p>
                      <a:pPr algn="ctr"/>
                      <a:r>
                        <a:rPr lang="es-ES" sz="1100" b="1" dirty="0">
                          <a:solidFill>
                            <a:schemeClr val="tx1"/>
                          </a:solidFill>
                        </a:rPr>
                        <a:t>60%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99.8 SMLMV</a:t>
                      </a:r>
                      <a:endParaRPr lang="es-CO" sz="1100" b="1" dirty="0">
                        <a:solidFill>
                          <a:schemeClr val="tx1"/>
                        </a:solidFill>
                      </a:endParaRPr>
                    </a:p>
                  </a:txBody>
                  <a:tcPr/>
                </a:tc>
                <a:extLst>
                  <a:ext uri="{0D108BD9-81ED-4DB2-BD59-A6C34878D82A}">
                    <a16:rowId xmlns:a16="http://schemas.microsoft.com/office/drawing/2014/main" val="970429952"/>
                  </a:ext>
                </a:extLst>
              </a:tr>
              <a:tr h="1135868">
                <a:tc>
                  <a:txBody>
                    <a:bodyPr/>
                    <a:lstStyle/>
                    <a:p>
                      <a:pPr algn="ctr"/>
                      <a:r>
                        <a:rPr lang="es-ES" sz="1100" b="1" dirty="0">
                          <a:solidFill>
                            <a:schemeClr val="tx1"/>
                          </a:solidFill>
                        </a:rPr>
                        <a:t>05/09/2018</a:t>
                      </a:r>
                      <a:endParaRPr lang="es-CO" sz="1100" b="1" dirty="0">
                        <a:solidFill>
                          <a:schemeClr val="tx1"/>
                        </a:solidFill>
                      </a:endParaRPr>
                    </a:p>
                  </a:txBody>
                  <a:tcPr/>
                </a:tc>
                <a:tc>
                  <a:txBody>
                    <a:bodyPr/>
                    <a:lstStyle/>
                    <a:p>
                      <a:pPr algn="ctr"/>
                      <a:r>
                        <a:rPr lang="es-ES" sz="1100" b="1" dirty="0">
                          <a:solidFill>
                            <a:schemeClr val="tx1"/>
                          </a:solidFill>
                        </a:rPr>
                        <a:t>57341</a:t>
                      </a:r>
                    </a:p>
                    <a:p>
                      <a:pPr algn="ctr"/>
                      <a:r>
                        <a:rPr lang="es-ES" sz="1100" b="1" dirty="0">
                          <a:solidFill>
                            <a:schemeClr val="tx1"/>
                          </a:solidFill>
                        </a:rPr>
                        <a:t>M.P. LUIS G. MIRANDA B.</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51.19% PCL</a:t>
                      </a:r>
                      <a:endParaRPr lang="es-CO" sz="1100" b="1" dirty="0">
                        <a:solidFill>
                          <a:schemeClr val="tx1"/>
                        </a:solidFill>
                      </a:endParaRPr>
                    </a:p>
                  </a:txBody>
                  <a:tcPr/>
                </a:tc>
                <a:tc>
                  <a:txBody>
                    <a:bodyPr/>
                    <a:lstStyle/>
                    <a:p>
                      <a:pPr algn="ctr"/>
                      <a:r>
                        <a:rPr lang="es-ES" sz="1100" b="1" dirty="0">
                          <a:solidFill>
                            <a:schemeClr val="tx1"/>
                          </a:solidFill>
                        </a:rPr>
                        <a:t>TRABAJADOR</a:t>
                      </a:r>
                    </a:p>
                    <a:p>
                      <a:pPr algn="ctr"/>
                      <a:r>
                        <a:rPr lang="es-ES" sz="1100" b="1" dirty="0">
                          <a:solidFill>
                            <a:schemeClr val="tx1"/>
                          </a:solidFill>
                        </a:rPr>
                        <a:t>COMPAÑERA</a:t>
                      </a:r>
                    </a:p>
                    <a:p>
                      <a:pPr algn="ctr"/>
                      <a:r>
                        <a:rPr lang="es-ES" sz="1100" b="1" dirty="0">
                          <a:solidFill>
                            <a:schemeClr val="tx1"/>
                          </a:solidFill>
                        </a:rPr>
                        <a:t>HIJO</a:t>
                      </a:r>
                    </a:p>
                    <a:p>
                      <a:pPr algn="ctr"/>
                      <a:r>
                        <a:rPr lang="es-ES" sz="1100" b="1" dirty="0">
                          <a:solidFill>
                            <a:schemeClr val="tx1"/>
                          </a:solidFill>
                        </a:rPr>
                        <a:t>HIJA</a:t>
                      </a:r>
                      <a:endParaRPr lang="es-CO" sz="1100" b="1" dirty="0">
                        <a:solidFill>
                          <a:schemeClr val="tx1"/>
                        </a:solidFill>
                      </a:endParaRPr>
                    </a:p>
                  </a:txBody>
                  <a:tcPr>
                    <a:solidFill>
                      <a:srgbClr val="FFC000"/>
                    </a:solidFill>
                  </a:tcPr>
                </a:tc>
                <a:tc>
                  <a:txBody>
                    <a:bodyPr/>
                    <a:lstStyle/>
                    <a:p>
                      <a:pPr algn="ctr"/>
                      <a:r>
                        <a:rPr lang="es-ES" sz="1100" b="1" dirty="0">
                          <a:solidFill>
                            <a:schemeClr val="tx1"/>
                          </a:solidFill>
                        </a:rPr>
                        <a:t>80 SMLMV</a:t>
                      </a:r>
                    </a:p>
                    <a:p>
                      <a:pPr algn="ctr"/>
                      <a:r>
                        <a:rPr lang="es-ES" sz="1100" b="1" dirty="0">
                          <a:solidFill>
                            <a:schemeClr val="tx1"/>
                          </a:solidFill>
                        </a:rPr>
                        <a:t>20 SMLMV</a:t>
                      </a:r>
                    </a:p>
                    <a:p>
                      <a:pPr algn="ctr"/>
                      <a:r>
                        <a:rPr lang="es-ES" sz="1100" b="1" dirty="0">
                          <a:solidFill>
                            <a:schemeClr val="tx1"/>
                          </a:solidFill>
                        </a:rPr>
                        <a:t>10 SMLMV</a:t>
                      </a:r>
                    </a:p>
                    <a:p>
                      <a:pPr algn="ctr"/>
                      <a:r>
                        <a:rPr lang="es-ES" sz="1100" b="1" dirty="0">
                          <a:solidFill>
                            <a:schemeClr val="tx1"/>
                          </a:solidFill>
                        </a:rPr>
                        <a:t>15 SMLMV</a:t>
                      </a:r>
                      <a:endParaRPr lang="es-CO" sz="1100" b="1" dirty="0">
                        <a:solidFill>
                          <a:schemeClr val="tx1"/>
                        </a:solidFill>
                      </a:endParaRPr>
                    </a:p>
                  </a:txBody>
                  <a:tcPr>
                    <a:solidFill>
                      <a:srgbClr val="FFC000"/>
                    </a:solidFill>
                  </a:tcPr>
                </a:tc>
                <a:extLst>
                  <a:ext uri="{0D108BD9-81ED-4DB2-BD59-A6C34878D82A}">
                    <a16:rowId xmlns:a16="http://schemas.microsoft.com/office/drawing/2014/main" val="1938868300"/>
                  </a:ext>
                </a:extLst>
              </a:tr>
              <a:tr h="1135868">
                <a:tc>
                  <a:txBody>
                    <a:bodyPr/>
                    <a:lstStyle/>
                    <a:p>
                      <a:pPr algn="ctr"/>
                      <a:r>
                        <a:rPr lang="es-ES" sz="1100" b="1" dirty="0">
                          <a:solidFill>
                            <a:schemeClr val="tx1"/>
                          </a:solidFill>
                        </a:rPr>
                        <a:t>03/10/2018</a:t>
                      </a:r>
                    </a:p>
                    <a:p>
                      <a:pPr algn="ctr"/>
                      <a:endParaRPr lang="es-CO" sz="1100" b="1" dirty="0">
                        <a:solidFill>
                          <a:schemeClr val="tx1"/>
                        </a:solidFill>
                      </a:endParaRPr>
                    </a:p>
                  </a:txBody>
                  <a:tcPr>
                    <a:solidFill>
                      <a:srgbClr val="FF0000"/>
                    </a:solidFill>
                  </a:tcPr>
                </a:tc>
                <a:tc>
                  <a:txBody>
                    <a:bodyPr/>
                    <a:lstStyle/>
                    <a:p>
                      <a:pPr algn="ctr"/>
                      <a:r>
                        <a:rPr lang="es-ES" sz="1100" b="1" dirty="0">
                          <a:solidFill>
                            <a:schemeClr val="tx1"/>
                          </a:solidFill>
                        </a:rPr>
                        <a:t>67090</a:t>
                      </a:r>
                    </a:p>
                    <a:p>
                      <a:pPr algn="ctr"/>
                      <a:r>
                        <a:rPr lang="es-ES" sz="1100" b="1" dirty="0">
                          <a:solidFill>
                            <a:schemeClr val="tx1"/>
                          </a:solidFill>
                        </a:rPr>
                        <a:t>M.P. CLARA C. DUEÑAS Q.</a:t>
                      </a:r>
                      <a:endParaRPr lang="es-CO" sz="1100" b="1" dirty="0">
                        <a:solidFill>
                          <a:schemeClr val="tx1"/>
                        </a:solidFill>
                      </a:endParaRPr>
                    </a:p>
                  </a:txBody>
                  <a:tcPr>
                    <a:solidFill>
                      <a:srgbClr val="FF0000"/>
                    </a:solidFill>
                  </a:tcPr>
                </a:tc>
                <a:tc>
                  <a:txBody>
                    <a:bodyPr/>
                    <a:lstStyle/>
                    <a:p>
                      <a:pPr algn="ctr"/>
                      <a:r>
                        <a:rPr lang="es-ES" sz="1100" b="1" dirty="0">
                          <a:solidFill>
                            <a:schemeClr val="tx1"/>
                          </a:solidFill>
                        </a:rPr>
                        <a:t>EL</a:t>
                      </a:r>
                    </a:p>
                    <a:p>
                      <a:pPr algn="ctr"/>
                      <a:r>
                        <a:rPr lang="es-ES" sz="1100" b="1" dirty="0">
                          <a:solidFill>
                            <a:schemeClr val="tx1"/>
                          </a:solidFill>
                        </a:rPr>
                        <a:t>0 % PCL</a:t>
                      </a:r>
                      <a:endParaRPr lang="es-CO" sz="1100" b="1" dirty="0">
                        <a:solidFill>
                          <a:schemeClr val="tx1"/>
                        </a:solidFill>
                      </a:endParaRPr>
                    </a:p>
                  </a:txBody>
                  <a:tcPr>
                    <a:solidFill>
                      <a:srgbClr val="FF0000"/>
                    </a:solidFill>
                  </a:tcPr>
                </a:tc>
                <a:tc>
                  <a:txBody>
                    <a:bodyPr/>
                    <a:lstStyle/>
                    <a:p>
                      <a:pPr algn="ctr"/>
                      <a:r>
                        <a:rPr lang="es-ES" sz="1100" b="1" dirty="0">
                          <a:solidFill>
                            <a:schemeClr val="tx1"/>
                          </a:solidFill>
                        </a:rPr>
                        <a:t>TRABAJADOR</a:t>
                      </a:r>
                      <a:endParaRPr lang="es-CO" sz="1100" b="1" dirty="0">
                        <a:solidFill>
                          <a:schemeClr val="tx1"/>
                        </a:solidFill>
                      </a:endParaRPr>
                    </a:p>
                  </a:txBody>
                  <a:tcPr>
                    <a:solidFill>
                      <a:srgbClr val="FF0000"/>
                    </a:solidFill>
                  </a:tcPr>
                </a:tc>
                <a:tc>
                  <a:txBody>
                    <a:bodyPr/>
                    <a:lstStyle/>
                    <a:p>
                      <a:pPr algn="ctr"/>
                      <a:r>
                        <a:rPr lang="es-ES" sz="1100" b="1" dirty="0">
                          <a:solidFill>
                            <a:schemeClr val="tx1"/>
                          </a:solidFill>
                        </a:rPr>
                        <a:t>50 SMLMV</a:t>
                      </a:r>
                      <a:endParaRPr lang="es-CO" sz="1100" b="1" dirty="0">
                        <a:solidFill>
                          <a:schemeClr val="tx1"/>
                        </a:solidFill>
                      </a:endParaRPr>
                    </a:p>
                  </a:txBody>
                  <a:tcPr>
                    <a:solidFill>
                      <a:srgbClr val="FF0000"/>
                    </a:solidFill>
                  </a:tcPr>
                </a:tc>
                <a:extLst>
                  <a:ext uri="{0D108BD9-81ED-4DB2-BD59-A6C34878D82A}">
                    <a16:rowId xmlns:a16="http://schemas.microsoft.com/office/drawing/2014/main" val="621382705"/>
                  </a:ext>
                </a:extLst>
              </a:tr>
            </a:tbl>
          </a:graphicData>
        </a:graphic>
      </p:graphicFrame>
    </p:spTree>
    <p:extLst>
      <p:ext uri="{BB962C8B-B14F-4D97-AF65-F5344CB8AC3E}">
        <p14:creationId xmlns:p14="http://schemas.microsoft.com/office/powerpoint/2010/main" val="4057913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2439D9C-97B6-CE01-BE40-9A2C6BED8DD3}"/>
              </a:ext>
            </a:extLst>
          </p:cNvPr>
          <p:cNvSpPr txBox="1"/>
          <p:nvPr/>
        </p:nvSpPr>
        <p:spPr>
          <a:xfrm>
            <a:off x="323528" y="332656"/>
            <a:ext cx="230425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2017:</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3BC1C849-07F9-A423-8728-ADF0E6014D73}"/>
              </a:ext>
            </a:extLst>
          </p:cNvPr>
          <p:cNvGraphicFramePr>
            <a:graphicFrameLocks noGrp="1"/>
          </p:cNvGraphicFramePr>
          <p:nvPr/>
        </p:nvGraphicFramePr>
        <p:xfrm>
          <a:off x="251520" y="836712"/>
          <a:ext cx="7632850" cy="5688632"/>
        </p:xfrm>
        <a:graphic>
          <a:graphicData uri="http://schemas.openxmlformats.org/drawingml/2006/table">
            <a:tbl>
              <a:tblPr firstRow="1" bandRow="1">
                <a:tableStyleId>{5C22544A-7EE6-4342-B048-85BDC9FD1C3A}</a:tableStyleId>
              </a:tblPr>
              <a:tblGrid>
                <a:gridCol w="1526570">
                  <a:extLst>
                    <a:ext uri="{9D8B030D-6E8A-4147-A177-3AD203B41FA5}">
                      <a16:colId xmlns:a16="http://schemas.microsoft.com/office/drawing/2014/main" val="607128017"/>
                    </a:ext>
                  </a:extLst>
                </a:gridCol>
                <a:gridCol w="1526570">
                  <a:extLst>
                    <a:ext uri="{9D8B030D-6E8A-4147-A177-3AD203B41FA5}">
                      <a16:colId xmlns:a16="http://schemas.microsoft.com/office/drawing/2014/main" val="3374360193"/>
                    </a:ext>
                  </a:extLst>
                </a:gridCol>
                <a:gridCol w="1526570">
                  <a:extLst>
                    <a:ext uri="{9D8B030D-6E8A-4147-A177-3AD203B41FA5}">
                      <a16:colId xmlns:a16="http://schemas.microsoft.com/office/drawing/2014/main" val="389599987"/>
                    </a:ext>
                  </a:extLst>
                </a:gridCol>
                <a:gridCol w="1526570">
                  <a:extLst>
                    <a:ext uri="{9D8B030D-6E8A-4147-A177-3AD203B41FA5}">
                      <a16:colId xmlns:a16="http://schemas.microsoft.com/office/drawing/2014/main" val="3832572432"/>
                    </a:ext>
                  </a:extLst>
                </a:gridCol>
                <a:gridCol w="1526570">
                  <a:extLst>
                    <a:ext uri="{9D8B030D-6E8A-4147-A177-3AD203B41FA5}">
                      <a16:colId xmlns:a16="http://schemas.microsoft.com/office/drawing/2014/main" val="1895997599"/>
                    </a:ext>
                  </a:extLst>
                </a:gridCol>
              </a:tblGrid>
              <a:tr h="1422158">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2798932824"/>
                  </a:ext>
                </a:extLst>
              </a:tr>
              <a:tr h="1422158">
                <a:tc>
                  <a:txBody>
                    <a:bodyPr/>
                    <a:lstStyle/>
                    <a:p>
                      <a:pPr algn="ctr"/>
                      <a:r>
                        <a:rPr lang="es-ES" sz="1100" b="1" dirty="0">
                          <a:solidFill>
                            <a:schemeClr val="tx1"/>
                          </a:solidFill>
                        </a:rPr>
                        <a:t>25/01/2017</a:t>
                      </a:r>
                      <a:endParaRPr lang="es-CO" sz="1100" b="1" dirty="0">
                        <a:solidFill>
                          <a:schemeClr val="tx1"/>
                        </a:solidFill>
                      </a:endParaRPr>
                    </a:p>
                  </a:txBody>
                  <a:tcPr/>
                </a:tc>
                <a:tc>
                  <a:txBody>
                    <a:bodyPr/>
                    <a:lstStyle/>
                    <a:p>
                      <a:pPr algn="ctr"/>
                      <a:r>
                        <a:rPr lang="es-ES" sz="1100" b="1" dirty="0">
                          <a:solidFill>
                            <a:schemeClr val="tx1"/>
                          </a:solidFill>
                        </a:rPr>
                        <a:t>37897</a:t>
                      </a:r>
                    </a:p>
                    <a:p>
                      <a:pPr algn="ctr"/>
                      <a:r>
                        <a:rPr lang="es-ES" sz="1100" b="1" dirty="0">
                          <a:solidFill>
                            <a:schemeClr val="tx1"/>
                          </a:solidFill>
                        </a:rPr>
                        <a:t>M.P. FERNANDO CASTILLO C.</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44.25%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33.9 SMLMV</a:t>
                      </a:r>
                      <a:endParaRPr lang="es-CO" sz="1100" b="1" dirty="0">
                        <a:solidFill>
                          <a:schemeClr val="tx1"/>
                        </a:solidFill>
                      </a:endParaRPr>
                    </a:p>
                  </a:txBody>
                  <a:tcPr/>
                </a:tc>
                <a:extLst>
                  <a:ext uri="{0D108BD9-81ED-4DB2-BD59-A6C34878D82A}">
                    <a16:rowId xmlns:a16="http://schemas.microsoft.com/office/drawing/2014/main" val="3936785855"/>
                  </a:ext>
                </a:extLst>
              </a:tr>
              <a:tr h="1422158">
                <a:tc>
                  <a:txBody>
                    <a:bodyPr/>
                    <a:lstStyle/>
                    <a:p>
                      <a:pPr algn="ctr"/>
                      <a:r>
                        <a:rPr lang="es-ES" sz="1100" b="1" dirty="0">
                          <a:solidFill>
                            <a:schemeClr val="tx1"/>
                          </a:solidFill>
                        </a:rPr>
                        <a:t>18/07/2017</a:t>
                      </a:r>
                      <a:endParaRPr lang="es-CO" sz="1100" b="1" dirty="0">
                        <a:solidFill>
                          <a:schemeClr val="tx1"/>
                        </a:solidFill>
                      </a:endParaRPr>
                    </a:p>
                  </a:txBody>
                  <a:tcPr/>
                </a:tc>
                <a:tc>
                  <a:txBody>
                    <a:bodyPr/>
                    <a:lstStyle/>
                    <a:p>
                      <a:pPr algn="ctr"/>
                      <a:r>
                        <a:rPr lang="es-ES" sz="1100" b="1" dirty="0">
                          <a:solidFill>
                            <a:schemeClr val="tx1"/>
                          </a:solidFill>
                        </a:rPr>
                        <a:t>50010</a:t>
                      </a:r>
                    </a:p>
                    <a:p>
                      <a:pPr algn="ctr"/>
                      <a:r>
                        <a:rPr lang="es-ES" sz="1100" b="1" dirty="0">
                          <a:solidFill>
                            <a:schemeClr val="tx1"/>
                          </a:solidFill>
                        </a:rPr>
                        <a:t>M.P. LUIS GABRIEL MIRANDA</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68.75%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40.2 SMLMV</a:t>
                      </a:r>
                    </a:p>
                    <a:p>
                      <a:pPr algn="ctr"/>
                      <a:endParaRPr lang="es-CO" sz="1100" b="1" dirty="0">
                        <a:solidFill>
                          <a:schemeClr val="tx1"/>
                        </a:solidFill>
                      </a:endParaRPr>
                    </a:p>
                  </a:txBody>
                  <a:tcPr/>
                </a:tc>
                <a:extLst>
                  <a:ext uri="{0D108BD9-81ED-4DB2-BD59-A6C34878D82A}">
                    <a16:rowId xmlns:a16="http://schemas.microsoft.com/office/drawing/2014/main" val="3828592534"/>
                  </a:ext>
                </a:extLst>
              </a:tr>
              <a:tr h="1422158">
                <a:tc>
                  <a:txBody>
                    <a:bodyPr/>
                    <a:lstStyle/>
                    <a:p>
                      <a:pPr algn="ctr"/>
                      <a:r>
                        <a:rPr lang="es-ES" sz="1100" b="1" dirty="0">
                          <a:solidFill>
                            <a:schemeClr val="tx1"/>
                          </a:solidFill>
                        </a:rPr>
                        <a:t>30/08/2017</a:t>
                      </a:r>
                      <a:endParaRPr lang="es-CO" sz="1100" b="1" dirty="0">
                        <a:solidFill>
                          <a:schemeClr val="tx1"/>
                        </a:solidFill>
                      </a:endParaRPr>
                    </a:p>
                  </a:txBody>
                  <a:tcPr/>
                </a:tc>
                <a:tc>
                  <a:txBody>
                    <a:bodyPr/>
                    <a:lstStyle/>
                    <a:p>
                      <a:pPr algn="ctr"/>
                      <a:r>
                        <a:rPr lang="es-ES" sz="1100" b="1" dirty="0">
                          <a:solidFill>
                            <a:schemeClr val="tx1"/>
                          </a:solidFill>
                        </a:rPr>
                        <a:t>45654</a:t>
                      </a:r>
                    </a:p>
                    <a:p>
                      <a:pPr algn="ctr"/>
                      <a:r>
                        <a:rPr lang="es-ES" sz="1100" b="1" dirty="0">
                          <a:solidFill>
                            <a:schemeClr val="tx1"/>
                          </a:solidFill>
                        </a:rPr>
                        <a:t>M.P. JORGE L. QUIROZ A.</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35.25%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20.3 SMLMV</a:t>
                      </a:r>
                      <a:endParaRPr lang="es-CO" sz="1100" b="1" dirty="0">
                        <a:solidFill>
                          <a:schemeClr val="tx1"/>
                        </a:solidFill>
                      </a:endParaRPr>
                    </a:p>
                  </a:txBody>
                  <a:tcPr/>
                </a:tc>
                <a:extLst>
                  <a:ext uri="{0D108BD9-81ED-4DB2-BD59-A6C34878D82A}">
                    <a16:rowId xmlns:a16="http://schemas.microsoft.com/office/drawing/2014/main" val="3288748938"/>
                  </a:ext>
                </a:extLst>
              </a:tr>
            </a:tbl>
          </a:graphicData>
        </a:graphic>
      </p:graphicFrame>
    </p:spTree>
    <p:extLst>
      <p:ext uri="{BB962C8B-B14F-4D97-AF65-F5344CB8AC3E}">
        <p14:creationId xmlns:p14="http://schemas.microsoft.com/office/powerpoint/2010/main" val="10739679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BC95634-FC0B-EED1-B7F6-44451154C18B}"/>
              </a:ext>
            </a:extLst>
          </p:cNvPr>
          <p:cNvSpPr txBox="1"/>
          <p:nvPr/>
        </p:nvSpPr>
        <p:spPr>
          <a:xfrm>
            <a:off x="323528" y="116632"/>
            <a:ext cx="252028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2016:</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58E8F0B9-CD66-83A8-4999-2C2CD61280AF}"/>
              </a:ext>
            </a:extLst>
          </p:cNvPr>
          <p:cNvGraphicFramePr>
            <a:graphicFrameLocks noGrp="1"/>
          </p:cNvGraphicFramePr>
          <p:nvPr/>
        </p:nvGraphicFramePr>
        <p:xfrm>
          <a:off x="135467" y="476672"/>
          <a:ext cx="7892915" cy="6346929"/>
        </p:xfrm>
        <a:graphic>
          <a:graphicData uri="http://schemas.openxmlformats.org/drawingml/2006/table">
            <a:tbl>
              <a:tblPr firstRow="1" bandRow="1">
                <a:tableStyleId>{5C22544A-7EE6-4342-B048-85BDC9FD1C3A}</a:tableStyleId>
              </a:tblPr>
              <a:tblGrid>
                <a:gridCol w="1578583">
                  <a:extLst>
                    <a:ext uri="{9D8B030D-6E8A-4147-A177-3AD203B41FA5}">
                      <a16:colId xmlns:a16="http://schemas.microsoft.com/office/drawing/2014/main" val="3540696725"/>
                    </a:ext>
                  </a:extLst>
                </a:gridCol>
                <a:gridCol w="1578583">
                  <a:extLst>
                    <a:ext uri="{9D8B030D-6E8A-4147-A177-3AD203B41FA5}">
                      <a16:colId xmlns:a16="http://schemas.microsoft.com/office/drawing/2014/main" val="2440065994"/>
                    </a:ext>
                  </a:extLst>
                </a:gridCol>
                <a:gridCol w="1578583">
                  <a:extLst>
                    <a:ext uri="{9D8B030D-6E8A-4147-A177-3AD203B41FA5}">
                      <a16:colId xmlns:a16="http://schemas.microsoft.com/office/drawing/2014/main" val="2091984418"/>
                    </a:ext>
                  </a:extLst>
                </a:gridCol>
                <a:gridCol w="1578583">
                  <a:extLst>
                    <a:ext uri="{9D8B030D-6E8A-4147-A177-3AD203B41FA5}">
                      <a16:colId xmlns:a16="http://schemas.microsoft.com/office/drawing/2014/main" val="4252505186"/>
                    </a:ext>
                  </a:extLst>
                </a:gridCol>
                <a:gridCol w="1578583">
                  <a:extLst>
                    <a:ext uri="{9D8B030D-6E8A-4147-A177-3AD203B41FA5}">
                      <a16:colId xmlns:a16="http://schemas.microsoft.com/office/drawing/2014/main" val="418466069"/>
                    </a:ext>
                  </a:extLst>
                </a:gridCol>
              </a:tblGrid>
              <a:tr h="1105920">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1011189610"/>
                  </a:ext>
                </a:extLst>
              </a:tr>
              <a:tr h="817363">
                <a:tc>
                  <a:txBody>
                    <a:bodyPr/>
                    <a:lstStyle/>
                    <a:p>
                      <a:pPr algn="ctr"/>
                      <a:r>
                        <a:rPr lang="es-ES" sz="1100" b="1" dirty="0">
                          <a:solidFill>
                            <a:schemeClr val="tx1"/>
                          </a:solidFill>
                        </a:rPr>
                        <a:t>27/04/2016</a:t>
                      </a:r>
                      <a:endParaRPr lang="es-CO" sz="1100" b="1" dirty="0">
                        <a:solidFill>
                          <a:schemeClr val="tx1"/>
                        </a:solidFill>
                      </a:endParaRPr>
                    </a:p>
                  </a:txBody>
                  <a:tcPr/>
                </a:tc>
                <a:tc>
                  <a:txBody>
                    <a:bodyPr/>
                    <a:lstStyle/>
                    <a:p>
                      <a:pPr algn="ctr"/>
                      <a:r>
                        <a:rPr lang="es-ES" sz="1100" b="1" dirty="0">
                          <a:solidFill>
                            <a:schemeClr val="tx1"/>
                          </a:solidFill>
                        </a:rPr>
                        <a:t>47907</a:t>
                      </a:r>
                    </a:p>
                    <a:p>
                      <a:pPr algn="ctr"/>
                      <a:r>
                        <a:rPr lang="es-ES" sz="1100" b="1" dirty="0">
                          <a:solidFill>
                            <a:schemeClr val="tx1"/>
                          </a:solidFill>
                        </a:rPr>
                        <a:t>M.P. GERARDO BOTERO Z.</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78.35%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72.5. SMLMV</a:t>
                      </a:r>
                      <a:endParaRPr lang="es-CO" sz="1100" b="1" dirty="0">
                        <a:solidFill>
                          <a:schemeClr val="tx1"/>
                        </a:solidFill>
                      </a:endParaRPr>
                    </a:p>
                  </a:txBody>
                  <a:tcPr/>
                </a:tc>
                <a:extLst>
                  <a:ext uri="{0D108BD9-81ED-4DB2-BD59-A6C34878D82A}">
                    <a16:rowId xmlns:a16="http://schemas.microsoft.com/office/drawing/2014/main" val="1220823855"/>
                  </a:ext>
                </a:extLst>
              </a:tr>
              <a:tr h="902229">
                <a:tc>
                  <a:txBody>
                    <a:bodyPr/>
                    <a:lstStyle/>
                    <a:p>
                      <a:pPr algn="ctr"/>
                      <a:r>
                        <a:rPr lang="es-ES" sz="1100" b="1" dirty="0">
                          <a:solidFill>
                            <a:schemeClr val="tx1"/>
                          </a:solidFill>
                        </a:rPr>
                        <a:t>18/05/2016</a:t>
                      </a:r>
                      <a:endParaRPr lang="es-CO" sz="1100" b="1" dirty="0">
                        <a:solidFill>
                          <a:schemeClr val="tx1"/>
                        </a:solidFill>
                      </a:endParaRPr>
                    </a:p>
                  </a:txBody>
                  <a:tcPr>
                    <a:solidFill>
                      <a:schemeClr val="accent6">
                        <a:lumMod val="75000"/>
                      </a:schemeClr>
                    </a:solidFill>
                  </a:tcPr>
                </a:tc>
                <a:tc>
                  <a:txBody>
                    <a:bodyPr/>
                    <a:lstStyle/>
                    <a:p>
                      <a:pPr algn="ctr"/>
                      <a:r>
                        <a:rPr lang="es-ES" sz="1100" b="1" dirty="0">
                          <a:solidFill>
                            <a:schemeClr val="tx1"/>
                          </a:solidFill>
                        </a:rPr>
                        <a:t>47196</a:t>
                      </a:r>
                    </a:p>
                    <a:p>
                      <a:pPr algn="ctr"/>
                      <a:r>
                        <a:rPr lang="es-ES" sz="1100" b="1" dirty="0">
                          <a:solidFill>
                            <a:schemeClr val="tx1"/>
                          </a:solidFill>
                        </a:rPr>
                        <a:t>M.P. CLARA C. DUEÑAS Q.</a:t>
                      </a:r>
                      <a:endParaRPr lang="es-CO" sz="1100" b="1" dirty="0">
                        <a:solidFill>
                          <a:schemeClr val="tx1"/>
                        </a:solidFill>
                      </a:endParaRPr>
                    </a:p>
                  </a:txBody>
                  <a:tcPr>
                    <a:solidFill>
                      <a:schemeClr val="accent6">
                        <a:lumMod val="75000"/>
                      </a:schemeClr>
                    </a:solidFill>
                  </a:tcPr>
                </a:tc>
                <a:tc>
                  <a:txBody>
                    <a:bodyPr/>
                    <a:lstStyle/>
                    <a:p>
                      <a:pPr algn="ctr"/>
                      <a:r>
                        <a:rPr lang="es-ES" sz="1100" b="1" dirty="0">
                          <a:solidFill>
                            <a:schemeClr val="tx1"/>
                          </a:solidFill>
                        </a:rPr>
                        <a:t>EL</a:t>
                      </a:r>
                    </a:p>
                    <a:p>
                      <a:pPr algn="ctr"/>
                      <a:r>
                        <a:rPr lang="es-ES" sz="1100" b="1" dirty="0">
                          <a:solidFill>
                            <a:schemeClr val="tx1"/>
                          </a:solidFill>
                        </a:rPr>
                        <a:t>22.35% PCL</a:t>
                      </a:r>
                      <a:endParaRPr lang="es-CO" sz="1100" b="1" dirty="0">
                        <a:solidFill>
                          <a:schemeClr val="tx1"/>
                        </a:solidFill>
                      </a:endParaRPr>
                    </a:p>
                  </a:txBody>
                  <a:tcPr>
                    <a:solidFill>
                      <a:schemeClr val="accent6">
                        <a:lumMod val="75000"/>
                      </a:schemeClr>
                    </a:solidFill>
                  </a:tcPr>
                </a:tc>
                <a:tc>
                  <a:txBody>
                    <a:bodyPr/>
                    <a:lstStyle/>
                    <a:p>
                      <a:pPr algn="ctr"/>
                      <a:r>
                        <a:rPr lang="es-ES" sz="1100" b="1" dirty="0">
                          <a:solidFill>
                            <a:schemeClr val="tx1"/>
                          </a:solidFill>
                        </a:rPr>
                        <a:t>TRABAJADOR</a:t>
                      </a:r>
                      <a:endParaRPr lang="es-CO" sz="1100" b="1" dirty="0">
                        <a:solidFill>
                          <a:schemeClr val="tx1"/>
                        </a:solidFill>
                      </a:endParaRPr>
                    </a:p>
                  </a:txBody>
                  <a:tcPr>
                    <a:solidFill>
                      <a:schemeClr val="accent6">
                        <a:lumMod val="75000"/>
                      </a:schemeClr>
                    </a:solidFill>
                  </a:tcPr>
                </a:tc>
                <a:tc>
                  <a:txBody>
                    <a:bodyPr/>
                    <a:lstStyle/>
                    <a:p>
                      <a:pPr algn="ctr"/>
                      <a:r>
                        <a:rPr lang="es-ES" sz="1100" b="1" dirty="0">
                          <a:solidFill>
                            <a:schemeClr val="tx1"/>
                          </a:solidFill>
                        </a:rPr>
                        <a:t>NO HUBO CONDENA POR PERJUICIO MORAL. NO SE ACREDITARON</a:t>
                      </a:r>
                      <a:endParaRPr lang="es-CO" sz="1100" b="1" dirty="0">
                        <a:solidFill>
                          <a:schemeClr val="tx1"/>
                        </a:solidFill>
                      </a:endParaRPr>
                    </a:p>
                  </a:txBody>
                  <a:tcPr>
                    <a:solidFill>
                      <a:schemeClr val="accent6">
                        <a:lumMod val="75000"/>
                      </a:schemeClr>
                    </a:solidFill>
                  </a:tcPr>
                </a:tc>
                <a:extLst>
                  <a:ext uri="{0D108BD9-81ED-4DB2-BD59-A6C34878D82A}">
                    <a16:rowId xmlns:a16="http://schemas.microsoft.com/office/drawing/2014/main" val="3609806303"/>
                  </a:ext>
                </a:extLst>
              </a:tr>
              <a:tr h="902229">
                <a:tc>
                  <a:txBody>
                    <a:bodyPr/>
                    <a:lstStyle/>
                    <a:p>
                      <a:pPr algn="ctr"/>
                      <a:r>
                        <a:rPr lang="es-ES" sz="1100" b="1" dirty="0">
                          <a:solidFill>
                            <a:schemeClr val="tx1"/>
                          </a:solidFill>
                        </a:rPr>
                        <a:t>08/06/2016</a:t>
                      </a:r>
                      <a:endParaRPr lang="es-CO" sz="1100" b="1" dirty="0">
                        <a:solidFill>
                          <a:schemeClr val="tx1"/>
                        </a:solidFill>
                      </a:endParaRPr>
                    </a:p>
                  </a:txBody>
                  <a:tcPr/>
                </a:tc>
                <a:tc>
                  <a:txBody>
                    <a:bodyPr/>
                    <a:lstStyle/>
                    <a:p>
                      <a:pPr algn="ctr"/>
                      <a:r>
                        <a:rPr lang="es-ES" sz="1100" b="1" dirty="0">
                          <a:solidFill>
                            <a:schemeClr val="tx1"/>
                          </a:solidFill>
                        </a:rPr>
                        <a:t>38745</a:t>
                      </a:r>
                    </a:p>
                    <a:p>
                      <a:pPr algn="ctr"/>
                      <a:r>
                        <a:rPr lang="es-ES" sz="1100" b="1" dirty="0">
                          <a:solidFill>
                            <a:schemeClr val="tx1"/>
                          </a:solidFill>
                        </a:rPr>
                        <a:t>M.P. RIGOBERTO E. BUENO</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70.95% PCL</a:t>
                      </a:r>
                      <a:endParaRPr lang="es-CO" sz="1100" b="1" dirty="0">
                        <a:solidFill>
                          <a:schemeClr val="tx1"/>
                        </a:solidFill>
                      </a:endParaRPr>
                    </a:p>
                  </a:txBody>
                  <a:tcPr/>
                </a:tc>
                <a:tc>
                  <a:txBody>
                    <a:bodyPr/>
                    <a:lstStyle/>
                    <a:p>
                      <a:pPr algn="ctr"/>
                      <a:r>
                        <a:rPr lang="es-ES" sz="1100" b="1" dirty="0">
                          <a:solidFill>
                            <a:schemeClr val="tx1"/>
                          </a:solidFill>
                        </a:rPr>
                        <a:t>TRABAJADOR</a:t>
                      </a:r>
                    </a:p>
                    <a:p>
                      <a:pPr algn="ctr"/>
                      <a:r>
                        <a:rPr lang="es-ES" sz="1100" b="1" dirty="0">
                          <a:solidFill>
                            <a:schemeClr val="tx1"/>
                          </a:solidFill>
                        </a:rPr>
                        <a:t>COMPAÑERA P.</a:t>
                      </a:r>
                    </a:p>
                    <a:p>
                      <a:pPr algn="ctr"/>
                      <a:r>
                        <a:rPr lang="es-ES" sz="1100" b="1" dirty="0">
                          <a:solidFill>
                            <a:schemeClr val="tx1"/>
                          </a:solidFill>
                        </a:rPr>
                        <a:t>HIJA</a:t>
                      </a:r>
                    </a:p>
                    <a:p>
                      <a:pPr algn="ctr"/>
                      <a:r>
                        <a:rPr lang="es-ES" sz="1100" b="1" dirty="0">
                          <a:solidFill>
                            <a:schemeClr val="tx1"/>
                          </a:solidFill>
                        </a:rPr>
                        <a:t>HIJO</a:t>
                      </a:r>
                    </a:p>
                    <a:p>
                      <a:pPr algn="ctr"/>
                      <a:r>
                        <a:rPr lang="es-ES" sz="1100" b="1" dirty="0">
                          <a:solidFill>
                            <a:schemeClr val="tx1"/>
                          </a:solidFill>
                        </a:rPr>
                        <a:t>HIJO CRIANZA</a:t>
                      </a:r>
                      <a:endParaRPr lang="es-CO" sz="1100" b="1" dirty="0">
                        <a:solidFill>
                          <a:schemeClr val="tx1"/>
                        </a:solidFill>
                      </a:endParaRPr>
                    </a:p>
                  </a:txBody>
                  <a:tcPr/>
                </a:tc>
                <a:tc>
                  <a:txBody>
                    <a:bodyPr/>
                    <a:lstStyle/>
                    <a:p>
                      <a:pPr algn="ctr"/>
                      <a:r>
                        <a:rPr lang="es-ES" sz="1100" b="1" dirty="0">
                          <a:solidFill>
                            <a:schemeClr val="tx1"/>
                          </a:solidFill>
                        </a:rPr>
                        <a:t>160 SMLMV</a:t>
                      </a:r>
                    </a:p>
                    <a:p>
                      <a:pPr algn="ctr"/>
                      <a:r>
                        <a:rPr lang="es-ES" sz="1100" b="1" dirty="0">
                          <a:solidFill>
                            <a:schemeClr val="tx1"/>
                          </a:solidFill>
                        </a:rPr>
                        <a:t>70 SMLMV</a:t>
                      </a:r>
                    </a:p>
                    <a:p>
                      <a:pPr algn="ctr"/>
                      <a:r>
                        <a:rPr lang="es-ES" sz="1100" b="1" dirty="0">
                          <a:solidFill>
                            <a:schemeClr val="tx1"/>
                          </a:solidFill>
                        </a:rPr>
                        <a:t>50 SMLMV</a:t>
                      </a:r>
                    </a:p>
                    <a:p>
                      <a:pPr algn="ctr"/>
                      <a:r>
                        <a:rPr lang="es-ES" sz="1100" b="1" dirty="0">
                          <a:solidFill>
                            <a:schemeClr val="tx1"/>
                          </a:solidFill>
                        </a:rPr>
                        <a:t>50 SMLMV</a:t>
                      </a:r>
                    </a:p>
                    <a:p>
                      <a:pPr algn="ctr"/>
                      <a:r>
                        <a:rPr lang="es-ES" sz="1100" b="1" dirty="0">
                          <a:solidFill>
                            <a:schemeClr val="tx1"/>
                          </a:solidFill>
                        </a:rPr>
                        <a:t>50 SMLMV</a:t>
                      </a:r>
                      <a:endParaRPr lang="es-CO" sz="1100" b="1" dirty="0">
                        <a:solidFill>
                          <a:schemeClr val="tx1"/>
                        </a:solidFill>
                      </a:endParaRPr>
                    </a:p>
                  </a:txBody>
                  <a:tcPr/>
                </a:tc>
                <a:extLst>
                  <a:ext uri="{0D108BD9-81ED-4DB2-BD59-A6C34878D82A}">
                    <a16:rowId xmlns:a16="http://schemas.microsoft.com/office/drawing/2014/main" val="3496654274"/>
                  </a:ext>
                </a:extLst>
              </a:tr>
              <a:tr h="902229">
                <a:tc>
                  <a:txBody>
                    <a:bodyPr/>
                    <a:lstStyle/>
                    <a:p>
                      <a:pPr algn="ctr"/>
                      <a:r>
                        <a:rPr lang="es-ES" sz="1100" b="1" dirty="0">
                          <a:solidFill>
                            <a:schemeClr val="tx1"/>
                          </a:solidFill>
                        </a:rPr>
                        <a:t>08/06/2016</a:t>
                      </a:r>
                      <a:endParaRPr lang="es-CO" sz="1100" b="1" dirty="0">
                        <a:solidFill>
                          <a:schemeClr val="tx1"/>
                        </a:solidFill>
                      </a:endParaRPr>
                    </a:p>
                  </a:txBody>
                  <a:tcPr>
                    <a:solidFill>
                      <a:schemeClr val="accent3">
                        <a:lumMod val="40000"/>
                        <a:lumOff val="60000"/>
                      </a:schemeClr>
                    </a:solidFill>
                  </a:tcPr>
                </a:tc>
                <a:tc>
                  <a:txBody>
                    <a:bodyPr/>
                    <a:lstStyle/>
                    <a:p>
                      <a:pPr algn="ctr"/>
                      <a:r>
                        <a:rPr lang="es-ES" sz="1100" b="1" dirty="0">
                          <a:solidFill>
                            <a:schemeClr val="tx1"/>
                          </a:solidFill>
                        </a:rPr>
                        <a:t>45997</a:t>
                      </a:r>
                    </a:p>
                    <a:p>
                      <a:pPr algn="ctr"/>
                      <a:r>
                        <a:rPr lang="es-ES" sz="1100" b="1" dirty="0">
                          <a:solidFill>
                            <a:schemeClr val="tx1"/>
                          </a:solidFill>
                        </a:rPr>
                        <a:t>M.P. JORGE M. BURGOS R.</a:t>
                      </a:r>
                      <a:endParaRPr lang="es-CO" sz="1100" b="1" dirty="0">
                        <a:solidFill>
                          <a:schemeClr val="tx1"/>
                        </a:solidFill>
                      </a:endParaRPr>
                    </a:p>
                  </a:txBody>
                  <a:tcPr>
                    <a:solidFill>
                      <a:schemeClr val="accent3">
                        <a:lumMod val="40000"/>
                        <a:lumOff val="60000"/>
                      </a:schemeClr>
                    </a:solidFill>
                  </a:tcPr>
                </a:tc>
                <a:tc>
                  <a:txBody>
                    <a:bodyPr/>
                    <a:lstStyle/>
                    <a:p>
                      <a:pPr algn="ctr"/>
                      <a:r>
                        <a:rPr lang="es-ES" sz="1100" b="1" dirty="0">
                          <a:solidFill>
                            <a:schemeClr val="tx1"/>
                          </a:solidFill>
                        </a:rPr>
                        <a:t>EL</a:t>
                      </a:r>
                    </a:p>
                    <a:p>
                      <a:pPr algn="ctr"/>
                      <a:r>
                        <a:rPr lang="es-ES" sz="1100" b="1" dirty="0">
                          <a:solidFill>
                            <a:schemeClr val="tx1"/>
                          </a:solidFill>
                        </a:rPr>
                        <a:t>14.24% PCL</a:t>
                      </a:r>
                      <a:endParaRPr lang="es-CO" sz="1100" b="1" dirty="0">
                        <a:solidFill>
                          <a:schemeClr val="tx1"/>
                        </a:solidFill>
                      </a:endParaRPr>
                    </a:p>
                  </a:txBody>
                  <a:tcPr>
                    <a:solidFill>
                      <a:schemeClr val="accent3">
                        <a:lumMod val="40000"/>
                        <a:lumOff val="60000"/>
                      </a:schemeClr>
                    </a:solidFill>
                  </a:tcPr>
                </a:tc>
                <a:tc>
                  <a:txBody>
                    <a:bodyPr/>
                    <a:lstStyle/>
                    <a:p>
                      <a:pPr algn="ctr"/>
                      <a:r>
                        <a:rPr lang="es-ES" sz="1100" b="1" dirty="0">
                          <a:solidFill>
                            <a:schemeClr val="tx1"/>
                          </a:solidFill>
                        </a:rPr>
                        <a:t>TRABAJADORA</a:t>
                      </a:r>
                      <a:endParaRPr lang="es-CO" sz="1100" b="1" dirty="0">
                        <a:solidFill>
                          <a:schemeClr val="tx1"/>
                        </a:solidFill>
                      </a:endParaRPr>
                    </a:p>
                  </a:txBody>
                  <a:tcPr>
                    <a:solidFill>
                      <a:schemeClr val="accent3">
                        <a:lumMod val="40000"/>
                        <a:lumOff val="60000"/>
                      </a:schemeClr>
                    </a:solidFill>
                  </a:tcPr>
                </a:tc>
                <a:tc>
                  <a:txBody>
                    <a:bodyPr/>
                    <a:lstStyle/>
                    <a:p>
                      <a:pPr algn="ctr"/>
                      <a:r>
                        <a:rPr lang="es-ES" sz="1100" b="1" dirty="0">
                          <a:solidFill>
                            <a:schemeClr val="tx1"/>
                          </a:solidFill>
                        </a:rPr>
                        <a:t>NO HUBO CONDENA PERJUICIO MORAL. NO SE ACREDITARON.</a:t>
                      </a:r>
                      <a:endParaRPr lang="es-CO" sz="1100" b="1" dirty="0">
                        <a:solidFill>
                          <a:schemeClr val="tx1"/>
                        </a:solidFill>
                      </a:endParaRPr>
                    </a:p>
                  </a:txBody>
                  <a:tcPr>
                    <a:solidFill>
                      <a:schemeClr val="accent3">
                        <a:lumMod val="40000"/>
                        <a:lumOff val="60000"/>
                      </a:schemeClr>
                    </a:solidFill>
                  </a:tcPr>
                </a:tc>
                <a:extLst>
                  <a:ext uri="{0D108BD9-81ED-4DB2-BD59-A6C34878D82A}">
                    <a16:rowId xmlns:a16="http://schemas.microsoft.com/office/drawing/2014/main" val="2073647495"/>
                  </a:ext>
                </a:extLst>
              </a:tr>
              <a:tr h="817363">
                <a:tc>
                  <a:txBody>
                    <a:bodyPr/>
                    <a:lstStyle/>
                    <a:p>
                      <a:pPr algn="ctr"/>
                      <a:r>
                        <a:rPr lang="es-ES" sz="1100" b="1" dirty="0">
                          <a:solidFill>
                            <a:schemeClr val="tx1"/>
                          </a:solidFill>
                        </a:rPr>
                        <a:t>29/06/2016</a:t>
                      </a:r>
                      <a:endParaRPr lang="es-CO" sz="1100" b="1" dirty="0">
                        <a:solidFill>
                          <a:schemeClr val="tx1"/>
                        </a:solidFill>
                      </a:endParaRPr>
                    </a:p>
                  </a:txBody>
                  <a:tcPr/>
                </a:tc>
                <a:tc>
                  <a:txBody>
                    <a:bodyPr/>
                    <a:lstStyle/>
                    <a:p>
                      <a:pPr algn="ctr"/>
                      <a:r>
                        <a:rPr lang="es-ES" sz="1100" b="1" dirty="0">
                          <a:solidFill>
                            <a:schemeClr val="tx1"/>
                          </a:solidFill>
                        </a:rPr>
                        <a:t>38760</a:t>
                      </a:r>
                    </a:p>
                    <a:p>
                      <a:pPr algn="ctr"/>
                      <a:r>
                        <a:rPr lang="es-ES" sz="1100" b="1" dirty="0">
                          <a:solidFill>
                            <a:schemeClr val="tx1"/>
                          </a:solidFill>
                        </a:rPr>
                        <a:t>M.P. JORGE L. QUIROZ A.</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44.3%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72.5% SMLMV</a:t>
                      </a:r>
                      <a:endParaRPr lang="es-CO" sz="1100" b="1" dirty="0">
                        <a:solidFill>
                          <a:schemeClr val="tx1"/>
                        </a:solidFill>
                      </a:endParaRPr>
                    </a:p>
                  </a:txBody>
                  <a:tcPr/>
                </a:tc>
                <a:extLst>
                  <a:ext uri="{0D108BD9-81ED-4DB2-BD59-A6C34878D82A}">
                    <a16:rowId xmlns:a16="http://schemas.microsoft.com/office/drawing/2014/main" val="2992531341"/>
                  </a:ext>
                </a:extLst>
              </a:tr>
              <a:tr h="817363">
                <a:tc>
                  <a:txBody>
                    <a:bodyPr/>
                    <a:lstStyle/>
                    <a:p>
                      <a:pPr algn="ctr"/>
                      <a:r>
                        <a:rPr lang="es-ES" sz="1100" b="1" dirty="0">
                          <a:solidFill>
                            <a:schemeClr val="tx1"/>
                          </a:solidFill>
                        </a:rPr>
                        <a:t>07/09/2016</a:t>
                      </a:r>
                      <a:endParaRPr lang="es-CO" sz="1100" b="1" dirty="0">
                        <a:solidFill>
                          <a:schemeClr val="tx1"/>
                        </a:solidFill>
                      </a:endParaRPr>
                    </a:p>
                  </a:txBody>
                  <a:tcPr/>
                </a:tc>
                <a:tc>
                  <a:txBody>
                    <a:bodyPr/>
                    <a:lstStyle/>
                    <a:p>
                      <a:pPr algn="ctr"/>
                      <a:r>
                        <a:rPr lang="es-ES" sz="1100" b="1" dirty="0">
                          <a:solidFill>
                            <a:schemeClr val="tx1"/>
                          </a:solidFill>
                        </a:rPr>
                        <a:t>52201</a:t>
                      </a:r>
                    </a:p>
                    <a:p>
                      <a:pPr algn="ctr"/>
                      <a:r>
                        <a:rPr lang="es-ES" sz="1100" b="1" dirty="0">
                          <a:solidFill>
                            <a:schemeClr val="tx1"/>
                          </a:solidFill>
                        </a:rPr>
                        <a:t>M.P. RIGOBERTO E. BUENO</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35.05%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7 SMLMV</a:t>
                      </a:r>
                      <a:endParaRPr lang="es-CO" sz="1100" b="1" dirty="0">
                        <a:solidFill>
                          <a:schemeClr val="tx1"/>
                        </a:solidFill>
                      </a:endParaRPr>
                    </a:p>
                  </a:txBody>
                  <a:tcPr/>
                </a:tc>
                <a:extLst>
                  <a:ext uri="{0D108BD9-81ED-4DB2-BD59-A6C34878D82A}">
                    <a16:rowId xmlns:a16="http://schemas.microsoft.com/office/drawing/2014/main" val="1577982204"/>
                  </a:ext>
                </a:extLst>
              </a:tr>
            </a:tbl>
          </a:graphicData>
        </a:graphic>
      </p:graphicFrame>
    </p:spTree>
    <p:extLst>
      <p:ext uri="{BB962C8B-B14F-4D97-AF65-F5344CB8AC3E}">
        <p14:creationId xmlns:p14="http://schemas.microsoft.com/office/powerpoint/2010/main" val="20344820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3BFB2EC-EF48-6FB0-AAE3-587F73D6930F}"/>
              </a:ext>
            </a:extLst>
          </p:cNvPr>
          <p:cNvSpPr txBox="1"/>
          <p:nvPr/>
        </p:nvSpPr>
        <p:spPr>
          <a:xfrm>
            <a:off x="251520" y="332656"/>
            <a:ext cx="25922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2015:</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55C5F8F5-9CB2-423C-C89C-ED3353CB81AC}"/>
              </a:ext>
            </a:extLst>
          </p:cNvPr>
          <p:cNvGraphicFramePr>
            <a:graphicFrameLocks noGrp="1"/>
          </p:cNvGraphicFramePr>
          <p:nvPr/>
        </p:nvGraphicFramePr>
        <p:xfrm>
          <a:off x="323528" y="701988"/>
          <a:ext cx="7296470" cy="5769712"/>
        </p:xfrm>
        <a:graphic>
          <a:graphicData uri="http://schemas.openxmlformats.org/drawingml/2006/table">
            <a:tbl>
              <a:tblPr firstRow="1" bandRow="1">
                <a:tableStyleId>{5C22544A-7EE6-4342-B048-85BDC9FD1C3A}</a:tableStyleId>
              </a:tblPr>
              <a:tblGrid>
                <a:gridCol w="1459294">
                  <a:extLst>
                    <a:ext uri="{9D8B030D-6E8A-4147-A177-3AD203B41FA5}">
                      <a16:colId xmlns:a16="http://schemas.microsoft.com/office/drawing/2014/main" val="2458571112"/>
                    </a:ext>
                  </a:extLst>
                </a:gridCol>
                <a:gridCol w="1459294">
                  <a:extLst>
                    <a:ext uri="{9D8B030D-6E8A-4147-A177-3AD203B41FA5}">
                      <a16:colId xmlns:a16="http://schemas.microsoft.com/office/drawing/2014/main" val="844838735"/>
                    </a:ext>
                  </a:extLst>
                </a:gridCol>
                <a:gridCol w="1459294">
                  <a:extLst>
                    <a:ext uri="{9D8B030D-6E8A-4147-A177-3AD203B41FA5}">
                      <a16:colId xmlns:a16="http://schemas.microsoft.com/office/drawing/2014/main" val="1295544458"/>
                    </a:ext>
                  </a:extLst>
                </a:gridCol>
                <a:gridCol w="1459294">
                  <a:extLst>
                    <a:ext uri="{9D8B030D-6E8A-4147-A177-3AD203B41FA5}">
                      <a16:colId xmlns:a16="http://schemas.microsoft.com/office/drawing/2014/main" val="616738641"/>
                    </a:ext>
                  </a:extLst>
                </a:gridCol>
                <a:gridCol w="1459294">
                  <a:extLst>
                    <a:ext uri="{9D8B030D-6E8A-4147-A177-3AD203B41FA5}">
                      <a16:colId xmlns:a16="http://schemas.microsoft.com/office/drawing/2014/main" val="3313653171"/>
                    </a:ext>
                  </a:extLst>
                </a:gridCol>
              </a:tblGrid>
              <a:tr h="1917116">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 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821938768"/>
                  </a:ext>
                </a:extLst>
              </a:tr>
              <a:tr h="1917116">
                <a:tc>
                  <a:txBody>
                    <a:bodyPr/>
                    <a:lstStyle/>
                    <a:p>
                      <a:pPr algn="ctr"/>
                      <a:r>
                        <a:rPr lang="es-ES" sz="1100" b="1" dirty="0">
                          <a:solidFill>
                            <a:schemeClr val="tx1"/>
                          </a:solidFill>
                        </a:rPr>
                        <a:t>06/05/2015</a:t>
                      </a:r>
                      <a:endParaRPr lang="es-CO" sz="1100" b="1" dirty="0">
                        <a:solidFill>
                          <a:schemeClr val="tx1"/>
                        </a:solidFill>
                      </a:endParaRPr>
                    </a:p>
                  </a:txBody>
                  <a:tcPr/>
                </a:tc>
                <a:tc>
                  <a:txBody>
                    <a:bodyPr/>
                    <a:lstStyle/>
                    <a:p>
                      <a:pPr algn="ctr"/>
                      <a:r>
                        <a:rPr lang="es-ES" sz="1100" b="1" dirty="0">
                          <a:solidFill>
                            <a:schemeClr val="tx1"/>
                          </a:solidFill>
                        </a:rPr>
                        <a:t>44395</a:t>
                      </a:r>
                    </a:p>
                    <a:p>
                      <a:pPr algn="ctr"/>
                      <a:r>
                        <a:rPr lang="es-ES" sz="1100" b="1" dirty="0">
                          <a:solidFill>
                            <a:schemeClr val="tx1"/>
                          </a:solidFill>
                        </a:rPr>
                        <a:t>M.P. JORGE M. BURGOS R.</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26.06%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60 SMLMV</a:t>
                      </a:r>
                      <a:endParaRPr lang="es-CO" sz="1100" b="1" dirty="0">
                        <a:solidFill>
                          <a:schemeClr val="tx1"/>
                        </a:solidFill>
                      </a:endParaRPr>
                    </a:p>
                  </a:txBody>
                  <a:tcPr/>
                </a:tc>
                <a:extLst>
                  <a:ext uri="{0D108BD9-81ED-4DB2-BD59-A6C34878D82A}">
                    <a16:rowId xmlns:a16="http://schemas.microsoft.com/office/drawing/2014/main" val="1362249180"/>
                  </a:ext>
                </a:extLst>
              </a:tr>
              <a:tr h="1917116">
                <a:tc>
                  <a:txBody>
                    <a:bodyPr/>
                    <a:lstStyle/>
                    <a:p>
                      <a:pPr algn="ctr"/>
                      <a:r>
                        <a:rPr lang="es-ES" sz="1100" b="1" dirty="0">
                          <a:solidFill>
                            <a:schemeClr val="tx1"/>
                          </a:solidFill>
                        </a:rPr>
                        <a:t>20/05/2015</a:t>
                      </a:r>
                      <a:endParaRPr lang="es-CO" sz="1100" b="1" dirty="0">
                        <a:solidFill>
                          <a:schemeClr val="tx1"/>
                        </a:solidFill>
                      </a:endParaRPr>
                    </a:p>
                  </a:txBody>
                  <a:tcPr>
                    <a:solidFill>
                      <a:schemeClr val="tx2">
                        <a:lumMod val="40000"/>
                        <a:lumOff val="60000"/>
                      </a:schemeClr>
                    </a:solidFill>
                  </a:tcPr>
                </a:tc>
                <a:tc>
                  <a:txBody>
                    <a:bodyPr/>
                    <a:lstStyle/>
                    <a:p>
                      <a:pPr algn="ctr"/>
                      <a:r>
                        <a:rPr lang="es-ES" sz="1100" b="1" dirty="0">
                          <a:solidFill>
                            <a:schemeClr val="tx1"/>
                          </a:solidFill>
                        </a:rPr>
                        <a:t>41152</a:t>
                      </a:r>
                    </a:p>
                    <a:p>
                      <a:pPr algn="ctr"/>
                      <a:r>
                        <a:rPr lang="es-ES" sz="1100" b="1" dirty="0">
                          <a:solidFill>
                            <a:schemeClr val="tx1"/>
                          </a:solidFill>
                        </a:rPr>
                        <a:t>M.P. ELSY DEL PILAR CUELLO  C.</a:t>
                      </a:r>
                      <a:endParaRPr lang="es-CO" sz="1100" b="1" dirty="0">
                        <a:solidFill>
                          <a:schemeClr val="tx1"/>
                        </a:solidFill>
                      </a:endParaRPr>
                    </a:p>
                  </a:txBody>
                  <a:tcPr>
                    <a:solidFill>
                      <a:schemeClr val="tx2">
                        <a:lumMod val="40000"/>
                        <a:lumOff val="60000"/>
                      </a:schemeClr>
                    </a:solidFill>
                  </a:tcPr>
                </a:tc>
                <a:tc>
                  <a:txBody>
                    <a:bodyPr/>
                    <a:lstStyle/>
                    <a:p>
                      <a:pPr algn="ctr"/>
                      <a:r>
                        <a:rPr lang="es-ES" sz="1100" b="1" dirty="0">
                          <a:solidFill>
                            <a:schemeClr val="tx1"/>
                          </a:solidFill>
                        </a:rPr>
                        <a:t>EL</a:t>
                      </a:r>
                    </a:p>
                    <a:p>
                      <a:pPr algn="ctr"/>
                      <a:r>
                        <a:rPr lang="es-ES" sz="1100" b="1" dirty="0">
                          <a:solidFill>
                            <a:schemeClr val="tx1"/>
                          </a:solidFill>
                        </a:rPr>
                        <a:t>30.8 % PCL</a:t>
                      </a:r>
                      <a:endParaRPr lang="es-CO" sz="1100" b="1" dirty="0">
                        <a:solidFill>
                          <a:schemeClr val="tx1"/>
                        </a:solidFill>
                      </a:endParaRPr>
                    </a:p>
                  </a:txBody>
                  <a:tcPr>
                    <a:solidFill>
                      <a:schemeClr val="tx2">
                        <a:lumMod val="40000"/>
                        <a:lumOff val="60000"/>
                      </a:schemeClr>
                    </a:solidFill>
                  </a:tcPr>
                </a:tc>
                <a:tc>
                  <a:txBody>
                    <a:bodyPr/>
                    <a:lstStyle/>
                    <a:p>
                      <a:pPr algn="ctr"/>
                      <a:r>
                        <a:rPr lang="es-ES" sz="1100" b="1" dirty="0">
                          <a:solidFill>
                            <a:schemeClr val="tx1"/>
                          </a:solidFill>
                        </a:rPr>
                        <a:t>TRABAJADORA</a:t>
                      </a:r>
                      <a:endParaRPr lang="es-CO" sz="1100" b="1" dirty="0">
                        <a:solidFill>
                          <a:schemeClr val="tx1"/>
                        </a:solidFill>
                      </a:endParaRPr>
                    </a:p>
                  </a:txBody>
                  <a:tcPr>
                    <a:solidFill>
                      <a:schemeClr val="tx2">
                        <a:lumMod val="40000"/>
                        <a:lumOff val="60000"/>
                      </a:schemeClr>
                    </a:solidFill>
                  </a:tcPr>
                </a:tc>
                <a:tc>
                  <a:txBody>
                    <a:bodyPr/>
                    <a:lstStyle/>
                    <a:p>
                      <a:pPr algn="ctr"/>
                      <a:r>
                        <a:rPr lang="es-ES" sz="1100" b="1" dirty="0">
                          <a:solidFill>
                            <a:schemeClr val="tx1"/>
                          </a:solidFill>
                        </a:rPr>
                        <a:t>NO HUBO CONDENA PERJUICIO MORAL. DECLARA LA CULPA PATRONAL. NO SE PRUEBAN LOS PERJUICIOS MORALES.</a:t>
                      </a:r>
                      <a:endParaRPr lang="es-CO" sz="1100" b="1" dirty="0">
                        <a:solidFill>
                          <a:schemeClr val="tx1"/>
                        </a:solidFill>
                      </a:endParaRPr>
                    </a:p>
                  </a:txBody>
                  <a:tcPr>
                    <a:solidFill>
                      <a:schemeClr val="tx2">
                        <a:lumMod val="40000"/>
                        <a:lumOff val="60000"/>
                      </a:schemeClr>
                    </a:solidFill>
                  </a:tcPr>
                </a:tc>
                <a:extLst>
                  <a:ext uri="{0D108BD9-81ED-4DB2-BD59-A6C34878D82A}">
                    <a16:rowId xmlns:a16="http://schemas.microsoft.com/office/drawing/2014/main" val="3265771164"/>
                  </a:ext>
                </a:extLst>
              </a:tr>
            </a:tbl>
          </a:graphicData>
        </a:graphic>
      </p:graphicFrame>
    </p:spTree>
    <p:extLst>
      <p:ext uri="{BB962C8B-B14F-4D97-AF65-F5344CB8AC3E}">
        <p14:creationId xmlns:p14="http://schemas.microsoft.com/office/powerpoint/2010/main" val="657306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894EBC-9CB6-42DC-5DBA-F4649A5B323B}"/>
              </a:ext>
            </a:extLst>
          </p:cNvPr>
          <p:cNvSpPr>
            <a:spLocks noGrp="1"/>
          </p:cNvSpPr>
          <p:nvPr>
            <p:ph type="title"/>
          </p:nvPr>
        </p:nvSpPr>
        <p:spPr>
          <a:xfrm>
            <a:off x="314325" y="198967"/>
            <a:ext cx="8515350" cy="600075"/>
          </a:xfrm>
        </p:spPr>
        <p:txBody>
          <a:bodyPr/>
          <a:lstStyle/>
          <a:p>
            <a:r>
              <a:rPr lang="es-ES" dirty="0"/>
              <a:t>Ubicación del perjuicio moral en la responsabilidad por culpa patronal. (2).</a:t>
            </a:r>
            <a:endParaRPr lang="es-CO" dirty="0"/>
          </a:p>
        </p:txBody>
      </p:sp>
      <p:sp>
        <p:nvSpPr>
          <p:cNvPr id="3" name="CuadroTexto 2">
            <a:extLst>
              <a:ext uri="{FF2B5EF4-FFF2-40B4-BE49-F238E27FC236}">
                <a16:creationId xmlns:a16="http://schemas.microsoft.com/office/drawing/2014/main" id="{B6F84C9C-C528-D76C-1262-67CE95C66897}"/>
              </a:ext>
            </a:extLst>
          </p:cNvPr>
          <p:cNvSpPr txBox="1"/>
          <p:nvPr/>
        </p:nvSpPr>
        <p:spPr>
          <a:xfrm>
            <a:off x="314325" y="3217333"/>
            <a:ext cx="3072342" cy="369332"/>
          </a:xfrm>
          <a:prstGeom prst="rect">
            <a:avLst/>
          </a:prstGeom>
          <a:noFill/>
        </p:spPr>
        <p:txBody>
          <a:bodyPr wrap="square" rtlCol="0">
            <a:spAutoFit/>
          </a:bodyPr>
          <a:lstStyle/>
          <a:p>
            <a:r>
              <a:rPr lang="es-ES" b="1" dirty="0"/>
              <a:t>Culpa Patronal.</a:t>
            </a:r>
            <a:endParaRPr lang="es-CO" b="1" dirty="0"/>
          </a:p>
        </p:txBody>
      </p:sp>
      <p:sp>
        <p:nvSpPr>
          <p:cNvPr id="4" name="CuadroTexto 3">
            <a:extLst>
              <a:ext uri="{FF2B5EF4-FFF2-40B4-BE49-F238E27FC236}">
                <a16:creationId xmlns:a16="http://schemas.microsoft.com/office/drawing/2014/main" id="{7D01F6DD-DF1A-B3CA-1618-A52240AD2E99}"/>
              </a:ext>
            </a:extLst>
          </p:cNvPr>
          <p:cNvSpPr txBox="1"/>
          <p:nvPr/>
        </p:nvSpPr>
        <p:spPr>
          <a:xfrm>
            <a:off x="5122333" y="1491607"/>
            <a:ext cx="3327400" cy="4247317"/>
          </a:xfrm>
          <a:prstGeom prst="rect">
            <a:avLst/>
          </a:prstGeom>
          <a:noFill/>
        </p:spPr>
        <p:txBody>
          <a:bodyPr wrap="square" rtlCol="0">
            <a:spAutoFit/>
          </a:bodyPr>
          <a:lstStyle/>
          <a:p>
            <a:r>
              <a:rPr lang="es-ES" b="1" dirty="0"/>
              <a:t>Diferencia entre la responsabilidad subjetiva y objetiva.</a:t>
            </a:r>
          </a:p>
          <a:p>
            <a:endParaRPr lang="es-ES" b="1" dirty="0"/>
          </a:p>
          <a:p>
            <a:endParaRPr lang="es-ES" b="1" dirty="0"/>
          </a:p>
          <a:p>
            <a:r>
              <a:rPr lang="es-ES" b="1" dirty="0"/>
              <a:t>Elementos de la Responsabilidad Subjetiva por Culpa Patronal:</a:t>
            </a:r>
          </a:p>
          <a:p>
            <a:pPr marL="285750" indent="-285750">
              <a:buFont typeface="Wingdings" panose="05000000000000000000" pitchFamily="2" charset="2"/>
              <a:buChar char="§"/>
            </a:pPr>
            <a:r>
              <a:rPr lang="es-ES" b="1" dirty="0"/>
              <a:t>Daño: Características.</a:t>
            </a:r>
          </a:p>
          <a:p>
            <a:r>
              <a:rPr lang="es-ES" b="1" dirty="0"/>
              <a:t>            Diferencia entre Daño      y Perjuicio.</a:t>
            </a:r>
          </a:p>
          <a:p>
            <a:endParaRPr lang="es-ES" b="1" dirty="0"/>
          </a:p>
          <a:p>
            <a:pPr marL="285750" indent="-285750">
              <a:buFont typeface="Arial" panose="020B0604020202020204" pitchFamily="34" charset="0"/>
              <a:buChar char="•"/>
            </a:pPr>
            <a:r>
              <a:rPr lang="es-ES" b="1" dirty="0"/>
              <a:t>Culpa del Empleador.</a:t>
            </a:r>
          </a:p>
          <a:p>
            <a:pPr marL="285750" indent="-285750">
              <a:buFont typeface="Arial" panose="020B0604020202020204" pitchFamily="34" charset="0"/>
              <a:buChar char="•"/>
            </a:pPr>
            <a:r>
              <a:rPr lang="es-ES" b="1" dirty="0"/>
              <a:t>Nexo Causal entre Daño y Culpa Patronal.</a:t>
            </a:r>
            <a:endParaRPr lang="es-CO" b="1" dirty="0"/>
          </a:p>
        </p:txBody>
      </p:sp>
      <p:sp>
        <p:nvSpPr>
          <p:cNvPr id="5" name="Abrir llave 4">
            <a:extLst>
              <a:ext uri="{FF2B5EF4-FFF2-40B4-BE49-F238E27FC236}">
                <a16:creationId xmlns:a16="http://schemas.microsoft.com/office/drawing/2014/main" id="{4AC51D44-A540-20AB-8D23-6035B9C062BB}"/>
              </a:ext>
            </a:extLst>
          </p:cNvPr>
          <p:cNvSpPr/>
          <p:nvPr/>
        </p:nvSpPr>
        <p:spPr bwMode="auto">
          <a:xfrm>
            <a:off x="4174067" y="1491607"/>
            <a:ext cx="711200" cy="4426593"/>
          </a:xfrm>
          <a:prstGeom prst="leftBrace">
            <a:avLst>
              <a:gd name="adj1" fmla="val 8333"/>
              <a:gd name="adj2" fmla="val 49540"/>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218836686"/>
      </p:ext>
    </p:extLst>
  </p:cSld>
  <p:clrMapOvr>
    <a:masterClrMapping/>
  </p:clrMapOvr>
  <p:transition spd="med">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AAB34B5-B21F-44F4-EF26-B7EEAF73B01E}"/>
              </a:ext>
            </a:extLst>
          </p:cNvPr>
          <p:cNvSpPr txBox="1"/>
          <p:nvPr/>
        </p:nvSpPr>
        <p:spPr>
          <a:xfrm>
            <a:off x="323528" y="315722"/>
            <a:ext cx="295232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2014:</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graphicFrame>
        <p:nvGraphicFramePr>
          <p:cNvPr id="3" name="Tabla 3">
            <a:extLst>
              <a:ext uri="{FF2B5EF4-FFF2-40B4-BE49-F238E27FC236}">
                <a16:creationId xmlns:a16="http://schemas.microsoft.com/office/drawing/2014/main" id="{5DDC5297-6047-EB79-C9E2-249F4308C95B}"/>
              </a:ext>
            </a:extLst>
          </p:cNvPr>
          <p:cNvGraphicFramePr>
            <a:graphicFrameLocks noGrp="1"/>
          </p:cNvGraphicFramePr>
          <p:nvPr/>
        </p:nvGraphicFramePr>
        <p:xfrm>
          <a:off x="179512" y="701988"/>
          <a:ext cx="7848870" cy="5923604"/>
        </p:xfrm>
        <a:graphic>
          <a:graphicData uri="http://schemas.openxmlformats.org/drawingml/2006/table">
            <a:tbl>
              <a:tblPr firstRow="1" bandRow="1">
                <a:tableStyleId>{5C22544A-7EE6-4342-B048-85BDC9FD1C3A}</a:tableStyleId>
              </a:tblPr>
              <a:tblGrid>
                <a:gridCol w="1569774">
                  <a:extLst>
                    <a:ext uri="{9D8B030D-6E8A-4147-A177-3AD203B41FA5}">
                      <a16:colId xmlns:a16="http://schemas.microsoft.com/office/drawing/2014/main" val="3679624814"/>
                    </a:ext>
                  </a:extLst>
                </a:gridCol>
                <a:gridCol w="1569774">
                  <a:extLst>
                    <a:ext uri="{9D8B030D-6E8A-4147-A177-3AD203B41FA5}">
                      <a16:colId xmlns:a16="http://schemas.microsoft.com/office/drawing/2014/main" val="497728075"/>
                    </a:ext>
                  </a:extLst>
                </a:gridCol>
                <a:gridCol w="1569774">
                  <a:extLst>
                    <a:ext uri="{9D8B030D-6E8A-4147-A177-3AD203B41FA5}">
                      <a16:colId xmlns:a16="http://schemas.microsoft.com/office/drawing/2014/main" val="1021794706"/>
                    </a:ext>
                  </a:extLst>
                </a:gridCol>
                <a:gridCol w="1569774">
                  <a:extLst>
                    <a:ext uri="{9D8B030D-6E8A-4147-A177-3AD203B41FA5}">
                      <a16:colId xmlns:a16="http://schemas.microsoft.com/office/drawing/2014/main" val="3577944422"/>
                    </a:ext>
                  </a:extLst>
                </a:gridCol>
                <a:gridCol w="1569774">
                  <a:extLst>
                    <a:ext uri="{9D8B030D-6E8A-4147-A177-3AD203B41FA5}">
                      <a16:colId xmlns:a16="http://schemas.microsoft.com/office/drawing/2014/main" val="4043891128"/>
                    </a:ext>
                  </a:extLst>
                </a:gridCol>
              </a:tblGrid>
              <a:tr h="1164671">
                <a:tc>
                  <a:txBody>
                    <a:bodyPr/>
                    <a:lstStyle/>
                    <a:p>
                      <a:pPr algn="ctr"/>
                      <a:r>
                        <a:rPr lang="es-ES" sz="1100" b="1" dirty="0">
                          <a:solidFill>
                            <a:schemeClr val="tx1"/>
                          </a:solidFill>
                        </a:rPr>
                        <a:t>FECHA</a:t>
                      </a:r>
                    </a:p>
                    <a:p>
                      <a:pPr algn="ctr"/>
                      <a:r>
                        <a:rPr lang="es-ES" sz="1100" b="1" dirty="0">
                          <a:solidFill>
                            <a:schemeClr val="tx1"/>
                          </a:solidFill>
                        </a:rPr>
                        <a:t>DIA/MES/AÑO</a:t>
                      </a:r>
                      <a:endParaRPr lang="es-CO" sz="1100" b="1" dirty="0">
                        <a:solidFill>
                          <a:schemeClr val="tx1"/>
                        </a:solidFill>
                      </a:endParaRPr>
                    </a:p>
                  </a:txBody>
                  <a:tcPr/>
                </a:tc>
                <a:tc>
                  <a:txBody>
                    <a:bodyPr/>
                    <a:lstStyle/>
                    <a:p>
                      <a:pPr algn="ctr"/>
                      <a:r>
                        <a:rPr lang="es-ES" sz="1100" b="1" dirty="0">
                          <a:solidFill>
                            <a:schemeClr val="tx1"/>
                          </a:solidFill>
                        </a:rPr>
                        <a:t>RADICACIÓN</a:t>
                      </a:r>
                    </a:p>
                    <a:p>
                      <a:pPr algn="ctr"/>
                      <a:r>
                        <a:rPr lang="es-ES" sz="1100" b="1" dirty="0">
                          <a:solidFill>
                            <a:schemeClr val="tx1"/>
                          </a:solidFill>
                        </a:rPr>
                        <a:t>MAGISTRADO</a:t>
                      </a:r>
                    </a:p>
                    <a:p>
                      <a:pPr algn="ctr"/>
                      <a:r>
                        <a:rPr lang="es-ES" sz="1100" b="1" dirty="0">
                          <a:solidFill>
                            <a:schemeClr val="tx1"/>
                          </a:solidFill>
                        </a:rPr>
                        <a:t>PONENTE</a:t>
                      </a:r>
                      <a:endParaRPr lang="es-CO" sz="1100" b="1" dirty="0">
                        <a:solidFill>
                          <a:schemeClr val="tx1"/>
                        </a:solidFill>
                      </a:endParaRPr>
                    </a:p>
                  </a:txBody>
                  <a:tcPr/>
                </a:tc>
                <a:tc>
                  <a:txBody>
                    <a:bodyPr/>
                    <a:lstStyle/>
                    <a:p>
                      <a:pPr algn="ctr"/>
                      <a:r>
                        <a:rPr lang="es-ES" sz="1100" b="1" dirty="0">
                          <a:solidFill>
                            <a:schemeClr val="tx1"/>
                          </a:solidFill>
                        </a:rPr>
                        <a:t>CAUSA DEL DAÑO</a:t>
                      </a:r>
                      <a:endParaRPr lang="es-CO" sz="1100" b="1" dirty="0">
                        <a:solidFill>
                          <a:schemeClr val="tx1"/>
                        </a:solidFill>
                      </a:endParaRPr>
                    </a:p>
                  </a:txBody>
                  <a:tcPr/>
                </a:tc>
                <a:tc>
                  <a:txBody>
                    <a:bodyPr/>
                    <a:lstStyle/>
                    <a:p>
                      <a:pPr algn="ctr"/>
                      <a:r>
                        <a:rPr lang="es-ES" sz="1100" b="1" dirty="0">
                          <a:solidFill>
                            <a:schemeClr val="tx1"/>
                          </a:solidFill>
                        </a:rPr>
                        <a:t>BENEFICIARIO PERJUICIO MORAL</a:t>
                      </a:r>
                      <a:endParaRPr lang="es-CO" sz="1100" b="1" dirty="0">
                        <a:solidFill>
                          <a:schemeClr val="tx1"/>
                        </a:solidFill>
                      </a:endParaRPr>
                    </a:p>
                  </a:txBody>
                  <a:tcPr/>
                </a:tc>
                <a:tc>
                  <a:txBody>
                    <a:bodyPr/>
                    <a:lstStyle/>
                    <a:p>
                      <a:pPr algn="ctr"/>
                      <a:r>
                        <a:rPr lang="es-ES" sz="1100" b="1" dirty="0">
                          <a:solidFill>
                            <a:schemeClr val="tx1"/>
                          </a:solidFill>
                        </a:rPr>
                        <a:t>CONDENA PERJUICIO MORAL</a:t>
                      </a:r>
                      <a:endParaRPr lang="es-CO" sz="1100" b="1" dirty="0">
                        <a:solidFill>
                          <a:schemeClr val="tx1"/>
                        </a:solidFill>
                      </a:endParaRPr>
                    </a:p>
                  </a:txBody>
                  <a:tcPr/>
                </a:tc>
                <a:extLst>
                  <a:ext uri="{0D108BD9-81ED-4DB2-BD59-A6C34878D82A}">
                    <a16:rowId xmlns:a16="http://schemas.microsoft.com/office/drawing/2014/main" val="1323098252"/>
                  </a:ext>
                </a:extLst>
              </a:tr>
              <a:tr h="1164671">
                <a:tc>
                  <a:txBody>
                    <a:bodyPr/>
                    <a:lstStyle/>
                    <a:p>
                      <a:pPr algn="ctr"/>
                      <a:r>
                        <a:rPr lang="es-ES" sz="1100" b="1" dirty="0">
                          <a:solidFill>
                            <a:schemeClr val="tx1"/>
                          </a:solidFill>
                        </a:rPr>
                        <a:t>05/02/2014</a:t>
                      </a:r>
                      <a:endParaRPr lang="es-CO" sz="1100" b="1" dirty="0">
                        <a:solidFill>
                          <a:schemeClr val="tx1"/>
                        </a:solidFill>
                      </a:endParaRPr>
                    </a:p>
                  </a:txBody>
                  <a:tcPr/>
                </a:tc>
                <a:tc>
                  <a:txBody>
                    <a:bodyPr/>
                    <a:lstStyle/>
                    <a:p>
                      <a:pPr algn="ctr"/>
                      <a:r>
                        <a:rPr lang="es-ES" sz="1100" b="1" dirty="0">
                          <a:solidFill>
                            <a:schemeClr val="tx1"/>
                          </a:solidFill>
                        </a:rPr>
                        <a:t>38651</a:t>
                      </a:r>
                    </a:p>
                    <a:p>
                      <a:pPr algn="ctr"/>
                      <a:r>
                        <a:rPr lang="es-ES" sz="1100" b="1" dirty="0">
                          <a:solidFill>
                            <a:schemeClr val="tx1"/>
                          </a:solidFill>
                        </a:rPr>
                        <a:t>M.P. GUSTAVO H. LÓPEZ</a:t>
                      </a:r>
                      <a:endParaRPr lang="es-CO" sz="1100" b="1" dirty="0">
                        <a:solidFill>
                          <a:schemeClr val="tx1"/>
                        </a:solidFill>
                      </a:endParaRPr>
                    </a:p>
                  </a:txBody>
                  <a:tcPr/>
                </a:tc>
                <a:tc>
                  <a:txBody>
                    <a:bodyPr/>
                    <a:lstStyle/>
                    <a:p>
                      <a:pPr algn="ctr"/>
                      <a:r>
                        <a:rPr lang="es-ES" sz="1100" b="1" dirty="0">
                          <a:solidFill>
                            <a:schemeClr val="tx1"/>
                          </a:solidFill>
                        </a:rPr>
                        <a:t>AT NO SE ESTABLECIÓ LA PCL O NO FUE CALIFICADO</a:t>
                      </a:r>
                      <a:endParaRPr lang="es-CO" sz="1100" b="1" dirty="0">
                        <a:solidFill>
                          <a:schemeClr val="tx1"/>
                        </a:solidFill>
                      </a:endParaRPr>
                    </a:p>
                  </a:txBody>
                  <a:tcPr/>
                </a:tc>
                <a:tc>
                  <a:txBody>
                    <a:bodyPr/>
                    <a:lstStyle/>
                    <a:p>
                      <a:pPr algn="ctr"/>
                      <a:r>
                        <a:rPr lang="es-ES" sz="1100" b="1" dirty="0">
                          <a:solidFill>
                            <a:schemeClr val="tx1"/>
                          </a:solidFill>
                        </a:rPr>
                        <a:t>TRABAJADOR</a:t>
                      </a:r>
                    </a:p>
                    <a:p>
                      <a:pPr algn="ctr"/>
                      <a:r>
                        <a:rPr lang="es-ES" sz="1100" b="1" dirty="0">
                          <a:solidFill>
                            <a:schemeClr val="tx1"/>
                          </a:solidFill>
                        </a:rPr>
                        <a:t>PADRE</a:t>
                      </a:r>
                    </a:p>
                    <a:p>
                      <a:pPr algn="ctr"/>
                      <a:r>
                        <a:rPr lang="es-ES" sz="1100" b="1" dirty="0">
                          <a:solidFill>
                            <a:schemeClr val="tx1"/>
                          </a:solidFill>
                        </a:rPr>
                        <a:t>MADRE</a:t>
                      </a:r>
                      <a:endParaRPr lang="es-CO" sz="1100" b="1" dirty="0">
                        <a:solidFill>
                          <a:schemeClr val="tx1"/>
                        </a:solidFill>
                      </a:endParaRPr>
                    </a:p>
                  </a:txBody>
                  <a:tcPr/>
                </a:tc>
                <a:tc>
                  <a:txBody>
                    <a:bodyPr/>
                    <a:lstStyle/>
                    <a:p>
                      <a:pPr algn="ctr"/>
                      <a:r>
                        <a:rPr lang="es-ES" sz="1100" b="1" dirty="0">
                          <a:solidFill>
                            <a:schemeClr val="tx1"/>
                          </a:solidFill>
                        </a:rPr>
                        <a:t>44 SMLMV</a:t>
                      </a:r>
                    </a:p>
                    <a:p>
                      <a:pPr algn="ctr"/>
                      <a:r>
                        <a:rPr lang="es-ES" sz="1100" b="1" dirty="0">
                          <a:solidFill>
                            <a:schemeClr val="tx1"/>
                          </a:solidFill>
                        </a:rPr>
                        <a:t>22 SMLMV</a:t>
                      </a:r>
                    </a:p>
                    <a:p>
                      <a:pPr algn="ctr"/>
                      <a:r>
                        <a:rPr lang="es-ES" sz="1100" b="1" dirty="0">
                          <a:solidFill>
                            <a:schemeClr val="tx1"/>
                          </a:solidFill>
                        </a:rPr>
                        <a:t>22 SMLMV</a:t>
                      </a:r>
                      <a:endParaRPr lang="es-CO" sz="1100" b="1" dirty="0">
                        <a:solidFill>
                          <a:schemeClr val="tx1"/>
                        </a:solidFill>
                      </a:endParaRPr>
                    </a:p>
                  </a:txBody>
                  <a:tcPr/>
                </a:tc>
                <a:extLst>
                  <a:ext uri="{0D108BD9-81ED-4DB2-BD59-A6C34878D82A}">
                    <a16:rowId xmlns:a16="http://schemas.microsoft.com/office/drawing/2014/main" val="2160607308"/>
                  </a:ext>
                </a:extLst>
              </a:tr>
              <a:tr h="1164671">
                <a:tc>
                  <a:txBody>
                    <a:bodyPr/>
                    <a:lstStyle/>
                    <a:p>
                      <a:pPr algn="ctr"/>
                      <a:r>
                        <a:rPr lang="es-ES" sz="1100" b="1" dirty="0">
                          <a:solidFill>
                            <a:schemeClr val="tx1"/>
                          </a:solidFill>
                        </a:rPr>
                        <a:t>26/03/2014</a:t>
                      </a:r>
                      <a:endParaRPr lang="es-CO" sz="1100" b="1" dirty="0">
                        <a:solidFill>
                          <a:schemeClr val="tx1"/>
                        </a:solidFill>
                      </a:endParaRPr>
                    </a:p>
                  </a:txBody>
                  <a:tcPr/>
                </a:tc>
                <a:tc>
                  <a:txBody>
                    <a:bodyPr/>
                    <a:lstStyle/>
                    <a:p>
                      <a:pPr algn="ctr"/>
                      <a:r>
                        <a:rPr lang="es-ES" sz="1100" b="1" dirty="0">
                          <a:solidFill>
                            <a:schemeClr val="tx1"/>
                          </a:solidFill>
                        </a:rPr>
                        <a:t>39779</a:t>
                      </a:r>
                    </a:p>
                    <a:p>
                      <a:pPr algn="ctr"/>
                      <a:r>
                        <a:rPr lang="es-ES" sz="1100" b="1" dirty="0">
                          <a:solidFill>
                            <a:schemeClr val="tx1"/>
                          </a:solidFill>
                        </a:rPr>
                        <a:t>M.P. GUSTAVO H. LOPEZ</a:t>
                      </a:r>
                      <a:endParaRPr lang="es-CO" sz="1100" b="1" dirty="0">
                        <a:solidFill>
                          <a:schemeClr val="tx1"/>
                        </a:solidFill>
                      </a:endParaRPr>
                    </a:p>
                  </a:txBody>
                  <a:tcPr/>
                </a:tc>
                <a:tc>
                  <a:txBody>
                    <a:bodyPr/>
                    <a:lstStyle/>
                    <a:p>
                      <a:pPr algn="ctr"/>
                      <a:r>
                        <a:rPr lang="es-ES" sz="1100" b="1" dirty="0">
                          <a:solidFill>
                            <a:schemeClr val="tx1"/>
                          </a:solidFill>
                        </a:rPr>
                        <a:t>EL</a:t>
                      </a:r>
                    </a:p>
                    <a:p>
                      <a:pPr algn="ctr"/>
                      <a:r>
                        <a:rPr lang="es-ES" sz="1100" b="1" dirty="0">
                          <a:solidFill>
                            <a:schemeClr val="tx1"/>
                          </a:solidFill>
                        </a:rPr>
                        <a:t>50%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SI HUBO CONDENA Y CULPA PATRONAL. FALLO NO ESTABLECE MONTO.</a:t>
                      </a:r>
                      <a:endParaRPr lang="es-CO" sz="1100" b="1" dirty="0">
                        <a:solidFill>
                          <a:schemeClr val="tx1"/>
                        </a:solidFill>
                      </a:endParaRPr>
                    </a:p>
                  </a:txBody>
                  <a:tcPr/>
                </a:tc>
                <a:extLst>
                  <a:ext uri="{0D108BD9-81ED-4DB2-BD59-A6C34878D82A}">
                    <a16:rowId xmlns:a16="http://schemas.microsoft.com/office/drawing/2014/main" val="3572909252"/>
                  </a:ext>
                </a:extLst>
              </a:tr>
              <a:tr h="1164671">
                <a:tc>
                  <a:txBody>
                    <a:bodyPr/>
                    <a:lstStyle/>
                    <a:p>
                      <a:pPr algn="ctr"/>
                      <a:r>
                        <a:rPr lang="es-ES" sz="1100" b="1" dirty="0">
                          <a:solidFill>
                            <a:schemeClr val="tx1"/>
                          </a:solidFill>
                        </a:rPr>
                        <a:t>30/07/2014</a:t>
                      </a:r>
                      <a:endParaRPr lang="es-CO" sz="1100" b="1" dirty="0">
                        <a:solidFill>
                          <a:schemeClr val="tx1"/>
                        </a:solidFill>
                      </a:endParaRPr>
                    </a:p>
                  </a:txBody>
                  <a:tcPr/>
                </a:tc>
                <a:tc>
                  <a:txBody>
                    <a:bodyPr/>
                    <a:lstStyle/>
                    <a:p>
                      <a:pPr algn="ctr"/>
                      <a:r>
                        <a:rPr lang="es-ES" sz="1100" b="1" dirty="0">
                          <a:solidFill>
                            <a:schemeClr val="tx1"/>
                          </a:solidFill>
                        </a:rPr>
                        <a:t>44379</a:t>
                      </a:r>
                    </a:p>
                    <a:p>
                      <a:pPr algn="ctr"/>
                      <a:r>
                        <a:rPr lang="es-ES" sz="1100" b="1" dirty="0">
                          <a:solidFill>
                            <a:schemeClr val="tx1"/>
                          </a:solidFill>
                        </a:rPr>
                        <a:t>M.P. CLARA CECILIA DUEÑAS Q.</a:t>
                      </a:r>
                      <a:endParaRPr lang="es-CO" sz="1100" b="1" dirty="0">
                        <a:solidFill>
                          <a:schemeClr val="tx1"/>
                        </a:solidFill>
                      </a:endParaRPr>
                    </a:p>
                  </a:txBody>
                  <a:tcPr/>
                </a:tc>
                <a:tc>
                  <a:txBody>
                    <a:bodyPr/>
                    <a:lstStyle/>
                    <a:p>
                      <a:pPr algn="ctr"/>
                      <a:r>
                        <a:rPr lang="es-ES" sz="1100" b="1" dirty="0">
                          <a:solidFill>
                            <a:schemeClr val="tx1"/>
                          </a:solidFill>
                        </a:rPr>
                        <a:t>AT</a:t>
                      </a:r>
                    </a:p>
                    <a:p>
                      <a:pPr algn="ctr"/>
                      <a:r>
                        <a:rPr lang="es-ES" sz="1100" b="1" dirty="0">
                          <a:solidFill>
                            <a:schemeClr val="tx1"/>
                          </a:solidFill>
                        </a:rPr>
                        <a:t>57.5%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17.3. SMLMV</a:t>
                      </a:r>
                      <a:endParaRPr lang="es-CO" sz="1100" b="1" dirty="0">
                        <a:solidFill>
                          <a:schemeClr val="tx1"/>
                        </a:solidFill>
                      </a:endParaRPr>
                    </a:p>
                  </a:txBody>
                  <a:tcPr/>
                </a:tc>
                <a:extLst>
                  <a:ext uri="{0D108BD9-81ED-4DB2-BD59-A6C34878D82A}">
                    <a16:rowId xmlns:a16="http://schemas.microsoft.com/office/drawing/2014/main" val="2939469748"/>
                  </a:ext>
                </a:extLst>
              </a:tr>
              <a:tr h="1164671">
                <a:tc>
                  <a:txBody>
                    <a:bodyPr/>
                    <a:lstStyle/>
                    <a:p>
                      <a:pPr algn="ctr"/>
                      <a:r>
                        <a:rPr lang="es-ES" sz="1100" b="1" dirty="0">
                          <a:solidFill>
                            <a:schemeClr val="tx1"/>
                          </a:solidFill>
                        </a:rPr>
                        <a:t>22/10/2014</a:t>
                      </a:r>
                      <a:endParaRPr lang="es-CO" sz="1100" b="1" dirty="0">
                        <a:solidFill>
                          <a:schemeClr val="tx1"/>
                        </a:solidFill>
                      </a:endParaRPr>
                    </a:p>
                  </a:txBody>
                  <a:tcPr/>
                </a:tc>
                <a:tc>
                  <a:txBody>
                    <a:bodyPr/>
                    <a:lstStyle/>
                    <a:p>
                      <a:pPr algn="ctr"/>
                      <a:r>
                        <a:rPr lang="es-ES" sz="1100" b="1" dirty="0">
                          <a:solidFill>
                            <a:schemeClr val="tx1"/>
                          </a:solidFill>
                        </a:rPr>
                        <a:t>36179</a:t>
                      </a:r>
                    </a:p>
                    <a:p>
                      <a:pPr algn="ctr"/>
                      <a:r>
                        <a:rPr lang="es-ES" sz="1100" b="1" dirty="0">
                          <a:solidFill>
                            <a:schemeClr val="tx1"/>
                          </a:solidFill>
                        </a:rPr>
                        <a:t>M.P. LUIS GABRIEL MIRANDA B.</a:t>
                      </a:r>
                      <a:endParaRPr lang="es-CO" sz="1100" b="1" dirty="0">
                        <a:solidFill>
                          <a:schemeClr val="tx1"/>
                        </a:solidFill>
                      </a:endParaRPr>
                    </a:p>
                  </a:txBody>
                  <a:tcPr/>
                </a:tc>
                <a:tc>
                  <a:txBody>
                    <a:bodyPr/>
                    <a:lstStyle/>
                    <a:p>
                      <a:pPr algn="ctr"/>
                      <a:r>
                        <a:rPr lang="es-ES" sz="1100" b="1" dirty="0">
                          <a:solidFill>
                            <a:schemeClr val="tx1"/>
                          </a:solidFill>
                        </a:rPr>
                        <a:t>EL</a:t>
                      </a:r>
                    </a:p>
                    <a:p>
                      <a:pPr algn="ctr"/>
                      <a:r>
                        <a:rPr lang="es-ES" sz="1100" b="1" dirty="0">
                          <a:solidFill>
                            <a:schemeClr val="tx1"/>
                          </a:solidFill>
                        </a:rPr>
                        <a:t>51.2% PCL</a:t>
                      </a:r>
                      <a:endParaRPr lang="es-CO" sz="1100" b="1" dirty="0">
                        <a:solidFill>
                          <a:schemeClr val="tx1"/>
                        </a:solidFill>
                      </a:endParaRPr>
                    </a:p>
                  </a:txBody>
                  <a:tcPr/>
                </a:tc>
                <a:tc>
                  <a:txBody>
                    <a:bodyPr/>
                    <a:lstStyle/>
                    <a:p>
                      <a:pPr algn="ctr"/>
                      <a:r>
                        <a:rPr lang="es-ES" sz="1100" b="1" dirty="0">
                          <a:solidFill>
                            <a:schemeClr val="tx1"/>
                          </a:solidFill>
                        </a:rPr>
                        <a:t>TRABAJADOR</a:t>
                      </a:r>
                      <a:endParaRPr lang="es-CO" sz="1100" b="1" dirty="0">
                        <a:solidFill>
                          <a:schemeClr val="tx1"/>
                        </a:solidFill>
                      </a:endParaRPr>
                    </a:p>
                  </a:txBody>
                  <a:tcPr/>
                </a:tc>
                <a:tc>
                  <a:txBody>
                    <a:bodyPr/>
                    <a:lstStyle/>
                    <a:p>
                      <a:pPr algn="ctr"/>
                      <a:r>
                        <a:rPr lang="es-ES" sz="1100" b="1" dirty="0">
                          <a:solidFill>
                            <a:schemeClr val="tx1"/>
                          </a:solidFill>
                        </a:rPr>
                        <a:t>34.5 SMLMV</a:t>
                      </a:r>
                      <a:endParaRPr lang="es-CO" sz="1100" b="1" dirty="0">
                        <a:solidFill>
                          <a:schemeClr val="tx1"/>
                        </a:solidFill>
                      </a:endParaRPr>
                    </a:p>
                  </a:txBody>
                  <a:tcPr/>
                </a:tc>
                <a:extLst>
                  <a:ext uri="{0D108BD9-81ED-4DB2-BD59-A6C34878D82A}">
                    <a16:rowId xmlns:a16="http://schemas.microsoft.com/office/drawing/2014/main" val="3790638969"/>
                  </a:ext>
                </a:extLst>
              </a:tr>
            </a:tbl>
          </a:graphicData>
        </a:graphic>
      </p:graphicFrame>
    </p:spTree>
    <p:extLst>
      <p:ext uri="{BB962C8B-B14F-4D97-AF65-F5344CB8AC3E}">
        <p14:creationId xmlns:p14="http://schemas.microsoft.com/office/powerpoint/2010/main" val="36788485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C53A45C-EEEC-05A1-1CC8-10EEB92C625C}"/>
              </a:ext>
            </a:extLst>
          </p:cNvPr>
          <p:cNvSpPr txBox="1"/>
          <p:nvPr/>
        </p:nvSpPr>
        <p:spPr>
          <a:xfrm>
            <a:off x="251520" y="332656"/>
            <a:ext cx="7632848" cy="44319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NO HUBO SENTENCIAS DE CASACIÓN QUE CONDENARA AL EMPLEADOR POR CULPA PATRONAL  POR CAUSA DE UNA ACCIDENTE DE TRABAJO Y/O ENFERMEDAD LABORAL QUE HUBIESE DEJADO LESIONES AL TRABAJADOR.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AÑO 2012: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DEL 31 DE OCTUBRE DE 2012 AL 31 DE DICIEMBRE DEL 2012 NO HUBO SENTENCIAS DE CASACIÓN QUE CONDENARA AL EMPLEADOR POR CULPA PATRONAL  POR CAUSA DE UN ACCIDENTE DE TRABAJO Y/O ENFERMEDAD LABORAL QUE HUBIESE DEJADO LESIONES AL TRABAJADOR.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6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286867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E44B52B-3130-0039-7750-B36F77DE4C23}"/>
              </a:ext>
            </a:extLst>
          </p:cNvPr>
          <p:cNvSpPr txBox="1"/>
          <p:nvPr/>
        </p:nvSpPr>
        <p:spPr>
          <a:xfrm>
            <a:off x="323528" y="404664"/>
            <a:ext cx="7560840" cy="47089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CONCLUSIONES DEL ANÁLISIS JURISPRUDENCIAL: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DE LAS SENTENCIAS ANALIZADAS EN LAS CUALES HUBO RESPONSABILIDAD PÓR CULPA PATRONAL Y QUE ORIGINÓ LESIONES FÍSICAS Y/O PSÍQUICAS EN EL TRABAJADOR, </a:t>
            </a:r>
            <a:r>
              <a:rPr kumimoji="0" lang="es-ES" sz="2400" b="1" i="0" u="none" strike="noStrike" kern="1200" cap="none" spc="0" normalizeH="0" baseline="0" noProof="0" dirty="0">
                <a:ln>
                  <a:noFill/>
                </a:ln>
                <a:solidFill>
                  <a:prstClr val="black"/>
                </a:solidFill>
                <a:effectLst/>
                <a:uLnTx/>
                <a:uFillTx/>
                <a:latin typeface="Verdana"/>
                <a:ea typeface="+mn-ea"/>
                <a:cs typeface="+mn-cs"/>
              </a:rPr>
              <a:t>23 </a:t>
            </a:r>
            <a:r>
              <a:rPr kumimoji="0" lang="es-ES" sz="1800" b="1" i="0" u="none" strike="noStrike" kern="1200" cap="none" spc="0" normalizeH="0" baseline="0" noProof="0" dirty="0">
                <a:ln>
                  <a:noFill/>
                </a:ln>
                <a:solidFill>
                  <a:prstClr val="black"/>
                </a:solidFill>
                <a:effectLst/>
                <a:uLnTx/>
                <a:uFillTx/>
                <a:latin typeface="Verdana"/>
                <a:ea typeface="+mn-ea"/>
                <a:cs typeface="+mn-cs"/>
              </a:rPr>
              <a:t>FALLOS CORRESPONDEN  A ACCIDENTES DE TRABAJO Y </a:t>
            </a:r>
            <a:r>
              <a:rPr kumimoji="0" lang="es-ES" sz="2400" b="1" i="0" u="none" strike="noStrike" kern="1200" cap="none" spc="0" normalizeH="0" baseline="0" noProof="0" dirty="0">
                <a:ln>
                  <a:noFill/>
                </a:ln>
                <a:solidFill>
                  <a:prstClr val="black"/>
                </a:solidFill>
                <a:effectLst/>
                <a:uLnTx/>
                <a:uFillTx/>
                <a:latin typeface="Verdana"/>
                <a:ea typeface="+mn-ea"/>
                <a:cs typeface="+mn-cs"/>
              </a:rPr>
              <a:t>11 </a:t>
            </a:r>
            <a:r>
              <a:rPr kumimoji="0" lang="es-ES" sz="1800" b="1" i="0" u="none" strike="noStrike" kern="1200" cap="none" spc="0" normalizeH="0" baseline="0" noProof="0" dirty="0">
                <a:ln>
                  <a:noFill/>
                </a:ln>
                <a:solidFill>
                  <a:prstClr val="black"/>
                </a:solidFill>
                <a:effectLst/>
                <a:uLnTx/>
                <a:uFillTx/>
                <a:latin typeface="Verdana"/>
                <a:ea typeface="+mn-ea"/>
                <a:cs typeface="+mn-cs"/>
              </a:rPr>
              <a:t>A ENFERMEDAD LABORAL.</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NO SIEMPRE LA CONDENA POR PERJUICIO MORAL  SE ESTIPULÓ EN SMLMV; EN ALGUNAS OPORTUNIDADES FUE CUANTIFICADO EN DINERO, POR TANTO, PARA ANALIZAR LAS SENTENCIAS FUE NECESARIO CONVERTIRLO EN SMLMV, TOMANDO COMO REFERENCIA EL AÑO EN QUE SE CONDENÓ POR ESTE PERJUICIO.</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6654009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5FE47FD-4FA3-AD5F-F63C-87B82A273A6F}"/>
              </a:ext>
            </a:extLst>
          </p:cNvPr>
          <p:cNvSpPr txBox="1"/>
          <p:nvPr/>
        </p:nvSpPr>
        <p:spPr>
          <a:xfrm>
            <a:off x="395536" y="332656"/>
            <a:ext cx="7560840" cy="480131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LOS BENEFICIARIOS DE LA CONDENA POR PERJUICIO MORAL EN CONDICIÓN DE VÍCTIMA DIRECTA SIEMPRE ES EL TRABAJADOR, Y LAS VÍCTIMAS INDIRECTAS EN LOS PROCESOS ANALIZADOS, FUERON LA COMPAÑERA PERMANENTE, HIJOS, PADRE Y MADRE.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Verdana"/>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Verdana"/>
                <a:ea typeface="+mn-ea"/>
                <a:cs typeface="+mn-cs"/>
              </a:rPr>
              <a:t>    EN EL CASO DE LA CÓNYUGE SUPÉRSTITE Y LOS HERMANOS, NO HAY FALLOS EN QUE SE CONDENE POR PERJUICIO MORAL RESPECTO A ESTOS, YA QUE NO ACTUARON COMO DEMANDANTES, POR TANTO, NO HAY PRONUNCIAMIENTO AL RESPECTO.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CO" sz="1800" b="1" i="0" u="none" strike="noStrike" kern="1200" cap="none" spc="0" normalizeH="0" baseline="0" noProof="0" dirty="0">
                <a:ln>
                  <a:noFill/>
                </a:ln>
                <a:solidFill>
                  <a:prstClr val="black"/>
                </a:solidFill>
                <a:effectLst/>
                <a:uLnTx/>
                <a:uFillTx/>
                <a:latin typeface="Verdana"/>
                <a:ea typeface="+mn-ea"/>
                <a:cs typeface="+mn-cs"/>
              </a:rPr>
              <a:t>NO HAY SENTENCIAS DE CASACIÓN QUE SE CONDENE AL EMPLEADOR POR PERJUICIOS MORALES DE UN TERCERO U OTRO FAMILIAR CERCANO DIFERENTE A LOS YA MENCIONADOS EN EL PUNTO ANTERIOR, YA QUE TAMPOCO OBRARON COMO DEMANDANTES.</a:t>
            </a: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6059775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45044AD-D206-F143-766A-2AD9770FAC86}"/>
              </a:ext>
            </a:extLst>
          </p:cNvPr>
          <p:cNvSpPr txBox="1"/>
          <p:nvPr/>
        </p:nvSpPr>
        <p:spPr>
          <a:xfrm>
            <a:off x="467544" y="404664"/>
            <a:ext cx="7416824" cy="517064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DE LOS 34 FALLOS ANALIZADOS EN LOS CUALES HUBO RESPONSABILIDAD POR CULPA PATRONAL, EN </a:t>
            </a:r>
            <a:r>
              <a:rPr kumimoji="0" lang="es-ES" sz="2400" b="1" i="0" u="none" strike="noStrike" kern="1200" cap="none" spc="0" normalizeH="0" baseline="0" noProof="0" dirty="0">
                <a:ln>
                  <a:noFill/>
                </a:ln>
                <a:solidFill>
                  <a:prstClr val="black"/>
                </a:solidFill>
                <a:effectLst/>
                <a:uLnTx/>
                <a:uFillTx/>
                <a:latin typeface="Verdana"/>
                <a:ea typeface="+mn-ea"/>
                <a:cs typeface="+mn-cs"/>
              </a:rPr>
              <a:t>28 </a:t>
            </a:r>
            <a:r>
              <a:rPr kumimoji="0" lang="es-ES" sz="1800" b="1" i="0" u="none" strike="noStrike" kern="1200" cap="none" spc="0" normalizeH="0" baseline="0" noProof="0" dirty="0">
                <a:ln>
                  <a:noFill/>
                </a:ln>
                <a:solidFill>
                  <a:prstClr val="black"/>
                </a:solidFill>
                <a:effectLst/>
                <a:uLnTx/>
                <a:uFillTx/>
                <a:latin typeface="Verdana"/>
                <a:ea typeface="+mn-ea"/>
                <a:cs typeface="+mn-cs"/>
              </a:rPr>
              <a:t>DEMANDÓ EL TRABAJADOR COMO VÍCTIMA DIRECTA, Y EN SOLAMENTE </a:t>
            </a:r>
            <a:r>
              <a:rPr kumimoji="0" lang="es-ES" sz="2400" b="1" i="0" u="none" strike="noStrike" kern="1200" cap="none" spc="0" normalizeH="0" baseline="0" noProof="0" dirty="0">
                <a:ln>
                  <a:noFill/>
                </a:ln>
                <a:solidFill>
                  <a:prstClr val="black"/>
                </a:solidFill>
                <a:effectLst/>
                <a:uLnTx/>
                <a:uFillTx/>
                <a:latin typeface="Verdana"/>
                <a:ea typeface="+mn-ea"/>
                <a:cs typeface="+mn-cs"/>
              </a:rPr>
              <a:t>6 </a:t>
            </a:r>
            <a:r>
              <a:rPr kumimoji="0" lang="es-ES" sz="1800" b="1" i="0" u="none" strike="noStrike" kern="1200" cap="none" spc="0" normalizeH="0" baseline="0" noProof="0" dirty="0">
                <a:ln>
                  <a:noFill/>
                </a:ln>
                <a:solidFill>
                  <a:prstClr val="black"/>
                </a:solidFill>
                <a:effectLst/>
                <a:uLnTx/>
                <a:uFillTx/>
                <a:latin typeface="Verdana"/>
                <a:ea typeface="+mn-ea"/>
                <a:cs typeface="+mn-cs"/>
              </a:rPr>
              <a:t>DEMANDARON TANTO LA VÍCTIMA DIRECTA  COMO LAS VÍCTIMAS INDIRECTAS.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DE LOS 6 PROCESOS QUE DEMANDARON TANTO LA VÍCTIMA DIRECTA COMO LAS VÍCTIMAS INDIRECTAS, TODOS CORRESPONDIERON A CASOS  EN QUE EL TRABAJADOR COMO VÍCTIMA DIRECTA FUE CALIFICADO CON UN </a:t>
            </a:r>
            <a:r>
              <a:rPr kumimoji="0" lang="es-ES" sz="2000" b="1" i="0" u="none" strike="noStrike" kern="1200" cap="none" spc="0" normalizeH="0" baseline="0" noProof="0" dirty="0">
                <a:ln>
                  <a:noFill/>
                </a:ln>
                <a:solidFill>
                  <a:prstClr val="black"/>
                </a:solidFill>
                <a:effectLst/>
                <a:uLnTx/>
                <a:uFillTx/>
                <a:latin typeface="Verdana"/>
                <a:ea typeface="+mn-ea"/>
                <a:cs typeface="+mn-cs"/>
              </a:rPr>
              <a:t>PCL SUPERIOR AL 50%.</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s-ES" sz="20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2000" b="1" i="0" u="none" strike="noStrike" kern="1200" cap="none" spc="0" normalizeH="0" baseline="0" noProof="0" dirty="0">
                <a:ln>
                  <a:noFill/>
                </a:ln>
                <a:solidFill>
                  <a:prstClr val="black"/>
                </a:solidFill>
                <a:effectLst/>
                <a:uLnTx/>
                <a:uFillTx/>
                <a:latin typeface="Verdana"/>
                <a:ea typeface="+mn-ea"/>
                <a:cs typeface="+mn-cs"/>
              </a:rPr>
              <a:t>DE LAS SENTENCIAS ANALIZADAS SE EVIDENCIA QUE NO HAY UNIFORMIDAD EN LA CONDENA POR PERJUICIO MORAL; EXISTEN CLARAS DIFERENCIAS ASÍ:</a:t>
            </a:r>
            <a:endParaRPr kumimoji="0" lang="es-CO"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7605715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DF36E94-46A9-8F98-B010-3466EFF15DB8}"/>
              </a:ext>
            </a:extLst>
          </p:cNvPr>
          <p:cNvSpPr txBox="1"/>
          <p:nvPr/>
        </p:nvSpPr>
        <p:spPr>
          <a:xfrm>
            <a:off x="323528" y="404664"/>
            <a:ext cx="7560840" cy="58477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CO" sz="1600" b="1" i="0" u="none" strike="noStrike" kern="1200" cap="none" spc="0" normalizeH="0" baseline="0" noProof="0" dirty="0">
              <a:ln>
                <a:noFill/>
              </a:ln>
              <a:solidFill>
                <a:prstClr val="black"/>
              </a:solidFill>
              <a:effectLst/>
              <a:uLnTx/>
              <a:uFillTx/>
              <a:latin typeface="Verdana"/>
              <a:ea typeface="+mn-ea"/>
              <a:cs typeface="+mn-cs"/>
            </a:endParaRPr>
          </a:p>
        </p:txBody>
      </p:sp>
      <p:sp>
        <p:nvSpPr>
          <p:cNvPr id="3" name="CuadroTexto 2">
            <a:extLst>
              <a:ext uri="{FF2B5EF4-FFF2-40B4-BE49-F238E27FC236}">
                <a16:creationId xmlns:a16="http://schemas.microsoft.com/office/drawing/2014/main" id="{0F0EFE1A-FAD2-ABE7-BFF8-7B10B0380783}"/>
              </a:ext>
            </a:extLst>
          </p:cNvPr>
          <p:cNvSpPr txBox="1"/>
          <p:nvPr/>
        </p:nvSpPr>
        <p:spPr>
          <a:xfrm>
            <a:off x="323528" y="332656"/>
            <a:ext cx="7560840" cy="630942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PARA LA VÍCTIMA DIRECTA –TRABAJADOR- , EN TÉRMINOS GENERALES LA CONDENA OSCILÓ ENTRE 75 SMLMV A 160 SMLMV.</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PARA LA VÍCTIMA DIRECTA –TRABAJADOR-  CUANDO LA PÉRDIDA DE CAPACIDAD LABORAL (PCL) FUE INFERIOR AL 50%, LA CONDENA OSCILÓ ENTRE 7 SMLMV A 72.5 SMLMV.</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prstClr val="black"/>
                </a:solidFill>
                <a:effectLst/>
                <a:uLnTx/>
                <a:uFillTx/>
                <a:latin typeface="Verdana"/>
                <a:ea typeface="+mn-ea"/>
                <a:cs typeface="+mn-cs"/>
              </a:rPr>
              <a:t>PARA LA VÍCTIMA DIRECTA –TRABAJADOR- CUANDO LA PÉRDIDA DE CAPACIDAD LABORAL(PCL) FUE SUPERIOR AL 50%  LA CONDENA OSCILÓ ENTRE 15.5 SMLMV A 160 SMLMV.</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ES" sz="16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LA CONDENA MÁXIMA POR PERJUICIO MORAL NO SUPERÓ LOS 70 SMLMV PARA CADA UNA DE LAS VÍCTIMAS INDIRECTAS.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800" b="1" i="0" u="none" strike="noStrike" kern="1200" cap="none" spc="0" normalizeH="0" baseline="0" noProof="0" dirty="0">
                <a:ln>
                  <a:noFill/>
                </a:ln>
                <a:solidFill>
                  <a:prstClr val="black"/>
                </a:solidFill>
                <a:effectLst/>
                <a:uLnTx/>
                <a:uFillTx/>
                <a:latin typeface="Verdana"/>
                <a:ea typeface="+mn-ea"/>
                <a:cs typeface="+mn-cs"/>
              </a:rPr>
              <a:t>SE APLICÓ SIEMPRE EL CRITERIO “ARBITRIO JUDICIS” EN LA CUANTIFICACIÓN DEL PERJUICIO MORAL, ES DECIR, UUN ASPECTO NETAMENTE SUBJETIVO DEL JUZGADOR; NO SE ADOPTARON CRITERIOS OBJETIVOS ESTABLECIDOS PREVIAMENTE.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s-CO" sz="16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20054252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203925D-B9E4-282E-83AD-52C7836B7E52}"/>
              </a:ext>
            </a:extLst>
          </p:cNvPr>
          <p:cNvSpPr txBox="1"/>
          <p:nvPr/>
        </p:nvSpPr>
        <p:spPr>
          <a:xfrm>
            <a:off x="323528" y="332656"/>
            <a:ext cx="7488832" cy="313932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Verdana"/>
                <a:ea typeface="+mn-ea"/>
                <a:cs typeface="+mn-cs"/>
              </a:rPr>
              <a:t>SOLAMENTE EN UNA OPORTUNIDAD, EN LA SENTENCIA DE CASACIÓN CON RADICACIÓN 67090 DEL 3 DE OCTUBRE DE 2018, HUBO RESPONSABILIDAD POR CULPA PATRONNAL EN CONTRA DEL EMPLEADOR Y SE CONDENÓ POR PERJUICIO MORAL EN 50 SMLMV A FAVOR DE LA VÍCTIMA DIRECTA, PESE A QUE ÉSTA ÚLTIMA FUE CALIFICADA CON UNA PÉRDIDA DE CAPACIDAD LABORAL (PCL) DEL 0%.</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s-ES" sz="1800" b="1" i="0" u="none" strike="noStrike" kern="1200" cap="none" spc="0" normalizeH="0" baseline="0" noProof="0" dirty="0">
              <a:ln>
                <a:noFill/>
              </a:ln>
              <a:solidFill>
                <a:srgbClr val="FF0000"/>
              </a:solidFill>
              <a:effectLst/>
              <a:uLnTx/>
              <a:uFillTx/>
              <a:latin typeface="Verdana"/>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36820816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878DA7-1263-649F-CC0C-0214D1F5EE08}"/>
              </a:ext>
            </a:extLst>
          </p:cNvPr>
          <p:cNvSpPr>
            <a:spLocks noGrp="1"/>
          </p:cNvSpPr>
          <p:nvPr>
            <p:ph type="title"/>
          </p:nvPr>
        </p:nvSpPr>
        <p:spPr/>
        <p:txBody>
          <a:bodyPr/>
          <a:lstStyle/>
          <a:p>
            <a:r>
              <a:rPr lang="es-ES" dirty="0"/>
              <a:t>SE PREGUNTA ENTONCES:</a:t>
            </a:r>
            <a:endParaRPr lang="es-CO" dirty="0"/>
          </a:p>
        </p:txBody>
      </p:sp>
      <p:sp>
        <p:nvSpPr>
          <p:cNvPr id="3" name="CuadroTexto 2">
            <a:extLst>
              <a:ext uri="{FF2B5EF4-FFF2-40B4-BE49-F238E27FC236}">
                <a16:creationId xmlns:a16="http://schemas.microsoft.com/office/drawing/2014/main" id="{FE61E812-4692-1E74-A1BA-1C0E7FF72297}"/>
              </a:ext>
            </a:extLst>
          </p:cNvPr>
          <p:cNvSpPr txBox="1"/>
          <p:nvPr/>
        </p:nvSpPr>
        <p:spPr>
          <a:xfrm>
            <a:off x="1769533" y="1600200"/>
            <a:ext cx="6400800" cy="1569660"/>
          </a:xfrm>
          <a:prstGeom prst="rect">
            <a:avLst/>
          </a:prstGeom>
          <a:noFill/>
        </p:spPr>
        <p:txBody>
          <a:bodyPr wrap="square" rtlCol="0">
            <a:spAutoFit/>
          </a:bodyPr>
          <a:lstStyle/>
          <a:p>
            <a:r>
              <a:rPr lang="es-ES" sz="2400" b="1" dirty="0"/>
              <a:t>¿ Existe inequidad y discriminación injustificada  en las condenas por perjuicio moral proferidas en fallos de responsabilidad por culpa patronal?</a:t>
            </a:r>
            <a:endParaRPr lang="es-CO" sz="2400" b="1" dirty="0"/>
          </a:p>
        </p:txBody>
      </p:sp>
      <p:sp>
        <p:nvSpPr>
          <p:cNvPr id="4" name="CuadroTexto 3">
            <a:extLst>
              <a:ext uri="{FF2B5EF4-FFF2-40B4-BE49-F238E27FC236}">
                <a16:creationId xmlns:a16="http://schemas.microsoft.com/office/drawing/2014/main" id="{3EE67205-CA48-2EFC-F771-3ED1684A44A4}"/>
              </a:ext>
            </a:extLst>
          </p:cNvPr>
          <p:cNvSpPr txBox="1"/>
          <p:nvPr/>
        </p:nvSpPr>
        <p:spPr>
          <a:xfrm>
            <a:off x="914400" y="3911600"/>
            <a:ext cx="7915275" cy="646331"/>
          </a:xfrm>
          <a:prstGeom prst="rect">
            <a:avLst/>
          </a:prstGeom>
          <a:noFill/>
        </p:spPr>
        <p:txBody>
          <a:bodyPr wrap="square" rtlCol="0">
            <a:spAutoFit/>
          </a:bodyPr>
          <a:lstStyle/>
          <a:p>
            <a:r>
              <a:rPr lang="es-ES" b="1" dirty="0"/>
              <a:t>Destacar la importancia de establecer criterios objetivos orientadores para la cuantificación del perjuicio moral y cuáles serían en concreto.</a:t>
            </a:r>
            <a:endParaRPr lang="es-CO" b="1" dirty="0"/>
          </a:p>
        </p:txBody>
      </p:sp>
    </p:spTree>
    <p:extLst>
      <p:ext uri="{BB962C8B-B14F-4D97-AF65-F5344CB8AC3E}">
        <p14:creationId xmlns:p14="http://schemas.microsoft.com/office/powerpoint/2010/main" val="218098653"/>
      </p:ext>
    </p:extLst>
  </p:cSld>
  <p:clrMapOvr>
    <a:masterClrMapping/>
  </p:clrMapOvr>
  <p:transition spd="med">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878DA7-1263-649F-CC0C-0214D1F5EE08}"/>
              </a:ext>
            </a:extLst>
          </p:cNvPr>
          <p:cNvSpPr>
            <a:spLocks noGrp="1"/>
          </p:cNvSpPr>
          <p:nvPr>
            <p:ph type="title"/>
          </p:nvPr>
        </p:nvSpPr>
        <p:spPr/>
        <p:txBody>
          <a:bodyPr/>
          <a:lstStyle/>
          <a:p>
            <a:r>
              <a:rPr lang="es-ES" dirty="0"/>
              <a:t>SE PREGUNTA ENTONCES: (2)</a:t>
            </a:r>
            <a:endParaRPr lang="es-CO" dirty="0"/>
          </a:p>
        </p:txBody>
      </p:sp>
      <p:sp>
        <p:nvSpPr>
          <p:cNvPr id="3" name="CuadroTexto 2">
            <a:extLst>
              <a:ext uri="{FF2B5EF4-FFF2-40B4-BE49-F238E27FC236}">
                <a16:creationId xmlns:a16="http://schemas.microsoft.com/office/drawing/2014/main" id="{FE61E812-4692-1E74-A1BA-1C0E7FF72297}"/>
              </a:ext>
            </a:extLst>
          </p:cNvPr>
          <p:cNvSpPr txBox="1"/>
          <p:nvPr/>
        </p:nvSpPr>
        <p:spPr>
          <a:xfrm>
            <a:off x="1769533" y="1600200"/>
            <a:ext cx="6400800" cy="1569660"/>
          </a:xfrm>
          <a:prstGeom prst="rect">
            <a:avLst/>
          </a:prstGeom>
          <a:noFill/>
        </p:spPr>
        <p:txBody>
          <a:bodyPr wrap="square" rtlCol="0">
            <a:spAutoFit/>
          </a:bodyPr>
          <a:lstStyle/>
          <a:p>
            <a:r>
              <a:rPr lang="es-ES" sz="2400" b="1" dirty="0"/>
              <a:t>¿ Es necesario establecer criterios objetivos orientadores para la cuantificación del perjuicio moral por responsabilidad por culpa patronal ?</a:t>
            </a:r>
            <a:endParaRPr lang="es-CO" sz="2400" b="1" dirty="0"/>
          </a:p>
        </p:txBody>
      </p:sp>
      <p:sp>
        <p:nvSpPr>
          <p:cNvPr id="4" name="CuadroTexto 3">
            <a:extLst>
              <a:ext uri="{FF2B5EF4-FFF2-40B4-BE49-F238E27FC236}">
                <a16:creationId xmlns:a16="http://schemas.microsoft.com/office/drawing/2014/main" id="{3EE67205-CA48-2EFC-F771-3ED1684A44A4}"/>
              </a:ext>
            </a:extLst>
          </p:cNvPr>
          <p:cNvSpPr txBox="1"/>
          <p:nvPr/>
        </p:nvSpPr>
        <p:spPr>
          <a:xfrm>
            <a:off x="1405467" y="3688141"/>
            <a:ext cx="7915275" cy="1015663"/>
          </a:xfrm>
          <a:prstGeom prst="rect">
            <a:avLst/>
          </a:prstGeom>
          <a:noFill/>
        </p:spPr>
        <p:txBody>
          <a:bodyPr wrap="square" rtlCol="0">
            <a:spAutoFit/>
          </a:bodyPr>
          <a:lstStyle/>
          <a:p>
            <a:r>
              <a:rPr lang="es-ES" sz="2000" b="1" dirty="0"/>
              <a:t>¿ Cuáles serían los criterios objetivos  orientadores para la cuantificación del perjuicio moral en la responsabilidad por culpa patronal?</a:t>
            </a:r>
            <a:endParaRPr lang="es-CO" sz="2000" b="1" dirty="0"/>
          </a:p>
        </p:txBody>
      </p:sp>
      <p:sp>
        <p:nvSpPr>
          <p:cNvPr id="5" name="Rectángulo 4">
            <a:extLst>
              <a:ext uri="{FF2B5EF4-FFF2-40B4-BE49-F238E27FC236}">
                <a16:creationId xmlns:a16="http://schemas.microsoft.com/office/drawing/2014/main" id="{5E1EB9F2-D571-C98F-71B1-BBBA6B91B2C6}"/>
              </a:ext>
            </a:extLst>
          </p:cNvPr>
          <p:cNvSpPr/>
          <p:nvPr/>
        </p:nvSpPr>
        <p:spPr bwMode="auto">
          <a:xfrm>
            <a:off x="465666" y="4961466"/>
            <a:ext cx="8515349" cy="931333"/>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s-ES" sz="2800" b="1" dirty="0"/>
              <a:t>SE EVITA UNA DISCRIMINACIÓN INJUSTIFICADA </a:t>
            </a:r>
          </a:p>
          <a:p>
            <a:pPr marL="0" marR="0" indent="0" algn="l" defTabSz="914400" rtl="0" eaLnBrk="0" fontAlgn="base" latinLnBrk="0" hangingPunct="0">
              <a:lnSpc>
                <a:spcPct val="100000"/>
              </a:lnSpc>
              <a:spcBef>
                <a:spcPct val="0"/>
              </a:spcBef>
              <a:spcAft>
                <a:spcPct val="0"/>
              </a:spcAft>
              <a:buClrTx/>
              <a:buSzTx/>
              <a:buFontTx/>
              <a:buNone/>
              <a:tabLst/>
            </a:pPr>
            <a:r>
              <a:rPr lang="es-ES" sz="2800" b="1" dirty="0"/>
              <a:t>PARA LAS VICTIMAS.</a:t>
            </a:r>
            <a:endParaRPr kumimoji="0" lang="es-CO" sz="2800" b="1" i="0" u="none" strike="noStrike" cap="none" normalizeH="0" baseline="0" dirty="0">
              <a:ln>
                <a:noFill/>
              </a:ln>
              <a:effectLst/>
              <a:latin typeface="Arial" charset="0"/>
            </a:endParaRPr>
          </a:p>
        </p:txBody>
      </p:sp>
    </p:spTree>
    <p:extLst>
      <p:ext uri="{BB962C8B-B14F-4D97-AF65-F5344CB8AC3E}">
        <p14:creationId xmlns:p14="http://schemas.microsoft.com/office/powerpoint/2010/main" val="2706548"/>
      </p:ext>
    </p:extLst>
  </p:cSld>
  <p:clrMapOvr>
    <a:masterClrMapping/>
  </p:clrMapOvr>
  <p:transition spd="med">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D6CC8E9-B2EF-A7CD-879A-3855EE38FC51}"/>
              </a:ext>
            </a:extLst>
          </p:cNvPr>
          <p:cNvSpPr txBox="1"/>
          <p:nvPr/>
        </p:nvSpPr>
        <p:spPr>
          <a:xfrm>
            <a:off x="423333" y="1591733"/>
            <a:ext cx="7188200" cy="1477328"/>
          </a:xfrm>
          <a:prstGeom prst="rect">
            <a:avLst/>
          </a:prstGeom>
          <a:noFill/>
        </p:spPr>
        <p:txBody>
          <a:bodyPr wrap="square" rtlCol="0">
            <a:spAutoFit/>
          </a:bodyPr>
          <a:lstStyle/>
          <a:p>
            <a:r>
              <a:rPr lang="es-ES" b="1" dirty="0"/>
              <a:t>Se debe acudir a los principios de reparación integral y a la equidad:</a:t>
            </a:r>
          </a:p>
          <a:p>
            <a:r>
              <a:rPr lang="es-ES" b="1" dirty="0"/>
              <a:t>		Art. 16 Ley 448/98</a:t>
            </a:r>
          </a:p>
          <a:p>
            <a:endParaRPr lang="es-ES" b="1" dirty="0"/>
          </a:p>
          <a:p>
            <a:endParaRPr lang="es-CO" b="1" dirty="0"/>
          </a:p>
        </p:txBody>
      </p:sp>
      <p:sp>
        <p:nvSpPr>
          <p:cNvPr id="4" name="Flecha: curvada hacia la derecha 3">
            <a:extLst>
              <a:ext uri="{FF2B5EF4-FFF2-40B4-BE49-F238E27FC236}">
                <a16:creationId xmlns:a16="http://schemas.microsoft.com/office/drawing/2014/main" id="{C8EC2737-2944-649E-033C-2E7F84DEFD29}"/>
              </a:ext>
            </a:extLst>
          </p:cNvPr>
          <p:cNvSpPr/>
          <p:nvPr/>
        </p:nvSpPr>
        <p:spPr bwMode="auto">
          <a:xfrm rot="223010">
            <a:off x="1550988" y="2815722"/>
            <a:ext cx="655157" cy="592666"/>
          </a:xfrm>
          <a:prstGeom prst="curvedRightArrow">
            <a:avLst/>
          </a:prstGeom>
          <a:solidFill>
            <a:schemeClr val="accent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CuadroTexto 4">
            <a:extLst>
              <a:ext uri="{FF2B5EF4-FFF2-40B4-BE49-F238E27FC236}">
                <a16:creationId xmlns:a16="http://schemas.microsoft.com/office/drawing/2014/main" id="{A7440BB0-FE87-CB16-3E7C-A00D822304FF}"/>
              </a:ext>
            </a:extLst>
          </p:cNvPr>
          <p:cNvSpPr txBox="1"/>
          <p:nvPr/>
        </p:nvSpPr>
        <p:spPr>
          <a:xfrm>
            <a:off x="2692400" y="3112055"/>
            <a:ext cx="3818467" cy="369332"/>
          </a:xfrm>
          <a:prstGeom prst="rect">
            <a:avLst/>
          </a:prstGeom>
          <a:noFill/>
        </p:spPr>
        <p:txBody>
          <a:bodyPr wrap="square" rtlCol="0">
            <a:spAutoFit/>
          </a:bodyPr>
          <a:lstStyle/>
          <a:p>
            <a:r>
              <a:rPr lang="es-ES" b="1" dirty="0"/>
              <a:t>Justicia Social Laboral.</a:t>
            </a:r>
            <a:endParaRPr lang="es-CO" b="1" dirty="0"/>
          </a:p>
        </p:txBody>
      </p:sp>
      <p:sp>
        <p:nvSpPr>
          <p:cNvPr id="6" name="Flecha: curvada hacia la derecha 5">
            <a:extLst>
              <a:ext uri="{FF2B5EF4-FFF2-40B4-BE49-F238E27FC236}">
                <a16:creationId xmlns:a16="http://schemas.microsoft.com/office/drawing/2014/main" id="{5CB08806-174C-6987-7C4B-52246A37EB8D}"/>
              </a:ext>
            </a:extLst>
          </p:cNvPr>
          <p:cNvSpPr/>
          <p:nvPr/>
        </p:nvSpPr>
        <p:spPr bwMode="auto">
          <a:xfrm>
            <a:off x="1532467" y="3810000"/>
            <a:ext cx="692199" cy="633892"/>
          </a:xfrm>
          <a:prstGeom prst="curvedRightArrow">
            <a:avLst/>
          </a:prstGeom>
          <a:solidFill>
            <a:schemeClr val="accent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7" name="CuadroTexto 6">
            <a:extLst>
              <a:ext uri="{FF2B5EF4-FFF2-40B4-BE49-F238E27FC236}">
                <a16:creationId xmlns:a16="http://schemas.microsoft.com/office/drawing/2014/main" id="{FFF1FAF8-FE94-B6C6-1543-97A5C4283318}"/>
              </a:ext>
            </a:extLst>
          </p:cNvPr>
          <p:cNvSpPr txBox="1"/>
          <p:nvPr/>
        </p:nvSpPr>
        <p:spPr>
          <a:xfrm>
            <a:off x="2794000" y="3928533"/>
            <a:ext cx="4817533" cy="1200329"/>
          </a:xfrm>
          <a:prstGeom prst="rect">
            <a:avLst/>
          </a:prstGeom>
          <a:noFill/>
        </p:spPr>
        <p:txBody>
          <a:bodyPr wrap="square" rtlCol="0">
            <a:spAutoFit/>
          </a:bodyPr>
          <a:lstStyle/>
          <a:p>
            <a:r>
              <a:rPr lang="es-ES" b="1" dirty="0"/>
              <a:t>Seguridad Jurídica: Antemano se conocería por las partes  y el juzgador cual sería el monto  de la condena en una posible responsabilidad del empleador.</a:t>
            </a:r>
            <a:endParaRPr lang="es-CO" b="1" dirty="0"/>
          </a:p>
        </p:txBody>
      </p:sp>
    </p:spTree>
    <p:extLst>
      <p:ext uri="{BB962C8B-B14F-4D97-AF65-F5344CB8AC3E}">
        <p14:creationId xmlns:p14="http://schemas.microsoft.com/office/powerpoint/2010/main" val="2662611045"/>
      </p:ext>
    </p:extLst>
  </p:cSld>
  <p:clrMapOvr>
    <a:masterClrMapping/>
  </p:clrMapOvr>
  <p:transition spd="med">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894EBC-9CB6-42DC-5DBA-F4649A5B323B}"/>
              </a:ext>
            </a:extLst>
          </p:cNvPr>
          <p:cNvSpPr>
            <a:spLocks noGrp="1"/>
          </p:cNvSpPr>
          <p:nvPr>
            <p:ph type="title"/>
          </p:nvPr>
        </p:nvSpPr>
        <p:spPr>
          <a:xfrm>
            <a:off x="314325" y="198967"/>
            <a:ext cx="8515350" cy="600075"/>
          </a:xfrm>
        </p:spPr>
        <p:txBody>
          <a:bodyPr/>
          <a:lstStyle/>
          <a:p>
            <a:r>
              <a:rPr lang="es-ES" dirty="0"/>
              <a:t>Ubicación del perjuicio moral en la responsabilidad por culpa patronal. (3).</a:t>
            </a:r>
            <a:endParaRPr lang="es-CO" dirty="0"/>
          </a:p>
        </p:txBody>
      </p:sp>
      <p:sp>
        <p:nvSpPr>
          <p:cNvPr id="3" name="CuadroTexto 2">
            <a:extLst>
              <a:ext uri="{FF2B5EF4-FFF2-40B4-BE49-F238E27FC236}">
                <a16:creationId xmlns:a16="http://schemas.microsoft.com/office/drawing/2014/main" id="{B6F84C9C-C528-D76C-1262-67CE95C66897}"/>
              </a:ext>
            </a:extLst>
          </p:cNvPr>
          <p:cNvSpPr txBox="1"/>
          <p:nvPr/>
        </p:nvSpPr>
        <p:spPr>
          <a:xfrm>
            <a:off x="314325" y="3217333"/>
            <a:ext cx="3072342" cy="1477328"/>
          </a:xfrm>
          <a:prstGeom prst="rect">
            <a:avLst/>
          </a:prstGeom>
          <a:noFill/>
        </p:spPr>
        <p:txBody>
          <a:bodyPr wrap="square" rtlCol="0">
            <a:spAutoFit/>
          </a:bodyPr>
          <a:lstStyle/>
          <a:p>
            <a:r>
              <a:rPr lang="es-ES" b="1" dirty="0"/>
              <a:t>Perjuicios reconocidos por la Jurisprudencia en materia de responsabilidad por Culpa Patronal.</a:t>
            </a:r>
            <a:endParaRPr lang="es-CO" b="1" dirty="0"/>
          </a:p>
        </p:txBody>
      </p:sp>
      <p:sp>
        <p:nvSpPr>
          <p:cNvPr id="4" name="CuadroTexto 3">
            <a:extLst>
              <a:ext uri="{FF2B5EF4-FFF2-40B4-BE49-F238E27FC236}">
                <a16:creationId xmlns:a16="http://schemas.microsoft.com/office/drawing/2014/main" id="{7D01F6DD-DF1A-B3CA-1618-A52240AD2E99}"/>
              </a:ext>
            </a:extLst>
          </p:cNvPr>
          <p:cNvSpPr txBox="1"/>
          <p:nvPr/>
        </p:nvSpPr>
        <p:spPr>
          <a:xfrm>
            <a:off x="5122333" y="1491607"/>
            <a:ext cx="3327400" cy="3693319"/>
          </a:xfrm>
          <a:prstGeom prst="rect">
            <a:avLst/>
          </a:prstGeom>
          <a:noFill/>
        </p:spPr>
        <p:txBody>
          <a:bodyPr wrap="square" rtlCol="0">
            <a:spAutoFit/>
          </a:bodyPr>
          <a:lstStyle/>
          <a:p>
            <a:r>
              <a:rPr lang="es-ES" b="1" dirty="0"/>
              <a:t>Perjuicios Patrimoniales:</a:t>
            </a:r>
          </a:p>
          <a:p>
            <a:r>
              <a:rPr lang="es-ES" b="1" dirty="0"/>
              <a:t>	Lucro Cesante.</a:t>
            </a:r>
          </a:p>
          <a:p>
            <a:r>
              <a:rPr lang="es-ES" b="1" dirty="0"/>
              <a:t>	Consolidado y		 Futuro.</a:t>
            </a:r>
          </a:p>
          <a:p>
            <a:r>
              <a:rPr lang="es-ES" b="1" dirty="0"/>
              <a:t>	Daño y Emergente.</a:t>
            </a:r>
          </a:p>
          <a:p>
            <a:endParaRPr lang="es-ES" b="1" dirty="0"/>
          </a:p>
          <a:p>
            <a:endParaRPr lang="es-ES" b="1" dirty="0"/>
          </a:p>
          <a:p>
            <a:r>
              <a:rPr lang="es-ES" b="1" dirty="0"/>
              <a:t>Perjuicios Extrapatrimoniales:</a:t>
            </a:r>
          </a:p>
          <a:p>
            <a:r>
              <a:rPr lang="es-ES" b="1" dirty="0"/>
              <a:t>	Perjuicio Moral.</a:t>
            </a:r>
          </a:p>
          <a:p>
            <a:r>
              <a:rPr lang="es-ES" b="1" dirty="0"/>
              <a:t>	Daño a la vida de 	relación o perjuicios 	fisiológicos.</a:t>
            </a:r>
            <a:endParaRPr lang="es-CO" b="1" dirty="0"/>
          </a:p>
        </p:txBody>
      </p:sp>
      <p:sp>
        <p:nvSpPr>
          <p:cNvPr id="5" name="Abrir llave 4">
            <a:extLst>
              <a:ext uri="{FF2B5EF4-FFF2-40B4-BE49-F238E27FC236}">
                <a16:creationId xmlns:a16="http://schemas.microsoft.com/office/drawing/2014/main" id="{4AC51D44-A540-20AB-8D23-6035B9C062BB}"/>
              </a:ext>
            </a:extLst>
          </p:cNvPr>
          <p:cNvSpPr/>
          <p:nvPr/>
        </p:nvSpPr>
        <p:spPr bwMode="auto">
          <a:xfrm>
            <a:off x="4368800" y="1491608"/>
            <a:ext cx="482600" cy="4045592"/>
          </a:xfrm>
          <a:prstGeom prst="leftBrace">
            <a:avLst>
              <a:gd name="adj1" fmla="val 8333"/>
              <a:gd name="adj2" fmla="val 49540"/>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055145699"/>
      </p:ext>
    </p:extLst>
  </p:cSld>
  <p:clrMapOvr>
    <a:masterClrMapping/>
  </p:clrMapOvr>
  <p:transition spd="med">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F209EC-991A-C242-2275-7902629D7682}"/>
              </a:ext>
            </a:extLst>
          </p:cNvPr>
          <p:cNvSpPr>
            <a:spLocks noGrp="1"/>
          </p:cNvSpPr>
          <p:nvPr>
            <p:ph type="title"/>
          </p:nvPr>
        </p:nvSpPr>
        <p:spPr/>
        <p:txBody>
          <a:bodyPr/>
          <a:lstStyle/>
          <a:p>
            <a:r>
              <a:rPr lang="es-ES" dirty="0"/>
              <a:t>UBICACIÓN DEL PERJUICIO MORAL EN LA RESPONSABILIDAD POR CULPA PATRONAL.</a:t>
            </a:r>
            <a:endParaRPr lang="es-CO" dirty="0"/>
          </a:p>
        </p:txBody>
      </p:sp>
      <p:sp>
        <p:nvSpPr>
          <p:cNvPr id="3" name="CuadroTexto 2">
            <a:extLst>
              <a:ext uri="{FF2B5EF4-FFF2-40B4-BE49-F238E27FC236}">
                <a16:creationId xmlns:a16="http://schemas.microsoft.com/office/drawing/2014/main" id="{575AB847-429F-7C4F-8180-D3E1B15C525E}"/>
              </a:ext>
            </a:extLst>
          </p:cNvPr>
          <p:cNvSpPr txBox="1"/>
          <p:nvPr/>
        </p:nvSpPr>
        <p:spPr>
          <a:xfrm>
            <a:off x="2751667" y="1211590"/>
            <a:ext cx="4318000" cy="523220"/>
          </a:xfrm>
          <a:prstGeom prst="rect">
            <a:avLst/>
          </a:prstGeom>
          <a:noFill/>
        </p:spPr>
        <p:txBody>
          <a:bodyPr wrap="square" rtlCol="0">
            <a:spAutoFit/>
          </a:bodyPr>
          <a:lstStyle/>
          <a:p>
            <a:r>
              <a:rPr lang="es-ES" sz="2800" b="1" dirty="0"/>
              <a:t>ESQUEMA:</a:t>
            </a:r>
            <a:endParaRPr lang="es-CO" sz="2800" b="1" dirty="0"/>
          </a:p>
        </p:txBody>
      </p:sp>
      <p:sp>
        <p:nvSpPr>
          <p:cNvPr id="4" name="CuadroTexto 3">
            <a:extLst>
              <a:ext uri="{FF2B5EF4-FFF2-40B4-BE49-F238E27FC236}">
                <a16:creationId xmlns:a16="http://schemas.microsoft.com/office/drawing/2014/main" id="{C05A5690-8D9E-1054-8660-8A586A808476}"/>
              </a:ext>
            </a:extLst>
          </p:cNvPr>
          <p:cNvSpPr txBox="1"/>
          <p:nvPr/>
        </p:nvSpPr>
        <p:spPr>
          <a:xfrm>
            <a:off x="414867" y="2175933"/>
            <a:ext cx="8077200" cy="3477875"/>
          </a:xfrm>
          <a:prstGeom prst="rect">
            <a:avLst/>
          </a:prstGeom>
          <a:noFill/>
        </p:spPr>
        <p:txBody>
          <a:bodyPr wrap="square" rtlCol="0">
            <a:spAutoFit/>
          </a:bodyPr>
          <a:lstStyle/>
          <a:p>
            <a:r>
              <a:rPr lang="es-ES" sz="2000" b="1" dirty="0"/>
              <a:t>Análisis del Trabajo en condiciones dignas, justas y seguras (I)</a:t>
            </a:r>
          </a:p>
          <a:p>
            <a:endParaRPr lang="es-ES" sz="2000" b="1" dirty="0"/>
          </a:p>
          <a:p>
            <a:r>
              <a:rPr lang="es-ES" sz="2000" b="1" dirty="0"/>
              <a:t>Responsabilidad por Culpa Patronal establecida en el art. 216 C.S.T. (II)</a:t>
            </a:r>
          </a:p>
          <a:p>
            <a:endParaRPr lang="es-ES" sz="2000" b="1" dirty="0"/>
          </a:p>
          <a:p>
            <a:r>
              <a:rPr lang="es-ES" sz="2000" b="1" dirty="0"/>
              <a:t>Diferentes perjuicios patrimoniales y extrapatrimoniales  reconocidos por la Corte Suprema de Justicia				       (III)</a:t>
            </a:r>
          </a:p>
          <a:p>
            <a:endParaRPr lang="es-ES" sz="2000" b="1" dirty="0"/>
          </a:p>
          <a:p>
            <a:r>
              <a:rPr lang="es-ES" sz="2000" b="1" dirty="0"/>
              <a:t>Diferenciación de otras formas  de reparación y perjuicios extrapatrimoniales reconocidos por otras jurisdicciones (IV)</a:t>
            </a:r>
            <a:endParaRPr lang="es-CO" sz="2000" b="1" dirty="0"/>
          </a:p>
        </p:txBody>
      </p:sp>
      <p:sp>
        <p:nvSpPr>
          <p:cNvPr id="5" name="Flecha: hacia abajo 4">
            <a:extLst>
              <a:ext uri="{FF2B5EF4-FFF2-40B4-BE49-F238E27FC236}">
                <a16:creationId xmlns:a16="http://schemas.microsoft.com/office/drawing/2014/main" id="{7B5859E6-06A4-FD0A-F165-1FD1115D63B8}"/>
              </a:ext>
            </a:extLst>
          </p:cNvPr>
          <p:cNvSpPr/>
          <p:nvPr/>
        </p:nvSpPr>
        <p:spPr bwMode="auto">
          <a:xfrm>
            <a:off x="3779520" y="2606040"/>
            <a:ext cx="381000" cy="175260"/>
          </a:xfrm>
          <a:prstGeom prst="downArrow">
            <a:avLst/>
          </a:prstGeom>
          <a:solidFill>
            <a:schemeClr val="accent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6" name="Flecha: hacia abajo 5">
            <a:extLst>
              <a:ext uri="{FF2B5EF4-FFF2-40B4-BE49-F238E27FC236}">
                <a16:creationId xmlns:a16="http://schemas.microsoft.com/office/drawing/2014/main" id="{76E3BFED-BA78-3BC0-3833-A0C22EF3528E}"/>
              </a:ext>
            </a:extLst>
          </p:cNvPr>
          <p:cNvSpPr/>
          <p:nvPr/>
        </p:nvSpPr>
        <p:spPr bwMode="auto">
          <a:xfrm>
            <a:off x="3870960" y="3429000"/>
            <a:ext cx="289560" cy="289560"/>
          </a:xfrm>
          <a:prstGeom prst="downArrow">
            <a:avLst/>
          </a:prstGeom>
          <a:solidFill>
            <a:schemeClr val="accent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7" name="Flecha: hacia abajo 6">
            <a:extLst>
              <a:ext uri="{FF2B5EF4-FFF2-40B4-BE49-F238E27FC236}">
                <a16:creationId xmlns:a16="http://schemas.microsoft.com/office/drawing/2014/main" id="{6E8D0BC9-AE7E-C69F-61BB-19DB3FDA0C3A}"/>
              </a:ext>
            </a:extLst>
          </p:cNvPr>
          <p:cNvSpPr/>
          <p:nvPr/>
        </p:nvSpPr>
        <p:spPr bwMode="auto">
          <a:xfrm>
            <a:off x="3870960" y="4762500"/>
            <a:ext cx="381000" cy="289560"/>
          </a:xfrm>
          <a:prstGeom prst="downArrow">
            <a:avLst/>
          </a:prstGeom>
          <a:solidFill>
            <a:schemeClr val="accent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4089544600"/>
      </p:ext>
    </p:extLst>
  </p:cSld>
  <p:clrMapOvr>
    <a:masterClrMapping/>
  </p:clrMapOvr>
  <p:transition spd="med">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485212-B8E5-3581-D707-01458A316D32}"/>
              </a:ext>
            </a:extLst>
          </p:cNvPr>
          <p:cNvSpPr>
            <a:spLocks noGrp="1"/>
          </p:cNvSpPr>
          <p:nvPr>
            <p:ph type="title"/>
          </p:nvPr>
        </p:nvSpPr>
        <p:spPr/>
        <p:txBody>
          <a:bodyPr/>
          <a:lstStyle/>
          <a:p>
            <a:r>
              <a:rPr lang="es-ES" dirty="0"/>
              <a:t>EL TRABAJO EN CONDICIONES DIGNAS, JUSTAS Y SEGURAS.</a:t>
            </a:r>
            <a:endParaRPr lang="es-CO" dirty="0"/>
          </a:p>
        </p:txBody>
      </p:sp>
      <p:sp>
        <p:nvSpPr>
          <p:cNvPr id="3" name="CuadroTexto 2">
            <a:extLst>
              <a:ext uri="{FF2B5EF4-FFF2-40B4-BE49-F238E27FC236}">
                <a16:creationId xmlns:a16="http://schemas.microsoft.com/office/drawing/2014/main" id="{5F8811AC-0A24-E247-1AD7-47131ED6518B}"/>
              </a:ext>
            </a:extLst>
          </p:cNvPr>
          <p:cNvSpPr txBox="1"/>
          <p:nvPr/>
        </p:nvSpPr>
        <p:spPr>
          <a:xfrm>
            <a:off x="314325" y="1287780"/>
            <a:ext cx="4501515" cy="369332"/>
          </a:xfrm>
          <a:prstGeom prst="rect">
            <a:avLst/>
          </a:prstGeom>
          <a:noFill/>
        </p:spPr>
        <p:txBody>
          <a:bodyPr wrap="square" rtlCol="0">
            <a:spAutoFit/>
          </a:bodyPr>
          <a:lstStyle/>
          <a:p>
            <a:r>
              <a:rPr lang="es-ES" b="1" dirty="0"/>
              <a:t>Se analiza desde:</a:t>
            </a:r>
            <a:endParaRPr lang="es-CO" b="1" dirty="0"/>
          </a:p>
        </p:txBody>
      </p:sp>
      <p:sp>
        <p:nvSpPr>
          <p:cNvPr id="4" name="CuadroTexto 3">
            <a:extLst>
              <a:ext uri="{FF2B5EF4-FFF2-40B4-BE49-F238E27FC236}">
                <a16:creationId xmlns:a16="http://schemas.microsoft.com/office/drawing/2014/main" id="{6CF21B27-53D9-05AD-4934-40F505B73CD7}"/>
              </a:ext>
            </a:extLst>
          </p:cNvPr>
          <p:cNvSpPr txBox="1"/>
          <p:nvPr/>
        </p:nvSpPr>
        <p:spPr>
          <a:xfrm>
            <a:off x="411480" y="2232660"/>
            <a:ext cx="3200400" cy="646331"/>
          </a:xfrm>
          <a:prstGeom prst="rect">
            <a:avLst/>
          </a:prstGeom>
          <a:noFill/>
        </p:spPr>
        <p:txBody>
          <a:bodyPr wrap="square" rtlCol="0">
            <a:spAutoFit/>
          </a:bodyPr>
          <a:lstStyle/>
          <a:p>
            <a:r>
              <a:rPr lang="es-ES" b="1" dirty="0"/>
              <a:t>Para el trabajador en ejercicio de su labor:</a:t>
            </a:r>
            <a:endParaRPr lang="es-CO" b="1" dirty="0"/>
          </a:p>
        </p:txBody>
      </p:sp>
      <p:sp>
        <p:nvSpPr>
          <p:cNvPr id="5" name="Flecha: hacia la izquierda 4">
            <a:extLst>
              <a:ext uri="{FF2B5EF4-FFF2-40B4-BE49-F238E27FC236}">
                <a16:creationId xmlns:a16="http://schemas.microsoft.com/office/drawing/2014/main" id="{C05EC400-2ABA-0B75-AF44-623B509A0852}"/>
              </a:ext>
            </a:extLst>
          </p:cNvPr>
          <p:cNvSpPr/>
          <p:nvPr/>
        </p:nvSpPr>
        <p:spPr bwMode="auto">
          <a:xfrm>
            <a:off x="3337560" y="2476500"/>
            <a:ext cx="510540" cy="243840"/>
          </a:xfrm>
          <a:prstGeom prst="leftArrow">
            <a:avLst/>
          </a:prstGeom>
          <a:solidFill>
            <a:schemeClr val="accent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6" name="CuadroTexto 5">
            <a:extLst>
              <a:ext uri="{FF2B5EF4-FFF2-40B4-BE49-F238E27FC236}">
                <a16:creationId xmlns:a16="http://schemas.microsoft.com/office/drawing/2014/main" id="{E4BFB977-CA32-47E4-FAC9-2EB792820424}"/>
              </a:ext>
            </a:extLst>
          </p:cNvPr>
          <p:cNvSpPr txBox="1"/>
          <p:nvPr/>
        </p:nvSpPr>
        <p:spPr>
          <a:xfrm>
            <a:off x="4160520" y="1866900"/>
            <a:ext cx="4572000" cy="1754326"/>
          </a:xfrm>
          <a:prstGeom prst="rect">
            <a:avLst/>
          </a:prstGeom>
          <a:noFill/>
        </p:spPr>
        <p:txBody>
          <a:bodyPr wrap="square" rtlCol="0">
            <a:spAutoFit/>
          </a:bodyPr>
          <a:lstStyle/>
          <a:p>
            <a:r>
              <a:rPr lang="es-ES" b="1" dirty="0"/>
              <a:t>El empleador debe garantizar condiciones dignas, justas y seguras.</a:t>
            </a:r>
          </a:p>
          <a:p>
            <a:endParaRPr lang="es-ES" b="1" dirty="0"/>
          </a:p>
          <a:p>
            <a:endParaRPr lang="es-ES" b="1" dirty="0"/>
          </a:p>
          <a:p>
            <a:r>
              <a:rPr lang="es-ES" b="1" dirty="0"/>
              <a:t>Fuerza de trabajo, expone su vida e integridad tanto física como psíquica.</a:t>
            </a:r>
            <a:endParaRPr lang="es-CO" b="1" dirty="0"/>
          </a:p>
        </p:txBody>
      </p:sp>
      <p:sp>
        <p:nvSpPr>
          <p:cNvPr id="7" name="Flecha: hacia abajo 6">
            <a:extLst>
              <a:ext uri="{FF2B5EF4-FFF2-40B4-BE49-F238E27FC236}">
                <a16:creationId xmlns:a16="http://schemas.microsoft.com/office/drawing/2014/main" id="{A42BB373-53DB-CF8A-CE86-D9AA6A4FBDBE}"/>
              </a:ext>
            </a:extLst>
          </p:cNvPr>
          <p:cNvSpPr/>
          <p:nvPr/>
        </p:nvSpPr>
        <p:spPr bwMode="auto">
          <a:xfrm>
            <a:off x="5882640" y="2575560"/>
            <a:ext cx="434340" cy="303431"/>
          </a:xfrm>
          <a:prstGeom prst="downArrow">
            <a:avLst/>
          </a:prstGeom>
          <a:solidFill>
            <a:schemeClr val="accent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ysClr val="windowText" lastClr="000000"/>
              </a:solidFill>
              <a:effectLst/>
              <a:latin typeface="Arial" charset="0"/>
            </a:endParaRPr>
          </a:p>
        </p:txBody>
      </p:sp>
      <p:sp>
        <p:nvSpPr>
          <p:cNvPr id="8" name="Rectángulo 7">
            <a:extLst>
              <a:ext uri="{FF2B5EF4-FFF2-40B4-BE49-F238E27FC236}">
                <a16:creationId xmlns:a16="http://schemas.microsoft.com/office/drawing/2014/main" id="{13D9E109-36A8-50A8-0DD0-C852B621A34A}"/>
              </a:ext>
            </a:extLst>
          </p:cNvPr>
          <p:cNvSpPr/>
          <p:nvPr/>
        </p:nvSpPr>
        <p:spPr bwMode="auto">
          <a:xfrm>
            <a:off x="129540" y="3962400"/>
            <a:ext cx="2491740" cy="220218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s-ES" sz="1800" b="1" i="0" u="none" strike="noStrike" cap="none" normalizeH="0" baseline="0" dirty="0">
                <a:ln>
                  <a:noFill/>
                </a:ln>
                <a:effectLst/>
                <a:latin typeface="Arial" charset="0"/>
              </a:rPr>
              <a:t>Perspectiva de la </a:t>
            </a:r>
          </a:p>
          <a:p>
            <a:pPr marL="0" marR="0" indent="0" algn="l" defTabSz="914400" rtl="0" eaLnBrk="0" fontAlgn="base" latinLnBrk="0" hangingPunct="0">
              <a:lnSpc>
                <a:spcPct val="100000"/>
              </a:lnSpc>
              <a:spcBef>
                <a:spcPct val="0"/>
              </a:spcBef>
              <a:spcAft>
                <a:spcPct val="0"/>
              </a:spcAft>
              <a:buClrTx/>
              <a:buSzTx/>
              <a:buFontTx/>
              <a:buNone/>
              <a:tabLst/>
            </a:pPr>
            <a:r>
              <a:rPr lang="es-ES" b="1" dirty="0"/>
              <a:t>Normatividad y la</a:t>
            </a:r>
          </a:p>
          <a:p>
            <a:pPr marL="0" marR="0" indent="0" algn="l" defTabSz="914400" rtl="0" eaLnBrk="0" fontAlgn="base" latinLnBrk="0" hangingPunct="0">
              <a:lnSpc>
                <a:spcPct val="100000"/>
              </a:lnSpc>
              <a:spcBef>
                <a:spcPct val="0"/>
              </a:spcBef>
              <a:spcAft>
                <a:spcPct val="0"/>
              </a:spcAft>
              <a:buClrTx/>
              <a:buSzTx/>
              <a:buFontTx/>
              <a:buNone/>
              <a:tabLst/>
            </a:pPr>
            <a:r>
              <a:rPr kumimoji="0" lang="es-ES" sz="1800" b="1" i="0" u="none" strike="noStrike" cap="none" normalizeH="0" baseline="0" dirty="0">
                <a:ln>
                  <a:noFill/>
                </a:ln>
                <a:effectLst/>
                <a:latin typeface="Arial" charset="0"/>
              </a:rPr>
              <a:t>Jurisprudencia</a:t>
            </a:r>
          </a:p>
          <a:p>
            <a:pPr marL="0" marR="0" indent="0" algn="l" defTabSz="914400" rtl="0" eaLnBrk="0" fontAlgn="base" latinLnBrk="0" hangingPunct="0">
              <a:lnSpc>
                <a:spcPct val="100000"/>
              </a:lnSpc>
              <a:spcBef>
                <a:spcPct val="0"/>
              </a:spcBef>
              <a:spcAft>
                <a:spcPct val="0"/>
              </a:spcAft>
              <a:buClrTx/>
              <a:buSzTx/>
              <a:buFontTx/>
              <a:buNone/>
              <a:tabLst/>
            </a:pPr>
            <a:r>
              <a:rPr lang="es-ES" b="1" dirty="0"/>
              <a:t>Nacional.</a:t>
            </a:r>
            <a:endParaRPr kumimoji="0" lang="es-CO" sz="1800" b="1" i="0" u="none" strike="noStrike" cap="none" normalizeH="0" baseline="0" dirty="0">
              <a:ln>
                <a:noFill/>
              </a:ln>
              <a:effectLst/>
              <a:latin typeface="Arial" charset="0"/>
            </a:endParaRPr>
          </a:p>
        </p:txBody>
      </p:sp>
      <p:sp>
        <p:nvSpPr>
          <p:cNvPr id="9" name="Rectángulo 8">
            <a:extLst>
              <a:ext uri="{FF2B5EF4-FFF2-40B4-BE49-F238E27FC236}">
                <a16:creationId xmlns:a16="http://schemas.microsoft.com/office/drawing/2014/main" id="{FFB9449C-198C-AE92-DC61-1CFC8A6B79F7}"/>
              </a:ext>
            </a:extLst>
          </p:cNvPr>
          <p:cNvSpPr/>
          <p:nvPr/>
        </p:nvSpPr>
        <p:spPr bwMode="auto">
          <a:xfrm>
            <a:off x="3261360" y="3962400"/>
            <a:ext cx="2545080" cy="220218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s-ES" sz="1800" b="1" i="0" u="none" strike="noStrike" cap="none" normalizeH="0" baseline="0" dirty="0">
                <a:ln>
                  <a:noFill/>
                </a:ln>
                <a:effectLst/>
                <a:latin typeface="Arial" charset="0"/>
              </a:rPr>
              <a:t>Seguridad e Higiene </a:t>
            </a:r>
          </a:p>
          <a:p>
            <a:pPr marL="0" marR="0" indent="0" algn="l" defTabSz="914400" rtl="0" eaLnBrk="0" fontAlgn="base" latinLnBrk="0" hangingPunct="0">
              <a:lnSpc>
                <a:spcPct val="100000"/>
              </a:lnSpc>
              <a:spcBef>
                <a:spcPct val="0"/>
              </a:spcBef>
              <a:spcAft>
                <a:spcPct val="0"/>
              </a:spcAft>
              <a:buClrTx/>
              <a:buSzTx/>
              <a:buFontTx/>
              <a:buNone/>
              <a:tabLst/>
            </a:pPr>
            <a:r>
              <a:rPr kumimoji="0" lang="es-ES" sz="1800" b="1" i="0" u="none" strike="noStrike" cap="none" normalizeH="0" baseline="0" dirty="0">
                <a:ln>
                  <a:noFill/>
                </a:ln>
                <a:effectLst/>
                <a:latin typeface="Arial" charset="0"/>
              </a:rPr>
              <a:t>en el trabajo como</a:t>
            </a:r>
          </a:p>
          <a:p>
            <a:pPr marL="0" marR="0" indent="0" algn="l" defTabSz="914400" rtl="0" eaLnBrk="0" fontAlgn="base" latinLnBrk="0" hangingPunct="0">
              <a:lnSpc>
                <a:spcPct val="100000"/>
              </a:lnSpc>
              <a:spcBef>
                <a:spcPct val="0"/>
              </a:spcBef>
              <a:spcAft>
                <a:spcPct val="0"/>
              </a:spcAft>
              <a:buClrTx/>
              <a:buSzTx/>
              <a:buFontTx/>
              <a:buNone/>
              <a:tabLst/>
            </a:pPr>
            <a:r>
              <a:rPr lang="es-ES" b="1" dirty="0"/>
              <a:t>Derecho Humano</a:t>
            </a:r>
          </a:p>
          <a:p>
            <a:pPr marL="0" marR="0" indent="0" algn="l" defTabSz="914400" rtl="0" eaLnBrk="0" fontAlgn="base" latinLnBrk="0" hangingPunct="0">
              <a:lnSpc>
                <a:spcPct val="100000"/>
              </a:lnSpc>
              <a:spcBef>
                <a:spcPct val="0"/>
              </a:spcBef>
              <a:spcAft>
                <a:spcPct val="0"/>
              </a:spcAft>
              <a:buClrTx/>
              <a:buSzTx/>
              <a:buFontTx/>
              <a:buNone/>
              <a:tabLst/>
            </a:pPr>
            <a:r>
              <a:rPr kumimoji="0" lang="es-ES" sz="1800" b="1" i="0" u="none" strike="noStrike" cap="none" normalizeH="0" baseline="0" dirty="0">
                <a:ln>
                  <a:noFill/>
                </a:ln>
                <a:effectLst/>
                <a:latin typeface="Arial" charset="0"/>
              </a:rPr>
              <a:t>Laboral.</a:t>
            </a:r>
            <a:endParaRPr kumimoji="0" lang="es-CO" sz="1800" b="1" i="0" u="none" strike="noStrike" cap="none" normalizeH="0" baseline="0" dirty="0">
              <a:ln>
                <a:noFill/>
              </a:ln>
              <a:effectLst/>
              <a:latin typeface="Arial" charset="0"/>
            </a:endParaRPr>
          </a:p>
        </p:txBody>
      </p:sp>
      <p:sp>
        <p:nvSpPr>
          <p:cNvPr id="10" name="Rectángulo 9">
            <a:extLst>
              <a:ext uri="{FF2B5EF4-FFF2-40B4-BE49-F238E27FC236}">
                <a16:creationId xmlns:a16="http://schemas.microsoft.com/office/drawing/2014/main" id="{639AAF78-248F-D361-4E3E-E9973F33B42E}"/>
              </a:ext>
            </a:extLst>
          </p:cNvPr>
          <p:cNvSpPr/>
          <p:nvPr/>
        </p:nvSpPr>
        <p:spPr bwMode="auto">
          <a:xfrm>
            <a:off x="6416040" y="4015740"/>
            <a:ext cx="2413635" cy="207264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s-ES" sz="1800" b="1" i="0" u="none" strike="noStrike" cap="none" normalizeH="0" baseline="0" dirty="0">
                <a:ln>
                  <a:noFill/>
                </a:ln>
                <a:effectLst/>
                <a:latin typeface="Arial" charset="0"/>
              </a:rPr>
              <a:t>Su desarrollo desde</a:t>
            </a:r>
          </a:p>
          <a:p>
            <a:pPr marL="0" marR="0" indent="0" algn="l" defTabSz="914400" rtl="0" eaLnBrk="0" fontAlgn="base" latinLnBrk="0" hangingPunct="0">
              <a:lnSpc>
                <a:spcPct val="100000"/>
              </a:lnSpc>
              <a:spcBef>
                <a:spcPct val="0"/>
              </a:spcBef>
              <a:spcAft>
                <a:spcPct val="0"/>
              </a:spcAft>
              <a:buClrTx/>
              <a:buSzTx/>
              <a:buFontTx/>
              <a:buNone/>
              <a:tabLst/>
            </a:pPr>
            <a:r>
              <a:rPr kumimoji="0" lang="es-ES" sz="1800" b="1" i="0" u="none" strike="noStrike" cap="none" normalizeH="0" baseline="0" dirty="0">
                <a:ln>
                  <a:noFill/>
                </a:ln>
                <a:effectLst/>
                <a:latin typeface="Arial" charset="0"/>
              </a:rPr>
              <a:t>el marco de la O.I.T.</a:t>
            </a:r>
            <a:endParaRPr kumimoji="0" lang="es-CO" sz="1800" b="1" i="0" u="none" strike="noStrike" cap="none" normalizeH="0" baseline="0" dirty="0">
              <a:ln>
                <a:noFill/>
              </a:ln>
              <a:effectLst/>
              <a:latin typeface="Arial" charset="0"/>
            </a:endParaRPr>
          </a:p>
        </p:txBody>
      </p:sp>
      <p:sp>
        <p:nvSpPr>
          <p:cNvPr id="11" name="Flecha: hacia abajo 10">
            <a:extLst>
              <a:ext uri="{FF2B5EF4-FFF2-40B4-BE49-F238E27FC236}">
                <a16:creationId xmlns:a16="http://schemas.microsoft.com/office/drawing/2014/main" id="{9749EAE1-343D-C3E1-5758-85663E02D79E}"/>
              </a:ext>
            </a:extLst>
          </p:cNvPr>
          <p:cNvSpPr/>
          <p:nvPr/>
        </p:nvSpPr>
        <p:spPr bwMode="auto">
          <a:xfrm>
            <a:off x="1181100" y="3535680"/>
            <a:ext cx="510540" cy="251460"/>
          </a:xfrm>
          <a:prstGeom prst="downArrow">
            <a:avLst/>
          </a:prstGeom>
          <a:solidFill>
            <a:schemeClr val="accent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12" name="Flecha: hacia abajo 11">
            <a:extLst>
              <a:ext uri="{FF2B5EF4-FFF2-40B4-BE49-F238E27FC236}">
                <a16:creationId xmlns:a16="http://schemas.microsoft.com/office/drawing/2014/main" id="{B10889FE-118E-1300-038A-FF323B859EC2}"/>
              </a:ext>
            </a:extLst>
          </p:cNvPr>
          <p:cNvSpPr/>
          <p:nvPr/>
        </p:nvSpPr>
        <p:spPr bwMode="auto">
          <a:xfrm>
            <a:off x="4099560" y="3621226"/>
            <a:ext cx="579120" cy="209788"/>
          </a:xfrm>
          <a:prstGeom prst="downArrow">
            <a:avLst/>
          </a:prstGeom>
          <a:solidFill>
            <a:schemeClr val="accent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13" name="Flecha: hacia abajo 12">
            <a:extLst>
              <a:ext uri="{FF2B5EF4-FFF2-40B4-BE49-F238E27FC236}">
                <a16:creationId xmlns:a16="http://schemas.microsoft.com/office/drawing/2014/main" id="{11E2E913-AC32-EBBF-6D11-E75A2DAB5672}"/>
              </a:ext>
            </a:extLst>
          </p:cNvPr>
          <p:cNvSpPr/>
          <p:nvPr/>
        </p:nvSpPr>
        <p:spPr bwMode="auto">
          <a:xfrm>
            <a:off x="7307580" y="3621226"/>
            <a:ext cx="510540" cy="341174"/>
          </a:xfrm>
          <a:prstGeom prst="downArrow">
            <a:avLst/>
          </a:prstGeom>
          <a:solidFill>
            <a:schemeClr val="accent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944517710"/>
      </p:ext>
    </p:extLst>
  </p:cSld>
  <p:clrMapOvr>
    <a:masterClrMapping/>
  </p:clrMapOvr>
  <p:transition spd="med">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0A44FDAA-58C6-1B79-17E7-5DA60FF88001}"/>
              </a:ext>
            </a:extLst>
          </p:cNvPr>
          <p:cNvSpPr>
            <a:spLocks noGrp="1"/>
          </p:cNvSpPr>
          <p:nvPr>
            <p:ph type="title"/>
          </p:nvPr>
        </p:nvSpPr>
        <p:spPr/>
        <p:txBody>
          <a:bodyPr/>
          <a:lstStyle/>
          <a:p>
            <a:endParaRPr lang="es-CO"/>
          </a:p>
        </p:txBody>
      </p:sp>
      <p:sp>
        <p:nvSpPr>
          <p:cNvPr id="5" name="Marcador de texto 4">
            <a:extLst>
              <a:ext uri="{FF2B5EF4-FFF2-40B4-BE49-F238E27FC236}">
                <a16:creationId xmlns:a16="http://schemas.microsoft.com/office/drawing/2014/main" id="{43F02538-9451-B89A-3899-B56C1EB190D4}"/>
              </a:ext>
            </a:extLst>
          </p:cNvPr>
          <p:cNvSpPr>
            <a:spLocks noGrp="1"/>
          </p:cNvSpPr>
          <p:nvPr>
            <p:ph type="body" sz="half" idx="2"/>
          </p:nvPr>
        </p:nvSpPr>
        <p:spPr/>
        <p:txBody>
          <a:bodyPr/>
          <a:lstStyle/>
          <a:p>
            <a:r>
              <a:rPr lang="es-ES" sz="2400" b="1" dirty="0"/>
              <a:t>Normatividad y Jurisprudencia Nacional.</a:t>
            </a:r>
            <a:endParaRPr lang="es-CO" sz="2400" b="1" dirty="0"/>
          </a:p>
        </p:txBody>
      </p:sp>
      <p:pic>
        <p:nvPicPr>
          <p:cNvPr id="7" name="Imagen 6">
            <a:extLst>
              <a:ext uri="{FF2B5EF4-FFF2-40B4-BE49-F238E27FC236}">
                <a16:creationId xmlns:a16="http://schemas.microsoft.com/office/drawing/2014/main" id="{0EF4EC14-3EEB-B161-A9A9-F771D7D69DC1}"/>
              </a:ext>
            </a:extLst>
          </p:cNvPr>
          <p:cNvPicPr>
            <a:picLocks noChangeAspect="1"/>
          </p:cNvPicPr>
          <p:nvPr/>
        </p:nvPicPr>
        <p:blipFill>
          <a:blip r:embed="rId2"/>
          <a:stretch>
            <a:fillRect/>
          </a:stretch>
        </p:blipFill>
        <p:spPr>
          <a:xfrm>
            <a:off x="1485900" y="1244457"/>
            <a:ext cx="6263640" cy="3990483"/>
          </a:xfrm>
          <a:prstGeom prst="rect">
            <a:avLst/>
          </a:prstGeom>
        </p:spPr>
      </p:pic>
    </p:spTree>
    <p:extLst>
      <p:ext uri="{BB962C8B-B14F-4D97-AF65-F5344CB8AC3E}">
        <p14:creationId xmlns:p14="http://schemas.microsoft.com/office/powerpoint/2010/main" val="1186068426"/>
      </p:ext>
    </p:extLst>
  </p:cSld>
  <p:clrMapOvr>
    <a:masterClrMapping/>
  </p:clrMapOvr>
  <p:transition spd="med">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EB8D8F28-4101-5309-BC6E-96FE7A88AC4E}"/>
              </a:ext>
            </a:extLst>
          </p:cNvPr>
          <p:cNvSpPr>
            <a:spLocks noGrp="1"/>
          </p:cNvSpPr>
          <p:nvPr>
            <p:ph type="title"/>
          </p:nvPr>
        </p:nvSpPr>
        <p:spPr/>
        <p:txBody>
          <a:bodyPr/>
          <a:lstStyle/>
          <a:p>
            <a:r>
              <a:rPr lang="es-ES" dirty="0"/>
              <a:t>Normatividad y Jurisprudencia Nacional.</a:t>
            </a:r>
            <a:endParaRPr lang="es-CO" dirty="0"/>
          </a:p>
        </p:txBody>
      </p:sp>
      <p:sp>
        <p:nvSpPr>
          <p:cNvPr id="6" name="CuadroTexto 5">
            <a:extLst>
              <a:ext uri="{FF2B5EF4-FFF2-40B4-BE49-F238E27FC236}">
                <a16:creationId xmlns:a16="http://schemas.microsoft.com/office/drawing/2014/main" id="{A4A43017-091D-9578-9CE7-3E30D2C07516}"/>
              </a:ext>
            </a:extLst>
          </p:cNvPr>
          <p:cNvSpPr txBox="1"/>
          <p:nvPr/>
        </p:nvSpPr>
        <p:spPr>
          <a:xfrm>
            <a:off x="474133" y="2633133"/>
            <a:ext cx="2125134" cy="1477328"/>
          </a:xfrm>
          <a:prstGeom prst="rect">
            <a:avLst/>
          </a:prstGeom>
          <a:noFill/>
        </p:spPr>
        <p:txBody>
          <a:bodyPr wrap="square" rtlCol="0">
            <a:spAutoFit/>
          </a:bodyPr>
          <a:lstStyle/>
          <a:p>
            <a:r>
              <a:rPr lang="es-ES" b="1" dirty="0"/>
              <a:t>Derecho al Trabajo</a:t>
            </a:r>
          </a:p>
          <a:p>
            <a:endParaRPr lang="es-ES" b="1" dirty="0"/>
          </a:p>
          <a:p>
            <a:r>
              <a:rPr lang="es-ES" b="1" dirty="0"/>
              <a:t>Connotación</a:t>
            </a:r>
          </a:p>
          <a:p>
            <a:r>
              <a:rPr lang="es-ES" b="1" dirty="0"/>
              <a:t>Constitucional</a:t>
            </a:r>
            <a:endParaRPr lang="es-CO" b="1" dirty="0"/>
          </a:p>
        </p:txBody>
      </p:sp>
      <p:sp>
        <p:nvSpPr>
          <p:cNvPr id="7" name="CuadroTexto 6">
            <a:extLst>
              <a:ext uri="{FF2B5EF4-FFF2-40B4-BE49-F238E27FC236}">
                <a16:creationId xmlns:a16="http://schemas.microsoft.com/office/drawing/2014/main" id="{97864EE8-AD52-BF56-0944-9605F5D1D4B3}"/>
              </a:ext>
            </a:extLst>
          </p:cNvPr>
          <p:cNvSpPr txBox="1"/>
          <p:nvPr/>
        </p:nvSpPr>
        <p:spPr>
          <a:xfrm>
            <a:off x="3826933" y="2125133"/>
            <a:ext cx="4394200" cy="1477328"/>
          </a:xfrm>
          <a:prstGeom prst="rect">
            <a:avLst/>
          </a:prstGeom>
          <a:noFill/>
        </p:spPr>
        <p:txBody>
          <a:bodyPr wrap="square" rtlCol="0">
            <a:spAutoFit/>
          </a:bodyPr>
          <a:lstStyle/>
          <a:p>
            <a:r>
              <a:rPr lang="es-ES" b="1" dirty="0"/>
              <a:t>Art.25 C.N.   	Condiciones dignas y 		justas</a:t>
            </a:r>
          </a:p>
          <a:p>
            <a:endParaRPr lang="es-ES" b="1" dirty="0"/>
          </a:p>
          <a:p>
            <a:endParaRPr lang="es-ES" b="1" dirty="0"/>
          </a:p>
          <a:p>
            <a:r>
              <a:rPr lang="es-ES" b="1" dirty="0"/>
              <a:t>Dignidad inherente al ser humano.</a:t>
            </a:r>
            <a:endParaRPr lang="es-CO" b="1" dirty="0"/>
          </a:p>
        </p:txBody>
      </p:sp>
      <p:sp>
        <p:nvSpPr>
          <p:cNvPr id="8" name="CuadroTexto 7">
            <a:extLst>
              <a:ext uri="{FF2B5EF4-FFF2-40B4-BE49-F238E27FC236}">
                <a16:creationId xmlns:a16="http://schemas.microsoft.com/office/drawing/2014/main" id="{D5EB7E31-0452-062C-F9E4-892A2476013C}"/>
              </a:ext>
            </a:extLst>
          </p:cNvPr>
          <p:cNvSpPr txBox="1"/>
          <p:nvPr/>
        </p:nvSpPr>
        <p:spPr>
          <a:xfrm>
            <a:off x="1955800" y="4529667"/>
            <a:ext cx="6873875" cy="1200329"/>
          </a:xfrm>
          <a:prstGeom prst="rect">
            <a:avLst/>
          </a:prstGeom>
          <a:noFill/>
        </p:spPr>
        <p:txBody>
          <a:bodyPr wrap="square" rtlCol="0">
            <a:spAutoFit/>
          </a:bodyPr>
          <a:lstStyle/>
          <a:p>
            <a:r>
              <a:rPr lang="es-ES" b="1" dirty="0"/>
              <a:t>Art. 25 C.N.              Art. 53 C.N.: Serie de principios y deberes 				que deben cumplirse por 				toda la sociedad, incluido 				el Estado. </a:t>
            </a:r>
            <a:endParaRPr lang="es-CO" b="1" dirty="0"/>
          </a:p>
        </p:txBody>
      </p:sp>
      <p:sp>
        <p:nvSpPr>
          <p:cNvPr id="9" name="CuadroTexto 8">
            <a:extLst>
              <a:ext uri="{FF2B5EF4-FFF2-40B4-BE49-F238E27FC236}">
                <a16:creationId xmlns:a16="http://schemas.microsoft.com/office/drawing/2014/main" id="{FCE61E2F-9D0F-5881-9F3C-ECDADAF6BB38}"/>
              </a:ext>
            </a:extLst>
          </p:cNvPr>
          <p:cNvSpPr txBox="1"/>
          <p:nvPr/>
        </p:nvSpPr>
        <p:spPr>
          <a:xfrm>
            <a:off x="406400" y="5901267"/>
            <a:ext cx="4936067" cy="646331"/>
          </a:xfrm>
          <a:prstGeom prst="rect">
            <a:avLst/>
          </a:prstGeom>
          <a:noFill/>
        </p:spPr>
        <p:txBody>
          <a:bodyPr wrap="square" rtlCol="0">
            <a:spAutoFit/>
          </a:bodyPr>
          <a:lstStyle/>
          <a:p>
            <a:r>
              <a:rPr lang="es-ES" b="1" dirty="0"/>
              <a:t>Fundamento: la dignidad humana en el trabajo.</a:t>
            </a:r>
            <a:endParaRPr lang="es-CO" b="1" dirty="0"/>
          </a:p>
        </p:txBody>
      </p:sp>
      <p:sp>
        <p:nvSpPr>
          <p:cNvPr id="10" name="Flecha: hacia abajo 9">
            <a:extLst>
              <a:ext uri="{FF2B5EF4-FFF2-40B4-BE49-F238E27FC236}">
                <a16:creationId xmlns:a16="http://schemas.microsoft.com/office/drawing/2014/main" id="{B32EB8B9-5C87-8FC4-9230-4A8314323598}"/>
              </a:ext>
            </a:extLst>
          </p:cNvPr>
          <p:cNvSpPr/>
          <p:nvPr/>
        </p:nvSpPr>
        <p:spPr bwMode="auto">
          <a:xfrm>
            <a:off x="1024467" y="3242733"/>
            <a:ext cx="279400" cy="186267"/>
          </a:xfrm>
          <a:prstGeom prst="downArrow">
            <a:avLst/>
          </a:prstGeom>
          <a:solidFill>
            <a:schemeClr val="accent2"/>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11" name="Flecha: hacia abajo 10">
            <a:extLst>
              <a:ext uri="{FF2B5EF4-FFF2-40B4-BE49-F238E27FC236}">
                <a16:creationId xmlns:a16="http://schemas.microsoft.com/office/drawing/2014/main" id="{FF3211D2-CEAB-5C39-D03E-AFD4C445995E}"/>
              </a:ext>
            </a:extLst>
          </p:cNvPr>
          <p:cNvSpPr/>
          <p:nvPr/>
        </p:nvSpPr>
        <p:spPr bwMode="auto">
          <a:xfrm rot="14380165">
            <a:off x="2766107" y="2108150"/>
            <a:ext cx="567266" cy="1692940"/>
          </a:xfrm>
          <a:prstGeom prst="downArrow">
            <a:avLst/>
          </a:prstGeom>
          <a:solidFill>
            <a:schemeClr val="accent2"/>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12" name="Flecha: a la derecha 11">
            <a:extLst>
              <a:ext uri="{FF2B5EF4-FFF2-40B4-BE49-F238E27FC236}">
                <a16:creationId xmlns:a16="http://schemas.microsoft.com/office/drawing/2014/main" id="{10393B8F-747F-6FB6-DA03-188ED0D81871}"/>
              </a:ext>
            </a:extLst>
          </p:cNvPr>
          <p:cNvSpPr/>
          <p:nvPr/>
        </p:nvSpPr>
        <p:spPr bwMode="auto">
          <a:xfrm>
            <a:off x="5342467" y="2282351"/>
            <a:ext cx="364066" cy="223782"/>
          </a:xfrm>
          <a:prstGeom prst="rightArrow">
            <a:avLst/>
          </a:prstGeom>
          <a:solidFill>
            <a:schemeClr val="accent2"/>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13" name="Flecha: a la izquierda y derecha 12">
            <a:extLst>
              <a:ext uri="{FF2B5EF4-FFF2-40B4-BE49-F238E27FC236}">
                <a16:creationId xmlns:a16="http://schemas.microsoft.com/office/drawing/2014/main" id="{836F82B0-8F47-B8A5-EE8A-5CE144D00044}"/>
              </a:ext>
            </a:extLst>
          </p:cNvPr>
          <p:cNvSpPr/>
          <p:nvPr/>
        </p:nvSpPr>
        <p:spPr bwMode="auto">
          <a:xfrm>
            <a:off x="3479800" y="4639733"/>
            <a:ext cx="550333" cy="271886"/>
          </a:xfrm>
          <a:prstGeom prst="leftRightArrow">
            <a:avLst/>
          </a:prstGeom>
          <a:solidFill>
            <a:schemeClr val="accent2"/>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988673577"/>
      </p:ext>
    </p:extLst>
  </p:cSld>
  <p:clrMapOvr>
    <a:masterClrMapping/>
  </p:clrMapOvr>
  <p:transition spd="med">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9E4D74D-57A6-35D1-AE3E-4F9F1A45C7BC}"/>
              </a:ext>
            </a:extLst>
          </p:cNvPr>
          <p:cNvSpPr txBox="1"/>
          <p:nvPr/>
        </p:nvSpPr>
        <p:spPr>
          <a:xfrm>
            <a:off x="440267" y="1481667"/>
            <a:ext cx="6985000" cy="369332"/>
          </a:xfrm>
          <a:prstGeom prst="rect">
            <a:avLst/>
          </a:prstGeom>
          <a:noFill/>
        </p:spPr>
        <p:txBody>
          <a:bodyPr wrap="square" rtlCol="0">
            <a:spAutoFit/>
          </a:bodyPr>
          <a:lstStyle/>
          <a:p>
            <a:r>
              <a:rPr lang="es-ES" b="1" dirty="0"/>
              <a:t>Constitución de 1991:  consagró el Estado Social de Derecho.</a:t>
            </a:r>
            <a:endParaRPr lang="es-CO" b="1" dirty="0"/>
          </a:p>
        </p:txBody>
      </p:sp>
      <p:sp>
        <p:nvSpPr>
          <p:cNvPr id="4" name="Flecha: hacia abajo 3">
            <a:extLst>
              <a:ext uri="{FF2B5EF4-FFF2-40B4-BE49-F238E27FC236}">
                <a16:creationId xmlns:a16="http://schemas.microsoft.com/office/drawing/2014/main" id="{37ADF058-737A-A5E6-014B-E683981128FE}"/>
              </a:ext>
            </a:extLst>
          </p:cNvPr>
          <p:cNvSpPr/>
          <p:nvPr/>
        </p:nvSpPr>
        <p:spPr bwMode="auto">
          <a:xfrm>
            <a:off x="3962400" y="2015067"/>
            <a:ext cx="389467" cy="304800"/>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CuadroTexto 4">
            <a:extLst>
              <a:ext uri="{FF2B5EF4-FFF2-40B4-BE49-F238E27FC236}">
                <a16:creationId xmlns:a16="http://schemas.microsoft.com/office/drawing/2014/main" id="{9E03A2DD-1C4A-0C03-6F38-AA866A74CC2D}"/>
              </a:ext>
            </a:extLst>
          </p:cNvPr>
          <p:cNvSpPr txBox="1"/>
          <p:nvPr/>
        </p:nvSpPr>
        <p:spPr>
          <a:xfrm>
            <a:off x="2709333" y="2429933"/>
            <a:ext cx="6189134" cy="923330"/>
          </a:xfrm>
          <a:prstGeom prst="rect">
            <a:avLst/>
          </a:prstGeom>
          <a:noFill/>
        </p:spPr>
        <p:txBody>
          <a:bodyPr wrap="square" rtlCol="0">
            <a:spAutoFit/>
          </a:bodyPr>
          <a:lstStyle/>
          <a:p>
            <a:r>
              <a:rPr lang="es-ES" b="1" dirty="0"/>
              <a:t>Trabajo como valor y principio fundante.</a:t>
            </a:r>
          </a:p>
          <a:p>
            <a:endParaRPr lang="es-ES" b="1" dirty="0"/>
          </a:p>
          <a:p>
            <a:r>
              <a:rPr lang="es-ES" b="1" dirty="0"/>
              <a:t>Protegido en todas sus modalidades.</a:t>
            </a:r>
            <a:endParaRPr lang="es-CO" b="1" dirty="0"/>
          </a:p>
        </p:txBody>
      </p:sp>
      <p:sp>
        <p:nvSpPr>
          <p:cNvPr id="6" name="Flecha: hacia abajo 5">
            <a:extLst>
              <a:ext uri="{FF2B5EF4-FFF2-40B4-BE49-F238E27FC236}">
                <a16:creationId xmlns:a16="http://schemas.microsoft.com/office/drawing/2014/main" id="{B49AC384-132C-9B1E-359B-2D55555EAF6F}"/>
              </a:ext>
            </a:extLst>
          </p:cNvPr>
          <p:cNvSpPr/>
          <p:nvPr/>
        </p:nvSpPr>
        <p:spPr bwMode="auto">
          <a:xfrm>
            <a:off x="4572000" y="2799265"/>
            <a:ext cx="465667" cy="197935"/>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7" name="CuadroTexto 6">
            <a:extLst>
              <a:ext uri="{FF2B5EF4-FFF2-40B4-BE49-F238E27FC236}">
                <a16:creationId xmlns:a16="http://schemas.microsoft.com/office/drawing/2014/main" id="{53C3CC31-0CA9-2659-96B7-5BB1F842CFA0}"/>
              </a:ext>
            </a:extLst>
          </p:cNvPr>
          <p:cNvSpPr txBox="1"/>
          <p:nvPr/>
        </p:nvSpPr>
        <p:spPr>
          <a:xfrm>
            <a:off x="533400" y="4004733"/>
            <a:ext cx="8365067" cy="2031325"/>
          </a:xfrm>
          <a:prstGeom prst="rect">
            <a:avLst/>
          </a:prstGeom>
          <a:noFill/>
        </p:spPr>
        <p:txBody>
          <a:bodyPr wrap="square" rtlCol="0">
            <a:spAutoFit/>
          </a:bodyPr>
          <a:lstStyle/>
          <a:p>
            <a:r>
              <a:rPr lang="es-ES" b="1" dirty="0"/>
              <a:t>En 1991:</a:t>
            </a:r>
          </a:p>
          <a:p>
            <a:endParaRPr lang="es-ES" b="1" dirty="0"/>
          </a:p>
          <a:p>
            <a:r>
              <a:rPr lang="es-ES" b="1" dirty="0"/>
              <a:t>Estado de Derecho			Estado Social de Derecho</a:t>
            </a:r>
          </a:p>
          <a:p>
            <a:endParaRPr lang="es-ES" b="1" dirty="0"/>
          </a:p>
          <a:p>
            <a:r>
              <a:rPr lang="es-ES" b="1" dirty="0"/>
              <a:t>Ya no estamos sólo sujetos		Promover activamente la</a:t>
            </a:r>
          </a:p>
          <a:p>
            <a:r>
              <a:rPr lang="es-ES" b="1" dirty="0"/>
              <a:t>a la ley.					realización de los valores</a:t>
            </a:r>
          </a:p>
          <a:p>
            <a:r>
              <a:rPr lang="es-ES" b="1" dirty="0"/>
              <a:t>					constitucionales.</a:t>
            </a:r>
            <a:endParaRPr lang="es-CO" b="1" dirty="0"/>
          </a:p>
        </p:txBody>
      </p:sp>
      <p:sp>
        <p:nvSpPr>
          <p:cNvPr id="8" name="Flecha: hacia abajo 7">
            <a:extLst>
              <a:ext uri="{FF2B5EF4-FFF2-40B4-BE49-F238E27FC236}">
                <a16:creationId xmlns:a16="http://schemas.microsoft.com/office/drawing/2014/main" id="{1C55FF6D-A03A-6677-072D-990529F28FCB}"/>
              </a:ext>
            </a:extLst>
          </p:cNvPr>
          <p:cNvSpPr/>
          <p:nvPr/>
        </p:nvSpPr>
        <p:spPr bwMode="auto">
          <a:xfrm>
            <a:off x="1591733" y="4923028"/>
            <a:ext cx="338667" cy="194733"/>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9" name="Flecha: hacia abajo 8">
            <a:extLst>
              <a:ext uri="{FF2B5EF4-FFF2-40B4-BE49-F238E27FC236}">
                <a16:creationId xmlns:a16="http://schemas.microsoft.com/office/drawing/2014/main" id="{7225B0EC-A3E9-E9F8-982B-57B968A41ACF}"/>
              </a:ext>
            </a:extLst>
          </p:cNvPr>
          <p:cNvSpPr/>
          <p:nvPr/>
        </p:nvSpPr>
        <p:spPr bwMode="auto">
          <a:xfrm>
            <a:off x="6333067" y="4923028"/>
            <a:ext cx="338667" cy="194733"/>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432697734"/>
      </p:ext>
    </p:extLst>
  </p:cSld>
  <p:clrMapOvr>
    <a:masterClrMapping/>
  </p:clrMapOvr>
  <p:transition spd="med">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EC064B3C-66ED-18DE-3D62-FB2D79FF9DA3}"/>
              </a:ext>
            </a:extLst>
          </p:cNvPr>
          <p:cNvPicPr>
            <a:picLocks noChangeAspect="1"/>
          </p:cNvPicPr>
          <p:nvPr/>
        </p:nvPicPr>
        <p:blipFill>
          <a:blip r:embed="rId2"/>
          <a:stretch>
            <a:fillRect/>
          </a:stretch>
        </p:blipFill>
        <p:spPr>
          <a:xfrm>
            <a:off x="614362" y="2598208"/>
            <a:ext cx="2124075" cy="2152650"/>
          </a:xfrm>
          <a:prstGeom prst="rect">
            <a:avLst/>
          </a:prstGeom>
        </p:spPr>
      </p:pic>
      <p:sp>
        <p:nvSpPr>
          <p:cNvPr id="3" name="CuadroTexto 2">
            <a:extLst>
              <a:ext uri="{FF2B5EF4-FFF2-40B4-BE49-F238E27FC236}">
                <a16:creationId xmlns:a16="http://schemas.microsoft.com/office/drawing/2014/main" id="{0DD6801C-DBBA-7C63-0681-36F8639921F3}"/>
              </a:ext>
            </a:extLst>
          </p:cNvPr>
          <p:cNvSpPr txBox="1"/>
          <p:nvPr/>
        </p:nvSpPr>
        <p:spPr>
          <a:xfrm>
            <a:off x="3666067" y="2690336"/>
            <a:ext cx="5207000" cy="2308324"/>
          </a:xfrm>
          <a:prstGeom prst="rect">
            <a:avLst/>
          </a:prstGeom>
          <a:noFill/>
        </p:spPr>
        <p:txBody>
          <a:bodyPr wrap="square" rtlCol="0">
            <a:spAutoFit/>
          </a:bodyPr>
          <a:lstStyle/>
          <a:p>
            <a:r>
              <a:rPr lang="es-ES" sz="2400" b="1" dirty="0"/>
              <a:t>Trabajo en condiciones “dignas y justas”:</a:t>
            </a:r>
          </a:p>
          <a:p>
            <a:endParaRPr lang="es-ES" sz="2400" b="1" dirty="0"/>
          </a:p>
          <a:p>
            <a:r>
              <a:rPr lang="es-ES" sz="2400" b="1" dirty="0"/>
              <a:t>Sentencia C-818 de 2006.</a:t>
            </a:r>
          </a:p>
          <a:p>
            <a:endParaRPr lang="es-ES" sz="2400" b="1" dirty="0"/>
          </a:p>
          <a:p>
            <a:r>
              <a:rPr lang="es-ES" sz="2400" b="1" dirty="0"/>
              <a:t>Sentencia C-065 de 2005.</a:t>
            </a:r>
            <a:endParaRPr lang="es-CO" sz="2400" b="1" dirty="0"/>
          </a:p>
        </p:txBody>
      </p:sp>
      <p:sp>
        <p:nvSpPr>
          <p:cNvPr id="4" name="Abrir llave 3">
            <a:extLst>
              <a:ext uri="{FF2B5EF4-FFF2-40B4-BE49-F238E27FC236}">
                <a16:creationId xmlns:a16="http://schemas.microsoft.com/office/drawing/2014/main" id="{E0F92FB8-7CD4-8CDA-6875-AFFFEB83286A}"/>
              </a:ext>
            </a:extLst>
          </p:cNvPr>
          <p:cNvSpPr/>
          <p:nvPr/>
        </p:nvSpPr>
        <p:spPr bwMode="auto">
          <a:xfrm>
            <a:off x="3073400" y="2345267"/>
            <a:ext cx="406400" cy="3031066"/>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232130406"/>
      </p:ext>
    </p:extLst>
  </p:cSld>
  <p:clrMapOvr>
    <a:masterClrMapping/>
  </p:clrMapOvr>
  <p:transition spd="med">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3F1961D-5543-A50A-5EC4-9968466F7B99}"/>
              </a:ext>
            </a:extLst>
          </p:cNvPr>
          <p:cNvSpPr txBox="1"/>
          <p:nvPr/>
        </p:nvSpPr>
        <p:spPr>
          <a:xfrm>
            <a:off x="406400" y="1761067"/>
            <a:ext cx="3716867" cy="646331"/>
          </a:xfrm>
          <a:prstGeom prst="rect">
            <a:avLst/>
          </a:prstGeom>
          <a:noFill/>
        </p:spPr>
        <p:txBody>
          <a:bodyPr wrap="square" rtlCol="0">
            <a:spAutoFit/>
          </a:bodyPr>
          <a:lstStyle/>
          <a:p>
            <a:r>
              <a:rPr lang="es-ES" b="1" dirty="0"/>
              <a:t>Cumplimiento postulado constitucional de dignidad</a:t>
            </a:r>
            <a:endParaRPr lang="es-CO" b="1" dirty="0"/>
          </a:p>
        </p:txBody>
      </p:sp>
      <p:sp>
        <p:nvSpPr>
          <p:cNvPr id="3" name="CuadroTexto 2">
            <a:extLst>
              <a:ext uri="{FF2B5EF4-FFF2-40B4-BE49-F238E27FC236}">
                <a16:creationId xmlns:a16="http://schemas.microsoft.com/office/drawing/2014/main" id="{34452104-746E-AD4F-0D20-D1D7021BA3D0}"/>
              </a:ext>
            </a:extLst>
          </p:cNvPr>
          <p:cNvSpPr txBox="1"/>
          <p:nvPr/>
        </p:nvSpPr>
        <p:spPr>
          <a:xfrm>
            <a:off x="5461000" y="1871133"/>
            <a:ext cx="2726267" cy="369332"/>
          </a:xfrm>
          <a:prstGeom prst="rect">
            <a:avLst/>
          </a:prstGeom>
          <a:noFill/>
        </p:spPr>
        <p:txBody>
          <a:bodyPr wrap="square" rtlCol="0">
            <a:spAutoFit/>
          </a:bodyPr>
          <a:lstStyle/>
          <a:p>
            <a:r>
              <a:rPr lang="es-ES" b="1" dirty="0"/>
              <a:t>EMPLEADOR.</a:t>
            </a:r>
            <a:endParaRPr lang="es-CO" b="1" dirty="0"/>
          </a:p>
        </p:txBody>
      </p:sp>
      <p:sp>
        <p:nvSpPr>
          <p:cNvPr id="4" name="Flecha: hacia la izquierda 3">
            <a:extLst>
              <a:ext uri="{FF2B5EF4-FFF2-40B4-BE49-F238E27FC236}">
                <a16:creationId xmlns:a16="http://schemas.microsoft.com/office/drawing/2014/main" id="{7448E44F-6BDE-5594-06CD-8E0A57708B5D}"/>
              </a:ext>
            </a:extLst>
          </p:cNvPr>
          <p:cNvSpPr/>
          <p:nvPr/>
        </p:nvSpPr>
        <p:spPr bwMode="auto">
          <a:xfrm>
            <a:off x="3818467" y="1981200"/>
            <a:ext cx="1397000" cy="194733"/>
          </a:xfrm>
          <a:prstGeom prst="left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Flecha: hacia la izquierda 4">
            <a:extLst>
              <a:ext uri="{FF2B5EF4-FFF2-40B4-BE49-F238E27FC236}">
                <a16:creationId xmlns:a16="http://schemas.microsoft.com/office/drawing/2014/main" id="{2B430015-0523-EAA8-7400-5F45CDD872B7}"/>
              </a:ext>
            </a:extLst>
          </p:cNvPr>
          <p:cNvSpPr/>
          <p:nvPr/>
        </p:nvSpPr>
        <p:spPr bwMode="auto">
          <a:xfrm rot="19489715">
            <a:off x="3247769" y="2834808"/>
            <a:ext cx="2442534" cy="488646"/>
          </a:xfrm>
          <a:prstGeom prst="leftArrow">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6" name="CuadroTexto 5">
            <a:extLst>
              <a:ext uri="{FF2B5EF4-FFF2-40B4-BE49-F238E27FC236}">
                <a16:creationId xmlns:a16="http://schemas.microsoft.com/office/drawing/2014/main" id="{5EEBF920-5F70-688E-7866-E5332F88880A}"/>
              </a:ext>
            </a:extLst>
          </p:cNvPr>
          <p:cNvSpPr txBox="1"/>
          <p:nvPr/>
        </p:nvSpPr>
        <p:spPr>
          <a:xfrm>
            <a:off x="1380067" y="3982329"/>
            <a:ext cx="6189133" cy="1754326"/>
          </a:xfrm>
          <a:prstGeom prst="rect">
            <a:avLst/>
          </a:prstGeom>
          <a:noFill/>
        </p:spPr>
        <p:txBody>
          <a:bodyPr wrap="square" rtlCol="0">
            <a:spAutoFit/>
          </a:bodyPr>
          <a:lstStyle/>
          <a:p>
            <a:r>
              <a:rPr lang="es-ES" b="1" dirty="0"/>
              <a:t>Propender por generar un ambiente seguro al trabajador en condiciones adecuadas, seguras, dignas y justas para salvaguardar su integridad física y emocional.</a:t>
            </a:r>
          </a:p>
          <a:p>
            <a:endParaRPr lang="es-ES" b="1" dirty="0"/>
          </a:p>
          <a:p>
            <a:r>
              <a:rPr lang="es-ES" b="1" dirty="0"/>
              <a:t>CORTE CONSTITUCIONAL SENTENCIA T-016 de 1998.</a:t>
            </a:r>
            <a:endParaRPr lang="es-CO" b="1" dirty="0"/>
          </a:p>
        </p:txBody>
      </p:sp>
      <p:sp>
        <p:nvSpPr>
          <p:cNvPr id="7" name="Flecha: hacia arriba 6">
            <a:extLst>
              <a:ext uri="{FF2B5EF4-FFF2-40B4-BE49-F238E27FC236}">
                <a16:creationId xmlns:a16="http://schemas.microsoft.com/office/drawing/2014/main" id="{51E1852A-2465-9776-E47A-500114392E6C}"/>
              </a:ext>
            </a:extLst>
          </p:cNvPr>
          <p:cNvSpPr/>
          <p:nvPr/>
        </p:nvSpPr>
        <p:spPr bwMode="auto">
          <a:xfrm>
            <a:off x="4123267" y="5113867"/>
            <a:ext cx="448733" cy="211666"/>
          </a:xfrm>
          <a:prstGeom prst="up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874983380"/>
      </p:ext>
    </p:extLst>
  </p:cSld>
  <p:clrMapOvr>
    <a:masterClrMapping/>
  </p:clrMapOvr>
  <p:transition spd="med">
    <p:wipe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8C9724-8DCF-FD45-3D51-9A547D36B800}"/>
              </a:ext>
            </a:extLst>
          </p:cNvPr>
          <p:cNvSpPr>
            <a:spLocks noGrp="1"/>
          </p:cNvSpPr>
          <p:nvPr>
            <p:ph type="title"/>
          </p:nvPr>
        </p:nvSpPr>
        <p:spPr/>
        <p:txBody>
          <a:bodyPr/>
          <a:lstStyle/>
          <a:p>
            <a:r>
              <a:rPr lang="es-ES" dirty="0"/>
              <a:t>Seguridad e Higiene en el Trabajo como Derecho Humano Laboral.</a:t>
            </a:r>
            <a:endParaRPr lang="es-CO" dirty="0"/>
          </a:p>
        </p:txBody>
      </p:sp>
      <p:sp>
        <p:nvSpPr>
          <p:cNvPr id="3" name="CuadroTexto 2">
            <a:extLst>
              <a:ext uri="{FF2B5EF4-FFF2-40B4-BE49-F238E27FC236}">
                <a16:creationId xmlns:a16="http://schemas.microsoft.com/office/drawing/2014/main" id="{243EA840-BEC7-1881-5899-2191E56F470F}"/>
              </a:ext>
            </a:extLst>
          </p:cNvPr>
          <p:cNvSpPr txBox="1"/>
          <p:nvPr/>
        </p:nvSpPr>
        <p:spPr>
          <a:xfrm>
            <a:off x="381000" y="1710267"/>
            <a:ext cx="4004733" cy="923330"/>
          </a:xfrm>
          <a:prstGeom prst="rect">
            <a:avLst/>
          </a:prstGeom>
          <a:noFill/>
        </p:spPr>
        <p:txBody>
          <a:bodyPr wrap="square" rtlCol="0">
            <a:spAutoFit/>
          </a:bodyPr>
          <a:lstStyle/>
          <a:p>
            <a:r>
              <a:rPr lang="es-ES" b="1" dirty="0"/>
              <a:t>Seguridad e Higiene en el Trabajo</a:t>
            </a:r>
          </a:p>
          <a:p>
            <a:r>
              <a:rPr lang="es-ES" b="1" dirty="0"/>
              <a:t>pertenece				</a:t>
            </a:r>
            <a:endParaRPr lang="es-CO" b="1" dirty="0"/>
          </a:p>
        </p:txBody>
      </p:sp>
      <p:sp>
        <p:nvSpPr>
          <p:cNvPr id="5" name="CuadroTexto 4">
            <a:extLst>
              <a:ext uri="{FF2B5EF4-FFF2-40B4-BE49-F238E27FC236}">
                <a16:creationId xmlns:a16="http://schemas.microsoft.com/office/drawing/2014/main" id="{48905DDC-4C78-8A45-C8E9-8B2BB7E79595}"/>
              </a:ext>
            </a:extLst>
          </p:cNvPr>
          <p:cNvSpPr txBox="1"/>
          <p:nvPr/>
        </p:nvSpPr>
        <p:spPr>
          <a:xfrm>
            <a:off x="5638800" y="1888067"/>
            <a:ext cx="3327400" cy="1200329"/>
          </a:xfrm>
          <a:prstGeom prst="rect">
            <a:avLst/>
          </a:prstGeom>
          <a:noFill/>
        </p:spPr>
        <p:txBody>
          <a:bodyPr wrap="square" rtlCol="0">
            <a:spAutoFit/>
          </a:bodyPr>
          <a:lstStyle/>
          <a:p>
            <a:r>
              <a:rPr lang="es-ES" b="1" dirty="0"/>
              <a:t>Derechos Humanos Laborales</a:t>
            </a:r>
          </a:p>
          <a:p>
            <a:endParaRPr lang="es-ES" b="1" dirty="0"/>
          </a:p>
          <a:p>
            <a:r>
              <a:rPr lang="es-ES" b="1" dirty="0"/>
              <a:t>D.U.D.H. 1948</a:t>
            </a:r>
            <a:endParaRPr lang="es-CO" b="1" dirty="0"/>
          </a:p>
        </p:txBody>
      </p:sp>
      <p:sp>
        <p:nvSpPr>
          <p:cNvPr id="6" name="Flecha: hacia abajo 5">
            <a:extLst>
              <a:ext uri="{FF2B5EF4-FFF2-40B4-BE49-F238E27FC236}">
                <a16:creationId xmlns:a16="http://schemas.microsoft.com/office/drawing/2014/main" id="{C7B94344-A00B-9870-BF7F-A6C8B0DF5A74}"/>
              </a:ext>
            </a:extLst>
          </p:cNvPr>
          <p:cNvSpPr/>
          <p:nvPr/>
        </p:nvSpPr>
        <p:spPr bwMode="auto">
          <a:xfrm>
            <a:off x="6663267" y="2488231"/>
            <a:ext cx="397933" cy="238036"/>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7" name="CuadroTexto 6">
            <a:extLst>
              <a:ext uri="{FF2B5EF4-FFF2-40B4-BE49-F238E27FC236}">
                <a16:creationId xmlns:a16="http://schemas.microsoft.com/office/drawing/2014/main" id="{584B8183-EA4B-57BD-243C-2A43C226B60E}"/>
              </a:ext>
            </a:extLst>
          </p:cNvPr>
          <p:cNvSpPr txBox="1"/>
          <p:nvPr/>
        </p:nvSpPr>
        <p:spPr>
          <a:xfrm>
            <a:off x="2302933" y="3801533"/>
            <a:ext cx="6604000" cy="2308324"/>
          </a:xfrm>
          <a:prstGeom prst="rect">
            <a:avLst/>
          </a:prstGeom>
          <a:noFill/>
        </p:spPr>
        <p:txBody>
          <a:bodyPr wrap="square" rtlCol="0">
            <a:spAutoFit/>
          </a:bodyPr>
          <a:lstStyle/>
          <a:p>
            <a:r>
              <a:rPr lang="es-ES" b="1" dirty="0"/>
              <a:t>Pactos internacionales de derechos económicos, sociales. Culturales, de derechos civiles y políticos de 1966:</a:t>
            </a:r>
          </a:p>
          <a:p>
            <a:endParaRPr lang="es-ES" b="1" dirty="0"/>
          </a:p>
          <a:p>
            <a:r>
              <a:rPr lang="es-ES" b="1" dirty="0"/>
              <a:t>PIDCP y PIDESC ratificados por la ley 74 de 1968.</a:t>
            </a:r>
          </a:p>
          <a:p>
            <a:endParaRPr lang="es-ES" b="1" dirty="0"/>
          </a:p>
          <a:p>
            <a:r>
              <a:rPr lang="es-ES" b="1" dirty="0"/>
              <a:t>Art. 23 DUDH</a:t>
            </a:r>
          </a:p>
          <a:p>
            <a:r>
              <a:rPr lang="es-ES" b="1" dirty="0"/>
              <a:t>Art. 7 PIDESC</a:t>
            </a:r>
          </a:p>
          <a:p>
            <a:r>
              <a:rPr lang="es-ES" b="1" dirty="0"/>
              <a:t>Art.8 PIDCP</a:t>
            </a:r>
            <a:endParaRPr lang="es-CO" b="1" dirty="0"/>
          </a:p>
        </p:txBody>
      </p:sp>
    </p:spTree>
    <p:extLst>
      <p:ext uri="{BB962C8B-B14F-4D97-AF65-F5344CB8AC3E}">
        <p14:creationId xmlns:p14="http://schemas.microsoft.com/office/powerpoint/2010/main" val="3567400285"/>
      </p:ext>
    </p:extLst>
  </p:cSld>
  <p:clrMapOvr>
    <a:masterClrMapping/>
  </p:clrMapOvr>
  <p:transition spd="med">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7D5F32-07C9-AF43-A9E5-286B9A58E351}"/>
              </a:ext>
            </a:extLst>
          </p:cNvPr>
          <p:cNvSpPr>
            <a:spLocks noGrp="1"/>
          </p:cNvSpPr>
          <p:nvPr>
            <p:ph type="title"/>
          </p:nvPr>
        </p:nvSpPr>
        <p:spPr/>
        <p:txBody>
          <a:bodyPr/>
          <a:lstStyle/>
          <a:p>
            <a:r>
              <a:rPr lang="es-ES" dirty="0"/>
              <a:t>Marco Normativo de la Organización Internacional del Trabajo O.I.T.</a:t>
            </a:r>
            <a:endParaRPr lang="es-CO" dirty="0"/>
          </a:p>
        </p:txBody>
      </p:sp>
      <p:sp>
        <p:nvSpPr>
          <p:cNvPr id="4" name="CuadroTexto 3">
            <a:extLst>
              <a:ext uri="{FF2B5EF4-FFF2-40B4-BE49-F238E27FC236}">
                <a16:creationId xmlns:a16="http://schemas.microsoft.com/office/drawing/2014/main" id="{139B602A-2776-1D9D-5548-51147E5AA80B}"/>
              </a:ext>
            </a:extLst>
          </p:cNvPr>
          <p:cNvSpPr txBox="1"/>
          <p:nvPr/>
        </p:nvSpPr>
        <p:spPr>
          <a:xfrm>
            <a:off x="397933" y="1955800"/>
            <a:ext cx="3759200" cy="1477328"/>
          </a:xfrm>
          <a:prstGeom prst="rect">
            <a:avLst/>
          </a:prstGeom>
          <a:noFill/>
        </p:spPr>
        <p:txBody>
          <a:bodyPr wrap="square" rtlCol="0">
            <a:spAutoFit/>
          </a:bodyPr>
          <a:lstStyle/>
          <a:p>
            <a:r>
              <a:rPr lang="es-ES" b="1" dirty="0"/>
              <a:t>O.I.T. Preámbulos  de su constitución en 1919</a:t>
            </a:r>
          </a:p>
          <a:p>
            <a:endParaRPr lang="es-ES" b="1" dirty="0"/>
          </a:p>
          <a:p>
            <a:r>
              <a:rPr lang="es-ES" b="1" dirty="0"/>
              <a:t>Vinculante para los Estados miembros</a:t>
            </a:r>
            <a:endParaRPr lang="es-CO" b="1" dirty="0"/>
          </a:p>
        </p:txBody>
      </p:sp>
      <p:sp>
        <p:nvSpPr>
          <p:cNvPr id="5" name="Flecha: a la derecha 4">
            <a:extLst>
              <a:ext uri="{FF2B5EF4-FFF2-40B4-BE49-F238E27FC236}">
                <a16:creationId xmlns:a16="http://schemas.microsoft.com/office/drawing/2014/main" id="{2F2B2C09-505E-4BB6-12B6-49500C26C626}"/>
              </a:ext>
            </a:extLst>
          </p:cNvPr>
          <p:cNvSpPr/>
          <p:nvPr/>
        </p:nvSpPr>
        <p:spPr bwMode="auto">
          <a:xfrm>
            <a:off x="4157133" y="3098800"/>
            <a:ext cx="626534" cy="474133"/>
          </a:xfrm>
          <a:prstGeom prst="right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6" name="CuadroTexto 5">
            <a:extLst>
              <a:ext uri="{FF2B5EF4-FFF2-40B4-BE49-F238E27FC236}">
                <a16:creationId xmlns:a16="http://schemas.microsoft.com/office/drawing/2014/main" id="{124A3F42-A27B-324A-2FC1-ECEE482F15DF}"/>
              </a:ext>
            </a:extLst>
          </p:cNvPr>
          <p:cNvSpPr txBox="1"/>
          <p:nvPr/>
        </p:nvSpPr>
        <p:spPr>
          <a:xfrm>
            <a:off x="5173133" y="3098800"/>
            <a:ext cx="3656542" cy="2031325"/>
          </a:xfrm>
          <a:prstGeom prst="rect">
            <a:avLst/>
          </a:prstGeom>
          <a:noFill/>
        </p:spPr>
        <p:txBody>
          <a:bodyPr wrap="square" rtlCol="0">
            <a:spAutoFit/>
          </a:bodyPr>
          <a:lstStyle/>
          <a:p>
            <a:r>
              <a:rPr lang="es-ES" b="1" dirty="0"/>
              <a:t>Consagró el deber de cuidado y protección a favor de los Trabajadores.</a:t>
            </a:r>
          </a:p>
          <a:p>
            <a:endParaRPr lang="es-ES" b="1" dirty="0"/>
          </a:p>
          <a:p>
            <a:r>
              <a:rPr lang="es-ES" b="1" dirty="0"/>
              <a:t>Evitar la ocurrencia de enfermedades profesionales o accidentes de trabajo.</a:t>
            </a:r>
            <a:endParaRPr lang="es-CO" b="1" dirty="0"/>
          </a:p>
        </p:txBody>
      </p:sp>
      <p:sp>
        <p:nvSpPr>
          <p:cNvPr id="7" name="Flecha: hacia abajo 6">
            <a:extLst>
              <a:ext uri="{FF2B5EF4-FFF2-40B4-BE49-F238E27FC236}">
                <a16:creationId xmlns:a16="http://schemas.microsoft.com/office/drawing/2014/main" id="{44493D18-3C8C-D603-31F2-5A3ECCE170AA}"/>
              </a:ext>
            </a:extLst>
          </p:cNvPr>
          <p:cNvSpPr/>
          <p:nvPr/>
        </p:nvSpPr>
        <p:spPr bwMode="auto">
          <a:xfrm>
            <a:off x="6189133" y="4004733"/>
            <a:ext cx="279400" cy="262467"/>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5111568"/>
      </p:ext>
    </p:extLst>
  </p:cSld>
  <p:clrMapOvr>
    <a:masterClrMapping/>
  </p:clrMapOvr>
  <p:transition spd="med">
    <p:wipe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845B985-79B6-EB58-AFC0-36BE8EA8E06C}"/>
              </a:ext>
            </a:extLst>
          </p:cNvPr>
          <p:cNvSpPr txBox="1"/>
          <p:nvPr/>
        </p:nvSpPr>
        <p:spPr>
          <a:xfrm>
            <a:off x="338667" y="1583267"/>
            <a:ext cx="3581400" cy="646331"/>
          </a:xfrm>
          <a:prstGeom prst="rect">
            <a:avLst/>
          </a:prstGeom>
          <a:noFill/>
        </p:spPr>
        <p:txBody>
          <a:bodyPr wrap="square" rtlCol="0">
            <a:spAutoFit/>
          </a:bodyPr>
          <a:lstStyle/>
          <a:p>
            <a:r>
              <a:rPr lang="es-ES" b="1" dirty="0"/>
              <a:t>Declaración de Filadelfia de la OIT de 1944:</a:t>
            </a:r>
            <a:endParaRPr lang="es-CO" b="1" dirty="0"/>
          </a:p>
        </p:txBody>
      </p:sp>
      <p:sp>
        <p:nvSpPr>
          <p:cNvPr id="4" name="CuadroTexto 3">
            <a:extLst>
              <a:ext uri="{FF2B5EF4-FFF2-40B4-BE49-F238E27FC236}">
                <a16:creationId xmlns:a16="http://schemas.microsoft.com/office/drawing/2014/main" id="{E186069D-A652-FAE2-7CC0-33810EACCC41}"/>
              </a:ext>
            </a:extLst>
          </p:cNvPr>
          <p:cNvSpPr txBox="1"/>
          <p:nvPr/>
        </p:nvSpPr>
        <p:spPr>
          <a:xfrm>
            <a:off x="4165600" y="2345267"/>
            <a:ext cx="4775200" cy="1200329"/>
          </a:xfrm>
          <a:prstGeom prst="rect">
            <a:avLst/>
          </a:prstGeom>
          <a:noFill/>
        </p:spPr>
        <p:txBody>
          <a:bodyPr wrap="square" rtlCol="0">
            <a:spAutoFit/>
          </a:bodyPr>
          <a:lstStyle/>
          <a:p>
            <a:r>
              <a:rPr lang="es-ES" b="1" dirty="0"/>
              <a:t>Obligación de todas las naciones de implementar programas para proteger adecuadamente la vida y la salud de los trabajadores en todas las ocupaciones.</a:t>
            </a:r>
            <a:endParaRPr lang="es-CO" b="1" dirty="0"/>
          </a:p>
        </p:txBody>
      </p:sp>
      <p:sp>
        <p:nvSpPr>
          <p:cNvPr id="5" name="Flecha: a la derecha 4">
            <a:extLst>
              <a:ext uri="{FF2B5EF4-FFF2-40B4-BE49-F238E27FC236}">
                <a16:creationId xmlns:a16="http://schemas.microsoft.com/office/drawing/2014/main" id="{0BA58771-BE94-0057-12F6-B21B36A98CC6}"/>
              </a:ext>
            </a:extLst>
          </p:cNvPr>
          <p:cNvSpPr/>
          <p:nvPr/>
        </p:nvSpPr>
        <p:spPr bwMode="auto">
          <a:xfrm rot="1992635">
            <a:off x="2421270" y="2282196"/>
            <a:ext cx="1710233" cy="646331"/>
          </a:xfrm>
          <a:prstGeom prst="rightArrow">
            <a:avLst/>
          </a:prstGeom>
          <a:solidFill>
            <a:schemeClr val="tx1"/>
          </a:solidFill>
          <a:ln w="12700" cap="flat" cmpd="sng" algn="ctr">
            <a:solidFill>
              <a:schemeClr val="bg2">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715227226"/>
      </p:ext>
    </p:extLst>
  </p:cSld>
  <p:clrMapOvr>
    <a:masterClrMapping/>
  </p:clrMapOvr>
  <p:transition spd="med">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9FBB4A-0E15-B03C-5407-5F90028B8C4E}"/>
              </a:ext>
            </a:extLst>
          </p:cNvPr>
          <p:cNvSpPr>
            <a:spLocks noGrp="1"/>
          </p:cNvSpPr>
          <p:nvPr>
            <p:ph type="title"/>
          </p:nvPr>
        </p:nvSpPr>
        <p:spPr/>
        <p:txBody>
          <a:bodyPr/>
          <a:lstStyle/>
          <a:p>
            <a:r>
              <a:rPr lang="es-ES" dirty="0"/>
              <a:t>ESQUEMA GENERAL.</a:t>
            </a:r>
            <a:endParaRPr lang="es-CO" dirty="0"/>
          </a:p>
        </p:txBody>
      </p:sp>
      <p:sp>
        <p:nvSpPr>
          <p:cNvPr id="3" name="CuadroTexto 2">
            <a:extLst>
              <a:ext uri="{FF2B5EF4-FFF2-40B4-BE49-F238E27FC236}">
                <a16:creationId xmlns:a16="http://schemas.microsoft.com/office/drawing/2014/main" id="{153B13EA-D26E-53CA-3AB2-A6BAFF71CC60}"/>
              </a:ext>
            </a:extLst>
          </p:cNvPr>
          <p:cNvSpPr txBox="1"/>
          <p:nvPr/>
        </p:nvSpPr>
        <p:spPr>
          <a:xfrm>
            <a:off x="643467" y="3293533"/>
            <a:ext cx="1634066" cy="646331"/>
          </a:xfrm>
          <a:prstGeom prst="rect">
            <a:avLst/>
          </a:prstGeom>
          <a:noFill/>
        </p:spPr>
        <p:txBody>
          <a:bodyPr wrap="square" rtlCol="0">
            <a:spAutoFit/>
          </a:bodyPr>
          <a:lstStyle/>
          <a:p>
            <a:r>
              <a:rPr lang="es-ES" b="1" dirty="0"/>
              <a:t>Art. 216 C.S.T.</a:t>
            </a:r>
            <a:endParaRPr lang="es-CO" b="1" dirty="0"/>
          </a:p>
        </p:txBody>
      </p:sp>
      <p:sp>
        <p:nvSpPr>
          <p:cNvPr id="4" name="Flecha: a la derecha 3">
            <a:extLst>
              <a:ext uri="{FF2B5EF4-FFF2-40B4-BE49-F238E27FC236}">
                <a16:creationId xmlns:a16="http://schemas.microsoft.com/office/drawing/2014/main" id="{B9C1669F-9B89-D718-46B8-FB864365A2E4}"/>
              </a:ext>
            </a:extLst>
          </p:cNvPr>
          <p:cNvSpPr/>
          <p:nvPr/>
        </p:nvSpPr>
        <p:spPr bwMode="auto">
          <a:xfrm rot="19660208">
            <a:off x="1644125" y="2904299"/>
            <a:ext cx="613466" cy="364878"/>
          </a:xfrm>
          <a:prstGeom prst="rightArrow">
            <a:avLst/>
          </a:prstGeom>
          <a:solidFill>
            <a:schemeClr val="accent2"/>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CuadroTexto 4">
            <a:extLst>
              <a:ext uri="{FF2B5EF4-FFF2-40B4-BE49-F238E27FC236}">
                <a16:creationId xmlns:a16="http://schemas.microsoft.com/office/drawing/2014/main" id="{06D455D3-E82F-2D56-D793-4C4FFBF2F5AE}"/>
              </a:ext>
            </a:extLst>
          </p:cNvPr>
          <p:cNvSpPr txBox="1"/>
          <p:nvPr/>
        </p:nvSpPr>
        <p:spPr>
          <a:xfrm>
            <a:off x="2446867" y="2184400"/>
            <a:ext cx="6282266" cy="369332"/>
          </a:xfrm>
          <a:prstGeom prst="rect">
            <a:avLst/>
          </a:prstGeom>
          <a:noFill/>
        </p:spPr>
        <p:txBody>
          <a:bodyPr wrap="square" rtlCol="0">
            <a:spAutoFit/>
          </a:bodyPr>
          <a:lstStyle/>
          <a:p>
            <a:r>
              <a:rPr lang="es-ES" b="1" dirty="0"/>
              <a:t>Responsabilidad por Culpa Patronal.</a:t>
            </a:r>
            <a:endParaRPr lang="es-CO" b="1" dirty="0"/>
          </a:p>
        </p:txBody>
      </p:sp>
      <p:sp>
        <p:nvSpPr>
          <p:cNvPr id="6" name="Flecha: a la derecha 5">
            <a:extLst>
              <a:ext uri="{FF2B5EF4-FFF2-40B4-BE49-F238E27FC236}">
                <a16:creationId xmlns:a16="http://schemas.microsoft.com/office/drawing/2014/main" id="{1CD4C88A-EDF1-4CEF-0131-CD358794C3BB}"/>
              </a:ext>
            </a:extLst>
          </p:cNvPr>
          <p:cNvSpPr/>
          <p:nvPr/>
        </p:nvSpPr>
        <p:spPr bwMode="auto">
          <a:xfrm>
            <a:off x="2074333" y="3589867"/>
            <a:ext cx="713504" cy="369332"/>
          </a:xfrm>
          <a:prstGeom prst="rightArrow">
            <a:avLst/>
          </a:prstGeom>
          <a:solidFill>
            <a:schemeClr val="accent2"/>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7" name="CuadroTexto 6">
            <a:extLst>
              <a:ext uri="{FF2B5EF4-FFF2-40B4-BE49-F238E27FC236}">
                <a16:creationId xmlns:a16="http://schemas.microsoft.com/office/drawing/2014/main" id="{35396440-6D7D-09A5-F1D5-6D99058D58FC}"/>
              </a:ext>
            </a:extLst>
          </p:cNvPr>
          <p:cNvSpPr txBox="1"/>
          <p:nvPr/>
        </p:nvSpPr>
        <p:spPr>
          <a:xfrm>
            <a:off x="3276600" y="3293533"/>
            <a:ext cx="5647267" cy="923330"/>
          </a:xfrm>
          <a:prstGeom prst="rect">
            <a:avLst/>
          </a:prstGeom>
          <a:noFill/>
        </p:spPr>
        <p:txBody>
          <a:bodyPr wrap="square" rtlCol="0">
            <a:spAutoFit/>
          </a:bodyPr>
          <a:lstStyle/>
          <a:p>
            <a:r>
              <a:rPr lang="es-ES" b="1" dirty="0"/>
              <a:t>Cuando exista culpa suficientemente comprobada del empleador en la ocurrencia de un accidente de trabajo o enfermedad laboral (ATEL).</a:t>
            </a:r>
            <a:endParaRPr lang="es-CO" b="1" dirty="0"/>
          </a:p>
        </p:txBody>
      </p:sp>
      <p:sp>
        <p:nvSpPr>
          <p:cNvPr id="9" name="Flecha: hacia abajo 8">
            <a:extLst>
              <a:ext uri="{FF2B5EF4-FFF2-40B4-BE49-F238E27FC236}">
                <a16:creationId xmlns:a16="http://schemas.microsoft.com/office/drawing/2014/main" id="{1B5EBBEA-46A2-7E6B-01B4-0F372862A4C7}"/>
              </a:ext>
            </a:extLst>
          </p:cNvPr>
          <p:cNvSpPr/>
          <p:nvPr/>
        </p:nvSpPr>
        <p:spPr bwMode="auto">
          <a:xfrm>
            <a:off x="5147733" y="4351867"/>
            <a:ext cx="397934" cy="321733"/>
          </a:xfrm>
          <a:prstGeom prst="downArrow">
            <a:avLst/>
          </a:prstGeom>
          <a:solidFill>
            <a:schemeClr val="accent2"/>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10" name="CuadroTexto 9">
            <a:extLst>
              <a:ext uri="{FF2B5EF4-FFF2-40B4-BE49-F238E27FC236}">
                <a16:creationId xmlns:a16="http://schemas.microsoft.com/office/drawing/2014/main" id="{B39DAFE7-8ECA-B956-5AE6-892BAE687146}"/>
              </a:ext>
            </a:extLst>
          </p:cNvPr>
          <p:cNvSpPr txBox="1"/>
          <p:nvPr/>
        </p:nvSpPr>
        <p:spPr>
          <a:xfrm>
            <a:off x="3589867" y="4893733"/>
            <a:ext cx="4986866" cy="923330"/>
          </a:xfrm>
          <a:prstGeom prst="rect">
            <a:avLst/>
          </a:prstGeom>
          <a:noFill/>
        </p:spPr>
        <p:txBody>
          <a:bodyPr wrap="square" rtlCol="0">
            <a:spAutoFit/>
          </a:bodyPr>
          <a:lstStyle/>
          <a:p>
            <a:r>
              <a:rPr lang="es-ES" b="1" dirty="0"/>
              <a:t>Empleador está obligado a la indemnización total  y ordinaria por los perjuicios causados.</a:t>
            </a:r>
            <a:endParaRPr lang="es-CO" b="1" dirty="0"/>
          </a:p>
        </p:txBody>
      </p:sp>
    </p:spTree>
    <p:extLst>
      <p:ext uri="{BB962C8B-B14F-4D97-AF65-F5344CB8AC3E}">
        <p14:creationId xmlns:p14="http://schemas.microsoft.com/office/powerpoint/2010/main" val="1955854036"/>
      </p:ext>
    </p:extLst>
  </p:cSld>
  <p:clrMapOvr>
    <a:masterClrMapping/>
  </p:clrMapOvr>
  <p:transition spd="med">
    <p:wipe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F1382FBB-79FD-5E0C-7056-2B13B2BCC957}"/>
              </a:ext>
            </a:extLst>
          </p:cNvPr>
          <p:cNvSpPr txBox="1"/>
          <p:nvPr/>
        </p:nvSpPr>
        <p:spPr>
          <a:xfrm>
            <a:off x="1667933" y="1363133"/>
            <a:ext cx="6553200" cy="369332"/>
          </a:xfrm>
          <a:prstGeom prst="rect">
            <a:avLst/>
          </a:prstGeom>
          <a:noFill/>
        </p:spPr>
        <p:txBody>
          <a:bodyPr wrap="square" rtlCol="0">
            <a:spAutoFit/>
          </a:bodyPr>
          <a:lstStyle/>
          <a:p>
            <a:pPr algn="ctr"/>
            <a:r>
              <a:rPr lang="es-ES" b="1" dirty="0"/>
              <a:t>En el marco de una Relación Laboral:</a:t>
            </a:r>
            <a:endParaRPr lang="es-CO" b="1" dirty="0"/>
          </a:p>
        </p:txBody>
      </p:sp>
      <p:graphicFrame>
        <p:nvGraphicFramePr>
          <p:cNvPr id="3" name="Diagrama 2">
            <a:extLst>
              <a:ext uri="{FF2B5EF4-FFF2-40B4-BE49-F238E27FC236}">
                <a16:creationId xmlns:a16="http://schemas.microsoft.com/office/drawing/2014/main" id="{6235AE83-8AF5-2E04-A0CE-EE5267B5E377}"/>
              </a:ext>
            </a:extLst>
          </p:cNvPr>
          <p:cNvGraphicFramePr/>
          <p:nvPr>
            <p:extLst>
              <p:ext uri="{D42A27DB-BD31-4B8C-83A1-F6EECF244321}">
                <p14:modId xmlns:p14="http://schemas.microsoft.com/office/powerpoint/2010/main" val="3113344497"/>
              </p:ext>
            </p:extLst>
          </p:nvPr>
        </p:nvGraphicFramePr>
        <p:xfrm>
          <a:off x="812799" y="1837267"/>
          <a:ext cx="7196667" cy="44534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uadroTexto 3">
            <a:extLst>
              <a:ext uri="{FF2B5EF4-FFF2-40B4-BE49-F238E27FC236}">
                <a16:creationId xmlns:a16="http://schemas.microsoft.com/office/drawing/2014/main" id="{78595F67-69BA-C5FF-E8DD-4858F7EE4AAB}"/>
              </a:ext>
            </a:extLst>
          </p:cNvPr>
          <p:cNvSpPr txBox="1"/>
          <p:nvPr/>
        </p:nvSpPr>
        <p:spPr>
          <a:xfrm>
            <a:off x="3674533" y="3547533"/>
            <a:ext cx="1549400" cy="1569660"/>
          </a:xfrm>
          <a:prstGeom prst="rect">
            <a:avLst/>
          </a:prstGeom>
          <a:noFill/>
        </p:spPr>
        <p:txBody>
          <a:bodyPr wrap="square" rtlCol="0">
            <a:spAutoFit/>
          </a:bodyPr>
          <a:lstStyle/>
          <a:p>
            <a:r>
              <a:rPr lang="es-ES" sz="1600" b="1" dirty="0"/>
              <a:t>Política internacional en favor de la seguridad y salud de los trabajadores.</a:t>
            </a:r>
            <a:endParaRPr lang="es-CO" sz="1600" b="1" dirty="0"/>
          </a:p>
        </p:txBody>
      </p:sp>
    </p:spTree>
    <p:extLst>
      <p:ext uri="{BB962C8B-B14F-4D97-AF65-F5344CB8AC3E}">
        <p14:creationId xmlns:p14="http://schemas.microsoft.com/office/powerpoint/2010/main" val="3236665435"/>
      </p:ext>
    </p:extLst>
  </p:cSld>
  <p:clrMapOvr>
    <a:masterClrMapping/>
  </p:clrMapOvr>
  <p:transition spd="med">
    <p:wipe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318481E2-76A5-159C-81DF-232E131F3F15}"/>
              </a:ext>
            </a:extLst>
          </p:cNvPr>
          <p:cNvSpPr txBox="1"/>
          <p:nvPr/>
        </p:nvSpPr>
        <p:spPr>
          <a:xfrm>
            <a:off x="389467" y="1498600"/>
            <a:ext cx="1659466" cy="369332"/>
          </a:xfrm>
          <a:prstGeom prst="rect">
            <a:avLst/>
          </a:prstGeom>
          <a:noFill/>
        </p:spPr>
        <p:txBody>
          <a:bodyPr wrap="square" rtlCol="0">
            <a:spAutoFit/>
          </a:bodyPr>
          <a:lstStyle/>
          <a:p>
            <a:r>
              <a:rPr lang="es-ES" b="1" dirty="0"/>
              <a:t>O.I.T.</a:t>
            </a:r>
            <a:endParaRPr lang="es-CO" b="1" dirty="0"/>
          </a:p>
        </p:txBody>
      </p:sp>
      <p:sp>
        <p:nvSpPr>
          <p:cNvPr id="3" name="CuadroTexto 2">
            <a:extLst>
              <a:ext uri="{FF2B5EF4-FFF2-40B4-BE49-F238E27FC236}">
                <a16:creationId xmlns:a16="http://schemas.microsoft.com/office/drawing/2014/main" id="{1ACE38AB-359E-0B45-F51D-65C038EEDE4D}"/>
              </a:ext>
            </a:extLst>
          </p:cNvPr>
          <p:cNvSpPr txBox="1"/>
          <p:nvPr/>
        </p:nvSpPr>
        <p:spPr>
          <a:xfrm>
            <a:off x="1896533" y="1498600"/>
            <a:ext cx="2404534" cy="646331"/>
          </a:xfrm>
          <a:prstGeom prst="rect">
            <a:avLst/>
          </a:prstGeom>
          <a:noFill/>
        </p:spPr>
        <p:txBody>
          <a:bodyPr wrap="square" rtlCol="0">
            <a:spAutoFit/>
          </a:bodyPr>
          <a:lstStyle/>
          <a:p>
            <a:r>
              <a:rPr lang="es-ES" b="1" dirty="0"/>
              <a:t>Seguridad del Trabajador</a:t>
            </a:r>
            <a:endParaRPr lang="es-CO" b="1" dirty="0"/>
          </a:p>
        </p:txBody>
      </p:sp>
      <p:sp>
        <p:nvSpPr>
          <p:cNvPr id="4" name="CuadroTexto 3">
            <a:extLst>
              <a:ext uri="{FF2B5EF4-FFF2-40B4-BE49-F238E27FC236}">
                <a16:creationId xmlns:a16="http://schemas.microsoft.com/office/drawing/2014/main" id="{90285390-4989-3A73-099F-11B1C14DC56D}"/>
              </a:ext>
            </a:extLst>
          </p:cNvPr>
          <p:cNvSpPr txBox="1"/>
          <p:nvPr/>
        </p:nvSpPr>
        <p:spPr>
          <a:xfrm>
            <a:off x="4495800" y="1625600"/>
            <a:ext cx="4258733" cy="369332"/>
          </a:xfrm>
          <a:prstGeom prst="rect">
            <a:avLst/>
          </a:prstGeom>
          <a:noFill/>
        </p:spPr>
        <p:txBody>
          <a:bodyPr wrap="square" rtlCol="0">
            <a:spAutoFit/>
          </a:bodyPr>
          <a:lstStyle/>
          <a:p>
            <a:r>
              <a:rPr lang="es-ES" b="1" dirty="0"/>
              <a:t>Derecho Humano Fundamental.</a:t>
            </a:r>
            <a:endParaRPr lang="es-CO" b="1" dirty="0"/>
          </a:p>
        </p:txBody>
      </p:sp>
      <p:sp>
        <p:nvSpPr>
          <p:cNvPr id="5" name="Flecha: a la derecha 4">
            <a:extLst>
              <a:ext uri="{FF2B5EF4-FFF2-40B4-BE49-F238E27FC236}">
                <a16:creationId xmlns:a16="http://schemas.microsoft.com/office/drawing/2014/main" id="{CD49695F-83F9-47FB-DBC6-5E1E0EE6D2E0}"/>
              </a:ext>
            </a:extLst>
          </p:cNvPr>
          <p:cNvSpPr/>
          <p:nvPr/>
        </p:nvSpPr>
        <p:spPr bwMode="auto">
          <a:xfrm>
            <a:off x="1236133" y="1684867"/>
            <a:ext cx="465667" cy="310065"/>
          </a:xfrm>
          <a:prstGeom prst="rightArrow">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8" name="Flecha: a la derecha 7">
            <a:extLst>
              <a:ext uri="{FF2B5EF4-FFF2-40B4-BE49-F238E27FC236}">
                <a16:creationId xmlns:a16="http://schemas.microsoft.com/office/drawing/2014/main" id="{F974C932-6DBA-86EA-4B07-5D40A9D62A6F}"/>
              </a:ext>
            </a:extLst>
          </p:cNvPr>
          <p:cNvSpPr/>
          <p:nvPr/>
        </p:nvSpPr>
        <p:spPr bwMode="auto">
          <a:xfrm>
            <a:off x="3903133" y="1683266"/>
            <a:ext cx="296334" cy="311666"/>
          </a:xfrm>
          <a:prstGeom prst="rightArrow">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9" name="CuadroTexto 8">
            <a:extLst>
              <a:ext uri="{FF2B5EF4-FFF2-40B4-BE49-F238E27FC236}">
                <a16:creationId xmlns:a16="http://schemas.microsoft.com/office/drawing/2014/main" id="{6D1C351E-11FB-D8B1-3B75-F73156627DFF}"/>
              </a:ext>
            </a:extLst>
          </p:cNvPr>
          <p:cNvSpPr txBox="1"/>
          <p:nvPr/>
        </p:nvSpPr>
        <p:spPr>
          <a:xfrm>
            <a:off x="287866" y="2836333"/>
            <a:ext cx="5706533" cy="2585323"/>
          </a:xfrm>
          <a:prstGeom prst="rect">
            <a:avLst/>
          </a:prstGeom>
          <a:noFill/>
        </p:spPr>
        <p:txBody>
          <a:bodyPr wrap="square" rtlCol="0">
            <a:spAutoFit/>
          </a:bodyPr>
          <a:lstStyle/>
          <a:p>
            <a:r>
              <a:rPr lang="es-ES" b="1" dirty="0"/>
              <a:t>Labor: Desarrollar mecanismos eficientes con todos los involucrados que eviten la accidentalidad y las enfermedades laborales.</a:t>
            </a:r>
          </a:p>
          <a:p>
            <a:endParaRPr lang="es-ES" b="1" dirty="0"/>
          </a:p>
          <a:p>
            <a:endParaRPr lang="es-ES" b="1" dirty="0"/>
          </a:p>
          <a:p>
            <a:r>
              <a:rPr lang="es-ES" b="1" dirty="0"/>
              <a:t>				Objetivo 					propuesto desde 				la Constitución 					de 1.991. </a:t>
            </a:r>
            <a:endParaRPr lang="es-CO" b="1" dirty="0"/>
          </a:p>
        </p:txBody>
      </p:sp>
      <p:sp>
        <p:nvSpPr>
          <p:cNvPr id="10" name="Flecha: hacia abajo 9">
            <a:extLst>
              <a:ext uri="{FF2B5EF4-FFF2-40B4-BE49-F238E27FC236}">
                <a16:creationId xmlns:a16="http://schemas.microsoft.com/office/drawing/2014/main" id="{7EBB2732-8F11-73FC-FE72-4362BC4346D7}"/>
              </a:ext>
            </a:extLst>
          </p:cNvPr>
          <p:cNvSpPr/>
          <p:nvPr/>
        </p:nvSpPr>
        <p:spPr bwMode="auto">
          <a:xfrm>
            <a:off x="575733" y="2057400"/>
            <a:ext cx="338667" cy="646331"/>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11" name="Flecha: hacia la izquierda 10">
            <a:extLst>
              <a:ext uri="{FF2B5EF4-FFF2-40B4-BE49-F238E27FC236}">
                <a16:creationId xmlns:a16="http://schemas.microsoft.com/office/drawing/2014/main" id="{531EB9EC-8A3E-74E8-2218-2D86CD4A3AFB}"/>
              </a:ext>
            </a:extLst>
          </p:cNvPr>
          <p:cNvSpPr/>
          <p:nvPr/>
        </p:nvSpPr>
        <p:spPr bwMode="auto">
          <a:xfrm rot="2398378">
            <a:off x="2586255" y="4072144"/>
            <a:ext cx="1472530" cy="423465"/>
          </a:xfrm>
          <a:prstGeom prst="leftArrow">
            <a:avLst/>
          </a:prstGeom>
          <a:solidFill>
            <a:schemeClr val="bg2">
              <a:lumMod val="40000"/>
              <a:lumOff val="6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985995125"/>
      </p:ext>
    </p:extLst>
  </p:cSld>
  <p:clrMapOvr>
    <a:masterClrMapping/>
  </p:clrMapOvr>
  <p:transition spd="med">
    <p:wipe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B0B186B-2DFE-CD11-DDC5-01A08AC367D9}"/>
              </a:ext>
            </a:extLst>
          </p:cNvPr>
          <p:cNvSpPr txBox="1"/>
          <p:nvPr/>
        </p:nvSpPr>
        <p:spPr>
          <a:xfrm>
            <a:off x="364067" y="3716866"/>
            <a:ext cx="2929466" cy="369332"/>
          </a:xfrm>
          <a:prstGeom prst="rect">
            <a:avLst/>
          </a:prstGeom>
          <a:noFill/>
        </p:spPr>
        <p:txBody>
          <a:bodyPr wrap="square" rtlCol="0">
            <a:spAutoFit/>
          </a:bodyPr>
          <a:lstStyle/>
          <a:p>
            <a:r>
              <a:rPr lang="es-ES" b="1" dirty="0"/>
              <a:t>Colombia la protección:</a:t>
            </a:r>
            <a:endParaRPr lang="es-CO" b="1" dirty="0"/>
          </a:p>
        </p:txBody>
      </p:sp>
      <p:sp>
        <p:nvSpPr>
          <p:cNvPr id="3" name="CuadroTexto 2">
            <a:extLst>
              <a:ext uri="{FF2B5EF4-FFF2-40B4-BE49-F238E27FC236}">
                <a16:creationId xmlns:a16="http://schemas.microsoft.com/office/drawing/2014/main" id="{A6AF2C9C-0380-C3B4-3206-27F7D3A584E8}"/>
              </a:ext>
            </a:extLst>
          </p:cNvPr>
          <p:cNvSpPr txBox="1"/>
          <p:nvPr/>
        </p:nvSpPr>
        <p:spPr>
          <a:xfrm>
            <a:off x="4682067" y="1769534"/>
            <a:ext cx="4165600" cy="3693319"/>
          </a:xfrm>
          <a:prstGeom prst="rect">
            <a:avLst/>
          </a:prstGeom>
          <a:noFill/>
        </p:spPr>
        <p:txBody>
          <a:bodyPr wrap="square" rtlCol="0">
            <a:spAutoFit/>
          </a:bodyPr>
          <a:lstStyle/>
          <a:p>
            <a:r>
              <a:rPr lang="es-ES" b="1" dirty="0"/>
              <a:t>Sistema de Seguridad Social:</a:t>
            </a:r>
          </a:p>
          <a:p>
            <a:r>
              <a:rPr lang="es-ES" b="1" dirty="0"/>
              <a:t>Protección objetiva y sustancial del subsistema de seguridad social en riesgos laborales ( Decreto .Ley 1295/91; Ley 726/02 y Ley 1562/12).</a:t>
            </a:r>
          </a:p>
          <a:p>
            <a:endParaRPr lang="es-ES" b="1" dirty="0"/>
          </a:p>
          <a:p>
            <a:endParaRPr lang="es-ES" b="1" dirty="0"/>
          </a:p>
          <a:p>
            <a:endParaRPr lang="es-ES" b="1" dirty="0"/>
          </a:p>
          <a:p>
            <a:endParaRPr lang="es-ES" b="1" dirty="0"/>
          </a:p>
          <a:p>
            <a:r>
              <a:rPr lang="es-ES" b="1" dirty="0"/>
              <a:t>Responsabilidad Subjetiva del Empleador frente a los ATEL: Responsabilidad por Culpa Patronal (art. 216 CST).</a:t>
            </a:r>
            <a:endParaRPr lang="es-CO" b="1" dirty="0"/>
          </a:p>
        </p:txBody>
      </p:sp>
      <p:sp>
        <p:nvSpPr>
          <p:cNvPr id="4" name="Abrir llave 3">
            <a:extLst>
              <a:ext uri="{FF2B5EF4-FFF2-40B4-BE49-F238E27FC236}">
                <a16:creationId xmlns:a16="http://schemas.microsoft.com/office/drawing/2014/main" id="{E229EE69-12B4-93D8-F895-E4E462A4BB31}"/>
              </a:ext>
            </a:extLst>
          </p:cNvPr>
          <p:cNvSpPr/>
          <p:nvPr/>
        </p:nvSpPr>
        <p:spPr bwMode="auto">
          <a:xfrm>
            <a:off x="3877733" y="1591733"/>
            <a:ext cx="347134" cy="4385734"/>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359274414"/>
      </p:ext>
    </p:extLst>
  </p:cSld>
  <p:clrMapOvr>
    <a:masterClrMapping/>
  </p:clrMapOvr>
  <p:transition spd="med">
    <p:wipe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4B0BD4D-F5C1-C408-8884-2F0D4761995D}"/>
              </a:ext>
            </a:extLst>
          </p:cNvPr>
          <p:cNvSpPr>
            <a:spLocks noGrp="1"/>
          </p:cNvSpPr>
          <p:nvPr>
            <p:ph type="title"/>
          </p:nvPr>
        </p:nvSpPr>
        <p:spPr/>
        <p:txBody>
          <a:bodyPr/>
          <a:lstStyle/>
          <a:p>
            <a:endParaRPr lang="es-CO"/>
          </a:p>
        </p:txBody>
      </p:sp>
      <p:sp>
        <p:nvSpPr>
          <p:cNvPr id="6" name="Marcador de texto 5">
            <a:extLst>
              <a:ext uri="{FF2B5EF4-FFF2-40B4-BE49-F238E27FC236}">
                <a16:creationId xmlns:a16="http://schemas.microsoft.com/office/drawing/2014/main" id="{52717199-723E-79A2-67D9-F67BB968AA55}"/>
              </a:ext>
            </a:extLst>
          </p:cNvPr>
          <p:cNvSpPr>
            <a:spLocks noGrp="1"/>
          </p:cNvSpPr>
          <p:nvPr>
            <p:ph type="body" sz="half" idx="2"/>
          </p:nvPr>
        </p:nvSpPr>
        <p:spPr/>
        <p:txBody>
          <a:bodyPr/>
          <a:lstStyle/>
          <a:p>
            <a:pPr algn="ctr"/>
            <a:r>
              <a:rPr lang="es-ES" sz="2800" b="1" dirty="0"/>
              <a:t>DE LA CULPA PATRONAL.</a:t>
            </a:r>
            <a:endParaRPr lang="es-CO" sz="1800" b="1" dirty="0"/>
          </a:p>
        </p:txBody>
      </p:sp>
      <p:pic>
        <p:nvPicPr>
          <p:cNvPr id="7" name="Imagen 6">
            <a:extLst>
              <a:ext uri="{FF2B5EF4-FFF2-40B4-BE49-F238E27FC236}">
                <a16:creationId xmlns:a16="http://schemas.microsoft.com/office/drawing/2014/main" id="{CA0EF0C8-514A-D388-7DC9-766A08694E9D}"/>
              </a:ext>
            </a:extLst>
          </p:cNvPr>
          <p:cNvPicPr>
            <a:picLocks noChangeAspect="1"/>
          </p:cNvPicPr>
          <p:nvPr/>
        </p:nvPicPr>
        <p:blipFill>
          <a:blip r:embed="rId2"/>
          <a:stretch>
            <a:fillRect/>
          </a:stretch>
        </p:blipFill>
        <p:spPr>
          <a:xfrm>
            <a:off x="1792287" y="1363133"/>
            <a:ext cx="5556779" cy="3378200"/>
          </a:xfrm>
          <a:prstGeom prst="rect">
            <a:avLst/>
          </a:prstGeom>
        </p:spPr>
      </p:pic>
    </p:spTree>
    <p:extLst>
      <p:ext uri="{BB962C8B-B14F-4D97-AF65-F5344CB8AC3E}">
        <p14:creationId xmlns:p14="http://schemas.microsoft.com/office/powerpoint/2010/main" val="2200358265"/>
      </p:ext>
    </p:extLst>
  </p:cSld>
  <p:clrMapOvr>
    <a:masterClrMapping/>
  </p:clrMapOvr>
  <p:transition spd="med">
    <p:wipe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45EE3D34-F941-DDC2-229A-D4E00F1749F8}"/>
              </a:ext>
            </a:extLst>
          </p:cNvPr>
          <p:cNvSpPr>
            <a:spLocks noGrp="1"/>
          </p:cNvSpPr>
          <p:nvPr>
            <p:ph type="title"/>
          </p:nvPr>
        </p:nvSpPr>
        <p:spPr/>
        <p:txBody>
          <a:bodyPr/>
          <a:lstStyle/>
          <a:p>
            <a:r>
              <a:rPr lang="es-ES" dirty="0"/>
              <a:t>REGULACION.</a:t>
            </a:r>
            <a:endParaRPr lang="es-CO" dirty="0"/>
          </a:p>
        </p:txBody>
      </p:sp>
      <p:sp>
        <p:nvSpPr>
          <p:cNvPr id="6" name="CuadroTexto 5">
            <a:extLst>
              <a:ext uri="{FF2B5EF4-FFF2-40B4-BE49-F238E27FC236}">
                <a16:creationId xmlns:a16="http://schemas.microsoft.com/office/drawing/2014/main" id="{877539CF-1B84-967A-B64E-A1C5C2550CD8}"/>
              </a:ext>
            </a:extLst>
          </p:cNvPr>
          <p:cNvSpPr txBox="1"/>
          <p:nvPr/>
        </p:nvSpPr>
        <p:spPr>
          <a:xfrm>
            <a:off x="314325" y="2150533"/>
            <a:ext cx="1802342" cy="381000"/>
          </a:xfrm>
          <a:prstGeom prst="rect">
            <a:avLst/>
          </a:prstGeom>
          <a:noFill/>
        </p:spPr>
        <p:txBody>
          <a:bodyPr wrap="square" rtlCol="0">
            <a:spAutoFit/>
          </a:bodyPr>
          <a:lstStyle/>
          <a:p>
            <a:r>
              <a:rPr lang="es-ES" b="1" dirty="0"/>
              <a:t>Art. 216 C.S.T.</a:t>
            </a:r>
            <a:endParaRPr lang="es-CO" b="1" dirty="0"/>
          </a:p>
        </p:txBody>
      </p:sp>
      <p:sp>
        <p:nvSpPr>
          <p:cNvPr id="7" name="CuadroTexto 6">
            <a:extLst>
              <a:ext uri="{FF2B5EF4-FFF2-40B4-BE49-F238E27FC236}">
                <a16:creationId xmlns:a16="http://schemas.microsoft.com/office/drawing/2014/main" id="{71CE76EC-AF90-425A-427B-4A412A584E7D}"/>
              </a:ext>
            </a:extLst>
          </p:cNvPr>
          <p:cNvSpPr txBox="1"/>
          <p:nvPr/>
        </p:nvSpPr>
        <p:spPr>
          <a:xfrm>
            <a:off x="3496733" y="1380067"/>
            <a:ext cx="5190067" cy="4524315"/>
          </a:xfrm>
          <a:prstGeom prst="rect">
            <a:avLst/>
          </a:prstGeom>
          <a:noFill/>
        </p:spPr>
        <p:txBody>
          <a:bodyPr wrap="square" rtlCol="0">
            <a:spAutoFit/>
          </a:bodyPr>
          <a:lstStyle/>
          <a:p>
            <a:r>
              <a:rPr lang="es-ES" b="1" dirty="0"/>
              <a:t>Parte de una premisa general del Derecho y en específico del Derecho de la Responsabilidad:</a:t>
            </a:r>
          </a:p>
          <a:p>
            <a:endParaRPr lang="es-CO" b="1" dirty="0"/>
          </a:p>
          <a:p>
            <a:r>
              <a:rPr lang="es-CO" b="1" dirty="0"/>
              <a:t>QUIEN CAUSA UN DAÑO TIENE EL DEBER DE REPARARLO.</a:t>
            </a:r>
          </a:p>
          <a:p>
            <a:endParaRPr lang="es-CO" b="1" dirty="0"/>
          </a:p>
          <a:p>
            <a:endParaRPr lang="es-CO" b="1" dirty="0"/>
          </a:p>
          <a:p>
            <a:r>
              <a:rPr lang="es-CO" b="1" dirty="0"/>
              <a:t>Art. 2341 del Código Civil:</a:t>
            </a:r>
          </a:p>
          <a:p>
            <a:endParaRPr lang="es-CO" b="1" dirty="0"/>
          </a:p>
          <a:p>
            <a:r>
              <a:rPr lang="es-CO" b="1" dirty="0"/>
              <a:t>“ El que ha cometido un delito o culpa, que ha inferido daño a otro, es obligado a la indemnización, sin perjuicio de la pena principal que la ley imponga por la culpa o el delito cometido”.</a:t>
            </a:r>
          </a:p>
          <a:p>
            <a:endParaRPr lang="es-CO" b="1" dirty="0"/>
          </a:p>
        </p:txBody>
      </p:sp>
      <p:sp>
        <p:nvSpPr>
          <p:cNvPr id="8" name="Flecha: a la derecha 7">
            <a:extLst>
              <a:ext uri="{FF2B5EF4-FFF2-40B4-BE49-F238E27FC236}">
                <a16:creationId xmlns:a16="http://schemas.microsoft.com/office/drawing/2014/main" id="{DC323B3A-8E0A-C2D1-0C90-A5D47EEAC011}"/>
              </a:ext>
            </a:extLst>
          </p:cNvPr>
          <p:cNvSpPr/>
          <p:nvPr/>
        </p:nvSpPr>
        <p:spPr bwMode="auto">
          <a:xfrm>
            <a:off x="2277533" y="1769533"/>
            <a:ext cx="770467" cy="381000"/>
          </a:xfrm>
          <a:prstGeom prst="right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9" name="Flecha: hacia abajo 8">
            <a:extLst>
              <a:ext uri="{FF2B5EF4-FFF2-40B4-BE49-F238E27FC236}">
                <a16:creationId xmlns:a16="http://schemas.microsoft.com/office/drawing/2014/main" id="{DF9ED3CC-6BA9-3BDC-5149-B399A73F50D5}"/>
              </a:ext>
            </a:extLst>
          </p:cNvPr>
          <p:cNvSpPr/>
          <p:nvPr/>
        </p:nvSpPr>
        <p:spPr bwMode="auto">
          <a:xfrm>
            <a:off x="5198533" y="3204633"/>
            <a:ext cx="296334" cy="245533"/>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071082658"/>
      </p:ext>
    </p:extLst>
  </p:cSld>
  <p:clrMapOvr>
    <a:masterClrMapping/>
  </p:clrMapOvr>
  <p:transition spd="med">
    <p:wipe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07E657D-1E37-9D76-7707-7FBA479FF232}"/>
              </a:ext>
            </a:extLst>
          </p:cNvPr>
          <p:cNvSpPr txBox="1"/>
          <p:nvPr/>
        </p:nvSpPr>
        <p:spPr>
          <a:xfrm>
            <a:off x="431800" y="1566333"/>
            <a:ext cx="4140200" cy="1200329"/>
          </a:xfrm>
          <a:prstGeom prst="rect">
            <a:avLst/>
          </a:prstGeom>
          <a:noFill/>
        </p:spPr>
        <p:txBody>
          <a:bodyPr wrap="square" rtlCol="0">
            <a:spAutoFit/>
          </a:bodyPr>
          <a:lstStyle/>
          <a:p>
            <a:r>
              <a:rPr lang="es-ES" b="1" dirty="0"/>
              <a:t>Fuente de la Responsabilidad por Culpa Patronal es la RELACIÓN LABORAL mediada por un contrato de trabajo.</a:t>
            </a:r>
            <a:endParaRPr lang="es-CO" b="1" dirty="0"/>
          </a:p>
        </p:txBody>
      </p:sp>
      <p:sp>
        <p:nvSpPr>
          <p:cNvPr id="4" name="Flecha: a la derecha 3">
            <a:extLst>
              <a:ext uri="{FF2B5EF4-FFF2-40B4-BE49-F238E27FC236}">
                <a16:creationId xmlns:a16="http://schemas.microsoft.com/office/drawing/2014/main" id="{4E30FBDB-0B6D-953D-0028-C11D3C453CA5}"/>
              </a:ext>
            </a:extLst>
          </p:cNvPr>
          <p:cNvSpPr/>
          <p:nvPr/>
        </p:nvSpPr>
        <p:spPr bwMode="auto">
          <a:xfrm>
            <a:off x="4724400" y="1984463"/>
            <a:ext cx="668867" cy="364067"/>
          </a:xfrm>
          <a:prstGeom prst="right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6" name="CuadroTexto 5">
            <a:extLst>
              <a:ext uri="{FF2B5EF4-FFF2-40B4-BE49-F238E27FC236}">
                <a16:creationId xmlns:a16="http://schemas.microsoft.com/office/drawing/2014/main" id="{A2CA0132-1BF0-4E36-F5FC-34F6821B19D4}"/>
              </a:ext>
            </a:extLst>
          </p:cNvPr>
          <p:cNvSpPr txBox="1"/>
          <p:nvPr/>
        </p:nvSpPr>
        <p:spPr>
          <a:xfrm>
            <a:off x="5825067" y="1984463"/>
            <a:ext cx="1591733" cy="369332"/>
          </a:xfrm>
          <a:prstGeom prst="rect">
            <a:avLst/>
          </a:prstGeom>
          <a:noFill/>
        </p:spPr>
        <p:txBody>
          <a:bodyPr wrap="square" rtlCol="0">
            <a:spAutoFit/>
          </a:bodyPr>
          <a:lstStyle/>
          <a:p>
            <a:r>
              <a:rPr lang="es-ES" b="1" dirty="0"/>
              <a:t>Art. 23 C.S.T.</a:t>
            </a:r>
            <a:endParaRPr lang="es-CO" b="1" dirty="0"/>
          </a:p>
        </p:txBody>
      </p:sp>
      <p:sp>
        <p:nvSpPr>
          <p:cNvPr id="7" name="CuadroTexto 6">
            <a:extLst>
              <a:ext uri="{FF2B5EF4-FFF2-40B4-BE49-F238E27FC236}">
                <a16:creationId xmlns:a16="http://schemas.microsoft.com/office/drawing/2014/main" id="{AC9A90FB-9F7C-CCDB-0933-388F0187E4DE}"/>
              </a:ext>
            </a:extLst>
          </p:cNvPr>
          <p:cNvSpPr txBox="1"/>
          <p:nvPr/>
        </p:nvSpPr>
        <p:spPr>
          <a:xfrm>
            <a:off x="431800" y="3674533"/>
            <a:ext cx="8221133" cy="2031325"/>
          </a:xfrm>
          <a:prstGeom prst="rect">
            <a:avLst/>
          </a:prstGeom>
          <a:noFill/>
        </p:spPr>
        <p:txBody>
          <a:bodyPr wrap="square" rtlCol="0">
            <a:spAutoFit/>
          </a:bodyPr>
          <a:lstStyle/>
          <a:p>
            <a:r>
              <a:rPr lang="es-ES" b="1" dirty="0"/>
              <a:t>Excepción:	Una condena por culpa patronal al demandado 			directamente a quien no ostenta la calidad de 			empleador.</a:t>
            </a:r>
          </a:p>
          <a:p>
            <a:endParaRPr lang="es-ES" b="1" dirty="0"/>
          </a:p>
          <a:p>
            <a:endParaRPr lang="es-ES" b="1" dirty="0"/>
          </a:p>
          <a:p>
            <a:r>
              <a:rPr lang="es-ES" b="1" dirty="0"/>
              <a:t>		Caso del vínculo por Contrato de Aprendizaje (no se dan 		los supuestos del art. 23 C.S.T.).</a:t>
            </a:r>
            <a:endParaRPr lang="es-CO" b="1" dirty="0"/>
          </a:p>
        </p:txBody>
      </p:sp>
      <p:sp>
        <p:nvSpPr>
          <p:cNvPr id="8" name="Flecha: hacia abajo 7">
            <a:extLst>
              <a:ext uri="{FF2B5EF4-FFF2-40B4-BE49-F238E27FC236}">
                <a16:creationId xmlns:a16="http://schemas.microsoft.com/office/drawing/2014/main" id="{6AFE1015-6B7C-8FB1-9526-71A0844F43DC}"/>
              </a:ext>
            </a:extLst>
          </p:cNvPr>
          <p:cNvSpPr/>
          <p:nvPr/>
        </p:nvSpPr>
        <p:spPr bwMode="auto">
          <a:xfrm>
            <a:off x="4360333" y="4563533"/>
            <a:ext cx="524934" cy="355600"/>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9" name="CuadroTexto 8">
            <a:extLst>
              <a:ext uri="{FF2B5EF4-FFF2-40B4-BE49-F238E27FC236}">
                <a16:creationId xmlns:a16="http://schemas.microsoft.com/office/drawing/2014/main" id="{A7A0B83C-28E3-B663-26BC-CBA1210D94C6}"/>
              </a:ext>
            </a:extLst>
          </p:cNvPr>
          <p:cNvSpPr txBox="1"/>
          <p:nvPr/>
        </p:nvSpPr>
        <p:spPr>
          <a:xfrm>
            <a:off x="2294466" y="5935133"/>
            <a:ext cx="2429933" cy="646331"/>
          </a:xfrm>
          <a:prstGeom prst="rect">
            <a:avLst/>
          </a:prstGeom>
          <a:noFill/>
        </p:spPr>
        <p:txBody>
          <a:bodyPr wrap="square" rtlCol="0">
            <a:spAutoFit/>
          </a:bodyPr>
          <a:lstStyle/>
          <a:p>
            <a:r>
              <a:rPr lang="es-ES" b="1" dirty="0"/>
              <a:t>Art.30 ley 789 de 2020</a:t>
            </a:r>
            <a:endParaRPr lang="es-CO" b="1" dirty="0"/>
          </a:p>
        </p:txBody>
      </p:sp>
      <p:sp>
        <p:nvSpPr>
          <p:cNvPr id="10" name="Flecha: hacia abajo 9">
            <a:extLst>
              <a:ext uri="{FF2B5EF4-FFF2-40B4-BE49-F238E27FC236}">
                <a16:creationId xmlns:a16="http://schemas.microsoft.com/office/drawing/2014/main" id="{B42EF4CF-1A9D-B1B9-F79F-BFF61FD2D74C}"/>
              </a:ext>
            </a:extLst>
          </p:cNvPr>
          <p:cNvSpPr/>
          <p:nvPr/>
        </p:nvSpPr>
        <p:spPr bwMode="auto">
          <a:xfrm>
            <a:off x="3031067" y="5705858"/>
            <a:ext cx="347133" cy="229275"/>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430955282"/>
      </p:ext>
    </p:extLst>
  </p:cSld>
  <p:clrMapOvr>
    <a:masterClrMapping/>
  </p:clrMapOvr>
  <p:transition spd="med">
    <p:wipe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CF4B9DF-42DA-5317-A5F5-156E2A305584}"/>
              </a:ext>
            </a:extLst>
          </p:cNvPr>
          <p:cNvSpPr txBox="1"/>
          <p:nvPr/>
        </p:nvSpPr>
        <p:spPr>
          <a:xfrm>
            <a:off x="101600" y="1312333"/>
            <a:ext cx="8534400" cy="4247317"/>
          </a:xfrm>
          <a:prstGeom prst="rect">
            <a:avLst/>
          </a:prstGeom>
          <a:noFill/>
        </p:spPr>
        <p:txBody>
          <a:bodyPr wrap="square" rtlCol="0">
            <a:spAutoFit/>
          </a:bodyPr>
          <a:lstStyle/>
          <a:p>
            <a:r>
              <a:rPr lang="es-ES" b="1" dirty="0"/>
              <a:t>Lo anterior: 	Corte Suprema de Justicia. Sala de Descongestión Laboral.</a:t>
            </a:r>
          </a:p>
          <a:p>
            <a:r>
              <a:rPr lang="es-ES" b="1" dirty="0"/>
              <a:t>		No.4</a:t>
            </a:r>
          </a:p>
          <a:p>
            <a:r>
              <a:rPr lang="es-ES" b="1" dirty="0"/>
              <a:t>		Sentencia 73257 de octubre 8 de 2019.</a:t>
            </a:r>
          </a:p>
          <a:p>
            <a:endParaRPr lang="es-ES" b="1" dirty="0"/>
          </a:p>
          <a:p>
            <a:endParaRPr lang="es-ES" b="1" dirty="0"/>
          </a:p>
          <a:p>
            <a:endParaRPr lang="es-ES" b="1" dirty="0"/>
          </a:p>
          <a:p>
            <a:r>
              <a:rPr lang="es-ES" b="1" dirty="0"/>
              <a:t>Responsabilidad del Patrocinador.</a:t>
            </a:r>
          </a:p>
          <a:p>
            <a:endParaRPr lang="es-ES" b="1" dirty="0"/>
          </a:p>
          <a:p>
            <a:r>
              <a:rPr lang="es-ES" b="1" dirty="0"/>
              <a:t>			Medir la prestación personal de servicios  a favor 				de un tercero.</a:t>
            </a:r>
          </a:p>
          <a:p>
            <a:endParaRPr lang="es-ES" b="1" dirty="0"/>
          </a:p>
          <a:p>
            <a:r>
              <a:rPr lang="es-ES" b="1" dirty="0"/>
              <a:t>				Debe protegerse a este trabajador.</a:t>
            </a:r>
          </a:p>
          <a:p>
            <a:endParaRPr lang="es-ES" b="1" dirty="0"/>
          </a:p>
          <a:p>
            <a:endParaRPr lang="es-ES" b="1" dirty="0"/>
          </a:p>
          <a:p>
            <a:r>
              <a:rPr lang="es-ES" b="1" dirty="0"/>
              <a:t>					Art. 25 Constitución Política.</a:t>
            </a:r>
            <a:endParaRPr lang="es-CO" b="1" dirty="0"/>
          </a:p>
        </p:txBody>
      </p:sp>
      <p:sp>
        <p:nvSpPr>
          <p:cNvPr id="3" name="Flecha: curvada hacia la derecha 2">
            <a:extLst>
              <a:ext uri="{FF2B5EF4-FFF2-40B4-BE49-F238E27FC236}">
                <a16:creationId xmlns:a16="http://schemas.microsoft.com/office/drawing/2014/main" id="{9966E4E9-0698-61F1-1B99-FA5A1CFE0A97}"/>
              </a:ext>
            </a:extLst>
          </p:cNvPr>
          <p:cNvSpPr/>
          <p:nvPr/>
        </p:nvSpPr>
        <p:spPr bwMode="auto">
          <a:xfrm rot="21324740">
            <a:off x="1794933" y="3429000"/>
            <a:ext cx="728134" cy="499533"/>
          </a:xfrm>
          <a:prstGeom prst="curvedRight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Flecha: hacia abajo 4">
            <a:extLst>
              <a:ext uri="{FF2B5EF4-FFF2-40B4-BE49-F238E27FC236}">
                <a16:creationId xmlns:a16="http://schemas.microsoft.com/office/drawing/2014/main" id="{A6BF6E4C-A318-F677-2C4B-3CA3B0859C66}"/>
              </a:ext>
            </a:extLst>
          </p:cNvPr>
          <p:cNvSpPr/>
          <p:nvPr/>
        </p:nvSpPr>
        <p:spPr bwMode="auto">
          <a:xfrm>
            <a:off x="4648200" y="4072467"/>
            <a:ext cx="355600" cy="194733"/>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9" name="Flecha: hacia abajo 8">
            <a:extLst>
              <a:ext uri="{FF2B5EF4-FFF2-40B4-BE49-F238E27FC236}">
                <a16:creationId xmlns:a16="http://schemas.microsoft.com/office/drawing/2014/main" id="{B366DFA9-C720-B3FE-DC7E-CC2CE81449B6}"/>
              </a:ext>
            </a:extLst>
          </p:cNvPr>
          <p:cNvSpPr/>
          <p:nvPr/>
        </p:nvSpPr>
        <p:spPr bwMode="auto">
          <a:xfrm>
            <a:off x="4326467" y="4842933"/>
            <a:ext cx="431800" cy="287867"/>
          </a:xfrm>
          <a:prstGeom prst="downArrow">
            <a:avLst/>
          </a:prstGeom>
          <a:solidFill>
            <a:srgbClr val="C0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145587907"/>
      </p:ext>
    </p:extLst>
  </p:cSld>
  <p:clrMapOvr>
    <a:masterClrMapping/>
  </p:clrMapOvr>
  <p:transition spd="med">
    <p:wipe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E1A56D9-B7C4-06AE-C325-4C62E32D22FE}"/>
              </a:ext>
            </a:extLst>
          </p:cNvPr>
          <p:cNvSpPr txBox="1"/>
          <p:nvPr/>
        </p:nvSpPr>
        <p:spPr>
          <a:xfrm>
            <a:off x="2175933" y="1363133"/>
            <a:ext cx="5604934" cy="2862322"/>
          </a:xfrm>
          <a:prstGeom prst="rect">
            <a:avLst/>
          </a:prstGeom>
          <a:noFill/>
        </p:spPr>
        <p:txBody>
          <a:bodyPr wrap="square" rtlCol="0">
            <a:spAutoFit/>
          </a:bodyPr>
          <a:lstStyle/>
          <a:p>
            <a:r>
              <a:rPr lang="es-ES" sz="2000" b="1" dirty="0"/>
              <a:t>Proceso de Responsabilidad por Culpa Patronal.</a:t>
            </a:r>
          </a:p>
          <a:p>
            <a:endParaRPr lang="es-ES" sz="2000" b="1" dirty="0"/>
          </a:p>
          <a:p>
            <a:r>
              <a:rPr lang="es-ES" sz="2000" b="1" dirty="0"/>
              <a:t>Le corresponde a la Justicia Ordinaria Laboral</a:t>
            </a:r>
          </a:p>
          <a:p>
            <a:endParaRPr lang="es-ES" sz="2000" b="1" dirty="0"/>
          </a:p>
          <a:p>
            <a:r>
              <a:rPr lang="es-ES" sz="2000" b="1" dirty="0"/>
              <a:t>		Carácter Subjetivo</a:t>
            </a:r>
          </a:p>
          <a:p>
            <a:endParaRPr lang="es-ES" sz="2000" b="1" dirty="0"/>
          </a:p>
          <a:p>
            <a:r>
              <a:rPr lang="es-ES" sz="2000" b="1" dirty="0"/>
              <a:t>		    Art. 216 C.S.T.</a:t>
            </a:r>
            <a:endParaRPr lang="es-CO" b="1" dirty="0"/>
          </a:p>
        </p:txBody>
      </p:sp>
      <p:sp>
        <p:nvSpPr>
          <p:cNvPr id="3" name="CuadroTexto 2">
            <a:extLst>
              <a:ext uri="{FF2B5EF4-FFF2-40B4-BE49-F238E27FC236}">
                <a16:creationId xmlns:a16="http://schemas.microsoft.com/office/drawing/2014/main" id="{2E8135A1-B552-968E-37DD-63DA344482D7}"/>
              </a:ext>
            </a:extLst>
          </p:cNvPr>
          <p:cNvSpPr txBox="1"/>
          <p:nvPr/>
        </p:nvSpPr>
        <p:spPr>
          <a:xfrm>
            <a:off x="1092200" y="4114800"/>
            <a:ext cx="7865533" cy="1200329"/>
          </a:xfrm>
          <a:prstGeom prst="rect">
            <a:avLst/>
          </a:prstGeom>
          <a:noFill/>
        </p:spPr>
        <p:txBody>
          <a:bodyPr wrap="square" rtlCol="0">
            <a:spAutoFit/>
          </a:bodyPr>
          <a:lstStyle/>
          <a:p>
            <a:endParaRPr lang="es-ES" sz="2400" b="1" dirty="0"/>
          </a:p>
          <a:p>
            <a:endParaRPr lang="es-ES" sz="2400" b="1" dirty="0"/>
          </a:p>
          <a:p>
            <a:r>
              <a:rPr lang="es-ES" sz="2400" b="1" dirty="0"/>
              <a:t>Se origina en un ATEL. </a:t>
            </a:r>
            <a:endParaRPr lang="es-CO" b="1" dirty="0"/>
          </a:p>
        </p:txBody>
      </p:sp>
      <p:sp>
        <p:nvSpPr>
          <p:cNvPr id="4" name="Flecha: curvada hacia la derecha 3">
            <a:extLst>
              <a:ext uri="{FF2B5EF4-FFF2-40B4-BE49-F238E27FC236}">
                <a16:creationId xmlns:a16="http://schemas.microsoft.com/office/drawing/2014/main" id="{82EB7348-B695-CA1A-981B-406E9972B532}"/>
              </a:ext>
            </a:extLst>
          </p:cNvPr>
          <p:cNvSpPr/>
          <p:nvPr/>
        </p:nvSpPr>
        <p:spPr bwMode="auto">
          <a:xfrm rot="857518">
            <a:off x="410896" y="1838214"/>
            <a:ext cx="1484527" cy="2891629"/>
          </a:xfrm>
          <a:prstGeom prst="curvedRightArrow">
            <a:avLst/>
          </a:prstGeom>
          <a:solidFill>
            <a:srgbClr val="C0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6" name="Flecha: hacia abajo 5">
            <a:extLst>
              <a:ext uri="{FF2B5EF4-FFF2-40B4-BE49-F238E27FC236}">
                <a16:creationId xmlns:a16="http://schemas.microsoft.com/office/drawing/2014/main" id="{AE7AE9D8-051B-181D-B0F3-4AC6ED360DE5}"/>
              </a:ext>
            </a:extLst>
          </p:cNvPr>
          <p:cNvSpPr/>
          <p:nvPr/>
        </p:nvSpPr>
        <p:spPr bwMode="auto">
          <a:xfrm>
            <a:off x="4368800" y="2040467"/>
            <a:ext cx="364067" cy="194733"/>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7" name="Flecha: hacia abajo 6">
            <a:extLst>
              <a:ext uri="{FF2B5EF4-FFF2-40B4-BE49-F238E27FC236}">
                <a16:creationId xmlns:a16="http://schemas.microsoft.com/office/drawing/2014/main" id="{9A478180-5641-7CF3-FA9F-DFD5C79BFB84}"/>
              </a:ext>
            </a:extLst>
          </p:cNvPr>
          <p:cNvSpPr/>
          <p:nvPr/>
        </p:nvSpPr>
        <p:spPr bwMode="auto">
          <a:xfrm>
            <a:off x="4572000" y="2912534"/>
            <a:ext cx="364067" cy="287866"/>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8" name="Flecha: hacia abajo 7">
            <a:extLst>
              <a:ext uri="{FF2B5EF4-FFF2-40B4-BE49-F238E27FC236}">
                <a16:creationId xmlns:a16="http://schemas.microsoft.com/office/drawing/2014/main" id="{9EE227C6-140D-3145-9958-0E13BD7495AE}"/>
              </a:ext>
            </a:extLst>
          </p:cNvPr>
          <p:cNvSpPr/>
          <p:nvPr/>
        </p:nvSpPr>
        <p:spPr bwMode="auto">
          <a:xfrm>
            <a:off x="4809067" y="3657600"/>
            <a:ext cx="270933" cy="127000"/>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238485815"/>
      </p:ext>
    </p:extLst>
  </p:cSld>
  <p:clrMapOvr>
    <a:masterClrMapping/>
  </p:clrMapOvr>
  <p:transition spd="med">
    <p:wipe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CC14C9A-3973-94D2-8536-9F383911CA09}"/>
              </a:ext>
            </a:extLst>
          </p:cNvPr>
          <p:cNvSpPr txBox="1"/>
          <p:nvPr/>
        </p:nvSpPr>
        <p:spPr>
          <a:xfrm>
            <a:off x="491067" y="2396067"/>
            <a:ext cx="3556000" cy="646331"/>
          </a:xfrm>
          <a:prstGeom prst="rect">
            <a:avLst/>
          </a:prstGeom>
          <a:noFill/>
        </p:spPr>
        <p:txBody>
          <a:bodyPr wrap="square" rtlCol="0">
            <a:spAutoFit/>
          </a:bodyPr>
          <a:lstStyle/>
          <a:p>
            <a:r>
              <a:rPr lang="es-ES" b="1" dirty="0"/>
              <a:t>Accidente de Trabajo art. 3 Ley 1562 de 2012:</a:t>
            </a:r>
            <a:endParaRPr lang="es-CO" b="1" dirty="0"/>
          </a:p>
        </p:txBody>
      </p:sp>
      <p:sp>
        <p:nvSpPr>
          <p:cNvPr id="3" name="CuadroTexto 2">
            <a:extLst>
              <a:ext uri="{FF2B5EF4-FFF2-40B4-BE49-F238E27FC236}">
                <a16:creationId xmlns:a16="http://schemas.microsoft.com/office/drawing/2014/main" id="{8BCD4EEC-173A-EACB-C12C-2C0F65238717}"/>
              </a:ext>
            </a:extLst>
          </p:cNvPr>
          <p:cNvSpPr txBox="1"/>
          <p:nvPr/>
        </p:nvSpPr>
        <p:spPr>
          <a:xfrm>
            <a:off x="4817532" y="1749736"/>
            <a:ext cx="3572933" cy="2585323"/>
          </a:xfrm>
          <a:prstGeom prst="rect">
            <a:avLst/>
          </a:prstGeom>
          <a:noFill/>
        </p:spPr>
        <p:txBody>
          <a:bodyPr wrap="square" rtlCol="0">
            <a:spAutoFit/>
          </a:bodyPr>
          <a:lstStyle/>
          <a:p>
            <a:r>
              <a:rPr lang="es-ES" b="1" dirty="0"/>
              <a:t>“ Es accidente de trabajo todo suceso repentino que sobrevenga POR CAUSA o CON OCASIÓN del trabajo, y que produzca en el trabajador una lesión orgánica, una perturbación funcional o psíquica, una invalidez o la muerte”-</a:t>
            </a:r>
            <a:endParaRPr lang="es-CO" b="1" dirty="0"/>
          </a:p>
        </p:txBody>
      </p:sp>
      <p:sp>
        <p:nvSpPr>
          <p:cNvPr id="4" name="Abrir llave 3">
            <a:extLst>
              <a:ext uri="{FF2B5EF4-FFF2-40B4-BE49-F238E27FC236}">
                <a16:creationId xmlns:a16="http://schemas.microsoft.com/office/drawing/2014/main" id="{7E787CE7-D02B-0F99-C000-FD712B45B2CD}"/>
              </a:ext>
            </a:extLst>
          </p:cNvPr>
          <p:cNvSpPr/>
          <p:nvPr/>
        </p:nvSpPr>
        <p:spPr bwMode="auto">
          <a:xfrm>
            <a:off x="3776134" y="1303867"/>
            <a:ext cx="841586" cy="3208866"/>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CuadroTexto 4">
            <a:extLst>
              <a:ext uri="{FF2B5EF4-FFF2-40B4-BE49-F238E27FC236}">
                <a16:creationId xmlns:a16="http://schemas.microsoft.com/office/drawing/2014/main" id="{3952A660-1DCA-AF76-0FB9-433A0438C2F0}"/>
              </a:ext>
            </a:extLst>
          </p:cNvPr>
          <p:cNvSpPr txBox="1"/>
          <p:nvPr/>
        </p:nvSpPr>
        <p:spPr>
          <a:xfrm>
            <a:off x="1574800" y="5376333"/>
            <a:ext cx="4775200" cy="1200329"/>
          </a:xfrm>
          <a:prstGeom prst="rect">
            <a:avLst/>
          </a:prstGeom>
          <a:noFill/>
        </p:spPr>
        <p:txBody>
          <a:bodyPr wrap="square" rtlCol="0">
            <a:spAutoFit/>
          </a:bodyPr>
          <a:lstStyle/>
          <a:p>
            <a:r>
              <a:rPr lang="es-ES" sz="2400" b="1" dirty="0"/>
              <a:t>POR CAUSA</a:t>
            </a:r>
          </a:p>
          <a:p>
            <a:endParaRPr lang="es-ES" sz="2400" b="1" dirty="0"/>
          </a:p>
          <a:p>
            <a:r>
              <a:rPr lang="es-ES" sz="2400" b="1" dirty="0"/>
              <a:t>O CON OCASIÓN</a:t>
            </a:r>
            <a:endParaRPr lang="es-CO" b="1" dirty="0"/>
          </a:p>
        </p:txBody>
      </p:sp>
    </p:spTree>
    <p:extLst>
      <p:ext uri="{BB962C8B-B14F-4D97-AF65-F5344CB8AC3E}">
        <p14:creationId xmlns:p14="http://schemas.microsoft.com/office/powerpoint/2010/main" val="3057504713"/>
      </p:ext>
    </p:extLst>
  </p:cSld>
  <p:clrMapOvr>
    <a:masterClrMapping/>
  </p:clrMapOvr>
  <p:transition spd="med">
    <p:wipe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632B542-A3F5-1EAA-103F-E4EE2FC5D0A0}"/>
              </a:ext>
            </a:extLst>
          </p:cNvPr>
          <p:cNvSpPr txBox="1"/>
          <p:nvPr/>
        </p:nvSpPr>
        <p:spPr>
          <a:xfrm>
            <a:off x="423333" y="1701800"/>
            <a:ext cx="3132667" cy="646331"/>
          </a:xfrm>
          <a:prstGeom prst="rect">
            <a:avLst/>
          </a:prstGeom>
          <a:noFill/>
        </p:spPr>
        <p:txBody>
          <a:bodyPr wrap="square" rtlCol="0">
            <a:spAutoFit/>
          </a:bodyPr>
          <a:lstStyle/>
          <a:p>
            <a:r>
              <a:rPr lang="es-ES" b="1" dirty="0"/>
              <a:t>“CON OCASIÓN AL TRABAJO”</a:t>
            </a:r>
            <a:endParaRPr lang="es-CO" b="1" dirty="0"/>
          </a:p>
        </p:txBody>
      </p:sp>
      <p:sp>
        <p:nvSpPr>
          <p:cNvPr id="3" name="CuadroTexto 2">
            <a:extLst>
              <a:ext uri="{FF2B5EF4-FFF2-40B4-BE49-F238E27FC236}">
                <a16:creationId xmlns:a16="http://schemas.microsoft.com/office/drawing/2014/main" id="{B3B046EA-E874-49B2-A369-9C998022DB81}"/>
              </a:ext>
            </a:extLst>
          </p:cNvPr>
          <p:cNvSpPr txBox="1"/>
          <p:nvPr/>
        </p:nvSpPr>
        <p:spPr>
          <a:xfrm>
            <a:off x="4572000" y="1346200"/>
            <a:ext cx="4428067" cy="1477328"/>
          </a:xfrm>
          <a:prstGeom prst="rect">
            <a:avLst/>
          </a:prstGeom>
          <a:noFill/>
        </p:spPr>
        <p:txBody>
          <a:bodyPr wrap="square" rtlCol="0">
            <a:spAutoFit/>
          </a:bodyPr>
          <a:lstStyle/>
          <a:p>
            <a:r>
              <a:rPr lang="es-ES" b="1" dirty="0"/>
              <a:t>Es cuando la lesión que sufre el trabajador ocurre por el riesgo ocupacional que genera los elementos y/o el ambiente que rodea al trabajador.</a:t>
            </a:r>
            <a:endParaRPr lang="es-CO" b="1" dirty="0"/>
          </a:p>
        </p:txBody>
      </p:sp>
      <p:sp>
        <p:nvSpPr>
          <p:cNvPr id="4" name="CuadroTexto 3">
            <a:extLst>
              <a:ext uri="{FF2B5EF4-FFF2-40B4-BE49-F238E27FC236}">
                <a16:creationId xmlns:a16="http://schemas.microsoft.com/office/drawing/2014/main" id="{244159B8-341C-8519-5D54-E9B13C4A6AFE}"/>
              </a:ext>
            </a:extLst>
          </p:cNvPr>
          <p:cNvSpPr txBox="1"/>
          <p:nvPr/>
        </p:nvSpPr>
        <p:spPr>
          <a:xfrm>
            <a:off x="507999" y="4509869"/>
            <a:ext cx="2142067" cy="646331"/>
          </a:xfrm>
          <a:prstGeom prst="rect">
            <a:avLst/>
          </a:prstGeom>
          <a:noFill/>
        </p:spPr>
        <p:txBody>
          <a:bodyPr wrap="square" rtlCol="0">
            <a:spAutoFit/>
          </a:bodyPr>
          <a:lstStyle/>
          <a:p>
            <a:r>
              <a:rPr lang="es-ES" b="1" dirty="0"/>
              <a:t>“POR CAUSA DEL TRABAJO”</a:t>
            </a:r>
            <a:endParaRPr lang="es-CO" b="1" dirty="0"/>
          </a:p>
        </p:txBody>
      </p:sp>
      <p:sp>
        <p:nvSpPr>
          <p:cNvPr id="5" name="CuadroTexto 4">
            <a:extLst>
              <a:ext uri="{FF2B5EF4-FFF2-40B4-BE49-F238E27FC236}">
                <a16:creationId xmlns:a16="http://schemas.microsoft.com/office/drawing/2014/main" id="{8F473A05-077D-9BDE-FC35-A8A379A140AA}"/>
              </a:ext>
            </a:extLst>
          </p:cNvPr>
          <p:cNvSpPr txBox="1"/>
          <p:nvPr/>
        </p:nvSpPr>
        <p:spPr>
          <a:xfrm>
            <a:off x="4707467" y="3979333"/>
            <a:ext cx="4292600" cy="2031325"/>
          </a:xfrm>
          <a:prstGeom prst="rect">
            <a:avLst/>
          </a:prstGeom>
          <a:noFill/>
        </p:spPr>
        <p:txBody>
          <a:bodyPr wrap="square" rtlCol="0">
            <a:spAutoFit/>
          </a:bodyPr>
          <a:lstStyle/>
          <a:p>
            <a:r>
              <a:rPr lang="es-ES" b="1" dirty="0"/>
              <a:t>Cuando, hallándose  en el desarrollo de su actividad laboral, ocurre por los riesgos generales implícitos  en su ambiente de trabajo; al indagar que originó la lesión, resulta como causa mediata el trabajo desempeñado por el afectado.</a:t>
            </a:r>
            <a:endParaRPr lang="es-CO" b="1" dirty="0"/>
          </a:p>
        </p:txBody>
      </p:sp>
      <p:sp>
        <p:nvSpPr>
          <p:cNvPr id="6" name="Abrir llave 5">
            <a:extLst>
              <a:ext uri="{FF2B5EF4-FFF2-40B4-BE49-F238E27FC236}">
                <a16:creationId xmlns:a16="http://schemas.microsoft.com/office/drawing/2014/main" id="{44C448CD-330C-DAA1-9991-6C623A05ABA6}"/>
              </a:ext>
            </a:extLst>
          </p:cNvPr>
          <p:cNvSpPr/>
          <p:nvPr/>
        </p:nvSpPr>
        <p:spPr bwMode="auto">
          <a:xfrm>
            <a:off x="4055533" y="1219200"/>
            <a:ext cx="364067" cy="1769533"/>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7" name="Abrir llave 6">
            <a:extLst>
              <a:ext uri="{FF2B5EF4-FFF2-40B4-BE49-F238E27FC236}">
                <a16:creationId xmlns:a16="http://schemas.microsoft.com/office/drawing/2014/main" id="{8A7108CD-E1D8-EDC6-E8D4-251B20B99C78}"/>
              </a:ext>
            </a:extLst>
          </p:cNvPr>
          <p:cNvSpPr/>
          <p:nvPr/>
        </p:nvSpPr>
        <p:spPr bwMode="auto">
          <a:xfrm>
            <a:off x="4123267" y="3801533"/>
            <a:ext cx="296333" cy="2328334"/>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935200366"/>
      </p:ext>
    </p:extLst>
  </p:cSld>
  <p:clrMapOvr>
    <a:masterClrMapping/>
  </p:clrMapOvr>
  <p:transition spd="med">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EF0F777-2660-FCCF-DFE8-EBBA12C8B782}"/>
              </a:ext>
            </a:extLst>
          </p:cNvPr>
          <p:cNvSpPr txBox="1"/>
          <p:nvPr/>
        </p:nvSpPr>
        <p:spPr>
          <a:xfrm>
            <a:off x="372533" y="3361267"/>
            <a:ext cx="2878667" cy="1477328"/>
          </a:xfrm>
          <a:prstGeom prst="rect">
            <a:avLst/>
          </a:prstGeom>
          <a:noFill/>
        </p:spPr>
        <p:txBody>
          <a:bodyPr wrap="square" rtlCol="0">
            <a:spAutoFit/>
          </a:bodyPr>
          <a:lstStyle/>
          <a:p>
            <a:r>
              <a:rPr lang="es-ES" b="1" dirty="0"/>
              <a:t>Entorno seguro y adecuado del trabajador en su empleo tiene un fundamento constitucional.</a:t>
            </a:r>
            <a:endParaRPr lang="es-CO" b="1" dirty="0"/>
          </a:p>
        </p:txBody>
      </p:sp>
      <p:sp>
        <p:nvSpPr>
          <p:cNvPr id="4" name="Flecha: a la derecha 3">
            <a:extLst>
              <a:ext uri="{FF2B5EF4-FFF2-40B4-BE49-F238E27FC236}">
                <a16:creationId xmlns:a16="http://schemas.microsoft.com/office/drawing/2014/main" id="{FF0AB10C-27D4-D41C-0633-D0DEADCE271E}"/>
              </a:ext>
            </a:extLst>
          </p:cNvPr>
          <p:cNvSpPr/>
          <p:nvPr/>
        </p:nvSpPr>
        <p:spPr bwMode="auto">
          <a:xfrm rot="20360220">
            <a:off x="3251200" y="2692400"/>
            <a:ext cx="1126067" cy="736600"/>
          </a:xfrm>
          <a:prstGeom prst="rightArrow">
            <a:avLst/>
          </a:prstGeom>
          <a:solidFill>
            <a:schemeClr val="accent5">
              <a:lumMod val="5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6" name="CuadroTexto 5">
            <a:extLst>
              <a:ext uri="{FF2B5EF4-FFF2-40B4-BE49-F238E27FC236}">
                <a16:creationId xmlns:a16="http://schemas.microsoft.com/office/drawing/2014/main" id="{AA6C9720-FDFA-FC39-6A68-63EF291D8E09}"/>
              </a:ext>
            </a:extLst>
          </p:cNvPr>
          <p:cNvSpPr txBox="1"/>
          <p:nvPr/>
        </p:nvSpPr>
        <p:spPr>
          <a:xfrm>
            <a:off x="4699000" y="2209800"/>
            <a:ext cx="4233333" cy="369332"/>
          </a:xfrm>
          <a:prstGeom prst="rect">
            <a:avLst/>
          </a:prstGeom>
          <a:noFill/>
        </p:spPr>
        <p:txBody>
          <a:bodyPr wrap="square" rtlCol="0">
            <a:spAutoFit/>
          </a:bodyPr>
          <a:lstStyle/>
          <a:p>
            <a:r>
              <a:rPr lang="es-ES" b="1" dirty="0"/>
              <a:t>Dignidad Humana del Trabajador.</a:t>
            </a:r>
            <a:endParaRPr lang="es-CO" b="1" dirty="0"/>
          </a:p>
        </p:txBody>
      </p:sp>
      <p:sp>
        <p:nvSpPr>
          <p:cNvPr id="7" name="Flecha: hacia abajo 6">
            <a:extLst>
              <a:ext uri="{FF2B5EF4-FFF2-40B4-BE49-F238E27FC236}">
                <a16:creationId xmlns:a16="http://schemas.microsoft.com/office/drawing/2014/main" id="{E9120C30-2E47-299A-3D15-677BFF8F559A}"/>
              </a:ext>
            </a:extLst>
          </p:cNvPr>
          <p:cNvSpPr/>
          <p:nvPr/>
        </p:nvSpPr>
        <p:spPr bwMode="auto">
          <a:xfrm>
            <a:off x="5994400" y="2810933"/>
            <a:ext cx="431800" cy="369332"/>
          </a:xfrm>
          <a:prstGeom prst="downArrow">
            <a:avLst/>
          </a:prstGeom>
          <a:solidFill>
            <a:schemeClr val="accent5">
              <a:lumMod val="5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8" name="CuadroTexto 7">
            <a:extLst>
              <a:ext uri="{FF2B5EF4-FFF2-40B4-BE49-F238E27FC236}">
                <a16:creationId xmlns:a16="http://schemas.microsoft.com/office/drawing/2014/main" id="{F6FB1E58-EDD7-B364-2214-F6B56EAD5B9E}"/>
              </a:ext>
            </a:extLst>
          </p:cNvPr>
          <p:cNvSpPr txBox="1"/>
          <p:nvPr/>
        </p:nvSpPr>
        <p:spPr>
          <a:xfrm>
            <a:off x="5232400" y="3429000"/>
            <a:ext cx="2878667" cy="923330"/>
          </a:xfrm>
          <a:prstGeom prst="rect">
            <a:avLst/>
          </a:prstGeom>
          <a:noFill/>
        </p:spPr>
        <p:txBody>
          <a:bodyPr wrap="square" rtlCol="0">
            <a:spAutoFit/>
          </a:bodyPr>
          <a:lstStyle/>
          <a:p>
            <a:r>
              <a:rPr lang="es-ES" b="1" dirty="0"/>
              <a:t>Arts. 25 y 53 C.N.</a:t>
            </a:r>
          </a:p>
          <a:p>
            <a:r>
              <a:rPr lang="es-ES" b="1" dirty="0"/>
              <a:t>Otros instrumentos internacionales.</a:t>
            </a:r>
            <a:endParaRPr lang="es-CO" b="1" dirty="0"/>
          </a:p>
        </p:txBody>
      </p:sp>
      <p:pic>
        <p:nvPicPr>
          <p:cNvPr id="9" name="Imagen 8">
            <a:extLst>
              <a:ext uri="{FF2B5EF4-FFF2-40B4-BE49-F238E27FC236}">
                <a16:creationId xmlns:a16="http://schemas.microsoft.com/office/drawing/2014/main" id="{A1C1BDF1-DEE6-03A4-5FDB-874C158CA165}"/>
              </a:ext>
            </a:extLst>
          </p:cNvPr>
          <p:cNvPicPr>
            <a:picLocks noChangeAspect="1"/>
          </p:cNvPicPr>
          <p:nvPr/>
        </p:nvPicPr>
        <p:blipFill>
          <a:blip r:embed="rId2"/>
          <a:stretch>
            <a:fillRect/>
          </a:stretch>
        </p:blipFill>
        <p:spPr>
          <a:xfrm>
            <a:off x="5713942" y="4454485"/>
            <a:ext cx="3057525" cy="1495425"/>
          </a:xfrm>
          <a:prstGeom prst="rect">
            <a:avLst/>
          </a:prstGeom>
        </p:spPr>
      </p:pic>
    </p:spTree>
    <p:extLst>
      <p:ext uri="{BB962C8B-B14F-4D97-AF65-F5344CB8AC3E}">
        <p14:creationId xmlns:p14="http://schemas.microsoft.com/office/powerpoint/2010/main" val="1551590296"/>
      </p:ext>
    </p:extLst>
  </p:cSld>
  <p:clrMapOvr>
    <a:masterClrMapping/>
  </p:clrMapOvr>
  <p:transition spd="med">
    <p:wipe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357194F7-9583-7B6B-C932-E2031DD0AB34}"/>
              </a:ext>
            </a:extLst>
          </p:cNvPr>
          <p:cNvSpPr txBox="1"/>
          <p:nvPr/>
        </p:nvSpPr>
        <p:spPr>
          <a:xfrm>
            <a:off x="279400" y="1583267"/>
            <a:ext cx="8356600" cy="2031325"/>
          </a:xfrm>
          <a:prstGeom prst="rect">
            <a:avLst/>
          </a:prstGeom>
          <a:noFill/>
        </p:spPr>
        <p:txBody>
          <a:bodyPr wrap="square" rtlCol="0">
            <a:spAutoFit/>
          </a:bodyPr>
          <a:lstStyle/>
          <a:p>
            <a:r>
              <a:rPr lang="es-ES" b="1" dirty="0"/>
              <a:t>Enfermedad Laboral:		Art. 4° Ley 1562 de 2012:</a:t>
            </a:r>
          </a:p>
          <a:p>
            <a:endParaRPr lang="es-ES" b="1" dirty="0"/>
          </a:p>
          <a:p>
            <a:r>
              <a:rPr lang="es-ES" b="1" dirty="0"/>
              <a:t>				</a:t>
            </a:r>
          </a:p>
          <a:p>
            <a:r>
              <a:rPr lang="es-CO" b="1" dirty="0"/>
              <a:t>				“ Es Enfermedad Laboral la contraída como resultado de la exposición a factores de riesgo inherentes a la actividad laboral o del medio en el que el trabajador se ha visto obligado a trabajar”.</a:t>
            </a:r>
          </a:p>
        </p:txBody>
      </p:sp>
      <p:sp>
        <p:nvSpPr>
          <p:cNvPr id="3" name="Flecha: hacia abajo 2">
            <a:extLst>
              <a:ext uri="{FF2B5EF4-FFF2-40B4-BE49-F238E27FC236}">
                <a16:creationId xmlns:a16="http://schemas.microsoft.com/office/drawing/2014/main" id="{31A81E88-9DC4-93EB-0524-0F3FC1774A72}"/>
              </a:ext>
            </a:extLst>
          </p:cNvPr>
          <p:cNvSpPr/>
          <p:nvPr/>
        </p:nvSpPr>
        <p:spPr bwMode="auto">
          <a:xfrm>
            <a:off x="5122333" y="2023533"/>
            <a:ext cx="465667" cy="330200"/>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4" name="CuadroTexto 3">
            <a:extLst>
              <a:ext uri="{FF2B5EF4-FFF2-40B4-BE49-F238E27FC236}">
                <a16:creationId xmlns:a16="http://schemas.microsoft.com/office/drawing/2014/main" id="{9F790DAD-74F6-DC0B-5977-AB924252625D}"/>
              </a:ext>
            </a:extLst>
          </p:cNvPr>
          <p:cNvSpPr txBox="1"/>
          <p:nvPr/>
        </p:nvSpPr>
        <p:spPr>
          <a:xfrm>
            <a:off x="448733" y="4089400"/>
            <a:ext cx="8356600" cy="923330"/>
          </a:xfrm>
          <a:prstGeom prst="rect">
            <a:avLst/>
          </a:prstGeom>
          <a:noFill/>
        </p:spPr>
        <p:txBody>
          <a:bodyPr wrap="square" rtlCol="0">
            <a:spAutoFit/>
          </a:bodyPr>
          <a:lstStyle/>
          <a:p>
            <a:r>
              <a:rPr lang="es-ES" b="1" dirty="0"/>
              <a:t>Algunas E.L. están consagradas explícitamente en el Decreto 1477 de 2004</a:t>
            </a:r>
          </a:p>
          <a:p>
            <a:endParaRPr lang="es-ES" b="1" dirty="0"/>
          </a:p>
          <a:p>
            <a:r>
              <a:rPr lang="es-ES" b="1" dirty="0"/>
              <a:t>		Lista de patologías de origen profesional.</a:t>
            </a:r>
            <a:endParaRPr lang="es-CO" b="1" dirty="0"/>
          </a:p>
        </p:txBody>
      </p:sp>
      <p:sp>
        <p:nvSpPr>
          <p:cNvPr id="5" name="Flecha: hacia arriba 4">
            <a:extLst>
              <a:ext uri="{FF2B5EF4-FFF2-40B4-BE49-F238E27FC236}">
                <a16:creationId xmlns:a16="http://schemas.microsoft.com/office/drawing/2014/main" id="{F33FE220-DCDC-44D1-8692-8B387CD808C0}"/>
              </a:ext>
            </a:extLst>
          </p:cNvPr>
          <p:cNvSpPr/>
          <p:nvPr/>
        </p:nvSpPr>
        <p:spPr bwMode="auto">
          <a:xfrm>
            <a:off x="4216400" y="4521200"/>
            <a:ext cx="355600" cy="135467"/>
          </a:xfrm>
          <a:prstGeom prst="up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67019988"/>
      </p:ext>
    </p:extLst>
  </p:cSld>
  <p:clrMapOvr>
    <a:masterClrMapping/>
  </p:clrMapOvr>
  <p:transition spd="med">
    <p:wipe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4CBE53C-CACC-94CE-2F97-7C2E7BFA9E36}"/>
              </a:ext>
            </a:extLst>
          </p:cNvPr>
          <p:cNvSpPr txBox="1"/>
          <p:nvPr/>
        </p:nvSpPr>
        <p:spPr>
          <a:xfrm>
            <a:off x="491067" y="3556000"/>
            <a:ext cx="2650066" cy="646331"/>
          </a:xfrm>
          <a:prstGeom prst="rect">
            <a:avLst/>
          </a:prstGeom>
          <a:noFill/>
        </p:spPr>
        <p:txBody>
          <a:bodyPr wrap="square" rtlCol="0">
            <a:spAutoFit/>
          </a:bodyPr>
          <a:lstStyle/>
          <a:p>
            <a:r>
              <a:rPr lang="es-ES" b="1" dirty="0"/>
              <a:t>Art. 3° Decreto 1477 de 2004</a:t>
            </a:r>
            <a:endParaRPr lang="es-CO" b="1" dirty="0"/>
          </a:p>
        </p:txBody>
      </p:sp>
      <p:sp>
        <p:nvSpPr>
          <p:cNvPr id="3" name="CuadroTexto 2">
            <a:extLst>
              <a:ext uri="{FF2B5EF4-FFF2-40B4-BE49-F238E27FC236}">
                <a16:creationId xmlns:a16="http://schemas.microsoft.com/office/drawing/2014/main" id="{67EA7939-082B-D3CC-5EFD-A71D6CF83CC8}"/>
              </a:ext>
            </a:extLst>
          </p:cNvPr>
          <p:cNvSpPr txBox="1"/>
          <p:nvPr/>
        </p:nvSpPr>
        <p:spPr>
          <a:xfrm>
            <a:off x="4622802" y="2336800"/>
            <a:ext cx="4207933" cy="2308324"/>
          </a:xfrm>
          <a:prstGeom prst="rect">
            <a:avLst/>
          </a:prstGeom>
          <a:noFill/>
        </p:spPr>
        <p:txBody>
          <a:bodyPr wrap="square" rtlCol="0">
            <a:spAutoFit/>
          </a:bodyPr>
          <a:lstStyle/>
          <a:p>
            <a:r>
              <a:rPr lang="es-ES" b="1" dirty="0"/>
              <a:t>Cualquier interesado o el Juez Laboral tiene la facultad de reconocer una E,L,  sin importar que no se encuentre listada:</a:t>
            </a:r>
          </a:p>
          <a:p>
            <a:endParaRPr lang="es-ES" b="1" dirty="0"/>
          </a:p>
          <a:p>
            <a:r>
              <a:rPr lang="es-ES" b="1" dirty="0"/>
              <a:t>Debe demostrarse la relación de causalidad  entre la E.L. y el ambiente o los riesgos del trabajo.</a:t>
            </a:r>
            <a:endParaRPr lang="es-CO" b="1" dirty="0"/>
          </a:p>
        </p:txBody>
      </p:sp>
      <p:sp>
        <p:nvSpPr>
          <p:cNvPr id="4" name="Abrir llave 3">
            <a:extLst>
              <a:ext uri="{FF2B5EF4-FFF2-40B4-BE49-F238E27FC236}">
                <a16:creationId xmlns:a16="http://schemas.microsoft.com/office/drawing/2014/main" id="{823B369A-944A-4A2D-2AA8-1954C333D854}"/>
              </a:ext>
            </a:extLst>
          </p:cNvPr>
          <p:cNvSpPr/>
          <p:nvPr/>
        </p:nvSpPr>
        <p:spPr bwMode="auto">
          <a:xfrm>
            <a:off x="3725334" y="2192867"/>
            <a:ext cx="499534" cy="2988733"/>
          </a:xfrm>
          <a:prstGeom prst="leftBrace">
            <a:avLst/>
          </a:prstGeom>
          <a:solidFill>
            <a:srgbClr val="00B0F0"/>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203705609"/>
      </p:ext>
    </p:extLst>
  </p:cSld>
  <p:clrMapOvr>
    <a:masterClrMapping/>
  </p:clrMapOvr>
  <p:transition spd="med">
    <p:wipe dir="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926515-22F0-BF68-43E2-5B02CF9F6400}"/>
              </a:ext>
            </a:extLst>
          </p:cNvPr>
          <p:cNvSpPr>
            <a:spLocks noGrp="1"/>
          </p:cNvSpPr>
          <p:nvPr>
            <p:ph type="title"/>
          </p:nvPr>
        </p:nvSpPr>
        <p:spPr/>
        <p:txBody>
          <a:bodyPr/>
          <a:lstStyle/>
          <a:p>
            <a:r>
              <a:rPr lang="es-ES" dirty="0"/>
              <a:t>DIFERENCIA ENTRE LA RESPONSABILIDAD OBJETIVA Y LA SUBJETIVA.</a:t>
            </a:r>
            <a:endParaRPr lang="es-CO" dirty="0"/>
          </a:p>
        </p:txBody>
      </p:sp>
      <p:pic>
        <p:nvPicPr>
          <p:cNvPr id="4" name="Imagen 3">
            <a:extLst>
              <a:ext uri="{FF2B5EF4-FFF2-40B4-BE49-F238E27FC236}">
                <a16:creationId xmlns:a16="http://schemas.microsoft.com/office/drawing/2014/main" id="{0EC16B41-8ABD-0427-F34B-38360DA65A9A}"/>
              </a:ext>
            </a:extLst>
          </p:cNvPr>
          <p:cNvPicPr>
            <a:picLocks noChangeAspect="1"/>
          </p:cNvPicPr>
          <p:nvPr/>
        </p:nvPicPr>
        <p:blipFill>
          <a:blip r:embed="rId2"/>
          <a:stretch>
            <a:fillRect/>
          </a:stretch>
        </p:blipFill>
        <p:spPr>
          <a:xfrm>
            <a:off x="203199" y="1399645"/>
            <a:ext cx="8515349" cy="4527022"/>
          </a:xfrm>
          <a:prstGeom prst="rect">
            <a:avLst/>
          </a:prstGeom>
        </p:spPr>
      </p:pic>
    </p:spTree>
    <p:extLst>
      <p:ext uri="{BB962C8B-B14F-4D97-AF65-F5344CB8AC3E}">
        <p14:creationId xmlns:p14="http://schemas.microsoft.com/office/powerpoint/2010/main" val="3361474303"/>
      </p:ext>
    </p:extLst>
  </p:cSld>
  <p:clrMapOvr>
    <a:masterClrMapping/>
  </p:clrMapOvr>
  <p:transition spd="med">
    <p:wipe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71D56328-6147-43FE-97AE-250BA0E6034B}"/>
              </a:ext>
            </a:extLst>
          </p:cNvPr>
          <p:cNvSpPr>
            <a:spLocks noGrp="1"/>
          </p:cNvSpPr>
          <p:nvPr>
            <p:ph type="title"/>
          </p:nvPr>
        </p:nvSpPr>
        <p:spPr/>
        <p:txBody>
          <a:bodyPr/>
          <a:lstStyle/>
          <a:p>
            <a:r>
              <a:rPr lang="es-ES" dirty="0"/>
              <a:t>RESPONSABILIDAD OBJETIVA.</a:t>
            </a:r>
            <a:endParaRPr lang="es-CO" dirty="0"/>
          </a:p>
        </p:txBody>
      </p:sp>
      <p:sp>
        <p:nvSpPr>
          <p:cNvPr id="5" name="CuadroTexto 4">
            <a:extLst>
              <a:ext uri="{FF2B5EF4-FFF2-40B4-BE49-F238E27FC236}">
                <a16:creationId xmlns:a16="http://schemas.microsoft.com/office/drawing/2014/main" id="{5CCF8BA5-AED1-04C4-BE44-B3C39417684A}"/>
              </a:ext>
            </a:extLst>
          </p:cNvPr>
          <p:cNvSpPr txBox="1"/>
          <p:nvPr/>
        </p:nvSpPr>
        <p:spPr>
          <a:xfrm>
            <a:off x="314325" y="1769533"/>
            <a:ext cx="8203142" cy="3477875"/>
          </a:xfrm>
          <a:prstGeom prst="rect">
            <a:avLst/>
          </a:prstGeom>
          <a:noFill/>
        </p:spPr>
        <p:txBody>
          <a:bodyPr wrap="square" rtlCol="0">
            <a:spAutoFit/>
          </a:bodyPr>
          <a:lstStyle/>
          <a:p>
            <a:r>
              <a:rPr lang="es-ES" sz="2000" b="1" dirty="0"/>
              <a:t>Se reconoce por el sólo hecho de ocasionarse daño al trabajador generado por un ATEL, sin importar la culpa del empleador en su ocurrencia.</a:t>
            </a:r>
          </a:p>
          <a:p>
            <a:endParaRPr lang="es-ES" sz="2000" b="1" dirty="0"/>
          </a:p>
          <a:p>
            <a:endParaRPr lang="es-ES" sz="2000" b="1" dirty="0"/>
          </a:p>
          <a:p>
            <a:r>
              <a:rPr lang="es-ES" sz="2000" b="1" dirty="0"/>
              <a:t>		De su cobertura está encargada la ARL a la cual se 		encuentra afiliado el trabajador ( si no hay 			afiliación: el empleador debe asumir las 			contingencias.</a:t>
            </a:r>
          </a:p>
          <a:p>
            <a:r>
              <a:rPr lang="es-ES" sz="2000" b="1" dirty="0"/>
              <a:t>		</a:t>
            </a:r>
          </a:p>
          <a:p>
            <a:r>
              <a:rPr lang="es-ES" sz="2000" b="1" dirty="0"/>
              <a:t>		Corte Constitucional Sentencia T-582/13).</a:t>
            </a:r>
            <a:endParaRPr lang="es-CO" sz="2000" b="1" dirty="0"/>
          </a:p>
        </p:txBody>
      </p:sp>
    </p:spTree>
    <p:extLst>
      <p:ext uri="{BB962C8B-B14F-4D97-AF65-F5344CB8AC3E}">
        <p14:creationId xmlns:p14="http://schemas.microsoft.com/office/powerpoint/2010/main" val="646458251"/>
      </p:ext>
    </p:extLst>
  </p:cSld>
  <p:clrMapOvr>
    <a:masterClrMapping/>
  </p:clrMapOvr>
  <p:transition spd="med">
    <p:wipe dir="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704809-9E4F-1C48-58B7-A216C0776AB4}"/>
              </a:ext>
            </a:extLst>
          </p:cNvPr>
          <p:cNvSpPr>
            <a:spLocks noGrp="1"/>
          </p:cNvSpPr>
          <p:nvPr>
            <p:ph type="title"/>
          </p:nvPr>
        </p:nvSpPr>
        <p:spPr/>
        <p:txBody>
          <a:bodyPr/>
          <a:lstStyle/>
          <a:p>
            <a:r>
              <a:rPr lang="es-ES" dirty="0"/>
              <a:t>RESPONSABILIDAD SUBJETIVA.</a:t>
            </a:r>
            <a:endParaRPr lang="es-CO" dirty="0"/>
          </a:p>
        </p:txBody>
      </p:sp>
      <p:sp>
        <p:nvSpPr>
          <p:cNvPr id="3" name="CuadroTexto 2">
            <a:extLst>
              <a:ext uri="{FF2B5EF4-FFF2-40B4-BE49-F238E27FC236}">
                <a16:creationId xmlns:a16="http://schemas.microsoft.com/office/drawing/2014/main" id="{B5C2D31C-98CB-6BCF-2F2E-198A02D6662D}"/>
              </a:ext>
            </a:extLst>
          </p:cNvPr>
          <p:cNvSpPr txBox="1"/>
          <p:nvPr/>
        </p:nvSpPr>
        <p:spPr>
          <a:xfrm>
            <a:off x="423333" y="2032000"/>
            <a:ext cx="7620000" cy="2862322"/>
          </a:xfrm>
          <a:prstGeom prst="rect">
            <a:avLst/>
          </a:prstGeom>
          <a:noFill/>
        </p:spPr>
        <p:txBody>
          <a:bodyPr wrap="square" rtlCol="0">
            <a:spAutoFit/>
          </a:bodyPr>
          <a:lstStyle/>
          <a:p>
            <a:r>
              <a:rPr lang="es-ES" sz="2000" b="1" dirty="0"/>
              <a:t>Se debe demostrar además del ATEL y del daño:</a:t>
            </a:r>
          </a:p>
          <a:p>
            <a:endParaRPr lang="es-ES" sz="2000" b="1" dirty="0"/>
          </a:p>
          <a:p>
            <a:r>
              <a:rPr lang="es-ES" sz="2000" b="1" dirty="0"/>
              <a:t>		la CULPA DEL EMPLEADOR en su 				configuración y el NEXO DE CAUSALIDAD 			con el daño.</a:t>
            </a:r>
          </a:p>
          <a:p>
            <a:endParaRPr lang="es-ES" sz="2000" b="1" dirty="0"/>
          </a:p>
          <a:p>
            <a:r>
              <a:rPr lang="es-ES" sz="2000" b="1" dirty="0"/>
              <a:t>				</a:t>
            </a:r>
          </a:p>
          <a:p>
            <a:endParaRPr lang="es-ES" sz="2000" b="1" dirty="0"/>
          </a:p>
          <a:p>
            <a:r>
              <a:rPr lang="es-ES" sz="2000" b="1" dirty="0"/>
              <a:t>				Art. 216 C.S.T.</a:t>
            </a:r>
            <a:endParaRPr lang="es-CO" sz="2000" b="1" dirty="0"/>
          </a:p>
        </p:txBody>
      </p:sp>
      <p:sp>
        <p:nvSpPr>
          <p:cNvPr id="4" name="Flecha: hacia abajo 3">
            <a:extLst>
              <a:ext uri="{FF2B5EF4-FFF2-40B4-BE49-F238E27FC236}">
                <a16:creationId xmlns:a16="http://schemas.microsoft.com/office/drawing/2014/main" id="{BCD79BEF-D735-3E5D-027F-83C07214CB17}"/>
              </a:ext>
            </a:extLst>
          </p:cNvPr>
          <p:cNvSpPr/>
          <p:nvPr/>
        </p:nvSpPr>
        <p:spPr bwMode="auto">
          <a:xfrm>
            <a:off x="4461934" y="3941527"/>
            <a:ext cx="558800" cy="355600"/>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CuadroTexto 4">
            <a:extLst>
              <a:ext uri="{FF2B5EF4-FFF2-40B4-BE49-F238E27FC236}">
                <a16:creationId xmlns:a16="http://schemas.microsoft.com/office/drawing/2014/main" id="{C0470147-7374-5BF8-5C26-585062B5C1D9}"/>
              </a:ext>
            </a:extLst>
          </p:cNvPr>
          <p:cNvSpPr txBox="1"/>
          <p:nvPr/>
        </p:nvSpPr>
        <p:spPr>
          <a:xfrm>
            <a:off x="635000" y="5435600"/>
            <a:ext cx="5588000" cy="646331"/>
          </a:xfrm>
          <a:prstGeom prst="rect">
            <a:avLst/>
          </a:prstGeom>
          <a:noFill/>
        </p:spPr>
        <p:txBody>
          <a:bodyPr wrap="square" rtlCol="0">
            <a:spAutoFit/>
          </a:bodyPr>
          <a:lstStyle/>
          <a:p>
            <a:r>
              <a:rPr lang="es-ES" b="1" dirty="0"/>
              <a:t>La víctima directa o indirecta de un ATEL  debe probar estos DOS elementos estructurales.</a:t>
            </a:r>
            <a:endParaRPr lang="es-CO" b="1" dirty="0"/>
          </a:p>
        </p:txBody>
      </p:sp>
    </p:spTree>
    <p:extLst>
      <p:ext uri="{BB962C8B-B14F-4D97-AF65-F5344CB8AC3E}">
        <p14:creationId xmlns:p14="http://schemas.microsoft.com/office/powerpoint/2010/main" val="2266982646"/>
      </p:ext>
    </p:extLst>
  </p:cSld>
  <p:clrMapOvr>
    <a:masterClrMapping/>
  </p:clrMapOvr>
  <p:transition spd="med">
    <p:wipe dir="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890FCB6-DC92-DC8E-5F54-712FC245E2E4}"/>
              </a:ext>
            </a:extLst>
          </p:cNvPr>
          <p:cNvSpPr txBox="1"/>
          <p:nvPr/>
        </p:nvSpPr>
        <p:spPr>
          <a:xfrm>
            <a:off x="440267" y="1735667"/>
            <a:ext cx="8314266" cy="3416320"/>
          </a:xfrm>
          <a:prstGeom prst="rect">
            <a:avLst/>
          </a:prstGeom>
          <a:noFill/>
        </p:spPr>
        <p:txBody>
          <a:bodyPr wrap="square" rtlCol="0">
            <a:spAutoFit/>
          </a:bodyPr>
          <a:lstStyle/>
          <a:p>
            <a:r>
              <a:rPr lang="es-ES" sz="2400" b="1" dirty="0"/>
              <a:t>Sala de Casación Laboral de la Corte Suprema de Justicia.</a:t>
            </a:r>
          </a:p>
          <a:p>
            <a:endParaRPr lang="es-ES" sz="2400" b="1" dirty="0"/>
          </a:p>
          <a:p>
            <a:r>
              <a:rPr lang="es-ES" sz="2400" b="1" dirty="0"/>
              <a:t>Sentencia 39446 de Agosto 14 de 2012.</a:t>
            </a:r>
          </a:p>
          <a:p>
            <a:endParaRPr lang="es-ES" sz="2400" b="1" dirty="0"/>
          </a:p>
          <a:p>
            <a:r>
              <a:rPr lang="es-ES" sz="2400" b="1" dirty="0"/>
              <a:t>		</a:t>
            </a:r>
          </a:p>
          <a:p>
            <a:r>
              <a:rPr lang="es-ES" sz="2400" b="1" dirty="0"/>
              <a:t>		Ha determinado claramente las diferencias 		entre la Responsabilidad Objetiva y la 		Responsabilidad Subjetiva.</a:t>
            </a:r>
            <a:endParaRPr lang="es-CO" sz="2400" b="1" dirty="0"/>
          </a:p>
        </p:txBody>
      </p:sp>
    </p:spTree>
    <p:extLst>
      <p:ext uri="{BB962C8B-B14F-4D97-AF65-F5344CB8AC3E}">
        <p14:creationId xmlns:p14="http://schemas.microsoft.com/office/powerpoint/2010/main" val="2700774514"/>
      </p:ext>
    </p:extLst>
  </p:cSld>
  <p:clrMapOvr>
    <a:masterClrMapping/>
  </p:clrMapOvr>
  <p:transition spd="med">
    <p:wipe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DE0634E-11D8-7536-A323-12325109F0F6}"/>
              </a:ext>
            </a:extLst>
          </p:cNvPr>
          <p:cNvSpPr txBox="1"/>
          <p:nvPr/>
        </p:nvSpPr>
        <p:spPr>
          <a:xfrm>
            <a:off x="660400" y="1625600"/>
            <a:ext cx="7958667" cy="923330"/>
          </a:xfrm>
          <a:prstGeom prst="rect">
            <a:avLst/>
          </a:prstGeom>
          <a:noFill/>
        </p:spPr>
        <p:txBody>
          <a:bodyPr wrap="square" rtlCol="0">
            <a:spAutoFit/>
          </a:bodyPr>
          <a:lstStyle/>
          <a:p>
            <a:r>
              <a:rPr lang="es-ES" b="1" dirty="0"/>
              <a:t>Prestaciones económicas reconocidas en el sistema de Riesgos Profesionales NO serán descontadas  de la posible indemnización de una condena por Culpa Patronal.</a:t>
            </a:r>
            <a:endParaRPr lang="es-CO" b="1" dirty="0"/>
          </a:p>
        </p:txBody>
      </p:sp>
      <p:sp>
        <p:nvSpPr>
          <p:cNvPr id="3" name="CuadroTexto 2">
            <a:extLst>
              <a:ext uri="{FF2B5EF4-FFF2-40B4-BE49-F238E27FC236}">
                <a16:creationId xmlns:a16="http://schemas.microsoft.com/office/drawing/2014/main" id="{6C4C58CC-EDCC-3CE8-8DBA-0E79010748BB}"/>
              </a:ext>
            </a:extLst>
          </p:cNvPr>
          <p:cNvSpPr txBox="1"/>
          <p:nvPr/>
        </p:nvSpPr>
        <p:spPr>
          <a:xfrm>
            <a:off x="4250267" y="3183467"/>
            <a:ext cx="4605866" cy="369332"/>
          </a:xfrm>
          <a:prstGeom prst="rect">
            <a:avLst/>
          </a:prstGeom>
          <a:noFill/>
        </p:spPr>
        <p:txBody>
          <a:bodyPr wrap="square" rtlCol="0">
            <a:spAutoFit/>
          </a:bodyPr>
          <a:lstStyle/>
          <a:p>
            <a:r>
              <a:rPr lang="es-ES" b="1" dirty="0"/>
              <a:t>Fuente de Responsabilidad es distinta.</a:t>
            </a:r>
            <a:endParaRPr lang="es-CO" b="1" dirty="0"/>
          </a:p>
        </p:txBody>
      </p:sp>
      <p:sp>
        <p:nvSpPr>
          <p:cNvPr id="4" name="CuadroTexto 3">
            <a:extLst>
              <a:ext uri="{FF2B5EF4-FFF2-40B4-BE49-F238E27FC236}">
                <a16:creationId xmlns:a16="http://schemas.microsoft.com/office/drawing/2014/main" id="{5C25BBE6-4F2D-2416-FC96-E0DA082FDEE9}"/>
              </a:ext>
            </a:extLst>
          </p:cNvPr>
          <p:cNvSpPr txBox="1"/>
          <p:nvPr/>
        </p:nvSpPr>
        <p:spPr>
          <a:xfrm>
            <a:off x="254000" y="4622800"/>
            <a:ext cx="8754533" cy="369332"/>
          </a:xfrm>
          <a:prstGeom prst="rect">
            <a:avLst/>
          </a:prstGeom>
          <a:noFill/>
        </p:spPr>
        <p:txBody>
          <a:bodyPr wrap="square" rtlCol="0">
            <a:spAutoFit/>
          </a:bodyPr>
          <a:lstStyle/>
          <a:p>
            <a:r>
              <a:rPr lang="es-ES" b="1" dirty="0"/>
              <a:t>Naturaleza Prestacional.			Naturaleza Indemnizatoria.</a:t>
            </a:r>
            <a:endParaRPr lang="es-CO" b="1" dirty="0"/>
          </a:p>
        </p:txBody>
      </p:sp>
      <p:sp>
        <p:nvSpPr>
          <p:cNvPr id="5" name="Flecha: hacia abajo 4">
            <a:extLst>
              <a:ext uri="{FF2B5EF4-FFF2-40B4-BE49-F238E27FC236}">
                <a16:creationId xmlns:a16="http://schemas.microsoft.com/office/drawing/2014/main" id="{2BF869AB-1D06-C3AF-E4E1-847F5F5BA731}"/>
              </a:ext>
            </a:extLst>
          </p:cNvPr>
          <p:cNvSpPr/>
          <p:nvPr/>
        </p:nvSpPr>
        <p:spPr bwMode="auto">
          <a:xfrm rot="3056289">
            <a:off x="2989013" y="3312845"/>
            <a:ext cx="516467" cy="1448197"/>
          </a:xfrm>
          <a:prstGeom prst="downArrow">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6" name="Flecha: hacia abajo 5">
            <a:extLst>
              <a:ext uri="{FF2B5EF4-FFF2-40B4-BE49-F238E27FC236}">
                <a16:creationId xmlns:a16="http://schemas.microsoft.com/office/drawing/2014/main" id="{477AFFEA-BA07-6519-2926-24C847B56AF7}"/>
              </a:ext>
            </a:extLst>
          </p:cNvPr>
          <p:cNvSpPr/>
          <p:nvPr/>
        </p:nvSpPr>
        <p:spPr bwMode="auto">
          <a:xfrm>
            <a:off x="5959286" y="3706920"/>
            <a:ext cx="534647" cy="776750"/>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025551341"/>
      </p:ext>
    </p:extLst>
  </p:cSld>
  <p:clrMapOvr>
    <a:masterClrMapping/>
  </p:clrMapOvr>
  <p:transition spd="med">
    <p:wipe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867C657-14C5-3F95-64A0-70CF63CED4A1}"/>
              </a:ext>
            </a:extLst>
          </p:cNvPr>
          <p:cNvSpPr txBox="1"/>
          <p:nvPr/>
        </p:nvSpPr>
        <p:spPr>
          <a:xfrm>
            <a:off x="651933" y="1439333"/>
            <a:ext cx="8034867" cy="2031325"/>
          </a:xfrm>
          <a:prstGeom prst="rect">
            <a:avLst/>
          </a:prstGeom>
          <a:noFill/>
        </p:spPr>
        <p:txBody>
          <a:bodyPr wrap="square" rtlCol="0">
            <a:spAutoFit/>
          </a:bodyPr>
          <a:lstStyle/>
          <a:p>
            <a:r>
              <a:rPr lang="es-ES" b="1" dirty="0"/>
              <a:t>Posición consolidada a nivel jurisprudencial:</a:t>
            </a:r>
          </a:p>
          <a:p>
            <a:endParaRPr lang="es-ES" b="1" dirty="0"/>
          </a:p>
          <a:p>
            <a:r>
              <a:rPr lang="es-ES" b="1" dirty="0"/>
              <a:t>		Entidades de Seguridad Social –ARL- no están para 		cubrir la indemnización del art. 216 C.S.T.</a:t>
            </a:r>
          </a:p>
          <a:p>
            <a:endParaRPr lang="es-ES" b="1" dirty="0"/>
          </a:p>
          <a:p>
            <a:endParaRPr lang="es-ES" b="1" dirty="0"/>
          </a:p>
          <a:p>
            <a:endParaRPr lang="es-CO" b="1" dirty="0"/>
          </a:p>
        </p:txBody>
      </p:sp>
      <p:sp>
        <p:nvSpPr>
          <p:cNvPr id="3" name="CuadroTexto 2">
            <a:extLst>
              <a:ext uri="{FF2B5EF4-FFF2-40B4-BE49-F238E27FC236}">
                <a16:creationId xmlns:a16="http://schemas.microsoft.com/office/drawing/2014/main" id="{AF820877-2297-39F1-063E-05A654DF3BE6}"/>
              </a:ext>
            </a:extLst>
          </p:cNvPr>
          <p:cNvSpPr txBox="1"/>
          <p:nvPr/>
        </p:nvSpPr>
        <p:spPr>
          <a:xfrm>
            <a:off x="4411133" y="3470658"/>
            <a:ext cx="4512734" cy="1754326"/>
          </a:xfrm>
          <a:prstGeom prst="rect">
            <a:avLst/>
          </a:prstGeom>
          <a:noFill/>
        </p:spPr>
        <p:txBody>
          <a:bodyPr wrap="square" rtlCol="0">
            <a:spAutoFit/>
          </a:bodyPr>
          <a:lstStyle/>
          <a:p>
            <a:r>
              <a:rPr lang="es-ES" b="1" dirty="0"/>
              <a:t>Ni el empleador condenado puede beneficiarse de su propia culpa al pretender una disminución o exoneración de la indemnización que debe asumir en una sentencia condenatoria.</a:t>
            </a:r>
            <a:endParaRPr lang="es-CO" b="1" dirty="0"/>
          </a:p>
        </p:txBody>
      </p:sp>
      <p:sp>
        <p:nvSpPr>
          <p:cNvPr id="4" name="Flecha: hacia abajo 3">
            <a:extLst>
              <a:ext uri="{FF2B5EF4-FFF2-40B4-BE49-F238E27FC236}">
                <a16:creationId xmlns:a16="http://schemas.microsoft.com/office/drawing/2014/main" id="{EDD3B0C4-EA52-08DE-E5B0-7ED693479D77}"/>
              </a:ext>
            </a:extLst>
          </p:cNvPr>
          <p:cNvSpPr/>
          <p:nvPr/>
        </p:nvSpPr>
        <p:spPr bwMode="auto">
          <a:xfrm>
            <a:off x="4326467" y="1845733"/>
            <a:ext cx="245533" cy="118534"/>
          </a:xfrm>
          <a:prstGeom prst="downArrow">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Flecha: hacia abajo 4">
            <a:extLst>
              <a:ext uri="{FF2B5EF4-FFF2-40B4-BE49-F238E27FC236}">
                <a16:creationId xmlns:a16="http://schemas.microsoft.com/office/drawing/2014/main" id="{BEBA06AD-AD43-83E0-72B1-54DDC335CD46}"/>
              </a:ext>
            </a:extLst>
          </p:cNvPr>
          <p:cNvSpPr/>
          <p:nvPr/>
        </p:nvSpPr>
        <p:spPr bwMode="auto">
          <a:xfrm>
            <a:off x="5418667" y="2734733"/>
            <a:ext cx="508000" cy="592666"/>
          </a:xfrm>
          <a:prstGeom prst="downArrow">
            <a:avLst/>
          </a:prstGeom>
          <a:solidFill>
            <a:schemeClr val="tx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517083765"/>
      </p:ext>
    </p:extLst>
  </p:cSld>
  <p:clrMapOvr>
    <a:masterClrMapping/>
  </p:clrMapOvr>
  <p:transition spd="med">
    <p:wipe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A41908F-E2F4-68AA-F47E-D5D93CC2525D}"/>
              </a:ext>
            </a:extLst>
          </p:cNvPr>
          <p:cNvSpPr txBox="1"/>
          <p:nvPr/>
        </p:nvSpPr>
        <p:spPr>
          <a:xfrm>
            <a:off x="465667" y="3505200"/>
            <a:ext cx="3081866" cy="646331"/>
          </a:xfrm>
          <a:prstGeom prst="rect">
            <a:avLst/>
          </a:prstGeom>
          <a:noFill/>
        </p:spPr>
        <p:txBody>
          <a:bodyPr wrap="square" rtlCol="0">
            <a:spAutoFit/>
          </a:bodyPr>
          <a:lstStyle/>
          <a:p>
            <a:r>
              <a:rPr lang="es-ES" b="1" dirty="0"/>
              <a:t>Trabajador afectado y/o Terceros</a:t>
            </a:r>
            <a:endParaRPr lang="es-CO" b="1" dirty="0"/>
          </a:p>
        </p:txBody>
      </p:sp>
      <p:sp>
        <p:nvSpPr>
          <p:cNvPr id="3" name="CuadroTexto 2">
            <a:extLst>
              <a:ext uri="{FF2B5EF4-FFF2-40B4-BE49-F238E27FC236}">
                <a16:creationId xmlns:a16="http://schemas.microsoft.com/office/drawing/2014/main" id="{37EEAE65-AA4D-994F-31CF-5CF86D11D5DE}"/>
              </a:ext>
            </a:extLst>
          </p:cNvPr>
          <p:cNvSpPr txBox="1"/>
          <p:nvPr/>
        </p:nvSpPr>
        <p:spPr>
          <a:xfrm>
            <a:off x="4893733" y="1998133"/>
            <a:ext cx="4013200" cy="3416320"/>
          </a:xfrm>
          <a:prstGeom prst="rect">
            <a:avLst/>
          </a:prstGeom>
          <a:noFill/>
        </p:spPr>
        <p:txBody>
          <a:bodyPr wrap="square" rtlCol="0">
            <a:spAutoFit/>
          </a:bodyPr>
          <a:lstStyle/>
          <a:p>
            <a:r>
              <a:rPr lang="es-ES" b="1" dirty="0"/>
              <a:t>Acudir a la Jurisdicción Ordinaria Laboral para incoar el proceso de indemnización plena de perjuicios del art. 216 C.S.T.</a:t>
            </a:r>
          </a:p>
          <a:p>
            <a:endParaRPr lang="es-ES" b="1" dirty="0"/>
          </a:p>
          <a:p>
            <a:endParaRPr lang="es-ES" b="1" dirty="0"/>
          </a:p>
          <a:p>
            <a:endParaRPr lang="es-ES" b="1" dirty="0"/>
          </a:p>
          <a:p>
            <a:r>
              <a:rPr lang="es-ES" b="1" dirty="0"/>
              <a:t>Sin importar las prestaciones asistenciales y económicas otorgadas por el Subsistema de Riesgos Profesionales.</a:t>
            </a:r>
          </a:p>
          <a:p>
            <a:endParaRPr lang="es-CO" b="1" dirty="0"/>
          </a:p>
        </p:txBody>
      </p:sp>
      <p:sp>
        <p:nvSpPr>
          <p:cNvPr id="4" name="Abrir llave 3">
            <a:extLst>
              <a:ext uri="{FF2B5EF4-FFF2-40B4-BE49-F238E27FC236}">
                <a16:creationId xmlns:a16="http://schemas.microsoft.com/office/drawing/2014/main" id="{6F103F36-7CD5-449F-CF64-74F8C05F9809}"/>
              </a:ext>
            </a:extLst>
          </p:cNvPr>
          <p:cNvSpPr/>
          <p:nvPr/>
        </p:nvSpPr>
        <p:spPr bwMode="auto">
          <a:xfrm>
            <a:off x="4402667" y="1828800"/>
            <a:ext cx="245533" cy="1447800"/>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w="57150">
                <a:solidFill>
                  <a:schemeClr val="tx1"/>
                </a:solidFill>
              </a:ln>
              <a:solidFill>
                <a:schemeClr val="tx1"/>
              </a:solidFill>
              <a:effectLst/>
              <a:latin typeface="Arial" charset="0"/>
            </a:endParaRPr>
          </a:p>
        </p:txBody>
      </p:sp>
      <p:sp>
        <p:nvSpPr>
          <p:cNvPr id="5" name="Abrir llave 4">
            <a:extLst>
              <a:ext uri="{FF2B5EF4-FFF2-40B4-BE49-F238E27FC236}">
                <a16:creationId xmlns:a16="http://schemas.microsoft.com/office/drawing/2014/main" id="{75C0E95E-0309-9724-A136-A45D9ECA0F52}"/>
              </a:ext>
            </a:extLst>
          </p:cNvPr>
          <p:cNvSpPr/>
          <p:nvPr/>
        </p:nvSpPr>
        <p:spPr bwMode="auto">
          <a:xfrm>
            <a:off x="4572000" y="3706293"/>
            <a:ext cx="245533" cy="1602307"/>
          </a:xfrm>
          <a:prstGeom prst="leftBrace">
            <a:avLst>
              <a:gd name="adj1" fmla="val 8333"/>
              <a:gd name="adj2" fmla="val 50528"/>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w="57150">
                <a:solidFill>
                  <a:schemeClr val="tx1"/>
                </a:solidFill>
              </a:ln>
              <a:solidFill>
                <a:schemeClr val="tx1"/>
              </a:solidFill>
              <a:effectLst/>
              <a:latin typeface="Arial" charset="0"/>
            </a:endParaRPr>
          </a:p>
        </p:txBody>
      </p:sp>
    </p:spTree>
    <p:extLst>
      <p:ext uri="{BB962C8B-B14F-4D97-AF65-F5344CB8AC3E}">
        <p14:creationId xmlns:p14="http://schemas.microsoft.com/office/powerpoint/2010/main" val="118582268"/>
      </p:ext>
    </p:extLst>
  </p:cSld>
  <p:clrMapOvr>
    <a:masterClrMapping/>
  </p:clrMapOvr>
  <p:transition spd="med">
    <p:wipe dir="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E3DC4B35-C0D3-929C-366D-F3FE3414A363}"/>
              </a:ext>
            </a:extLst>
          </p:cNvPr>
          <p:cNvSpPr>
            <a:spLocks noGrp="1"/>
          </p:cNvSpPr>
          <p:nvPr>
            <p:ph type="title"/>
          </p:nvPr>
        </p:nvSpPr>
        <p:spPr/>
        <p:txBody>
          <a:bodyPr/>
          <a:lstStyle/>
          <a:p>
            <a:r>
              <a:rPr lang="es-ES" dirty="0"/>
              <a:t>ELEMENTOS DE LA RESPONSABILIDAD POR CULPA PATRONAL.</a:t>
            </a:r>
            <a:endParaRPr lang="es-CO" dirty="0"/>
          </a:p>
        </p:txBody>
      </p:sp>
      <p:pic>
        <p:nvPicPr>
          <p:cNvPr id="7" name="Imagen 6">
            <a:extLst>
              <a:ext uri="{FF2B5EF4-FFF2-40B4-BE49-F238E27FC236}">
                <a16:creationId xmlns:a16="http://schemas.microsoft.com/office/drawing/2014/main" id="{F121D3DC-DF74-548D-9618-E0AC71AEBD64}"/>
              </a:ext>
            </a:extLst>
          </p:cNvPr>
          <p:cNvPicPr>
            <a:picLocks noChangeAspect="1"/>
          </p:cNvPicPr>
          <p:nvPr/>
        </p:nvPicPr>
        <p:blipFill>
          <a:blip r:embed="rId2"/>
          <a:stretch>
            <a:fillRect/>
          </a:stretch>
        </p:blipFill>
        <p:spPr>
          <a:xfrm>
            <a:off x="384023" y="1507067"/>
            <a:ext cx="8243510" cy="4267199"/>
          </a:xfrm>
          <a:prstGeom prst="rect">
            <a:avLst/>
          </a:prstGeom>
        </p:spPr>
      </p:pic>
    </p:spTree>
    <p:extLst>
      <p:ext uri="{BB962C8B-B14F-4D97-AF65-F5344CB8AC3E}">
        <p14:creationId xmlns:p14="http://schemas.microsoft.com/office/powerpoint/2010/main" val="2547569643"/>
      </p:ext>
    </p:extLst>
  </p:cSld>
  <p:clrMapOvr>
    <a:masterClrMapping/>
  </p:clrMapOvr>
  <p:transition spd="med">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5D74C41-11F8-501E-79F7-BBBB39BD30D5}"/>
              </a:ext>
            </a:extLst>
          </p:cNvPr>
          <p:cNvSpPr txBox="1"/>
          <p:nvPr/>
        </p:nvSpPr>
        <p:spPr>
          <a:xfrm>
            <a:off x="635000" y="1498600"/>
            <a:ext cx="4478867" cy="646331"/>
          </a:xfrm>
          <a:prstGeom prst="rect">
            <a:avLst/>
          </a:prstGeom>
          <a:noFill/>
        </p:spPr>
        <p:txBody>
          <a:bodyPr wrap="square" rtlCol="0">
            <a:spAutoFit/>
          </a:bodyPr>
          <a:lstStyle/>
          <a:p>
            <a:r>
              <a:rPr lang="es-ES" b="1" dirty="0"/>
              <a:t>Responsabilidad de Indemnización Plena de Perjuicios del art. 216 C.S.T.</a:t>
            </a:r>
            <a:endParaRPr lang="es-CO" b="1" dirty="0"/>
          </a:p>
        </p:txBody>
      </p:sp>
      <p:sp>
        <p:nvSpPr>
          <p:cNvPr id="3" name="Flecha: hacia abajo 2">
            <a:extLst>
              <a:ext uri="{FF2B5EF4-FFF2-40B4-BE49-F238E27FC236}">
                <a16:creationId xmlns:a16="http://schemas.microsoft.com/office/drawing/2014/main" id="{7D6CE340-E244-D591-C0B5-53A9FA3229AB}"/>
              </a:ext>
            </a:extLst>
          </p:cNvPr>
          <p:cNvSpPr/>
          <p:nvPr/>
        </p:nvSpPr>
        <p:spPr bwMode="auto">
          <a:xfrm>
            <a:off x="855133" y="2243667"/>
            <a:ext cx="677334" cy="482600"/>
          </a:xfrm>
          <a:prstGeom prst="downArrow">
            <a:avLst/>
          </a:prstGeom>
          <a:solidFill>
            <a:schemeClr val="accent6">
              <a:lumMod val="60000"/>
              <a:lumOff val="4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4" name="CuadroTexto 3">
            <a:extLst>
              <a:ext uri="{FF2B5EF4-FFF2-40B4-BE49-F238E27FC236}">
                <a16:creationId xmlns:a16="http://schemas.microsoft.com/office/drawing/2014/main" id="{4CEFCF55-3755-6E07-66AF-0ED217712FF5}"/>
              </a:ext>
            </a:extLst>
          </p:cNvPr>
          <p:cNvSpPr txBox="1"/>
          <p:nvPr/>
        </p:nvSpPr>
        <p:spPr>
          <a:xfrm>
            <a:off x="516467" y="3090333"/>
            <a:ext cx="6468533" cy="1477328"/>
          </a:xfrm>
          <a:prstGeom prst="rect">
            <a:avLst/>
          </a:prstGeom>
          <a:noFill/>
        </p:spPr>
        <p:txBody>
          <a:bodyPr wrap="square" rtlCol="0">
            <a:spAutoFit/>
          </a:bodyPr>
          <a:lstStyle/>
          <a:p>
            <a:r>
              <a:rPr lang="es-ES" b="1" dirty="0"/>
              <a:t>Pertenece a un régimen subjetivo y se debe PROBAR SUS ELEMENTOS ESTRUCTURALES:</a:t>
            </a:r>
          </a:p>
          <a:p>
            <a:pPr marL="285750" indent="-285750">
              <a:buFont typeface="Wingdings" panose="05000000000000000000" pitchFamily="2" charset="2"/>
              <a:buChar char="Ø"/>
            </a:pPr>
            <a:r>
              <a:rPr lang="es-ES" b="1" dirty="0"/>
              <a:t>Daño.</a:t>
            </a:r>
          </a:p>
          <a:p>
            <a:pPr marL="285750" indent="-285750">
              <a:buFont typeface="Wingdings" panose="05000000000000000000" pitchFamily="2" charset="2"/>
              <a:buChar char="Ø"/>
            </a:pPr>
            <a:r>
              <a:rPr lang="es-ES" b="1" dirty="0"/>
              <a:t>Culpa del Empleador.</a:t>
            </a:r>
          </a:p>
          <a:p>
            <a:pPr marL="285750" indent="-285750">
              <a:buFont typeface="Wingdings" panose="05000000000000000000" pitchFamily="2" charset="2"/>
              <a:buChar char="Ø"/>
            </a:pPr>
            <a:r>
              <a:rPr lang="es-ES" b="1" dirty="0"/>
              <a:t>Nexo causal entre las dos anteriores.</a:t>
            </a:r>
          </a:p>
        </p:txBody>
      </p:sp>
      <p:pic>
        <p:nvPicPr>
          <p:cNvPr id="5" name="Imagen 4">
            <a:extLst>
              <a:ext uri="{FF2B5EF4-FFF2-40B4-BE49-F238E27FC236}">
                <a16:creationId xmlns:a16="http://schemas.microsoft.com/office/drawing/2014/main" id="{F592EB3D-C456-F4B5-ACA7-D8C4049D961B}"/>
              </a:ext>
            </a:extLst>
          </p:cNvPr>
          <p:cNvPicPr>
            <a:picLocks noChangeAspect="1"/>
          </p:cNvPicPr>
          <p:nvPr/>
        </p:nvPicPr>
        <p:blipFill>
          <a:blip r:embed="rId2"/>
          <a:stretch>
            <a:fillRect/>
          </a:stretch>
        </p:blipFill>
        <p:spPr>
          <a:xfrm>
            <a:off x="2798762" y="4713069"/>
            <a:ext cx="2124075" cy="2152650"/>
          </a:xfrm>
          <a:prstGeom prst="rect">
            <a:avLst/>
          </a:prstGeom>
        </p:spPr>
      </p:pic>
    </p:spTree>
    <p:extLst>
      <p:ext uri="{BB962C8B-B14F-4D97-AF65-F5344CB8AC3E}">
        <p14:creationId xmlns:p14="http://schemas.microsoft.com/office/powerpoint/2010/main" val="504323390"/>
      </p:ext>
    </p:extLst>
  </p:cSld>
  <p:clrMapOvr>
    <a:masterClrMapping/>
  </p:clrMapOvr>
  <p:transition spd="med">
    <p:wipe dir="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E0AEA01-F744-1A73-5238-6103D7550629}"/>
              </a:ext>
            </a:extLst>
          </p:cNvPr>
          <p:cNvSpPr txBox="1"/>
          <p:nvPr/>
        </p:nvSpPr>
        <p:spPr>
          <a:xfrm>
            <a:off x="414867" y="2760133"/>
            <a:ext cx="3733800" cy="923330"/>
          </a:xfrm>
          <a:prstGeom prst="rect">
            <a:avLst/>
          </a:prstGeom>
          <a:noFill/>
        </p:spPr>
        <p:txBody>
          <a:bodyPr wrap="square" rtlCol="0">
            <a:spAutoFit/>
          </a:bodyPr>
          <a:lstStyle/>
          <a:p>
            <a:r>
              <a:rPr lang="es-ES" b="1" dirty="0"/>
              <a:t>Los tres elementos de la Responsabilidad Subjetiva por Culpa Patronal son:</a:t>
            </a:r>
            <a:endParaRPr lang="es-CO" b="1" dirty="0"/>
          </a:p>
        </p:txBody>
      </p:sp>
      <p:sp>
        <p:nvSpPr>
          <p:cNvPr id="7" name="CuadroTexto 6">
            <a:extLst>
              <a:ext uri="{FF2B5EF4-FFF2-40B4-BE49-F238E27FC236}">
                <a16:creationId xmlns:a16="http://schemas.microsoft.com/office/drawing/2014/main" id="{47AA418A-5807-8E8F-ADE7-3FE9CD262C50}"/>
              </a:ext>
            </a:extLst>
          </p:cNvPr>
          <p:cNvSpPr txBox="1"/>
          <p:nvPr/>
        </p:nvSpPr>
        <p:spPr>
          <a:xfrm>
            <a:off x="5562600" y="2206135"/>
            <a:ext cx="3327400" cy="2031325"/>
          </a:xfrm>
          <a:prstGeom prst="rect">
            <a:avLst/>
          </a:prstGeom>
          <a:noFill/>
        </p:spPr>
        <p:txBody>
          <a:bodyPr wrap="square" rtlCol="0">
            <a:spAutoFit/>
          </a:bodyPr>
          <a:lstStyle/>
          <a:p>
            <a:pPr marL="342900" indent="-342900">
              <a:buAutoNum type="arabicPeriod"/>
            </a:pPr>
            <a:r>
              <a:rPr lang="es-ES" b="1" dirty="0"/>
              <a:t>DAÑO.</a:t>
            </a:r>
          </a:p>
          <a:p>
            <a:pPr marL="342900" indent="-342900">
              <a:buAutoNum type="arabicPeriod"/>
            </a:pPr>
            <a:endParaRPr lang="es-ES" b="1" dirty="0"/>
          </a:p>
          <a:p>
            <a:pPr marL="342900" indent="-342900">
              <a:buAutoNum type="arabicPeriod"/>
            </a:pPr>
            <a:r>
              <a:rPr lang="es-ES" b="1" dirty="0"/>
              <a:t>CULPA DEL EMPLEADOR.</a:t>
            </a:r>
          </a:p>
          <a:p>
            <a:pPr marL="342900" indent="-342900">
              <a:buAutoNum type="arabicPeriod"/>
            </a:pPr>
            <a:endParaRPr lang="es-ES" b="1" dirty="0"/>
          </a:p>
          <a:p>
            <a:pPr marL="342900" indent="-342900">
              <a:buAutoNum type="arabicPeriod"/>
            </a:pPr>
            <a:r>
              <a:rPr lang="es-ES" b="1" dirty="0"/>
              <a:t>NEXO CAUSAL ENTRE LOS DOS ANTERIORES.</a:t>
            </a:r>
            <a:endParaRPr lang="es-CO" b="1" dirty="0"/>
          </a:p>
        </p:txBody>
      </p:sp>
      <p:sp>
        <p:nvSpPr>
          <p:cNvPr id="8" name="Abrir llave 7">
            <a:extLst>
              <a:ext uri="{FF2B5EF4-FFF2-40B4-BE49-F238E27FC236}">
                <a16:creationId xmlns:a16="http://schemas.microsoft.com/office/drawing/2014/main" id="{CE8E62EA-916A-FE8F-461D-AA761A3A6B3A}"/>
              </a:ext>
            </a:extLst>
          </p:cNvPr>
          <p:cNvSpPr/>
          <p:nvPr/>
        </p:nvSpPr>
        <p:spPr bwMode="auto">
          <a:xfrm>
            <a:off x="4851400" y="1820333"/>
            <a:ext cx="423333" cy="2785534"/>
          </a:xfrm>
          <a:prstGeom prst="leftBrace">
            <a:avLst/>
          </a:prstGeom>
          <a:solidFill>
            <a:schemeClr val="accent1"/>
          </a:solidFill>
          <a:ln w="57150" cap="flat" cmpd="sng" algn="ctr">
            <a:solidFill>
              <a:srgbClr val="0070C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w="76200">
                <a:solidFill>
                  <a:schemeClr val="tx1"/>
                </a:solidFill>
              </a:ln>
              <a:solidFill>
                <a:schemeClr val="tx1"/>
              </a:solidFill>
              <a:effectLst/>
              <a:latin typeface="Arial" charset="0"/>
            </a:endParaRPr>
          </a:p>
        </p:txBody>
      </p:sp>
    </p:spTree>
    <p:extLst>
      <p:ext uri="{BB962C8B-B14F-4D97-AF65-F5344CB8AC3E}">
        <p14:creationId xmlns:p14="http://schemas.microsoft.com/office/powerpoint/2010/main" val="1056102737"/>
      </p:ext>
    </p:extLst>
  </p:cSld>
  <p:clrMapOvr>
    <a:masterClrMapping/>
  </p:clrMapOvr>
  <p:transition spd="med">
    <p:wipe dir="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6425C8-1FC2-91F2-3393-9E4789A589BB}"/>
              </a:ext>
            </a:extLst>
          </p:cNvPr>
          <p:cNvSpPr>
            <a:spLocks noGrp="1"/>
          </p:cNvSpPr>
          <p:nvPr>
            <p:ph type="title"/>
          </p:nvPr>
        </p:nvSpPr>
        <p:spPr/>
        <p:txBody>
          <a:bodyPr/>
          <a:lstStyle/>
          <a:p>
            <a:r>
              <a:rPr lang="es-ES" dirty="0"/>
              <a:t>DAÑO.</a:t>
            </a:r>
            <a:endParaRPr lang="es-CO" dirty="0"/>
          </a:p>
        </p:txBody>
      </p:sp>
      <p:sp>
        <p:nvSpPr>
          <p:cNvPr id="3" name="CuadroTexto 2">
            <a:extLst>
              <a:ext uri="{FF2B5EF4-FFF2-40B4-BE49-F238E27FC236}">
                <a16:creationId xmlns:a16="http://schemas.microsoft.com/office/drawing/2014/main" id="{1D72C2EA-721A-33A2-A983-B5C7038F3132}"/>
              </a:ext>
            </a:extLst>
          </p:cNvPr>
          <p:cNvSpPr txBox="1"/>
          <p:nvPr/>
        </p:nvSpPr>
        <p:spPr>
          <a:xfrm>
            <a:off x="314325" y="1490133"/>
            <a:ext cx="8634942" cy="646331"/>
          </a:xfrm>
          <a:prstGeom prst="rect">
            <a:avLst/>
          </a:prstGeom>
          <a:noFill/>
        </p:spPr>
        <p:txBody>
          <a:bodyPr wrap="square" rtlCol="0">
            <a:spAutoFit/>
          </a:bodyPr>
          <a:lstStyle/>
          <a:p>
            <a:r>
              <a:rPr lang="es-ES" b="1" dirty="0"/>
              <a:t>Menoscabo patrimonial o extrapatrimonial de la víctima directa o indirecta, la cual debe ser indemnizada por quien realizó el hecho dañoso.</a:t>
            </a:r>
            <a:endParaRPr lang="es-CO" b="1" dirty="0"/>
          </a:p>
        </p:txBody>
      </p:sp>
      <p:sp>
        <p:nvSpPr>
          <p:cNvPr id="4" name="CuadroTexto 3">
            <a:extLst>
              <a:ext uri="{FF2B5EF4-FFF2-40B4-BE49-F238E27FC236}">
                <a16:creationId xmlns:a16="http://schemas.microsoft.com/office/drawing/2014/main" id="{92EE5C1C-2D39-6676-B3C2-5D9CAC28CCAD}"/>
              </a:ext>
            </a:extLst>
          </p:cNvPr>
          <p:cNvSpPr txBox="1"/>
          <p:nvPr/>
        </p:nvSpPr>
        <p:spPr>
          <a:xfrm>
            <a:off x="457200" y="3429000"/>
            <a:ext cx="2844800" cy="369332"/>
          </a:xfrm>
          <a:prstGeom prst="rect">
            <a:avLst/>
          </a:prstGeom>
          <a:noFill/>
        </p:spPr>
        <p:txBody>
          <a:bodyPr wrap="square" rtlCol="0">
            <a:spAutoFit/>
          </a:bodyPr>
          <a:lstStyle/>
          <a:p>
            <a:r>
              <a:rPr lang="es-ES" b="1" dirty="0"/>
              <a:t>Características</a:t>
            </a:r>
            <a:endParaRPr lang="es-CO" b="1" dirty="0"/>
          </a:p>
        </p:txBody>
      </p:sp>
      <p:sp>
        <p:nvSpPr>
          <p:cNvPr id="5" name="CuadroTexto 4">
            <a:extLst>
              <a:ext uri="{FF2B5EF4-FFF2-40B4-BE49-F238E27FC236}">
                <a16:creationId xmlns:a16="http://schemas.microsoft.com/office/drawing/2014/main" id="{86465BF7-D04E-13F6-9300-682C69ED082A}"/>
              </a:ext>
            </a:extLst>
          </p:cNvPr>
          <p:cNvSpPr txBox="1"/>
          <p:nvPr/>
        </p:nvSpPr>
        <p:spPr>
          <a:xfrm>
            <a:off x="3869267" y="2954866"/>
            <a:ext cx="3132666" cy="1477328"/>
          </a:xfrm>
          <a:prstGeom prst="rect">
            <a:avLst/>
          </a:prstGeom>
          <a:noFill/>
        </p:spPr>
        <p:txBody>
          <a:bodyPr wrap="square" rtlCol="0">
            <a:spAutoFit/>
          </a:bodyPr>
          <a:lstStyle/>
          <a:p>
            <a:r>
              <a:rPr lang="es-ES" b="1" dirty="0"/>
              <a:t>Directo.</a:t>
            </a:r>
          </a:p>
          <a:p>
            <a:endParaRPr lang="es-ES" b="1" dirty="0"/>
          </a:p>
          <a:p>
            <a:r>
              <a:rPr lang="es-ES" b="1" dirty="0"/>
              <a:t>Cierto.</a:t>
            </a:r>
          </a:p>
          <a:p>
            <a:endParaRPr lang="es-ES" b="1" dirty="0"/>
          </a:p>
          <a:p>
            <a:r>
              <a:rPr lang="es-ES" b="1" dirty="0"/>
              <a:t>Personal.</a:t>
            </a:r>
            <a:endParaRPr lang="es-CO" b="1" dirty="0"/>
          </a:p>
        </p:txBody>
      </p:sp>
      <p:sp>
        <p:nvSpPr>
          <p:cNvPr id="6" name="Abrir llave 5">
            <a:extLst>
              <a:ext uri="{FF2B5EF4-FFF2-40B4-BE49-F238E27FC236}">
                <a16:creationId xmlns:a16="http://schemas.microsoft.com/office/drawing/2014/main" id="{3E61D6B9-6A5D-E078-69A1-BBF848AD0A5A}"/>
              </a:ext>
            </a:extLst>
          </p:cNvPr>
          <p:cNvSpPr/>
          <p:nvPr/>
        </p:nvSpPr>
        <p:spPr bwMode="auto">
          <a:xfrm>
            <a:off x="3369733" y="2717800"/>
            <a:ext cx="330200" cy="2003737"/>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223150909"/>
      </p:ext>
    </p:extLst>
  </p:cSld>
  <p:clrMapOvr>
    <a:masterClrMapping/>
  </p:clrMapOvr>
  <p:transition spd="med">
    <p:wipe dir="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5F8B1EB-5DD2-A8CA-139A-3FE660FFDCF9}"/>
              </a:ext>
            </a:extLst>
          </p:cNvPr>
          <p:cNvSpPr txBox="1"/>
          <p:nvPr/>
        </p:nvSpPr>
        <p:spPr>
          <a:xfrm>
            <a:off x="338667" y="3361267"/>
            <a:ext cx="1921933" cy="369332"/>
          </a:xfrm>
          <a:prstGeom prst="rect">
            <a:avLst/>
          </a:prstGeom>
          <a:noFill/>
        </p:spPr>
        <p:txBody>
          <a:bodyPr wrap="square" rtlCol="0">
            <a:spAutoFit/>
          </a:bodyPr>
          <a:lstStyle/>
          <a:p>
            <a:r>
              <a:rPr lang="es-ES" b="1" dirty="0"/>
              <a:t>PERSONAL:</a:t>
            </a:r>
            <a:endParaRPr lang="es-CO" b="1" dirty="0"/>
          </a:p>
        </p:txBody>
      </p:sp>
      <p:sp>
        <p:nvSpPr>
          <p:cNvPr id="3" name="CuadroTexto 2">
            <a:extLst>
              <a:ext uri="{FF2B5EF4-FFF2-40B4-BE49-F238E27FC236}">
                <a16:creationId xmlns:a16="http://schemas.microsoft.com/office/drawing/2014/main" id="{A64DB195-4826-6D93-016A-C823FD142791}"/>
              </a:ext>
            </a:extLst>
          </p:cNvPr>
          <p:cNvSpPr txBox="1"/>
          <p:nvPr/>
        </p:nvSpPr>
        <p:spPr>
          <a:xfrm>
            <a:off x="3191933" y="1549400"/>
            <a:ext cx="5698067" cy="4247317"/>
          </a:xfrm>
          <a:prstGeom prst="rect">
            <a:avLst/>
          </a:prstGeom>
          <a:noFill/>
        </p:spPr>
        <p:txBody>
          <a:bodyPr wrap="square" rtlCol="0">
            <a:spAutoFit/>
          </a:bodyPr>
          <a:lstStyle/>
          <a:p>
            <a:r>
              <a:rPr lang="es-ES" b="1" dirty="0"/>
              <a:t>Daño es fuente de obligaciones a favor de la víctima  directa o indirecta  que lo padece, de acuerdo con la lesión  a uno o varios derechos del demandante que sufrió menoscabo,</a:t>
            </a:r>
          </a:p>
          <a:p>
            <a:endParaRPr lang="es-ES" b="1" dirty="0"/>
          </a:p>
          <a:p>
            <a:r>
              <a:rPr lang="es-ES" b="1" dirty="0"/>
              <a:t>DEMANDANTE DEBERÁ PROBAR EL DAÑO PADECIDO.</a:t>
            </a:r>
          </a:p>
          <a:p>
            <a:endParaRPr lang="es-ES" b="1" dirty="0"/>
          </a:p>
          <a:p>
            <a:endParaRPr lang="es-ES" b="1" dirty="0"/>
          </a:p>
          <a:p>
            <a:r>
              <a:rPr lang="es-ES" b="1" dirty="0"/>
              <a:t>No significa que quien reclame sea necesaria y exclusivamente quien padeció el perjuicio.</a:t>
            </a:r>
          </a:p>
          <a:p>
            <a:endParaRPr lang="es-ES" b="1" dirty="0"/>
          </a:p>
          <a:p>
            <a:endParaRPr lang="es-ES" b="1" dirty="0"/>
          </a:p>
          <a:p>
            <a:r>
              <a:rPr lang="es-ES" b="1" dirty="0"/>
              <a:t>		No sería posible que demandaran 		las víctimas indirectas.</a:t>
            </a:r>
            <a:endParaRPr lang="es-CO" b="1" dirty="0"/>
          </a:p>
        </p:txBody>
      </p:sp>
      <p:sp>
        <p:nvSpPr>
          <p:cNvPr id="4" name="Abrir llave 3">
            <a:extLst>
              <a:ext uri="{FF2B5EF4-FFF2-40B4-BE49-F238E27FC236}">
                <a16:creationId xmlns:a16="http://schemas.microsoft.com/office/drawing/2014/main" id="{06C09104-B3CA-A3A5-514D-51105ABCDAE4}"/>
              </a:ext>
            </a:extLst>
          </p:cNvPr>
          <p:cNvSpPr/>
          <p:nvPr/>
        </p:nvSpPr>
        <p:spPr bwMode="auto">
          <a:xfrm>
            <a:off x="2624667" y="1337733"/>
            <a:ext cx="143933" cy="4893734"/>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Flecha: a la derecha 4">
            <a:extLst>
              <a:ext uri="{FF2B5EF4-FFF2-40B4-BE49-F238E27FC236}">
                <a16:creationId xmlns:a16="http://schemas.microsoft.com/office/drawing/2014/main" id="{A42BC0F3-2E7B-72E6-1F85-0E2AF6255C0B}"/>
              </a:ext>
            </a:extLst>
          </p:cNvPr>
          <p:cNvSpPr/>
          <p:nvPr/>
        </p:nvSpPr>
        <p:spPr bwMode="auto">
          <a:xfrm rot="2178847">
            <a:off x="4419600" y="4758267"/>
            <a:ext cx="465667" cy="406400"/>
          </a:xfrm>
          <a:prstGeom prst="rightArrow">
            <a:avLst/>
          </a:prstGeom>
          <a:solidFill>
            <a:schemeClr val="bg2">
              <a:lumMod val="40000"/>
              <a:lumOff val="6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628798230"/>
      </p:ext>
    </p:extLst>
  </p:cSld>
  <p:clrMapOvr>
    <a:masterClrMapping/>
  </p:clrMapOvr>
  <p:transition spd="med">
    <p:wipe dir="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27FECC2-8D40-9C01-652F-EADE103B2FA7}"/>
              </a:ext>
            </a:extLst>
          </p:cNvPr>
          <p:cNvSpPr txBox="1"/>
          <p:nvPr/>
        </p:nvSpPr>
        <p:spPr>
          <a:xfrm>
            <a:off x="431800" y="3217333"/>
            <a:ext cx="2277533" cy="381000"/>
          </a:xfrm>
          <a:prstGeom prst="rect">
            <a:avLst/>
          </a:prstGeom>
          <a:noFill/>
        </p:spPr>
        <p:txBody>
          <a:bodyPr wrap="square" rtlCol="0">
            <a:spAutoFit/>
          </a:bodyPr>
          <a:lstStyle/>
          <a:p>
            <a:r>
              <a:rPr lang="es-ES" b="1" dirty="0"/>
              <a:t>CIERTO:</a:t>
            </a:r>
            <a:endParaRPr lang="es-CO" b="1" dirty="0"/>
          </a:p>
        </p:txBody>
      </p:sp>
      <p:sp>
        <p:nvSpPr>
          <p:cNvPr id="3" name="CuadroTexto 2">
            <a:extLst>
              <a:ext uri="{FF2B5EF4-FFF2-40B4-BE49-F238E27FC236}">
                <a16:creationId xmlns:a16="http://schemas.microsoft.com/office/drawing/2014/main" id="{8FB5E90C-408B-C533-98B0-093A6B577F2E}"/>
              </a:ext>
            </a:extLst>
          </p:cNvPr>
          <p:cNvSpPr txBox="1"/>
          <p:nvPr/>
        </p:nvSpPr>
        <p:spPr>
          <a:xfrm>
            <a:off x="3471333" y="1634066"/>
            <a:ext cx="5240867" cy="2585323"/>
          </a:xfrm>
          <a:prstGeom prst="rect">
            <a:avLst/>
          </a:prstGeom>
          <a:noFill/>
        </p:spPr>
        <p:txBody>
          <a:bodyPr wrap="square" rtlCol="0">
            <a:spAutoFit/>
          </a:bodyPr>
          <a:lstStyle/>
          <a:p>
            <a:r>
              <a:rPr lang="es-ES" b="1" dirty="0"/>
              <a:t>No debe ser genérico o hipotético.</a:t>
            </a:r>
          </a:p>
          <a:p>
            <a:endParaRPr lang="es-ES" b="1" dirty="0"/>
          </a:p>
          <a:p>
            <a:r>
              <a:rPr lang="es-ES" b="1" dirty="0"/>
              <a:t>Cierto: El que sufre determinada persona.</a:t>
            </a:r>
          </a:p>
          <a:p>
            <a:endParaRPr lang="es-ES" b="1" dirty="0"/>
          </a:p>
          <a:p>
            <a:r>
              <a:rPr lang="es-ES" b="1" dirty="0"/>
              <a:t>Dentro de la certeza: </a:t>
            </a:r>
          </a:p>
          <a:p>
            <a:endParaRPr lang="es-ES" b="1" dirty="0"/>
          </a:p>
          <a:p>
            <a:r>
              <a:rPr lang="es-ES" b="1" dirty="0"/>
              <a:t>		Se incluye su cuantificación:</a:t>
            </a:r>
          </a:p>
          <a:p>
            <a:endParaRPr lang="es-ES" b="1" dirty="0"/>
          </a:p>
          <a:p>
            <a:r>
              <a:rPr lang="es-ES" b="1" dirty="0"/>
              <a:t>		Valoración Objetiva.</a:t>
            </a:r>
            <a:endParaRPr lang="es-CO" b="1" dirty="0"/>
          </a:p>
        </p:txBody>
      </p:sp>
      <p:sp>
        <p:nvSpPr>
          <p:cNvPr id="4" name="Abrir llave 3">
            <a:extLst>
              <a:ext uri="{FF2B5EF4-FFF2-40B4-BE49-F238E27FC236}">
                <a16:creationId xmlns:a16="http://schemas.microsoft.com/office/drawing/2014/main" id="{9AA11930-B757-2775-660C-438EB4BA4950}"/>
              </a:ext>
            </a:extLst>
          </p:cNvPr>
          <p:cNvSpPr/>
          <p:nvPr/>
        </p:nvSpPr>
        <p:spPr bwMode="auto">
          <a:xfrm>
            <a:off x="3005667" y="1549400"/>
            <a:ext cx="169333" cy="2669989"/>
          </a:xfrm>
          <a:prstGeom prst="leftBrace">
            <a:avLst/>
          </a:prstGeom>
          <a:solidFill>
            <a:schemeClr val="accent1"/>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CuadroTexto 4">
            <a:extLst>
              <a:ext uri="{FF2B5EF4-FFF2-40B4-BE49-F238E27FC236}">
                <a16:creationId xmlns:a16="http://schemas.microsoft.com/office/drawing/2014/main" id="{13B06A4F-37F2-1A8E-260A-FF6BAB1D6AD4}"/>
              </a:ext>
            </a:extLst>
          </p:cNvPr>
          <p:cNvSpPr txBox="1"/>
          <p:nvPr/>
        </p:nvSpPr>
        <p:spPr>
          <a:xfrm>
            <a:off x="431800" y="5063067"/>
            <a:ext cx="8280400" cy="1754326"/>
          </a:xfrm>
          <a:prstGeom prst="rect">
            <a:avLst/>
          </a:prstGeom>
          <a:noFill/>
        </p:spPr>
        <p:txBody>
          <a:bodyPr wrap="square" rtlCol="0">
            <a:spAutoFit/>
          </a:bodyPr>
          <a:lstStyle/>
          <a:p>
            <a:r>
              <a:rPr lang="es-ES" b="1" dirty="0"/>
              <a:t>Cierto: 		Juzgador conozca con evidencia que la acción dañosa ha producido o producirá desmedro patrimonial o moral en el perjudicado.</a:t>
            </a:r>
          </a:p>
          <a:p>
            <a:r>
              <a:rPr lang="es-ES" b="1" dirty="0"/>
              <a:t>La certidumbre del daño se contrapone  a lo hipotético o eventual del</a:t>
            </a:r>
          </a:p>
          <a:p>
            <a:r>
              <a:rPr lang="es-ES" b="1" dirty="0"/>
              <a:t>perjuicio.</a:t>
            </a:r>
          </a:p>
          <a:p>
            <a:endParaRPr lang="es-CO" b="1" dirty="0"/>
          </a:p>
        </p:txBody>
      </p:sp>
    </p:spTree>
    <p:extLst>
      <p:ext uri="{BB962C8B-B14F-4D97-AF65-F5344CB8AC3E}">
        <p14:creationId xmlns:p14="http://schemas.microsoft.com/office/powerpoint/2010/main" val="3474458145"/>
      </p:ext>
    </p:extLst>
  </p:cSld>
  <p:clrMapOvr>
    <a:masterClrMapping/>
  </p:clrMapOvr>
  <p:transition spd="med">
    <p:wipe dir="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943C543-22BF-F465-3738-D15837B3E220}"/>
              </a:ext>
            </a:extLst>
          </p:cNvPr>
          <p:cNvSpPr txBox="1"/>
          <p:nvPr/>
        </p:nvSpPr>
        <p:spPr>
          <a:xfrm>
            <a:off x="287867" y="1718733"/>
            <a:ext cx="8348133" cy="2585323"/>
          </a:xfrm>
          <a:prstGeom prst="rect">
            <a:avLst/>
          </a:prstGeom>
          <a:noFill/>
        </p:spPr>
        <p:txBody>
          <a:bodyPr wrap="square" rtlCol="0">
            <a:spAutoFit/>
          </a:bodyPr>
          <a:lstStyle/>
          <a:p>
            <a:r>
              <a:rPr lang="es-ES" b="1" dirty="0"/>
              <a:t>Existir certeza absoluta del daño:</a:t>
            </a:r>
          </a:p>
          <a:p>
            <a:endParaRPr lang="es-ES" b="1" dirty="0"/>
          </a:p>
          <a:p>
            <a:r>
              <a:rPr lang="es-ES" b="1" dirty="0"/>
              <a:t>					No podrá resarcirse un daño 					inexistente o no demostrable.</a:t>
            </a:r>
          </a:p>
          <a:p>
            <a:endParaRPr lang="es-ES" b="1" dirty="0"/>
          </a:p>
          <a:p>
            <a:r>
              <a:rPr lang="es-ES" b="1" dirty="0"/>
              <a:t>		</a:t>
            </a:r>
          </a:p>
          <a:p>
            <a:r>
              <a:rPr lang="es-ES" b="1" dirty="0"/>
              <a:t>			No es viable reclamar perjuicios bajo el supuesto 			de hipótesis, contingencias o meras 				posibilidades.</a:t>
            </a:r>
            <a:endParaRPr lang="es-CO" b="1" dirty="0"/>
          </a:p>
        </p:txBody>
      </p:sp>
      <p:cxnSp>
        <p:nvCxnSpPr>
          <p:cNvPr id="4" name="Conector recto de flecha 3">
            <a:extLst>
              <a:ext uri="{FF2B5EF4-FFF2-40B4-BE49-F238E27FC236}">
                <a16:creationId xmlns:a16="http://schemas.microsoft.com/office/drawing/2014/main" id="{1D08C9CF-9CF7-4BCE-C9DA-EEC72C4B0C5A}"/>
              </a:ext>
            </a:extLst>
          </p:cNvPr>
          <p:cNvCxnSpPr/>
          <p:nvPr/>
        </p:nvCxnSpPr>
        <p:spPr bwMode="auto">
          <a:xfrm>
            <a:off x="3598333" y="2260600"/>
            <a:ext cx="1143000" cy="465667"/>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cxnSp>
        <p:nvCxnSpPr>
          <p:cNvPr id="6" name="Conector recto de flecha 5">
            <a:extLst>
              <a:ext uri="{FF2B5EF4-FFF2-40B4-BE49-F238E27FC236}">
                <a16:creationId xmlns:a16="http://schemas.microsoft.com/office/drawing/2014/main" id="{996C1C2D-BCFF-9451-32F9-4927ECD24525}"/>
              </a:ext>
            </a:extLst>
          </p:cNvPr>
          <p:cNvCxnSpPr/>
          <p:nvPr/>
        </p:nvCxnSpPr>
        <p:spPr bwMode="auto">
          <a:xfrm>
            <a:off x="1718733" y="2201333"/>
            <a:ext cx="1253067" cy="1549400"/>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580582325"/>
      </p:ext>
    </p:extLst>
  </p:cSld>
  <p:clrMapOvr>
    <a:masterClrMapping/>
  </p:clrMapOvr>
  <p:transition spd="med">
    <p:wipe dir="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BC3CA3-9368-5566-DC72-A393FB27C458}"/>
              </a:ext>
            </a:extLst>
          </p:cNvPr>
          <p:cNvSpPr>
            <a:spLocks noGrp="1"/>
          </p:cNvSpPr>
          <p:nvPr>
            <p:ph type="title"/>
          </p:nvPr>
        </p:nvSpPr>
        <p:spPr/>
        <p:txBody>
          <a:bodyPr/>
          <a:lstStyle/>
          <a:p>
            <a:r>
              <a:rPr lang="es-ES" dirty="0"/>
              <a:t>DIFERENCIA ENTRE DAÑO Y PERJUICIO.</a:t>
            </a:r>
            <a:endParaRPr lang="es-CO" dirty="0"/>
          </a:p>
        </p:txBody>
      </p:sp>
      <p:sp>
        <p:nvSpPr>
          <p:cNvPr id="3" name="CuadroTexto 2">
            <a:extLst>
              <a:ext uri="{FF2B5EF4-FFF2-40B4-BE49-F238E27FC236}">
                <a16:creationId xmlns:a16="http://schemas.microsoft.com/office/drawing/2014/main" id="{D93BC34C-AC78-DB44-B7B1-11465A89639E}"/>
              </a:ext>
            </a:extLst>
          </p:cNvPr>
          <p:cNvSpPr txBox="1"/>
          <p:nvPr/>
        </p:nvSpPr>
        <p:spPr>
          <a:xfrm>
            <a:off x="314325" y="1786467"/>
            <a:ext cx="8186208" cy="2862322"/>
          </a:xfrm>
          <a:prstGeom prst="rect">
            <a:avLst/>
          </a:prstGeom>
          <a:noFill/>
        </p:spPr>
        <p:txBody>
          <a:bodyPr wrap="square" rtlCol="0">
            <a:spAutoFit/>
          </a:bodyPr>
          <a:lstStyle/>
          <a:p>
            <a:r>
              <a:rPr lang="es-ES" b="1" dirty="0"/>
              <a:t>La diferencia NO es relevante.</a:t>
            </a:r>
          </a:p>
          <a:p>
            <a:endParaRPr lang="es-ES" b="1" dirty="0"/>
          </a:p>
          <a:p>
            <a:endParaRPr lang="es-ES" b="1" dirty="0"/>
          </a:p>
          <a:p>
            <a:r>
              <a:rPr lang="es-ES" b="1" dirty="0"/>
              <a:t>DAÑO:				Es el hecho en el cual se atenta contra 				un bien jurídico protegido.</a:t>
            </a:r>
          </a:p>
          <a:p>
            <a:endParaRPr lang="es-ES" b="1" dirty="0"/>
          </a:p>
          <a:p>
            <a:endParaRPr lang="es-ES" b="1" dirty="0"/>
          </a:p>
          <a:p>
            <a:r>
              <a:rPr lang="es-ES" b="1" dirty="0"/>
              <a:t>PERJUICIO: 		Hace relación a su consecuencia, a su carácter 			indemnizatorio en el caso en concreto.</a:t>
            </a:r>
          </a:p>
          <a:p>
            <a:endParaRPr lang="es-CO" b="1" dirty="0"/>
          </a:p>
        </p:txBody>
      </p:sp>
      <p:sp>
        <p:nvSpPr>
          <p:cNvPr id="4" name="Abrir llave 3">
            <a:extLst>
              <a:ext uri="{FF2B5EF4-FFF2-40B4-BE49-F238E27FC236}">
                <a16:creationId xmlns:a16="http://schemas.microsoft.com/office/drawing/2014/main" id="{7DADDAE1-121C-4837-6F53-2F98FBD9CBE4}"/>
              </a:ext>
            </a:extLst>
          </p:cNvPr>
          <p:cNvSpPr/>
          <p:nvPr/>
        </p:nvSpPr>
        <p:spPr bwMode="auto">
          <a:xfrm>
            <a:off x="3793067" y="2548467"/>
            <a:ext cx="152400" cy="711200"/>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Abrir llave 4">
            <a:extLst>
              <a:ext uri="{FF2B5EF4-FFF2-40B4-BE49-F238E27FC236}">
                <a16:creationId xmlns:a16="http://schemas.microsoft.com/office/drawing/2014/main" id="{FDFBDADB-8043-815C-F44E-A50D0649F98E}"/>
              </a:ext>
            </a:extLst>
          </p:cNvPr>
          <p:cNvSpPr/>
          <p:nvPr/>
        </p:nvSpPr>
        <p:spPr bwMode="auto">
          <a:xfrm>
            <a:off x="2827867" y="3429000"/>
            <a:ext cx="296333" cy="1049866"/>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614007577"/>
      </p:ext>
    </p:extLst>
  </p:cSld>
  <p:clrMapOvr>
    <a:masterClrMapping/>
  </p:clrMapOvr>
  <p:transition spd="med">
    <p:wipe dir="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A6032F-B336-0E84-F7F2-8EAE3E8AD7FC}"/>
              </a:ext>
            </a:extLst>
          </p:cNvPr>
          <p:cNvSpPr>
            <a:spLocks noGrp="1"/>
          </p:cNvSpPr>
          <p:nvPr>
            <p:ph type="title"/>
          </p:nvPr>
        </p:nvSpPr>
        <p:spPr/>
        <p:txBody>
          <a:bodyPr/>
          <a:lstStyle/>
          <a:p>
            <a:r>
              <a:rPr lang="es-ES" dirty="0"/>
              <a:t>CULPA DEL EMPLEADOR.</a:t>
            </a:r>
            <a:endParaRPr lang="es-CO" dirty="0"/>
          </a:p>
        </p:txBody>
      </p:sp>
      <p:sp>
        <p:nvSpPr>
          <p:cNvPr id="3" name="CuadroTexto 2">
            <a:extLst>
              <a:ext uri="{FF2B5EF4-FFF2-40B4-BE49-F238E27FC236}">
                <a16:creationId xmlns:a16="http://schemas.microsoft.com/office/drawing/2014/main" id="{C244826A-6BA6-FC2A-719E-F8268B86D859}"/>
              </a:ext>
            </a:extLst>
          </p:cNvPr>
          <p:cNvSpPr txBox="1"/>
          <p:nvPr/>
        </p:nvSpPr>
        <p:spPr>
          <a:xfrm>
            <a:off x="2192867" y="1193800"/>
            <a:ext cx="5300133" cy="1200329"/>
          </a:xfrm>
          <a:prstGeom prst="rect">
            <a:avLst/>
          </a:prstGeom>
          <a:noFill/>
        </p:spPr>
        <p:txBody>
          <a:bodyPr wrap="square" rtlCol="0">
            <a:spAutoFit/>
          </a:bodyPr>
          <a:lstStyle/>
          <a:p>
            <a:r>
              <a:rPr lang="es-ES" b="1" dirty="0"/>
              <a:t>En la indemnización plena de perjuicios debe establecerse  suficientemente comprobada, la CULPA DEL EMPLEADOR en la ocasión del ATEL.</a:t>
            </a:r>
            <a:endParaRPr lang="es-CO" b="1" dirty="0"/>
          </a:p>
        </p:txBody>
      </p:sp>
      <p:sp>
        <p:nvSpPr>
          <p:cNvPr id="4" name="CuadroTexto 3">
            <a:extLst>
              <a:ext uri="{FF2B5EF4-FFF2-40B4-BE49-F238E27FC236}">
                <a16:creationId xmlns:a16="http://schemas.microsoft.com/office/drawing/2014/main" id="{5ABB58F8-5D21-1865-7EFB-4A9CF66AD790}"/>
              </a:ext>
            </a:extLst>
          </p:cNvPr>
          <p:cNvSpPr txBox="1"/>
          <p:nvPr/>
        </p:nvSpPr>
        <p:spPr>
          <a:xfrm>
            <a:off x="431800" y="3318933"/>
            <a:ext cx="8297333" cy="1754326"/>
          </a:xfrm>
          <a:prstGeom prst="rect">
            <a:avLst/>
          </a:prstGeom>
          <a:noFill/>
        </p:spPr>
        <p:txBody>
          <a:bodyPr wrap="square" rtlCol="0">
            <a:spAutoFit/>
          </a:bodyPr>
          <a:lstStyle/>
          <a:p>
            <a:r>
              <a:rPr lang="es-ES" b="1" dirty="0"/>
              <a:t>Se debe demostrar una omisión o negligencia en su deber de seguridad y protección al trabajador.</a:t>
            </a:r>
          </a:p>
          <a:p>
            <a:endParaRPr lang="es-ES" b="1" dirty="0"/>
          </a:p>
          <a:p>
            <a:endParaRPr lang="es-ES" b="1" dirty="0"/>
          </a:p>
          <a:p>
            <a:r>
              <a:rPr lang="es-ES" b="1" dirty="0"/>
              <a:t>			Obligaciones de los artículos 56, 57 y 348 del 			C.S.T. y disposiciones legales y reglamentarias.</a:t>
            </a:r>
            <a:endParaRPr lang="es-CO" b="1" dirty="0"/>
          </a:p>
        </p:txBody>
      </p:sp>
      <p:sp>
        <p:nvSpPr>
          <p:cNvPr id="5" name="Flecha: hacia abajo 4">
            <a:extLst>
              <a:ext uri="{FF2B5EF4-FFF2-40B4-BE49-F238E27FC236}">
                <a16:creationId xmlns:a16="http://schemas.microsoft.com/office/drawing/2014/main" id="{76B6EB60-503D-53DE-4896-76866708E85A}"/>
              </a:ext>
            </a:extLst>
          </p:cNvPr>
          <p:cNvSpPr/>
          <p:nvPr/>
        </p:nvSpPr>
        <p:spPr bwMode="auto">
          <a:xfrm rot="19409310">
            <a:off x="2556933" y="4123267"/>
            <a:ext cx="516466" cy="397933"/>
          </a:xfrm>
          <a:prstGeom prst="downArrow">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142368853"/>
      </p:ext>
    </p:extLst>
  </p:cSld>
  <p:clrMapOvr>
    <a:masterClrMapping/>
  </p:clrMapOvr>
  <p:transition spd="med">
    <p:wipe dir="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CCE69A7B-5E22-95AD-9BFE-F168CF72F301}"/>
              </a:ext>
            </a:extLst>
          </p:cNvPr>
          <p:cNvSpPr txBox="1"/>
          <p:nvPr/>
        </p:nvSpPr>
        <p:spPr>
          <a:xfrm>
            <a:off x="609600" y="1557867"/>
            <a:ext cx="8034867" cy="1200329"/>
          </a:xfrm>
          <a:prstGeom prst="rect">
            <a:avLst/>
          </a:prstGeom>
          <a:noFill/>
        </p:spPr>
        <p:txBody>
          <a:bodyPr wrap="square" rtlCol="0">
            <a:spAutoFit/>
          </a:bodyPr>
          <a:lstStyle/>
          <a:p>
            <a:r>
              <a:rPr lang="es-ES" b="1" dirty="0"/>
              <a:t>En los procesos de Responsabilidad por Culpa Patronal</a:t>
            </a:r>
          </a:p>
          <a:p>
            <a:endParaRPr lang="es-ES" b="1" dirty="0"/>
          </a:p>
          <a:p>
            <a:r>
              <a:rPr lang="es-ES" b="1" dirty="0"/>
              <a:t>			No aplica la concurrencia por compensación 			de culpas.</a:t>
            </a:r>
            <a:endParaRPr lang="es-CO" b="1" dirty="0"/>
          </a:p>
        </p:txBody>
      </p:sp>
      <p:cxnSp>
        <p:nvCxnSpPr>
          <p:cNvPr id="4" name="Conector recto de flecha 3">
            <a:extLst>
              <a:ext uri="{FF2B5EF4-FFF2-40B4-BE49-F238E27FC236}">
                <a16:creationId xmlns:a16="http://schemas.microsoft.com/office/drawing/2014/main" id="{17612BF1-94D5-F675-E0FB-E704EFA5AD10}"/>
              </a:ext>
            </a:extLst>
          </p:cNvPr>
          <p:cNvCxnSpPr>
            <a:cxnSpLocks/>
          </p:cNvCxnSpPr>
          <p:nvPr/>
        </p:nvCxnSpPr>
        <p:spPr bwMode="auto">
          <a:xfrm>
            <a:off x="4699000" y="1921933"/>
            <a:ext cx="59267" cy="262467"/>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sp>
        <p:nvSpPr>
          <p:cNvPr id="8" name="CuadroTexto 7">
            <a:extLst>
              <a:ext uri="{FF2B5EF4-FFF2-40B4-BE49-F238E27FC236}">
                <a16:creationId xmlns:a16="http://schemas.microsoft.com/office/drawing/2014/main" id="{201B1921-639C-9A88-47E0-11B7BC42A92C}"/>
              </a:ext>
            </a:extLst>
          </p:cNvPr>
          <p:cNvSpPr txBox="1"/>
          <p:nvPr/>
        </p:nvSpPr>
        <p:spPr>
          <a:xfrm>
            <a:off x="1667933" y="2963333"/>
            <a:ext cx="6917267" cy="2308324"/>
          </a:xfrm>
          <a:prstGeom prst="rect">
            <a:avLst/>
          </a:prstGeom>
          <a:noFill/>
        </p:spPr>
        <p:txBody>
          <a:bodyPr wrap="square" rtlCol="0">
            <a:spAutoFit/>
          </a:bodyPr>
          <a:lstStyle/>
          <a:p>
            <a:r>
              <a:rPr lang="es-ES" b="1" dirty="0"/>
              <a:t>Si demostrada al responsabilidad del Empleador</a:t>
            </a:r>
          </a:p>
          <a:p>
            <a:endParaRPr lang="es-ES" b="1" dirty="0"/>
          </a:p>
          <a:p>
            <a:r>
              <a:rPr lang="es-ES" b="1" dirty="0"/>
              <a:t>El trabajador también tuvo culpa en la ocurrencia del siniestro laboral</a:t>
            </a:r>
          </a:p>
          <a:p>
            <a:endParaRPr lang="es-ES" b="1" dirty="0"/>
          </a:p>
          <a:p>
            <a:r>
              <a:rPr lang="es-ES" b="1" dirty="0"/>
              <a:t>		No es posible que la parte pasiva logre 			exonerarse o disminuir la condena judicial 		proferida por sentencia.</a:t>
            </a:r>
            <a:endParaRPr lang="es-CO" b="1" dirty="0"/>
          </a:p>
        </p:txBody>
      </p:sp>
      <p:cxnSp>
        <p:nvCxnSpPr>
          <p:cNvPr id="10" name="Conector recto de flecha 9">
            <a:extLst>
              <a:ext uri="{FF2B5EF4-FFF2-40B4-BE49-F238E27FC236}">
                <a16:creationId xmlns:a16="http://schemas.microsoft.com/office/drawing/2014/main" id="{642F3F0C-3FE9-3E9C-02C0-4A6C183EB156}"/>
              </a:ext>
            </a:extLst>
          </p:cNvPr>
          <p:cNvCxnSpPr/>
          <p:nvPr/>
        </p:nvCxnSpPr>
        <p:spPr bwMode="auto">
          <a:xfrm>
            <a:off x="3767667" y="3318933"/>
            <a:ext cx="0" cy="177800"/>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cxnSp>
        <p:nvCxnSpPr>
          <p:cNvPr id="12" name="Conector recto de flecha 11">
            <a:extLst>
              <a:ext uri="{FF2B5EF4-FFF2-40B4-BE49-F238E27FC236}">
                <a16:creationId xmlns:a16="http://schemas.microsoft.com/office/drawing/2014/main" id="{0210E147-E357-1D15-2B51-F59A8BDCBA9A}"/>
              </a:ext>
            </a:extLst>
          </p:cNvPr>
          <p:cNvCxnSpPr/>
          <p:nvPr/>
        </p:nvCxnSpPr>
        <p:spPr bwMode="auto">
          <a:xfrm>
            <a:off x="3894667" y="4114800"/>
            <a:ext cx="0" cy="296333"/>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206072691"/>
      </p:ext>
    </p:extLst>
  </p:cSld>
  <p:clrMapOvr>
    <a:masterClrMapping/>
  </p:clrMapOvr>
  <p:transition spd="med">
    <p:wipe dir="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DE5DA92-1892-1F0A-B9DA-48C5ADB4F8EF}"/>
              </a:ext>
            </a:extLst>
          </p:cNvPr>
          <p:cNvSpPr txBox="1"/>
          <p:nvPr/>
        </p:nvSpPr>
        <p:spPr>
          <a:xfrm>
            <a:off x="1430867" y="1303867"/>
            <a:ext cx="7332133" cy="3139321"/>
          </a:xfrm>
          <a:prstGeom prst="rect">
            <a:avLst/>
          </a:prstGeom>
          <a:noFill/>
        </p:spPr>
        <p:txBody>
          <a:bodyPr wrap="square" rtlCol="0">
            <a:spAutoFit/>
          </a:bodyPr>
          <a:lstStyle/>
          <a:p>
            <a:r>
              <a:rPr lang="es-ES" b="1" dirty="0"/>
              <a:t>Sólo es posible alegar  una culpa grave y exclusiva de la victima diferente a la concurrencia de culpas.</a:t>
            </a:r>
          </a:p>
          <a:p>
            <a:endParaRPr lang="es-ES" b="1" dirty="0"/>
          </a:p>
          <a:p>
            <a:endParaRPr lang="es-ES" b="1" dirty="0"/>
          </a:p>
          <a:p>
            <a:endParaRPr lang="es-ES" b="1" dirty="0"/>
          </a:p>
          <a:p>
            <a:r>
              <a:rPr lang="es-ES" b="1" dirty="0"/>
              <a:t>Se debe demostrar la imprudencia, impericia o negligencia del trabajador y que ésta fue determinante en la causación del daño.</a:t>
            </a:r>
          </a:p>
          <a:p>
            <a:endParaRPr lang="es-ES" b="1" dirty="0"/>
          </a:p>
          <a:p>
            <a:endParaRPr lang="es-ES" b="1" dirty="0"/>
          </a:p>
          <a:p>
            <a:r>
              <a:rPr lang="es-ES" b="1" dirty="0"/>
              <a:t>La parte demandada debe probar  su diligencia como empleador en sus deberes de protección y seguridad en el trabajo.</a:t>
            </a:r>
            <a:endParaRPr lang="es-CO" b="1" dirty="0"/>
          </a:p>
        </p:txBody>
      </p:sp>
      <p:sp>
        <p:nvSpPr>
          <p:cNvPr id="4" name="Flecha: hacia abajo 3">
            <a:extLst>
              <a:ext uri="{FF2B5EF4-FFF2-40B4-BE49-F238E27FC236}">
                <a16:creationId xmlns:a16="http://schemas.microsoft.com/office/drawing/2014/main" id="{E03A1F7D-51D1-5D16-CB1F-5D4F46D48D02}"/>
              </a:ext>
            </a:extLst>
          </p:cNvPr>
          <p:cNvSpPr/>
          <p:nvPr/>
        </p:nvSpPr>
        <p:spPr bwMode="auto">
          <a:xfrm>
            <a:off x="3869267" y="2032000"/>
            <a:ext cx="474133" cy="440267"/>
          </a:xfrm>
          <a:prstGeom prst="downArrow">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Flecha: hacia abajo 4">
            <a:extLst>
              <a:ext uri="{FF2B5EF4-FFF2-40B4-BE49-F238E27FC236}">
                <a16:creationId xmlns:a16="http://schemas.microsoft.com/office/drawing/2014/main" id="{44D2F404-4451-7F8E-3482-E6E34AAD4CD1}"/>
              </a:ext>
            </a:extLst>
          </p:cNvPr>
          <p:cNvSpPr/>
          <p:nvPr/>
        </p:nvSpPr>
        <p:spPr bwMode="auto">
          <a:xfrm>
            <a:off x="3996267" y="3429000"/>
            <a:ext cx="414866" cy="287867"/>
          </a:xfrm>
          <a:prstGeom prst="downArrow">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548247006"/>
      </p:ext>
    </p:extLst>
  </p:cSld>
  <p:clrMapOvr>
    <a:masterClrMapping/>
  </p:clrMapOvr>
  <p:transition spd="med">
    <p:wipe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FFDA20-00C4-0079-5B2B-0899A444E95B}"/>
              </a:ext>
            </a:extLst>
          </p:cNvPr>
          <p:cNvSpPr>
            <a:spLocks noGrp="1"/>
          </p:cNvSpPr>
          <p:nvPr>
            <p:ph type="title"/>
          </p:nvPr>
        </p:nvSpPr>
        <p:spPr/>
        <p:txBody>
          <a:bodyPr/>
          <a:lstStyle/>
          <a:p>
            <a:r>
              <a:rPr lang="es-ES" dirty="0"/>
              <a:t>NEXO CAUSAL ENTRE DAÑO Y CULPA PATRONAL.</a:t>
            </a:r>
            <a:endParaRPr lang="es-CO" dirty="0"/>
          </a:p>
        </p:txBody>
      </p:sp>
      <p:sp>
        <p:nvSpPr>
          <p:cNvPr id="3" name="CuadroTexto 2">
            <a:extLst>
              <a:ext uri="{FF2B5EF4-FFF2-40B4-BE49-F238E27FC236}">
                <a16:creationId xmlns:a16="http://schemas.microsoft.com/office/drawing/2014/main" id="{8C8B4DB2-E2A1-ADEA-CD43-F6B902454A47}"/>
              </a:ext>
            </a:extLst>
          </p:cNvPr>
          <p:cNvSpPr txBox="1"/>
          <p:nvPr/>
        </p:nvSpPr>
        <p:spPr>
          <a:xfrm>
            <a:off x="491067" y="1938867"/>
            <a:ext cx="3412066" cy="923330"/>
          </a:xfrm>
          <a:prstGeom prst="rect">
            <a:avLst/>
          </a:prstGeom>
          <a:noFill/>
        </p:spPr>
        <p:txBody>
          <a:bodyPr wrap="square" rtlCol="0">
            <a:spAutoFit/>
          </a:bodyPr>
          <a:lstStyle/>
          <a:p>
            <a:r>
              <a:rPr lang="es-ES" b="1" dirty="0"/>
              <a:t>Tercer elemento que  debe demostrar la victima directa o indirecta.</a:t>
            </a:r>
            <a:endParaRPr lang="es-CO" b="1" dirty="0"/>
          </a:p>
        </p:txBody>
      </p:sp>
      <p:sp>
        <p:nvSpPr>
          <p:cNvPr id="4" name="CuadroTexto 3">
            <a:extLst>
              <a:ext uri="{FF2B5EF4-FFF2-40B4-BE49-F238E27FC236}">
                <a16:creationId xmlns:a16="http://schemas.microsoft.com/office/drawing/2014/main" id="{16D99F06-415E-6060-7AB2-F31E80E5F861}"/>
              </a:ext>
            </a:extLst>
          </p:cNvPr>
          <p:cNvSpPr txBox="1"/>
          <p:nvPr/>
        </p:nvSpPr>
        <p:spPr>
          <a:xfrm>
            <a:off x="5537200" y="3285067"/>
            <a:ext cx="3378200" cy="923330"/>
          </a:xfrm>
          <a:prstGeom prst="rect">
            <a:avLst/>
          </a:prstGeom>
          <a:noFill/>
        </p:spPr>
        <p:txBody>
          <a:bodyPr wrap="square" rtlCol="0">
            <a:spAutoFit/>
          </a:bodyPr>
          <a:lstStyle/>
          <a:p>
            <a:r>
              <a:rPr lang="es-ES" b="1" dirty="0"/>
              <a:t>Nexo causal entre la culpa suficientemente comprobada  del empleador y el daño.</a:t>
            </a:r>
            <a:endParaRPr lang="es-CO" b="1" dirty="0"/>
          </a:p>
        </p:txBody>
      </p:sp>
      <p:sp>
        <p:nvSpPr>
          <p:cNvPr id="5" name="CuadroTexto 4">
            <a:extLst>
              <a:ext uri="{FF2B5EF4-FFF2-40B4-BE49-F238E27FC236}">
                <a16:creationId xmlns:a16="http://schemas.microsoft.com/office/drawing/2014/main" id="{D7E48CD4-50F8-7B19-8AD5-7C3835499C35}"/>
              </a:ext>
            </a:extLst>
          </p:cNvPr>
          <p:cNvSpPr txBox="1"/>
          <p:nvPr/>
        </p:nvSpPr>
        <p:spPr>
          <a:xfrm>
            <a:off x="609600" y="4893733"/>
            <a:ext cx="3852333" cy="923330"/>
          </a:xfrm>
          <a:prstGeom prst="rect">
            <a:avLst/>
          </a:prstGeom>
          <a:noFill/>
        </p:spPr>
        <p:txBody>
          <a:bodyPr wrap="square" rtlCol="0">
            <a:spAutoFit/>
          </a:bodyPr>
          <a:lstStyle/>
          <a:p>
            <a:r>
              <a:rPr lang="es-ES" b="1" dirty="0"/>
              <a:t>En un proceso de responsabilidad por Culpa Patronal.</a:t>
            </a:r>
            <a:endParaRPr lang="es-CO" b="1" dirty="0"/>
          </a:p>
        </p:txBody>
      </p:sp>
      <p:cxnSp>
        <p:nvCxnSpPr>
          <p:cNvPr id="7" name="Conector recto de flecha 6">
            <a:extLst>
              <a:ext uri="{FF2B5EF4-FFF2-40B4-BE49-F238E27FC236}">
                <a16:creationId xmlns:a16="http://schemas.microsoft.com/office/drawing/2014/main" id="{55B7BDA8-FB29-679B-0592-195D53E46B02}"/>
              </a:ext>
            </a:extLst>
          </p:cNvPr>
          <p:cNvCxnSpPr/>
          <p:nvPr/>
        </p:nvCxnSpPr>
        <p:spPr bwMode="auto">
          <a:xfrm>
            <a:off x="3479800" y="2743200"/>
            <a:ext cx="1921933" cy="880533"/>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cxnSp>
        <p:nvCxnSpPr>
          <p:cNvPr id="9" name="Conector recto de flecha 8">
            <a:extLst>
              <a:ext uri="{FF2B5EF4-FFF2-40B4-BE49-F238E27FC236}">
                <a16:creationId xmlns:a16="http://schemas.microsoft.com/office/drawing/2014/main" id="{F7D9B2E4-EBAF-355A-82AC-F8D8798DE40A}"/>
              </a:ext>
            </a:extLst>
          </p:cNvPr>
          <p:cNvCxnSpPr/>
          <p:nvPr/>
        </p:nvCxnSpPr>
        <p:spPr bwMode="auto">
          <a:xfrm>
            <a:off x="1761067" y="3818467"/>
            <a:ext cx="0" cy="965200"/>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214484470"/>
      </p:ext>
    </p:extLst>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F486CC49-D842-DA53-A0F0-38105692D2B4}"/>
              </a:ext>
            </a:extLst>
          </p:cNvPr>
          <p:cNvSpPr txBox="1"/>
          <p:nvPr/>
        </p:nvSpPr>
        <p:spPr>
          <a:xfrm>
            <a:off x="270933" y="3429000"/>
            <a:ext cx="3581400" cy="369332"/>
          </a:xfrm>
          <a:prstGeom prst="rect">
            <a:avLst/>
          </a:prstGeom>
          <a:noFill/>
        </p:spPr>
        <p:txBody>
          <a:bodyPr wrap="square" rtlCol="0">
            <a:spAutoFit/>
          </a:bodyPr>
          <a:lstStyle/>
          <a:p>
            <a:r>
              <a:rPr lang="es-ES" b="1" dirty="0"/>
              <a:t>Jurisprudencia reconoce:</a:t>
            </a:r>
            <a:endParaRPr lang="es-CO" b="1" dirty="0"/>
          </a:p>
        </p:txBody>
      </p:sp>
      <p:sp>
        <p:nvSpPr>
          <p:cNvPr id="3" name="CuadroTexto 2">
            <a:extLst>
              <a:ext uri="{FF2B5EF4-FFF2-40B4-BE49-F238E27FC236}">
                <a16:creationId xmlns:a16="http://schemas.microsoft.com/office/drawing/2014/main" id="{1721B42C-844C-1641-2056-4CE07008BC59}"/>
              </a:ext>
            </a:extLst>
          </p:cNvPr>
          <p:cNvSpPr txBox="1"/>
          <p:nvPr/>
        </p:nvSpPr>
        <p:spPr>
          <a:xfrm>
            <a:off x="3725333" y="1930400"/>
            <a:ext cx="4089400" cy="1477328"/>
          </a:xfrm>
          <a:prstGeom prst="rect">
            <a:avLst/>
          </a:prstGeom>
          <a:noFill/>
        </p:spPr>
        <p:txBody>
          <a:bodyPr wrap="square" rtlCol="0">
            <a:spAutoFit/>
          </a:bodyPr>
          <a:lstStyle/>
          <a:p>
            <a:pPr marL="285750" indent="-285750">
              <a:buFont typeface="Wingdings" panose="05000000000000000000" pitchFamily="2" charset="2"/>
              <a:buChar char="§"/>
            </a:pPr>
            <a:r>
              <a:rPr lang="es-ES" b="1" dirty="0"/>
              <a:t>Perjuicios Patrimoniales.</a:t>
            </a:r>
          </a:p>
          <a:p>
            <a:pPr marL="285750" indent="-285750">
              <a:buFont typeface="Wingdings" panose="05000000000000000000" pitchFamily="2" charset="2"/>
              <a:buChar char="§"/>
            </a:pPr>
            <a:r>
              <a:rPr lang="es-ES" b="1" dirty="0"/>
              <a:t>Perjuicios Extrapatrimoniales o Inmateriales: Perjuicio Moral (sufrimiento, tristeza por el hecho dañoso).</a:t>
            </a:r>
            <a:endParaRPr lang="es-CO" b="1" dirty="0"/>
          </a:p>
        </p:txBody>
      </p:sp>
      <p:sp>
        <p:nvSpPr>
          <p:cNvPr id="4" name="Flecha: hacia abajo 3">
            <a:extLst>
              <a:ext uri="{FF2B5EF4-FFF2-40B4-BE49-F238E27FC236}">
                <a16:creationId xmlns:a16="http://schemas.microsoft.com/office/drawing/2014/main" id="{10FA4F67-3723-C9AE-89B6-68EFBF4B88B1}"/>
              </a:ext>
            </a:extLst>
          </p:cNvPr>
          <p:cNvSpPr/>
          <p:nvPr/>
        </p:nvSpPr>
        <p:spPr bwMode="auto">
          <a:xfrm>
            <a:off x="4842933" y="3640667"/>
            <a:ext cx="651934" cy="465666"/>
          </a:xfrm>
          <a:prstGeom prst="downArrow">
            <a:avLst/>
          </a:prstGeom>
          <a:solidFill>
            <a:schemeClr val="accent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
        <p:nvSpPr>
          <p:cNvPr id="5" name="CuadroTexto 4">
            <a:extLst>
              <a:ext uri="{FF2B5EF4-FFF2-40B4-BE49-F238E27FC236}">
                <a16:creationId xmlns:a16="http://schemas.microsoft.com/office/drawing/2014/main" id="{0E654C12-8E14-10B4-FAFB-10A077D95136}"/>
              </a:ext>
            </a:extLst>
          </p:cNvPr>
          <p:cNvSpPr txBox="1"/>
          <p:nvPr/>
        </p:nvSpPr>
        <p:spPr>
          <a:xfrm>
            <a:off x="3318933" y="4241800"/>
            <a:ext cx="5681134" cy="646331"/>
          </a:xfrm>
          <a:prstGeom prst="rect">
            <a:avLst/>
          </a:prstGeom>
          <a:noFill/>
        </p:spPr>
        <p:txBody>
          <a:bodyPr wrap="square" rtlCol="0">
            <a:spAutoFit/>
          </a:bodyPr>
          <a:lstStyle/>
          <a:p>
            <a:r>
              <a:rPr lang="es-ES" b="1" dirty="0"/>
              <a:t>Establecer criterios objetivos orientadores para la cuantificación de este perjuicio.</a:t>
            </a:r>
            <a:endParaRPr lang="es-CO" b="1" dirty="0"/>
          </a:p>
        </p:txBody>
      </p:sp>
      <p:pic>
        <p:nvPicPr>
          <p:cNvPr id="1026" name="Picture 2" descr="DAÑO MORAL - YouTube">
            <a:extLst>
              <a:ext uri="{FF2B5EF4-FFF2-40B4-BE49-F238E27FC236}">
                <a16:creationId xmlns:a16="http://schemas.microsoft.com/office/drawing/2014/main" id="{938DE02B-DD0A-DD69-9EBF-060B4AF855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16" y="4974166"/>
            <a:ext cx="28575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2555267"/>
      </p:ext>
    </p:extLst>
  </p:cSld>
  <p:clrMapOvr>
    <a:masterClrMapping/>
  </p:clrMapOvr>
  <p:transition spd="med">
    <p:wipe dir="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70C17A2-A541-9FE1-D065-49FF38083C00}"/>
              </a:ext>
            </a:extLst>
          </p:cNvPr>
          <p:cNvSpPr txBox="1"/>
          <p:nvPr/>
        </p:nvSpPr>
        <p:spPr>
          <a:xfrm>
            <a:off x="541867" y="3031067"/>
            <a:ext cx="3107266" cy="1754326"/>
          </a:xfrm>
          <a:prstGeom prst="rect">
            <a:avLst/>
          </a:prstGeom>
          <a:noFill/>
        </p:spPr>
        <p:txBody>
          <a:bodyPr wrap="square" rtlCol="0">
            <a:spAutoFit/>
          </a:bodyPr>
          <a:lstStyle/>
          <a:p>
            <a:r>
              <a:rPr lang="es-ES" b="1" dirty="0"/>
              <a:t>Materia de Responsabilidad Civil del Empleador por Culpa Patronal hay que establecer DOS nexos de causalidad:</a:t>
            </a:r>
            <a:endParaRPr lang="es-CO" b="1" dirty="0"/>
          </a:p>
        </p:txBody>
      </p:sp>
      <p:sp>
        <p:nvSpPr>
          <p:cNvPr id="4" name="CuadroTexto 3">
            <a:extLst>
              <a:ext uri="{FF2B5EF4-FFF2-40B4-BE49-F238E27FC236}">
                <a16:creationId xmlns:a16="http://schemas.microsoft.com/office/drawing/2014/main" id="{6C96C00C-7EB5-7991-F975-B04EAA5DA020}"/>
              </a:ext>
            </a:extLst>
          </p:cNvPr>
          <p:cNvSpPr txBox="1"/>
          <p:nvPr/>
        </p:nvSpPr>
        <p:spPr>
          <a:xfrm>
            <a:off x="4546599" y="2243667"/>
            <a:ext cx="3691467" cy="3416320"/>
          </a:xfrm>
          <a:prstGeom prst="rect">
            <a:avLst/>
          </a:prstGeom>
          <a:noFill/>
        </p:spPr>
        <p:txBody>
          <a:bodyPr wrap="square" rtlCol="0">
            <a:spAutoFit/>
          </a:bodyPr>
          <a:lstStyle/>
          <a:p>
            <a:pPr marL="342900" indent="-342900" algn="r">
              <a:buAutoNum type="arabicPeriod"/>
            </a:pPr>
            <a:r>
              <a:rPr lang="es-ES" b="1" dirty="0"/>
              <a:t>Demostración de la ocurrencia del AT o de la estructuración de la EL.</a:t>
            </a:r>
          </a:p>
          <a:p>
            <a:pPr marL="342900" indent="-342900" algn="r">
              <a:buAutoNum type="arabicPeriod"/>
            </a:pPr>
            <a:endParaRPr lang="es-ES" b="1" dirty="0"/>
          </a:p>
          <a:p>
            <a:pPr marL="342900" indent="-342900" algn="r">
              <a:buAutoNum type="arabicPeriod"/>
            </a:pPr>
            <a:endParaRPr lang="es-ES" b="1" dirty="0"/>
          </a:p>
          <a:p>
            <a:pPr marL="342900" indent="-342900" algn="r">
              <a:buAutoNum type="arabicPeriod"/>
            </a:pPr>
            <a:endParaRPr lang="es-ES" b="1" dirty="0"/>
          </a:p>
          <a:p>
            <a:pPr marL="342900" indent="-342900" algn="r">
              <a:buAutoNum type="arabicPeriod"/>
            </a:pPr>
            <a:endParaRPr lang="es-ES" b="1" dirty="0"/>
          </a:p>
          <a:p>
            <a:pPr marL="342900" indent="-342900" algn="r">
              <a:buAutoNum type="arabicPeriod"/>
            </a:pPr>
            <a:r>
              <a:rPr lang="es-ES" b="1" dirty="0"/>
              <a:t>Demostrar que la culpa probada del empleador fue la causa adecuada del daño, es decir, que, sin esta, no pudo haberse producido.</a:t>
            </a:r>
            <a:endParaRPr lang="es-CO" b="1" dirty="0"/>
          </a:p>
        </p:txBody>
      </p:sp>
      <p:sp>
        <p:nvSpPr>
          <p:cNvPr id="5" name="Abrir llave 4">
            <a:extLst>
              <a:ext uri="{FF2B5EF4-FFF2-40B4-BE49-F238E27FC236}">
                <a16:creationId xmlns:a16="http://schemas.microsoft.com/office/drawing/2014/main" id="{A4A4B43D-72D7-7C81-4229-674388930AF4}"/>
              </a:ext>
            </a:extLst>
          </p:cNvPr>
          <p:cNvSpPr/>
          <p:nvPr/>
        </p:nvSpPr>
        <p:spPr bwMode="auto">
          <a:xfrm>
            <a:off x="4334933" y="1981200"/>
            <a:ext cx="321734" cy="4301067"/>
          </a:xfrm>
          <a:prstGeom prst="leftBrace">
            <a:avLst/>
          </a:prstGeom>
          <a:solidFill>
            <a:schemeClr val="accent1"/>
          </a:solidFill>
          <a:ln w="762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931041915"/>
      </p:ext>
    </p:extLst>
  </p:cSld>
  <p:clrMapOvr>
    <a:masterClrMapping/>
  </p:clrMapOvr>
  <p:transition spd="med">
    <p:wipe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E91E8AE-EED1-DEE3-0EA7-E0D1BDD20C15}"/>
              </a:ext>
            </a:extLst>
          </p:cNvPr>
          <p:cNvSpPr txBox="1"/>
          <p:nvPr/>
        </p:nvSpPr>
        <p:spPr>
          <a:xfrm>
            <a:off x="397933" y="1337733"/>
            <a:ext cx="6934200" cy="4247317"/>
          </a:xfrm>
          <a:prstGeom prst="rect">
            <a:avLst/>
          </a:prstGeom>
          <a:noFill/>
        </p:spPr>
        <p:txBody>
          <a:bodyPr wrap="square" rtlCol="0">
            <a:spAutoFit/>
          </a:bodyPr>
          <a:lstStyle/>
          <a:p>
            <a:r>
              <a:rPr lang="es-ES" b="1" dirty="0"/>
              <a:t>Tema probatorio de vital importancia:</a:t>
            </a:r>
          </a:p>
          <a:p>
            <a:endParaRPr lang="es-ES" b="1" dirty="0"/>
          </a:p>
          <a:p>
            <a:r>
              <a:rPr lang="es-ES" b="1" dirty="0"/>
              <a:t>			Art. 216 C.S.T.</a:t>
            </a:r>
          </a:p>
          <a:p>
            <a:endParaRPr lang="es-ES" b="1" dirty="0"/>
          </a:p>
          <a:p>
            <a:r>
              <a:rPr lang="es-ES" b="1" dirty="0"/>
              <a:t>			Corresponde al trabajador demostrar con precisión y en concreto  cual fue el incumplimiento del empleador; no basta alegar con generalidades o hipótesis no comprobadas.</a:t>
            </a:r>
          </a:p>
          <a:p>
            <a:endParaRPr lang="es-ES" b="1" dirty="0"/>
          </a:p>
          <a:p>
            <a:endParaRPr lang="es-ES" b="1" dirty="0"/>
          </a:p>
          <a:p>
            <a:r>
              <a:rPr lang="es-ES" b="1" dirty="0"/>
              <a:t>Demostrar el nexo causal es fundamental:</a:t>
            </a:r>
          </a:p>
          <a:p>
            <a:endParaRPr lang="es-ES" b="1" dirty="0"/>
          </a:p>
          <a:p>
            <a:endParaRPr lang="es-ES" b="1" dirty="0"/>
          </a:p>
          <a:p>
            <a:r>
              <a:rPr lang="es-ES" b="1" dirty="0"/>
              <a:t>Si no se demuestra no es predicable condena alguna pese a que puede existir un daño evidente en el trabajador.</a:t>
            </a:r>
            <a:endParaRPr lang="es-CO" b="1" dirty="0"/>
          </a:p>
        </p:txBody>
      </p:sp>
      <p:cxnSp>
        <p:nvCxnSpPr>
          <p:cNvPr id="4" name="Conector recto de flecha 3">
            <a:extLst>
              <a:ext uri="{FF2B5EF4-FFF2-40B4-BE49-F238E27FC236}">
                <a16:creationId xmlns:a16="http://schemas.microsoft.com/office/drawing/2014/main" id="{844AEC87-1E25-CAEB-EF55-D42C3E53BBC5}"/>
              </a:ext>
            </a:extLst>
          </p:cNvPr>
          <p:cNvCxnSpPr/>
          <p:nvPr/>
        </p:nvCxnSpPr>
        <p:spPr bwMode="auto">
          <a:xfrm>
            <a:off x="1456267" y="1761067"/>
            <a:ext cx="0" cy="905933"/>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cxnSp>
        <p:nvCxnSpPr>
          <p:cNvPr id="6" name="Conector recto de flecha 5">
            <a:extLst>
              <a:ext uri="{FF2B5EF4-FFF2-40B4-BE49-F238E27FC236}">
                <a16:creationId xmlns:a16="http://schemas.microsoft.com/office/drawing/2014/main" id="{62261BBD-E7BF-2952-A4F9-17C30F4CF6B4}"/>
              </a:ext>
            </a:extLst>
          </p:cNvPr>
          <p:cNvCxnSpPr/>
          <p:nvPr/>
        </p:nvCxnSpPr>
        <p:spPr bwMode="auto">
          <a:xfrm>
            <a:off x="2599267" y="4487333"/>
            <a:ext cx="0" cy="440267"/>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820109291"/>
      </p:ext>
    </p:extLst>
  </p:cSld>
  <p:clrMapOvr>
    <a:masterClrMapping/>
  </p:clrMapOvr>
  <p:transition spd="med">
    <p:wipe dir="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899E11C-664A-9DF4-868C-07102F239CF3}"/>
              </a:ext>
            </a:extLst>
          </p:cNvPr>
          <p:cNvSpPr txBox="1"/>
          <p:nvPr/>
        </p:nvSpPr>
        <p:spPr>
          <a:xfrm>
            <a:off x="711200" y="3423860"/>
            <a:ext cx="7162800" cy="1569660"/>
          </a:xfrm>
          <a:prstGeom prst="rect">
            <a:avLst/>
          </a:prstGeom>
          <a:noFill/>
        </p:spPr>
        <p:txBody>
          <a:bodyPr wrap="square" rtlCol="0">
            <a:spAutoFit/>
          </a:bodyPr>
          <a:lstStyle/>
          <a:p>
            <a:r>
              <a:rPr lang="es-ES" sz="2400" b="1" dirty="0"/>
              <a:t>INDISPENSABLE  RELACIONAR LA CULPA COMPROBADA DEL EMPLEADOR Y EL DAÑO: </a:t>
            </a:r>
          </a:p>
          <a:p>
            <a:endParaRPr lang="es-ES" sz="2400" b="1" dirty="0"/>
          </a:p>
          <a:p>
            <a:r>
              <a:rPr lang="es-ES" sz="2400" b="1" dirty="0"/>
              <a:t>SERÁ CARGA DEL DEMANDANTE.</a:t>
            </a:r>
            <a:endParaRPr lang="es-CO" sz="2400" b="1" dirty="0"/>
          </a:p>
        </p:txBody>
      </p:sp>
      <p:pic>
        <p:nvPicPr>
          <p:cNvPr id="3" name="Imagen 2">
            <a:extLst>
              <a:ext uri="{FF2B5EF4-FFF2-40B4-BE49-F238E27FC236}">
                <a16:creationId xmlns:a16="http://schemas.microsoft.com/office/drawing/2014/main" id="{BAE4818D-D682-254B-2DEF-C4BCC83119CD}"/>
              </a:ext>
            </a:extLst>
          </p:cNvPr>
          <p:cNvPicPr>
            <a:picLocks noChangeAspect="1"/>
          </p:cNvPicPr>
          <p:nvPr/>
        </p:nvPicPr>
        <p:blipFill>
          <a:blip r:embed="rId2"/>
          <a:stretch>
            <a:fillRect/>
          </a:stretch>
        </p:blipFill>
        <p:spPr>
          <a:xfrm>
            <a:off x="7209338" y="1155699"/>
            <a:ext cx="1934662" cy="2408768"/>
          </a:xfrm>
          <a:prstGeom prst="rect">
            <a:avLst/>
          </a:prstGeom>
        </p:spPr>
      </p:pic>
    </p:spTree>
    <p:extLst>
      <p:ext uri="{BB962C8B-B14F-4D97-AF65-F5344CB8AC3E}">
        <p14:creationId xmlns:p14="http://schemas.microsoft.com/office/powerpoint/2010/main" val="2615458099"/>
      </p:ext>
    </p:extLst>
  </p:cSld>
  <p:clrMapOvr>
    <a:masterClrMapping/>
  </p:clrMapOvr>
  <p:transition spd="med">
    <p:wipe dir="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B48735F-786A-0667-91FE-FF7162CAD354}"/>
              </a:ext>
            </a:extLst>
          </p:cNvPr>
          <p:cNvSpPr txBox="1"/>
          <p:nvPr/>
        </p:nvSpPr>
        <p:spPr>
          <a:xfrm>
            <a:off x="245533" y="1464733"/>
            <a:ext cx="8339667" cy="3139321"/>
          </a:xfrm>
          <a:prstGeom prst="rect">
            <a:avLst/>
          </a:prstGeom>
          <a:noFill/>
        </p:spPr>
        <p:txBody>
          <a:bodyPr wrap="square" rtlCol="0">
            <a:spAutoFit/>
          </a:bodyPr>
          <a:lstStyle/>
          <a:p>
            <a:r>
              <a:rPr lang="es-ES" b="1" dirty="0"/>
              <a:t>Elementos estructurales:  	Daño</a:t>
            </a:r>
          </a:p>
          <a:p>
            <a:r>
              <a:rPr lang="es-ES" b="1" dirty="0"/>
              <a:t>				Culpa suficientemente comprobada del 				empleador y</a:t>
            </a:r>
          </a:p>
          <a:p>
            <a:r>
              <a:rPr lang="es-ES" b="1" dirty="0"/>
              <a:t>				Nexo causal entre los dos anteriores.</a:t>
            </a:r>
          </a:p>
          <a:p>
            <a:endParaRPr lang="es-ES" b="1" dirty="0"/>
          </a:p>
          <a:p>
            <a:r>
              <a:rPr lang="es-ES" b="1" dirty="0"/>
              <a:t>Deben demostrarse en su totalidad para configurar la responsabilidad por culpa patronal.</a:t>
            </a:r>
          </a:p>
          <a:p>
            <a:endParaRPr lang="es-ES" b="1" dirty="0"/>
          </a:p>
          <a:p>
            <a:endParaRPr lang="es-ES" b="1" dirty="0"/>
          </a:p>
          <a:p>
            <a:r>
              <a:rPr lang="es-ES" b="1" dirty="0"/>
              <a:t>			De no probarse alguno no habría condena a favor 			de la víctima directa o indirecta de un ATEL.</a:t>
            </a:r>
            <a:endParaRPr lang="es-CO" b="1" dirty="0"/>
          </a:p>
        </p:txBody>
      </p:sp>
    </p:spTree>
    <p:extLst>
      <p:ext uri="{BB962C8B-B14F-4D97-AF65-F5344CB8AC3E}">
        <p14:creationId xmlns:p14="http://schemas.microsoft.com/office/powerpoint/2010/main" val="151406644"/>
      </p:ext>
    </p:extLst>
  </p:cSld>
  <p:clrMapOvr>
    <a:masterClrMapping/>
  </p:clrMapOvr>
  <p:transition spd="med">
    <p:wipe dir="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598F1BB-99C4-7626-5B78-5A5A5F5251A7}"/>
              </a:ext>
            </a:extLst>
          </p:cNvPr>
          <p:cNvSpPr txBox="1"/>
          <p:nvPr/>
        </p:nvSpPr>
        <p:spPr>
          <a:xfrm>
            <a:off x="414867" y="1473200"/>
            <a:ext cx="8246533" cy="2862322"/>
          </a:xfrm>
          <a:prstGeom prst="rect">
            <a:avLst/>
          </a:prstGeom>
          <a:noFill/>
        </p:spPr>
        <p:txBody>
          <a:bodyPr wrap="square" rtlCol="0">
            <a:spAutoFit/>
          </a:bodyPr>
          <a:lstStyle/>
          <a:p>
            <a:r>
              <a:rPr lang="es-ES" b="1" dirty="0"/>
              <a:t>Procesos de Responsabilidad por Culpa Patronal</a:t>
            </a:r>
          </a:p>
          <a:p>
            <a:endParaRPr lang="es-ES" b="1" dirty="0"/>
          </a:p>
          <a:p>
            <a:r>
              <a:rPr lang="es-ES" b="1" dirty="0"/>
              <a:t>			Por excepción</a:t>
            </a:r>
          </a:p>
          <a:p>
            <a:endParaRPr lang="es-ES" b="1" dirty="0"/>
          </a:p>
          <a:p>
            <a:endParaRPr lang="es-ES" b="1" dirty="0"/>
          </a:p>
          <a:p>
            <a:r>
              <a:rPr lang="es-ES" b="1" dirty="0"/>
              <a:t>Cuando se alega una omisión del empleador debe entenderse como una NEGACION INDEFINIDA; se invierte la carga de la prueba.</a:t>
            </a:r>
          </a:p>
          <a:p>
            <a:endParaRPr lang="es-ES" b="1" dirty="0"/>
          </a:p>
          <a:p>
            <a:r>
              <a:rPr lang="es-ES" b="1" dirty="0"/>
              <a:t>CORTE SUPREMA DE JUSTICIA. SALA DE CASACION LABORAL</a:t>
            </a:r>
          </a:p>
          <a:p>
            <a:r>
              <a:rPr lang="es-ES" b="1" dirty="0"/>
              <a:t>SENTENCIA 72625 JUNIO 5 DE 2019.</a:t>
            </a:r>
            <a:endParaRPr lang="es-CO" b="1" dirty="0"/>
          </a:p>
        </p:txBody>
      </p:sp>
      <p:sp>
        <p:nvSpPr>
          <p:cNvPr id="3" name="Flecha: hacia abajo 2">
            <a:extLst>
              <a:ext uri="{FF2B5EF4-FFF2-40B4-BE49-F238E27FC236}">
                <a16:creationId xmlns:a16="http://schemas.microsoft.com/office/drawing/2014/main" id="{30AFB1F9-BBBD-E530-0FF4-E523078CF658}"/>
              </a:ext>
            </a:extLst>
          </p:cNvPr>
          <p:cNvSpPr/>
          <p:nvPr/>
        </p:nvSpPr>
        <p:spPr bwMode="auto">
          <a:xfrm>
            <a:off x="2980267" y="2472267"/>
            <a:ext cx="702733" cy="262466"/>
          </a:xfrm>
          <a:prstGeom prst="downArrow">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056056447"/>
      </p:ext>
    </p:extLst>
  </p:cSld>
  <p:clrMapOvr>
    <a:masterClrMapping/>
  </p:clrMapOvr>
  <p:transition spd="med">
    <p:wipe dir="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E7D2B12-5012-D1F6-AFA6-065BA25D447C}"/>
              </a:ext>
            </a:extLst>
          </p:cNvPr>
          <p:cNvSpPr txBox="1"/>
          <p:nvPr/>
        </p:nvSpPr>
        <p:spPr>
          <a:xfrm>
            <a:off x="135466" y="1172402"/>
            <a:ext cx="4572000" cy="923330"/>
          </a:xfrm>
          <a:prstGeom prst="rect">
            <a:avLst/>
          </a:prstGeom>
          <a:noFill/>
        </p:spPr>
        <p:txBody>
          <a:bodyPr wrap="square">
            <a:spAutoFit/>
          </a:bodyPr>
          <a:lstStyle/>
          <a:p>
            <a:r>
              <a:rPr lang="es-ES" b="1" dirty="0"/>
              <a:t>CORTE SUPREMA DE JUSTICIA. SALA DE CASACION LABORAL</a:t>
            </a:r>
          </a:p>
          <a:p>
            <a:r>
              <a:rPr lang="es-ES" b="1" dirty="0"/>
              <a:t>SENTENCIA 72625 JUNIO 5 DE 2019.</a:t>
            </a:r>
            <a:endParaRPr lang="es-CO" b="1" dirty="0"/>
          </a:p>
        </p:txBody>
      </p:sp>
      <p:sp>
        <p:nvSpPr>
          <p:cNvPr id="4" name="CuadroTexto 3">
            <a:extLst>
              <a:ext uri="{FF2B5EF4-FFF2-40B4-BE49-F238E27FC236}">
                <a16:creationId xmlns:a16="http://schemas.microsoft.com/office/drawing/2014/main" id="{EF4B3915-B102-B113-89B1-651C18942E44}"/>
              </a:ext>
            </a:extLst>
          </p:cNvPr>
          <p:cNvSpPr txBox="1"/>
          <p:nvPr/>
        </p:nvSpPr>
        <p:spPr>
          <a:xfrm>
            <a:off x="304800" y="2514600"/>
            <a:ext cx="8559800" cy="2308324"/>
          </a:xfrm>
          <a:prstGeom prst="rect">
            <a:avLst/>
          </a:prstGeom>
          <a:noFill/>
        </p:spPr>
        <p:txBody>
          <a:bodyPr wrap="square" rtlCol="0">
            <a:spAutoFit/>
          </a:bodyPr>
          <a:lstStyle/>
          <a:p>
            <a:r>
              <a:rPr lang="es-ES" b="1" dirty="0"/>
              <a:t>“ Esta Sala ha determinado que al trabajador le atañe probar las circunstancias de hecho que dan cuenta de la culpa del empleador en la ocurrencia en el infortunio; pero, no obstante, por excepción, cuando se denuncia el incumplimiento de las obligaciones de cuidado y de protección, se invierte la carga de la prueba, y es el empleador el que asume la obligación de demostrar que actuó con diligencia y prevención a la hora de resguardar la vida y la integridad de sus servidores, con arreglo a lo previsto en los arts. 167 C.G.P. y 1604 C.C.”</a:t>
            </a:r>
            <a:endParaRPr lang="es-CO" b="1" dirty="0"/>
          </a:p>
        </p:txBody>
      </p:sp>
    </p:spTree>
    <p:extLst>
      <p:ext uri="{BB962C8B-B14F-4D97-AF65-F5344CB8AC3E}">
        <p14:creationId xmlns:p14="http://schemas.microsoft.com/office/powerpoint/2010/main" val="3775638616"/>
      </p:ext>
    </p:extLst>
  </p:cSld>
  <p:clrMapOvr>
    <a:masterClrMapping/>
  </p:clrMapOvr>
  <p:transition spd="med">
    <p:wipe dir="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6B470A7-EE19-C693-148D-38FA08974622}"/>
              </a:ext>
            </a:extLst>
          </p:cNvPr>
          <p:cNvSpPr txBox="1"/>
          <p:nvPr/>
        </p:nvSpPr>
        <p:spPr>
          <a:xfrm>
            <a:off x="482600" y="1439333"/>
            <a:ext cx="7738533" cy="3970318"/>
          </a:xfrm>
          <a:prstGeom prst="rect">
            <a:avLst/>
          </a:prstGeom>
          <a:noFill/>
        </p:spPr>
        <p:txBody>
          <a:bodyPr wrap="square" rtlCol="0">
            <a:spAutoFit/>
          </a:bodyPr>
          <a:lstStyle/>
          <a:p>
            <a:r>
              <a:rPr lang="es-ES" b="1" dirty="0"/>
              <a:t>Art. 167 C.G.P.			Inversión de la carga justificada en 				donde se regula la inversión y la 					necesidad de probar a quien le 					resulta fácil.</a:t>
            </a:r>
          </a:p>
          <a:p>
            <a:endParaRPr lang="es-ES" b="1" dirty="0"/>
          </a:p>
          <a:p>
            <a:r>
              <a:rPr lang="es-ES" b="1" dirty="0"/>
              <a:t>				</a:t>
            </a:r>
          </a:p>
          <a:p>
            <a:r>
              <a:rPr lang="es-ES" b="1" dirty="0"/>
              <a:t>				Por la cercanía que tiene con el 					medio de prueba.</a:t>
            </a:r>
          </a:p>
          <a:p>
            <a:endParaRPr lang="es-ES" b="1" dirty="0"/>
          </a:p>
          <a:p>
            <a:endParaRPr lang="es-ES" b="1" dirty="0"/>
          </a:p>
          <a:p>
            <a:r>
              <a:rPr lang="es-ES" b="1" dirty="0"/>
              <a:t>				Normatividad procesal aplicable 					por analogía en asuntos laborales.</a:t>
            </a:r>
          </a:p>
          <a:p>
            <a:endParaRPr lang="es-ES" b="1" dirty="0"/>
          </a:p>
          <a:p>
            <a:r>
              <a:rPr lang="es-ES" b="1" dirty="0"/>
              <a:t>Art. 145 Código Procesal del Trabajo y Seguridad Social.</a:t>
            </a:r>
            <a:endParaRPr lang="es-CO" b="1" dirty="0"/>
          </a:p>
        </p:txBody>
      </p:sp>
      <p:cxnSp>
        <p:nvCxnSpPr>
          <p:cNvPr id="4" name="Conector recto de flecha 3">
            <a:extLst>
              <a:ext uri="{FF2B5EF4-FFF2-40B4-BE49-F238E27FC236}">
                <a16:creationId xmlns:a16="http://schemas.microsoft.com/office/drawing/2014/main" id="{62E7B1CD-149A-8075-6BA0-931EBA7B8F5B}"/>
              </a:ext>
            </a:extLst>
          </p:cNvPr>
          <p:cNvCxnSpPr/>
          <p:nvPr/>
        </p:nvCxnSpPr>
        <p:spPr bwMode="auto">
          <a:xfrm>
            <a:off x="5461000" y="2650067"/>
            <a:ext cx="0" cy="397933"/>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cxnSp>
        <p:nvCxnSpPr>
          <p:cNvPr id="6" name="Conector recto de flecha 5">
            <a:extLst>
              <a:ext uri="{FF2B5EF4-FFF2-40B4-BE49-F238E27FC236}">
                <a16:creationId xmlns:a16="http://schemas.microsoft.com/office/drawing/2014/main" id="{BCE70F4F-1CF3-3955-E241-112491DC6660}"/>
              </a:ext>
            </a:extLst>
          </p:cNvPr>
          <p:cNvCxnSpPr/>
          <p:nvPr/>
        </p:nvCxnSpPr>
        <p:spPr bwMode="auto">
          <a:xfrm flipH="1">
            <a:off x="2904067" y="4580467"/>
            <a:ext cx="948266" cy="287866"/>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534928261"/>
      </p:ext>
    </p:extLst>
  </p:cSld>
  <p:clrMapOvr>
    <a:masterClrMapping/>
  </p:clrMapOvr>
  <p:transition spd="med">
    <p:wipe dir="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897C2EE5-0023-8768-3976-8F22CB831CB4}"/>
              </a:ext>
            </a:extLst>
          </p:cNvPr>
          <p:cNvSpPr>
            <a:spLocks noGrp="1"/>
          </p:cNvSpPr>
          <p:nvPr>
            <p:ph type="title"/>
          </p:nvPr>
        </p:nvSpPr>
        <p:spPr/>
        <p:txBody>
          <a:bodyPr/>
          <a:lstStyle/>
          <a:p>
            <a:endParaRPr lang="es-CO"/>
          </a:p>
        </p:txBody>
      </p:sp>
      <p:sp>
        <p:nvSpPr>
          <p:cNvPr id="6" name="Marcador de texto 5">
            <a:extLst>
              <a:ext uri="{FF2B5EF4-FFF2-40B4-BE49-F238E27FC236}">
                <a16:creationId xmlns:a16="http://schemas.microsoft.com/office/drawing/2014/main" id="{9C135519-406C-1E08-DE11-C15E2F2ADFFC}"/>
              </a:ext>
            </a:extLst>
          </p:cNvPr>
          <p:cNvSpPr>
            <a:spLocks noGrp="1"/>
          </p:cNvSpPr>
          <p:nvPr>
            <p:ph type="body" sz="half" idx="2"/>
          </p:nvPr>
        </p:nvSpPr>
        <p:spPr/>
        <p:txBody>
          <a:bodyPr/>
          <a:lstStyle/>
          <a:p>
            <a:pPr algn="ctr"/>
            <a:r>
              <a:rPr lang="es-ES" sz="1600" b="1" dirty="0"/>
              <a:t>PERJUICIOS RECONOCIDOS POR LA JURISPRUDENCIA  EN MATERIA DE RESPONSABILIDAD POR CULPA PATRONAL.</a:t>
            </a:r>
            <a:endParaRPr lang="es-CO" sz="1600" b="1" dirty="0"/>
          </a:p>
        </p:txBody>
      </p:sp>
      <p:pic>
        <p:nvPicPr>
          <p:cNvPr id="7" name="Imagen 6">
            <a:extLst>
              <a:ext uri="{FF2B5EF4-FFF2-40B4-BE49-F238E27FC236}">
                <a16:creationId xmlns:a16="http://schemas.microsoft.com/office/drawing/2014/main" id="{33FD5CFA-49ED-FC70-E900-51C6EAF8EF91}"/>
              </a:ext>
            </a:extLst>
          </p:cNvPr>
          <p:cNvPicPr>
            <a:picLocks noChangeAspect="1"/>
          </p:cNvPicPr>
          <p:nvPr/>
        </p:nvPicPr>
        <p:blipFill>
          <a:blip r:embed="rId2"/>
          <a:stretch>
            <a:fillRect/>
          </a:stretch>
        </p:blipFill>
        <p:spPr>
          <a:xfrm>
            <a:off x="1792288" y="1252650"/>
            <a:ext cx="5825067" cy="3399254"/>
          </a:xfrm>
          <a:prstGeom prst="rect">
            <a:avLst/>
          </a:prstGeom>
        </p:spPr>
      </p:pic>
    </p:spTree>
    <p:extLst>
      <p:ext uri="{BB962C8B-B14F-4D97-AF65-F5344CB8AC3E}">
        <p14:creationId xmlns:p14="http://schemas.microsoft.com/office/powerpoint/2010/main" val="3144782843"/>
      </p:ext>
    </p:extLst>
  </p:cSld>
  <p:clrMapOvr>
    <a:masterClrMapping/>
  </p:clrMapOvr>
  <p:transition spd="med">
    <p:wipe dir="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3D4E8CDD-8AC4-29AC-ED8A-E7F7DC2671BD}"/>
              </a:ext>
            </a:extLst>
          </p:cNvPr>
          <p:cNvSpPr txBox="1"/>
          <p:nvPr/>
        </p:nvSpPr>
        <p:spPr>
          <a:xfrm>
            <a:off x="304800" y="2929467"/>
            <a:ext cx="2988733" cy="369332"/>
          </a:xfrm>
          <a:prstGeom prst="rect">
            <a:avLst/>
          </a:prstGeom>
          <a:noFill/>
        </p:spPr>
        <p:txBody>
          <a:bodyPr wrap="square" rtlCol="0">
            <a:spAutoFit/>
          </a:bodyPr>
          <a:lstStyle/>
          <a:p>
            <a:r>
              <a:rPr lang="es-ES" b="1" dirty="0"/>
              <a:t>Se reconocen perjuicios</a:t>
            </a:r>
            <a:endParaRPr lang="es-CO" b="1" dirty="0"/>
          </a:p>
        </p:txBody>
      </p:sp>
      <p:sp>
        <p:nvSpPr>
          <p:cNvPr id="3" name="CuadroTexto 2">
            <a:extLst>
              <a:ext uri="{FF2B5EF4-FFF2-40B4-BE49-F238E27FC236}">
                <a16:creationId xmlns:a16="http://schemas.microsoft.com/office/drawing/2014/main" id="{F94D26C6-1F4C-1E5C-3E0D-E1B3EC89FF00}"/>
              </a:ext>
            </a:extLst>
          </p:cNvPr>
          <p:cNvSpPr txBox="1"/>
          <p:nvPr/>
        </p:nvSpPr>
        <p:spPr>
          <a:xfrm>
            <a:off x="4182534" y="1794933"/>
            <a:ext cx="3539066" cy="3970318"/>
          </a:xfrm>
          <a:prstGeom prst="rect">
            <a:avLst/>
          </a:prstGeom>
          <a:noFill/>
        </p:spPr>
        <p:txBody>
          <a:bodyPr wrap="square" rtlCol="0">
            <a:spAutoFit/>
          </a:bodyPr>
          <a:lstStyle/>
          <a:p>
            <a:r>
              <a:rPr lang="es-ES" b="1" dirty="0"/>
              <a:t>Patrimoniales o Materiales</a:t>
            </a:r>
          </a:p>
          <a:p>
            <a:endParaRPr lang="es-ES" b="1" dirty="0"/>
          </a:p>
          <a:p>
            <a:endParaRPr lang="es-ES" b="1" dirty="0"/>
          </a:p>
          <a:p>
            <a:r>
              <a:rPr lang="es-ES" b="1" dirty="0"/>
              <a:t>y</a:t>
            </a:r>
          </a:p>
          <a:p>
            <a:endParaRPr lang="es-ES" b="1" dirty="0"/>
          </a:p>
          <a:p>
            <a:endParaRPr lang="es-ES" b="1" dirty="0"/>
          </a:p>
          <a:p>
            <a:endParaRPr lang="es-ES" b="1" dirty="0"/>
          </a:p>
          <a:p>
            <a:r>
              <a:rPr lang="es-ES" b="1" dirty="0"/>
              <a:t>Extrapatrimoniales o Inmateriales</a:t>
            </a:r>
          </a:p>
          <a:p>
            <a:endParaRPr lang="es-ES" b="1" dirty="0"/>
          </a:p>
          <a:p>
            <a:r>
              <a:rPr lang="es-ES" b="1" dirty="0"/>
              <a:t>	Difícil 		cuantificación como 	serían los perjuicios 	morales.</a:t>
            </a:r>
            <a:endParaRPr lang="es-CO" b="1" dirty="0"/>
          </a:p>
        </p:txBody>
      </p:sp>
      <p:cxnSp>
        <p:nvCxnSpPr>
          <p:cNvPr id="5" name="Conector recto de flecha 4">
            <a:extLst>
              <a:ext uri="{FF2B5EF4-FFF2-40B4-BE49-F238E27FC236}">
                <a16:creationId xmlns:a16="http://schemas.microsoft.com/office/drawing/2014/main" id="{3E4A12FF-C944-7104-39FC-9F7B9CABDEE7}"/>
              </a:ext>
            </a:extLst>
          </p:cNvPr>
          <p:cNvCxnSpPr/>
          <p:nvPr/>
        </p:nvCxnSpPr>
        <p:spPr bwMode="auto">
          <a:xfrm flipV="1">
            <a:off x="3056467" y="2184400"/>
            <a:ext cx="999066" cy="618067"/>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cxnSp>
        <p:nvCxnSpPr>
          <p:cNvPr id="7" name="Conector recto de flecha 6">
            <a:extLst>
              <a:ext uri="{FF2B5EF4-FFF2-40B4-BE49-F238E27FC236}">
                <a16:creationId xmlns:a16="http://schemas.microsoft.com/office/drawing/2014/main" id="{7AFA5A4C-4EC8-0D8D-4E3A-88923139DEE7}"/>
              </a:ext>
            </a:extLst>
          </p:cNvPr>
          <p:cNvCxnSpPr/>
          <p:nvPr/>
        </p:nvCxnSpPr>
        <p:spPr bwMode="auto">
          <a:xfrm>
            <a:off x="3149600" y="3298799"/>
            <a:ext cx="973667" cy="621268"/>
          </a:xfrm>
          <a:prstGeom prst="straightConnector1">
            <a:avLst/>
          </a:prstGeom>
          <a:solidFill>
            <a:schemeClr val="accent1"/>
          </a:solidFill>
          <a:ln w="76200" cap="flat" cmpd="sng" algn="ctr">
            <a:solidFill>
              <a:schemeClr val="tx1"/>
            </a:solidFill>
            <a:prstDash val="solid"/>
            <a:round/>
            <a:headEnd type="none" w="med" len="med"/>
            <a:tailEnd type="triangle"/>
          </a:ln>
          <a:effectLst/>
        </p:spPr>
      </p:cxnSp>
      <p:sp>
        <p:nvSpPr>
          <p:cNvPr id="8" name="Flecha: hacia abajo 7">
            <a:extLst>
              <a:ext uri="{FF2B5EF4-FFF2-40B4-BE49-F238E27FC236}">
                <a16:creationId xmlns:a16="http://schemas.microsoft.com/office/drawing/2014/main" id="{3F627573-B487-08FF-0F1F-B9FBA2B186B8}"/>
              </a:ext>
            </a:extLst>
          </p:cNvPr>
          <p:cNvSpPr/>
          <p:nvPr/>
        </p:nvSpPr>
        <p:spPr bwMode="auto">
          <a:xfrm>
            <a:off x="5283200" y="4377267"/>
            <a:ext cx="330200" cy="169333"/>
          </a:xfrm>
          <a:prstGeom prst="downArrow">
            <a:avLst/>
          </a:prstGeom>
          <a:solidFill>
            <a:schemeClr val="accent2"/>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995746163"/>
      </p:ext>
    </p:extLst>
  </p:cSld>
  <p:clrMapOvr>
    <a:masterClrMapping/>
  </p:clrMapOvr>
  <p:transition spd="med">
    <p:wipe dir="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F165F2-5A29-BCF9-4C53-B9FC1B1C1F91}"/>
              </a:ext>
            </a:extLst>
          </p:cNvPr>
          <p:cNvSpPr>
            <a:spLocks noGrp="1"/>
          </p:cNvSpPr>
          <p:nvPr>
            <p:ph type="title"/>
          </p:nvPr>
        </p:nvSpPr>
        <p:spPr/>
        <p:txBody>
          <a:bodyPr/>
          <a:lstStyle/>
          <a:p>
            <a:r>
              <a:rPr lang="es-ES" dirty="0"/>
              <a:t>PERJUICIOS PATRIMONIALES.</a:t>
            </a:r>
            <a:endParaRPr lang="es-CO" dirty="0"/>
          </a:p>
        </p:txBody>
      </p:sp>
      <p:sp>
        <p:nvSpPr>
          <p:cNvPr id="3" name="CuadroTexto 2">
            <a:extLst>
              <a:ext uri="{FF2B5EF4-FFF2-40B4-BE49-F238E27FC236}">
                <a16:creationId xmlns:a16="http://schemas.microsoft.com/office/drawing/2014/main" id="{2E154DC4-2216-D8FA-C240-69495B9C69BA}"/>
              </a:ext>
            </a:extLst>
          </p:cNvPr>
          <p:cNvSpPr txBox="1"/>
          <p:nvPr/>
        </p:nvSpPr>
        <p:spPr>
          <a:xfrm>
            <a:off x="541867" y="1600200"/>
            <a:ext cx="7823200" cy="2862322"/>
          </a:xfrm>
          <a:prstGeom prst="rect">
            <a:avLst/>
          </a:prstGeom>
          <a:noFill/>
        </p:spPr>
        <p:txBody>
          <a:bodyPr wrap="square" rtlCol="0">
            <a:spAutoFit/>
          </a:bodyPr>
          <a:lstStyle/>
          <a:p>
            <a:r>
              <a:rPr lang="es-ES" b="1" dirty="0"/>
              <a:t>Referencia  a un menoscabo directo al patrimonio.</a:t>
            </a:r>
          </a:p>
          <a:p>
            <a:endParaRPr lang="es-ES" b="1" dirty="0"/>
          </a:p>
          <a:p>
            <a:r>
              <a:rPr lang="es-ES" b="1" dirty="0"/>
              <a:t>No es compleja su cuantificación por su carácter objetivo.</a:t>
            </a:r>
          </a:p>
          <a:p>
            <a:endParaRPr lang="es-ES" b="1" dirty="0"/>
          </a:p>
          <a:p>
            <a:endParaRPr lang="es-ES" b="1" dirty="0"/>
          </a:p>
          <a:p>
            <a:endParaRPr lang="es-ES" b="1" dirty="0"/>
          </a:p>
          <a:p>
            <a:endParaRPr lang="es-ES" b="1" dirty="0"/>
          </a:p>
          <a:p>
            <a:r>
              <a:rPr lang="es-ES" b="1" dirty="0"/>
              <a:t>				Lucro Cesante consolidado y futuro.</a:t>
            </a:r>
          </a:p>
          <a:p>
            <a:endParaRPr lang="es-ES" b="1" dirty="0"/>
          </a:p>
          <a:p>
            <a:r>
              <a:rPr lang="es-ES" b="1" dirty="0"/>
              <a:t>				Emergente – Daño-</a:t>
            </a:r>
            <a:endParaRPr lang="es-CO" b="1" dirty="0"/>
          </a:p>
        </p:txBody>
      </p:sp>
      <p:sp>
        <p:nvSpPr>
          <p:cNvPr id="4" name="Abrir llave 3">
            <a:extLst>
              <a:ext uri="{FF2B5EF4-FFF2-40B4-BE49-F238E27FC236}">
                <a16:creationId xmlns:a16="http://schemas.microsoft.com/office/drawing/2014/main" id="{CF8ABEF8-E2D5-CBBA-4CA3-1EF9F5E011C2}"/>
              </a:ext>
            </a:extLst>
          </p:cNvPr>
          <p:cNvSpPr/>
          <p:nvPr/>
        </p:nvSpPr>
        <p:spPr bwMode="auto">
          <a:xfrm>
            <a:off x="3818467" y="3318933"/>
            <a:ext cx="321733" cy="1278467"/>
          </a:xfrm>
          <a:prstGeom prst="leftBrace">
            <a:avLst/>
          </a:prstGeom>
          <a:solidFill>
            <a:schemeClr val="accent1"/>
          </a:solid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402729730"/>
      </p:ext>
    </p:extLst>
  </p:cSld>
  <p:clrMapOvr>
    <a:masterClrMapping/>
  </p:clrMapOvr>
  <p:transition spd="med">
    <p:wipe dir="r"/>
  </p:transition>
</p:sld>
</file>

<file path=ppt/tags/tag1.xml><?xml version="1.0" encoding="utf-8"?>
<p:tagLst xmlns:a="http://schemas.openxmlformats.org/drawingml/2006/main" xmlns:r="http://schemas.openxmlformats.org/officeDocument/2006/relationships" xmlns:p="http://schemas.openxmlformats.org/presentationml/2006/main">
  <p:tag name="TAKE-OFF DISPLAYTYPE" val="0"/>
</p:tagLst>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Standarddesign">
  <a:themeElements>
    <a:clrScheme name="Standarddesign 1">
      <a:dk1>
        <a:srgbClr val="000000"/>
      </a:dk1>
      <a:lt1>
        <a:srgbClr val="FFFFFF"/>
      </a:lt1>
      <a:dk2>
        <a:srgbClr val="B2B2B2"/>
      </a:dk2>
      <a:lt2>
        <a:srgbClr val="800000"/>
      </a:lt2>
      <a:accent1>
        <a:srgbClr val="DDDDDD"/>
      </a:accent1>
      <a:accent2>
        <a:srgbClr val="CC0000"/>
      </a:accent2>
      <a:accent3>
        <a:srgbClr val="FFFFFF"/>
      </a:accent3>
      <a:accent4>
        <a:srgbClr val="000000"/>
      </a:accent4>
      <a:accent5>
        <a:srgbClr val="EBEBEB"/>
      </a:accent5>
      <a:accent6>
        <a:srgbClr val="B90000"/>
      </a:accent6>
      <a:hlink>
        <a:srgbClr val="FF6600"/>
      </a:hlink>
      <a:folHlink>
        <a:srgbClr val="D2C8B4"/>
      </a:folHlink>
    </a:clrScheme>
    <a:fontScheme name="Standard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B2B2B2"/>
        </a:dk2>
        <a:lt2>
          <a:srgbClr val="800000"/>
        </a:lt2>
        <a:accent1>
          <a:srgbClr val="DDDDDD"/>
        </a:accent1>
        <a:accent2>
          <a:srgbClr val="CC0000"/>
        </a:accent2>
        <a:accent3>
          <a:srgbClr val="FFFFFF"/>
        </a:accent3>
        <a:accent4>
          <a:srgbClr val="000000"/>
        </a:accent4>
        <a:accent5>
          <a:srgbClr val="EBEBEB"/>
        </a:accent5>
        <a:accent6>
          <a:srgbClr val="B90000"/>
        </a:accent6>
        <a:hlink>
          <a:srgbClr val="FF6600"/>
        </a:hlink>
        <a:folHlink>
          <a:srgbClr val="D2C8B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pulento">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Estela de condensación">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36807020_TF67670762.potx" id="{B7FC8CE9-52FA-4AB8-962B-775F580AC377}" vid="{87A6727B-63DF-420F-B5A5-9E7CDBD0D2A3}"/>
    </a:ext>
  </a:ext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TemplateFile" ma:contentTypeID="0x010100DE95A0C693CEB341887D38A4A2B58B45040072C752107C5A7B47AA91A1EE638E6F1F" ma:contentTypeVersion="55" ma:contentTypeDescription="Create a new document." ma:contentTypeScope="" ma:versionID="3c98c83416931a21d43ed007fda5e4dd">
  <xsd:schema xmlns:xsd="http://www.w3.org/2001/XMLSchema" xmlns:xs="http://www.w3.org/2001/XMLSchema" xmlns:p="http://schemas.microsoft.com/office/2006/metadata/properties" xmlns:ns2="2958f784-0ef9-4616-b22d-512a8cad1f0d" xmlns:ns3="fb5acd76-e9f3-4601-9d69-91f53ab96ae6" targetNamespace="http://schemas.microsoft.com/office/2006/metadata/properties" ma:root="true" ma:fieldsID="938018c4f46d99993d20879d4e9ddff8" ns2:_="" ns3:_="">
    <xsd:import namespace="2958f784-0ef9-4616-b22d-512a8cad1f0d"/>
    <xsd:import namespace="fb5acd76-e9f3-4601-9d69-91f53ab96ae6"/>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element ref="ns3:Description0" minOccurs="0"/>
                <xsd:element ref="ns3:Compon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958f784-0ef9-4616-b22d-512a8cad1f0d"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0:00:00Z"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ca69c71e-a029-4733-aca1-cabc27411b08}"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8D80075B-F8CE-48D6-9BD2-D195F7E115A9}" ma:internalName="CSXSubmissionMarket" ma:readOnly="false" ma:showField="MarketName" ma:web="2958f784-0ef9-4616-b22d-512a8cad1f0d">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9327d1a0-1a14-4b12-a74c-0f320f972977}"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1F044C38-11A0-4051-9DF8-A3AFA85E16DC}" ma:internalName="InProjectListLookup" ma:readOnly="true" ma:showField="InProjectList"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3b364bcb-a06e-4da1-8475-f5243c3236b2}"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1F044C38-11A0-4051-9DF8-A3AFA85E16DC}" ma:internalName="LastCompleteVersionLookup" ma:readOnly="true" ma:showField="LastCompleteVersion"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1F044C38-11A0-4051-9DF8-A3AFA85E16DC}" ma:internalName="LastPreviewErrorLookup" ma:readOnly="true" ma:showField="LastPreviewError"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1F044C38-11A0-4051-9DF8-A3AFA85E16DC}" ma:internalName="LastPreviewResultLookup" ma:readOnly="true" ma:showField="LastPreviewResult"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1F044C38-11A0-4051-9DF8-A3AFA85E16DC}" ma:internalName="LastPreviewAttemptDateLookup" ma:readOnly="true" ma:showField="LastPreviewAttemptDate"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1F044C38-11A0-4051-9DF8-A3AFA85E16DC}" ma:internalName="LastPreviewedByLookup" ma:readOnly="true" ma:showField="LastPreviewedBy"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1F044C38-11A0-4051-9DF8-A3AFA85E16DC}" ma:internalName="LastPreviewTimeLookup" ma:readOnly="true" ma:showField="LastPreviewTime"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1F044C38-11A0-4051-9DF8-A3AFA85E16DC}" ma:internalName="LastPreviewVersionLookup" ma:readOnly="true" ma:showField="LastPreviewVersion"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1F044C38-11A0-4051-9DF8-A3AFA85E16DC}" ma:internalName="LastPublishErrorLookup" ma:readOnly="true" ma:showField="LastPublishError"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1F044C38-11A0-4051-9DF8-A3AFA85E16DC}" ma:internalName="LastPublishResultLookup" ma:readOnly="true" ma:showField="LastPublishResult"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1F044C38-11A0-4051-9DF8-A3AFA85E16DC}" ma:internalName="LastPublishAttemptDateLookup" ma:readOnly="true" ma:showField="LastPublishAttemptDate"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1F044C38-11A0-4051-9DF8-A3AFA85E16DC}" ma:internalName="LastPublishedByLookup" ma:readOnly="true" ma:showField="LastPublishedBy"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1F044C38-11A0-4051-9DF8-A3AFA85E16DC}" ma:internalName="LastPublishTimeLookup" ma:readOnly="true" ma:showField="LastPublishTime"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1F044C38-11A0-4051-9DF8-A3AFA85E16DC}" ma:internalName="LastPublishVersionLookup" ma:readOnly="true" ma:showField="LastPublishVersion"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AC64899A-88C0-4725-BCFC-902FA402DE74}" ma:internalName="LocLastLocAttemptVersionLookup" ma:readOnly="false" ma:showField="LastLocAttemptVersion" ma:web="2958f784-0ef9-4616-b22d-512a8cad1f0d">
      <xsd:simpleType>
        <xsd:restriction base="dms:Lookup"/>
      </xsd:simpleType>
    </xsd:element>
    <xsd:element name="LocLastLocAttemptVersionTypeLookup" ma:index="72" nillable="true" ma:displayName="Loc Last Loc Attempt Version Type" ma:default="" ma:list="{AC64899A-88C0-4725-BCFC-902FA402DE74}" ma:internalName="LocLastLocAttemptVersionTypeLookup" ma:readOnly="true" ma:showField="LastLocAttemptVersionType" ma:web="2958f784-0ef9-4616-b22d-512a8cad1f0d">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AC64899A-88C0-4725-BCFC-902FA402DE74}" ma:internalName="LocNewPublishedVersionLookup" ma:readOnly="true" ma:showField="NewPublishedVersion" ma:web="2958f784-0ef9-4616-b22d-512a8cad1f0d">
      <xsd:simpleType>
        <xsd:restriction base="dms:Lookup"/>
      </xsd:simpleType>
    </xsd:element>
    <xsd:element name="LocOverallHandbackStatusLookup" ma:index="76" nillable="true" ma:displayName="Loc Overall Handback Status" ma:default="" ma:list="{AC64899A-88C0-4725-BCFC-902FA402DE74}" ma:internalName="LocOverallHandbackStatusLookup" ma:readOnly="true" ma:showField="OverallHandbackStatus" ma:web="2958f784-0ef9-4616-b22d-512a8cad1f0d">
      <xsd:simpleType>
        <xsd:restriction base="dms:Lookup"/>
      </xsd:simpleType>
    </xsd:element>
    <xsd:element name="LocOverallLocStatusLookup" ma:index="77" nillable="true" ma:displayName="Loc Overall Localize Status" ma:default="" ma:list="{AC64899A-88C0-4725-BCFC-902FA402DE74}" ma:internalName="LocOverallLocStatusLookup" ma:readOnly="true" ma:showField="OverallLocStatus" ma:web="2958f784-0ef9-4616-b22d-512a8cad1f0d">
      <xsd:simpleType>
        <xsd:restriction base="dms:Lookup"/>
      </xsd:simpleType>
    </xsd:element>
    <xsd:element name="LocOverallPreviewStatusLookup" ma:index="78" nillable="true" ma:displayName="Loc Overall Preview Status" ma:default="" ma:list="{AC64899A-88C0-4725-BCFC-902FA402DE74}" ma:internalName="LocOverallPreviewStatusLookup" ma:readOnly="true" ma:showField="OverallPreviewStatus" ma:web="2958f784-0ef9-4616-b22d-512a8cad1f0d">
      <xsd:simpleType>
        <xsd:restriction base="dms:Lookup"/>
      </xsd:simpleType>
    </xsd:element>
    <xsd:element name="LocOverallPublishStatusLookup" ma:index="79" nillable="true" ma:displayName="Loc Overall Publish Status" ma:default="" ma:list="{AC64899A-88C0-4725-BCFC-902FA402DE74}" ma:internalName="LocOverallPublishStatusLookup" ma:readOnly="true" ma:showField="OverallPublishStatus" ma:web="2958f784-0ef9-4616-b22d-512a8cad1f0d">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AC64899A-88C0-4725-BCFC-902FA402DE74}" ma:internalName="LocProcessedForHandoffsLookup" ma:readOnly="true" ma:showField="ProcessedForHandoffs" ma:web="2958f784-0ef9-4616-b22d-512a8cad1f0d">
      <xsd:simpleType>
        <xsd:restriction base="dms:Lookup"/>
      </xsd:simpleType>
    </xsd:element>
    <xsd:element name="LocProcessedForMarketsLookup" ma:index="82" nillable="true" ma:displayName="Loc Processed For Markets" ma:default="" ma:list="{AC64899A-88C0-4725-BCFC-902FA402DE74}" ma:internalName="LocProcessedForMarketsLookup" ma:readOnly="true" ma:showField="ProcessedForMarkets" ma:web="2958f784-0ef9-4616-b22d-512a8cad1f0d">
      <xsd:simpleType>
        <xsd:restriction base="dms:Lookup"/>
      </xsd:simpleType>
    </xsd:element>
    <xsd:element name="LocPublishedDependentAssetsLookup" ma:index="83" nillable="true" ma:displayName="Loc Published Dependent Assets" ma:default="" ma:list="{AC64899A-88C0-4725-BCFC-902FA402DE74}" ma:internalName="LocPublishedDependentAssetsLookup" ma:readOnly="true" ma:showField="PublishedDependentAssets" ma:web="2958f784-0ef9-4616-b22d-512a8cad1f0d">
      <xsd:simpleType>
        <xsd:restriction base="dms:Lookup"/>
      </xsd:simpleType>
    </xsd:element>
    <xsd:element name="LocPublishedLinkedAssetsLookup" ma:index="84" nillable="true" ma:displayName="Loc Published Linked Assets" ma:default="" ma:list="{AC64899A-88C0-4725-BCFC-902FA402DE74}" ma:internalName="LocPublishedLinkedAssetsLookup" ma:readOnly="true" ma:showField="PublishedLinkedAssets" ma:web="2958f784-0ef9-4616-b22d-512a8cad1f0d">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251ee2d3-c117-4524-b3f1-1010c3cab2a3}"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8D80075B-F8CE-48D6-9BD2-D195F7E115A9}" ma:internalName="Markets" ma:readOnly="false" ma:showField="MarketName"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1F044C38-11A0-4051-9DF8-A3AFA85E16DC}" ma:internalName="NumOfRatingsLookup" ma:readOnly="true" ma:showField="NumOfRatings"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1F044C38-11A0-4051-9DF8-A3AFA85E16DC}" ma:internalName="PublishStatusLookup" ma:readOnly="false" ma:showField="PublishStatus"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654e2ea7-8c43-4b3c-9db4-bd71f7cfe4f4}"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33f01220-6030-4880-975f-b9ea0de09f53}" ma:internalName="TaxCatchAll" ma:showField="CatchAllData"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33f01220-6030-4880-975f-b9ea0de09f53}" ma:internalName="TaxCatchAllLabel" ma:readOnly="true" ma:showField="CatchAllDataLabel" ma:web="2958f784-0ef9-4616-b22d-512a8cad1f0d">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b5acd76-e9f3-4601-9d69-91f53ab96ae6" elementFormDefault="qualified">
    <xsd:import namespace="http://schemas.microsoft.com/office/2006/documentManagement/types"/>
    <xsd:import namespace="http://schemas.microsoft.com/office/infopath/2007/PartnerControls"/>
    <xsd:element name="Description0" ma:index="134" nillable="true" ma:displayName="Description" ma:internalName="Description0">
      <xsd:simpleType>
        <xsd:restriction base="dms:Note"/>
      </xsd:simpleType>
    </xsd:element>
    <xsd:element name="Component" ma:index="135" nillable="true" ma:displayName="Component" ma:internalName="Component">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Downloads xmlns="2958f784-0ef9-4616-b22d-512a8cad1f0d">0</Downloads>
    <HandoffToMSDN xmlns="2958f784-0ef9-4616-b22d-512a8cad1f0d" xsi:nil="true"/>
    <OriginalSourceMarket xmlns="2958f784-0ef9-4616-b22d-512a8cad1f0d">english</OriginalSourceMarket>
    <AssetStart xmlns="2958f784-0ef9-4616-b22d-512a8cad1f0d">2010-04-16T14:26:17+00:00</AssetStart>
    <CrawlForDependencies xmlns="2958f784-0ef9-4616-b22d-512a8cad1f0d">false</CrawlForDependencies>
    <LastHandOff xmlns="2958f784-0ef9-4616-b22d-512a8cad1f0d" xsi:nil="true"/>
    <Milestone xmlns="2958f784-0ef9-4616-b22d-512a8cad1f0d" xsi:nil="true"/>
    <APDescription xmlns="2958f784-0ef9-4616-b22d-512a8cad1f0d" xsi:nil="true"/>
    <AssetId xmlns="2958f784-0ef9-4616-b22d-512a8cad1f0d">TP030008669</AssetId>
    <CSXHash xmlns="2958f784-0ef9-4616-b22d-512a8cad1f0d">8xsAZMrPqTLYzhYxXxjgWoLsvIc=</CSXHash>
    <Description0 xmlns="fb5acd76-e9f3-4601-9d69-91f53ab96ae6" xsi:nil="true"/>
    <OOCacheId xmlns="2958f784-0ef9-4616-b22d-512a8cad1f0d" xsi:nil="true"/>
    <IsSearchable xmlns="2958f784-0ef9-4616-b22d-512a8cad1f0d">true</IsSearchable>
    <CSXSubmissionMarket xmlns="2958f784-0ef9-4616-b22d-512a8cad1f0d" xsi:nil="true"/>
    <IsDeleted xmlns="2958f784-0ef9-4616-b22d-512a8cad1f0d">false</IsDeleted>
    <EditorialStatus xmlns="2958f784-0ef9-4616-b22d-512a8cad1f0d">Complete</EditorialStatus>
    <ArtSampleDocs xmlns="2958f784-0ef9-4616-b22d-512a8cad1f0d" xsi:nil="true"/>
    <TrustLevel xmlns="2958f784-0ef9-4616-b22d-512a8cad1f0d">3 Community New</TrustLevel>
    <UALocRecommendation xmlns="2958f784-0ef9-4616-b22d-512a8cad1f0d">Localize</UALocRecommendation>
    <Component xmlns="fb5acd76-e9f3-4601-9d69-91f53ab96ae6" xsi:nil="true"/>
    <TPLaunchHelpLinkType xmlns="2958f784-0ef9-4616-b22d-512a8cad1f0d" xsi:nil="true"/>
    <Providers xmlns="2958f784-0ef9-4616-b22d-512a8cad1f0d" xsi:nil="true"/>
    <TPAppVersion xmlns="2958f784-0ef9-4616-b22d-512a8cad1f0d">12</TPAppVersion>
    <VoteCount xmlns="2958f784-0ef9-4616-b22d-512a8cad1f0d" xsi:nil="true"/>
    <APAuthor xmlns="2958f784-0ef9-4616-b22d-512a8cad1f0d">
      <UserInfo>
        <DisplayName>_o14migrate</DisplayName>
        <AccountId>244</AccountId>
        <AccountType/>
      </UserInfo>
    </APAuthor>
    <ClipArtFilename xmlns="2958f784-0ef9-4616-b22d-512a8cad1f0d" xsi:nil="true"/>
    <Provider xmlns="2958f784-0ef9-4616-b22d-512a8cad1f0d" xsi:nil="true"/>
    <AssetExpire xmlns="2958f784-0ef9-4616-b22d-512a8cad1f0d">2100-01-01T00:00:00+00:00</AssetExpire>
    <AssetType xmlns="2958f784-0ef9-4616-b22d-512a8cad1f0d">TP</AssetType>
    <TPClientViewer xmlns="2958f784-0ef9-4616-b22d-512a8cad1f0d" xsi:nil="true"/>
    <TPInstallLocation xmlns="2958f784-0ef9-4616-b22d-512a8cad1f0d">{My Templates}</TPInstallLocation>
    <SubmitterId xmlns="2958f784-0ef9-4616-b22d-512a8cad1f0d">896ce893-09fc-4b68-9bc0-52ce49f38dd4</SubmitterId>
    <ThumbnailAssetId xmlns="2958f784-0ef9-4616-b22d-512a8cad1f0d" xsi:nil="true"/>
    <ApprovalStatus xmlns="2958f784-0ef9-4616-b22d-512a8cad1f0d">InProgress</ApprovalStatus>
    <TPComponent xmlns="2958f784-0ef9-4616-b22d-512a8cad1f0d">PPTFiles</TPComponent>
    <TPExecutable xmlns="2958f784-0ef9-4616-b22d-512a8cad1f0d" xsi:nil="true"/>
    <LastModifiedDateTime xmlns="2958f784-0ef9-4616-b22d-512a8cad1f0d" xsi:nil="true"/>
    <LastPublishResultLookup xmlns="2958f784-0ef9-4616-b22d-512a8cad1f0d" xsi:nil="true"/>
    <LegacyData xmlns="2958f784-0ef9-4616-b22d-512a8cad1f0d">ListingID:;Manager:;BuildStatus:Publish Passed;MockupPath:</LegacyData>
    <BusinessGroup xmlns="2958f784-0ef9-4616-b22d-512a8cad1f0d" xsi:nil="true"/>
    <SourceTitle xmlns="2958f784-0ef9-4616-b22d-512a8cad1f0d">Diseño</SourceTitle>
    <TemplateTemplateType xmlns="2958f784-0ef9-4616-b22d-512a8cad1f0d">PowerPoint 12 Default</TemplateTemplateType>
    <IntlLocPriority xmlns="2958f784-0ef9-4616-b22d-512a8cad1f0d" xsi:nil="true"/>
    <OpenTemplate xmlns="2958f784-0ef9-4616-b22d-512a8cad1f0d">true</OpenTemplate>
    <UAProjectedTotalWords xmlns="2958f784-0ef9-4616-b22d-512a8cad1f0d" xsi:nil="true"/>
    <TPApplication xmlns="2958f784-0ef9-4616-b22d-512a8cad1f0d">PowerPoint</TPApplication>
    <PrimaryImageGen xmlns="2958f784-0ef9-4616-b22d-512a8cad1f0d">true</PrimaryImageGen>
    <IntlLangReview xmlns="2958f784-0ef9-4616-b22d-512a8cad1f0d" xsi:nil="true"/>
    <MachineTranslated xmlns="2958f784-0ef9-4616-b22d-512a8cad1f0d">false</MachineTranslated>
    <OutputCachingOn xmlns="2958f784-0ef9-4616-b22d-512a8cad1f0d">false</OutputCachingOn>
    <ParentAssetId xmlns="2958f784-0ef9-4616-b22d-512a8cad1f0d" xsi:nil="true"/>
    <TemplateStatus xmlns="2958f784-0ef9-4616-b22d-512a8cad1f0d">Complete</TemplateStatus>
    <AcquiredFrom xmlns="2958f784-0ef9-4616-b22d-512a8cad1f0d" xsi:nil="true"/>
    <ContentItem xmlns="2958f784-0ef9-4616-b22d-512a8cad1f0d" xsi:nil="true"/>
    <Markets xmlns="2958f784-0ef9-4616-b22d-512a8cad1f0d">
      <Value>5</Value>
    </Markets>
    <OriginAsset xmlns="2958f784-0ef9-4616-b22d-512a8cad1f0d" xsi:nil="true"/>
    <ShowIn xmlns="2958f784-0ef9-4616-b22d-512a8cad1f0d">Show everywhere</ShowIn>
    <EditorialTags xmlns="2958f784-0ef9-4616-b22d-512a8cad1f0d" xsi:nil="true"/>
    <TPLaunchHelpLink xmlns="2958f784-0ef9-4616-b22d-512a8cad1f0d" xsi:nil="true"/>
    <PublishStatusLookup xmlns="2958f784-0ef9-4616-b22d-512a8cad1f0d">
      <Value>317434</Value>
      <Value>670381</Value>
    </PublishStatusLookup>
    <TimesCloned xmlns="2958f784-0ef9-4616-b22d-512a8cad1f0d" xsi:nil="true"/>
    <AverageRating xmlns="2958f784-0ef9-4616-b22d-512a8cad1f0d" xsi:nil="true"/>
    <TPCommandLine xmlns="2958f784-0ef9-4616-b22d-512a8cad1f0d">{PP} /n {FilePath}</TPCommandLine>
    <CSXUpdate xmlns="2958f784-0ef9-4616-b22d-512a8cad1f0d">false</CSXUpdate>
    <CSXSubmissionDate xmlns="2958f784-0ef9-4616-b22d-512a8cad1f0d">2010-01-19T08:00:00+00:00</CSXSubmissionDate>
    <IntlLangReviewDate xmlns="2958f784-0ef9-4616-b22d-512a8cad1f0d" xsi:nil="true"/>
    <TPFriendlyName xmlns="2958f784-0ef9-4616-b22d-512a8cad1f0d">Diseño</TPFriendlyName>
    <NumericId xmlns="2958f784-0ef9-4616-b22d-512a8cad1f0d">-1</NumericId>
    <PlannedPubDate xmlns="2958f784-0ef9-4616-b22d-512a8cad1f0d" xsi:nil="true"/>
    <PolicheckWords xmlns="2958f784-0ef9-4616-b22d-512a8cad1f0d" xsi:nil="true"/>
    <PublishTargets xmlns="2958f784-0ef9-4616-b22d-512a8cad1f0d">OfficeOnline</PublishTargets>
    <UALocComments xmlns="2958f784-0ef9-4616-b22d-512a8cad1f0d" xsi:nil="true"/>
    <ApprovalLog xmlns="2958f784-0ef9-4616-b22d-512a8cad1f0d" xsi:nil="true"/>
    <BugNumber xmlns="2958f784-0ef9-4616-b22d-512a8cad1f0d" xsi:nil="true"/>
    <FriendlyTitle xmlns="2958f784-0ef9-4616-b22d-512a8cad1f0d" xsi:nil="true"/>
    <MarketSpecific xmlns="2958f784-0ef9-4616-b22d-512a8cad1f0d">true</MarketSpecific>
    <TPNamespace xmlns="2958f784-0ef9-4616-b22d-512a8cad1f0d" xsi:nil="true"/>
    <UANotes xmlns="2958f784-0ef9-4616-b22d-512a8cad1f0d" xsi:nil="true"/>
    <IntlLangReviewer xmlns="2958f784-0ef9-4616-b22d-512a8cad1f0d" xsi:nil="true"/>
    <UACurrentWords xmlns="2958f784-0ef9-4616-b22d-512a8cad1f0d" xsi:nil="true"/>
    <DirectSourceMarket xmlns="2958f784-0ef9-4616-b22d-512a8cad1f0d">english</DirectSourceMarket>
    <DSATActionTaken xmlns="2958f784-0ef9-4616-b22d-512a8cad1f0d" xsi:nil="true"/>
    <APEditor xmlns="2958f784-0ef9-4616-b22d-512a8cad1f0d">
      <UserInfo>
        <DisplayName>_o14migrate</DisplayName>
        <AccountId>244</AccountId>
        <AccountType/>
      </UserInfo>
    </APEditor>
    <Manager xmlns="2958f784-0ef9-4616-b22d-512a8cad1f0d" xsi:nil="true"/>
    <BlockPublish xmlns="2958f784-0ef9-4616-b22d-512a8cad1f0d" xsi:nil="true"/>
    <InternalTagsTaxHTField0 xmlns="2958f784-0ef9-4616-b22d-512a8cad1f0d">
      <Terms xmlns="http://schemas.microsoft.com/office/infopath/2007/PartnerControls"/>
    </InternalTagsTaxHTField0>
    <LocComments xmlns="2958f784-0ef9-4616-b22d-512a8cad1f0d" xsi:nil="true"/>
    <LocalizationTagsTaxHTField0 xmlns="2958f784-0ef9-4616-b22d-512a8cad1f0d">
      <Terms xmlns="http://schemas.microsoft.com/office/infopath/2007/PartnerControls"/>
    </LocalizationTagsTaxHTField0>
    <OriginalRelease xmlns="2958f784-0ef9-4616-b22d-512a8cad1f0d">14</OriginalRelease>
    <FeatureTagsTaxHTField0 xmlns="2958f784-0ef9-4616-b22d-512a8cad1f0d">
      <Terms xmlns="http://schemas.microsoft.com/office/infopath/2007/PartnerControls"/>
    </FeatureTagsTaxHTField0>
    <LocManualTestRequired xmlns="2958f784-0ef9-4616-b22d-512a8cad1f0d">false</LocManualTestRequired>
    <RecommendationsModifier xmlns="2958f784-0ef9-4616-b22d-512a8cad1f0d" xsi:nil="true"/>
    <CampaignTagsTaxHTField0 xmlns="2958f784-0ef9-4616-b22d-512a8cad1f0d">
      <Terms xmlns="http://schemas.microsoft.com/office/infopath/2007/PartnerControls"/>
    </CampaignTagsTaxHTField0>
    <TaxCatchAll xmlns="2958f784-0ef9-4616-b22d-512a8cad1f0d"/>
    <LocRecommendedHandoff xmlns="2958f784-0ef9-4616-b22d-512a8cad1f0d" xsi:nil="true"/>
    <ScenarioTagsTaxHTField0 xmlns="2958f784-0ef9-4616-b22d-512a8cad1f0d">
      <Terms xmlns="http://schemas.microsoft.com/office/infopath/2007/PartnerControls"/>
    </ScenarioTagsTaxHTField0>
    <LocLastLocAttemptVersionLookup xmlns="2958f784-0ef9-4616-b22d-512a8cad1f0d">315084</LocLastLocAttemptVersionLookup>
    <LocMarketGroupTiers2 xmlns="2958f784-0ef9-4616-b22d-512a8cad1f0d" xsi:nil="true"/>
  </documentManagement>
</p:properties>
</file>

<file path=customXml/itemProps1.xml><?xml version="1.0" encoding="utf-8"?>
<ds:datastoreItem xmlns:ds="http://schemas.openxmlformats.org/officeDocument/2006/customXml" ds:itemID="{D7237ACF-8EAE-49A5-A290-A31D1B437A94}">
  <ds:schemaRefs>
    <ds:schemaRef ds:uri="http://schemas.microsoft.com/sharepoint/v3/contenttype/forms"/>
  </ds:schemaRefs>
</ds:datastoreItem>
</file>

<file path=customXml/itemProps2.xml><?xml version="1.0" encoding="utf-8"?>
<ds:datastoreItem xmlns:ds="http://schemas.openxmlformats.org/officeDocument/2006/customXml" ds:itemID="{00C89725-998B-41EF-A01A-835937EFEA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958f784-0ef9-4616-b22d-512a8cad1f0d"/>
    <ds:schemaRef ds:uri="fb5acd76-e9f3-4601-9d69-91f53ab96a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80E837E-9D58-480E-AE80-766427B309FB}">
  <ds:schemaRefs>
    <ds:schemaRef ds:uri="http://schemas.microsoft.com/office/2006/metadata/properties"/>
    <ds:schemaRef ds:uri="http://schemas.microsoft.com/office/infopath/2007/PartnerControls"/>
    <ds:schemaRef ds:uri="2958f784-0ef9-4616-b22d-512a8cad1f0d"/>
    <ds:schemaRef ds:uri="fb5acd76-e9f3-4601-9d69-91f53ab96ae6"/>
  </ds:schemaRefs>
</ds:datastoreItem>
</file>

<file path=docProps/app.xml><?xml version="1.0" encoding="utf-8"?>
<Properties xmlns="http://schemas.openxmlformats.org/officeDocument/2006/extended-properties" xmlns:vt="http://schemas.openxmlformats.org/officeDocument/2006/docPropsVTypes">
  <Template>Diseño</Template>
  <TotalTime>1360</TotalTime>
  <Words>12028</Words>
  <Application>Microsoft Office PowerPoint</Application>
  <PresentationFormat>Presentación en pantalla (4:3)</PresentationFormat>
  <Paragraphs>1620</Paragraphs>
  <Slides>164</Slides>
  <Notes>0</Notes>
  <HiddenSlides>0</HiddenSlides>
  <MMClips>0</MMClips>
  <ScaleCrop>false</ScaleCrop>
  <HeadingPairs>
    <vt:vector size="6" baseType="variant">
      <vt:variant>
        <vt:lpstr>Fuentes usadas</vt:lpstr>
      </vt:variant>
      <vt:variant>
        <vt:i4>5</vt:i4>
      </vt:variant>
      <vt:variant>
        <vt:lpstr>Tema</vt:lpstr>
      </vt:variant>
      <vt:variant>
        <vt:i4>3</vt:i4>
      </vt:variant>
      <vt:variant>
        <vt:lpstr>Títulos de diapositiva</vt:lpstr>
      </vt:variant>
      <vt:variant>
        <vt:i4>164</vt:i4>
      </vt:variant>
    </vt:vector>
  </HeadingPairs>
  <TitlesOfParts>
    <vt:vector size="172" baseType="lpstr">
      <vt:lpstr>Arial</vt:lpstr>
      <vt:lpstr>Century Gothic</vt:lpstr>
      <vt:lpstr>Verdana</vt:lpstr>
      <vt:lpstr>Wingdings</vt:lpstr>
      <vt:lpstr>Wingdings 2</vt:lpstr>
      <vt:lpstr>Standarddesign</vt:lpstr>
      <vt:lpstr>Opulento</vt:lpstr>
      <vt:lpstr>Estela de condensación</vt:lpstr>
      <vt:lpstr>PERJUICIO MORAL Y CULPA PATRONAL.</vt:lpstr>
      <vt:lpstr>Presentación de PowerPoint</vt:lpstr>
      <vt:lpstr>Ubicación del perjuicio moral en la responsabilidad por culpa patronal. (1).</vt:lpstr>
      <vt:lpstr>Ubicación del perjuicio moral en la responsabilidad por culpa patronal. (2).</vt:lpstr>
      <vt:lpstr>Ubicación del perjuicio moral en la responsabilidad por culpa patronal. (3).</vt:lpstr>
      <vt:lpstr>ESQUEMA GENERAL.</vt:lpstr>
      <vt:lpstr>Presentación de PowerPoint</vt:lpstr>
      <vt:lpstr>Presentación de PowerPoint</vt:lpstr>
      <vt:lpstr>Presentación de PowerPoint</vt:lpstr>
      <vt:lpstr>Presentación de PowerPoint</vt:lpstr>
      <vt:lpstr>    OJO:</vt:lpstr>
      <vt:lpstr>II. ANÁLISIS JURISPRUDENCIAL  DE LAS SENTENCIAS DE LA SALA DE CASACIÓN LABORAL DE LA C.S.J. DEL 31 DE OCTUBRE DE 2012 A 30 DE JUNIO DE 2021 EN LA CUANTIFICACIÓN DEL PERJUICIO MORAL POR CULPA PATRONAL.</vt:lpstr>
      <vt:lpstr>Presentación de PowerPoint</vt:lpstr>
      <vt:lpstr>Presentación de PowerPoint</vt:lpstr>
      <vt:lpstr>A.) EN CASO DE FALLECIMIENTO DEL TRABAJADOR Y LA CUANTIFICACIÓN DEL PERJUICIO MORAL A LAS VÍCTIMAS INDIRECTAS.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B.) en caso de lesiones físicas y/o psíquicas del trabajador y la cuantificación del perjuicio moral a la víctima directa e indirecta (s).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SE PREGUNTA ENTONCES:</vt:lpstr>
      <vt:lpstr>SE PREGUNTA ENTONCES: (2)</vt:lpstr>
      <vt:lpstr>Presentación de PowerPoint</vt:lpstr>
      <vt:lpstr>UBICACIÓN DEL PERJUICIO MORAL EN LA RESPONSABILIDAD POR CULPA PATRONAL.</vt:lpstr>
      <vt:lpstr>EL TRABAJO EN CONDICIONES DIGNAS, JUSTAS Y SEGURAS.</vt:lpstr>
      <vt:lpstr>Presentación de PowerPoint</vt:lpstr>
      <vt:lpstr>Normatividad y Jurisprudencia Nacional.</vt:lpstr>
      <vt:lpstr>Presentación de PowerPoint</vt:lpstr>
      <vt:lpstr>Presentación de PowerPoint</vt:lpstr>
      <vt:lpstr>Presentación de PowerPoint</vt:lpstr>
      <vt:lpstr>Seguridad e Higiene en el Trabajo como Derecho Humano Laboral.</vt:lpstr>
      <vt:lpstr>Marco Normativo de la Organización Internacional del Trabajo O.I.T.</vt:lpstr>
      <vt:lpstr>Presentación de PowerPoint</vt:lpstr>
      <vt:lpstr>Presentación de PowerPoint</vt:lpstr>
      <vt:lpstr>Presentación de PowerPoint</vt:lpstr>
      <vt:lpstr>Presentación de PowerPoint</vt:lpstr>
      <vt:lpstr>Presentación de PowerPoint</vt:lpstr>
      <vt:lpstr>REGULACION.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DIFERENCIA ENTRE LA RESPONSABILIDAD OBJETIVA Y LA SUBJETIVA.</vt:lpstr>
      <vt:lpstr>RESPONSABILIDAD OBJETIVA.</vt:lpstr>
      <vt:lpstr>RESPONSABILIDAD SUBJETIVA.</vt:lpstr>
      <vt:lpstr>Presentación de PowerPoint</vt:lpstr>
      <vt:lpstr>Presentación de PowerPoint</vt:lpstr>
      <vt:lpstr>Presentación de PowerPoint</vt:lpstr>
      <vt:lpstr>Presentación de PowerPoint</vt:lpstr>
      <vt:lpstr>ELEMENTOS DE LA RESPONSABILIDAD POR CULPA PATRONAL.</vt:lpstr>
      <vt:lpstr>Presentación de PowerPoint</vt:lpstr>
      <vt:lpstr>DAÑO.</vt:lpstr>
      <vt:lpstr>Presentación de PowerPoint</vt:lpstr>
      <vt:lpstr>Presentación de PowerPoint</vt:lpstr>
      <vt:lpstr>Presentación de PowerPoint</vt:lpstr>
      <vt:lpstr>DIFERENCIA ENTRE DAÑO Y PERJUICIO.</vt:lpstr>
      <vt:lpstr>CULPA DEL EMPLEADOR.</vt:lpstr>
      <vt:lpstr>Presentación de PowerPoint</vt:lpstr>
      <vt:lpstr>Presentación de PowerPoint</vt:lpstr>
      <vt:lpstr>NEXO CAUSAL ENTRE DAÑO Y CULPA PATRONAL.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PERJUICIOS PATRIMONIALES.</vt:lpstr>
      <vt:lpstr>LUCRO CESANTE CONSOLIDADO Y FUTURO.</vt:lpstr>
      <vt:lpstr>Presentación de PowerPoint</vt:lpstr>
      <vt:lpstr>Presentación de PowerPoint</vt:lpstr>
      <vt:lpstr>Presentación de PowerPoint</vt:lpstr>
      <vt:lpstr>Presentación de PowerPoint</vt:lpstr>
      <vt:lpstr>Presentación de PowerPoint</vt:lpstr>
      <vt:lpstr>PERJUICIOS EXTRAPATRIMONIALES.</vt:lpstr>
      <vt:lpstr>Presentación de PowerPoint</vt:lpstr>
      <vt:lpstr>PERJUICIO MORAL.</vt:lpstr>
      <vt:lpstr>DAÑO A LA VIDA DE RELACIÓN O PERJUICIOS FISIOLÓGICOS.</vt:lpstr>
      <vt:lpstr>Presentación de PowerPoint</vt:lpstr>
      <vt:lpstr>Presentación de PowerPoint</vt:lpstr>
      <vt:lpstr>Presentación de PowerPoint</vt:lpstr>
      <vt:lpstr>Presentación de PowerPoint</vt:lpstr>
      <vt:lpstr>Presentación de PowerPoint</vt:lpstr>
      <vt:lpstr>Presentación de PowerPoint</vt:lpstr>
      <vt:lpstr>a.) definición y alcance del perjuicio moral.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Legitimación en la causa por activa y presunción del perjuicio moral en la culpa patronal.</vt:lpstr>
      <vt:lpstr>Presentación de PowerPoint</vt:lpstr>
      <vt:lpstr>Presentación de PowerPoint</vt:lpstr>
      <vt:lpstr>Presentación de PowerPoint</vt:lpstr>
      <vt:lpstr>Presentación de PowerPoint</vt:lpstr>
      <vt:lpstr>Presentación de PowerPoint</vt:lpstr>
      <vt:lpstr>Presentación de PowerPoint</vt:lpstr>
      <vt:lpstr>Transmisibilidad del perjuicio moral en la responsabilidad por culpa patronal.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DERECHO DEL HIJO PÓSTUMO A RECLAMAR EL PERJUICIO MORAL EN LA RESPONSABILIDAD POR CULPA PATRONAL.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II. ANÁLISIS JURISPRUDENCIAL  DE LAS SENTENCIAS DE LA SALA DE CASACIÓN LABORAL DE LA C.S.J. DEL 31 DE OCTUBRE DE 2012 A 30 DE JUNIO DE 2021 EN LA CUANTIFICACIÓN DEL PERJUICIO MORAL POR CULPA PATRONAL.</vt:lpstr>
      <vt:lpstr>Presentación de PowerPoint</vt:lpstr>
      <vt:lpstr>Presentación de PowerPoint</vt:lpstr>
      <vt:lpstr>A. CRITERIOS OBJETIVOS ORIENTADORES EN CASO DE FALLECIMIENTO DEL TRABAJADOR POR UN ATEL Y SU MÉTODO DE APLICACIÓN.</vt:lpstr>
      <vt:lpstr>Presentación de PowerPoint</vt:lpstr>
      <vt:lpstr>b. CRITERIOS OBJETIVOS ORIENTADORES EN CASO DE LESIONES Y/O PSÍQUICAS DEL TRABAJADOR POR UN ATEL, LA CUANTIFICACIÓN DEL PERJUICIO MORAL A LA VÍCTIMA DIRECTA E INDIRECTA (S) Y SU MÉTODO DE APLICACIÓN.</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CULPA PATTRONAL.</dc:title>
  <dc:creator>Usuario</dc:creator>
  <cp:lastModifiedBy>JUAN FELIPE RESTREPO GIRALDO</cp:lastModifiedBy>
  <cp:revision>16</cp:revision>
  <cp:lastPrinted>2005-03-15T07:48:11Z</cp:lastPrinted>
  <dcterms:created xsi:type="dcterms:W3CDTF">2025-10-06T14:24:53Z</dcterms:created>
  <dcterms:modified xsi:type="dcterms:W3CDTF">2026-04-16T16:53:14Z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0x010100DE95A0C693CEB341887D38A4A2B58B45040072C752107C5A7B47AA91A1EE638E6F1F</vt:lpwstr>
  </property>
  <property fmtid="{D5CDD505-2E9C-101B-9397-08002B2CF9AE}" pid="3" name="Applications">
    <vt:lpwstr>53;#PowerPoint 12</vt:lpwstr>
  </property>
  <property fmtid="{D5CDD505-2E9C-101B-9397-08002B2CF9AE}" pid="4" name="Order">
    <vt:r8>12441900</vt:r8>
  </property>
  <property fmtid="{D5CDD505-2E9C-101B-9397-08002B2CF9AE}" pid="5" name="APTrustLevel">
    <vt:r8>3</vt:r8>
  </property>
</Properties>
</file>