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</p:sldIdLst>
  <p:sldSz cx="18288000" cy="10287000"/>
  <p:notesSz cx="6858000" cy="9144000"/>
  <p:embeddedFontLst>
    <p:embeddedFont>
      <p:font typeface="Bree Serif" panose="020B0604020202020204" charset="0"/>
      <p:regular r:id="rId29"/>
    </p:embeddedFont>
    <p:embeddedFont>
      <p:font typeface="Helios" panose="020B0604020202020204" charset="0"/>
      <p:regular r:id="rId30"/>
    </p:embeddedFont>
    <p:embeddedFont>
      <p:font typeface="Helios Bold" panose="020B0604020202020204" charset="0"/>
      <p:regular r:id="rId31"/>
    </p:embeddedFont>
    <p:embeddedFont>
      <p:font typeface="Montserrat Bold" panose="020B0604020202020204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81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ministrador Nepo" userId="74b5332b-6702-431b-b058-aad3c2514904" providerId="ADAL" clId="{FFAC434A-6244-41EB-AB3E-0C4BA193EE2F}"/>
    <pc:docChg chg="custSel addSld modSld">
      <pc:chgData name="Administrador Nepo" userId="74b5332b-6702-431b-b058-aad3c2514904" providerId="ADAL" clId="{FFAC434A-6244-41EB-AB3E-0C4BA193EE2F}" dt="2026-04-20T19:43:50.058" v="51" actId="20577"/>
      <pc:docMkLst>
        <pc:docMk/>
      </pc:docMkLst>
      <pc:sldChg chg="delSp modSp add mod">
        <pc:chgData name="Administrador Nepo" userId="74b5332b-6702-431b-b058-aad3c2514904" providerId="ADAL" clId="{FFAC434A-6244-41EB-AB3E-0C4BA193EE2F}" dt="2026-04-20T19:43:50.058" v="51" actId="20577"/>
        <pc:sldMkLst>
          <pc:docMk/>
          <pc:sldMk cId="425702186" sldId="282"/>
        </pc:sldMkLst>
        <pc:spChg chg="mod">
          <ac:chgData name="Administrador Nepo" userId="74b5332b-6702-431b-b058-aad3c2514904" providerId="ADAL" clId="{FFAC434A-6244-41EB-AB3E-0C4BA193EE2F}" dt="2026-04-20T19:43:44.985" v="45" actId="1076"/>
          <ac:spMkLst>
            <pc:docMk/>
            <pc:sldMk cId="425702186" sldId="282"/>
            <ac:spMk id="2" creationId="{76CD1F41-CA21-1CB7-7A23-57FF8A5A50C3}"/>
          </ac:spMkLst>
        </pc:spChg>
        <pc:spChg chg="mod">
          <ac:chgData name="Administrador Nepo" userId="74b5332b-6702-431b-b058-aad3c2514904" providerId="ADAL" clId="{FFAC434A-6244-41EB-AB3E-0C4BA193EE2F}" dt="2026-04-20T19:43:50.058" v="51" actId="20577"/>
          <ac:spMkLst>
            <pc:docMk/>
            <pc:sldMk cId="425702186" sldId="282"/>
            <ac:spMk id="10" creationId="{ED9D451C-1FDB-36E2-E2F5-D221C3D0800D}"/>
          </ac:spMkLst>
        </pc:spChg>
        <pc:spChg chg="del">
          <ac:chgData name="Administrador Nepo" userId="74b5332b-6702-431b-b058-aad3c2514904" providerId="ADAL" clId="{FFAC434A-6244-41EB-AB3E-0C4BA193EE2F}" dt="2026-04-20T19:42:28.357" v="31" actId="478"/>
          <ac:spMkLst>
            <pc:docMk/>
            <pc:sldMk cId="425702186" sldId="282"/>
            <ac:spMk id="17" creationId="{58F9453C-7D43-ED26-6415-68E6E9809FBA}"/>
          </ac:spMkLst>
        </pc:spChg>
        <pc:grpChg chg="del">
          <ac:chgData name="Administrador Nepo" userId="74b5332b-6702-431b-b058-aad3c2514904" providerId="ADAL" clId="{FFAC434A-6244-41EB-AB3E-0C4BA193EE2F}" dt="2026-04-20T19:42:35.811" v="33" actId="478"/>
          <ac:grpSpMkLst>
            <pc:docMk/>
            <pc:sldMk cId="425702186" sldId="282"/>
            <ac:grpSpMk id="3" creationId="{3BB7D3FC-EE88-EC97-5B1B-5FF14C078B03}"/>
          </ac:grpSpMkLst>
        </pc:grpChg>
        <pc:grpChg chg="del">
          <ac:chgData name="Administrador Nepo" userId="74b5332b-6702-431b-b058-aad3c2514904" providerId="ADAL" clId="{FFAC434A-6244-41EB-AB3E-0C4BA193EE2F}" dt="2026-04-20T19:42:32.931" v="32" actId="478"/>
          <ac:grpSpMkLst>
            <pc:docMk/>
            <pc:sldMk cId="425702186" sldId="282"/>
            <ac:grpSpMk id="6" creationId="{D3FE5C61-005D-680C-CF37-3105FB5B548A}"/>
          </ac:grpSpMkLst>
        </pc:grpChg>
        <pc:grpChg chg="del">
          <ac:chgData name="Administrador Nepo" userId="74b5332b-6702-431b-b058-aad3c2514904" providerId="ADAL" clId="{FFAC434A-6244-41EB-AB3E-0C4BA193EE2F}" dt="2026-04-20T19:42:39.572" v="34" actId="478"/>
          <ac:grpSpMkLst>
            <pc:docMk/>
            <pc:sldMk cId="425702186" sldId="282"/>
            <ac:grpSpMk id="11" creationId="{19A03A04-54B7-C1C8-4E21-7C56AF012DD2}"/>
          </ac:grpSpMkLst>
        </pc:grpChg>
        <pc:grpChg chg="del">
          <ac:chgData name="Administrador Nepo" userId="74b5332b-6702-431b-b058-aad3c2514904" providerId="ADAL" clId="{FFAC434A-6244-41EB-AB3E-0C4BA193EE2F}" dt="2026-04-20T19:42:24.197" v="30" actId="478"/>
          <ac:grpSpMkLst>
            <pc:docMk/>
            <pc:sldMk cId="425702186" sldId="282"/>
            <ac:grpSpMk id="14" creationId="{4EB1B9C0-36D7-77D1-4E0E-F0E742020CE3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64839" y="9559636"/>
            <a:ext cx="15496429" cy="1311872"/>
            <a:chOff x="0" y="0"/>
            <a:chExt cx="5772215" cy="48865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72215" cy="488655"/>
            </a:xfrm>
            <a:custGeom>
              <a:avLst/>
              <a:gdLst/>
              <a:ahLst/>
              <a:cxnLst/>
              <a:rect l="l" t="t" r="r" b="b"/>
              <a:pathLst>
                <a:path w="5772215" h="488655">
                  <a:moveTo>
                    <a:pt x="0" y="0"/>
                  </a:moveTo>
                  <a:lnTo>
                    <a:pt x="5772215" y="0"/>
                  </a:lnTo>
                  <a:lnTo>
                    <a:pt x="5772215" y="488655"/>
                  </a:lnTo>
                  <a:lnTo>
                    <a:pt x="0" y="488655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5772215" cy="517230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08079" y="-1454727"/>
            <a:ext cx="15181998" cy="2182091"/>
            <a:chOff x="0" y="0"/>
            <a:chExt cx="5655093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655093" cy="812800"/>
            </a:xfrm>
            <a:custGeom>
              <a:avLst/>
              <a:gdLst/>
              <a:ahLst/>
              <a:cxnLst/>
              <a:rect l="l" t="t" r="r" b="b"/>
              <a:pathLst>
                <a:path w="5655093" h="812800">
                  <a:moveTo>
                    <a:pt x="0" y="0"/>
                  </a:moveTo>
                  <a:lnTo>
                    <a:pt x="5655093" y="0"/>
                  </a:lnTo>
                  <a:lnTo>
                    <a:pt x="5655093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5655093" cy="84137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223127" y="-462348"/>
            <a:ext cx="7283617" cy="6568499"/>
            <a:chOff x="0" y="0"/>
            <a:chExt cx="9711490" cy="8757998"/>
          </a:xfrm>
        </p:grpSpPr>
        <p:sp>
          <p:nvSpPr>
            <p:cNvPr id="9" name="Freeform 9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AutoShape 10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1" name="AutoShape 11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2536714" y="2745701"/>
            <a:ext cx="12641077" cy="5888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6"/>
              </a:lnSpc>
            </a:pPr>
            <a:r>
              <a:rPr lang="en-US" sz="4025" b="1">
                <a:solidFill>
                  <a:srgbClr val="2622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Alfonso Ibàñez Romero</a:t>
            </a:r>
          </a:p>
          <a:p>
            <a:pPr algn="ctr">
              <a:lnSpc>
                <a:spcPts val="5636"/>
              </a:lnSpc>
            </a:pPr>
            <a:endParaRPr lang="en-US" sz="4025" b="1">
              <a:solidFill>
                <a:srgbClr val="2622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5636"/>
              </a:lnSpc>
            </a:pPr>
            <a:r>
              <a:rPr lang="en-US" sz="4025" b="1">
                <a:solidFill>
                  <a:srgbClr val="2622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Dirigente Sindical – Abogado Laboralista</a:t>
            </a:r>
          </a:p>
          <a:p>
            <a:pPr algn="ctr">
              <a:lnSpc>
                <a:spcPts val="5636"/>
              </a:lnSpc>
            </a:pPr>
            <a:endParaRPr lang="en-US" sz="4025" b="1">
              <a:solidFill>
                <a:srgbClr val="2622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5636"/>
              </a:lnSpc>
            </a:pPr>
            <a:r>
              <a:rPr lang="en-US" sz="4025" b="1">
                <a:solidFill>
                  <a:srgbClr val="2622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Experiencia en Negociación Colectiva</a:t>
            </a:r>
          </a:p>
          <a:p>
            <a:pPr algn="ctr">
              <a:lnSpc>
                <a:spcPts val="5636"/>
              </a:lnSpc>
            </a:pPr>
            <a:endParaRPr lang="en-US" sz="4025" b="1">
              <a:solidFill>
                <a:srgbClr val="2622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5636"/>
              </a:lnSpc>
            </a:pPr>
            <a:r>
              <a:rPr lang="en-US" sz="4025" b="1">
                <a:solidFill>
                  <a:srgbClr val="2622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Experiencia Tribunales de Arbitramento</a:t>
            </a:r>
          </a:p>
          <a:p>
            <a:pPr algn="ctr">
              <a:lnSpc>
                <a:spcPts val="3536"/>
              </a:lnSpc>
            </a:pPr>
            <a:endParaRPr lang="en-US" sz="4025" b="1">
              <a:solidFill>
                <a:srgbClr val="2622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3536"/>
              </a:lnSpc>
            </a:pPr>
            <a:endParaRPr lang="en-US" sz="4025" b="1">
              <a:solidFill>
                <a:srgbClr val="2622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grpSp>
        <p:nvGrpSpPr>
          <p:cNvPr id="13" name="Group 13"/>
          <p:cNvGrpSpPr/>
          <p:nvPr/>
        </p:nvGrpSpPr>
        <p:grpSpPr>
          <a:xfrm rot="-10800000">
            <a:off x="-200698" y="4523504"/>
            <a:ext cx="7039117" cy="6348004"/>
            <a:chOff x="0" y="0"/>
            <a:chExt cx="9385490" cy="8464005"/>
          </a:xfrm>
        </p:grpSpPr>
        <p:sp>
          <p:nvSpPr>
            <p:cNvPr id="14" name="Freeform 14"/>
            <p:cNvSpPr/>
            <p:nvPr/>
          </p:nvSpPr>
          <p:spPr>
            <a:xfrm rot="-10800000">
              <a:off x="0" y="0"/>
              <a:ext cx="9385490" cy="8464005"/>
            </a:xfrm>
            <a:custGeom>
              <a:avLst/>
              <a:gdLst/>
              <a:ahLst/>
              <a:cxnLst/>
              <a:rect l="l" t="t" r="r" b="b"/>
              <a:pathLst>
                <a:path w="9385490" h="8464005">
                  <a:moveTo>
                    <a:pt x="0" y="0"/>
                  </a:moveTo>
                  <a:lnTo>
                    <a:pt x="9385490" y="0"/>
                  </a:lnTo>
                  <a:lnTo>
                    <a:pt x="9385490" y="8464005"/>
                  </a:lnTo>
                  <a:lnTo>
                    <a:pt x="0" y="84640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AutoShape 15"/>
            <p:cNvSpPr/>
            <p:nvPr/>
          </p:nvSpPr>
          <p:spPr>
            <a:xfrm>
              <a:off x="3423897" y="176042"/>
              <a:ext cx="4494928" cy="4494928"/>
            </a:xfrm>
            <a:prstGeom prst="line">
              <a:avLst/>
            </a:prstGeom>
            <a:ln w="84973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AutoShape 16"/>
            <p:cNvSpPr/>
            <p:nvPr/>
          </p:nvSpPr>
          <p:spPr>
            <a:xfrm>
              <a:off x="1132159" y="176042"/>
              <a:ext cx="2302285" cy="2302285"/>
            </a:xfrm>
            <a:prstGeom prst="line">
              <a:avLst/>
            </a:prstGeom>
            <a:ln w="84973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43501" y="4004187"/>
            <a:ext cx="11691689" cy="2894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61"/>
              </a:lnSpc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Aspectos relevantes:</a:t>
            </a:r>
          </a:p>
          <a:p>
            <a:pPr algn="l">
              <a:lnSpc>
                <a:spcPts val="3861"/>
              </a:lnSpc>
            </a:pPr>
            <a:endParaRPr lang="en-US" sz="2757" spc="16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595429" lvl="1" indent="-297714" algn="l">
              <a:lnSpc>
                <a:spcPts val="3861"/>
              </a:lnSpc>
              <a:buFont typeface="Arial"/>
              <a:buChar char="•"/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Reconoce estabilidad por condiciones médicas </a:t>
            </a:r>
          </a:p>
          <a:p>
            <a:pPr marL="595429" lvl="1" indent="-297714" algn="l">
              <a:lnSpc>
                <a:spcPts val="3861"/>
              </a:lnSpc>
              <a:buFont typeface="Arial"/>
              <a:buChar char="•"/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Amplía protección frente a despidos </a:t>
            </a:r>
          </a:p>
          <a:p>
            <a:pPr marL="595429" lvl="1" indent="-297714" algn="l">
              <a:lnSpc>
                <a:spcPts val="3861"/>
              </a:lnSpc>
              <a:buFont typeface="Arial"/>
              <a:buChar char="•"/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Regula prescripción de derechos laborales </a:t>
            </a:r>
          </a:p>
          <a:p>
            <a:pPr algn="l">
              <a:lnSpc>
                <a:spcPts val="3861"/>
              </a:lnSpc>
              <a:spcBef>
                <a:spcPct val="0"/>
              </a:spcBef>
            </a:pPr>
            <a:endParaRPr lang="en-US" sz="2757" spc="16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33626" y="1738769"/>
            <a:ext cx="12930489" cy="779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LEY 2452 (FUEROS DE SALUD)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8" name="Freeform 8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AutoShape 10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27890" y="8962454"/>
            <a:ext cx="8004572" cy="513781"/>
            <a:chOff x="0" y="0"/>
            <a:chExt cx="2000221" cy="12838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00221" cy="128386"/>
            </a:xfrm>
            <a:custGeom>
              <a:avLst/>
              <a:gdLst/>
              <a:ahLst/>
              <a:cxnLst/>
              <a:rect l="l" t="t" r="r" b="b"/>
              <a:pathLst>
                <a:path w="2000221" h="128386">
                  <a:moveTo>
                    <a:pt x="0" y="0"/>
                  </a:moveTo>
                  <a:lnTo>
                    <a:pt x="2000221" y="0"/>
                  </a:lnTo>
                  <a:lnTo>
                    <a:pt x="2000221" y="128386"/>
                  </a:lnTo>
                  <a:lnTo>
                    <a:pt x="0" y="128386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000221" cy="1569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868584" y="9096528"/>
            <a:ext cx="7516254" cy="293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Refuerza el principio de dignidad humana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35667" y="4604498"/>
            <a:ext cx="9640208" cy="3322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0461" lvl="1" indent="-360231" algn="just">
              <a:lnSpc>
                <a:spcPts val="5372"/>
              </a:lnSpc>
              <a:buAutoNum type="arabicPeriod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Fuero por discapacidad.</a:t>
            </a:r>
          </a:p>
          <a:p>
            <a:pPr marL="720461" lvl="1" indent="-360231" algn="just">
              <a:lnSpc>
                <a:spcPts val="5372"/>
              </a:lnSpc>
              <a:buAutoNum type="arabicPeriod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Fuero por debilidad manifiesta.</a:t>
            </a:r>
          </a:p>
          <a:p>
            <a:pPr marL="720461" lvl="1" indent="-360231" algn="l">
              <a:lnSpc>
                <a:spcPts val="5372"/>
              </a:lnSpc>
              <a:buAutoNum type="arabicPeriod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Fuero por incapacidad médica prolongada.</a:t>
            </a:r>
          </a:p>
          <a:p>
            <a:pPr marL="720461" lvl="1" indent="-360231" algn="l">
              <a:lnSpc>
                <a:spcPts val="5372"/>
              </a:lnSpc>
              <a:buAutoNum type="arabicPeriod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Fuero por enfermedad laboral</a:t>
            </a:r>
          </a:p>
          <a:p>
            <a:pPr marL="720461" lvl="1" indent="-360231" algn="l">
              <a:lnSpc>
                <a:spcPts val="5372"/>
              </a:lnSpc>
              <a:buAutoNum type="arabicPeriod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Fuero por salud mental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935667" y="3356520"/>
            <a:ext cx="8541256" cy="513781"/>
            <a:chOff x="0" y="0"/>
            <a:chExt cx="2134330" cy="1283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34330" cy="128386"/>
            </a:xfrm>
            <a:custGeom>
              <a:avLst/>
              <a:gdLst/>
              <a:ahLst/>
              <a:cxnLst/>
              <a:rect l="l" t="t" r="r" b="b"/>
              <a:pathLst>
                <a:path w="2134330" h="128386">
                  <a:moveTo>
                    <a:pt x="0" y="0"/>
                  </a:moveTo>
                  <a:lnTo>
                    <a:pt x="2134330" y="0"/>
                  </a:lnTo>
                  <a:lnTo>
                    <a:pt x="2134330" y="128386"/>
                  </a:lnTo>
                  <a:lnTo>
                    <a:pt x="0" y="128386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134330" cy="1569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836715" y="588878"/>
            <a:ext cx="10739159" cy="1932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70"/>
              </a:lnSpc>
            </a:pPr>
            <a:r>
              <a:rPr lang="en-US" sz="5177" spc="2143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FUEROS POR CONDICIÓN DE SALUD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6362875" y="-393867"/>
            <a:ext cx="2895663" cy="8807982"/>
            <a:chOff x="0" y="0"/>
            <a:chExt cx="1078596" cy="32808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78596" cy="3280857"/>
            </a:xfrm>
            <a:custGeom>
              <a:avLst/>
              <a:gdLst/>
              <a:ahLst/>
              <a:cxnLst/>
              <a:rect l="l" t="t" r="r" b="b"/>
              <a:pathLst>
                <a:path w="1078596" h="3280857">
                  <a:moveTo>
                    <a:pt x="0" y="0"/>
                  </a:moveTo>
                  <a:lnTo>
                    <a:pt x="1078596" y="0"/>
                  </a:lnTo>
                  <a:lnTo>
                    <a:pt x="1078596" y="3280857"/>
                  </a:lnTo>
                  <a:lnTo>
                    <a:pt x="0" y="3280857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1078596" cy="3309432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0800000" flipV="1">
            <a:off x="12087248" y="2520980"/>
            <a:ext cx="6444000" cy="8204166"/>
          </a:xfrm>
          <a:custGeom>
            <a:avLst/>
            <a:gdLst/>
            <a:ahLst/>
            <a:cxnLst/>
            <a:rect l="l" t="t" r="r" b="b"/>
            <a:pathLst>
              <a:path w="6444000" h="8204166">
                <a:moveTo>
                  <a:pt x="0" y="8204167"/>
                </a:moveTo>
                <a:lnTo>
                  <a:pt x="6444000" y="8204167"/>
                </a:lnTo>
                <a:lnTo>
                  <a:pt x="6444000" y="0"/>
                </a:lnTo>
                <a:lnTo>
                  <a:pt x="0" y="0"/>
                </a:lnTo>
                <a:lnTo>
                  <a:pt x="0" y="8204167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4907" y="957479"/>
            <a:ext cx="16178186" cy="8391093"/>
            <a:chOff x="0" y="0"/>
            <a:chExt cx="4780776" cy="247963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80776" cy="2479631"/>
            </a:xfrm>
            <a:custGeom>
              <a:avLst/>
              <a:gdLst/>
              <a:ahLst/>
              <a:cxnLst/>
              <a:rect l="l" t="t" r="r" b="b"/>
              <a:pathLst>
                <a:path w="4780776" h="2479631">
                  <a:moveTo>
                    <a:pt x="0" y="0"/>
                  </a:moveTo>
                  <a:lnTo>
                    <a:pt x="4780776" y="0"/>
                  </a:lnTo>
                  <a:lnTo>
                    <a:pt x="4780776" y="2479631"/>
                  </a:lnTo>
                  <a:lnTo>
                    <a:pt x="0" y="2479631"/>
                  </a:lnTo>
                  <a:close/>
                </a:path>
              </a:pathLst>
            </a:custGeom>
            <a:ln w="38100" cap="sq">
              <a:solidFill>
                <a:srgbClr val="262262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780776" cy="25082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54629" y="2576217"/>
            <a:ext cx="5487280" cy="518204"/>
            <a:chOff x="0" y="0"/>
            <a:chExt cx="1445210" cy="13648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45210" cy="136482"/>
            </a:xfrm>
            <a:custGeom>
              <a:avLst/>
              <a:gdLst/>
              <a:ahLst/>
              <a:cxnLst/>
              <a:rect l="l" t="t" r="r" b="b"/>
              <a:pathLst>
                <a:path w="1445210" h="136482">
                  <a:moveTo>
                    <a:pt x="0" y="0"/>
                  </a:moveTo>
                  <a:lnTo>
                    <a:pt x="1445210" y="0"/>
                  </a:lnTo>
                  <a:lnTo>
                    <a:pt x="1445210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1B75B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445210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597685" y="2691929"/>
            <a:ext cx="5140418" cy="639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6965" lvl="1" indent="-258482" algn="l">
              <a:lnSpc>
                <a:spcPts val="2490"/>
              </a:lnSpc>
              <a:buAutoNum type="arabicPeriod"/>
            </a:pPr>
            <a:r>
              <a:rPr lang="en-US" sz="2394" spc="265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FUERO DE MATERNIDAD </a:t>
            </a:r>
          </a:p>
          <a:p>
            <a:pPr algn="l">
              <a:lnSpc>
                <a:spcPts val="2490"/>
              </a:lnSpc>
            </a:pPr>
            <a:endParaRPr lang="en-US" sz="2394" spc="265"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54629" y="3307709"/>
            <a:ext cx="5487280" cy="1004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Protege a la mujer embarazada y en lactancia </a:t>
            </a:r>
          </a:p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Prohíbe despido sin autorización</a:t>
            </a:r>
          </a:p>
          <a:p>
            <a:pPr algn="l">
              <a:lnSpc>
                <a:spcPts val="2652"/>
              </a:lnSpc>
              <a:spcBef>
                <a:spcPct val="0"/>
              </a:spcBef>
            </a:pPr>
            <a:endParaRPr lang="en-US" sz="1894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46090" y="3307709"/>
            <a:ext cx="5487280" cy="1339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Protege al trabajador cuyo cónyuge/pareja está embarazada o en lactancia </a:t>
            </a:r>
          </a:p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Busca garantizar estabilidad familiar</a:t>
            </a:r>
          </a:p>
          <a:p>
            <a:pPr algn="l">
              <a:lnSpc>
                <a:spcPts val="2652"/>
              </a:lnSpc>
              <a:spcBef>
                <a:spcPct val="0"/>
              </a:spcBef>
            </a:pPr>
            <a:endParaRPr lang="en-US" sz="1894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254629" y="6546596"/>
            <a:ext cx="5487280" cy="1004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Aplica cuando el trabajador denuncia acoso </a:t>
            </a:r>
          </a:p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Protege contra represalias o despido</a:t>
            </a:r>
          </a:p>
          <a:p>
            <a:pPr algn="l">
              <a:lnSpc>
                <a:spcPts val="2652"/>
              </a:lnSpc>
              <a:spcBef>
                <a:spcPct val="0"/>
              </a:spcBef>
            </a:pPr>
            <a:endParaRPr lang="en-US" sz="1894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546090" y="6546596"/>
            <a:ext cx="5487280" cy="1004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Protección reforzada a la víctima </a:t>
            </a:r>
          </a:p>
          <a:p>
            <a:pPr marL="408984" lvl="1" indent="-204492" algn="l">
              <a:lnSpc>
                <a:spcPts val="2652"/>
              </a:lnSpc>
              <a:buFont typeface="Arial"/>
              <a:buChar char="•"/>
            </a:pPr>
            <a:r>
              <a:rPr lang="en-US" sz="189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Prohíbe cualquier retaliación laboral</a:t>
            </a:r>
          </a:p>
          <a:p>
            <a:pPr algn="l">
              <a:lnSpc>
                <a:spcPts val="2652"/>
              </a:lnSpc>
              <a:spcBef>
                <a:spcPct val="0"/>
              </a:spcBef>
            </a:pPr>
            <a:endParaRPr lang="en-US" sz="1894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9546090" y="2576217"/>
            <a:ext cx="5487280" cy="518204"/>
            <a:chOff x="0" y="0"/>
            <a:chExt cx="1445210" cy="13648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45210" cy="136482"/>
            </a:xfrm>
            <a:custGeom>
              <a:avLst/>
              <a:gdLst/>
              <a:ahLst/>
              <a:cxnLst/>
              <a:rect l="l" t="t" r="r" b="b"/>
              <a:pathLst>
                <a:path w="1445210" h="136482">
                  <a:moveTo>
                    <a:pt x="0" y="0"/>
                  </a:moveTo>
                  <a:lnTo>
                    <a:pt x="1445210" y="0"/>
                  </a:lnTo>
                  <a:lnTo>
                    <a:pt x="1445210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1B75B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1445210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9889146" y="2691929"/>
            <a:ext cx="5140418" cy="324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6965" lvl="1" indent="-258482" algn="l">
              <a:lnSpc>
                <a:spcPts val="2490"/>
              </a:lnSpc>
              <a:buAutoNum type="arabicPeriod"/>
            </a:pPr>
            <a:r>
              <a:rPr lang="en-US" sz="2394" spc="265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FUERO DE PATERNIDAD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3254629" y="5887564"/>
            <a:ext cx="5487280" cy="518204"/>
            <a:chOff x="0" y="0"/>
            <a:chExt cx="1445210" cy="13648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45210" cy="136482"/>
            </a:xfrm>
            <a:custGeom>
              <a:avLst/>
              <a:gdLst/>
              <a:ahLst/>
              <a:cxnLst/>
              <a:rect l="l" t="t" r="r" b="b"/>
              <a:pathLst>
                <a:path w="1445210" h="136482">
                  <a:moveTo>
                    <a:pt x="0" y="0"/>
                  </a:moveTo>
                  <a:lnTo>
                    <a:pt x="1445210" y="0"/>
                  </a:lnTo>
                  <a:lnTo>
                    <a:pt x="1445210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1B75B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1445210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3378610" y="6003276"/>
            <a:ext cx="5948405" cy="639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6965" lvl="1" indent="-258482" algn="l">
              <a:lnSpc>
                <a:spcPts val="2490"/>
              </a:lnSpc>
              <a:buAutoNum type="arabicPeriod"/>
            </a:pPr>
            <a:r>
              <a:rPr lang="en-US" sz="2394" spc="265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FUERO POR ACOSO LABORAL </a:t>
            </a:r>
          </a:p>
          <a:p>
            <a:pPr algn="l">
              <a:lnSpc>
                <a:spcPts val="2490"/>
              </a:lnSpc>
            </a:pPr>
            <a:endParaRPr lang="en-US" sz="2394" spc="265"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9546090" y="5887564"/>
            <a:ext cx="5487280" cy="518204"/>
            <a:chOff x="0" y="0"/>
            <a:chExt cx="1445210" cy="13648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445210" cy="136482"/>
            </a:xfrm>
            <a:custGeom>
              <a:avLst/>
              <a:gdLst/>
              <a:ahLst/>
              <a:cxnLst/>
              <a:rect l="l" t="t" r="r" b="b"/>
              <a:pathLst>
                <a:path w="1445210" h="136482">
                  <a:moveTo>
                    <a:pt x="0" y="0"/>
                  </a:moveTo>
                  <a:lnTo>
                    <a:pt x="1445210" y="0"/>
                  </a:lnTo>
                  <a:lnTo>
                    <a:pt x="1445210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1B75B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1445210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889146" y="6003276"/>
            <a:ext cx="5140418" cy="324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6965" lvl="1" indent="-258482" algn="l">
              <a:lnSpc>
                <a:spcPts val="2490"/>
              </a:lnSpc>
              <a:buAutoNum type="arabicPeriod"/>
            </a:pPr>
            <a:r>
              <a:rPr lang="en-US" sz="2394" spc="265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FUERO POR ACOSO SEXUAL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-1729512" y="1366803"/>
            <a:ext cx="21960653" cy="574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99"/>
              </a:lnSpc>
            </a:pPr>
            <a:r>
              <a:rPr lang="en-US" sz="4478" spc="497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FUEROS DE PROTECCIÓN ESPECIAL RELACIONADOS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39748" y="3551352"/>
            <a:ext cx="15329605" cy="6105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86"/>
              </a:lnSpc>
            </a:pPr>
            <a:r>
              <a:rPr lang="en-US" sz="3490" spc="205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Sentencia SU-087 de 2022, Sentencia T-276 de 2023, Sentencia T-432 de 2022, Sentencia T-067 de 2024</a:t>
            </a:r>
          </a:p>
          <a:p>
            <a:pPr algn="l">
              <a:lnSpc>
                <a:spcPts val="4886"/>
              </a:lnSpc>
            </a:pPr>
            <a:endParaRPr lang="en-US" sz="3490" spc="205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l">
              <a:lnSpc>
                <a:spcPts val="4886"/>
              </a:lnSpc>
            </a:pPr>
            <a:r>
              <a:rPr lang="en-US" sz="3490" spc="205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Líneas clave:</a:t>
            </a:r>
          </a:p>
          <a:p>
            <a:pPr algn="l">
              <a:lnSpc>
                <a:spcPts val="4886"/>
              </a:lnSpc>
            </a:pPr>
            <a:endParaRPr lang="en-US" sz="3490" spc="205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753578" lvl="1" indent="-376789" algn="l">
              <a:lnSpc>
                <a:spcPts val="4886"/>
              </a:lnSpc>
              <a:buFont typeface="Arial"/>
              <a:buChar char="•"/>
            </a:pPr>
            <a:r>
              <a:rPr lang="en-US" sz="3490" spc="205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Protección sin necesidad de calificación previa </a:t>
            </a:r>
          </a:p>
          <a:p>
            <a:pPr marL="753578" lvl="1" indent="-376789" algn="l">
              <a:lnSpc>
                <a:spcPts val="4886"/>
              </a:lnSpc>
              <a:buFont typeface="Arial"/>
              <a:buChar char="•"/>
            </a:pPr>
            <a:r>
              <a:rPr lang="en-US" sz="3490" spc="205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Basta evidencia de afectación en salud </a:t>
            </a:r>
          </a:p>
          <a:p>
            <a:pPr marL="753578" lvl="1" indent="-376789" algn="l">
              <a:lnSpc>
                <a:spcPts val="4886"/>
              </a:lnSpc>
              <a:buFont typeface="Arial"/>
              <a:buChar char="•"/>
            </a:pPr>
            <a:r>
              <a:rPr lang="en-US" sz="3490" spc="205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Despido sin autorización = ineficaz </a:t>
            </a:r>
          </a:p>
          <a:p>
            <a:pPr algn="l">
              <a:lnSpc>
                <a:spcPts val="4606"/>
              </a:lnSpc>
            </a:pPr>
            <a:endParaRPr lang="en-US" sz="3490" spc="205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l">
              <a:lnSpc>
                <a:spcPts val="4606"/>
              </a:lnSpc>
              <a:spcBef>
                <a:spcPct val="0"/>
              </a:spcBef>
            </a:pPr>
            <a:endParaRPr lang="en-US" sz="3490" spc="205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33626" y="1738769"/>
            <a:ext cx="12930489" cy="2253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JURISPRUDENCIA CORTE CONSTITUCIONAL</a:t>
            </a:r>
          </a:p>
          <a:p>
            <a:pPr algn="ctr">
              <a:lnSpc>
                <a:spcPts val="5835"/>
              </a:lnSpc>
            </a:pPr>
            <a:endParaRPr lang="en-US" sz="6078" spc="674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8" name="Freeform 8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AutoShape 10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27890" y="8962454"/>
            <a:ext cx="8004572" cy="513781"/>
            <a:chOff x="0" y="0"/>
            <a:chExt cx="2000221" cy="12838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00221" cy="128386"/>
            </a:xfrm>
            <a:custGeom>
              <a:avLst/>
              <a:gdLst/>
              <a:ahLst/>
              <a:cxnLst/>
              <a:rect l="l" t="t" r="r" b="b"/>
              <a:pathLst>
                <a:path w="2000221" h="128386">
                  <a:moveTo>
                    <a:pt x="0" y="0"/>
                  </a:moveTo>
                  <a:lnTo>
                    <a:pt x="2000221" y="0"/>
                  </a:lnTo>
                  <a:lnTo>
                    <a:pt x="2000221" y="128386"/>
                  </a:lnTo>
                  <a:lnTo>
                    <a:pt x="0" y="128386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000221" cy="1569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868584" y="9096528"/>
            <a:ext cx="7516254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Principio: “primacía de la realidad”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2123" y="2721561"/>
            <a:ext cx="16040286" cy="5000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7"/>
              </a:lnSpc>
            </a:pPr>
            <a:r>
              <a:rPr lang="en-US" sz="2605" spc="1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Sentencia SL-2586 de 2023 (No basta la enfermedad: debe probarse afectación laboral), Sentencia SL-1492 de 2022 (Exige nexo causal entre condición de salud y despido), Sentencia SL-3984 de 2023 (Analiza estabilidad reforzada con criterio probatorio estricto), Sentencia SL-010 de 2024 (Reitera que no todo trabajador incapacitado tiene fuero automático)</a:t>
            </a:r>
          </a:p>
          <a:p>
            <a:pPr algn="l">
              <a:lnSpc>
                <a:spcPts val="3647"/>
              </a:lnSpc>
            </a:pPr>
            <a:endParaRPr lang="en-US" sz="2605" spc="15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l">
              <a:lnSpc>
                <a:spcPts val="3647"/>
              </a:lnSpc>
            </a:pPr>
            <a:r>
              <a:rPr lang="en-US" sz="2605" spc="1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Criterios recientes:</a:t>
            </a:r>
          </a:p>
          <a:p>
            <a:pPr algn="l">
              <a:lnSpc>
                <a:spcPts val="3647"/>
              </a:lnSpc>
            </a:pPr>
            <a:endParaRPr lang="en-US" sz="2605" spc="15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562447" lvl="1" indent="-281223" algn="l">
              <a:lnSpc>
                <a:spcPts val="3647"/>
              </a:lnSpc>
              <a:buFont typeface="Arial"/>
              <a:buChar char="•"/>
            </a:pPr>
            <a:r>
              <a:rPr lang="en-US" sz="2605" spc="1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 exige nexo entre salud y despido </a:t>
            </a:r>
          </a:p>
          <a:p>
            <a:pPr marL="562447" lvl="1" indent="-281223" algn="l">
              <a:lnSpc>
                <a:spcPts val="3647"/>
              </a:lnSpc>
              <a:buFont typeface="Arial"/>
              <a:buChar char="•"/>
            </a:pPr>
            <a:r>
              <a:rPr lang="en-US" sz="2605" spc="1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No todo enfermo tiene fuero automático </a:t>
            </a:r>
          </a:p>
          <a:p>
            <a:pPr marL="562447" lvl="1" indent="-281223" algn="l">
              <a:lnSpc>
                <a:spcPts val="3647"/>
              </a:lnSpc>
              <a:buFont typeface="Arial"/>
              <a:buChar char="•"/>
            </a:pPr>
            <a:r>
              <a:rPr lang="en-US" sz="2605" spc="1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 evalúa afectación real en el trabajo</a:t>
            </a:r>
          </a:p>
          <a:p>
            <a:pPr algn="l">
              <a:lnSpc>
                <a:spcPts val="3438"/>
              </a:lnSpc>
              <a:spcBef>
                <a:spcPct val="0"/>
              </a:spcBef>
            </a:pPr>
            <a:endParaRPr lang="en-US" sz="2605" spc="15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33626" y="1738769"/>
            <a:ext cx="12930489" cy="1516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CORTE SUPREMA DE JUSTICIA</a:t>
            </a:r>
          </a:p>
          <a:p>
            <a:pPr algn="ctr">
              <a:lnSpc>
                <a:spcPts val="5835"/>
              </a:lnSpc>
            </a:pPr>
            <a:endParaRPr lang="en-US" sz="6078" spc="674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8" name="Freeform 8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AutoShape 10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27890" y="8962454"/>
            <a:ext cx="10027558" cy="514289"/>
            <a:chOff x="0" y="0"/>
            <a:chExt cx="2505734" cy="12851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505734" cy="128513"/>
            </a:xfrm>
            <a:custGeom>
              <a:avLst/>
              <a:gdLst/>
              <a:ahLst/>
              <a:cxnLst/>
              <a:rect l="l" t="t" r="r" b="b"/>
              <a:pathLst>
                <a:path w="2505734" h="128513">
                  <a:moveTo>
                    <a:pt x="0" y="0"/>
                  </a:moveTo>
                  <a:lnTo>
                    <a:pt x="2505734" y="0"/>
                  </a:lnTo>
                  <a:lnTo>
                    <a:pt x="2505734" y="128513"/>
                  </a:lnTo>
                  <a:lnTo>
                    <a:pt x="0" y="128513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505734" cy="1570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868584" y="9096528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Diferencia con Corte Constitucional (más garantista)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47041" y="3511676"/>
            <a:ext cx="9640208" cy="4667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72"/>
              </a:lnSpc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El SG-SST es clave para:</a:t>
            </a:r>
          </a:p>
          <a:p>
            <a:pPr algn="just">
              <a:lnSpc>
                <a:spcPts val="5372"/>
              </a:lnSpc>
            </a:pPr>
            <a:endParaRPr lang="en-US" sz="3337" spc="7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Detectar condiciones de salud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Evitar despidos discriminatorios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Justificar decisiones laborales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Gestionar reubicaciones laborales</a:t>
            </a:r>
          </a:p>
          <a:p>
            <a:pPr algn="just">
              <a:lnSpc>
                <a:spcPts val="5372"/>
              </a:lnSpc>
            </a:pPr>
            <a:endParaRPr lang="en-US" sz="3337" spc="7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53850" y="2722637"/>
            <a:ext cx="15524942" cy="227392"/>
            <a:chOff x="0" y="0"/>
            <a:chExt cx="3879446" cy="5682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79447" cy="56822"/>
            </a:xfrm>
            <a:custGeom>
              <a:avLst/>
              <a:gdLst/>
              <a:ahLst/>
              <a:cxnLst/>
              <a:rect l="l" t="t" r="r" b="b"/>
              <a:pathLst>
                <a:path w="3879447" h="56822">
                  <a:moveTo>
                    <a:pt x="0" y="0"/>
                  </a:moveTo>
                  <a:lnTo>
                    <a:pt x="3879447" y="0"/>
                  </a:lnTo>
                  <a:lnTo>
                    <a:pt x="3879447" y="56822"/>
                  </a:lnTo>
                  <a:lnTo>
                    <a:pt x="0" y="56822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3879446" cy="853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362875" y="-393867"/>
            <a:ext cx="2895663" cy="8807982"/>
            <a:chOff x="0" y="0"/>
            <a:chExt cx="1078596" cy="328085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78596" cy="3280857"/>
            </a:xfrm>
            <a:custGeom>
              <a:avLst/>
              <a:gdLst/>
              <a:ahLst/>
              <a:cxnLst/>
              <a:rect l="l" t="t" r="r" b="b"/>
              <a:pathLst>
                <a:path w="1078596" h="3280857">
                  <a:moveTo>
                    <a:pt x="0" y="0"/>
                  </a:moveTo>
                  <a:lnTo>
                    <a:pt x="1078596" y="0"/>
                  </a:lnTo>
                  <a:lnTo>
                    <a:pt x="1078596" y="3280857"/>
                  </a:lnTo>
                  <a:lnTo>
                    <a:pt x="0" y="3280857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1078596" cy="3309432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-10800000" flipV="1">
            <a:off x="12087248" y="2520980"/>
            <a:ext cx="6444000" cy="8204166"/>
          </a:xfrm>
          <a:custGeom>
            <a:avLst/>
            <a:gdLst/>
            <a:ahLst/>
            <a:cxnLst/>
            <a:rect l="l" t="t" r="r" b="b"/>
            <a:pathLst>
              <a:path w="6444000" h="8204166">
                <a:moveTo>
                  <a:pt x="0" y="8204167"/>
                </a:moveTo>
                <a:lnTo>
                  <a:pt x="6444000" y="8204167"/>
                </a:lnTo>
                <a:lnTo>
                  <a:pt x="6444000" y="0"/>
                </a:lnTo>
                <a:lnTo>
                  <a:pt x="0" y="0"/>
                </a:lnTo>
                <a:lnTo>
                  <a:pt x="0" y="8204167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0" name="TextBox 10"/>
          <p:cNvSpPr txBox="1"/>
          <p:nvPr/>
        </p:nvSpPr>
        <p:spPr>
          <a:xfrm>
            <a:off x="353850" y="1834110"/>
            <a:ext cx="15726353" cy="1516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INTEGRACIÓN SST + FUERO DE SALUD</a:t>
            </a:r>
          </a:p>
          <a:p>
            <a:pPr algn="ctr">
              <a:lnSpc>
                <a:spcPts val="5835"/>
              </a:lnSpc>
            </a:pPr>
            <a:endParaRPr lang="en-US" sz="6078" spc="674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26138" y="4546981"/>
            <a:ext cx="9640208" cy="3322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Implementar SG-SST efectivo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Evitar despidos discriminatorios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Solicitar autorización en casos protegidos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Garantizar reubicación laboral</a:t>
            </a:r>
          </a:p>
          <a:p>
            <a:pPr algn="just">
              <a:lnSpc>
                <a:spcPts val="5372"/>
              </a:lnSpc>
            </a:pPr>
            <a:endParaRPr lang="en-US" sz="3337" spc="7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53850" y="2722637"/>
            <a:ext cx="15524942" cy="227392"/>
            <a:chOff x="0" y="0"/>
            <a:chExt cx="3879446" cy="5682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79447" cy="56822"/>
            </a:xfrm>
            <a:custGeom>
              <a:avLst/>
              <a:gdLst/>
              <a:ahLst/>
              <a:cxnLst/>
              <a:rect l="l" t="t" r="r" b="b"/>
              <a:pathLst>
                <a:path w="3879447" h="56822">
                  <a:moveTo>
                    <a:pt x="0" y="0"/>
                  </a:moveTo>
                  <a:lnTo>
                    <a:pt x="3879447" y="0"/>
                  </a:lnTo>
                  <a:lnTo>
                    <a:pt x="3879447" y="56822"/>
                  </a:lnTo>
                  <a:lnTo>
                    <a:pt x="0" y="56822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3879446" cy="853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362875" y="-393867"/>
            <a:ext cx="2895663" cy="8807982"/>
            <a:chOff x="0" y="0"/>
            <a:chExt cx="1078596" cy="328085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78596" cy="3280857"/>
            </a:xfrm>
            <a:custGeom>
              <a:avLst/>
              <a:gdLst/>
              <a:ahLst/>
              <a:cxnLst/>
              <a:rect l="l" t="t" r="r" b="b"/>
              <a:pathLst>
                <a:path w="1078596" h="3280857">
                  <a:moveTo>
                    <a:pt x="0" y="0"/>
                  </a:moveTo>
                  <a:lnTo>
                    <a:pt x="1078596" y="0"/>
                  </a:lnTo>
                  <a:lnTo>
                    <a:pt x="1078596" y="3280857"/>
                  </a:lnTo>
                  <a:lnTo>
                    <a:pt x="0" y="3280857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1078596" cy="3309432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-10800000" flipV="1">
            <a:off x="12087248" y="2520980"/>
            <a:ext cx="6444000" cy="8204166"/>
          </a:xfrm>
          <a:custGeom>
            <a:avLst/>
            <a:gdLst/>
            <a:ahLst/>
            <a:cxnLst/>
            <a:rect l="l" t="t" r="r" b="b"/>
            <a:pathLst>
              <a:path w="6444000" h="8204166">
                <a:moveTo>
                  <a:pt x="0" y="8204167"/>
                </a:moveTo>
                <a:lnTo>
                  <a:pt x="6444000" y="8204167"/>
                </a:lnTo>
                <a:lnTo>
                  <a:pt x="6444000" y="0"/>
                </a:lnTo>
                <a:lnTo>
                  <a:pt x="0" y="0"/>
                </a:lnTo>
                <a:lnTo>
                  <a:pt x="0" y="8204167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0" name="TextBox 10"/>
          <p:cNvSpPr txBox="1"/>
          <p:nvPr/>
        </p:nvSpPr>
        <p:spPr>
          <a:xfrm>
            <a:off x="353850" y="1171575"/>
            <a:ext cx="15726353" cy="2253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OBLIGACIONES DEL EMPLEADOR (2025)</a:t>
            </a:r>
          </a:p>
          <a:p>
            <a:pPr algn="ctr">
              <a:lnSpc>
                <a:spcPts val="5835"/>
              </a:lnSpc>
            </a:pPr>
            <a:endParaRPr lang="en-US" sz="6078" spc="674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6" name="Freeform 6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AutoShape 7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516947" y="2088733"/>
            <a:ext cx="15254107" cy="86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24"/>
              </a:lnSpc>
            </a:pPr>
            <a:r>
              <a:rPr lang="en-US" sz="6692" spc="742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RIESGOS PARA LAS EMPRESAS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626138" y="4546981"/>
            <a:ext cx="9640208" cy="3322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Reintegros laborales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Indemnizaciones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Sanciones del Ministerio </a:t>
            </a:r>
          </a:p>
          <a:p>
            <a:pPr marL="720461" lvl="1" indent="-360231" algn="just">
              <a:lnSpc>
                <a:spcPts val="5372"/>
              </a:lnSpc>
              <a:buFont typeface="Arial"/>
              <a:buChar char="•"/>
            </a:pPr>
            <a:r>
              <a:rPr lang="en-US" sz="3337" spc="7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Demandas laborales </a:t>
            </a:r>
          </a:p>
          <a:p>
            <a:pPr algn="just">
              <a:lnSpc>
                <a:spcPts val="5372"/>
              </a:lnSpc>
            </a:pPr>
            <a:endParaRPr lang="en-US" sz="3337" spc="7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010098" y="8608576"/>
            <a:ext cx="9586865" cy="293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Alta litigiosidad en estabilidad reforzada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42823" y="3539554"/>
            <a:ext cx="11236479" cy="362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48695" lvl="1" indent="-224347" algn="l">
              <a:lnSpc>
                <a:spcPts val="2909"/>
              </a:lnSpc>
              <a:spcBef>
                <a:spcPct val="0"/>
              </a:spcBef>
              <a:buFont typeface="Arial"/>
              <a:buChar char="•"/>
            </a:pPr>
            <a:r>
              <a:rPr lang="en-US" sz="20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La reforma fortalece la protección laboral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42823" y="4938454"/>
            <a:ext cx="10965687" cy="362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48695" lvl="1" indent="-224347" algn="l">
              <a:lnSpc>
                <a:spcPts val="2909"/>
              </a:lnSpc>
              <a:spcBef>
                <a:spcPct val="0"/>
              </a:spcBef>
              <a:buFont typeface="Arial"/>
              <a:buChar char="•"/>
            </a:pPr>
            <a:r>
              <a:rPr lang="en-US" sz="20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El SG-SST es herramienta jurídica clave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442823" y="6228271"/>
            <a:ext cx="10965687" cy="362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48695" lvl="1" indent="-224347" algn="l">
              <a:lnSpc>
                <a:spcPts val="2909"/>
              </a:lnSpc>
              <a:spcBef>
                <a:spcPct val="0"/>
              </a:spcBef>
              <a:buFont typeface="Arial"/>
              <a:buChar char="•"/>
            </a:pPr>
            <a:r>
              <a:rPr lang="en-US" sz="20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La estabilidad laboral reforzada es eje central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22375" y="1895678"/>
            <a:ext cx="12219360" cy="1061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40"/>
              </a:lnSpc>
            </a:pPr>
            <a:r>
              <a:rPr lang="en-US" sz="8167" spc="906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CONCLUSIONES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622375" y="3464564"/>
            <a:ext cx="528199" cy="518204"/>
            <a:chOff x="0" y="0"/>
            <a:chExt cx="139114" cy="1364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9114" cy="136482"/>
            </a:xfrm>
            <a:custGeom>
              <a:avLst/>
              <a:gdLst/>
              <a:ahLst/>
              <a:cxnLst/>
              <a:rect l="l" t="t" r="r" b="b"/>
              <a:pathLst>
                <a:path w="139114" h="136482">
                  <a:moveTo>
                    <a:pt x="0" y="0"/>
                  </a:moveTo>
                  <a:lnTo>
                    <a:pt x="139114" y="0"/>
                  </a:lnTo>
                  <a:lnTo>
                    <a:pt x="139114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139114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262262"/>
                  </a:solidFill>
                  <a:latin typeface="Bree Serif"/>
                  <a:ea typeface="Bree Serif"/>
                  <a:cs typeface="Bree Serif"/>
                  <a:sym typeface="Bree Serif"/>
                </a:rPr>
                <a:t>1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22375" y="4819390"/>
            <a:ext cx="528199" cy="518204"/>
            <a:chOff x="0" y="0"/>
            <a:chExt cx="139114" cy="13648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9114" cy="136482"/>
            </a:xfrm>
            <a:custGeom>
              <a:avLst/>
              <a:gdLst/>
              <a:ahLst/>
              <a:cxnLst/>
              <a:rect l="l" t="t" r="r" b="b"/>
              <a:pathLst>
                <a:path w="139114" h="136482">
                  <a:moveTo>
                    <a:pt x="0" y="0"/>
                  </a:moveTo>
                  <a:lnTo>
                    <a:pt x="139114" y="0"/>
                  </a:lnTo>
                  <a:lnTo>
                    <a:pt x="139114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139114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262262"/>
                  </a:solidFill>
                  <a:latin typeface="Bree Serif"/>
                  <a:ea typeface="Bree Serif"/>
                  <a:cs typeface="Bree Serif"/>
                  <a:sym typeface="Bree Serif"/>
                </a:rPr>
                <a:t>2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22375" y="6174216"/>
            <a:ext cx="528199" cy="518204"/>
            <a:chOff x="0" y="0"/>
            <a:chExt cx="139114" cy="13648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9114" cy="136482"/>
            </a:xfrm>
            <a:custGeom>
              <a:avLst/>
              <a:gdLst/>
              <a:ahLst/>
              <a:cxnLst/>
              <a:rect l="l" t="t" r="r" b="b"/>
              <a:pathLst>
                <a:path w="139114" h="136482">
                  <a:moveTo>
                    <a:pt x="0" y="0"/>
                  </a:moveTo>
                  <a:lnTo>
                    <a:pt x="139114" y="0"/>
                  </a:lnTo>
                  <a:lnTo>
                    <a:pt x="139114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139114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262262"/>
                  </a:solidFill>
                  <a:latin typeface="Bree Serif"/>
                  <a:ea typeface="Bree Serif"/>
                  <a:cs typeface="Bree Serif"/>
                  <a:sym typeface="Bree Serif"/>
                </a:rPr>
                <a:t>3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622375" y="7529042"/>
            <a:ext cx="528199" cy="518204"/>
            <a:chOff x="0" y="0"/>
            <a:chExt cx="139114" cy="13648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9114" cy="136482"/>
            </a:xfrm>
            <a:custGeom>
              <a:avLst/>
              <a:gdLst/>
              <a:ahLst/>
              <a:cxnLst/>
              <a:rect l="l" t="t" r="r" b="b"/>
              <a:pathLst>
                <a:path w="139114" h="136482">
                  <a:moveTo>
                    <a:pt x="0" y="0"/>
                  </a:moveTo>
                  <a:lnTo>
                    <a:pt x="139114" y="0"/>
                  </a:lnTo>
                  <a:lnTo>
                    <a:pt x="139114" y="136482"/>
                  </a:lnTo>
                  <a:lnTo>
                    <a:pt x="0" y="136482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39114" cy="165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262262"/>
                  </a:solidFill>
                  <a:latin typeface="Bree Serif"/>
                  <a:ea typeface="Bree Serif"/>
                  <a:cs typeface="Bree Serif"/>
                  <a:sym typeface="Bree Serif"/>
                </a:rPr>
                <a:t>4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442823" y="7583097"/>
            <a:ext cx="11052050" cy="362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48695" lvl="1" indent="-224347" algn="l">
              <a:lnSpc>
                <a:spcPts val="2909"/>
              </a:lnSpc>
              <a:spcBef>
                <a:spcPct val="0"/>
              </a:spcBef>
              <a:buFont typeface="Arial"/>
              <a:buChar char="•"/>
            </a:pPr>
            <a:r>
              <a:rPr lang="en-US" sz="20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La jurisprudencia sigue ampliando garantías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6362875" y="-393867"/>
            <a:ext cx="2895663" cy="8807982"/>
            <a:chOff x="0" y="0"/>
            <a:chExt cx="1078596" cy="3280857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78596" cy="3280857"/>
            </a:xfrm>
            <a:custGeom>
              <a:avLst/>
              <a:gdLst/>
              <a:ahLst/>
              <a:cxnLst/>
              <a:rect l="l" t="t" r="r" b="b"/>
              <a:pathLst>
                <a:path w="1078596" h="3280857">
                  <a:moveTo>
                    <a:pt x="0" y="0"/>
                  </a:moveTo>
                  <a:lnTo>
                    <a:pt x="1078596" y="0"/>
                  </a:lnTo>
                  <a:lnTo>
                    <a:pt x="1078596" y="3280857"/>
                  </a:lnTo>
                  <a:lnTo>
                    <a:pt x="0" y="3280857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28575"/>
              <a:ext cx="1078596" cy="3309432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 rot="-10800000" flipV="1">
            <a:off x="13637201" y="4494300"/>
            <a:ext cx="4894047" cy="6230847"/>
          </a:xfrm>
          <a:custGeom>
            <a:avLst/>
            <a:gdLst/>
            <a:ahLst/>
            <a:cxnLst/>
            <a:rect l="l" t="t" r="r" b="b"/>
            <a:pathLst>
              <a:path w="4894047" h="6230847">
                <a:moveTo>
                  <a:pt x="0" y="6230847"/>
                </a:moveTo>
                <a:lnTo>
                  <a:pt x="4894047" y="6230847"/>
                </a:lnTo>
                <a:lnTo>
                  <a:pt x="4894047" y="0"/>
                </a:lnTo>
                <a:lnTo>
                  <a:pt x="0" y="0"/>
                </a:lnTo>
                <a:lnTo>
                  <a:pt x="0" y="6230847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27598" y="5067300"/>
            <a:ext cx="10542944" cy="2804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Actualizar políticas de SST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Capacitar a líderes y RRHH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Documentar procesos médicos y laborales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Revisar decisiones de terminación laboral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 spc="18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949223" y="3466009"/>
            <a:ext cx="14408604" cy="109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15"/>
              </a:lnSpc>
            </a:pPr>
            <a:r>
              <a:rPr lang="en-US" sz="8454" spc="938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RECOMENDACIONES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3208798"/>
            <a:ext cx="17037169" cy="5326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 spc="2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“No estoy en el mundo simplemente para adaptarme a él, sino para transformarlo”</a:t>
            </a:r>
          </a:p>
          <a:p>
            <a:pPr algn="ctr">
              <a:lnSpc>
                <a:spcPts val="6019"/>
              </a:lnSpc>
            </a:pPr>
            <a:r>
              <a:rPr lang="en-US" sz="4299" spc="253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(Aplicable a la transformación de entornos laborales inseguros). </a:t>
            </a:r>
          </a:p>
          <a:p>
            <a:pPr algn="ctr">
              <a:lnSpc>
                <a:spcPts val="6019"/>
              </a:lnSpc>
            </a:pPr>
            <a:endParaRPr lang="en-US" sz="4299" spc="253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ctr">
              <a:lnSpc>
                <a:spcPts val="6019"/>
              </a:lnSpc>
              <a:spcBef>
                <a:spcPct val="0"/>
              </a:spcBef>
            </a:pPr>
            <a:r>
              <a:rPr lang="en-US" sz="4299" b="1" spc="253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Paulo Freire.</a:t>
            </a:r>
          </a:p>
          <a:p>
            <a:pPr algn="ctr">
              <a:lnSpc>
                <a:spcPts val="6019"/>
              </a:lnSpc>
              <a:spcBef>
                <a:spcPct val="0"/>
              </a:spcBef>
            </a:pPr>
            <a:endParaRPr lang="en-US" sz="4299" b="1" spc="253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28149" y="4019840"/>
            <a:ext cx="14031702" cy="3366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Aspectos clave: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Refuerza la gestión preventiva del riesgo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Mayor exigencia en trazabilidad documental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Enfoque en riesgos emergentes (psicosociales y tecnológicos)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Seguimiento más estricto por parte del Ministerio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 spc="18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542458"/>
            <a:ext cx="15319602" cy="1519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RESOLUCIÓN 3461 DE 2025</a:t>
            </a:r>
          </a:p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(ACTUALIZACIÓN DEL SG-SST Y GESTIÓN DEL RIESGO)</a:t>
            </a:r>
          </a:p>
          <a:p>
            <a:pPr algn="ctr">
              <a:lnSpc>
                <a:spcPts val="3907"/>
              </a:lnSpc>
            </a:pPr>
            <a:endParaRPr lang="en-US" sz="4070" spc="451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010098" y="8608576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Introduce enfoque: SST basada en evidencia.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28149" y="4019840"/>
            <a:ext cx="14031702" cy="2804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Auditorías más rigurosas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Obligación de soportes técnicos actualizados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Evaluación continua del riesgo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Mayor responsabilidad del empleador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 spc="18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542458"/>
            <a:ext cx="15319602" cy="1025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IMPLICACIONES RESOLUCIÓN 3461</a:t>
            </a:r>
          </a:p>
          <a:p>
            <a:pPr algn="ctr">
              <a:lnSpc>
                <a:spcPts val="3907"/>
              </a:lnSpc>
            </a:pPr>
            <a:endParaRPr lang="en-US" sz="4070" spc="451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010098" y="8608576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No basta cumplir → hay que demostrar gestión efectiva.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28149" y="4019840"/>
            <a:ext cx="14031702" cy="4489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Aspectos clave:</a:t>
            </a:r>
          </a:p>
          <a:p>
            <a:pPr algn="l">
              <a:lnSpc>
                <a:spcPts val="4480"/>
              </a:lnSpc>
            </a:pPr>
            <a:endParaRPr lang="en-US" sz="3200" spc="18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Fortalece programas de vigilancia epidemiológica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Enfoque en enfermedades laborales emergentes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Integración con salud mental </a:t>
            </a:r>
          </a:p>
          <a:p>
            <a:pPr marL="690889" lvl="1" indent="-345445" algn="l">
              <a:lnSpc>
                <a:spcPts val="4480"/>
              </a:lnSpc>
              <a:buFont typeface="Arial"/>
              <a:buChar char="•"/>
            </a:pPr>
            <a:r>
              <a:rPr lang="en-US" sz="3200" spc="18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Reportes obligatorios más detallados </a:t>
            </a:r>
          </a:p>
          <a:p>
            <a:pPr algn="l">
              <a:lnSpc>
                <a:spcPts val="4480"/>
              </a:lnSpc>
            </a:pPr>
            <a:endParaRPr lang="en-US" sz="3200" spc="18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 spc="18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542458"/>
            <a:ext cx="15319602" cy="1025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RESOLUCIÓN 1843 DE 2025</a:t>
            </a:r>
          </a:p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(SALUD LABORAL Y VIGILANCIA EPIDEMIOLÓGICA)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010098" y="8608576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Prioriza la detección temprana.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65888" y="3861456"/>
            <a:ext cx="13553658" cy="378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Mayor control de incapacidades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Seguimiento a patologías recurrentes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Intervención temprana del empleador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Coordinación con ARL </a:t>
            </a:r>
          </a:p>
          <a:p>
            <a:pPr algn="l">
              <a:lnSpc>
                <a:spcPts val="4327"/>
              </a:lnSpc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l">
              <a:lnSpc>
                <a:spcPts val="4327"/>
              </a:lnSpc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ctr">
              <a:lnSpc>
                <a:spcPts val="4327"/>
              </a:lnSpc>
              <a:spcBef>
                <a:spcPct val="0"/>
              </a:spcBef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542458"/>
            <a:ext cx="15319602" cy="532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IMPLICACIONES RESOLUCIÓN 1843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010098" y="8608576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Impacto directo en fuero de salud.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65888" y="3861456"/>
            <a:ext cx="13553658" cy="3787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7"/>
              </a:lnSpc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Aspectos clave:</a:t>
            </a:r>
          </a:p>
          <a:p>
            <a:pPr algn="l">
              <a:lnSpc>
                <a:spcPts val="4327"/>
              </a:lnSpc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Endurece inspección laboral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Incrementa sanciones por incumplimiento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Uso de herramientas digitales de control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Priorización de sectores de alto riesgo </a:t>
            </a:r>
          </a:p>
          <a:p>
            <a:pPr algn="ctr">
              <a:lnSpc>
                <a:spcPts val="4327"/>
              </a:lnSpc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542458"/>
            <a:ext cx="15319602" cy="1519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RESOLUCIÓN 4179 DE 2025</a:t>
            </a:r>
          </a:p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(FISCALIZACIÓN Y CUMPLIMIENTO EN SST)</a:t>
            </a:r>
          </a:p>
          <a:p>
            <a:pPr algn="ctr">
              <a:lnSpc>
                <a:spcPts val="3907"/>
              </a:lnSpc>
            </a:pPr>
            <a:endParaRPr lang="en-US" sz="4070" spc="451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010098" y="8608576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Enfoque: control + sanción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10311" y="3746422"/>
            <a:ext cx="13553658" cy="324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Mayor probabilidad de inspecciones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Multas más altas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Seguimiento a casos de estabilidad reforzada </a:t>
            </a:r>
          </a:p>
          <a:p>
            <a:pPr marL="667351" lvl="1" indent="-333676" algn="l">
              <a:lnSpc>
                <a:spcPts val="4327"/>
              </a:lnSpc>
              <a:buFont typeface="Arial"/>
              <a:buChar char="•"/>
            </a:pPr>
            <a:r>
              <a:rPr lang="en-US" sz="3091" spc="18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Cruce de información (EPS – ARL – Min Trabajo) </a:t>
            </a:r>
          </a:p>
          <a:p>
            <a:pPr algn="l">
              <a:lnSpc>
                <a:spcPts val="4327"/>
              </a:lnSpc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ctr">
              <a:lnSpc>
                <a:spcPts val="4327"/>
              </a:lnSpc>
            </a:pPr>
            <a:endParaRPr lang="en-US" sz="3091" spc="18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542458"/>
            <a:ext cx="15319602" cy="1025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IMPLICACIONES RESOLUCIÓN 4179</a:t>
            </a:r>
          </a:p>
          <a:p>
            <a:pPr algn="ctr">
              <a:lnSpc>
                <a:spcPts val="3907"/>
              </a:lnSpc>
            </a:pPr>
            <a:endParaRPr lang="en-US" sz="4070" spc="451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" y="8502319"/>
            <a:ext cx="16230600" cy="458147"/>
            <a:chOff x="0" y="0"/>
            <a:chExt cx="4055779" cy="11448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55780" cy="114484"/>
            </a:xfrm>
            <a:custGeom>
              <a:avLst/>
              <a:gdLst/>
              <a:ahLst/>
              <a:cxnLst/>
              <a:rect l="l" t="t" r="r" b="b"/>
              <a:pathLst>
                <a:path w="4055780" h="114484">
                  <a:moveTo>
                    <a:pt x="0" y="0"/>
                  </a:moveTo>
                  <a:lnTo>
                    <a:pt x="4055780" y="0"/>
                  </a:lnTo>
                  <a:lnTo>
                    <a:pt x="4055780" y="114484"/>
                  </a:lnTo>
                  <a:lnTo>
                    <a:pt x="0" y="11448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4055779" cy="143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010098" y="8608576"/>
            <a:ext cx="9586865" cy="559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Riesgo legal alto para empresas incumplidas</a:t>
            </a:r>
          </a:p>
          <a:p>
            <a:pPr algn="ctr">
              <a:lnSpc>
                <a:spcPts val="2136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56C1E-9F97-7561-3A50-D848DD59E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6CD1F41-CA21-1CB7-7A23-57FF8A5A50C3}"/>
              </a:ext>
            </a:extLst>
          </p:cNvPr>
          <p:cNvSpPr txBox="1"/>
          <p:nvPr/>
        </p:nvSpPr>
        <p:spPr>
          <a:xfrm>
            <a:off x="300358" y="637896"/>
            <a:ext cx="17687283" cy="9971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33675" lvl="1" algn="l"/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Se expidió la Resolución 610 de 13 abril de 2026 donde se establece los nuevos parámetros técnicos para la operación de las Salas Amigas de la Familia Lactante del Entorno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Laboral.Esta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 norma deroga la Resolución 2423 de 2018 y establece los nuevos parámetros técnicos para la operación de las Salas Amigas de la Familia Lactante del Entorno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Laboral.Aquí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 tienes un resumen de los puntos más relevantes para tu gestión en recursos humanos y cumplimiento legal:1. Obligatoriedad y Ámbito de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AplicaciónLa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 norma aplica tanto a entidades públicas como a empresas privadas bajo las siguientes condiciones:-Empresas privadas: Aquellas con un capital igual o superior a 1.500 SMMLV.-Empresas con menor capital: También están obligadas si tienen más de 50 empleadas.-Sedes: Debe implementarse en la sede principal y en cualquier otra sede que supere las 50 empleadas.-Trabajo híbrido: La obligación persiste incluso si la empresa utiliza modalidades de trabajo híbridas.2. Requisitos Técnicos de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OperaciónPara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 asegurar el cumplimiento, la empresa debe garantizar:-Responsable designado: Debe haber una persona encargada de la operación y administración del espacio, debidamente capacitada en lactancia materna.-Plan de Capacitación: Se debe elaborar un plan dirigido a familias gestantes y lactantes, ejecutado al menos tres veces al año por personal de salud.-Inclusión en Inducción: La estrategia de la Sala Amiga debe formar parte de los procesos de inducción y reinducción de la compañía.3. Especificaciones de Infraestructura y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DotaciónEl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 espacio físico debe cumplir con estándares mínimos para garantizar la higiene y dignidad:-Espacio: Privado, señalizado, exclusivo, con ventilación e iluminación adecuada.-Dotación mínima: Nevera con congelador (uso exclusivo para leche materna), termómetro digital con sonda, sillas con espaldar y apoyabrazos, y lavamanos (dentro o cerca de la sala).-Registros diarios: Es obligatorio llevar control de limpieza, desinfección, temperatura (dos veces al día) y registro de uso por parte de las madres.4. Proceso de Inscripción y Verificación-Inscripción: Una vez adecuada la sala, se debe inscribir ante la Secretaría de Salud municipal o distrital correspondiente.-Tiempos: La autoridad tiene 10 días hábiles para emitir el soporte de inscripción y hasta 2 meses para realizar la visita de verificación técnica.5. Plazos de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TransitoriedadSi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 tu empresa ya cuenta con una Sala Amiga, dispone de un plazo máximo de tres (3) meses (a partir del 13 de abril de 2026) para ajustar sus protocolos y espacios a estas nuevas </a:t>
            </a:r>
            <a:r>
              <a:rPr lang="es-ES" sz="2400" spc="182" dirty="0" err="1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disposiciones.https</a:t>
            </a:r>
            <a:r>
              <a:rPr lang="es-ES" sz="2400" spc="182" dirty="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://www.alcaldiabogota.gov.co/sisjur/normas/Norma1.jsp?i=192884&amp;dt=S</a:t>
            </a:r>
            <a:endParaRPr lang="en-US" sz="2400" spc="182" dirty="0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ED9D451C-1FDB-36E2-E2F5-D221C3D0800D}"/>
              </a:ext>
            </a:extLst>
          </p:cNvPr>
          <p:cNvSpPr txBox="1"/>
          <p:nvPr/>
        </p:nvSpPr>
        <p:spPr>
          <a:xfrm>
            <a:off x="804096" y="119915"/>
            <a:ext cx="15319602" cy="50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7"/>
              </a:lnSpc>
            </a:pPr>
            <a:r>
              <a:rPr lang="en-US" sz="4070" spc="4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Anexo Resolución</a:t>
            </a:r>
            <a:r>
              <a:rPr lang="en-US" sz="4070" spc="451" dirty="0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 610</a:t>
            </a:r>
          </a:p>
        </p:txBody>
      </p:sp>
    </p:spTree>
    <p:extLst>
      <p:ext uri="{BB962C8B-B14F-4D97-AF65-F5344CB8AC3E}">
        <p14:creationId xmlns:p14="http://schemas.microsoft.com/office/powerpoint/2010/main" val="425702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47410" y="9559636"/>
            <a:ext cx="16813858" cy="2182091"/>
            <a:chOff x="0" y="0"/>
            <a:chExt cx="626294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2940" cy="812800"/>
            </a:xfrm>
            <a:custGeom>
              <a:avLst/>
              <a:gdLst/>
              <a:ahLst/>
              <a:cxnLst/>
              <a:rect l="l" t="t" r="r" b="b"/>
              <a:pathLst>
                <a:path w="6262940" h="812800">
                  <a:moveTo>
                    <a:pt x="0" y="0"/>
                  </a:moveTo>
                  <a:lnTo>
                    <a:pt x="6262940" y="0"/>
                  </a:lnTo>
                  <a:lnTo>
                    <a:pt x="626294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6262940" cy="84137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114450" y="3794170"/>
            <a:ext cx="5490343" cy="6990020"/>
          </a:xfrm>
          <a:custGeom>
            <a:avLst/>
            <a:gdLst/>
            <a:ahLst/>
            <a:cxnLst/>
            <a:rect l="l" t="t" r="r" b="b"/>
            <a:pathLst>
              <a:path w="5490343" h="6990020">
                <a:moveTo>
                  <a:pt x="0" y="0"/>
                </a:moveTo>
                <a:lnTo>
                  <a:pt x="5490343" y="0"/>
                </a:lnTo>
                <a:lnTo>
                  <a:pt x="5490343" y="6990020"/>
                </a:lnTo>
                <a:lnTo>
                  <a:pt x="0" y="699002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6" name="Group 6"/>
          <p:cNvGrpSpPr/>
          <p:nvPr/>
        </p:nvGrpSpPr>
        <p:grpSpPr>
          <a:xfrm>
            <a:off x="-508079" y="-1454727"/>
            <a:ext cx="15181998" cy="2182091"/>
            <a:chOff x="0" y="0"/>
            <a:chExt cx="5655093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655093" cy="812800"/>
            </a:xfrm>
            <a:custGeom>
              <a:avLst/>
              <a:gdLst/>
              <a:ahLst/>
              <a:cxnLst/>
              <a:rect l="l" t="t" r="r" b="b"/>
              <a:pathLst>
                <a:path w="5655093" h="812800">
                  <a:moveTo>
                    <a:pt x="0" y="0"/>
                  </a:moveTo>
                  <a:lnTo>
                    <a:pt x="5655093" y="0"/>
                  </a:lnTo>
                  <a:lnTo>
                    <a:pt x="5655093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5655093" cy="84137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223127" y="-462348"/>
            <a:ext cx="7283617" cy="6568499"/>
            <a:chOff x="0" y="0"/>
            <a:chExt cx="9711490" cy="8757998"/>
          </a:xfrm>
        </p:grpSpPr>
        <p:sp>
          <p:nvSpPr>
            <p:cNvPr id="10" name="Freeform 10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" name="AutoShape 11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AutoShape 12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4200114" y="3290342"/>
            <a:ext cx="10266191" cy="991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64"/>
              </a:lnSpc>
            </a:pPr>
            <a:r>
              <a:rPr lang="en-US" sz="7390" spc="820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MUCHAS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917961" y="4323337"/>
            <a:ext cx="12653251" cy="1985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30"/>
              </a:lnSpc>
            </a:pPr>
            <a:r>
              <a:rPr lang="en-US" sz="14782" spc="1640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GRACIAS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4372747"/>
            <a:ext cx="16230600" cy="5197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1504" lvl="1" indent="-325752" algn="l">
              <a:lnSpc>
                <a:spcPts val="4224"/>
              </a:lnSpc>
              <a:buFont typeface="Arial"/>
              <a:buChar char="•"/>
            </a:pPr>
            <a:r>
              <a:rPr lang="en-US" sz="3017" spc="1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Reforma laboral Ley 2466 de 2025 </a:t>
            </a:r>
          </a:p>
          <a:p>
            <a:pPr marL="651504" lvl="1" indent="-325752" algn="l">
              <a:lnSpc>
                <a:spcPts val="4224"/>
              </a:lnSpc>
              <a:buFont typeface="Arial"/>
              <a:buChar char="•"/>
            </a:pPr>
            <a:r>
              <a:rPr lang="en-US" sz="3017" spc="1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Decreto 1072 de 2015 (SG-SST) </a:t>
            </a:r>
          </a:p>
          <a:p>
            <a:pPr marL="651504" lvl="1" indent="-325752" algn="l">
              <a:lnSpc>
                <a:spcPts val="4224"/>
              </a:lnSpc>
              <a:buFont typeface="Arial"/>
              <a:buChar char="•"/>
            </a:pPr>
            <a:r>
              <a:rPr lang="en-US" sz="3017" spc="1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Resoluciones recientes (3461, 1843, 4179 de 2025 – enfoque general actualizado) </a:t>
            </a:r>
          </a:p>
          <a:p>
            <a:pPr marL="651504" lvl="1" indent="-325752" algn="l">
              <a:lnSpc>
                <a:spcPts val="4224"/>
              </a:lnSpc>
              <a:buFont typeface="Arial"/>
              <a:buChar char="•"/>
            </a:pPr>
            <a:r>
              <a:rPr lang="en-US" sz="3017" spc="1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Ley 2452 (fueros de salud y prescripción) </a:t>
            </a:r>
          </a:p>
          <a:p>
            <a:pPr marL="651504" lvl="1" indent="-325752" algn="l">
              <a:lnSpc>
                <a:spcPts val="4224"/>
              </a:lnSpc>
              <a:buFont typeface="Arial"/>
              <a:buChar char="•"/>
            </a:pPr>
            <a:r>
              <a:rPr lang="en-US" sz="3017" spc="178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Jurisprudencia reciente (Corte Constitucional y Corte Suprema) Enfoque en estabilidad laboral reforzada. </a:t>
            </a:r>
          </a:p>
          <a:p>
            <a:pPr algn="l">
              <a:lnSpc>
                <a:spcPts val="4224"/>
              </a:lnSpc>
            </a:pPr>
            <a:endParaRPr lang="en-US" sz="3017" spc="178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algn="l">
              <a:lnSpc>
                <a:spcPts val="4224"/>
              </a:lnSpc>
            </a:pPr>
            <a:r>
              <a:rPr lang="en-US" sz="3017" b="1" spc="178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Enfoque: protección del trabajador + trabajo digno + prevención del riesgo</a:t>
            </a:r>
          </a:p>
          <a:p>
            <a:pPr algn="l">
              <a:lnSpc>
                <a:spcPts val="3104"/>
              </a:lnSpc>
              <a:spcBef>
                <a:spcPct val="0"/>
              </a:spcBef>
            </a:pPr>
            <a:endParaRPr lang="en-US" sz="3017" b="1" spc="178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469331" y="-761688"/>
            <a:ext cx="15181998" cy="1523377"/>
            <a:chOff x="0" y="0"/>
            <a:chExt cx="5655093" cy="5674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55093" cy="567438"/>
            </a:xfrm>
            <a:custGeom>
              <a:avLst/>
              <a:gdLst/>
              <a:ahLst/>
              <a:cxnLst/>
              <a:rect l="l" t="t" r="r" b="b"/>
              <a:pathLst>
                <a:path w="5655093" h="567438">
                  <a:moveTo>
                    <a:pt x="0" y="0"/>
                  </a:moveTo>
                  <a:lnTo>
                    <a:pt x="5655093" y="0"/>
                  </a:lnTo>
                  <a:lnTo>
                    <a:pt x="5655093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655093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022160" y="-827516"/>
            <a:ext cx="7283617" cy="6568499"/>
            <a:chOff x="0" y="0"/>
            <a:chExt cx="9711490" cy="8757998"/>
          </a:xfrm>
        </p:grpSpPr>
        <p:sp>
          <p:nvSpPr>
            <p:cNvPr id="7" name="Freeform 7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" name="AutoShape 8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8700" y="4080883"/>
            <a:ext cx="14821106" cy="275616"/>
            <a:chOff x="0" y="0"/>
            <a:chExt cx="3903501" cy="7259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903501" cy="72590"/>
            </a:xfrm>
            <a:custGeom>
              <a:avLst/>
              <a:gdLst/>
              <a:ahLst/>
              <a:cxnLst/>
              <a:rect l="l" t="t" r="r" b="b"/>
              <a:pathLst>
                <a:path w="3903501" h="72590">
                  <a:moveTo>
                    <a:pt x="0" y="0"/>
                  </a:moveTo>
                  <a:lnTo>
                    <a:pt x="3903501" y="0"/>
                  </a:lnTo>
                  <a:lnTo>
                    <a:pt x="3903501" y="72590"/>
                  </a:lnTo>
                  <a:lnTo>
                    <a:pt x="0" y="7259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3903501" cy="1011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326152" y="1105691"/>
            <a:ext cx="13386514" cy="3868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40"/>
              </a:lnSpc>
            </a:pPr>
            <a:r>
              <a:rPr lang="en-US" sz="7854" spc="87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ACTUALIDAD LABORAL EN SEGURIDAD Y SALUD EN EL TRABAJO</a:t>
            </a:r>
          </a:p>
          <a:p>
            <a:pPr algn="ctr">
              <a:lnSpc>
                <a:spcPts val="7540"/>
              </a:lnSpc>
            </a:pPr>
            <a:endParaRPr lang="en-US" sz="7854" spc="871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377209" y="2693039"/>
            <a:ext cx="6411913" cy="7545723"/>
            <a:chOff x="0" y="0"/>
            <a:chExt cx="1894769" cy="22298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94769" cy="2229818"/>
            </a:xfrm>
            <a:custGeom>
              <a:avLst/>
              <a:gdLst/>
              <a:ahLst/>
              <a:cxnLst/>
              <a:rect l="l" t="t" r="r" b="b"/>
              <a:pathLst>
                <a:path w="1894769" h="2229818">
                  <a:moveTo>
                    <a:pt x="0" y="0"/>
                  </a:moveTo>
                  <a:lnTo>
                    <a:pt x="1894769" y="0"/>
                  </a:lnTo>
                  <a:lnTo>
                    <a:pt x="1894769" y="2229818"/>
                  </a:lnTo>
                  <a:lnTo>
                    <a:pt x="0" y="2229818"/>
                  </a:lnTo>
                  <a:close/>
                </a:path>
              </a:pathLst>
            </a:custGeom>
            <a:ln w="38100" cap="sq">
              <a:solidFill>
                <a:srgbClr val="262262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1894769" cy="22583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601488" y="2924607"/>
            <a:ext cx="5963354" cy="7082587"/>
            <a:chOff x="0" y="0"/>
            <a:chExt cx="1036598" cy="123115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36598" cy="1231152"/>
            </a:xfrm>
            <a:custGeom>
              <a:avLst/>
              <a:gdLst/>
              <a:ahLst/>
              <a:cxnLst/>
              <a:rect l="l" t="t" r="r" b="b"/>
              <a:pathLst>
                <a:path w="1036598" h="1231152">
                  <a:moveTo>
                    <a:pt x="0" y="0"/>
                  </a:moveTo>
                  <a:lnTo>
                    <a:pt x="1036598" y="0"/>
                  </a:lnTo>
                  <a:lnTo>
                    <a:pt x="1036598" y="1231152"/>
                  </a:lnTo>
                  <a:lnTo>
                    <a:pt x="0" y="1231152"/>
                  </a:lnTo>
                  <a:close/>
                </a:path>
              </a:pathLst>
            </a:custGeom>
            <a:blipFill>
              <a:blip r:embed="rId2"/>
              <a:stretch>
                <a:fillRect l="-39132" r="-39132"/>
              </a:stretch>
            </a:blipFill>
            <a:ln w="133350" cap="sq">
              <a:solidFill>
                <a:srgbClr val="1B75BC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87126" y="5781272"/>
            <a:ext cx="11118007" cy="232096"/>
            <a:chOff x="0" y="0"/>
            <a:chExt cx="2778220" cy="5799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778220" cy="57997"/>
            </a:xfrm>
            <a:custGeom>
              <a:avLst/>
              <a:gdLst/>
              <a:ahLst/>
              <a:cxnLst/>
              <a:rect l="l" t="t" r="r" b="b"/>
              <a:pathLst>
                <a:path w="2778220" h="57997">
                  <a:moveTo>
                    <a:pt x="0" y="0"/>
                  </a:moveTo>
                  <a:lnTo>
                    <a:pt x="2778220" y="0"/>
                  </a:lnTo>
                  <a:lnTo>
                    <a:pt x="2778220" y="57997"/>
                  </a:lnTo>
                  <a:lnTo>
                    <a:pt x="0" y="57997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2778220" cy="86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43194" y="2867457"/>
            <a:ext cx="11118007" cy="2602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7022" lvl="1" indent="-318511" algn="l">
              <a:lnSpc>
                <a:spcPts val="4130"/>
              </a:lnSpc>
              <a:buFont typeface="Arial"/>
              <a:buChar char="•"/>
            </a:pPr>
            <a:r>
              <a:rPr lang="en-US" sz="295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Garantizar trabajo digno y decente </a:t>
            </a:r>
          </a:p>
          <a:p>
            <a:pPr marL="637022" lvl="1" indent="-318511" algn="l">
              <a:lnSpc>
                <a:spcPts val="4130"/>
              </a:lnSpc>
              <a:buFont typeface="Arial"/>
              <a:buChar char="•"/>
            </a:pPr>
            <a:r>
              <a:rPr lang="en-US" sz="295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Fortalecer estabilidad laboral </a:t>
            </a:r>
          </a:p>
          <a:p>
            <a:pPr marL="637022" lvl="1" indent="-318511" algn="l">
              <a:lnSpc>
                <a:spcPts val="4130"/>
              </a:lnSpc>
              <a:buFont typeface="Arial"/>
              <a:buChar char="•"/>
            </a:pPr>
            <a:r>
              <a:rPr lang="en-US" sz="295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Reducir informalidad </a:t>
            </a:r>
          </a:p>
          <a:p>
            <a:pPr marL="637022" lvl="1" indent="-318511" algn="l">
              <a:lnSpc>
                <a:spcPts val="4130"/>
              </a:lnSpc>
              <a:buFont typeface="Arial"/>
              <a:buChar char="•"/>
            </a:pPr>
            <a:r>
              <a:rPr lang="en-US" sz="2950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Reforzar derechos fundamentales </a:t>
            </a:r>
          </a:p>
          <a:p>
            <a:pPr algn="l">
              <a:lnSpc>
                <a:spcPts val="4130"/>
              </a:lnSpc>
            </a:pPr>
            <a:endParaRPr lang="en-US" sz="2950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87126" y="174595"/>
            <a:ext cx="13999694" cy="2750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14"/>
              </a:lnSpc>
            </a:pPr>
            <a:r>
              <a:rPr lang="en-US" sz="7411" spc="822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OBJETIVO DE LA REFORMA LABORAL 2025</a:t>
            </a:r>
          </a:p>
          <a:p>
            <a:pPr algn="ctr">
              <a:lnSpc>
                <a:spcPts val="7114"/>
              </a:lnSpc>
            </a:pPr>
            <a:endParaRPr lang="en-US" sz="7411" spc="822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31059" y="6632641"/>
            <a:ext cx="9623638" cy="485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76"/>
              </a:lnSpc>
            </a:pPr>
            <a:r>
              <a:rPr lang="en-US" sz="3725" b="1" spc="413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Introduce nuevos principios: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31059" y="7929474"/>
            <a:ext cx="10830142" cy="2077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6904" lvl="1" indent="-318452" algn="l">
              <a:lnSpc>
                <a:spcPts val="4129"/>
              </a:lnSpc>
              <a:buFont typeface="Arial"/>
              <a:buChar char="•"/>
            </a:pPr>
            <a:r>
              <a:rPr lang="en-US" sz="2949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Igualdad </a:t>
            </a:r>
          </a:p>
          <a:p>
            <a:pPr marL="636904" lvl="1" indent="-318452" algn="l">
              <a:lnSpc>
                <a:spcPts val="4129"/>
              </a:lnSpc>
              <a:buFont typeface="Arial"/>
              <a:buChar char="•"/>
            </a:pPr>
            <a:r>
              <a:rPr lang="en-US" sz="2949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No discriminación </a:t>
            </a:r>
          </a:p>
          <a:p>
            <a:pPr marL="636904" lvl="1" indent="-318452" algn="l">
              <a:lnSpc>
                <a:spcPts val="4129"/>
              </a:lnSpc>
              <a:buFont typeface="Arial"/>
              <a:buChar char="•"/>
            </a:pPr>
            <a:r>
              <a:rPr lang="en-US" sz="2949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Estabilidad en el empleo </a:t>
            </a:r>
          </a:p>
          <a:p>
            <a:pPr algn="l">
              <a:lnSpc>
                <a:spcPts val="4129"/>
              </a:lnSpc>
            </a:pPr>
            <a:endParaRPr lang="en-US" sz="2949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19203" y="5976175"/>
            <a:ext cx="12493742" cy="0"/>
          </a:xfrm>
          <a:prstGeom prst="line">
            <a:avLst/>
          </a:prstGeom>
          <a:ln w="38100" cap="flat">
            <a:solidFill>
              <a:srgbClr val="262262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13675286" y="4242407"/>
            <a:ext cx="1249263" cy="1870581"/>
            <a:chOff x="0" y="0"/>
            <a:chExt cx="1665684" cy="2494108"/>
          </a:xfrm>
        </p:grpSpPr>
        <p:grpSp>
          <p:nvGrpSpPr>
            <p:cNvPr id="4" name="Group 4"/>
            <p:cNvGrpSpPr/>
            <p:nvPr/>
          </p:nvGrpSpPr>
          <p:grpSpPr>
            <a:xfrm rot="118667">
              <a:off x="27320" y="27320"/>
              <a:ext cx="1611044" cy="1611044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AEEF"/>
              </a:solidFill>
              <a:ln w="9525" cap="sq">
                <a:solidFill>
                  <a:srgbClr val="26226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581329" y="2078474"/>
              <a:ext cx="415634" cy="415634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62262"/>
              </a:solidFill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39"/>
                  </a:lnSpc>
                </a:pPr>
                <a:endParaRPr/>
              </a:p>
            </p:txBody>
          </p:sp>
        </p:grpSp>
        <p:sp>
          <p:nvSpPr>
            <p:cNvPr id="10" name="AutoShape 10"/>
            <p:cNvSpPr/>
            <p:nvPr/>
          </p:nvSpPr>
          <p:spPr>
            <a:xfrm>
              <a:off x="805042" y="1637884"/>
              <a:ext cx="3483" cy="620343"/>
            </a:xfrm>
            <a:prstGeom prst="line">
              <a:avLst/>
            </a:prstGeom>
            <a:ln w="48658" cap="flat">
              <a:solidFill>
                <a:srgbClr val="262262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268063" y="4242407"/>
            <a:ext cx="1249263" cy="1870581"/>
            <a:chOff x="0" y="0"/>
            <a:chExt cx="1665684" cy="2494108"/>
          </a:xfrm>
        </p:grpSpPr>
        <p:grpSp>
          <p:nvGrpSpPr>
            <p:cNvPr id="12" name="Group 12"/>
            <p:cNvGrpSpPr/>
            <p:nvPr/>
          </p:nvGrpSpPr>
          <p:grpSpPr>
            <a:xfrm rot="118667">
              <a:off x="27320" y="27320"/>
              <a:ext cx="1611044" cy="1611044"/>
              <a:chOff x="0" y="0"/>
              <a:chExt cx="812800" cy="8128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B75BC"/>
              </a:solidFill>
              <a:ln w="9525" cap="sq">
                <a:solidFill>
                  <a:srgbClr val="26226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581329" y="2078474"/>
              <a:ext cx="415634" cy="415634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62262"/>
              </a:solidFill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39"/>
                  </a:lnSpc>
                </a:pPr>
                <a:endParaRPr/>
              </a:p>
            </p:txBody>
          </p:sp>
        </p:grpSp>
        <p:sp>
          <p:nvSpPr>
            <p:cNvPr id="18" name="AutoShape 18"/>
            <p:cNvSpPr/>
            <p:nvPr/>
          </p:nvSpPr>
          <p:spPr>
            <a:xfrm>
              <a:off x="805042" y="1637884"/>
              <a:ext cx="3483" cy="620343"/>
            </a:xfrm>
            <a:prstGeom prst="line">
              <a:avLst/>
            </a:prstGeom>
            <a:ln w="48658" cap="flat">
              <a:solidFill>
                <a:srgbClr val="262262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9" name="Freeform 19"/>
          <p:cNvSpPr/>
          <p:nvPr/>
        </p:nvSpPr>
        <p:spPr>
          <a:xfrm>
            <a:off x="10550849" y="4503500"/>
            <a:ext cx="711862" cy="740121"/>
          </a:xfrm>
          <a:custGeom>
            <a:avLst/>
            <a:gdLst/>
            <a:ahLst/>
            <a:cxnLst/>
            <a:rect l="l" t="t" r="r" b="b"/>
            <a:pathLst>
              <a:path w="711862" h="740121">
                <a:moveTo>
                  <a:pt x="0" y="0"/>
                </a:moveTo>
                <a:lnTo>
                  <a:pt x="711862" y="0"/>
                </a:lnTo>
                <a:lnTo>
                  <a:pt x="711862" y="740121"/>
                </a:lnTo>
                <a:lnTo>
                  <a:pt x="0" y="74012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0" name="Freeform 20"/>
          <p:cNvSpPr/>
          <p:nvPr/>
        </p:nvSpPr>
        <p:spPr>
          <a:xfrm>
            <a:off x="3169604" y="5187222"/>
            <a:ext cx="848235" cy="689384"/>
          </a:xfrm>
          <a:custGeom>
            <a:avLst/>
            <a:gdLst/>
            <a:ahLst/>
            <a:cxnLst/>
            <a:rect l="l" t="t" r="r" b="b"/>
            <a:pathLst>
              <a:path w="848235" h="689384">
                <a:moveTo>
                  <a:pt x="0" y="0"/>
                </a:moveTo>
                <a:lnTo>
                  <a:pt x="848235" y="0"/>
                </a:lnTo>
                <a:lnTo>
                  <a:pt x="848235" y="689384"/>
                </a:lnTo>
                <a:lnTo>
                  <a:pt x="0" y="6893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1" name="Freeform 21"/>
          <p:cNvSpPr/>
          <p:nvPr/>
        </p:nvSpPr>
        <p:spPr>
          <a:xfrm>
            <a:off x="14017145" y="4466962"/>
            <a:ext cx="565546" cy="816405"/>
          </a:xfrm>
          <a:custGeom>
            <a:avLst/>
            <a:gdLst/>
            <a:ahLst/>
            <a:cxnLst/>
            <a:rect l="l" t="t" r="r" b="b"/>
            <a:pathLst>
              <a:path w="565546" h="816405">
                <a:moveTo>
                  <a:pt x="0" y="0"/>
                </a:moveTo>
                <a:lnTo>
                  <a:pt x="565546" y="0"/>
                </a:lnTo>
                <a:lnTo>
                  <a:pt x="565546" y="816406"/>
                </a:lnTo>
                <a:lnTo>
                  <a:pt x="0" y="81640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2" name="TextBox 22"/>
          <p:cNvSpPr txBox="1"/>
          <p:nvPr/>
        </p:nvSpPr>
        <p:spPr>
          <a:xfrm>
            <a:off x="3750381" y="6647241"/>
            <a:ext cx="2542538" cy="110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0"/>
              </a:lnSpc>
            </a:pPr>
            <a:r>
              <a:rPr lang="en-US" sz="1828" spc="202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MAYOR RESPONSABILIDAD DEL EMPLEADOR </a:t>
            </a:r>
          </a:p>
          <a:p>
            <a:pPr marL="0" lvl="0" indent="0" algn="ctr">
              <a:lnSpc>
                <a:spcPts val="2230"/>
              </a:lnSpc>
              <a:spcBef>
                <a:spcPct val="0"/>
              </a:spcBef>
            </a:pPr>
            <a:endParaRPr lang="en-US" sz="1828" spc="202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845896" y="6647241"/>
            <a:ext cx="2513470" cy="137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0"/>
              </a:lnSpc>
            </a:pPr>
            <a:r>
              <a:rPr lang="en-US" sz="1828" spc="202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PROTECCIÓN REFORZADA A TRABAJADORES VULNERABLES </a:t>
            </a:r>
          </a:p>
          <a:p>
            <a:pPr marL="0" lvl="0" indent="0" algn="ctr">
              <a:lnSpc>
                <a:spcPts val="2230"/>
              </a:lnSpc>
              <a:spcBef>
                <a:spcPct val="0"/>
              </a:spcBef>
            </a:pPr>
            <a:endParaRPr lang="en-US" sz="1828" spc="202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902291" y="6647241"/>
            <a:ext cx="2513470" cy="110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0"/>
              </a:lnSpc>
            </a:pPr>
            <a:r>
              <a:rPr lang="en-US" sz="1828" spc="202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INCLUSIÓN DE RIESGOS PSICOSOCIALES </a:t>
            </a:r>
          </a:p>
          <a:p>
            <a:pPr marL="0" lvl="0" indent="0" algn="ctr">
              <a:lnSpc>
                <a:spcPts val="2230"/>
              </a:lnSpc>
              <a:spcBef>
                <a:spcPct val="0"/>
              </a:spcBef>
            </a:pPr>
            <a:endParaRPr lang="en-US" sz="1828" spc="202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031537" y="6647241"/>
            <a:ext cx="2514758" cy="110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0"/>
              </a:lnSpc>
            </a:pPr>
            <a:r>
              <a:rPr lang="en-US" sz="1828" spc="202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ENFOQUE PREVENTIVO OBLIGATORIO </a:t>
            </a:r>
          </a:p>
          <a:p>
            <a:pPr marL="0" lvl="0" indent="0" algn="ctr">
              <a:lnSpc>
                <a:spcPts val="2230"/>
              </a:lnSpc>
              <a:spcBef>
                <a:spcPct val="0"/>
              </a:spcBef>
            </a:pPr>
            <a:endParaRPr lang="en-US" sz="1828" spc="202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65541" y="963045"/>
            <a:ext cx="15348259" cy="3181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86"/>
              </a:lnSpc>
            </a:pPr>
            <a:r>
              <a:rPr lang="en-US" sz="7968" spc="88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IMPACTO EN SEGURIDAD Y SALUD EN EL TRABAJO</a:t>
            </a:r>
          </a:p>
          <a:p>
            <a:pPr algn="ctr">
              <a:lnSpc>
                <a:spcPts val="8286"/>
              </a:lnSpc>
            </a:pPr>
            <a:endParaRPr lang="en-US" sz="7968" spc="884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5410086" y="3064075"/>
            <a:ext cx="7248301" cy="376791"/>
            <a:chOff x="0" y="0"/>
            <a:chExt cx="1811240" cy="9415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11240" cy="94154"/>
            </a:xfrm>
            <a:custGeom>
              <a:avLst/>
              <a:gdLst/>
              <a:ahLst/>
              <a:cxnLst/>
              <a:rect l="l" t="t" r="r" b="b"/>
              <a:pathLst>
                <a:path w="1811240" h="94154">
                  <a:moveTo>
                    <a:pt x="0" y="0"/>
                  </a:moveTo>
                  <a:lnTo>
                    <a:pt x="1811240" y="0"/>
                  </a:lnTo>
                  <a:lnTo>
                    <a:pt x="1811240" y="94154"/>
                  </a:lnTo>
                  <a:lnTo>
                    <a:pt x="0" y="94154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1811240" cy="1227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5303852" y="3161023"/>
            <a:ext cx="7271636" cy="401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60"/>
              </a:lnSpc>
            </a:pPr>
            <a:r>
              <a:rPr lang="en-US" sz="1625" b="1" spc="180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Relación directa con el SG-SST:</a:t>
            </a:r>
          </a:p>
          <a:p>
            <a:pPr algn="ctr">
              <a:lnSpc>
                <a:spcPts val="1560"/>
              </a:lnSpc>
            </a:pPr>
            <a:endParaRPr lang="en-US" sz="1625" b="1" spc="180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-469331" y="-761688"/>
            <a:ext cx="19184897" cy="1523377"/>
            <a:chOff x="0" y="0"/>
            <a:chExt cx="7146120" cy="567438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146120" cy="567438"/>
            </a:xfrm>
            <a:custGeom>
              <a:avLst/>
              <a:gdLst/>
              <a:ahLst/>
              <a:cxnLst/>
              <a:rect l="l" t="t" r="r" b="b"/>
              <a:pathLst>
                <a:path w="7146120" h="567438">
                  <a:moveTo>
                    <a:pt x="0" y="0"/>
                  </a:moveTo>
                  <a:lnTo>
                    <a:pt x="7146120" y="0"/>
                  </a:lnTo>
                  <a:lnTo>
                    <a:pt x="7146120" y="567438"/>
                  </a:lnTo>
                  <a:lnTo>
                    <a:pt x="0" y="567438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28575"/>
              <a:ext cx="7146120" cy="596013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3750381" y="8885532"/>
            <a:ext cx="11662564" cy="505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1"/>
              </a:lnSpc>
            </a:pPr>
            <a:r>
              <a:rPr lang="en-US" sz="2993" b="1">
                <a:solidFill>
                  <a:srgbClr val="2622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El SG-SST se consolida como eje de cumplimiento laboral.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7387060" y="4251932"/>
            <a:ext cx="1249263" cy="1870581"/>
            <a:chOff x="0" y="0"/>
            <a:chExt cx="1665684" cy="2494108"/>
          </a:xfrm>
        </p:grpSpPr>
        <p:grpSp>
          <p:nvGrpSpPr>
            <p:cNvPr id="39" name="Group 39"/>
            <p:cNvGrpSpPr/>
            <p:nvPr/>
          </p:nvGrpSpPr>
          <p:grpSpPr>
            <a:xfrm rot="118667">
              <a:off x="27320" y="27320"/>
              <a:ext cx="1611044" cy="1611044"/>
              <a:chOff x="0" y="0"/>
              <a:chExt cx="812800" cy="81280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AEEF"/>
              </a:solidFill>
              <a:ln w="9525" cap="sq">
                <a:solidFill>
                  <a:srgbClr val="26226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2" name="Group 42"/>
            <p:cNvGrpSpPr/>
            <p:nvPr/>
          </p:nvGrpSpPr>
          <p:grpSpPr>
            <a:xfrm>
              <a:off x="581329" y="2078474"/>
              <a:ext cx="415634" cy="415634"/>
              <a:chOff x="0" y="0"/>
              <a:chExt cx="812800" cy="81280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62262"/>
              </a:solidFill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39"/>
                  </a:lnSpc>
                </a:pPr>
                <a:endParaRPr/>
              </a:p>
            </p:txBody>
          </p:sp>
        </p:grpSp>
        <p:sp>
          <p:nvSpPr>
            <p:cNvPr id="45" name="AutoShape 45"/>
            <p:cNvSpPr/>
            <p:nvPr/>
          </p:nvSpPr>
          <p:spPr>
            <a:xfrm>
              <a:off x="805042" y="1637884"/>
              <a:ext cx="3483" cy="620343"/>
            </a:xfrm>
            <a:prstGeom prst="line">
              <a:avLst/>
            </a:prstGeom>
            <a:ln w="48658" cap="flat">
              <a:solidFill>
                <a:srgbClr val="262262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4444643" y="4281360"/>
            <a:ext cx="1249263" cy="1870581"/>
            <a:chOff x="0" y="0"/>
            <a:chExt cx="1665684" cy="2494108"/>
          </a:xfrm>
        </p:grpSpPr>
        <p:grpSp>
          <p:nvGrpSpPr>
            <p:cNvPr id="47" name="Group 47"/>
            <p:cNvGrpSpPr/>
            <p:nvPr/>
          </p:nvGrpSpPr>
          <p:grpSpPr>
            <a:xfrm rot="118667">
              <a:off x="27320" y="27320"/>
              <a:ext cx="1611044" cy="1611044"/>
              <a:chOff x="0" y="0"/>
              <a:chExt cx="812800" cy="812800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B75BC"/>
              </a:solidFill>
              <a:ln w="9525" cap="sq">
                <a:solidFill>
                  <a:srgbClr val="262262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0" name="Group 50"/>
            <p:cNvGrpSpPr/>
            <p:nvPr/>
          </p:nvGrpSpPr>
          <p:grpSpPr>
            <a:xfrm>
              <a:off x="581329" y="2078474"/>
              <a:ext cx="415634" cy="415634"/>
              <a:chOff x="0" y="0"/>
              <a:chExt cx="812800" cy="812800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62262"/>
              </a:solidFill>
            </p:spPr>
            <p:txBody>
              <a:bodyPr/>
              <a:lstStyle/>
              <a:p>
                <a:endParaRPr lang="es-CO"/>
              </a:p>
            </p:txBody>
          </p:sp>
          <p:sp>
            <p:nvSpPr>
              <p:cNvPr id="52" name="TextBox 52"/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39"/>
                  </a:lnSpc>
                </a:pPr>
                <a:endParaRPr/>
              </a:p>
            </p:txBody>
          </p:sp>
        </p:grpSp>
        <p:sp>
          <p:nvSpPr>
            <p:cNvPr id="53" name="AutoShape 53"/>
            <p:cNvSpPr/>
            <p:nvPr/>
          </p:nvSpPr>
          <p:spPr>
            <a:xfrm>
              <a:off x="805042" y="1637884"/>
              <a:ext cx="3483" cy="620343"/>
            </a:xfrm>
            <a:prstGeom prst="line">
              <a:avLst/>
            </a:prstGeom>
            <a:ln w="48658" cap="flat">
              <a:solidFill>
                <a:srgbClr val="262262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4" name="Freeform 54"/>
          <p:cNvSpPr/>
          <p:nvPr/>
        </p:nvSpPr>
        <p:spPr>
          <a:xfrm>
            <a:off x="4645157" y="4629863"/>
            <a:ext cx="848235" cy="689384"/>
          </a:xfrm>
          <a:custGeom>
            <a:avLst/>
            <a:gdLst/>
            <a:ahLst/>
            <a:cxnLst/>
            <a:rect l="l" t="t" r="r" b="b"/>
            <a:pathLst>
              <a:path w="848235" h="689384">
                <a:moveTo>
                  <a:pt x="0" y="0"/>
                </a:moveTo>
                <a:lnTo>
                  <a:pt x="848236" y="0"/>
                </a:lnTo>
                <a:lnTo>
                  <a:pt x="848236" y="689383"/>
                </a:lnTo>
                <a:lnTo>
                  <a:pt x="0" y="68938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5" name="Freeform 55"/>
          <p:cNvSpPr/>
          <p:nvPr/>
        </p:nvSpPr>
        <p:spPr>
          <a:xfrm>
            <a:off x="7606135" y="4505104"/>
            <a:ext cx="800992" cy="736913"/>
          </a:xfrm>
          <a:custGeom>
            <a:avLst/>
            <a:gdLst/>
            <a:ahLst/>
            <a:cxnLst/>
            <a:rect l="l" t="t" r="r" b="b"/>
            <a:pathLst>
              <a:path w="800992" h="736913">
                <a:moveTo>
                  <a:pt x="0" y="0"/>
                </a:moveTo>
                <a:lnTo>
                  <a:pt x="800993" y="0"/>
                </a:lnTo>
                <a:lnTo>
                  <a:pt x="800993" y="736913"/>
                </a:lnTo>
                <a:lnTo>
                  <a:pt x="0" y="7369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97253" y="1690024"/>
            <a:ext cx="6039774" cy="6906952"/>
            <a:chOff x="0" y="0"/>
            <a:chExt cx="935719" cy="10700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35719" cy="1070068"/>
            </a:xfrm>
            <a:custGeom>
              <a:avLst/>
              <a:gdLst/>
              <a:ahLst/>
              <a:cxnLst/>
              <a:rect l="l" t="t" r="r" b="b"/>
              <a:pathLst>
                <a:path w="935719" h="1070068">
                  <a:moveTo>
                    <a:pt x="0" y="0"/>
                  </a:moveTo>
                  <a:lnTo>
                    <a:pt x="935719" y="0"/>
                  </a:lnTo>
                  <a:lnTo>
                    <a:pt x="935719" y="1070068"/>
                  </a:lnTo>
                  <a:lnTo>
                    <a:pt x="0" y="1070068"/>
                  </a:lnTo>
                  <a:close/>
                </a:path>
              </a:pathLst>
            </a:custGeom>
            <a:blipFill>
              <a:blip r:embed="rId2"/>
              <a:stretch>
                <a:fillRect t="-15303" b="-15864"/>
              </a:stretch>
            </a:blipFill>
            <a:ln w="114300" cap="sq">
              <a:solidFill>
                <a:srgbClr val="1B75BC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699078" y="6039965"/>
            <a:ext cx="8107033" cy="187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633" lvl="1" indent="-229317" algn="l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Identificación de peligros </a:t>
            </a:r>
          </a:p>
          <a:p>
            <a:pPr marL="458633" lvl="1" indent="-229317" algn="l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Evaluación y control de riesgos </a:t>
            </a:r>
          </a:p>
          <a:p>
            <a:pPr marL="458633" lvl="1" indent="-229317" algn="l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Capacitación permanente </a:t>
            </a:r>
          </a:p>
          <a:p>
            <a:pPr marL="458633" lvl="1" indent="-229317" algn="l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Vigilancia epidemiológica </a:t>
            </a:r>
          </a:p>
          <a:p>
            <a:pPr algn="l">
              <a:lnSpc>
                <a:spcPts val="2974"/>
              </a:lnSpc>
            </a:pPr>
            <a:endParaRPr lang="en-US" sz="2124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699078" y="5143500"/>
            <a:ext cx="8004572" cy="513781"/>
            <a:chOff x="0" y="0"/>
            <a:chExt cx="2000221" cy="12838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00221" cy="128386"/>
            </a:xfrm>
            <a:custGeom>
              <a:avLst/>
              <a:gdLst/>
              <a:ahLst/>
              <a:cxnLst/>
              <a:rect l="l" t="t" r="r" b="b"/>
              <a:pathLst>
                <a:path w="2000221" h="128386">
                  <a:moveTo>
                    <a:pt x="0" y="0"/>
                  </a:moveTo>
                  <a:lnTo>
                    <a:pt x="2000221" y="0"/>
                  </a:lnTo>
                  <a:lnTo>
                    <a:pt x="2000221" y="128386"/>
                  </a:lnTo>
                  <a:lnTo>
                    <a:pt x="0" y="128386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000221" cy="1569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8816111" y="-11455422"/>
            <a:ext cx="1278988" cy="23086583"/>
            <a:chOff x="0" y="0"/>
            <a:chExt cx="476406" cy="859944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06" cy="8599446"/>
            </a:xfrm>
            <a:custGeom>
              <a:avLst/>
              <a:gdLst/>
              <a:ahLst/>
              <a:cxnLst/>
              <a:rect l="l" t="t" r="r" b="b"/>
              <a:pathLst>
                <a:path w="476406" h="8599446">
                  <a:moveTo>
                    <a:pt x="0" y="0"/>
                  </a:moveTo>
                  <a:lnTo>
                    <a:pt x="476406" y="0"/>
                  </a:lnTo>
                  <a:lnTo>
                    <a:pt x="476406" y="8599446"/>
                  </a:lnTo>
                  <a:lnTo>
                    <a:pt x="0" y="8599446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76406" cy="8628022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 rot="5400000" flipV="1">
            <a:off x="12983301" y="-1928785"/>
            <a:ext cx="6444000" cy="8204166"/>
          </a:xfrm>
          <a:custGeom>
            <a:avLst/>
            <a:gdLst/>
            <a:ahLst/>
            <a:cxnLst/>
            <a:rect l="l" t="t" r="r" b="b"/>
            <a:pathLst>
              <a:path w="6444000" h="8204166">
                <a:moveTo>
                  <a:pt x="0" y="8204167"/>
                </a:moveTo>
                <a:lnTo>
                  <a:pt x="6444000" y="8204167"/>
                </a:lnTo>
                <a:lnTo>
                  <a:pt x="6444000" y="0"/>
                </a:lnTo>
                <a:lnTo>
                  <a:pt x="0" y="0"/>
                </a:lnTo>
                <a:lnTo>
                  <a:pt x="0" y="8204167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2" name="TextBox 12"/>
          <p:cNvSpPr txBox="1"/>
          <p:nvPr/>
        </p:nvSpPr>
        <p:spPr>
          <a:xfrm>
            <a:off x="8776261" y="3552649"/>
            <a:ext cx="7850206" cy="1842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66"/>
              </a:lnSpc>
            </a:pPr>
            <a:r>
              <a:rPr lang="en-US" sz="4964" spc="551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DECRETO 1072 DE 2015 (BASE DEL SG-SST)</a:t>
            </a:r>
          </a:p>
          <a:p>
            <a:pPr algn="just">
              <a:lnSpc>
                <a:spcPts val="4766"/>
              </a:lnSpc>
            </a:pPr>
            <a:endParaRPr lang="en-US" sz="4964" spc="551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776261" y="5238750"/>
            <a:ext cx="7265333" cy="474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Obligaciones clave:</a:t>
            </a:r>
          </a:p>
          <a:p>
            <a:pPr algn="just">
              <a:lnSpc>
                <a:spcPts val="1560"/>
              </a:lnSpc>
            </a:pPr>
            <a:endParaRPr lang="en-US" sz="2225" b="1" spc="247">
              <a:solidFill>
                <a:srgbClr val="262262"/>
              </a:solidFill>
              <a:latin typeface="Helios Bold"/>
              <a:ea typeface="Helios Bold"/>
              <a:cs typeface="Helios Bold"/>
              <a:sym typeface="Helios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750381" y="8885532"/>
            <a:ext cx="11662564" cy="505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1"/>
              </a:lnSpc>
            </a:pPr>
            <a:r>
              <a:rPr lang="en-US" sz="2993" b="1">
                <a:solidFill>
                  <a:srgbClr val="2622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Obligatorio para TODOS los empleadores en Colombia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24101" y="4555534"/>
            <a:ext cx="10137052" cy="1959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8630" lvl="1" indent="-304315" algn="ctr">
              <a:lnSpc>
                <a:spcPts val="3946"/>
              </a:lnSpc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Contrato indefinido como regla general </a:t>
            </a:r>
          </a:p>
          <a:p>
            <a:pPr marL="608630" lvl="1" indent="-304315" algn="ctr">
              <a:lnSpc>
                <a:spcPts val="3946"/>
              </a:lnSpc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Mayor protección a trabajadores vulnerables </a:t>
            </a:r>
          </a:p>
          <a:p>
            <a:pPr marL="608630" lvl="1" indent="-304315" algn="ctr">
              <a:lnSpc>
                <a:spcPts val="3946"/>
              </a:lnSpc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Regulación de nuevas formas de trabajo </a:t>
            </a:r>
          </a:p>
          <a:p>
            <a:pPr marL="608630" lvl="1" indent="-304315" algn="ctr">
              <a:lnSpc>
                <a:spcPts val="3946"/>
              </a:lnSpc>
              <a:spcBef>
                <a:spcPct val="0"/>
              </a:spcBef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Fortalecimiento de estabilidad laboral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824101" y="1738769"/>
            <a:ext cx="11423529" cy="2253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CAMBIOS CLAVE DE LA LEY 2466 DE 2025</a:t>
            </a:r>
          </a:p>
          <a:p>
            <a:pPr algn="ctr">
              <a:lnSpc>
                <a:spcPts val="5835"/>
              </a:lnSpc>
            </a:pPr>
            <a:endParaRPr lang="en-US" sz="6078" spc="674">
              <a:solidFill>
                <a:srgbClr val="262262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5427890" y="8962454"/>
            <a:ext cx="8004572" cy="513781"/>
            <a:chOff x="0" y="0"/>
            <a:chExt cx="2000221" cy="12838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00221" cy="128386"/>
            </a:xfrm>
            <a:custGeom>
              <a:avLst/>
              <a:gdLst/>
              <a:ahLst/>
              <a:cxnLst/>
              <a:rect l="l" t="t" r="r" b="b"/>
              <a:pathLst>
                <a:path w="2000221" h="128386">
                  <a:moveTo>
                    <a:pt x="0" y="0"/>
                  </a:moveTo>
                  <a:lnTo>
                    <a:pt x="2000221" y="0"/>
                  </a:lnTo>
                  <a:lnTo>
                    <a:pt x="2000221" y="128386"/>
                  </a:lnTo>
                  <a:lnTo>
                    <a:pt x="0" y="128386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000221" cy="1569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868584" y="9096528"/>
            <a:ext cx="7516254" cy="293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Se prioriza la permanencia en el empleo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12" name="Freeform 12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AutoShape 13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AutoShape 14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075474" y="4362570"/>
            <a:ext cx="11950918" cy="3462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46"/>
              </a:lnSpc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Es la protección especial que impide el despido de trabajadores en condición de vulnerabilidad sin autorización.</a:t>
            </a:r>
          </a:p>
          <a:p>
            <a:pPr algn="l">
              <a:lnSpc>
                <a:spcPts val="3946"/>
              </a:lnSpc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Aplica a:</a:t>
            </a:r>
          </a:p>
          <a:p>
            <a:pPr algn="l">
              <a:lnSpc>
                <a:spcPts val="3946"/>
              </a:lnSpc>
            </a:pPr>
            <a:endParaRPr lang="en-US" sz="2819" spc="166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  <a:p>
            <a:pPr marL="608631" lvl="1" indent="-304315" algn="l">
              <a:lnSpc>
                <a:spcPts val="3946"/>
              </a:lnSpc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Personas con discapacidad o enfermedad </a:t>
            </a:r>
          </a:p>
          <a:p>
            <a:pPr marL="608631" lvl="1" indent="-304315" algn="l">
              <a:lnSpc>
                <a:spcPts val="3946"/>
              </a:lnSpc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Mujeres embarazadas </a:t>
            </a:r>
          </a:p>
          <a:p>
            <a:pPr marL="608631" lvl="1" indent="-304315" algn="l">
              <a:lnSpc>
                <a:spcPts val="3946"/>
              </a:lnSpc>
              <a:spcBef>
                <a:spcPct val="0"/>
              </a:spcBef>
              <a:buFont typeface="Arial"/>
              <a:buChar char="•"/>
            </a:pPr>
            <a:r>
              <a:rPr lang="en-US" sz="2819" spc="166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Prepensionados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824101" y="1738769"/>
            <a:ext cx="11423529" cy="1516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ESTABILIDAD LABORAL REFORZADA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8" name="Freeform 8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AutoShape 10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62902" y="5117682"/>
            <a:ext cx="11691689" cy="1925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5429" lvl="1" indent="-297714" algn="l">
              <a:lnSpc>
                <a:spcPts val="3861"/>
              </a:lnSpc>
              <a:buFont typeface="Arial"/>
              <a:buChar char="•"/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Prohibición de despido por razones de salud </a:t>
            </a:r>
          </a:p>
          <a:p>
            <a:pPr marL="595429" lvl="1" indent="-297714" algn="l">
              <a:lnSpc>
                <a:spcPts val="3861"/>
              </a:lnSpc>
              <a:buFont typeface="Arial"/>
              <a:buChar char="•"/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Requiere autorización previa (Ministerio o juez) </a:t>
            </a:r>
          </a:p>
          <a:p>
            <a:pPr marL="595429" lvl="1" indent="-297714" algn="l">
              <a:lnSpc>
                <a:spcPts val="3861"/>
              </a:lnSpc>
              <a:buFont typeface="Arial"/>
              <a:buChar char="•"/>
            </a:pPr>
            <a:r>
              <a:rPr lang="en-US" sz="2757" spc="162">
                <a:solidFill>
                  <a:srgbClr val="262262"/>
                </a:solidFill>
                <a:latin typeface="Helios"/>
                <a:ea typeface="Helios"/>
                <a:cs typeface="Helios"/>
                <a:sym typeface="Helios"/>
              </a:rPr>
              <a:t>Protección incluso sin calificación formal </a:t>
            </a:r>
          </a:p>
          <a:p>
            <a:pPr algn="l">
              <a:lnSpc>
                <a:spcPts val="3861"/>
              </a:lnSpc>
              <a:spcBef>
                <a:spcPct val="0"/>
              </a:spcBef>
            </a:pPr>
            <a:endParaRPr lang="en-US" sz="2757" spc="162">
              <a:solidFill>
                <a:srgbClr val="262262"/>
              </a:solidFill>
              <a:latin typeface="Helios"/>
              <a:ea typeface="Helios"/>
              <a:cs typeface="Helios"/>
              <a:sym typeface="Helio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24101" y="1738769"/>
            <a:ext cx="11423529" cy="1516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5"/>
              </a:lnSpc>
            </a:pPr>
            <a:r>
              <a:rPr lang="en-US" sz="6078" spc="674">
                <a:solidFill>
                  <a:srgbClr val="262262"/>
                </a:solidFill>
                <a:latin typeface="Bree Serif"/>
                <a:ea typeface="Bree Serif"/>
                <a:cs typeface="Bree Serif"/>
                <a:sym typeface="Bree Serif"/>
              </a:rPr>
              <a:t>ESTABILIDAD REFORZADA EN LA REFORMA 2025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824101" y="-365594"/>
            <a:ext cx="15181998" cy="1092957"/>
            <a:chOff x="0" y="0"/>
            <a:chExt cx="5655093" cy="4071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55093" cy="407112"/>
            </a:xfrm>
            <a:custGeom>
              <a:avLst/>
              <a:gdLst/>
              <a:ahLst/>
              <a:cxnLst/>
              <a:rect l="l" t="t" r="r" b="b"/>
              <a:pathLst>
                <a:path w="5655093" h="407112">
                  <a:moveTo>
                    <a:pt x="0" y="0"/>
                  </a:moveTo>
                  <a:lnTo>
                    <a:pt x="5655093" y="0"/>
                  </a:lnTo>
                  <a:lnTo>
                    <a:pt x="5655093" y="407112"/>
                  </a:lnTo>
                  <a:lnTo>
                    <a:pt x="0" y="407112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5655093" cy="43568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-826891" y="-1688355"/>
            <a:ext cx="7283617" cy="6568499"/>
            <a:chOff x="0" y="0"/>
            <a:chExt cx="9711490" cy="8757998"/>
          </a:xfrm>
        </p:grpSpPr>
        <p:sp>
          <p:nvSpPr>
            <p:cNvPr id="8" name="Freeform 8"/>
            <p:cNvSpPr/>
            <p:nvPr/>
          </p:nvSpPr>
          <p:spPr>
            <a:xfrm rot="-10800000">
              <a:off x="0" y="0"/>
              <a:ext cx="9711490" cy="8757998"/>
            </a:xfrm>
            <a:custGeom>
              <a:avLst/>
              <a:gdLst/>
              <a:ahLst/>
              <a:cxnLst/>
              <a:rect l="l" t="t" r="r" b="b"/>
              <a:pathLst>
                <a:path w="9711490" h="8757998">
                  <a:moveTo>
                    <a:pt x="0" y="0"/>
                  </a:moveTo>
                  <a:lnTo>
                    <a:pt x="9711490" y="0"/>
                  </a:lnTo>
                  <a:lnTo>
                    <a:pt x="9711490" y="8757998"/>
                  </a:lnTo>
                  <a:lnTo>
                    <a:pt x="0" y="8757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AutoShape 9"/>
            <p:cNvSpPr/>
            <p:nvPr/>
          </p:nvSpPr>
          <p:spPr>
            <a:xfrm>
              <a:off x="3542825" y="182157"/>
              <a:ext cx="4651057" cy="4651057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AutoShape 10"/>
            <p:cNvSpPr/>
            <p:nvPr/>
          </p:nvSpPr>
          <p:spPr>
            <a:xfrm>
              <a:off x="1171484" y="182157"/>
              <a:ext cx="2382254" cy="2382254"/>
            </a:xfrm>
            <a:prstGeom prst="line">
              <a:avLst/>
            </a:prstGeom>
            <a:ln w="87925" cap="flat">
              <a:solidFill>
                <a:srgbClr val="F4F5F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742337" y="9564060"/>
            <a:ext cx="19816820" cy="1232767"/>
            <a:chOff x="0" y="0"/>
            <a:chExt cx="7381503" cy="4591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381504" cy="459190"/>
            </a:xfrm>
            <a:custGeom>
              <a:avLst/>
              <a:gdLst/>
              <a:ahLst/>
              <a:cxnLst/>
              <a:rect l="l" t="t" r="r" b="b"/>
              <a:pathLst>
                <a:path w="7381504" h="459190">
                  <a:moveTo>
                    <a:pt x="0" y="0"/>
                  </a:moveTo>
                  <a:lnTo>
                    <a:pt x="7381504" y="0"/>
                  </a:lnTo>
                  <a:lnTo>
                    <a:pt x="7381504" y="459190"/>
                  </a:lnTo>
                  <a:lnTo>
                    <a:pt x="0" y="459190"/>
                  </a:lnTo>
                  <a:close/>
                </a:path>
              </a:pathLst>
            </a:custGeom>
            <a:solidFill>
              <a:srgbClr val="26226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7381503" cy="487765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234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27890" y="8962454"/>
            <a:ext cx="8004572" cy="513781"/>
            <a:chOff x="0" y="0"/>
            <a:chExt cx="2000221" cy="12838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00221" cy="128386"/>
            </a:xfrm>
            <a:custGeom>
              <a:avLst/>
              <a:gdLst/>
              <a:ahLst/>
              <a:cxnLst/>
              <a:rect l="l" t="t" r="r" b="b"/>
              <a:pathLst>
                <a:path w="2000221" h="128386">
                  <a:moveTo>
                    <a:pt x="0" y="0"/>
                  </a:moveTo>
                  <a:lnTo>
                    <a:pt x="2000221" y="0"/>
                  </a:lnTo>
                  <a:lnTo>
                    <a:pt x="2000221" y="128386"/>
                  </a:lnTo>
                  <a:lnTo>
                    <a:pt x="0" y="128386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000221" cy="1569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868584" y="9096528"/>
            <a:ext cx="7516254" cy="293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36"/>
              </a:lnSpc>
            </a:pPr>
            <a:r>
              <a:rPr lang="en-US" sz="2225" b="1" spc="247">
                <a:solidFill>
                  <a:srgbClr val="262262"/>
                </a:solidFill>
                <a:latin typeface="Helios Bold"/>
                <a:ea typeface="Helios Bold"/>
                <a:cs typeface="Helios Bold"/>
                <a:sym typeface="Helios Bold"/>
              </a:rPr>
              <a:t>Refuerza línea jurisprudencial existente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1390</Words>
  <Application>Microsoft Office PowerPoint</Application>
  <PresentationFormat>Personalizado</PresentationFormat>
  <Paragraphs>185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4" baseType="lpstr">
      <vt:lpstr>Arial</vt:lpstr>
      <vt:lpstr>Montserrat Bold</vt:lpstr>
      <vt:lpstr>Helios</vt:lpstr>
      <vt:lpstr>Helios Bold</vt:lpstr>
      <vt:lpstr>Calibri</vt:lpstr>
      <vt:lpstr>Bree Serif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negocios</dc:title>
  <cp:lastModifiedBy>Administrador Nepo</cp:lastModifiedBy>
  <cp:revision>1</cp:revision>
  <dcterms:created xsi:type="dcterms:W3CDTF">2006-08-16T00:00:00Z</dcterms:created>
  <dcterms:modified xsi:type="dcterms:W3CDTF">2026-04-20T19:43:54Z</dcterms:modified>
  <dc:identifier>DAHF6r1NZBQ</dc:identifier>
</cp:coreProperties>
</file>