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91" r:id="rId3"/>
    <p:sldId id="284" r:id="rId4"/>
    <p:sldId id="288" r:id="rId5"/>
    <p:sldId id="286" r:id="rId6"/>
    <p:sldId id="293" r:id="rId7"/>
    <p:sldId id="281" r:id="rId8"/>
    <p:sldId id="269" r:id="rId9"/>
    <p:sldId id="289" r:id="rId10"/>
    <p:sldId id="292" r:id="rId11"/>
    <p:sldId id="282" r:id="rId12"/>
    <p:sldId id="294" r:id="rId13"/>
    <p:sldId id="266" r:id="rId14"/>
    <p:sldId id="295" r:id="rId15"/>
    <p:sldId id="297" r:id="rId16"/>
    <p:sldId id="296" r:id="rId17"/>
    <p:sldId id="298" r:id="rId18"/>
    <p:sldId id="300" r:id="rId19"/>
    <p:sldId id="272" r:id="rId20"/>
    <p:sldId id="299" r:id="rId21"/>
    <p:sldId id="273" r:id="rId22"/>
    <p:sldId id="280" r:id="rId23"/>
    <p:sldId id="290" r:id="rId24"/>
    <p:sldId id="260" r:id="rId25"/>
    <p:sldId id="275" r:id="rId26"/>
    <p:sldId id="301" r:id="rId27"/>
    <p:sldId id="283" r:id="rId28"/>
    <p:sldId id="302" r:id="rId29"/>
    <p:sldId id="303" r:id="rId30"/>
    <p:sldId id="304" r:id="rId31"/>
    <p:sldId id="305" r:id="rId32"/>
    <p:sldId id="306" r:id="rId33"/>
    <p:sldId id="307" r:id="rId34"/>
    <p:sldId id="308" r:id="rId35"/>
    <p:sldId id="309" r:id="rId36"/>
    <p:sldId id="310" r:id="rId37"/>
    <p:sldId id="311" r:id="rId38"/>
    <p:sldId id="312" r:id="rId39"/>
    <p:sldId id="313" r:id="rId40"/>
    <p:sldId id="314" r:id="rId41"/>
    <p:sldId id="315" r:id="rId42"/>
    <p:sldId id="316" r:id="rId43"/>
    <p:sldId id="317" r:id="rId44"/>
    <p:sldId id="319" r:id="rId45"/>
    <p:sldId id="318" r:id="rId46"/>
    <p:sldId id="320" r:id="rId47"/>
    <p:sldId id="321" r:id="rId48"/>
    <p:sldId id="322" r:id="rId49"/>
    <p:sldId id="279" r:id="rId50"/>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4191" autoAdjust="0"/>
    <p:restoredTop sz="94660"/>
  </p:normalViewPr>
  <p:slideViewPr>
    <p:cSldViewPr snapToGrid="0">
      <p:cViewPr varScale="1">
        <p:scale>
          <a:sx n="103" d="100"/>
          <a:sy n="103" d="100"/>
        </p:scale>
        <p:origin x="114" y="576"/>
      </p:cViewPr>
      <p:guideLst/>
    </p:cSldViewPr>
  </p:slideViewPr>
  <p:notesTextViewPr>
    <p:cViewPr>
      <p:scale>
        <a:sx n="1" d="1"/>
        <a:sy n="1" d="1"/>
      </p:scale>
      <p:origin x="0" y="0"/>
    </p:cViewPr>
  </p:notesTextViewPr>
  <p:sorterViewPr>
    <p:cViewPr>
      <p:scale>
        <a:sx n="100" d="100"/>
        <a:sy n="100" d="100"/>
      </p:scale>
      <p:origin x="0" y="-1072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621209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981809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3556681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350425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876702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4201400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4040057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519519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52838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730906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t>13/07/2026</a:t>
            </a:fld>
            <a:endParaRPr lang="es-CO"/>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357050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t>13/07/2026</a:t>
            </a:fld>
            <a:endParaRPr lang="es-CO"/>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t>‹Nº›</a:t>
            </a:fld>
            <a:endParaRPr lang="es-CO"/>
          </a:p>
        </p:txBody>
      </p:sp>
    </p:spTree>
    <p:extLst>
      <p:ext uri="{BB962C8B-B14F-4D97-AF65-F5344CB8AC3E}">
        <p14:creationId xmlns:p14="http://schemas.microsoft.com/office/powerpoint/2010/main" val="554428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4993FEE-78A4-4038-84D7-F0012EC87B4B}"/>
              </a:ext>
            </a:extLst>
          </p:cNvPr>
          <p:cNvSpPr txBox="1"/>
          <p:nvPr/>
        </p:nvSpPr>
        <p:spPr>
          <a:xfrm>
            <a:off x="3062287" y="2228850"/>
            <a:ext cx="6067425" cy="2246769"/>
          </a:xfrm>
          <a:prstGeom prst="rect">
            <a:avLst/>
          </a:prstGeom>
          <a:noFill/>
        </p:spPr>
        <p:txBody>
          <a:bodyPr wrap="square">
            <a:spAutoFit/>
          </a:bodyPr>
          <a:lstStyle/>
          <a:p>
            <a:pPr marL="365760" indent="-256032" algn="ctr">
              <a:defRPr/>
            </a:pPr>
            <a:r>
              <a:rPr lang="es-ES" sz="2000" b="1" dirty="0">
                <a:solidFill>
                  <a:schemeClr val="bg1"/>
                </a:solidFill>
                <a:latin typeface="Arial" panose="020B0604020202020204" pitchFamily="34" charset="0"/>
                <a:cs typeface="Arial" panose="020B0604020202020204" pitchFamily="34" charset="0"/>
              </a:rPr>
              <a:t>PARTE LEGAL DE LA NEGOCIACION</a:t>
            </a:r>
          </a:p>
          <a:p>
            <a:pPr marL="365760" indent="-256032" algn="ctr">
              <a:defRPr/>
            </a:pPr>
            <a:r>
              <a:rPr lang="es-CO" sz="2000" b="1" dirty="0">
                <a:solidFill>
                  <a:schemeClr val="bg1"/>
                </a:solidFill>
              </a:rPr>
              <a:t>DECRETO 243 DE 2024</a:t>
            </a:r>
            <a:endParaRPr lang="es-ES" sz="2000" b="1" dirty="0">
              <a:solidFill>
                <a:schemeClr val="bg1"/>
              </a:solidFill>
              <a:latin typeface="Arial" panose="020B0604020202020204" pitchFamily="34" charset="0"/>
              <a:cs typeface="Arial" panose="020B0604020202020204" pitchFamily="34" charset="0"/>
            </a:endParaRPr>
          </a:p>
          <a:p>
            <a:pPr marL="109728" algn="ctr">
              <a:defRPr/>
            </a:pPr>
            <a:endParaRPr lang="es-ES" sz="2000" b="1" dirty="0">
              <a:solidFill>
                <a:schemeClr val="bg1"/>
              </a:solidFill>
              <a:latin typeface="Arial" panose="020B0604020202020204" pitchFamily="34" charset="0"/>
              <a:cs typeface="Arial" panose="020B0604020202020204" pitchFamily="34" charset="0"/>
            </a:endParaRPr>
          </a:p>
          <a:p>
            <a:pPr marL="365760" indent="-256032" algn="ctr">
              <a:defRPr/>
            </a:pPr>
            <a:r>
              <a:rPr lang="es-ES" sz="2000" b="1" dirty="0">
                <a:solidFill>
                  <a:schemeClr val="bg1"/>
                </a:solidFill>
                <a:latin typeface="Arial" panose="020B0604020202020204" pitchFamily="34" charset="0"/>
                <a:cs typeface="Arial" panose="020B0604020202020204" pitchFamily="34" charset="0"/>
              </a:rPr>
              <a:t>NUEVA ESCUELA Y POPULAR </a:t>
            </a:r>
          </a:p>
          <a:p>
            <a:pPr marL="365760" indent="-256032" algn="ctr">
              <a:defRPr/>
            </a:pPr>
            <a:r>
              <a:rPr lang="es-ES" sz="2000" b="1" dirty="0">
                <a:solidFill>
                  <a:schemeClr val="bg1"/>
                </a:solidFill>
                <a:latin typeface="Arial" panose="020B0604020202020204" pitchFamily="34" charset="0"/>
                <a:cs typeface="Arial" panose="020B0604020202020204" pitchFamily="34" charset="0"/>
              </a:rPr>
              <a:t>“NEPO” </a:t>
            </a:r>
          </a:p>
          <a:p>
            <a:pPr marL="365760" indent="-256032" algn="ctr">
              <a:defRPr/>
            </a:pPr>
            <a:endParaRPr lang="es-ES" sz="2000" b="1" dirty="0">
              <a:solidFill>
                <a:schemeClr val="bg1"/>
              </a:solidFill>
              <a:latin typeface="Arial" panose="020B0604020202020204" pitchFamily="34" charset="0"/>
              <a:cs typeface="Arial" panose="020B0604020202020204" pitchFamily="34" charset="0"/>
            </a:endParaRPr>
          </a:p>
          <a:p>
            <a:pPr marL="365760" indent="-256032" algn="ctr">
              <a:defRPr/>
            </a:pPr>
            <a:r>
              <a:rPr lang="es-ES" sz="2000" b="1" dirty="0">
                <a:solidFill>
                  <a:schemeClr val="bg1"/>
                </a:solidFill>
                <a:latin typeface="Arial" panose="020B0604020202020204" pitchFamily="34" charset="0"/>
                <a:cs typeface="Arial" panose="020B0604020202020204" pitchFamily="34" charset="0"/>
              </a:rPr>
              <a:t>Gloria María Restrepo Ramírez</a:t>
            </a:r>
          </a:p>
        </p:txBody>
      </p:sp>
    </p:spTree>
    <p:extLst>
      <p:ext uri="{BB962C8B-B14F-4D97-AF65-F5344CB8AC3E}">
        <p14:creationId xmlns:p14="http://schemas.microsoft.com/office/powerpoint/2010/main" val="1872097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66654DF-C5F6-408E-801C-AFC79F3E6D2A}"/>
              </a:ext>
            </a:extLst>
          </p:cNvPr>
          <p:cNvSpPr txBox="1"/>
          <p:nvPr/>
        </p:nvSpPr>
        <p:spPr>
          <a:xfrm>
            <a:off x="3507971" y="166256"/>
            <a:ext cx="8478982" cy="6186309"/>
          </a:xfrm>
          <a:prstGeom prst="rect">
            <a:avLst/>
          </a:prstGeom>
          <a:noFill/>
        </p:spPr>
        <p:txBody>
          <a:bodyPr wrap="square">
            <a:spAutoFit/>
          </a:bodyPr>
          <a:lstStyle/>
          <a:p>
            <a:pPr marL="571500" lvl="0" indent="-571500" algn="just">
              <a:buFont typeface="Wingdings" panose="05000000000000000000" pitchFamily="2" charset="2"/>
              <a:buChar char="Ø"/>
            </a:pPr>
            <a:r>
              <a:rPr lang="es-ES" sz="3600" dirty="0">
                <a:solidFill>
                  <a:schemeClr val="bg1"/>
                </a:solidFill>
                <a:latin typeface="Arial" panose="020B0604020202020204" pitchFamily="34" charset="0"/>
                <a:cs typeface="Arial" panose="020B0604020202020204" pitchFamily="34" charset="0"/>
              </a:rPr>
              <a:t>La certificación que, como requisito y condición de participación, necesariamente deberá expedir toda organización bien sea sindicato, federación o confederación, con las firmas de su secretario y fiscal, sobre el número de sus empleados públicos afiliados, registrados en los libros sindicales, con derecho y pago de su cuota sindical descontada por el empleador.</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13952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241758" y="326889"/>
            <a:ext cx="9401578" cy="6247864"/>
          </a:xfrm>
          <a:prstGeom prst="rect">
            <a:avLst/>
          </a:prstGeom>
          <a:noFill/>
        </p:spPr>
        <p:txBody>
          <a:bodyPr wrap="square">
            <a:spAutoFit/>
          </a:bodyPr>
          <a:lstStyle/>
          <a:p>
            <a:pPr marL="457200" lvl="0" indent="-457200" algn="just">
              <a:buFont typeface="Wingdings" panose="05000000000000000000" pitchFamily="2" charset="2"/>
              <a:buChar char="Ø"/>
            </a:pPr>
            <a:r>
              <a:rPr lang="es-ES" sz="4000" dirty="0">
                <a:solidFill>
                  <a:schemeClr val="bg1"/>
                </a:solidFill>
                <a:latin typeface="Arial" panose="020B0604020202020204" pitchFamily="34" charset="0"/>
                <a:cs typeface="Arial" panose="020B0604020202020204" pitchFamily="34" charset="0"/>
              </a:rPr>
              <a:t>Esta certificación se entenderá expedida </a:t>
            </a:r>
            <a:r>
              <a:rPr lang="es-ES" sz="4000" u="sng" dirty="0">
                <a:solidFill>
                  <a:schemeClr val="bg1"/>
                </a:solidFill>
                <a:latin typeface="Arial" panose="020B0604020202020204" pitchFamily="34" charset="0"/>
                <a:cs typeface="Arial" panose="020B0604020202020204" pitchFamily="34" charset="0"/>
              </a:rPr>
              <a:t>bajo la gravedad de juramento </a:t>
            </a:r>
            <a:r>
              <a:rPr lang="es-ES" sz="4000" dirty="0">
                <a:solidFill>
                  <a:schemeClr val="bg1"/>
                </a:solidFill>
                <a:latin typeface="Arial" panose="020B0604020202020204" pitchFamily="34" charset="0"/>
                <a:cs typeface="Arial" panose="020B0604020202020204" pitchFamily="34" charset="0"/>
              </a:rPr>
              <a:t>y debe ser </a:t>
            </a:r>
            <a:r>
              <a:rPr lang="es-ES" sz="4000" u="sng" dirty="0">
                <a:solidFill>
                  <a:schemeClr val="bg1"/>
                </a:solidFill>
                <a:latin typeface="Arial" panose="020B0604020202020204" pitchFamily="34" charset="0"/>
                <a:cs typeface="Arial" panose="020B0604020202020204" pitchFamily="34" charset="0"/>
              </a:rPr>
              <a:t>coincidente</a:t>
            </a:r>
            <a:r>
              <a:rPr lang="es-ES" sz="4000" dirty="0">
                <a:solidFill>
                  <a:schemeClr val="bg1"/>
                </a:solidFill>
                <a:latin typeface="Arial" panose="020B0604020202020204" pitchFamily="34" charset="0"/>
                <a:cs typeface="Arial" panose="020B0604020202020204" pitchFamily="34" charset="0"/>
              </a:rPr>
              <a:t> con los fondos depositados en bancos por concepto de cuotas sindicales descontadas a los empleados públicos y consignadas a las organizaciones sindicales, con corte al 31 de diciembre del año inmediatamente anterior</a:t>
            </a:r>
            <a:r>
              <a:rPr lang="es-ES" sz="2800" dirty="0">
                <a:solidFill>
                  <a:schemeClr val="bg1"/>
                </a:solidFill>
              </a:rPr>
              <a:t>.</a:t>
            </a:r>
            <a:endParaRPr lang="es-CO" sz="4800" dirty="0">
              <a:solidFill>
                <a:schemeClr val="bg1"/>
              </a:solidFill>
            </a:endParaRPr>
          </a:p>
        </p:txBody>
      </p:sp>
    </p:spTree>
    <p:extLst>
      <p:ext uri="{BB962C8B-B14F-4D97-AF65-F5344CB8AC3E}">
        <p14:creationId xmlns:p14="http://schemas.microsoft.com/office/powerpoint/2010/main" val="24934547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174920" y="344920"/>
            <a:ext cx="9028090" cy="5016758"/>
          </a:xfrm>
          <a:prstGeom prst="rect">
            <a:avLst/>
          </a:prstGeom>
          <a:noFill/>
        </p:spPr>
        <p:txBody>
          <a:bodyPr wrap="square">
            <a:spAutoFit/>
          </a:bodyPr>
          <a:lstStyle/>
          <a:p>
            <a:pPr algn="just"/>
            <a:r>
              <a:rPr lang="es-ES" sz="3200" dirty="0">
                <a:solidFill>
                  <a:schemeClr val="bg1"/>
                </a:solidFill>
                <a:latin typeface="Arial" panose="020B0604020202020204" pitchFamily="34" charset="0"/>
                <a:cs typeface="Arial" panose="020B0604020202020204" pitchFamily="34" charset="0"/>
              </a:rPr>
              <a:t>En caso de no entregarse la certificación o de no ser expedida en forma concreta, precisa y cierta sobre el número de empleados públicos afiliados a una organización sindical, quedará suspendida la participación, permisos sindicales y demás garantías eventuales de la respectiva organización sindical y sus negociadores o delegados durante el proceso de negociación, hasta tanto expida la certificación en forma debida, precisa y cierta.</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18189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823855" y="1021880"/>
            <a:ext cx="7701565" cy="3416320"/>
          </a:xfrm>
          <a:prstGeom prst="rect">
            <a:avLst/>
          </a:prstGeom>
          <a:noFill/>
        </p:spPr>
        <p:txBody>
          <a:bodyPr wrap="square">
            <a:spAutoFit/>
          </a:bodyPr>
          <a:lstStyle/>
          <a:p>
            <a:pPr algn="just"/>
            <a:r>
              <a:rPr lang="es-ES" sz="3600" dirty="0">
                <a:solidFill>
                  <a:schemeClr val="bg1"/>
                </a:solidFill>
                <a:latin typeface="Arial" panose="020B0604020202020204" pitchFamily="34" charset="0"/>
                <a:cs typeface="Arial" panose="020B0604020202020204" pitchFamily="34" charset="0"/>
              </a:rPr>
              <a:t>Del mismo modo, el área de Talento Humano de cada entidad o quien haga sus veces deberá expedir una certificación en la que conste el número de afiliados con descuento por cada organización sindical.</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432095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840480" y="334852"/>
            <a:ext cx="8063345" cy="4832092"/>
          </a:xfrm>
          <a:prstGeom prst="rect">
            <a:avLst/>
          </a:prstGeom>
          <a:noFill/>
        </p:spPr>
        <p:txBody>
          <a:bodyPr wrap="square">
            <a:spAutoFit/>
          </a:bodyPr>
          <a:lstStyle/>
          <a:p>
            <a:pPr algn="just"/>
            <a:r>
              <a:rPr lang="es-ES" sz="3200" dirty="0"/>
              <a:t> </a:t>
            </a:r>
            <a:r>
              <a:rPr lang="es-ES" sz="4400" dirty="0">
                <a:solidFill>
                  <a:schemeClr val="bg1"/>
                </a:solidFill>
                <a:latin typeface="Arial" panose="020B0604020202020204" pitchFamily="34" charset="0"/>
                <a:cs typeface="Arial" panose="020B0604020202020204" pitchFamily="34" charset="0"/>
              </a:rPr>
              <a:t>ARTÍCULO 2.2.2.4.9. Condiciones y requisitos.</a:t>
            </a:r>
          </a:p>
          <a:p>
            <a:pPr algn="just"/>
            <a:endParaRPr lang="es-ES" sz="4400" dirty="0">
              <a:solidFill>
                <a:schemeClr val="bg1"/>
              </a:solidFill>
              <a:latin typeface="Arial" panose="020B0604020202020204" pitchFamily="34" charset="0"/>
              <a:cs typeface="Arial" panose="020B0604020202020204" pitchFamily="34" charset="0"/>
            </a:endParaRPr>
          </a:p>
          <a:p>
            <a:pPr algn="just"/>
            <a:r>
              <a:rPr lang="es-ES" sz="4400" dirty="0">
                <a:solidFill>
                  <a:schemeClr val="bg1"/>
                </a:solidFill>
                <a:latin typeface="Arial" panose="020B0604020202020204" pitchFamily="34" charset="0"/>
                <a:cs typeface="Arial" panose="020B0604020202020204" pitchFamily="34" charset="0"/>
              </a:rPr>
              <a:t>Para la comparecencia sindical e inicio de la negociación se deben cumplir las siguientes condiciones y requisitos:</a:t>
            </a:r>
            <a:endParaRPr lang="es-CO" sz="4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8587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182880" y="299259"/>
            <a:ext cx="8611985" cy="6001643"/>
          </a:xfrm>
          <a:prstGeom prst="rect">
            <a:avLst/>
          </a:prstGeom>
          <a:noFill/>
        </p:spPr>
        <p:txBody>
          <a:bodyPr wrap="square">
            <a:spAutoFit/>
          </a:bodyPr>
          <a:lstStyle/>
          <a:p>
            <a:pPr marL="571500" indent="-571500" algn="just">
              <a:buFont typeface="Wingdings" panose="05000000000000000000" pitchFamily="2" charset="2"/>
              <a:buChar char="v"/>
            </a:pPr>
            <a:r>
              <a:rPr lang="es-ES" sz="3200" dirty="0">
                <a:solidFill>
                  <a:schemeClr val="bg1"/>
                </a:solidFill>
                <a:latin typeface="Arial" panose="020B0604020202020204" pitchFamily="34" charset="0"/>
                <a:cs typeface="Arial" panose="020B0604020202020204" pitchFamily="34" charset="0"/>
              </a:rPr>
              <a:t>La organización sindical de empleados públicos deberá estar inscrita y vigente en el registro sindical del Ministerio del Trabajo.</a:t>
            </a:r>
          </a:p>
          <a:p>
            <a:pPr marL="571500" indent="-571500" algn="just">
              <a:buFont typeface="Wingdings" panose="05000000000000000000" pitchFamily="2" charset="2"/>
              <a:buChar char="v"/>
            </a:pPr>
            <a:r>
              <a:rPr lang="es-ES" sz="3200" dirty="0">
                <a:solidFill>
                  <a:schemeClr val="bg1"/>
                </a:solidFill>
                <a:latin typeface="Arial" panose="020B0604020202020204" pitchFamily="34" charset="0"/>
                <a:cs typeface="Arial" panose="020B0604020202020204" pitchFamily="34" charset="0"/>
              </a:rPr>
              <a:t>Dentro de la autonomía sindical, en caso de pluralidad de organizaciones sindicales de empleados públicos, éstas deberán realizar previamente actividades de coordinación para la unificación del pliego de solicitudes, con el fin de concurrir en unidad de pliego y en unidad de comisión negociadora.</a:t>
            </a:r>
          </a:p>
        </p:txBody>
      </p:sp>
    </p:spTree>
    <p:extLst>
      <p:ext uri="{BB962C8B-B14F-4D97-AF65-F5344CB8AC3E}">
        <p14:creationId xmlns:p14="http://schemas.microsoft.com/office/powerpoint/2010/main" val="30087493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424844" y="382385"/>
            <a:ext cx="8146472" cy="5632311"/>
          </a:xfrm>
          <a:prstGeom prst="rect">
            <a:avLst/>
          </a:prstGeom>
          <a:noFill/>
        </p:spPr>
        <p:txBody>
          <a:bodyPr wrap="square">
            <a:spAutoFit/>
          </a:bodyPr>
          <a:lstStyle/>
          <a:p>
            <a:pPr marL="571500" indent="-571500" algn="just">
              <a:buFont typeface="Wingdings" panose="05000000000000000000" pitchFamily="2" charset="2"/>
              <a:buChar char="v"/>
            </a:pPr>
            <a:r>
              <a:rPr lang="es-ES" sz="4000" dirty="0">
                <a:solidFill>
                  <a:schemeClr val="bg1"/>
                </a:solidFill>
                <a:latin typeface="Arial" panose="020B0604020202020204" pitchFamily="34" charset="0"/>
                <a:cs typeface="Arial" panose="020B0604020202020204" pitchFamily="34" charset="0"/>
              </a:rPr>
              <a:t>Los negociadores deben ser elegidos en asamblea sindical.</a:t>
            </a:r>
          </a:p>
          <a:p>
            <a:pPr marL="571500" indent="-571500" algn="just">
              <a:buFont typeface="Wingdings" panose="05000000000000000000" pitchFamily="2" charset="2"/>
              <a:buChar char="v"/>
            </a:pPr>
            <a:r>
              <a:rPr lang="es-ES" sz="4000" dirty="0">
                <a:solidFill>
                  <a:schemeClr val="bg1"/>
                </a:solidFill>
                <a:latin typeface="Arial" panose="020B0604020202020204" pitchFamily="34" charset="0"/>
                <a:cs typeface="Arial" panose="020B0604020202020204" pitchFamily="34" charset="0"/>
              </a:rPr>
              <a:t> El pliego de solicitudes debe adoptarse en asamblea sindical y presentarse dentro de los dos (2) meses siguientes a la realización de esta, en todo caso, dentro del </a:t>
            </a:r>
            <a:r>
              <a:rPr lang="es-ES" sz="4000" u="sng" dirty="0">
                <a:solidFill>
                  <a:schemeClr val="bg1"/>
                </a:solidFill>
                <a:latin typeface="Arial" panose="020B0604020202020204" pitchFamily="34" charset="0"/>
                <a:cs typeface="Arial" panose="020B0604020202020204" pitchFamily="34" charset="0"/>
              </a:rPr>
              <a:t>primer trimestre </a:t>
            </a:r>
            <a:r>
              <a:rPr lang="es-ES" sz="4000" dirty="0">
                <a:solidFill>
                  <a:schemeClr val="bg1"/>
                </a:solidFill>
                <a:latin typeface="Arial" panose="020B0604020202020204" pitchFamily="34" charset="0"/>
                <a:cs typeface="Arial" panose="020B0604020202020204" pitchFamily="34" charset="0"/>
              </a:rPr>
              <a:t>del año.</a:t>
            </a:r>
            <a:endParaRPr lang="es-CO"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1320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668372" y="423833"/>
            <a:ext cx="8102450" cy="5509200"/>
          </a:xfrm>
          <a:prstGeom prst="rect">
            <a:avLst/>
          </a:prstGeom>
          <a:noFill/>
        </p:spPr>
        <p:txBody>
          <a:bodyPr wrap="square">
            <a:spAutoFit/>
          </a:bodyPr>
          <a:lstStyle/>
          <a:p>
            <a:pPr algn="just"/>
            <a:r>
              <a:rPr lang="es-ES" sz="4400" dirty="0">
                <a:solidFill>
                  <a:schemeClr val="bg1"/>
                </a:solidFill>
              </a:rPr>
              <a:t>El escrito sindical por el cual se presenta y anexa el pliego a las entidades y autoridades competentes, deberá radicarse con copia al Ministerio del Trabajo e indicar la fecha de la asamblea sindical y los nombres de los negociadores designados. </a:t>
            </a:r>
            <a:endParaRPr lang="es-CO" sz="4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6785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920563" y="573226"/>
            <a:ext cx="7301619" cy="5078313"/>
          </a:xfrm>
          <a:prstGeom prst="rect">
            <a:avLst/>
          </a:prstGeom>
          <a:noFill/>
        </p:spPr>
        <p:txBody>
          <a:bodyPr wrap="square">
            <a:spAutoFit/>
          </a:bodyPr>
          <a:lstStyle/>
          <a:p>
            <a:pPr marL="457200" indent="-457200" algn="just">
              <a:buFont typeface="Wingdings" panose="05000000000000000000" pitchFamily="2" charset="2"/>
              <a:buChar char="v"/>
            </a:pPr>
            <a:r>
              <a:rPr lang="es-CO" sz="3200" dirty="0">
                <a:solidFill>
                  <a:schemeClr val="bg1"/>
                </a:solidFill>
              </a:rPr>
              <a:t> </a:t>
            </a:r>
            <a:r>
              <a:rPr lang="es-ES" sz="3600" dirty="0">
                <a:solidFill>
                  <a:schemeClr val="bg1"/>
                </a:solidFill>
                <a:latin typeface="Arial" panose="020B0604020202020204" pitchFamily="34" charset="0"/>
                <a:cs typeface="Arial" panose="020B0604020202020204" pitchFamily="34" charset="0"/>
              </a:rPr>
              <a:t>En ninguna circunstancia se podrá presentar escrito sindical de solicitudes </a:t>
            </a:r>
            <a:r>
              <a:rPr lang="es-ES" sz="3600" u="sng" dirty="0">
                <a:solidFill>
                  <a:schemeClr val="bg1"/>
                </a:solidFill>
                <a:latin typeface="Arial" panose="020B0604020202020204" pitchFamily="34" charset="0"/>
                <a:cs typeface="Arial" panose="020B0604020202020204" pitchFamily="34" charset="0"/>
              </a:rPr>
              <a:t>durante la vigencia de acuerdo colectivo</a:t>
            </a:r>
            <a:r>
              <a:rPr lang="es-ES" sz="3600" dirty="0">
                <a:solidFill>
                  <a:schemeClr val="bg1"/>
                </a:solidFill>
                <a:latin typeface="Arial" panose="020B0604020202020204" pitchFamily="34" charset="0"/>
                <a:cs typeface="Arial" panose="020B0604020202020204" pitchFamily="34" charset="0"/>
              </a:rPr>
              <a:t>, independientemente que la organización sindical sea o no suscriptora del acuerdo colectivo vigente, o se constituya legalmente durante ese tiempo. </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26879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149629" y="532014"/>
            <a:ext cx="9326881" cy="5693866"/>
          </a:xfrm>
          <a:prstGeom prst="rect">
            <a:avLst/>
          </a:prstGeom>
          <a:noFill/>
        </p:spPr>
        <p:txBody>
          <a:bodyPr wrap="square">
            <a:spAutoFit/>
          </a:bodyPr>
          <a:lstStyle/>
          <a:p>
            <a:pPr algn="just"/>
            <a:r>
              <a:rPr lang="es-ES" sz="2800" dirty="0">
                <a:solidFill>
                  <a:schemeClr val="bg1"/>
                </a:solidFill>
                <a:latin typeface="Arial" panose="020B0604020202020204" pitchFamily="34" charset="0"/>
                <a:cs typeface="Arial" panose="020B0604020202020204" pitchFamily="34" charset="0"/>
              </a:rPr>
              <a:t>PARÁGRAFO 1. En caso de no existir unificación del pliego por parte de las organizaciones sindicales en el primer trimestre del año, el Gobierno nacional, la cabeza del respectivo sector, el ente territorial o la entidad, según el ámbito de negociación, dentro de los cinco (5) días hábiles siguientes a la radicación de los pliegos de solicitudes y respetando el principio de autonomía sindical, convocarán a los representantes de la totalidad de las organizaciones que presentaron pliego, según el ámbito de negociación, para que, durante el término de cinco (5) días hábiles, unifiquen los puntos de los pliegos radicados y presenten, al vencimiento de este último término, un único pliego sindical.</a:t>
            </a:r>
            <a:endParaRPr lang="es-CO"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66015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Marcador de contenido 5"/>
          <p:cNvSpPr>
            <a:spLocks noGrp="1"/>
          </p:cNvSpPr>
          <p:nvPr>
            <p:ph sz="half" idx="1"/>
          </p:nvPr>
        </p:nvSpPr>
        <p:spPr>
          <a:xfrm>
            <a:off x="3644722" y="193183"/>
            <a:ext cx="8422782" cy="5983780"/>
          </a:xfrm>
        </p:spPr>
        <p:txBody>
          <a:bodyPr>
            <a:normAutofit fontScale="92500" lnSpcReduction="20000"/>
          </a:bodyPr>
          <a:lstStyle/>
          <a:p>
            <a:pPr algn="just"/>
            <a:r>
              <a:rPr lang="es-ES" sz="3600" dirty="0">
                <a:solidFill>
                  <a:schemeClr val="bg1"/>
                </a:solidFill>
              </a:rPr>
              <a:t>ARTÍCULO 2.2.2.4.2. Campo de aplicación. Este Capítulo regula el derecho de negociación colectiva del sector estatal, aplicará a los empleados públicos de todos los órganos, organismos y entidades del Estado, con excepción de:</a:t>
            </a:r>
          </a:p>
          <a:p>
            <a:pPr algn="just"/>
            <a:r>
              <a:rPr lang="es-ES" sz="3600" dirty="0">
                <a:solidFill>
                  <a:schemeClr val="bg1"/>
                </a:solidFill>
              </a:rPr>
              <a:t> Los empleados públicos que desempeñen empleos en los niveles directivo y asesor. </a:t>
            </a:r>
          </a:p>
          <a:p>
            <a:pPr algn="just"/>
            <a:r>
              <a:rPr lang="es-ES" sz="3600" dirty="0">
                <a:solidFill>
                  <a:schemeClr val="bg1"/>
                </a:solidFill>
              </a:rPr>
              <a:t>Los trabajadores oficiales. </a:t>
            </a:r>
          </a:p>
          <a:p>
            <a:pPr algn="just"/>
            <a:r>
              <a:rPr lang="es-ES" sz="3600" dirty="0">
                <a:solidFill>
                  <a:schemeClr val="bg1"/>
                </a:solidFill>
              </a:rPr>
              <a:t>Los empleados públicos de elección popular y los directivos elegidos por el Congreso, Asambleas Departamentales, Concejos Municipales y Distritales. </a:t>
            </a:r>
          </a:p>
          <a:p>
            <a:pPr algn="just"/>
            <a:r>
              <a:rPr lang="es-ES" sz="3600" dirty="0">
                <a:solidFill>
                  <a:schemeClr val="bg1"/>
                </a:solidFill>
              </a:rPr>
              <a:t>El personal uniformado de las Fuerzas Militares y de la Policía Nacional</a:t>
            </a:r>
            <a:r>
              <a:rPr lang="es-ES" sz="3600" dirty="0"/>
              <a:t>.</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8419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Effect transition="in" filter="fade">
                                      <p:cBhvr>
                                        <p:cTn id="35" dur="1000"/>
                                        <p:tgtEl>
                                          <p:spTgt spid="6">
                                            <p:txEl>
                                              <p:pRg st="4" end="4"/>
                                            </p:txEl>
                                          </p:spTgt>
                                        </p:tgtEl>
                                      </p:cBhvr>
                                    </p:animEffect>
                                    <p:anim calcmode="lin" valueType="num">
                                      <p:cBhvr>
                                        <p:cTn id="36"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474720" y="665018"/>
            <a:ext cx="8373844" cy="5509200"/>
          </a:xfrm>
          <a:prstGeom prst="rect">
            <a:avLst/>
          </a:prstGeom>
          <a:noFill/>
        </p:spPr>
        <p:txBody>
          <a:bodyPr wrap="square">
            <a:spAutoFit/>
          </a:bodyPr>
          <a:lstStyle/>
          <a:p>
            <a:pPr marL="571500" indent="-571500" algn="just">
              <a:buFont typeface="Wingdings" panose="05000000000000000000" pitchFamily="2" charset="2"/>
              <a:buChar char="v"/>
            </a:pPr>
            <a:r>
              <a:rPr lang="es-ES" sz="4400" dirty="0">
                <a:solidFill>
                  <a:schemeClr val="bg1"/>
                </a:solidFill>
                <a:latin typeface="Arial" panose="020B0604020202020204" pitchFamily="34" charset="0"/>
                <a:cs typeface="Arial" panose="020B0604020202020204" pitchFamily="34" charset="0"/>
              </a:rPr>
              <a:t>PARÁGRAFO 2. Pasados los cinco (5) días hábiles señalados en el parágrafo anterior, las organizaciones presentarán el pliego único de solicitudes y la comisión negociadora unificada para instalar la negociación.</a:t>
            </a:r>
            <a:endParaRPr lang="es-CO" sz="4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28917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p:cNvSpPr/>
          <p:nvPr/>
        </p:nvSpPr>
        <p:spPr>
          <a:xfrm>
            <a:off x="2244436" y="349135"/>
            <a:ext cx="9476508" cy="6001643"/>
          </a:xfrm>
          <a:prstGeom prst="rect">
            <a:avLst/>
          </a:prstGeom>
        </p:spPr>
        <p:txBody>
          <a:bodyPr wrap="square">
            <a:spAutoFit/>
          </a:bodyPr>
          <a:lstStyle/>
          <a:p>
            <a:pPr marL="571500" indent="-571500" algn="just">
              <a:buFont typeface="Wingdings" panose="05000000000000000000" pitchFamily="2" charset="2"/>
              <a:buChar char="v"/>
            </a:pPr>
            <a:r>
              <a:rPr lang="es-ES" sz="3200" dirty="0">
                <a:solidFill>
                  <a:schemeClr val="bg1"/>
                </a:solidFill>
                <a:latin typeface="Arial" panose="020B0604020202020204" pitchFamily="34" charset="0"/>
                <a:cs typeface="Arial" panose="020B0604020202020204" pitchFamily="34" charset="0"/>
              </a:rPr>
              <a:t>PARÁGRAFO 3. Si pasados los cinco (5) días hábiles de que habla el parágrafo anterior no existe unificación de los pliegos o si los mismos se realizan de forma parcial entre las organizaciones sindicales, el Gobierno nacional, la cabeza del respectivo sector, el ente territorial o la entidad, según el ámbito de negociación, instalará la mesa de negociación con aquella(as) que presenten a la fecha, el escrito sindical que represente a la mayoría de los empleados públicos sindicalizados, el cual tendrá el carácter de pliego único de solicitudes. </a:t>
            </a:r>
            <a:endParaRPr lang="es-CO"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96778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D471B20-9AC8-4673-A287-D4128D919320}"/>
              </a:ext>
            </a:extLst>
          </p:cNvPr>
          <p:cNvSpPr txBox="1"/>
          <p:nvPr/>
        </p:nvSpPr>
        <p:spPr>
          <a:xfrm>
            <a:off x="282633" y="4023359"/>
            <a:ext cx="10007586" cy="2246769"/>
          </a:xfrm>
          <a:prstGeom prst="rect">
            <a:avLst/>
          </a:prstGeom>
          <a:noFill/>
        </p:spPr>
        <p:txBody>
          <a:bodyPr wrap="square">
            <a:spAutoFit/>
          </a:bodyPr>
          <a:lstStyle/>
          <a:p>
            <a:pPr algn="just"/>
            <a:r>
              <a:rPr lang="es-ES" sz="2800" dirty="0">
                <a:solidFill>
                  <a:schemeClr val="bg1"/>
                </a:solidFill>
                <a:latin typeface="Arial" panose="020B0604020202020204" pitchFamily="34" charset="0"/>
                <a:cs typeface="Arial" panose="020B0604020202020204" pitchFamily="34" charset="0"/>
              </a:rPr>
              <a:t>ARTÍCULO 2.2.2.4.10. Número de negociadores, grado de representatividad y conformación de la comisión negociadora unificada sindical deberá ser bajo el principio de representatividad multinivel, según el ámbito, teniendo en cuenta los siguientes criterios:</a:t>
            </a:r>
            <a:endParaRPr lang="es-CO"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62954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p:cNvSpPr/>
          <p:nvPr/>
        </p:nvSpPr>
        <p:spPr>
          <a:xfrm>
            <a:off x="0" y="299258"/>
            <a:ext cx="10856422" cy="5509200"/>
          </a:xfrm>
          <a:prstGeom prst="rect">
            <a:avLst/>
          </a:prstGeom>
        </p:spPr>
        <p:txBody>
          <a:bodyPr wrap="square">
            <a:spAutoFit/>
          </a:bodyPr>
          <a:lstStyle/>
          <a:p>
            <a:pPr marL="1485900" lvl="2" indent="-571500" algn="just">
              <a:buFont typeface="Wingdings" panose="05000000000000000000" pitchFamily="2" charset="2"/>
              <a:buChar char="v"/>
            </a:pPr>
            <a:endParaRPr lang="es-ES" sz="4400" dirty="0">
              <a:solidFill>
                <a:schemeClr val="bg1"/>
              </a:solidFill>
              <a:latin typeface="Arial" panose="020B0604020202020204" pitchFamily="34" charset="0"/>
              <a:cs typeface="Arial" panose="020B0604020202020204" pitchFamily="34" charset="0"/>
            </a:endParaRPr>
          </a:p>
          <a:p>
            <a:pPr marL="1485900" lvl="2" indent="-571500" algn="just">
              <a:buFont typeface="Wingdings" panose="05000000000000000000" pitchFamily="2" charset="2"/>
              <a:buChar char="v"/>
            </a:pPr>
            <a:r>
              <a:rPr lang="es-ES" sz="4400" dirty="0">
                <a:solidFill>
                  <a:schemeClr val="bg1"/>
                </a:solidFill>
                <a:latin typeface="Arial" panose="020B0604020202020204" pitchFamily="34" charset="0"/>
                <a:cs typeface="Arial" panose="020B0604020202020204" pitchFamily="34" charset="0"/>
              </a:rPr>
              <a:t>El censo sindical, que elaborará el Ministerio del Trabajo. Para estos efectos, el Ministerio podrá solicitar información a las organizaciones sindicales, y a las entidades públicas, si así lo requiere.</a:t>
            </a:r>
          </a:p>
          <a:p>
            <a:pPr lvl="2" algn="just"/>
            <a:r>
              <a:rPr lang="es-ES" sz="4400" dirty="0">
                <a:solidFill>
                  <a:schemeClr val="bg1"/>
                </a:solidFill>
                <a:latin typeface="Arial" panose="020B0604020202020204" pitchFamily="34" charset="0"/>
                <a:cs typeface="Arial" panose="020B0604020202020204" pitchFamily="34" charset="0"/>
              </a:rPr>
              <a:t> </a:t>
            </a:r>
            <a:endParaRPr lang="es-CO" sz="4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2666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0" y="270456"/>
            <a:ext cx="8886422" cy="6740307"/>
          </a:xfrm>
          <a:prstGeom prst="rect">
            <a:avLst/>
          </a:prstGeom>
          <a:noFill/>
        </p:spPr>
        <p:txBody>
          <a:bodyPr wrap="square">
            <a:spAutoFit/>
          </a:bodyPr>
          <a:lstStyle/>
          <a:p>
            <a:pPr marL="571500" lvl="2" indent="-571500" algn="just">
              <a:buFont typeface="Wingdings" panose="05000000000000000000" pitchFamily="2" charset="2"/>
              <a:buChar char="v"/>
            </a:pPr>
            <a:r>
              <a:rPr lang="es-ES" sz="2800" dirty="0">
                <a:solidFill>
                  <a:schemeClr val="bg1"/>
                </a:solidFill>
                <a:latin typeface="Arial" panose="020B0604020202020204" pitchFamily="34" charset="0"/>
                <a:cs typeface="Arial" panose="020B0604020202020204" pitchFamily="34" charset="0"/>
              </a:rPr>
              <a:t>La comisión negociadora unificada sindical en el ámbito nacional no podrá exceder de cuarenta (40) negociadores. </a:t>
            </a:r>
            <a:endParaRPr lang="es-ES" sz="2400" dirty="0">
              <a:solidFill>
                <a:schemeClr val="bg1"/>
              </a:solidFill>
              <a:latin typeface="Arial" panose="020B0604020202020204" pitchFamily="34" charset="0"/>
              <a:cs typeface="Arial" panose="020B0604020202020204" pitchFamily="34" charset="0"/>
            </a:endParaRPr>
          </a:p>
          <a:p>
            <a:pPr marL="571500" indent="-571500" algn="just">
              <a:buFont typeface="Wingdings" panose="05000000000000000000" pitchFamily="2" charset="2"/>
              <a:buChar char="v"/>
            </a:pPr>
            <a:r>
              <a:rPr lang="es-ES" sz="2400" dirty="0">
                <a:solidFill>
                  <a:schemeClr val="bg1"/>
                </a:solidFill>
                <a:latin typeface="Arial" panose="020B0604020202020204" pitchFamily="34" charset="0"/>
                <a:cs typeface="Arial" panose="020B0604020202020204" pitchFamily="34" charset="0"/>
              </a:rPr>
              <a:t>La comisión negociadora unificada sindical en el ámbito sectorial no podrá exceder de veinticinco (25) negociadores. </a:t>
            </a:r>
          </a:p>
          <a:p>
            <a:pPr marL="571500" indent="-571500" algn="just">
              <a:buFont typeface="Wingdings" panose="05000000000000000000" pitchFamily="2" charset="2"/>
              <a:buChar char="v"/>
            </a:pPr>
            <a:r>
              <a:rPr lang="es-ES" sz="2400" dirty="0">
                <a:solidFill>
                  <a:schemeClr val="bg1"/>
                </a:solidFill>
                <a:latin typeface="Arial" panose="020B0604020202020204" pitchFamily="34" charset="0"/>
                <a:cs typeface="Arial" panose="020B0604020202020204" pitchFamily="34" charset="0"/>
              </a:rPr>
              <a:t>La comisión negociadora unificada sindical en el ámbito territorial con los entes territoriales no podrá exceder de veinte (20) negociadores.</a:t>
            </a:r>
          </a:p>
          <a:p>
            <a:pPr marL="571500" indent="-571500" algn="just">
              <a:buFont typeface="Wingdings" panose="05000000000000000000" pitchFamily="2" charset="2"/>
              <a:buChar char="v"/>
            </a:pPr>
            <a:r>
              <a:rPr lang="es-ES" sz="2400" dirty="0">
                <a:solidFill>
                  <a:schemeClr val="bg1"/>
                </a:solidFill>
                <a:latin typeface="Arial" panose="020B0604020202020204" pitchFamily="34" charset="0"/>
                <a:cs typeface="Arial" panose="020B0604020202020204" pitchFamily="34" charset="0"/>
              </a:rPr>
              <a:t>La comisión negociadora unificada sindical en el ámbito singular no podrá exceder de diez (10) negociadores.</a:t>
            </a:r>
          </a:p>
          <a:p>
            <a:pPr marL="571500" lvl="2" indent="-571500" algn="just">
              <a:buFont typeface="Wingdings" panose="05000000000000000000" pitchFamily="2" charset="2"/>
              <a:buChar char="v"/>
            </a:pPr>
            <a:r>
              <a:rPr lang="es-ES" sz="2800" dirty="0">
                <a:solidFill>
                  <a:schemeClr val="bg1"/>
                </a:solidFill>
                <a:latin typeface="Arial" panose="020B0604020202020204" pitchFamily="34" charset="0"/>
                <a:cs typeface="Arial" panose="020B0604020202020204" pitchFamily="34" charset="0"/>
              </a:rPr>
              <a:t>Y deberán estar conformada bajo criterios de respeto a la representatividad numérica de las organizaciones que presentaron pliego único de solicitudes</a:t>
            </a:r>
            <a:endParaRPr lang="es-CO" sz="2800" dirty="0">
              <a:solidFill>
                <a:schemeClr val="bg1"/>
              </a:solidFill>
              <a:latin typeface="Arial" panose="020B0604020202020204" pitchFamily="34" charset="0"/>
              <a:cs typeface="Arial" panose="020B0604020202020204" pitchFamily="34" charset="0"/>
            </a:endParaRPr>
          </a:p>
          <a:p>
            <a:pPr marL="571500" indent="-571500" algn="just">
              <a:buFont typeface="Wingdings" panose="05000000000000000000" pitchFamily="2" charset="2"/>
              <a:buChar char="v"/>
            </a:pPr>
            <a:endParaRPr lang="es-CO"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91759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16E84733-B252-4368-82A7-C4AA6ACB5781}"/>
              </a:ext>
            </a:extLst>
          </p:cNvPr>
          <p:cNvSpPr txBox="1"/>
          <p:nvPr/>
        </p:nvSpPr>
        <p:spPr>
          <a:xfrm>
            <a:off x="257577" y="2550016"/>
            <a:ext cx="10515718" cy="2800767"/>
          </a:xfrm>
          <a:prstGeom prst="rect">
            <a:avLst/>
          </a:prstGeom>
          <a:noFill/>
        </p:spPr>
        <p:txBody>
          <a:bodyPr wrap="square">
            <a:spAutoFit/>
          </a:bodyPr>
          <a:lstStyle/>
          <a:p>
            <a:pPr marL="571500" indent="-571500" algn="just">
              <a:buFont typeface="Wingdings" panose="05000000000000000000" pitchFamily="2" charset="2"/>
              <a:buChar char="v"/>
            </a:pPr>
            <a:r>
              <a:rPr lang="es-ES" sz="4400" dirty="0">
                <a:solidFill>
                  <a:schemeClr val="bg1"/>
                </a:solidFill>
                <a:latin typeface="Arial" panose="020B0604020202020204" pitchFamily="34" charset="0"/>
                <a:cs typeface="Arial" panose="020B0604020202020204" pitchFamily="34" charset="0"/>
              </a:rPr>
              <a:t>PARÁGRAFO 2. La integración de las comisiones negociadoras propenderá por la participación de la mujer sindicalista en equidad numérica.</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604344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149628" y="412124"/>
            <a:ext cx="9210503" cy="5016758"/>
          </a:xfrm>
          <a:prstGeom prst="rect">
            <a:avLst/>
          </a:prstGeom>
          <a:noFill/>
        </p:spPr>
        <p:txBody>
          <a:bodyPr wrap="square">
            <a:spAutoFit/>
          </a:bodyPr>
          <a:lstStyle/>
          <a:p>
            <a:pPr algn="just"/>
            <a:r>
              <a:rPr lang="es-ES" sz="3200" dirty="0">
                <a:solidFill>
                  <a:schemeClr val="bg1"/>
                </a:solidFill>
                <a:latin typeface="Arial" panose="020B0604020202020204" pitchFamily="34" charset="0"/>
                <a:cs typeface="Arial" panose="020B0604020202020204" pitchFamily="34" charset="0"/>
              </a:rPr>
              <a:t>ARTÍCULO 2.2.2.4.11. Tabla para la conformación de la Comisión Unificada Sindical. </a:t>
            </a:r>
          </a:p>
          <a:p>
            <a:pPr algn="just"/>
            <a:r>
              <a:rPr lang="es-ES" sz="3200" dirty="0">
                <a:solidFill>
                  <a:schemeClr val="bg1"/>
                </a:solidFill>
                <a:latin typeface="Arial" panose="020B0604020202020204" pitchFamily="34" charset="0"/>
                <a:cs typeface="Arial" panose="020B0604020202020204" pitchFamily="34" charset="0"/>
              </a:rPr>
              <a:t>Para el ámbito nacional.</a:t>
            </a:r>
          </a:p>
          <a:p>
            <a:pPr algn="just"/>
            <a:r>
              <a:rPr lang="es-ES" sz="3200" dirty="0">
                <a:solidFill>
                  <a:schemeClr val="bg1"/>
                </a:solidFill>
                <a:latin typeface="Arial" panose="020B0604020202020204" pitchFamily="34" charset="0"/>
                <a:cs typeface="Arial" panose="020B0604020202020204" pitchFamily="34" charset="0"/>
              </a:rPr>
              <a:t> CONFEDERACIONES. </a:t>
            </a:r>
          </a:p>
          <a:p>
            <a:pPr algn="just"/>
            <a:r>
              <a:rPr lang="es-ES" sz="3200" dirty="0">
                <a:solidFill>
                  <a:schemeClr val="bg1"/>
                </a:solidFill>
                <a:latin typeface="Arial" panose="020B0604020202020204" pitchFamily="34" charset="0"/>
                <a:cs typeface="Arial" panose="020B0604020202020204" pitchFamily="34" charset="0"/>
              </a:rPr>
              <a:t> 1 negociador por cada 10.000 afiliados sin exceder de 10 representantes.</a:t>
            </a:r>
          </a:p>
          <a:p>
            <a:pPr algn="just"/>
            <a:r>
              <a:rPr lang="es-ES" sz="3200" dirty="0">
                <a:solidFill>
                  <a:schemeClr val="bg1"/>
                </a:solidFill>
                <a:latin typeface="Arial" panose="020B0604020202020204" pitchFamily="34" charset="0"/>
                <a:cs typeface="Arial" panose="020B0604020202020204" pitchFamily="34" charset="0"/>
              </a:rPr>
              <a:t>FEDERACIONES DE EMPLEADOS PUBLICOS.</a:t>
            </a:r>
          </a:p>
          <a:p>
            <a:pPr algn="just"/>
            <a:r>
              <a:rPr lang="es-ES" sz="3200" dirty="0">
                <a:solidFill>
                  <a:schemeClr val="bg1"/>
                </a:solidFill>
                <a:latin typeface="Arial" panose="020B0604020202020204" pitchFamily="34" charset="0"/>
                <a:cs typeface="Arial" panose="020B0604020202020204" pitchFamily="34" charset="0"/>
              </a:rPr>
              <a:t> por confederación 1 negociador por cada 5.000 afiliados sin exceder de 10 representantes por federación de empleados públicos.</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8906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6186309"/>
          </a:xfrm>
          <a:prstGeom prst="rect">
            <a:avLst/>
          </a:prstGeom>
          <a:noFill/>
        </p:spPr>
        <p:txBody>
          <a:bodyPr wrap="square">
            <a:spAutoFit/>
          </a:bodyPr>
          <a:lstStyle/>
          <a:p>
            <a:pPr algn="just"/>
            <a:r>
              <a:rPr lang="es-CO" sz="3600" dirty="0">
                <a:solidFill>
                  <a:schemeClr val="bg1"/>
                </a:solidFill>
                <a:latin typeface="Arial" panose="020B0604020202020204" pitchFamily="34" charset="0"/>
                <a:cs typeface="Arial" panose="020B0604020202020204" pitchFamily="34" charset="0"/>
              </a:rPr>
              <a:t>Para el ámbito sectorial y territorial.</a:t>
            </a:r>
          </a:p>
          <a:p>
            <a:pPr algn="just"/>
            <a:r>
              <a:rPr lang="es-CO" sz="3600" dirty="0">
                <a:solidFill>
                  <a:schemeClr val="bg1"/>
                </a:solidFill>
                <a:latin typeface="Arial" panose="020B0604020202020204" pitchFamily="34" charset="0"/>
                <a:cs typeface="Arial" panose="020B0604020202020204" pitchFamily="34" charset="0"/>
              </a:rPr>
              <a:t>FEDERACIONES DE EMPLEADOS PUBLICOS 1 negociador por cada 5.000 empleados públicos afiliados sin exceder de 10 representantes por federación de empleados públicos.</a:t>
            </a:r>
          </a:p>
          <a:p>
            <a:pPr algn="just"/>
            <a:endParaRPr lang="es-CO" sz="3600" dirty="0">
              <a:solidFill>
                <a:schemeClr val="bg1"/>
              </a:solidFill>
              <a:latin typeface="Arial" panose="020B0604020202020204" pitchFamily="34" charset="0"/>
              <a:cs typeface="Arial" panose="020B0604020202020204" pitchFamily="34" charset="0"/>
            </a:endParaRPr>
          </a:p>
          <a:p>
            <a:pPr algn="just"/>
            <a:r>
              <a:rPr lang="es-CO" sz="3600" dirty="0">
                <a:solidFill>
                  <a:schemeClr val="bg1"/>
                </a:solidFill>
                <a:latin typeface="Arial" panose="020B0604020202020204" pitchFamily="34" charset="0"/>
                <a:cs typeface="Arial" panose="020B0604020202020204" pitchFamily="34" charset="0"/>
              </a:rPr>
              <a:t>SINDICATOS DE INDUSTRIA O GREMIO 1 negociador por cada 2.500 empleados públicos afiliados sin exceder de 10 representantes por sindicato.</a:t>
            </a:r>
          </a:p>
        </p:txBody>
      </p:sp>
    </p:spTree>
    <p:extLst>
      <p:ext uri="{BB962C8B-B14F-4D97-AF65-F5344CB8AC3E}">
        <p14:creationId xmlns:p14="http://schemas.microsoft.com/office/powerpoint/2010/main" val="36475473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5078313"/>
          </a:xfrm>
          <a:prstGeom prst="rect">
            <a:avLst/>
          </a:prstGeom>
          <a:noFill/>
        </p:spPr>
        <p:txBody>
          <a:bodyPr wrap="square">
            <a:spAutoFit/>
          </a:bodyPr>
          <a:lstStyle/>
          <a:p>
            <a:pPr algn="just"/>
            <a:r>
              <a:rPr lang="es-ES" sz="3600" dirty="0">
                <a:solidFill>
                  <a:schemeClr val="bg1"/>
                </a:solidFill>
                <a:latin typeface="Arial" panose="020B0604020202020204" pitchFamily="34" charset="0"/>
                <a:cs typeface="Arial" panose="020B0604020202020204" pitchFamily="34" charset="0"/>
              </a:rPr>
              <a:t>Para el ámbito singular.</a:t>
            </a:r>
          </a:p>
          <a:p>
            <a:pPr algn="just"/>
            <a:r>
              <a:rPr lang="es-ES" sz="3600" dirty="0">
                <a:solidFill>
                  <a:schemeClr val="bg1"/>
                </a:solidFill>
                <a:latin typeface="Arial" panose="020B0604020202020204" pitchFamily="34" charset="0"/>
                <a:cs typeface="Arial" panose="020B0604020202020204" pitchFamily="34" charset="0"/>
              </a:rPr>
              <a:t> SINDICATOS DE BASE Se realizará la distribución en orden decreciente iniciando con la organización con mayor número de afiliados hasta llegar a la organización con menor número de afiliados, sin exceder de seis (6) representantes por organización, cada organización tendrá un representante por cada 25 empleados públicos afiliados. </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56896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6001643"/>
          </a:xfrm>
          <a:prstGeom prst="rect">
            <a:avLst/>
          </a:prstGeom>
          <a:noFill/>
        </p:spPr>
        <p:txBody>
          <a:bodyPr wrap="square">
            <a:spAutoFit/>
          </a:bodyPr>
          <a:lstStyle/>
          <a:p>
            <a:pPr algn="just"/>
            <a:r>
              <a:rPr lang="es-ES" sz="3200" dirty="0">
                <a:solidFill>
                  <a:schemeClr val="bg1"/>
                </a:solidFill>
                <a:latin typeface="Arial" panose="020B0604020202020204" pitchFamily="34" charset="0"/>
                <a:cs typeface="Arial" panose="020B0604020202020204" pitchFamily="34" charset="0"/>
              </a:rPr>
              <a:t>ARTÍCULO 2.2.2.4.13. Características de la negociación.</a:t>
            </a:r>
          </a:p>
          <a:p>
            <a:pPr algn="just"/>
            <a:r>
              <a:rPr lang="es-ES" sz="3200" dirty="0">
                <a:solidFill>
                  <a:schemeClr val="bg1"/>
                </a:solidFill>
                <a:latin typeface="Arial" panose="020B0604020202020204" pitchFamily="34" charset="0"/>
                <a:cs typeface="Arial" panose="020B0604020202020204" pitchFamily="34" charset="0"/>
              </a:rPr>
              <a:t>Las organizaciones sindicales gozarán de autonomía para elegir a sus representantes que actuarán como negociadores y asesores.</a:t>
            </a:r>
          </a:p>
          <a:p>
            <a:pPr algn="just"/>
            <a:r>
              <a:rPr lang="es-ES" sz="3200" dirty="0">
                <a:solidFill>
                  <a:schemeClr val="bg1"/>
                </a:solidFill>
                <a:latin typeface="Arial" panose="020B0604020202020204" pitchFamily="34" charset="0"/>
                <a:cs typeface="Arial" panose="020B0604020202020204" pitchFamily="34" charset="0"/>
              </a:rPr>
              <a:t>Los negociadores se presumen investidos de plenos poderes para negociar y acordar, sin perjuicio de las competencias atribuidas en la Constitución y la ley.</a:t>
            </a:r>
          </a:p>
          <a:p>
            <a:pPr algn="just"/>
            <a:r>
              <a:rPr lang="es-ES" sz="3200" dirty="0">
                <a:solidFill>
                  <a:schemeClr val="bg1"/>
                </a:solidFill>
                <a:latin typeface="Arial" panose="020B0604020202020204" pitchFamily="34" charset="0"/>
                <a:cs typeface="Arial" panose="020B0604020202020204" pitchFamily="34" charset="0"/>
              </a:rPr>
              <a:t>Los negociadores y los asesores de las organizaciones sindicales gozarán de permisos sindicales durante el desarrollo de la negociación.</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3358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2D7FCB23-36AC-431A-BEAB-63B3D665AE03}"/>
              </a:ext>
            </a:extLst>
          </p:cNvPr>
          <p:cNvSpPr txBox="1"/>
          <p:nvPr/>
        </p:nvSpPr>
        <p:spPr>
          <a:xfrm>
            <a:off x="2897746" y="388063"/>
            <a:ext cx="8834907" cy="5632311"/>
          </a:xfrm>
          <a:prstGeom prst="rect">
            <a:avLst/>
          </a:prstGeom>
          <a:noFill/>
        </p:spPr>
        <p:txBody>
          <a:bodyPr wrap="square">
            <a:spAutoFit/>
          </a:bodyPr>
          <a:lstStyle/>
          <a:p>
            <a:pPr lvl="0" algn="ctr"/>
            <a:r>
              <a:rPr lang="es-ES" sz="4000" dirty="0">
                <a:solidFill>
                  <a:schemeClr val="bg1"/>
                </a:solidFill>
                <a:latin typeface="Arial" panose="020B0604020202020204" pitchFamily="34" charset="0"/>
                <a:cs typeface="Arial" panose="020B0604020202020204" pitchFamily="34" charset="0"/>
              </a:rPr>
              <a:t>El ámbito  de la negociación.</a:t>
            </a:r>
          </a:p>
          <a:p>
            <a:pPr marL="571500" lvl="0" indent="-571500" algn="just">
              <a:buFont typeface="Wingdings" panose="05000000000000000000" pitchFamily="2" charset="2"/>
              <a:buChar char="Ø"/>
            </a:pPr>
            <a:r>
              <a:rPr lang="es-ES" sz="4000" dirty="0">
                <a:solidFill>
                  <a:schemeClr val="bg1"/>
                </a:solidFill>
                <a:latin typeface="Arial" panose="020B0604020202020204" pitchFamily="34" charset="0"/>
                <a:cs typeface="Arial" panose="020B0604020202020204" pitchFamily="34" charset="0"/>
              </a:rPr>
              <a:t>Ámbito nacional: </a:t>
            </a:r>
          </a:p>
          <a:p>
            <a:pPr lvl="0" algn="just"/>
            <a:r>
              <a:rPr lang="es-ES" sz="4000" dirty="0">
                <a:solidFill>
                  <a:schemeClr val="bg1"/>
                </a:solidFill>
                <a:latin typeface="Arial" panose="020B0604020202020204" pitchFamily="34" charset="0"/>
                <a:cs typeface="Arial" panose="020B0604020202020204" pitchFamily="34" charset="0"/>
              </a:rPr>
              <a:t>Es el proceso de negociación realizado entre las organizaciones sindicales de tercer grado y/o centrales o confederaciones y federaciones nacionales de empleados públicos que hayan unificado el pliego.</a:t>
            </a:r>
            <a:endParaRPr lang="es-CO"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02215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5078313"/>
          </a:xfrm>
          <a:prstGeom prst="rect">
            <a:avLst/>
          </a:prstGeom>
          <a:noFill/>
        </p:spPr>
        <p:txBody>
          <a:bodyPr wrap="square">
            <a:spAutoFit/>
          </a:bodyPr>
          <a:lstStyle/>
          <a:p>
            <a:pPr algn="just"/>
            <a:r>
              <a:rPr lang="es-ES" sz="3600" dirty="0">
                <a:solidFill>
                  <a:schemeClr val="bg1"/>
                </a:solidFill>
                <a:latin typeface="Arial" panose="020B0604020202020204" pitchFamily="34" charset="0"/>
                <a:cs typeface="Arial" panose="020B0604020202020204" pitchFamily="34" charset="0"/>
              </a:rPr>
              <a:t>Las partes deberán suministrar la información necesaria sobre los asuntos objeto de negociación, salvo reserva legal.</a:t>
            </a:r>
          </a:p>
          <a:p>
            <a:pPr algn="just"/>
            <a:endParaRPr lang="es-ES" sz="3600" dirty="0">
              <a:solidFill>
                <a:schemeClr val="bg1"/>
              </a:solidFill>
              <a:latin typeface="Arial" panose="020B0604020202020204" pitchFamily="34" charset="0"/>
              <a:cs typeface="Arial" panose="020B0604020202020204" pitchFamily="34" charset="0"/>
            </a:endParaRPr>
          </a:p>
          <a:p>
            <a:pPr algn="just"/>
            <a:r>
              <a:rPr lang="es-ES" sz="3600" dirty="0">
                <a:solidFill>
                  <a:schemeClr val="bg1"/>
                </a:solidFill>
                <a:latin typeface="Arial" panose="020B0604020202020204" pitchFamily="34" charset="0"/>
                <a:cs typeface="Arial" panose="020B0604020202020204" pitchFamily="34" charset="0"/>
              </a:rPr>
              <a:t>Las organizaciones sindicales podrán contar con </a:t>
            </a:r>
            <a:r>
              <a:rPr lang="es-ES" sz="3600" u="sng" dirty="0">
                <a:solidFill>
                  <a:schemeClr val="bg1"/>
                </a:solidFill>
                <a:latin typeface="Arial" panose="020B0604020202020204" pitchFamily="34" charset="0"/>
                <a:cs typeface="Arial" panose="020B0604020202020204" pitchFamily="34" charset="0"/>
              </a:rPr>
              <a:t>hasta</a:t>
            </a:r>
            <a:r>
              <a:rPr lang="es-ES" sz="3600" dirty="0">
                <a:solidFill>
                  <a:schemeClr val="bg1"/>
                </a:solidFill>
                <a:latin typeface="Arial" panose="020B0604020202020204" pitchFamily="34" charset="0"/>
                <a:cs typeface="Arial" panose="020B0604020202020204" pitchFamily="34" charset="0"/>
              </a:rPr>
              <a:t> con dos (2) asesores, quienes </a:t>
            </a:r>
            <a:r>
              <a:rPr lang="es-ES" sz="3600" u="sng" dirty="0">
                <a:solidFill>
                  <a:schemeClr val="bg1"/>
                </a:solidFill>
                <a:latin typeface="Arial" panose="020B0604020202020204" pitchFamily="34" charset="0"/>
                <a:cs typeface="Arial" panose="020B0604020202020204" pitchFamily="34" charset="0"/>
              </a:rPr>
              <a:t>podrán</a:t>
            </a:r>
            <a:r>
              <a:rPr lang="es-ES" sz="3600" dirty="0">
                <a:solidFill>
                  <a:schemeClr val="bg1"/>
                </a:solidFill>
                <a:latin typeface="Arial" panose="020B0604020202020204" pitchFamily="34" charset="0"/>
                <a:cs typeface="Arial" panose="020B0604020202020204" pitchFamily="34" charset="0"/>
              </a:rPr>
              <a:t> ser de la federación o confederación, de conformidad con lo previsto en este capítulo.</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9752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6001643"/>
          </a:xfrm>
          <a:prstGeom prst="rect">
            <a:avLst/>
          </a:prstGeom>
          <a:noFill/>
        </p:spPr>
        <p:txBody>
          <a:bodyPr wrap="square">
            <a:spAutoFit/>
          </a:bodyPr>
          <a:lstStyle/>
          <a:p>
            <a:pPr algn="just"/>
            <a:r>
              <a:rPr lang="es-ES" sz="3200" dirty="0">
                <a:solidFill>
                  <a:schemeClr val="bg1"/>
                </a:solidFill>
                <a:latin typeface="Arial" panose="020B0604020202020204" pitchFamily="34" charset="0"/>
                <a:cs typeface="Arial" panose="020B0604020202020204" pitchFamily="34" charset="0"/>
              </a:rPr>
              <a:t>ARTÍCULO 2.2.2.4.14. Términos y etapas de la negociación.</a:t>
            </a:r>
          </a:p>
          <a:p>
            <a:pPr algn="just"/>
            <a:r>
              <a:rPr lang="es-ES" sz="3200" dirty="0">
                <a:solidFill>
                  <a:schemeClr val="bg1"/>
                </a:solidFill>
                <a:latin typeface="Arial" panose="020B0604020202020204" pitchFamily="34" charset="0"/>
                <a:cs typeface="Arial" panose="020B0604020202020204" pitchFamily="34" charset="0"/>
              </a:rPr>
              <a:t>Los pliegos y la comisión negociadora se deberán presentar ante la entidad o autoridad pública competente dentro del primer trimestre del año.</a:t>
            </a:r>
          </a:p>
          <a:p>
            <a:pPr algn="just"/>
            <a:r>
              <a:rPr lang="es-ES" sz="3200" dirty="0">
                <a:solidFill>
                  <a:schemeClr val="bg1"/>
                </a:solidFill>
                <a:latin typeface="Arial" panose="020B0604020202020204" pitchFamily="34" charset="0"/>
                <a:cs typeface="Arial" panose="020B0604020202020204" pitchFamily="34" charset="0"/>
              </a:rPr>
              <a:t>La entidad o autoridad pública competente a quien se le haya presentado pliego, dentro de los dos (2) días hábiles siguientes al último día del primer trimestre, con copia al Ministerio del Trabajo, informará por escrito los nombres de sus negociadores, y el sitio y hora para instalar e iniciar la negociación.</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49621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5016758"/>
          </a:xfrm>
          <a:prstGeom prst="rect">
            <a:avLst/>
          </a:prstGeom>
          <a:noFill/>
        </p:spPr>
        <p:txBody>
          <a:bodyPr wrap="square">
            <a:spAutoFit/>
          </a:bodyPr>
          <a:lstStyle/>
          <a:p>
            <a:pPr algn="just"/>
            <a:r>
              <a:rPr lang="es-ES" sz="4000" dirty="0">
                <a:solidFill>
                  <a:schemeClr val="bg1"/>
                </a:solidFill>
                <a:latin typeface="Arial" panose="020B0604020202020204" pitchFamily="34" charset="0"/>
                <a:cs typeface="Arial" panose="020B0604020202020204" pitchFamily="34" charset="0"/>
              </a:rPr>
              <a:t>De existir pliego único, la negociación se instalará formalmente e iniciarán los términos para el desarrollo de la misma, dentro de los cinco (5) días hábiles siguientes a la designación de los negociadores del Gobierno nacional, sectorial, territorial o singular, según sus competencias.</a:t>
            </a:r>
            <a:endParaRPr lang="es-CO"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42555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4832092"/>
          </a:xfrm>
          <a:prstGeom prst="rect">
            <a:avLst/>
          </a:prstGeom>
          <a:noFill/>
        </p:spPr>
        <p:txBody>
          <a:bodyPr wrap="square">
            <a:spAutoFit/>
          </a:bodyPr>
          <a:lstStyle/>
          <a:p>
            <a:pPr algn="just"/>
            <a:r>
              <a:rPr lang="es-ES" sz="4400" dirty="0">
                <a:solidFill>
                  <a:schemeClr val="bg1"/>
                </a:solidFill>
                <a:latin typeface="Arial" panose="020B0604020202020204" pitchFamily="34" charset="0"/>
                <a:cs typeface="Arial" panose="020B0604020202020204" pitchFamily="34" charset="0"/>
              </a:rPr>
              <a:t>La negociación del pliego de solicitudes se desarrollará durante un período inicial de veinte (20) días </a:t>
            </a:r>
            <a:r>
              <a:rPr lang="es-ES" sz="4400" u="sng" dirty="0">
                <a:solidFill>
                  <a:schemeClr val="bg1"/>
                </a:solidFill>
                <a:latin typeface="Arial" panose="020B0604020202020204" pitchFamily="34" charset="0"/>
                <a:cs typeface="Arial" panose="020B0604020202020204" pitchFamily="34" charset="0"/>
              </a:rPr>
              <a:t>hábiles</a:t>
            </a:r>
            <a:r>
              <a:rPr lang="es-ES" sz="4400" dirty="0">
                <a:solidFill>
                  <a:schemeClr val="bg1"/>
                </a:solidFill>
                <a:latin typeface="Arial" panose="020B0604020202020204" pitchFamily="34" charset="0"/>
                <a:cs typeface="Arial" panose="020B0604020202020204" pitchFamily="34" charset="0"/>
              </a:rPr>
              <a:t>, prorrogables de mutuo acuerdo, </a:t>
            </a:r>
            <a:r>
              <a:rPr lang="es-ES" sz="4400" u="sng" dirty="0">
                <a:solidFill>
                  <a:schemeClr val="bg1"/>
                </a:solidFill>
                <a:latin typeface="Arial" panose="020B0604020202020204" pitchFamily="34" charset="0"/>
                <a:cs typeface="Arial" panose="020B0604020202020204" pitchFamily="34" charset="0"/>
              </a:rPr>
              <a:t>hasta</a:t>
            </a:r>
            <a:r>
              <a:rPr lang="es-ES" sz="4400" dirty="0">
                <a:solidFill>
                  <a:schemeClr val="bg1"/>
                </a:solidFill>
                <a:latin typeface="Arial" panose="020B0604020202020204" pitchFamily="34" charset="0"/>
                <a:cs typeface="Arial" panose="020B0604020202020204" pitchFamily="34" charset="0"/>
              </a:rPr>
              <a:t> por otros veinte (20) días hábiles, sin perjuicio del número efectivo de conversaciones.</a:t>
            </a:r>
            <a:endParaRPr lang="es-CO" sz="4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42058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6001643"/>
          </a:xfrm>
          <a:prstGeom prst="rect">
            <a:avLst/>
          </a:prstGeom>
          <a:noFill/>
        </p:spPr>
        <p:txBody>
          <a:bodyPr wrap="square">
            <a:spAutoFit/>
          </a:bodyPr>
          <a:lstStyle/>
          <a:p>
            <a:pPr algn="just"/>
            <a:r>
              <a:rPr lang="es-ES" sz="3200" dirty="0">
                <a:solidFill>
                  <a:schemeClr val="bg1"/>
                </a:solidFill>
                <a:latin typeface="Arial" panose="020B0604020202020204" pitchFamily="34" charset="0"/>
                <a:cs typeface="Arial" panose="020B0604020202020204" pitchFamily="34" charset="0"/>
              </a:rPr>
              <a:t>Si vencido el término inicial para la negociación y su prórroga, no hubiere acuerdo o este solo fuere parcial, las partes, dentro de los dos (2) días hábiles siguientes, podrán acordar en acudir a un mediador designado por ellas, para someter a su mediación los puntos que no convinieren. El trabajo del mediador será </a:t>
            </a:r>
            <a:r>
              <a:rPr lang="es-ES" sz="3200" u="sng" dirty="0">
                <a:solidFill>
                  <a:schemeClr val="bg1"/>
                </a:solidFill>
                <a:latin typeface="Arial" panose="020B0604020202020204" pitchFamily="34" charset="0"/>
                <a:cs typeface="Arial" panose="020B0604020202020204" pitchFamily="34" charset="0"/>
              </a:rPr>
              <a:t>ad honorem</a:t>
            </a:r>
            <a:r>
              <a:rPr lang="es-ES" sz="3200" dirty="0">
                <a:solidFill>
                  <a:schemeClr val="bg1"/>
                </a:solidFill>
                <a:latin typeface="Arial" panose="020B0604020202020204" pitchFamily="34" charset="0"/>
                <a:cs typeface="Arial" panose="020B0604020202020204" pitchFamily="34" charset="0"/>
              </a:rPr>
              <a:t>. En el caso de que no exista acuerdo en la designación del mediador, las partes acudirán al Ministerio del Trabajo para que designe uno, su designación deberá producirse dentro de los tres (3) días hábiles siguientes.</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774364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5632311"/>
          </a:xfrm>
          <a:prstGeom prst="rect">
            <a:avLst/>
          </a:prstGeom>
          <a:noFill/>
        </p:spPr>
        <p:txBody>
          <a:bodyPr wrap="square">
            <a:spAutoFit/>
          </a:bodyPr>
          <a:lstStyle/>
          <a:p>
            <a:pPr algn="just"/>
            <a:r>
              <a:rPr lang="es-ES" sz="3600" dirty="0">
                <a:solidFill>
                  <a:schemeClr val="bg1"/>
                </a:solidFill>
                <a:latin typeface="Arial" panose="020B0604020202020204" pitchFamily="34" charset="0"/>
                <a:cs typeface="Arial" panose="020B0604020202020204" pitchFamily="34" charset="0"/>
              </a:rPr>
              <a:t>El mediador, dentro de los dos (2) días hábiles siguientes a su designación, se reunirá con las partes, escuchará sus puntos de vista y posibles soluciones, y coordinará nueva audiencia para que dentro de los cinco (5) días hábiles siguientes, les proponga, en forma escrita, fórmulas justificadas de avenimiento que consulten la equidad, el orden jurídico y el criterio constitucional de la sostenibilidad fiscal</a:t>
            </a:r>
            <a:r>
              <a:rPr lang="es-ES" sz="3200" dirty="0"/>
              <a:t>-</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5687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5816977"/>
          </a:xfrm>
          <a:prstGeom prst="rect">
            <a:avLst/>
          </a:prstGeom>
          <a:noFill/>
        </p:spPr>
        <p:txBody>
          <a:bodyPr wrap="square">
            <a:spAutoFit/>
          </a:bodyPr>
          <a:lstStyle/>
          <a:p>
            <a:pPr algn="just"/>
            <a:r>
              <a:rPr lang="es-ES" sz="4000" dirty="0">
                <a:solidFill>
                  <a:schemeClr val="bg1"/>
                </a:solidFill>
                <a:latin typeface="Arial" panose="020B0604020202020204" pitchFamily="34" charset="0"/>
                <a:cs typeface="Arial" panose="020B0604020202020204" pitchFamily="34" charset="0"/>
              </a:rPr>
              <a:t>ARTÍCULO 2.2.2.4.15. Actas. Durante el procedimiento de negociación deberá suscribirse las siguientes actas:</a:t>
            </a:r>
          </a:p>
          <a:p>
            <a:pPr algn="just"/>
            <a:r>
              <a:rPr lang="es-ES" sz="3600" dirty="0">
                <a:solidFill>
                  <a:schemeClr val="bg1"/>
                </a:solidFill>
                <a:latin typeface="Arial" panose="020B0604020202020204" pitchFamily="34" charset="0"/>
                <a:cs typeface="Arial" panose="020B0604020202020204" pitchFamily="34" charset="0"/>
              </a:rPr>
              <a:t>El acta de instalación e inicio de la negociación, en la que conste las partes, los nombres de las respectivas comisiones negociadoras, la fecha de inicio y de terminación de la etapa de arreglo directo, el sitio, los días en que se adelantará la negociación, y el horario de negociación.</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90718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6001643"/>
          </a:xfrm>
          <a:prstGeom prst="rect">
            <a:avLst/>
          </a:prstGeom>
          <a:noFill/>
        </p:spPr>
        <p:txBody>
          <a:bodyPr wrap="square">
            <a:spAutoFit/>
          </a:bodyPr>
          <a:lstStyle/>
          <a:p>
            <a:pPr algn="just"/>
            <a:r>
              <a:rPr lang="es-ES" sz="3200" dirty="0">
                <a:solidFill>
                  <a:schemeClr val="bg1"/>
                </a:solidFill>
                <a:latin typeface="Arial" panose="020B0604020202020204" pitchFamily="34" charset="0"/>
                <a:cs typeface="Arial" panose="020B0604020202020204" pitchFamily="34" charset="0"/>
              </a:rPr>
              <a:t>El acta o actas en las que se consignen los acuerdos parciales y su forma de cumplimiento. </a:t>
            </a:r>
          </a:p>
          <a:p>
            <a:pPr algn="just"/>
            <a:r>
              <a:rPr lang="es-ES" sz="3200" dirty="0">
                <a:solidFill>
                  <a:schemeClr val="bg1"/>
                </a:solidFill>
                <a:latin typeface="Arial" panose="020B0604020202020204" pitchFamily="34" charset="0"/>
                <a:cs typeface="Arial" panose="020B0604020202020204" pitchFamily="34" charset="0"/>
              </a:rPr>
              <a:t>El acta de prórroga de la etapa de arreglo directo. </a:t>
            </a:r>
          </a:p>
          <a:p>
            <a:pPr algn="just"/>
            <a:r>
              <a:rPr lang="es-ES" sz="3200" dirty="0">
                <a:solidFill>
                  <a:schemeClr val="bg1"/>
                </a:solidFill>
                <a:latin typeface="Arial" panose="020B0604020202020204" pitchFamily="34" charset="0"/>
                <a:cs typeface="Arial" panose="020B0604020202020204" pitchFamily="34" charset="0"/>
              </a:rPr>
              <a:t>El acta en la que se acuerda acudir a la mediación y de designación del mediador, o de acudir al Ministerio del Trabajo, en la que se deben plasmar acuerdos parciales y desacuerdos. </a:t>
            </a:r>
          </a:p>
          <a:p>
            <a:pPr algn="just"/>
            <a:r>
              <a:rPr lang="es-ES" sz="3200" dirty="0">
                <a:solidFill>
                  <a:schemeClr val="bg1"/>
                </a:solidFill>
                <a:latin typeface="Arial" panose="020B0604020202020204" pitchFamily="34" charset="0"/>
                <a:cs typeface="Arial" panose="020B0604020202020204" pitchFamily="34" charset="0"/>
              </a:rPr>
              <a:t>El acta de mediación. </a:t>
            </a:r>
          </a:p>
          <a:p>
            <a:pPr algn="just"/>
            <a:r>
              <a:rPr lang="es-ES" sz="3200" dirty="0">
                <a:solidFill>
                  <a:schemeClr val="bg1"/>
                </a:solidFill>
                <a:latin typeface="Arial" panose="020B0604020202020204" pitchFamily="34" charset="0"/>
                <a:cs typeface="Arial" panose="020B0604020202020204" pitchFamily="34" charset="0"/>
              </a:rPr>
              <a:t>El acta final de acuerdo.</a:t>
            </a:r>
          </a:p>
          <a:p>
            <a:pPr algn="just"/>
            <a:r>
              <a:rPr lang="es-ES" sz="3200" dirty="0">
                <a:solidFill>
                  <a:schemeClr val="bg1"/>
                </a:solidFill>
                <a:latin typeface="Arial" panose="020B0604020202020204" pitchFamily="34" charset="0"/>
                <a:cs typeface="Arial" panose="020B0604020202020204" pitchFamily="34" charset="0"/>
              </a:rPr>
              <a:t> La integración y funcionamiento del comité bipartito de seguimiento para el cumplimiento e implementación del acuerdo colectivo.</a:t>
            </a:r>
            <a:endParaRPr lang="es-CO"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2491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4401205"/>
          </a:xfrm>
          <a:prstGeom prst="rect">
            <a:avLst/>
          </a:prstGeom>
          <a:noFill/>
        </p:spPr>
        <p:txBody>
          <a:bodyPr wrap="square">
            <a:spAutoFit/>
          </a:bodyPr>
          <a:lstStyle/>
          <a:p>
            <a:pPr algn="just"/>
            <a:r>
              <a:rPr lang="es-ES" sz="4000" dirty="0">
                <a:solidFill>
                  <a:schemeClr val="bg1"/>
                </a:solidFill>
                <a:latin typeface="Arial" panose="020B0604020202020204" pitchFamily="34" charset="0"/>
                <a:cs typeface="Arial" panose="020B0604020202020204" pitchFamily="34" charset="0"/>
              </a:rPr>
              <a:t>PARÁGRAFO. En la instalación de la mesa de negociación se elegirá una comisión bipartita máximo de seis (6) integrantes, tres (3) por cada una de las partes, con el propósito de elaborar las actas a las que hace alusión el presente artículo.</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46233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66007" y="399011"/>
            <a:ext cx="9260378" cy="5016758"/>
          </a:xfrm>
          <a:prstGeom prst="rect">
            <a:avLst/>
          </a:prstGeom>
          <a:noFill/>
        </p:spPr>
        <p:txBody>
          <a:bodyPr wrap="square">
            <a:spAutoFit/>
          </a:bodyPr>
          <a:lstStyle/>
          <a:p>
            <a:pPr algn="just"/>
            <a:r>
              <a:rPr lang="es-ES" sz="3200" dirty="0">
                <a:solidFill>
                  <a:schemeClr val="bg1"/>
                </a:solidFill>
                <a:latin typeface="Arial" panose="020B0604020202020204" pitchFamily="34" charset="0"/>
                <a:cs typeface="Arial" panose="020B0604020202020204" pitchFamily="34" charset="0"/>
              </a:rPr>
              <a:t>ARTÍCULO 2.2.2.4.16. Acuerdo colectivo. contendrá lo siguiente: </a:t>
            </a:r>
          </a:p>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Lugar y fecha. </a:t>
            </a:r>
          </a:p>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Las partes y sus representantes. </a:t>
            </a:r>
          </a:p>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El texto de lo acordado.</a:t>
            </a:r>
          </a:p>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El ámbito de su aplicación, según lo previsto en el artículo 2.2.2.4.8 del presente Decreto. </a:t>
            </a:r>
          </a:p>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El período de vigencia con continuidad de derechos cubrirá la anualidad presupuestal del 1 de enero al 31 de diciembre. </a:t>
            </a:r>
            <a:endParaRPr lang="es-CO"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9770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Marcador de contenido 5"/>
          <p:cNvSpPr>
            <a:spLocks noGrp="1"/>
          </p:cNvSpPr>
          <p:nvPr>
            <p:ph sz="half" idx="1"/>
          </p:nvPr>
        </p:nvSpPr>
        <p:spPr>
          <a:xfrm>
            <a:off x="3578221" y="432262"/>
            <a:ext cx="8100810" cy="5983780"/>
          </a:xfrm>
        </p:spPr>
        <p:txBody>
          <a:bodyPr>
            <a:normAutofit/>
          </a:bodyPr>
          <a:lstStyle/>
          <a:p>
            <a:pPr lvl="0" algn="just">
              <a:buFont typeface="Wingdings" panose="05000000000000000000" pitchFamily="2" charset="2"/>
              <a:buChar char="Ø"/>
            </a:pPr>
            <a:r>
              <a:rPr lang="es-ES" sz="4000" dirty="0">
                <a:solidFill>
                  <a:schemeClr val="bg1"/>
                </a:solidFill>
                <a:latin typeface="Arial" panose="020B0604020202020204" pitchFamily="34" charset="0"/>
                <a:cs typeface="Arial" panose="020B0604020202020204" pitchFamily="34" charset="0"/>
              </a:rPr>
              <a:t>Ámbito sectorial: </a:t>
            </a:r>
          </a:p>
          <a:p>
            <a:pPr marL="0" lvl="0" indent="0" algn="just">
              <a:buNone/>
            </a:pPr>
            <a:r>
              <a:rPr lang="es-ES" sz="4000" dirty="0">
                <a:solidFill>
                  <a:schemeClr val="bg1"/>
                </a:solidFill>
                <a:latin typeface="Arial" panose="020B0604020202020204" pitchFamily="34" charset="0"/>
                <a:cs typeface="Arial" panose="020B0604020202020204" pitchFamily="34" charset="0"/>
              </a:rPr>
              <a:t>Es el proceso de negociación realizado entre las organizaciones sindicales de segundo grado o federaciones, o, las organizaciones sindicales de gremio o industria, que hayan unificado pliego.</a:t>
            </a:r>
            <a:endParaRPr lang="es-CO"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943506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0" y="299259"/>
            <a:ext cx="9659389" cy="5693866"/>
          </a:xfrm>
          <a:prstGeom prst="rect">
            <a:avLst/>
          </a:prstGeom>
          <a:noFill/>
        </p:spPr>
        <p:txBody>
          <a:bodyPr wrap="square">
            <a:spAutoFit/>
          </a:bodyPr>
          <a:lstStyle/>
          <a:p>
            <a:pPr marL="457200" indent="-457200" algn="just">
              <a:buFont typeface="Arial" panose="020B0604020202020204" pitchFamily="34" charset="0"/>
              <a:buChar char="•"/>
            </a:pPr>
            <a:r>
              <a:rPr lang="es-ES" sz="2800" dirty="0">
                <a:solidFill>
                  <a:schemeClr val="bg1"/>
                </a:solidFill>
                <a:latin typeface="Arial" panose="020B0604020202020204" pitchFamily="34" charset="0"/>
                <a:cs typeface="Arial" panose="020B0604020202020204" pitchFamily="34" charset="0"/>
              </a:rPr>
              <a:t>La forma, medios y cronograma para su implementación.</a:t>
            </a:r>
          </a:p>
          <a:p>
            <a:pPr marL="457200" indent="-457200" algn="just">
              <a:buFont typeface="Arial" panose="020B0604020202020204" pitchFamily="34" charset="0"/>
              <a:buChar char="•"/>
            </a:pPr>
            <a:r>
              <a:rPr lang="es-ES" sz="2800" dirty="0">
                <a:solidFill>
                  <a:schemeClr val="bg1"/>
                </a:solidFill>
                <a:latin typeface="Arial" panose="020B0604020202020204" pitchFamily="34" charset="0"/>
                <a:cs typeface="Arial" panose="020B0604020202020204" pitchFamily="34" charset="0"/>
              </a:rPr>
              <a:t> La integración y funcionamiento del comité bipartito de seguimiento para el cumplimiento e implementación del acuerdo colectivo.</a:t>
            </a:r>
          </a:p>
          <a:p>
            <a:pPr marL="457200" indent="-457200" algn="just">
              <a:buFont typeface="Arial" panose="020B0604020202020204" pitchFamily="34" charset="0"/>
              <a:buChar char="•"/>
            </a:pPr>
            <a:r>
              <a:rPr lang="es-ES" sz="2800" dirty="0">
                <a:solidFill>
                  <a:schemeClr val="bg1"/>
                </a:solidFill>
                <a:latin typeface="Arial" panose="020B0604020202020204" pitchFamily="34" charset="0"/>
                <a:cs typeface="Arial" panose="020B0604020202020204" pitchFamily="34" charset="0"/>
              </a:rPr>
              <a:t>Respetando el principio de progresividad y no regresividad, el acuerdo colectivo suscrito tendrá vigencia por un periodo mínimo de dos (2) años. </a:t>
            </a:r>
          </a:p>
          <a:p>
            <a:pPr marL="457200" indent="-457200" algn="just">
              <a:buFont typeface="Arial" panose="020B0604020202020204" pitchFamily="34" charset="0"/>
              <a:buChar char="•"/>
            </a:pPr>
            <a:r>
              <a:rPr lang="es-ES" sz="2800" dirty="0">
                <a:solidFill>
                  <a:schemeClr val="bg1"/>
                </a:solidFill>
                <a:latin typeface="Arial" panose="020B0604020202020204" pitchFamily="34" charset="0"/>
                <a:cs typeface="Arial" panose="020B0604020202020204" pitchFamily="34" charset="0"/>
              </a:rPr>
              <a:t>Los derechos pactados en el acuerdo colectivo tendrán continuidad, progresividad y sólo podrán ser modificados por las propias partes mediante otro acuerdo colectivo. </a:t>
            </a:r>
          </a:p>
          <a:p>
            <a:pPr marL="457200" indent="-457200" algn="just">
              <a:buFont typeface="Arial" panose="020B0604020202020204" pitchFamily="34" charset="0"/>
              <a:buChar char="•"/>
            </a:pPr>
            <a:r>
              <a:rPr lang="es-ES" sz="2800" dirty="0">
                <a:solidFill>
                  <a:schemeClr val="bg1"/>
                </a:solidFill>
                <a:latin typeface="Arial" panose="020B0604020202020204" pitchFamily="34" charset="0"/>
                <a:cs typeface="Arial" panose="020B0604020202020204" pitchFamily="34" charset="0"/>
              </a:rPr>
              <a:t>Una vez suscrito el acuerdo colectivo, será depositado en el Ministerio del Trabajo dentro de los diez (10) días siguientes a su celebración</a:t>
            </a:r>
            <a:r>
              <a:rPr lang="es-ES" sz="2800" dirty="0"/>
              <a:t>.</a:t>
            </a:r>
            <a:endParaRPr lang="es-CO"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17942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299258" y="914399"/>
            <a:ext cx="9360131" cy="3785652"/>
          </a:xfrm>
          <a:prstGeom prst="rect">
            <a:avLst/>
          </a:prstGeom>
          <a:noFill/>
        </p:spPr>
        <p:txBody>
          <a:bodyPr wrap="square">
            <a:spAutoFit/>
          </a:bodyPr>
          <a:lstStyle/>
          <a:p>
            <a:pPr marL="457200" indent="-457200" algn="just">
              <a:buFont typeface="Arial" panose="020B0604020202020204" pitchFamily="34" charset="0"/>
              <a:buChar char="•"/>
            </a:pPr>
            <a:r>
              <a:rPr lang="es-ES" sz="4000" dirty="0">
                <a:solidFill>
                  <a:schemeClr val="bg1"/>
                </a:solidFill>
                <a:latin typeface="Arial" panose="020B0604020202020204" pitchFamily="34" charset="0"/>
                <a:cs typeface="Arial" panose="020B0604020202020204" pitchFamily="34" charset="0"/>
              </a:rPr>
              <a:t>PARÁGRAFO. El acuerdo colectivo tendrá una vigencia mínima de dos (2) años; sin embargo, las partes podrán acordar vigencias superiores y dejar para la negociación de cada dos años, solo los aspectos económicos.</a:t>
            </a:r>
            <a:endParaRPr lang="es-CO"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00662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182880" y="532016"/>
            <a:ext cx="9393381" cy="6101394"/>
          </a:xfrm>
          <a:prstGeom prst="rect">
            <a:avLst/>
          </a:prstGeom>
          <a:noFill/>
        </p:spPr>
        <p:txBody>
          <a:bodyPr wrap="square">
            <a:spAutoFit/>
          </a:bodyPr>
          <a:lstStyle/>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ARTÍCULO 2.2.2.4.18. Comité bipartito para el seguimiento en la implementación o ejecución y cumplimiento del Acuerdo Colectivo.</a:t>
            </a:r>
          </a:p>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 El Comité estará integrado por una cuarta parte de los mismos empleados públicos representantes del Gobierno y una cuarta parte de los representantes sindicales que intervinieron como negociadores del acuerdo colectivo. </a:t>
            </a:r>
          </a:p>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En todo caso, solo podrán participar las organizaciones sindicales que hayan suscrito el respectivo acuerdo colectivo. </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347474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182880" y="532016"/>
            <a:ext cx="9393381" cy="5632311"/>
          </a:xfrm>
          <a:prstGeom prst="rect">
            <a:avLst/>
          </a:prstGeom>
          <a:noFill/>
        </p:spPr>
        <p:txBody>
          <a:bodyPr wrap="square">
            <a:spAutoFit/>
          </a:bodyPr>
          <a:lstStyle/>
          <a:p>
            <a:pPr marL="457200" indent="-457200" algn="just">
              <a:buFont typeface="Arial" panose="020B0604020202020204" pitchFamily="34" charset="0"/>
              <a:buChar char="•"/>
            </a:pPr>
            <a:r>
              <a:rPr lang="es-ES" sz="3600" dirty="0">
                <a:solidFill>
                  <a:schemeClr val="bg1"/>
                </a:solidFill>
                <a:latin typeface="Arial" panose="020B0604020202020204" pitchFamily="34" charset="0"/>
                <a:cs typeface="Arial" panose="020B0604020202020204" pitchFamily="34" charset="0"/>
              </a:rPr>
              <a:t>El Comité se instalará dentro de los treinta (30) días hábiles siguientes a la firma del Acuerdo Colectivo Nacional, designará tres (3) secretarios técnicos por cada una de las partes y adoptará un reglamento y un cronograma para el cumplimiento del acuerdo colectivo; Al inicio de cada sesión de trabajo, el Comité suscribirá actas breves y precisas y evaluará el desarrollo del cronograma de cumplimiento.</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9674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182880" y="532016"/>
            <a:ext cx="9393381" cy="6001643"/>
          </a:xfrm>
          <a:prstGeom prst="rect">
            <a:avLst/>
          </a:prstGeom>
          <a:noFill/>
        </p:spPr>
        <p:txBody>
          <a:bodyPr wrap="square">
            <a:spAutoFit/>
          </a:bodyPr>
          <a:lstStyle/>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En caso de incumplimiento, el Comité convocará personalmente a las entidades y servidores responsables para convenir plazos de cumplimiento, aclarando las causas que originaron la situación. En el marco de su autonomía, las organizaciones sindicales podrán adelantar otras actuaciones tendientes a garantizar el cumplimiento de los acuerdos. </a:t>
            </a:r>
          </a:p>
          <a:p>
            <a:pPr marL="457200" indent="-457200" algn="just">
              <a:buFont typeface="Arial" panose="020B0604020202020204" pitchFamily="34" charset="0"/>
              <a:buChar char="•"/>
            </a:pPr>
            <a:endParaRPr lang="es-ES" sz="3200" dirty="0">
              <a:solidFill>
                <a:schemeClr val="bg1"/>
              </a:solidFill>
              <a:latin typeface="Arial" panose="020B0604020202020204" pitchFamily="34" charset="0"/>
              <a:cs typeface="Arial" panose="020B0604020202020204" pitchFamily="34" charset="0"/>
            </a:endParaRPr>
          </a:p>
          <a:p>
            <a:pPr marL="457200" indent="-457200" algn="just">
              <a:buFont typeface="Arial" panose="020B0604020202020204" pitchFamily="34" charset="0"/>
              <a:buChar char="•"/>
            </a:pPr>
            <a:r>
              <a:rPr lang="es-ES" sz="3200" dirty="0">
                <a:solidFill>
                  <a:schemeClr val="bg1"/>
                </a:solidFill>
                <a:latin typeface="Arial" panose="020B0604020202020204" pitchFamily="34" charset="0"/>
                <a:cs typeface="Arial" panose="020B0604020202020204" pitchFamily="34" charset="0"/>
              </a:rPr>
              <a:t>Los representantes de los empleados públicos gozarán de las garantías de permiso sindical para atender las actividades de seguimiento.</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74937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0" y="1089229"/>
            <a:ext cx="9576261" cy="4401205"/>
          </a:xfrm>
          <a:prstGeom prst="rect">
            <a:avLst/>
          </a:prstGeom>
          <a:noFill/>
        </p:spPr>
        <p:txBody>
          <a:bodyPr wrap="square">
            <a:spAutoFit/>
          </a:bodyPr>
          <a:lstStyle/>
          <a:p>
            <a:pPr algn="just"/>
            <a:r>
              <a:rPr lang="es-ES" sz="2800" b="1" dirty="0">
                <a:solidFill>
                  <a:schemeClr val="bg1"/>
                </a:solidFill>
                <a:latin typeface="Arial" panose="020B0604020202020204" pitchFamily="34" charset="0"/>
                <a:cs typeface="Arial" panose="020B0604020202020204" pitchFamily="34" charset="0"/>
              </a:rPr>
              <a:t>ARTÍCULO 2.2.2.4.19. Capacitación.</a:t>
            </a:r>
            <a:r>
              <a:rPr lang="es-ES" sz="2800" dirty="0">
                <a:solidFill>
                  <a:schemeClr val="bg1"/>
                </a:solidFill>
                <a:latin typeface="Arial" panose="020B0604020202020204" pitchFamily="34" charset="0"/>
                <a:cs typeface="Arial" panose="020B0604020202020204" pitchFamily="34" charset="0"/>
              </a:rPr>
              <a:t> El Ministerio del Trabajo y el Departamento Administrativo de la Función Pública, con participación de las Confederaciones y Federaciones sindicales de empleados públicos, de acuerdo con sus grados de representatividad determinados por el número de afiliados, son los responsables del programa de capacitación en negociación colectiva en el sector público, dirigida a promover la cultura del derecho de asociación, de la democracia constitucional participativa, el diálogo social y/o la negociación colectiva.</a:t>
            </a:r>
            <a:endParaRPr lang="es-CO"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64046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182880" y="532016"/>
            <a:ext cx="9393381" cy="5509200"/>
          </a:xfrm>
          <a:prstGeom prst="rect">
            <a:avLst/>
          </a:prstGeom>
          <a:noFill/>
        </p:spPr>
        <p:txBody>
          <a:bodyPr wrap="square">
            <a:spAutoFit/>
          </a:bodyPr>
          <a:lstStyle/>
          <a:p>
            <a:pPr algn="just"/>
            <a:r>
              <a:rPr lang="es-ES" sz="3200" dirty="0">
                <a:solidFill>
                  <a:schemeClr val="bg1"/>
                </a:solidFill>
              </a:rPr>
              <a:t>En especial, se adoptarán planes anuales de capacitación, dirigidos a los empleados públicos que participarán en la negociación, y sin perjuicio de la autonomía sindical, con participación de las federaciones sindicales de empleados públicos y confederaciones, para directivos y negociadores sindicales e impartirán capacitación, desde su especialidad, a través de la Escuela Superior de Administración Pública o de Universidades con acreditación de alta calidad que desarrollen programas en Negociación Colectiva de servidores públicos.</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087643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182880" y="532016"/>
            <a:ext cx="9393381" cy="5016758"/>
          </a:xfrm>
          <a:prstGeom prst="rect">
            <a:avLst/>
          </a:prstGeom>
          <a:noFill/>
        </p:spPr>
        <p:txBody>
          <a:bodyPr wrap="square">
            <a:spAutoFit/>
          </a:bodyPr>
          <a:lstStyle/>
          <a:p>
            <a:pPr algn="just"/>
            <a:r>
              <a:rPr lang="es-ES" sz="3200" b="1" dirty="0">
                <a:solidFill>
                  <a:schemeClr val="bg1"/>
                </a:solidFill>
              </a:rPr>
              <a:t>ARTÍCULO 2.2.2.4.20. Inspección y vigilancia.</a:t>
            </a:r>
            <a:r>
              <a:rPr lang="es-ES" sz="3200" dirty="0">
                <a:solidFill>
                  <a:schemeClr val="bg1"/>
                </a:solidFill>
              </a:rPr>
              <a:t> El Ministerio del Trabajo, a través de las Inspecciones de Trabajo y Seguridad Social, ejercerá la inspección y vigilancia respecto del incumplimiento de las disposiciones de este Capítulo por parte de las entidades públicas encargadas de su aplicación, las cuales podrán dar lugar a la imposición de multas de uno (1) a cinco mil (5.000) salarios mínimos legales mensuales vigentes, de conformidad con lo dispuesto en el artículo 486 del Código Sustantivo del Trabajo.</a:t>
            </a:r>
            <a:endParaRPr lang="es-CO" sz="3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111725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B0E218C-165D-4F11-A860-F28B1C9B4FF9}"/>
              </a:ext>
            </a:extLst>
          </p:cNvPr>
          <p:cNvSpPr txBox="1"/>
          <p:nvPr/>
        </p:nvSpPr>
        <p:spPr>
          <a:xfrm>
            <a:off x="182880" y="532016"/>
            <a:ext cx="9393381" cy="5632311"/>
          </a:xfrm>
          <a:prstGeom prst="rect">
            <a:avLst/>
          </a:prstGeom>
          <a:noFill/>
        </p:spPr>
        <p:txBody>
          <a:bodyPr wrap="square">
            <a:spAutoFit/>
          </a:bodyPr>
          <a:lstStyle/>
          <a:p>
            <a:pPr algn="just"/>
            <a:r>
              <a:rPr lang="es-ES" sz="4000" dirty="0">
                <a:solidFill>
                  <a:schemeClr val="bg1"/>
                </a:solidFill>
                <a:latin typeface="Arial" panose="020B0604020202020204" pitchFamily="34" charset="0"/>
                <a:cs typeface="Arial" panose="020B0604020202020204" pitchFamily="34" charset="0"/>
              </a:rPr>
              <a:t>Lo anterior, sin detrimento de las competencias asignadas a la Procuraduría General de la Nación respecto de la investigación e imposición de sanciones disciplinarias, respecto de las conductas u omisiones de los servidores públicos encargados de dar cumplimiento a las disposiciones contenidas en el presente Capítulo.</a:t>
            </a:r>
            <a:endParaRPr lang="es-CO"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707176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1BDD7A5-B32C-4EB6-A993-10AA51A65299}"/>
              </a:ext>
            </a:extLst>
          </p:cNvPr>
          <p:cNvSpPr txBox="1"/>
          <p:nvPr/>
        </p:nvSpPr>
        <p:spPr>
          <a:xfrm>
            <a:off x="1184856" y="1043188"/>
            <a:ext cx="10380372" cy="4832092"/>
          </a:xfrm>
          <a:prstGeom prst="rect">
            <a:avLst/>
          </a:prstGeom>
          <a:noFill/>
        </p:spPr>
        <p:txBody>
          <a:bodyPr wrap="square">
            <a:spAutoFit/>
          </a:bodyPr>
          <a:lstStyle/>
          <a:p>
            <a:r>
              <a:rPr lang="es-ES" sz="4400" b="1" dirty="0">
                <a:solidFill>
                  <a:schemeClr val="bg1"/>
                </a:solidFill>
                <a:latin typeface="Arial" panose="020B0604020202020204" pitchFamily="34" charset="0"/>
                <a:cs typeface="Arial" panose="020B0604020202020204" pitchFamily="34" charset="0"/>
              </a:rPr>
              <a:t>Lucho por una educación</a:t>
            </a:r>
            <a:r>
              <a:rPr lang="es-ES" sz="4400" dirty="0">
                <a:solidFill>
                  <a:schemeClr val="bg1"/>
                </a:solidFill>
                <a:latin typeface="Arial" panose="020B0604020202020204" pitchFamily="34" charset="0"/>
                <a:cs typeface="Arial" panose="020B0604020202020204" pitchFamily="34" charset="0"/>
              </a:rPr>
              <a:t> que nos enseñe a pensar y no por una educación que nos enseñe a obedecer. </a:t>
            </a:r>
            <a:r>
              <a:rPr lang="es-CO" sz="3600" b="1" dirty="0">
                <a:solidFill>
                  <a:schemeClr val="bg1"/>
                </a:solidFill>
                <a:latin typeface="Arial" panose="020B0604020202020204" pitchFamily="34" charset="0"/>
                <a:cs typeface="Arial" panose="020B0604020202020204" pitchFamily="34" charset="0"/>
              </a:rPr>
              <a:t>Paulo Freire.</a:t>
            </a: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Arial" panose="020B0604020202020204" pitchFamily="34" charset="0"/>
              <a:cs typeface="Arial" panose="020B0604020202020204" pitchFamily="34" charset="0"/>
            </a:endParaRPr>
          </a:p>
          <a:p>
            <a:r>
              <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rPr>
              <a:t>Gracias.</a:t>
            </a: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pPr algn="r"/>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pPr algn="r"/>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p:txBody>
      </p:sp>
    </p:spTree>
    <p:extLst>
      <p:ext uri="{BB962C8B-B14F-4D97-AF65-F5344CB8AC3E}">
        <p14:creationId xmlns:p14="http://schemas.microsoft.com/office/powerpoint/2010/main" val="3735060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006CC994-B475-43D4-9037-96C4B3B20849}"/>
              </a:ext>
            </a:extLst>
          </p:cNvPr>
          <p:cNvSpPr txBox="1"/>
          <p:nvPr/>
        </p:nvSpPr>
        <p:spPr>
          <a:xfrm>
            <a:off x="321971" y="862885"/>
            <a:ext cx="7753083" cy="5016758"/>
          </a:xfrm>
          <a:prstGeom prst="rect">
            <a:avLst/>
          </a:prstGeom>
          <a:noFill/>
        </p:spPr>
        <p:txBody>
          <a:bodyPr wrap="square">
            <a:spAutoFit/>
          </a:bodyPr>
          <a:lstStyle/>
          <a:p>
            <a:pPr marL="571500" lvl="0" indent="-571500" algn="just">
              <a:buFont typeface="Wingdings" panose="05000000000000000000" pitchFamily="2" charset="2"/>
              <a:buChar char="Ø"/>
            </a:pPr>
            <a:r>
              <a:rPr lang="es-ES" sz="4000" dirty="0">
                <a:solidFill>
                  <a:schemeClr val="bg1"/>
                </a:solidFill>
                <a:latin typeface="Arial" panose="020B0604020202020204" pitchFamily="34" charset="0"/>
                <a:cs typeface="Arial" panose="020B0604020202020204" pitchFamily="34" charset="0"/>
              </a:rPr>
              <a:t>Ámbito territorial:</a:t>
            </a:r>
          </a:p>
          <a:p>
            <a:pPr lvl="0" algn="just"/>
            <a:r>
              <a:rPr lang="es-ES" sz="4000" dirty="0">
                <a:solidFill>
                  <a:schemeClr val="bg1"/>
                </a:solidFill>
                <a:latin typeface="Arial" panose="020B0604020202020204" pitchFamily="34" charset="0"/>
                <a:cs typeface="Arial" panose="020B0604020202020204" pitchFamily="34" charset="0"/>
              </a:rPr>
              <a:t> Es el proceso de negociación realizado entre las organizaciones sindicales de segundo grado o federaciones o, las organizaciones sindicales de gremio o industria, que hayan unificado pliego.</a:t>
            </a:r>
            <a:endParaRPr lang="es-CO"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7962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1441262" y="1298119"/>
            <a:ext cx="9427335" cy="3785652"/>
          </a:xfrm>
          <a:prstGeom prst="rect">
            <a:avLst/>
          </a:prstGeom>
          <a:noFill/>
        </p:spPr>
        <p:txBody>
          <a:bodyPr wrap="square">
            <a:spAutoFit/>
          </a:bodyPr>
          <a:lstStyle/>
          <a:p>
            <a:pPr marL="571500" lvl="0" indent="-571500" algn="just">
              <a:buFont typeface="Wingdings" panose="05000000000000000000" pitchFamily="2" charset="2"/>
              <a:buChar char="Ø"/>
            </a:pPr>
            <a:r>
              <a:rPr lang="es-ES" sz="4000" dirty="0">
                <a:solidFill>
                  <a:schemeClr val="bg1"/>
                </a:solidFill>
                <a:latin typeface="Arial" panose="020B0604020202020204" pitchFamily="34" charset="0"/>
                <a:cs typeface="Arial" panose="020B0604020202020204" pitchFamily="34" charset="0"/>
              </a:rPr>
              <a:t>Ámbito singular: </a:t>
            </a:r>
          </a:p>
          <a:p>
            <a:pPr lvl="0" algn="just"/>
            <a:r>
              <a:rPr lang="es-ES" sz="4000" dirty="0">
                <a:solidFill>
                  <a:schemeClr val="bg1"/>
                </a:solidFill>
                <a:latin typeface="Arial" panose="020B0604020202020204" pitchFamily="34" charset="0"/>
                <a:cs typeface="Arial" panose="020B0604020202020204" pitchFamily="34" charset="0"/>
              </a:rPr>
              <a:t>Es el proceso de negociación realizado entre la entidad pública y las organizaciones sindicales de empleados públicos de primer grado existentes en la misma, que hayan unificado pliego .</a:t>
            </a:r>
            <a:endParaRPr lang="es-CO"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48558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1214369-6A0F-4E5E-9BC6-92781C186839}"/>
              </a:ext>
            </a:extLst>
          </p:cNvPr>
          <p:cNvSpPr txBox="1"/>
          <p:nvPr/>
        </p:nvSpPr>
        <p:spPr>
          <a:xfrm>
            <a:off x="3773977" y="465513"/>
            <a:ext cx="8129847" cy="5632311"/>
          </a:xfrm>
          <a:prstGeom prst="rect">
            <a:avLst/>
          </a:prstGeom>
          <a:noFill/>
        </p:spPr>
        <p:txBody>
          <a:bodyPr wrap="square">
            <a:spAutoFit/>
          </a:bodyPr>
          <a:lstStyle/>
          <a:p>
            <a:pPr marL="457200" lvl="0" indent="-457200" algn="just">
              <a:buFont typeface="Wingdings" panose="05000000000000000000" pitchFamily="2" charset="2"/>
              <a:buChar char="Ø"/>
            </a:pPr>
            <a:r>
              <a:rPr lang="es-ES" sz="3600" dirty="0">
                <a:solidFill>
                  <a:schemeClr val="bg1"/>
                </a:solidFill>
                <a:latin typeface="Arial" panose="020B0604020202020204" pitchFamily="34" charset="0"/>
                <a:cs typeface="Arial" panose="020B0604020202020204" pitchFamily="34" charset="0"/>
              </a:rPr>
              <a:t>ARTÍCULO 2.2.2.4.4. Reglas de aplicación.</a:t>
            </a:r>
          </a:p>
          <a:p>
            <a:pPr lvl="0" algn="just"/>
            <a:r>
              <a:rPr lang="es-ES" sz="3600" dirty="0">
                <a:solidFill>
                  <a:schemeClr val="bg1"/>
                </a:solidFill>
                <a:latin typeface="Arial" panose="020B0604020202020204" pitchFamily="34" charset="0"/>
                <a:cs typeface="Arial" panose="020B0604020202020204" pitchFamily="34" charset="0"/>
              </a:rPr>
              <a:t>Unidad en la negociación colectiva, que significa </a:t>
            </a:r>
            <a:r>
              <a:rPr lang="es-ES" sz="3600" u="sng" dirty="0">
                <a:solidFill>
                  <a:schemeClr val="bg1"/>
                </a:solidFill>
                <a:latin typeface="Arial" panose="020B0604020202020204" pitchFamily="34" charset="0"/>
                <a:cs typeface="Arial" panose="020B0604020202020204" pitchFamily="34" charset="0"/>
              </a:rPr>
              <a:t>unidad de pliego, de comisión negociadora unificada sindical, de mesa de negociación y de acuerdo colectivo por ámbito</a:t>
            </a:r>
            <a:r>
              <a:rPr lang="es-ES" sz="3600" dirty="0">
                <a:solidFill>
                  <a:schemeClr val="bg1"/>
                </a:solidFill>
                <a:latin typeface="Arial" panose="020B0604020202020204" pitchFamily="34" charset="0"/>
                <a:cs typeface="Arial" panose="020B0604020202020204" pitchFamily="34" charset="0"/>
              </a:rPr>
              <a:t> de negociación, ya sea nacional, sectorial, territorial y/o por entidad de carácter singular.</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1193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B87057C9-7731-49A6-AC1F-E118DE1FA82E}"/>
              </a:ext>
            </a:extLst>
          </p:cNvPr>
          <p:cNvSpPr txBox="1"/>
          <p:nvPr/>
        </p:nvSpPr>
        <p:spPr>
          <a:xfrm>
            <a:off x="2021984" y="1171203"/>
            <a:ext cx="9150321" cy="3785652"/>
          </a:xfrm>
          <a:prstGeom prst="rect">
            <a:avLst/>
          </a:prstGeom>
          <a:noFill/>
        </p:spPr>
        <p:txBody>
          <a:bodyPr wrap="square">
            <a:spAutoFit/>
          </a:bodyPr>
          <a:lstStyle/>
          <a:p>
            <a:pPr marL="571500" indent="-571500" algn="just">
              <a:buFont typeface="Wingdings" panose="05000000000000000000" pitchFamily="2" charset="2"/>
              <a:buChar char="Ø"/>
            </a:pPr>
            <a:r>
              <a:rPr lang="es-ES" sz="4000" dirty="0">
                <a:solidFill>
                  <a:schemeClr val="bg1"/>
                </a:solidFill>
                <a:latin typeface="Arial" panose="020B0604020202020204" pitchFamily="34" charset="0"/>
                <a:cs typeface="Arial" panose="020B0604020202020204" pitchFamily="34" charset="0"/>
              </a:rPr>
              <a:t>La negociación en todos los ámbitos o niveles se realizará como regla general en forma presencial; excepcionalmente la negociación podrá ser de forma virtual o mixta, según sea convenido por las partes. </a:t>
            </a:r>
            <a:endParaRPr lang="es-CO" sz="40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99094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66654DF-C5F6-408E-801C-AFC79F3E6D2A}"/>
              </a:ext>
            </a:extLst>
          </p:cNvPr>
          <p:cNvSpPr txBox="1"/>
          <p:nvPr/>
        </p:nvSpPr>
        <p:spPr>
          <a:xfrm>
            <a:off x="3601870" y="117693"/>
            <a:ext cx="8052574" cy="6186309"/>
          </a:xfrm>
          <a:prstGeom prst="rect">
            <a:avLst/>
          </a:prstGeom>
          <a:noFill/>
        </p:spPr>
        <p:txBody>
          <a:bodyPr wrap="square">
            <a:spAutoFit/>
          </a:bodyPr>
          <a:lstStyle/>
          <a:p>
            <a:pPr marL="571500" lvl="0" indent="-571500" algn="just">
              <a:buFont typeface="Wingdings" panose="05000000000000000000" pitchFamily="2" charset="2"/>
              <a:buChar char="Ø"/>
            </a:pPr>
            <a:r>
              <a:rPr lang="es-ES" sz="3600" dirty="0">
                <a:solidFill>
                  <a:schemeClr val="bg1"/>
                </a:solidFill>
                <a:latin typeface="Arial" panose="020B0604020202020204" pitchFamily="34" charset="0"/>
                <a:cs typeface="Arial" panose="020B0604020202020204" pitchFamily="34" charset="0"/>
              </a:rPr>
              <a:t>PARÁGRAFO TRANSITORIO: Entre tanto se realice el censo sindical por parte del Ministerio del Trabajo, la representatividad de las organizaciones sindicales se deberá determinar conforme con siguiente información: Certificado de descuento mensual efectuado por el empleador y pagado a la respectiva organización sindical, federal y confederal. </a:t>
            </a:r>
            <a:endParaRPr lang="es-CO" sz="36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584452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621</TotalTime>
  <Words>2936</Words>
  <Application>Microsoft Office PowerPoint</Application>
  <PresentationFormat>Panorámica</PresentationFormat>
  <Paragraphs>116</Paragraphs>
  <Slides>49</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49</vt:i4>
      </vt:variant>
    </vt:vector>
  </HeadingPairs>
  <TitlesOfParts>
    <vt:vector size="55" baseType="lpstr">
      <vt:lpstr>Arial</vt:lpstr>
      <vt:lpstr>Calibri</vt:lpstr>
      <vt:lpstr>Calibri Light</vt:lpstr>
      <vt:lpstr>Helvetica</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Orjuela Acuña Armando</dc:creator>
  <cp:lastModifiedBy>Administrador Nepo</cp:lastModifiedBy>
  <cp:revision>76</cp:revision>
  <dcterms:created xsi:type="dcterms:W3CDTF">2022-02-17T20:10:11Z</dcterms:created>
  <dcterms:modified xsi:type="dcterms:W3CDTF">2026-07-13T17:16:43Z</dcterms:modified>
</cp:coreProperties>
</file>