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307" r:id="rId11"/>
    <p:sldId id="265" r:id="rId12"/>
    <p:sldId id="266" r:id="rId13"/>
    <p:sldId id="267" r:id="rId14"/>
    <p:sldId id="268" r:id="rId15"/>
    <p:sldId id="269" r:id="rId16"/>
    <p:sldId id="270" r:id="rId17"/>
    <p:sldId id="273" r:id="rId18"/>
    <p:sldId id="271" r:id="rId19"/>
    <p:sldId id="272" r:id="rId20"/>
    <p:sldId id="274" r:id="rId21"/>
    <p:sldId id="275" r:id="rId22"/>
    <p:sldId id="276" r:id="rId23"/>
    <p:sldId id="277" r:id="rId24"/>
    <p:sldId id="278" r:id="rId25"/>
    <p:sldId id="279" r:id="rId26"/>
    <p:sldId id="308" r:id="rId27"/>
    <p:sldId id="280" r:id="rId28"/>
    <p:sldId id="281" r:id="rId29"/>
    <p:sldId id="282" r:id="rId30"/>
    <p:sldId id="283" r:id="rId31"/>
    <p:sldId id="284" r:id="rId32"/>
    <p:sldId id="285" r:id="rId33"/>
    <p:sldId id="286" r:id="rId34"/>
    <p:sldId id="309"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6A7238-0D7D-4089-90AA-6DEA0CCA6FCD}" v="1" dt="2026-07-12T16:11:40.8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90" d="100"/>
          <a:sy n="90" d="100"/>
        </p:scale>
        <p:origin x="398"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microsoft.com/office/2016/11/relationships/changesInfo" Target="changesInfos/changesInfo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iro Andrade V" userId="74cd6575340e9a00" providerId="LiveId" clId="{1CDAA697-75B3-4373-BBA4-8A7F6A95BE86}"/>
    <pc:docChg chg="custSel modSld">
      <pc:chgData name="Jairo Andrade V" userId="74cd6575340e9a00" providerId="LiveId" clId="{1CDAA697-75B3-4373-BBA4-8A7F6A95BE86}" dt="2026-07-13T14:39:48.151" v="691" actId="207"/>
      <pc:docMkLst>
        <pc:docMk/>
      </pc:docMkLst>
      <pc:sldChg chg="modSp mod">
        <pc:chgData name="Jairo Andrade V" userId="74cd6575340e9a00" providerId="LiveId" clId="{1CDAA697-75B3-4373-BBA4-8A7F6A95BE86}" dt="2026-07-12T14:39:45.175" v="396" actId="20577"/>
        <pc:sldMkLst>
          <pc:docMk/>
          <pc:sldMk cId="151920710" sldId="264"/>
        </pc:sldMkLst>
        <pc:spChg chg="mod">
          <ac:chgData name="Jairo Andrade V" userId="74cd6575340e9a00" providerId="LiveId" clId="{1CDAA697-75B3-4373-BBA4-8A7F6A95BE86}" dt="2026-07-12T14:39:45.175" v="396" actId="20577"/>
          <ac:spMkLst>
            <pc:docMk/>
            <pc:sldMk cId="151920710" sldId="264"/>
            <ac:spMk id="3" creationId="{4A86319E-6539-4651-2AF1-682ADCA4AE1F}"/>
          </ac:spMkLst>
        </pc:spChg>
      </pc:sldChg>
      <pc:sldChg chg="modSp mod">
        <pc:chgData name="Jairo Andrade V" userId="74cd6575340e9a00" providerId="LiveId" clId="{1CDAA697-75B3-4373-BBA4-8A7F6A95BE86}" dt="2026-07-12T15:17:52.368" v="584" actId="113"/>
        <pc:sldMkLst>
          <pc:docMk/>
          <pc:sldMk cId="1727319007" sldId="267"/>
        </pc:sldMkLst>
        <pc:spChg chg="mod">
          <ac:chgData name="Jairo Andrade V" userId="74cd6575340e9a00" providerId="LiveId" clId="{1CDAA697-75B3-4373-BBA4-8A7F6A95BE86}" dt="2026-07-12T15:17:52.368" v="584" actId="113"/>
          <ac:spMkLst>
            <pc:docMk/>
            <pc:sldMk cId="1727319007" sldId="267"/>
            <ac:spMk id="3" creationId="{A77C1937-BAEF-3503-1CA6-AAA6E8542D90}"/>
          </ac:spMkLst>
        </pc:spChg>
      </pc:sldChg>
      <pc:sldChg chg="modSp mod">
        <pc:chgData name="Jairo Andrade V" userId="74cd6575340e9a00" providerId="LiveId" clId="{1CDAA697-75B3-4373-BBA4-8A7F6A95BE86}" dt="2026-07-12T15:22:42.180" v="585" actId="113"/>
        <pc:sldMkLst>
          <pc:docMk/>
          <pc:sldMk cId="3554735786" sldId="269"/>
        </pc:sldMkLst>
        <pc:spChg chg="mod">
          <ac:chgData name="Jairo Andrade V" userId="74cd6575340e9a00" providerId="LiveId" clId="{1CDAA697-75B3-4373-BBA4-8A7F6A95BE86}" dt="2026-07-12T15:22:42.180" v="585" actId="113"/>
          <ac:spMkLst>
            <pc:docMk/>
            <pc:sldMk cId="3554735786" sldId="269"/>
            <ac:spMk id="3" creationId="{735628B5-6779-C0EA-0C92-0290160FC528}"/>
          </ac:spMkLst>
        </pc:spChg>
      </pc:sldChg>
      <pc:sldChg chg="modSp mod">
        <pc:chgData name="Jairo Andrade V" userId="74cd6575340e9a00" providerId="LiveId" clId="{1CDAA697-75B3-4373-BBA4-8A7F6A95BE86}" dt="2026-07-12T15:27:23.149" v="586" actId="113"/>
        <pc:sldMkLst>
          <pc:docMk/>
          <pc:sldMk cId="3713740948" sldId="270"/>
        </pc:sldMkLst>
        <pc:spChg chg="mod">
          <ac:chgData name="Jairo Andrade V" userId="74cd6575340e9a00" providerId="LiveId" clId="{1CDAA697-75B3-4373-BBA4-8A7F6A95BE86}" dt="2026-07-12T15:27:23.149" v="586" actId="113"/>
          <ac:spMkLst>
            <pc:docMk/>
            <pc:sldMk cId="3713740948" sldId="270"/>
            <ac:spMk id="3" creationId="{0A1C3736-2617-AAF9-577E-A316D84D90D5}"/>
          </ac:spMkLst>
        </pc:spChg>
      </pc:sldChg>
      <pc:sldChg chg="modSp mod">
        <pc:chgData name="Jairo Andrade V" userId="74cd6575340e9a00" providerId="LiveId" clId="{1CDAA697-75B3-4373-BBA4-8A7F6A95BE86}" dt="2026-07-08T12:36:00.385" v="143" actId="207"/>
        <pc:sldMkLst>
          <pc:docMk/>
          <pc:sldMk cId="1179326587" sldId="272"/>
        </pc:sldMkLst>
        <pc:spChg chg="mod">
          <ac:chgData name="Jairo Andrade V" userId="74cd6575340e9a00" providerId="LiveId" clId="{1CDAA697-75B3-4373-BBA4-8A7F6A95BE86}" dt="2026-07-08T12:36:00.385" v="143" actId="207"/>
          <ac:spMkLst>
            <pc:docMk/>
            <pc:sldMk cId="1179326587" sldId="272"/>
            <ac:spMk id="3" creationId="{50189C43-736B-1736-2CE7-B6F0918E8849}"/>
          </ac:spMkLst>
        </pc:spChg>
      </pc:sldChg>
      <pc:sldChg chg="modSp mod">
        <pc:chgData name="Jairo Andrade V" userId="74cd6575340e9a00" providerId="LiveId" clId="{1CDAA697-75B3-4373-BBA4-8A7F6A95BE86}" dt="2026-07-13T13:52:52.192" v="689" actId="27636"/>
        <pc:sldMkLst>
          <pc:docMk/>
          <pc:sldMk cId="1064149750" sldId="275"/>
        </pc:sldMkLst>
        <pc:spChg chg="mod">
          <ac:chgData name="Jairo Andrade V" userId="74cd6575340e9a00" providerId="LiveId" clId="{1CDAA697-75B3-4373-BBA4-8A7F6A95BE86}" dt="2026-07-13T13:52:52.192" v="689" actId="27636"/>
          <ac:spMkLst>
            <pc:docMk/>
            <pc:sldMk cId="1064149750" sldId="275"/>
            <ac:spMk id="3" creationId="{9540C8A2-0B47-CED2-9551-A92CD8A9FF82}"/>
          </ac:spMkLst>
        </pc:spChg>
      </pc:sldChg>
      <pc:sldChg chg="modSp mod">
        <pc:chgData name="Jairo Andrade V" userId="74cd6575340e9a00" providerId="LiveId" clId="{1CDAA697-75B3-4373-BBA4-8A7F6A95BE86}" dt="2026-07-08T12:52:04.801" v="272" actId="6549"/>
        <pc:sldMkLst>
          <pc:docMk/>
          <pc:sldMk cId="4073975664" sldId="277"/>
        </pc:sldMkLst>
        <pc:spChg chg="mod">
          <ac:chgData name="Jairo Andrade V" userId="74cd6575340e9a00" providerId="LiveId" clId="{1CDAA697-75B3-4373-BBA4-8A7F6A95BE86}" dt="2026-07-08T12:52:04.801" v="272" actId="6549"/>
          <ac:spMkLst>
            <pc:docMk/>
            <pc:sldMk cId="4073975664" sldId="277"/>
            <ac:spMk id="3" creationId="{10514C41-D78F-C11B-6D25-283AC4AF0765}"/>
          </ac:spMkLst>
        </pc:spChg>
      </pc:sldChg>
      <pc:sldChg chg="modSp mod">
        <pc:chgData name="Jairo Andrade V" userId="74cd6575340e9a00" providerId="LiveId" clId="{1CDAA697-75B3-4373-BBA4-8A7F6A95BE86}" dt="2026-07-10T15:37:52.201" v="278" actId="207"/>
        <pc:sldMkLst>
          <pc:docMk/>
          <pc:sldMk cId="1120304834" sldId="284"/>
        </pc:sldMkLst>
        <pc:spChg chg="mod">
          <ac:chgData name="Jairo Andrade V" userId="74cd6575340e9a00" providerId="LiveId" clId="{1CDAA697-75B3-4373-BBA4-8A7F6A95BE86}" dt="2026-07-10T15:37:52.201" v="278" actId="207"/>
          <ac:spMkLst>
            <pc:docMk/>
            <pc:sldMk cId="1120304834" sldId="284"/>
            <ac:spMk id="3" creationId="{23248A5A-777D-11FD-260A-715E3D106D1A}"/>
          </ac:spMkLst>
        </pc:spChg>
      </pc:sldChg>
      <pc:sldChg chg="modSp mod">
        <pc:chgData name="Jairo Andrade V" userId="74cd6575340e9a00" providerId="LiveId" clId="{1CDAA697-75B3-4373-BBA4-8A7F6A95BE86}" dt="2026-07-08T13:41:26.954" v="273" actId="207"/>
        <pc:sldMkLst>
          <pc:docMk/>
          <pc:sldMk cId="3527687350" sldId="285"/>
        </pc:sldMkLst>
        <pc:spChg chg="mod">
          <ac:chgData name="Jairo Andrade V" userId="74cd6575340e9a00" providerId="LiveId" clId="{1CDAA697-75B3-4373-BBA4-8A7F6A95BE86}" dt="2026-07-08T13:41:26.954" v="273" actId="207"/>
          <ac:spMkLst>
            <pc:docMk/>
            <pc:sldMk cId="3527687350" sldId="285"/>
            <ac:spMk id="3" creationId="{F13A9233-4E2B-35B2-362F-9A3AB2737AEB}"/>
          </ac:spMkLst>
        </pc:spChg>
      </pc:sldChg>
      <pc:sldChg chg="modSp mod">
        <pc:chgData name="Jairo Andrade V" userId="74cd6575340e9a00" providerId="LiveId" clId="{1CDAA697-75B3-4373-BBA4-8A7F6A95BE86}" dt="2026-07-13T14:36:27.625" v="690" actId="207"/>
        <pc:sldMkLst>
          <pc:docMk/>
          <pc:sldMk cId="4177075387" sldId="286"/>
        </pc:sldMkLst>
        <pc:spChg chg="mod">
          <ac:chgData name="Jairo Andrade V" userId="74cd6575340e9a00" providerId="LiveId" clId="{1CDAA697-75B3-4373-BBA4-8A7F6A95BE86}" dt="2026-07-13T14:36:27.625" v="690" actId="207"/>
          <ac:spMkLst>
            <pc:docMk/>
            <pc:sldMk cId="4177075387" sldId="286"/>
            <ac:spMk id="3" creationId="{31A98C3C-6B76-FF65-A56A-A247996ADFC0}"/>
          </ac:spMkLst>
        </pc:spChg>
      </pc:sldChg>
      <pc:sldChg chg="modSp mod">
        <pc:chgData name="Jairo Andrade V" userId="74cd6575340e9a00" providerId="LiveId" clId="{1CDAA697-75B3-4373-BBA4-8A7F6A95BE86}" dt="2026-07-13T14:39:48.151" v="691" actId="207"/>
        <pc:sldMkLst>
          <pc:docMk/>
          <pc:sldMk cId="3185816824" sldId="288"/>
        </pc:sldMkLst>
        <pc:spChg chg="mod">
          <ac:chgData name="Jairo Andrade V" userId="74cd6575340e9a00" providerId="LiveId" clId="{1CDAA697-75B3-4373-BBA4-8A7F6A95BE86}" dt="2026-07-13T14:39:48.151" v="691" actId="207"/>
          <ac:spMkLst>
            <pc:docMk/>
            <pc:sldMk cId="3185816824" sldId="288"/>
            <ac:spMk id="3" creationId="{A6B9B10D-B2EB-506F-A932-D6CA35EC476B}"/>
          </ac:spMkLst>
        </pc:spChg>
      </pc:sldChg>
      <pc:sldChg chg="modSp mod">
        <pc:chgData name="Jairo Andrade V" userId="74cd6575340e9a00" providerId="LiveId" clId="{1CDAA697-75B3-4373-BBA4-8A7F6A95BE86}" dt="2026-07-12T15:51:19.882" v="588" actId="27636"/>
        <pc:sldMkLst>
          <pc:docMk/>
          <pc:sldMk cId="3024340634" sldId="291"/>
        </pc:sldMkLst>
        <pc:spChg chg="mod">
          <ac:chgData name="Jairo Andrade V" userId="74cd6575340e9a00" providerId="LiveId" clId="{1CDAA697-75B3-4373-BBA4-8A7F6A95BE86}" dt="2026-07-12T15:51:19.882" v="588" actId="27636"/>
          <ac:spMkLst>
            <pc:docMk/>
            <pc:sldMk cId="3024340634" sldId="291"/>
            <ac:spMk id="3" creationId="{17892434-0F89-F9D7-20EE-5768CC928480}"/>
          </ac:spMkLst>
        </pc:spChg>
      </pc:sldChg>
      <pc:sldChg chg="modSp mod">
        <pc:chgData name="Jairo Andrade V" userId="74cd6575340e9a00" providerId="LiveId" clId="{1CDAA697-75B3-4373-BBA4-8A7F6A95BE86}" dt="2026-07-10T16:00:46.672" v="279" actId="207"/>
        <pc:sldMkLst>
          <pc:docMk/>
          <pc:sldMk cId="2281057683" sldId="293"/>
        </pc:sldMkLst>
        <pc:spChg chg="mod">
          <ac:chgData name="Jairo Andrade V" userId="74cd6575340e9a00" providerId="LiveId" clId="{1CDAA697-75B3-4373-BBA4-8A7F6A95BE86}" dt="2026-07-10T16:00:46.672" v="279" actId="207"/>
          <ac:spMkLst>
            <pc:docMk/>
            <pc:sldMk cId="2281057683" sldId="293"/>
            <ac:spMk id="3" creationId="{58ECB979-3A8D-9439-5287-6F7060142DEC}"/>
          </ac:spMkLst>
        </pc:spChg>
      </pc:sldChg>
      <pc:sldChg chg="modSp mod">
        <pc:chgData name="Jairo Andrade V" userId="74cd6575340e9a00" providerId="LiveId" clId="{1CDAA697-75B3-4373-BBA4-8A7F6A95BE86}" dt="2026-07-08T14:15:09.078" v="276" actId="113"/>
        <pc:sldMkLst>
          <pc:docMk/>
          <pc:sldMk cId="1447541070" sldId="294"/>
        </pc:sldMkLst>
        <pc:spChg chg="mod">
          <ac:chgData name="Jairo Andrade V" userId="74cd6575340e9a00" providerId="LiveId" clId="{1CDAA697-75B3-4373-BBA4-8A7F6A95BE86}" dt="2026-07-08T14:15:09.078" v="276" actId="113"/>
          <ac:spMkLst>
            <pc:docMk/>
            <pc:sldMk cId="1447541070" sldId="294"/>
            <ac:spMk id="3" creationId="{549553FF-6169-F4A7-BF7B-83E109473AF2}"/>
          </ac:spMkLst>
        </pc:spChg>
      </pc:sldChg>
      <pc:sldChg chg="modSp mod">
        <pc:chgData name="Jairo Andrade V" userId="74cd6575340e9a00" providerId="LiveId" clId="{1CDAA697-75B3-4373-BBA4-8A7F6A95BE86}" dt="2026-07-10T16:08:16.799" v="280" actId="207"/>
        <pc:sldMkLst>
          <pc:docMk/>
          <pc:sldMk cId="3838476904" sldId="297"/>
        </pc:sldMkLst>
        <pc:spChg chg="mod">
          <ac:chgData name="Jairo Andrade V" userId="74cd6575340e9a00" providerId="LiveId" clId="{1CDAA697-75B3-4373-BBA4-8A7F6A95BE86}" dt="2026-07-10T16:08:16.799" v="280" actId="207"/>
          <ac:spMkLst>
            <pc:docMk/>
            <pc:sldMk cId="3838476904" sldId="297"/>
            <ac:spMk id="3" creationId="{444D0049-3D39-0B4E-2C29-3C9684DFF261}"/>
          </ac:spMkLst>
        </pc:spChg>
      </pc:sldChg>
      <pc:sldChg chg="modSp mod">
        <pc:chgData name="Jairo Andrade V" userId="74cd6575340e9a00" providerId="LiveId" clId="{1CDAA697-75B3-4373-BBA4-8A7F6A95BE86}" dt="2026-07-08T14:20:24.746" v="277" actId="207"/>
        <pc:sldMkLst>
          <pc:docMk/>
          <pc:sldMk cId="883892789" sldId="298"/>
        </pc:sldMkLst>
        <pc:spChg chg="mod">
          <ac:chgData name="Jairo Andrade V" userId="74cd6575340e9a00" providerId="LiveId" clId="{1CDAA697-75B3-4373-BBA4-8A7F6A95BE86}" dt="2026-07-08T14:20:24.746" v="277" actId="207"/>
          <ac:spMkLst>
            <pc:docMk/>
            <pc:sldMk cId="883892789" sldId="298"/>
            <ac:spMk id="3" creationId="{D7295BAE-D57C-6CB1-B828-3A53825FA077}"/>
          </ac:spMkLst>
        </pc:spChg>
      </pc:sldChg>
      <pc:sldChg chg="modSp mod">
        <pc:chgData name="Jairo Andrade V" userId="74cd6575340e9a00" providerId="LiveId" clId="{1CDAA697-75B3-4373-BBA4-8A7F6A95BE86}" dt="2026-07-12T16:04:11.933" v="620" actId="113"/>
        <pc:sldMkLst>
          <pc:docMk/>
          <pc:sldMk cId="3347534764" sldId="300"/>
        </pc:sldMkLst>
        <pc:spChg chg="mod">
          <ac:chgData name="Jairo Andrade V" userId="74cd6575340e9a00" providerId="LiveId" clId="{1CDAA697-75B3-4373-BBA4-8A7F6A95BE86}" dt="2026-07-12T16:04:11.933" v="620" actId="113"/>
          <ac:spMkLst>
            <pc:docMk/>
            <pc:sldMk cId="3347534764" sldId="300"/>
            <ac:spMk id="3" creationId="{7B59A3EB-9E15-C2C3-4753-C1F5F6C8A5B8}"/>
          </ac:spMkLst>
        </pc:spChg>
      </pc:sldChg>
      <pc:sldChg chg="modSp mod">
        <pc:chgData name="Jairo Andrade V" userId="74cd6575340e9a00" providerId="LiveId" clId="{1CDAA697-75B3-4373-BBA4-8A7F6A95BE86}" dt="2026-07-07T15:25:57.794" v="47" actId="207"/>
        <pc:sldMkLst>
          <pc:docMk/>
          <pc:sldMk cId="69576659" sldId="302"/>
        </pc:sldMkLst>
        <pc:spChg chg="mod">
          <ac:chgData name="Jairo Andrade V" userId="74cd6575340e9a00" providerId="LiveId" clId="{1CDAA697-75B3-4373-BBA4-8A7F6A95BE86}" dt="2026-07-07T15:25:57.794" v="47" actId="207"/>
          <ac:spMkLst>
            <pc:docMk/>
            <pc:sldMk cId="69576659" sldId="302"/>
            <ac:spMk id="3" creationId="{F5C58AD6-A46B-D4EC-9E39-F64CD36C7F11}"/>
          </ac:spMkLst>
        </pc:spChg>
      </pc:sldChg>
      <pc:sldChg chg="modSp mod">
        <pc:chgData name="Jairo Andrade V" userId="74cd6575340e9a00" providerId="LiveId" clId="{1CDAA697-75B3-4373-BBA4-8A7F6A95BE86}" dt="2026-07-12T16:09:04.323" v="656" actId="313"/>
        <pc:sldMkLst>
          <pc:docMk/>
          <pc:sldMk cId="1212598051" sldId="303"/>
        </pc:sldMkLst>
        <pc:spChg chg="mod">
          <ac:chgData name="Jairo Andrade V" userId="74cd6575340e9a00" providerId="LiveId" clId="{1CDAA697-75B3-4373-BBA4-8A7F6A95BE86}" dt="2026-07-12T16:09:04.323" v="656" actId="313"/>
          <ac:spMkLst>
            <pc:docMk/>
            <pc:sldMk cId="1212598051" sldId="303"/>
            <ac:spMk id="3" creationId="{914D78A6-F9BF-1142-053D-F277C60EE38B}"/>
          </ac:spMkLst>
        </pc:spChg>
      </pc:sldChg>
      <pc:sldChg chg="modSp mod">
        <pc:chgData name="Jairo Andrade V" userId="74cd6575340e9a00" providerId="LiveId" clId="{1CDAA697-75B3-4373-BBA4-8A7F6A95BE86}" dt="2026-07-12T16:10:49.441" v="657" actId="207"/>
        <pc:sldMkLst>
          <pc:docMk/>
          <pc:sldMk cId="2091319837" sldId="305"/>
        </pc:sldMkLst>
        <pc:spChg chg="mod">
          <ac:chgData name="Jairo Andrade V" userId="74cd6575340e9a00" providerId="LiveId" clId="{1CDAA697-75B3-4373-BBA4-8A7F6A95BE86}" dt="2026-07-12T16:10:49.441" v="657" actId="207"/>
          <ac:spMkLst>
            <pc:docMk/>
            <pc:sldMk cId="2091319837" sldId="305"/>
            <ac:spMk id="3" creationId="{6370B106-38F1-3E16-839A-B48426F808C3}"/>
          </ac:spMkLst>
        </pc:spChg>
      </pc:sldChg>
      <pc:sldChg chg="modSp mod">
        <pc:chgData name="Jairo Andrade V" userId="74cd6575340e9a00" providerId="LiveId" clId="{1CDAA697-75B3-4373-BBA4-8A7F6A95BE86}" dt="2026-07-12T16:12:36.404" v="685" actId="5793"/>
        <pc:sldMkLst>
          <pc:docMk/>
          <pc:sldMk cId="1089318427" sldId="306"/>
        </pc:sldMkLst>
        <pc:spChg chg="mod">
          <ac:chgData name="Jairo Andrade V" userId="74cd6575340e9a00" providerId="LiveId" clId="{1CDAA697-75B3-4373-BBA4-8A7F6A95BE86}" dt="2026-07-12T16:12:36.404" v="685" actId="5793"/>
          <ac:spMkLst>
            <pc:docMk/>
            <pc:sldMk cId="1089318427" sldId="306"/>
            <ac:spMk id="3" creationId="{141FCAC7-9CE3-E956-EB90-AB7F4F99295C}"/>
          </ac:spMkLst>
        </pc:spChg>
      </pc:sldChg>
      <pc:sldChg chg="modSp mod">
        <pc:chgData name="Jairo Andrade V" userId="74cd6575340e9a00" providerId="LiveId" clId="{1CDAA697-75B3-4373-BBA4-8A7F6A95BE86}" dt="2026-07-13T13:27:20.922" v="687" actId="13926"/>
        <pc:sldMkLst>
          <pc:docMk/>
          <pc:sldMk cId="1509433062" sldId="307"/>
        </pc:sldMkLst>
        <pc:spChg chg="mod">
          <ac:chgData name="Jairo Andrade V" userId="74cd6575340e9a00" providerId="LiveId" clId="{1CDAA697-75B3-4373-BBA4-8A7F6A95BE86}" dt="2026-07-13T13:27:20.922" v="687" actId="13926"/>
          <ac:spMkLst>
            <pc:docMk/>
            <pc:sldMk cId="1509433062" sldId="307"/>
            <ac:spMk id="3" creationId="{D4934B57-015F-AA5A-0A52-FB17BE07CAD3}"/>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F42FB0-9B84-B6C9-2B7B-23477E25B049}"/>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CO"/>
          </a:p>
        </p:txBody>
      </p:sp>
      <p:sp>
        <p:nvSpPr>
          <p:cNvPr id="3" name="Subtítulo 2">
            <a:extLst>
              <a:ext uri="{FF2B5EF4-FFF2-40B4-BE49-F238E27FC236}">
                <a16:creationId xmlns:a16="http://schemas.microsoft.com/office/drawing/2014/main" id="{DF39FE1B-AD54-1C23-519C-E11819EE796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CO"/>
          </a:p>
        </p:txBody>
      </p:sp>
      <p:sp>
        <p:nvSpPr>
          <p:cNvPr id="4" name="Marcador de fecha 3">
            <a:extLst>
              <a:ext uri="{FF2B5EF4-FFF2-40B4-BE49-F238E27FC236}">
                <a16:creationId xmlns:a16="http://schemas.microsoft.com/office/drawing/2014/main" id="{32CED9F1-65F0-52FD-47DA-4FFE55653592}"/>
              </a:ext>
            </a:extLst>
          </p:cNvPr>
          <p:cNvSpPr>
            <a:spLocks noGrp="1"/>
          </p:cNvSpPr>
          <p:nvPr>
            <p:ph type="dt" sz="half" idx="10"/>
          </p:nvPr>
        </p:nvSpPr>
        <p:spPr/>
        <p:txBody>
          <a:bodyPr/>
          <a:lstStyle/>
          <a:p>
            <a:fld id="{E468A474-CDA6-4747-A4BA-2C9A1F581E27}" type="datetimeFigureOut">
              <a:rPr lang="es-CO" smtClean="0"/>
              <a:t>13/07/2026</a:t>
            </a:fld>
            <a:endParaRPr lang="es-CO"/>
          </a:p>
        </p:txBody>
      </p:sp>
      <p:sp>
        <p:nvSpPr>
          <p:cNvPr id="5" name="Marcador de pie de página 4">
            <a:extLst>
              <a:ext uri="{FF2B5EF4-FFF2-40B4-BE49-F238E27FC236}">
                <a16:creationId xmlns:a16="http://schemas.microsoft.com/office/drawing/2014/main" id="{2C9162DD-0080-34C3-7A38-2AFC33024C4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B6FB0EF-3389-E122-63A7-F3EC922BC979}"/>
              </a:ext>
            </a:extLst>
          </p:cNvPr>
          <p:cNvSpPr>
            <a:spLocks noGrp="1"/>
          </p:cNvSpPr>
          <p:nvPr>
            <p:ph type="sldNum" sz="quarter" idx="12"/>
          </p:nvPr>
        </p:nvSpPr>
        <p:spPr/>
        <p:txBody>
          <a:bodyPr/>
          <a:lstStyle/>
          <a:p>
            <a:fld id="{8EA84CFF-76C3-4F54-941E-2C8CF3AFDC0B}" type="slidenum">
              <a:rPr lang="es-CO" smtClean="0"/>
              <a:t>‹Nº›</a:t>
            </a:fld>
            <a:endParaRPr lang="es-CO"/>
          </a:p>
        </p:txBody>
      </p:sp>
    </p:spTree>
    <p:extLst>
      <p:ext uri="{BB962C8B-B14F-4D97-AF65-F5344CB8AC3E}">
        <p14:creationId xmlns:p14="http://schemas.microsoft.com/office/powerpoint/2010/main" val="4141322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0452B3F-AFA6-E008-B177-6E9EF5CE748A}"/>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62726138-BA5B-3320-922C-6E984A95BB88}"/>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61FCFDD4-B858-AA46-C468-6FD4D18CB3D6}"/>
              </a:ext>
            </a:extLst>
          </p:cNvPr>
          <p:cNvSpPr>
            <a:spLocks noGrp="1"/>
          </p:cNvSpPr>
          <p:nvPr>
            <p:ph type="dt" sz="half" idx="10"/>
          </p:nvPr>
        </p:nvSpPr>
        <p:spPr/>
        <p:txBody>
          <a:bodyPr/>
          <a:lstStyle/>
          <a:p>
            <a:fld id="{E468A474-CDA6-4747-A4BA-2C9A1F581E27}" type="datetimeFigureOut">
              <a:rPr lang="es-CO" smtClean="0"/>
              <a:t>13/07/2026</a:t>
            </a:fld>
            <a:endParaRPr lang="es-CO"/>
          </a:p>
        </p:txBody>
      </p:sp>
      <p:sp>
        <p:nvSpPr>
          <p:cNvPr id="5" name="Marcador de pie de página 4">
            <a:extLst>
              <a:ext uri="{FF2B5EF4-FFF2-40B4-BE49-F238E27FC236}">
                <a16:creationId xmlns:a16="http://schemas.microsoft.com/office/drawing/2014/main" id="{E5936D59-B537-23A6-338A-1B3F5523821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37FF314-F02A-3F2F-9AA7-1FB459F4ABA4}"/>
              </a:ext>
            </a:extLst>
          </p:cNvPr>
          <p:cNvSpPr>
            <a:spLocks noGrp="1"/>
          </p:cNvSpPr>
          <p:nvPr>
            <p:ph type="sldNum" sz="quarter" idx="12"/>
          </p:nvPr>
        </p:nvSpPr>
        <p:spPr/>
        <p:txBody>
          <a:bodyPr/>
          <a:lstStyle/>
          <a:p>
            <a:fld id="{8EA84CFF-76C3-4F54-941E-2C8CF3AFDC0B}" type="slidenum">
              <a:rPr lang="es-CO" smtClean="0"/>
              <a:t>‹Nº›</a:t>
            </a:fld>
            <a:endParaRPr lang="es-CO"/>
          </a:p>
        </p:txBody>
      </p:sp>
    </p:spTree>
    <p:extLst>
      <p:ext uri="{BB962C8B-B14F-4D97-AF65-F5344CB8AC3E}">
        <p14:creationId xmlns:p14="http://schemas.microsoft.com/office/powerpoint/2010/main" val="1286979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0C90268-63B2-1752-228E-62D99FD72F4B}"/>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CO"/>
          </a:p>
        </p:txBody>
      </p:sp>
      <p:sp>
        <p:nvSpPr>
          <p:cNvPr id="3" name="Marcador de texto vertical 2">
            <a:extLst>
              <a:ext uri="{FF2B5EF4-FFF2-40B4-BE49-F238E27FC236}">
                <a16:creationId xmlns:a16="http://schemas.microsoft.com/office/drawing/2014/main" id="{1E11B0CB-D70E-F15B-E3EB-0CDC57078124}"/>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B4645A86-B04D-0709-C193-5D8C354245B8}"/>
              </a:ext>
            </a:extLst>
          </p:cNvPr>
          <p:cNvSpPr>
            <a:spLocks noGrp="1"/>
          </p:cNvSpPr>
          <p:nvPr>
            <p:ph type="dt" sz="half" idx="10"/>
          </p:nvPr>
        </p:nvSpPr>
        <p:spPr/>
        <p:txBody>
          <a:bodyPr/>
          <a:lstStyle/>
          <a:p>
            <a:fld id="{E468A474-CDA6-4747-A4BA-2C9A1F581E27}" type="datetimeFigureOut">
              <a:rPr lang="es-CO" smtClean="0"/>
              <a:t>13/07/2026</a:t>
            </a:fld>
            <a:endParaRPr lang="es-CO"/>
          </a:p>
        </p:txBody>
      </p:sp>
      <p:sp>
        <p:nvSpPr>
          <p:cNvPr id="5" name="Marcador de pie de página 4">
            <a:extLst>
              <a:ext uri="{FF2B5EF4-FFF2-40B4-BE49-F238E27FC236}">
                <a16:creationId xmlns:a16="http://schemas.microsoft.com/office/drawing/2014/main" id="{3AF00384-4AAC-7D95-4590-BF3ED9287DBB}"/>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634491E-AEEF-000C-58A7-BF6155C55A3B}"/>
              </a:ext>
            </a:extLst>
          </p:cNvPr>
          <p:cNvSpPr>
            <a:spLocks noGrp="1"/>
          </p:cNvSpPr>
          <p:nvPr>
            <p:ph type="sldNum" sz="quarter" idx="12"/>
          </p:nvPr>
        </p:nvSpPr>
        <p:spPr/>
        <p:txBody>
          <a:bodyPr/>
          <a:lstStyle/>
          <a:p>
            <a:fld id="{8EA84CFF-76C3-4F54-941E-2C8CF3AFDC0B}" type="slidenum">
              <a:rPr lang="es-CO" smtClean="0"/>
              <a:t>‹Nº›</a:t>
            </a:fld>
            <a:endParaRPr lang="es-CO"/>
          </a:p>
        </p:txBody>
      </p:sp>
    </p:spTree>
    <p:extLst>
      <p:ext uri="{BB962C8B-B14F-4D97-AF65-F5344CB8AC3E}">
        <p14:creationId xmlns:p14="http://schemas.microsoft.com/office/powerpoint/2010/main" val="1506551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B4BB44-97EF-5F6E-5F4C-542009BE6151}"/>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4B46C771-6565-CD48-C49F-7EF95BBE1002}"/>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AA514FC8-9F3C-3EA9-845B-D8074F155739}"/>
              </a:ext>
            </a:extLst>
          </p:cNvPr>
          <p:cNvSpPr>
            <a:spLocks noGrp="1"/>
          </p:cNvSpPr>
          <p:nvPr>
            <p:ph type="dt" sz="half" idx="10"/>
          </p:nvPr>
        </p:nvSpPr>
        <p:spPr/>
        <p:txBody>
          <a:bodyPr/>
          <a:lstStyle/>
          <a:p>
            <a:fld id="{E468A474-CDA6-4747-A4BA-2C9A1F581E27}" type="datetimeFigureOut">
              <a:rPr lang="es-CO" smtClean="0"/>
              <a:t>13/07/2026</a:t>
            </a:fld>
            <a:endParaRPr lang="es-CO"/>
          </a:p>
        </p:txBody>
      </p:sp>
      <p:sp>
        <p:nvSpPr>
          <p:cNvPr id="5" name="Marcador de pie de página 4">
            <a:extLst>
              <a:ext uri="{FF2B5EF4-FFF2-40B4-BE49-F238E27FC236}">
                <a16:creationId xmlns:a16="http://schemas.microsoft.com/office/drawing/2014/main" id="{06E5A8FD-5387-4F4A-4BB7-17A48ECF9FB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0A6A9DB-8C1D-1ADE-8F64-22FCBACB73BB}"/>
              </a:ext>
            </a:extLst>
          </p:cNvPr>
          <p:cNvSpPr>
            <a:spLocks noGrp="1"/>
          </p:cNvSpPr>
          <p:nvPr>
            <p:ph type="sldNum" sz="quarter" idx="12"/>
          </p:nvPr>
        </p:nvSpPr>
        <p:spPr/>
        <p:txBody>
          <a:bodyPr/>
          <a:lstStyle/>
          <a:p>
            <a:fld id="{8EA84CFF-76C3-4F54-941E-2C8CF3AFDC0B}" type="slidenum">
              <a:rPr lang="es-CO" smtClean="0"/>
              <a:t>‹Nº›</a:t>
            </a:fld>
            <a:endParaRPr lang="es-CO"/>
          </a:p>
        </p:txBody>
      </p:sp>
    </p:spTree>
    <p:extLst>
      <p:ext uri="{BB962C8B-B14F-4D97-AF65-F5344CB8AC3E}">
        <p14:creationId xmlns:p14="http://schemas.microsoft.com/office/powerpoint/2010/main" val="1865228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5CD0EF3-150C-A403-9941-3D65AFF3EA25}"/>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BD68C64E-65C1-89AC-5C33-E5C689FFAFE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D3925396-44EE-1162-EB43-D3007F4BC997}"/>
              </a:ext>
            </a:extLst>
          </p:cNvPr>
          <p:cNvSpPr>
            <a:spLocks noGrp="1"/>
          </p:cNvSpPr>
          <p:nvPr>
            <p:ph type="dt" sz="half" idx="10"/>
          </p:nvPr>
        </p:nvSpPr>
        <p:spPr/>
        <p:txBody>
          <a:bodyPr/>
          <a:lstStyle/>
          <a:p>
            <a:fld id="{E468A474-CDA6-4747-A4BA-2C9A1F581E27}" type="datetimeFigureOut">
              <a:rPr lang="es-CO" smtClean="0"/>
              <a:t>13/07/2026</a:t>
            </a:fld>
            <a:endParaRPr lang="es-CO"/>
          </a:p>
        </p:txBody>
      </p:sp>
      <p:sp>
        <p:nvSpPr>
          <p:cNvPr id="5" name="Marcador de pie de página 4">
            <a:extLst>
              <a:ext uri="{FF2B5EF4-FFF2-40B4-BE49-F238E27FC236}">
                <a16:creationId xmlns:a16="http://schemas.microsoft.com/office/drawing/2014/main" id="{33DF4E6C-E495-F823-1576-5A3E0C685CE7}"/>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3C663DCB-FF89-4A12-992D-FB6EC873177A}"/>
              </a:ext>
            </a:extLst>
          </p:cNvPr>
          <p:cNvSpPr>
            <a:spLocks noGrp="1"/>
          </p:cNvSpPr>
          <p:nvPr>
            <p:ph type="sldNum" sz="quarter" idx="12"/>
          </p:nvPr>
        </p:nvSpPr>
        <p:spPr/>
        <p:txBody>
          <a:bodyPr/>
          <a:lstStyle/>
          <a:p>
            <a:fld id="{8EA84CFF-76C3-4F54-941E-2C8CF3AFDC0B}" type="slidenum">
              <a:rPr lang="es-CO" smtClean="0"/>
              <a:t>‹Nº›</a:t>
            </a:fld>
            <a:endParaRPr lang="es-CO"/>
          </a:p>
        </p:txBody>
      </p:sp>
    </p:spTree>
    <p:extLst>
      <p:ext uri="{BB962C8B-B14F-4D97-AF65-F5344CB8AC3E}">
        <p14:creationId xmlns:p14="http://schemas.microsoft.com/office/powerpoint/2010/main" val="796818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1866B4B-4E43-E8AF-E999-E72F443AEDE4}"/>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9E3B8F83-E474-5B1B-C20C-40A3BCFFC8A6}"/>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contenido 3">
            <a:extLst>
              <a:ext uri="{FF2B5EF4-FFF2-40B4-BE49-F238E27FC236}">
                <a16:creationId xmlns:a16="http://schemas.microsoft.com/office/drawing/2014/main" id="{8AC2F1E7-5A55-8D58-85EC-EE0E3D64F778}"/>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fecha 4">
            <a:extLst>
              <a:ext uri="{FF2B5EF4-FFF2-40B4-BE49-F238E27FC236}">
                <a16:creationId xmlns:a16="http://schemas.microsoft.com/office/drawing/2014/main" id="{5509BD88-B0B2-A31B-AA00-79DB932AE423}"/>
              </a:ext>
            </a:extLst>
          </p:cNvPr>
          <p:cNvSpPr>
            <a:spLocks noGrp="1"/>
          </p:cNvSpPr>
          <p:nvPr>
            <p:ph type="dt" sz="half" idx="10"/>
          </p:nvPr>
        </p:nvSpPr>
        <p:spPr/>
        <p:txBody>
          <a:bodyPr/>
          <a:lstStyle/>
          <a:p>
            <a:fld id="{E468A474-CDA6-4747-A4BA-2C9A1F581E27}" type="datetimeFigureOut">
              <a:rPr lang="es-CO" smtClean="0"/>
              <a:t>13/07/2026</a:t>
            </a:fld>
            <a:endParaRPr lang="es-CO"/>
          </a:p>
        </p:txBody>
      </p:sp>
      <p:sp>
        <p:nvSpPr>
          <p:cNvPr id="6" name="Marcador de pie de página 5">
            <a:extLst>
              <a:ext uri="{FF2B5EF4-FFF2-40B4-BE49-F238E27FC236}">
                <a16:creationId xmlns:a16="http://schemas.microsoft.com/office/drawing/2014/main" id="{87F30875-7C04-0B8F-3A4E-91FA5C1F0E4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57D18EC-E576-B9FC-43E6-AD06EADBEEA9}"/>
              </a:ext>
            </a:extLst>
          </p:cNvPr>
          <p:cNvSpPr>
            <a:spLocks noGrp="1"/>
          </p:cNvSpPr>
          <p:nvPr>
            <p:ph type="sldNum" sz="quarter" idx="12"/>
          </p:nvPr>
        </p:nvSpPr>
        <p:spPr/>
        <p:txBody>
          <a:bodyPr/>
          <a:lstStyle/>
          <a:p>
            <a:fld id="{8EA84CFF-76C3-4F54-941E-2C8CF3AFDC0B}" type="slidenum">
              <a:rPr lang="es-CO" smtClean="0"/>
              <a:t>‹Nº›</a:t>
            </a:fld>
            <a:endParaRPr lang="es-CO"/>
          </a:p>
        </p:txBody>
      </p:sp>
    </p:spTree>
    <p:extLst>
      <p:ext uri="{BB962C8B-B14F-4D97-AF65-F5344CB8AC3E}">
        <p14:creationId xmlns:p14="http://schemas.microsoft.com/office/powerpoint/2010/main" val="4015727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BA08ED-CF3C-BE43-1427-C59FA65A329A}"/>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66385CD9-22E8-5DCD-2C99-04F69908782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F0F5373F-520F-86CB-E9CD-75130280E169}"/>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5" name="Marcador de texto 4">
            <a:extLst>
              <a:ext uri="{FF2B5EF4-FFF2-40B4-BE49-F238E27FC236}">
                <a16:creationId xmlns:a16="http://schemas.microsoft.com/office/drawing/2014/main" id="{A9B1D48D-D9E0-7919-0725-F8D8E52587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0A377AB8-6AC4-2223-DCC0-CFE1374D6BD2}"/>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7" name="Marcador de fecha 6">
            <a:extLst>
              <a:ext uri="{FF2B5EF4-FFF2-40B4-BE49-F238E27FC236}">
                <a16:creationId xmlns:a16="http://schemas.microsoft.com/office/drawing/2014/main" id="{98BC6D73-9F83-629E-B7AA-605823A496FE}"/>
              </a:ext>
            </a:extLst>
          </p:cNvPr>
          <p:cNvSpPr>
            <a:spLocks noGrp="1"/>
          </p:cNvSpPr>
          <p:nvPr>
            <p:ph type="dt" sz="half" idx="10"/>
          </p:nvPr>
        </p:nvSpPr>
        <p:spPr/>
        <p:txBody>
          <a:bodyPr/>
          <a:lstStyle/>
          <a:p>
            <a:fld id="{E468A474-CDA6-4747-A4BA-2C9A1F581E27}" type="datetimeFigureOut">
              <a:rPr lang="es-CO" smtClean="0"/>
              <a:t>13/07/2026</a:t>
            </a:fld>
            <a:endParaRPr lang="es-CO"/>
          </a:p>
        </p:txBody>
      </p:sp>
      <p:sp>
        <p:nvSpPr>
          <p:cNvPr id="8" name="Marcador de pie de página 7">
            <a:extLst>
              <a:ext uri="{FF2B5EF4-FFF2-40B4-BE49-F238E27FC236}">
                <a16:creationId xmlns:a16="http://schemas.microsoft.com/office/drawing/2014/main" id="{179CDB9B-B953-BAB4-2BE9-6ABE57853D56}"/>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C70FFD1D-C5BE-A302-A14D-CDD4F54CEAA9}"/>
              </a:ext>
            </a:extLst>
          </p:cNvPr>
          <p:cNvSpPr>
            <a:spLocks noGrp="1"/>
          </p:cNvSpPr>
          <p:nvPr>
            <p:ph type="sldNum" sz="quarter" idx="12"/>
          </p:nvPr>
        </p:nvSpPr>
        <p:spPr/>
        <p:txBody>
          <a:bodyPr/>
          <a:lstStyle/>
          <a:p>
            <a:fld id="{8EA84CFF-76C3-4F54-941E-2C8CF3AFDC0B}" type="slidenum">
              <a:rPr lang="es-CO" smtClean="0"/>
              <a:t>‹Nº›</a:t>
            </a:fld>
            <a:endParaRPr lang="es-CO"/>
          </a:p>
        </p:txBody>
      </p:sp>
    </p:spTree>
    <p:extLst>
      <p:ext uri="{BB962C8B-B14F-4D97-AF65-F5344CB8AC3E}">
        <p14:creationId xmlns:p14="http://schemas.microsoft.com/office/powerpoint/2010/main" val="3021099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7C3DA2-EBF8-89EF-64CE-09467F9B114C}"/>
              </a:ext>
            </a:extLst>
          </p:cNvPr>
          <p:cNvSpPr>
            <a:spLocks noGrp="1"/>
          </p:cNvSpPr>
          <p:nvPr>
            <p:ph type="title"/>
          </p:nvPr>
        </p:nvSpPr>
        <p:spPr/>
        <p:txBody>
          <a:bodyPr/>
          <a:lstStyle/>
          <a:p>
            <a:r>
              <a:rPr lang="es-MX"/>
              <a:t>Haz clic para modificar el estilo de título del patrón</a:t>
            </a:r>
            <a:endParaRPr lang="es-CO"/>
          </a:p>
        </p:txBody>
      </p:sp>
      <p:sp>
        <p:nvSpPr>
          <p:cNvPr id="3" name="Marcador de fecha 2">
            <a:extLst>
              <a:ext uri="{FF2B5EF4-FFF2-40B4-BE49-F238E27FC236}">
                <a16:creationId xmlns:a16="http://schemas.microsoft.com/office/drawing/2014/main" id="{9A8179C8-1C66-CA7C-F8ED-7AC116A2D576}"/>
              </a:ext>
            </a:extLst>
          </p:cNvPr>
          <p:cNvSpPr>
            <a:spLocks noGrp="1"/>
          </p:cNvSpPr>
          <p:nvPr>
            <p:ph type="dt" sz="half" idx="10"/>
          </p:nvPr>
        </p:nvSpPr>
        <p:spPr/>
        <p:txBody>
          <a:bodyPr/>
          <a:lstStyle/>
          <a:p>
            <a:fld id="{E468A474-CDA6-4747-A4BA-2C9A1F581E27}" type="datetimeFigureOut">
              <a:rPr lang="es-CO" smtClean="0"/>
              <a:t>13/07/2026</a:t>
            </a:fld>
            <a:endParaRPr lang="es-CO"/>
          </a:p>
        </p:txBody>
      </p:sp>
      <p:sp>
        <p:nvSpPr>
          <p:cNvPr id="4" name="Marcador de pie de página 3">
            <a:extLst>
              <a:ext uri="{FF2B5EF4-FFF2-40B4-BE49-F238E27FC236}">
                <a16:creationId xmlns:a16="http://schemas.microsoft.com/office/drawing/2014/main" id="{3D8E86FB-2C71-EB73-7E40-99990961EB97}"/>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9E46C232-D132-452D-E99E-E9266075281D}"/>
              </a:ext>
            </a:extLst>
          </p:cNvPr>
          <p:cNvSpPr>
            <a:spLocks noGrp="1"/>
          </p:cNvSpPr>
          <p:nvPr>
            <p:ph type="sldNum" sz="quarter" idx="12"/>
          </p:nvPr>
        </p:nvSpPr>
        <p:spPr/>
        <p:txBody>
          <a:bodyPr/>
          <a:lstStyle/>
          <a:p>
            <a:fld id="{8EA84CFF-76C3-4F54-941E-2C8CF3AFDC0B}" type="slidenum">
              <a:rPr lang="es-CO" smtClean="0"/>
              <a:t>‹Nº›</a:t>
            </a:fld>
            <a:endParaRPr lang="es-CO"/>
          </a:p>
        </p:txBody>
      </p:sp>
    </p:spTree>
    <p:extLst>
      <p:ext uri="{BB962C8B-B14F-4D97-AF65-F5344CB8AC3E}">
        <p14:creationId xmlns:p14="http://schemas.microsoft.com/office/powerpoint/2010/main" val="601210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76028DD-9FA5-1FFF-94BF-F1EA5354E3ED}"/>
              </a:ext>
            </a:extLst>
          </p:cNvPr>
          <p:cNvSpPr>
            <a:spLocks noGrp="1"/>
          </p:cNvSpPr>
          <p:nvPr>
            <p:ph type="dt" sz="half" idx="10"/>
          </p:nvPr>
        </p:nvSpPr>
        <p:spPr/>
        <p:txBody>
          <a:bodyPr/>
          <a:lstStyle/>
          <a:p>
            <a:fld id="{E468A474-CDA6-4747-A4BA-2C9A1F581E27}" type="datetimeFigureOut">
              <a:rPr lang="es-CO" smtClean="0"/>
              <a:t>13/07/2026</a:t>
            </a:fld>
            <a:endParaRPr lang="es-CO"/>
          </a:p>
        </p:txBody>
      </p:sp>
      <p:sp>
        <p:nvSpPr>
          <p:cNvPr id="3" name="Marcador de pie de página 2">
            <a:extLst>
              <a:ext uri="{FF2B5EF4-FFF2-40B4-BE49-F238E27FC236}">
                <a16:creationId xmlns:a16="http://schemas.microsoft.com/office/drawing/2014/main" id="{9EF56E8A-CC30-E0AD-562A-BF02EF2BBD7F}"/>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DF7F7408-3BD1-482C-D96D-7034F47B0EA7}"/>
              </a:ext>
            </a:extLst>
          </p:cNvPr>
          <p:cNvSpPr>
            <a:spLocks noGrp="1"/>
          </p:cNvSpPr>
          <p:nvPr>
            <p:ph type="sldNum" sz="quarter" idx="12"/>
          </p:nvPr>
        </p:nvSpPr>
        <p:spPr/>
        <p:txBody>
          <a:bodyPr/>
          <a:lstStyle/>
          <a:p>
            <a:fld id="{8EA84CFF-76C3-4F54-941E-2C8CF3AFDC0B}" type="slidenum">
              <a:rPr lang="es-CO" smtClean="0"/>
              <a:t>‹Nº›</a:t>
            </a:fld>
            <a:endParaRPr lang="es-CO"/>
          </a:p>
        </p:txBody>
      </p:sp>
    </p:spTree>
    <p:extLst>
      <p:ext uri="{BB962C8B-B14F-4D97-AF65-F5344CB8AC3E}">
        <p14:creationId xmlns:p14="http://schemas.microsoft.com/office/powerpoint/2010/main" val="706675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E87EA13-8B2E-84D3-0DBA-361A11900F93}"/>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contenido 2">
            <a:extLst>
              <a:ext uri="{FF2B5EF4-FFF2-40B4-BE49-F238E27FC236}">
                <a16:creationId xmlns:a16="http://schemas.microsoft.com/office/drawing/2014/main" id="{0F18B05B-D10F-87DB-6A6D-02A8D5458D3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texto 3">
            <a:extLst>
              <a:ext uri="{FF2B5EF4-FFF2-40B4-BE49-F238E27FC236}">
                <a16:creationId xmlns:a16="http://schemas.microsoft.com/office/drawing/2014/main" id="{AF474141-55D5-9A57-DAB2-5E5070777C0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B70101EF-1FF2-06CA-E767-B975DE141368}"/>
              </a:ext>
            </a:extLst>
          </p:cNvPr>
          <p:cNvSpPr>
            <a:spLocks noGrp="1"/>
          </p:cNvSpPr>
          <p:nvPr>
            <p:ph type="dt" sz="half" idx="10"/>
          </p:nvPr>
        </p:nvSpPr>
        <p:spPr/>
        <p:txBody>
          <a:bodyPr/>
          <a:lstStyle/>
          <a:p>
            <a:fld id="{E468A474-CDA6-4747-A4BA-2C9A1F581E27}" type="datetimeFigureOut">
              <a:rPr lang="es-CO" smtClean="0"/>
              <a:t>13/07/2026</a:t>
            </a:fld>
            <a:endParaRPr lang="es-CO"/>
          </a:p>
        </p:txBody>
      </p:sp>
      <p:sp>
        <p:nvSpPr>
          <p:cNvPr id="6" name="Marcador de pie de página 5">
            <a:extLst>
              <a:ext uri="{FF2B5EF4-FFF2-40B4-BE49-F238E27FC236}">
                <a16:creationId xmlns:a16="http://schemas.microsoft.com/office/drawing/2014/main" id="{5165714A-3E27-057B-0B51-A38FEB6624E8}"/>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962AA849-C455-E26C-E2A0-D3929654EF97}"/>
              </a:ext>
            </a:extLst>
          </p:cNvPr>
          <p:cNvSpPr>
            <a:spLocks noGrp="1"/>
          </p:cNvSpPr>
          <p:nvPr>
            <p:ph type="sldNum" sz="quarter" idx="12"/>
          </p:nvPr>
        </p:nvSpPr>
        <p:spPr/>
        <p:txBody>
          <a:bodyPr/>
          <a:lstStyle/>
          <a:p>
            <a:fld id="{8EA84CFF-76C3-4F54-941E-2C8CF3AFDC0B}" type="slidenum">
              <a:rPr lang="es-CO" smtClean="0"/>
              <a:t>‹Nº›</a:t>
            </a:fld>
            <a:endParaRPr lang="es-CO"/>
          </a:p>
        </p:txBody>
      </p:sp>
    </p:spTree>
    <p:extLst>
      <p:ext uri="{BB962C8B-B14F-4D97-AF65-F5344CB8AC3E}">
        <p14:creationId xmlns:p14="http://schemas.microsoft.com/office/powerpoint/2010/main" val="794048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62E58E-0F6B-90DB-8BF3-629D9BD516EC}"/>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CO"/>
          </a:p>
        </p:txBody>
      </p:sp>
      <p:sp>
        <p:nvSpPr>
          <p:cNvPr id="3" name="Marcador de posición de imagen 2">
            <a:extLst>
              <a:ext uri="{FF2B5EF4-FFF2-40B4-BE49-F238E27FC236}">
                <a16:creationId xmlns:a16="http://schemas.microsoft.com/office/drawing/2014/main" id="{73388D51-606E-D039-F9B4-FEA15CC8556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C4A7BC1E-7284-304E-DC7F-F0FACAF5E0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A630A52C-B7B6-0E9B-85C2-851ED81D2AC7}"/>
              </a:ext>
            </a:extLst>
          </p:cNvPr>
          <p:cNvSpPr>
            <a:spLocks noGrp="1"/>
          </p:cNvSpPr>
          <p:nvPr>
            <p:ph type="dt" sz="half" idx="10"/>
          </p:nvPr>
        </p:nvSpPr>
        <p:spPr/>
        <p:txBody>
          <a:bodyPr/>
          <a:lstStyle/>
          <a:p>
            <a:fld id="{E468A474-CDA6-4747-A4BA-2C9A1F581E27}" type="datetimeFigureOut">
              <a:rPr lang="es-CO" smtClean="0"/>
              <a:t>13/07/2026</a:t>
            </a:fld>
            <a:endParaRPr lang="es-CO"/>
          </a:p>
        </p:txBody>
      </p:sp>
      <p:sp>
        <p:nvSpPr>
          <p:cNvPr id="6" name="Marcador de pie de página 5">
            <a:extLst>
              <a:ext uri="{FF2B5EF4-FFF2-40B4-BE49-F238E27FC236}">
                <a16:creationId xmlns:a16="http://schemas.microsoft.com/office/drawing/2014/main" id="{1BE5B964-B79C-CF2A-324B-609080DD427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84BF7942-1BD4-7D2E-44F2-63643D6B4DF4}"/>
              </a:ext>
            </a:extLst>
          </p:cNvPr>
          <p:cNvSpPr>
            <a:spLocks noGrp="1"/>
          </p:cNvSpPr>
          <p:nvPr>
            <p:ph type="sldNum" sz="quarter" idx="12"/>
          </p:nvPr>
        </p:nvSpPr>
        <p:spPr/>
        <p:txBody>
          <a:bodyPr/>
          <a:lstStyle/>
          <a:p>
            <a:fld id="{8EA84CFF-76C3-4F54-941E-2C8CF3AFDC0B}" type="slidenum">
              <a:rPr lang="es-CO" smtClean="0"/>
              <a:t>‹Nº›</a:t>
            </a:fld>
            <a:endParaRPr lang="es-CO"/>
          </a:p>
        </p:txBody>
      </p:sp>
    </p:spTree>
    <p:extLst>
      <p:ext uri="{BB962C8B-B14F-4D97-AF65-F5344CB8AC3E}">
        <p14:creationId xmlns:p14="http://schemas.microsoft.com/office/powerpoint/2010/main" val="1762183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47C74E73-9313-D326-7D55-E47A938E85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CO"/>
          </a:p>
        </p:txBody>
      </p:sp>
      <p:sp>
        <p:nvSpPr>
          <p:cNvPr id="3" name="Marcador de texto 2">
            <a:extLst>
              <a:ext uri="{FF2B5EF4-FFF2-40B4-BE49-F238E27FC236}">
                <a16:creationId xmlns:a16="http://schemas.microsoft.com/office/drawing/2014/main" id="{108CF010-8FE9-0BA2-351F-0BCBAAA303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4" name="Marcador de fecha 3">
            <a:extLst>
              <a:ext uri="{FF2B5EF4-FFF2-40B4-BE49-F238E27FC236}">
                <a16:creationId xmlns:a16="http://schemas.microsoft.com/office/drawing/2014/main" id="{D9E1396B-75CC-36F3-EEC0-0687A336CB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468A474-CDA6-4747-A4BA-2C9A1F581E27}" type="datetimeFigureOut">
              <a:rPr lang="es-CO" smtClean="0"/>
              <a:t>13/07/2026</a:t>
            </a:fld>
            <a:endParaRPr lang="es-CO"/>
          </a:p>
        </p:txBody>
      </p:sp>
      <p:sp>
        <p:nvSpPr>
          <p:cNvPr id="5" name="Marcador de pie de página 4">
            <a:extLst>
              <a:ext uri="{FF2B5EF4-FFF2-40B4-BE49-F238E27FC236}">
                <a16:creationId xmlns:a16="http://schemas.microsoft.com/office/drawing/2014/main" id="{FC2D1813-C1A6-7140-EBB0-5C10816A7DA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CO"/>
          </a:p>
        </p:txBody>
      </p:sp>
      <p:sp>
        <p:nvSpPr>
          <p:cNvPr id="6" name="Marcador de número de diapositiva 5">
            <a:extLst>
              <a:ext uri="{FF2B5EF4-FFF2-40B4-BE49-F238E27FC236}">
                <a16:creationId xmlns:a16="http://schemas.microsoft.com/office/drawing/2014/main" id="{1DA84F87-32A8-9551-EAB1-BBF20AD933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EA84CFF-76C3-4F54-941E-2C8CF3AFDC0B}" type="slidenum">
              <a:rPr lang="es-CO" smtClean="0"/>
              <a:t>‹Nº›</a:t>
            </a:fld>
            <a:endParaRPr lang="es-CO"/>
          </a:p>
        </p:txBody>
      </p:sp>
    </p:spTree>
    <p:extLst>
      <p:ext uri="{BB962C8B-B14F-4D97-AF65-F5344CB8AC3E}">
        <p14:creationId xmlns:p14="http://schemas.microsoft.com/office/powerpoint/2010/main" val="30184384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hyperlink" Target="mailto:andrade56_37@hotmail.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8148294-BAE8-0F02-3881-1F7D89D4B779}"/>
              </a:ext>
            </a:extLst>
          </p:cNvPr>
          <p:cNvSpPr>
            <a:spLocks noGrp="1"/>
          </p:cNvSpPr>
          <p:nvPr>
            <p:ph type="ctrTitle"/>
          </p:nvPr>
        </p:nvSpPr>
        <p:spPr/>
        <p:txBody>
          <a:bodyPr>
            <a:normAutofit fontScale="90000"/>
          </a:bodyPr>
          <a:lstStyle/>
          <a:p>
            <a:r>
              <a:rPr lang="es-CO" b="1" dirty="0"/>
              <a:t>ANALISIS ESTRUCTURAL DEL DECRETO 0234 DE 2026</a:t>
            </a:r>
          </a:p>
        </p:txBody>
      </p:sp>
      <p:sp>
        <p:nvSpPr>
          <p:cNvPr id="3" name="Subtítulo 2">
            <a:extLst>
              <a:ext uri="{FF2B5EF4-FFF2-40B4-BE49-F238E27FC236}">
                <a16:creationId xmlns:a16="http://schemas.microsoft.com/office/drawing/2014/main" id="{DF249483-CC96-89DC-7DAC-2DB6992D05EB}"/>
              </a:ext>
            </a:extLst>
          </p:cNvPr>
          <p:cNvSpPr>
            <a:spLocks noGrp="1"/>
          </p:cNvSpPr>
          <p:nvPr>
            <p:ph type="subTitle" idx="1"/>
          </p:nvPr>
        </p:nvSpPr>
        <p:spPr/>
        <p:txBody>
          <a:bodyPr>
            <a:normAutofit lnSpcReduction="10000"/>
          </a:bodyPr>
          <a:lstStyle/>
          <a:p>
            <a:r>
              <a:rPr lang="es-CO" sz="2800" b="1" dirty="0"/>
              <a:t>SOBRE NEGOCIACION COLECTIVA UNIFICADA POR NIVELES Y CONTRATACIÓN COLECTIVA</a:t>
            </a:r>
            <a:endParaRPr lang="es-CO" sz="2800" dirty="0"/>
          </a:p>
          <a:p>
            <a:pPr algn="just"/>
            <a:r>
              <a:rPr lang="es-CO" sz="2800" dirty="0"/>
              <a:t>Objetivo:  Conocer el alcance de la norma en cita y descubrir el propósito, a la luz de su contenido.</a:t>
            </a:r>
          </a:p>
          <a:p>
            <a:endParaRPr lang="es-CO" dirty="0"/>
          </a:p>
        </p:txBody>
      </p:sp>
    </p:spTree>
    <p:extLst>
      <p:ext uri="{BB962C8B-B14F-4D97-AF65-F5344CB8AC3E}">
        <p14:creationId xmlns:p14="http://schemas.microsoft.com/office/powerpoint/2010/main" val="39702924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49D3134-8B7F-C798-55A8-3752A5D15EA9}"/>
              </a:ext>
            </a:extLst>
          </p:cNvPr>
          <p:cNvSpPr>
            <a:spLocks noGrp="1"/>
          </p:cNvSpPr>
          <p:nvPr>
            <p:ph type="title"/>
          </p:nvPr>
        </p:nvSpPr>
        <p:spPr/>
        <p:txBody>
          <a:bodyPr/>
          <a:lstStyle/>
          <a:p>
            <a:pPr algn="ctr"/>
            <a:r>
              <a:rPr lang="es-CO" b="1" dirty="0"/>
              <a:t>ANALISISI DEL DECRETO 0234/26</a:t>
            </a:r>
            <a:endParaRPr lang="es-CO" dirty="0"/>
          </a:p>
        </p:txBody>
      </p:sp>
      <p:sp>
        <p:nvSpPr>
          <p:cNvPr id="3" name="Marcador de contenido 2">
            <a:extLst>
              <a:ext uri="{FF2B5EF4-FFF2-40B4-BE49-F238E27FC236}">
                <a16:creationId xmlns:a16="http://schemas.microsoft.com/office/drawing/2014/main" id="{D4934B57-015F-AA5A-0A52-FB17BE07CAD3}"/>
              </a:ext>
            </a:extLst>
          </p:cNvPr>
          <p:cNvSpPr>
            <a:spLocks noGrp="1"/>
          </p:cNvSpPr>
          <p:nvPr>
            <p:ph idx="1"/>
          </p:nvPr>
        </p:nvSpPr>
        <p:spPr/>
        <p:txBody>
          <a:bodyPr/>
          <a:lstStyle/>
          <a:p>
            <a:pPr algn="just"/>
            <a:r>
              <a:rPr lang="es-CO" b="1" dirty="0"/>
              <a:t>Fundamento  legal.</a:t>
            </a:r>
          </a:p>
          <a:p>
            <a:pPr marL="0" indent="0" algn="just">
              <a:buNone/>
            </a:pPr>
            <a:r>
              <a:rPr lang="es-CO" b="1" dirty="0"/>
              <a:t>Art 467 CST</a:t>
            </a:r>
            <a:r>
              <a:rPr lang="es-CO" dirty="0"/>
              <a:t>. </a:t>
            </a:r>
            <a:r>
              <a:rPr lang="es-CO" dirty="0">
                <a:highlight>
                  <a:srgbClr val="00FFFF"/>
                </a:highlight>
              </a:rPr>
              <a:t>Convención colectiva, es la que se celebra entre uno o varios patronos o asociaciones patronales y uno varios sindicato  o federaciones, para fijar condiciones que rijan los contratos. </a:t>
            </a:r>
            <a:r>
              <a:rPr lang="es-CO" dirty="0">
                <a:highlight>
                  <a:srgbClr val="FFFF00"/>
                </a:highlight>
              </a:rPr>
              <a:t>(El decreto tiene como objetivo, el desarrollo de esta norma) </a:t>
            </a:r>
          </a:p>
          <a:p>
            <a:pPr marL="0" indent="0" algn="just">
              <a:buNone/>
            </a:pPr>
            <a:r>
              <a:rPr lang="es-CO" b="1" dirty="0"/>
              <a:t>Contenido art 468 CST. </a:t>
            </a:r>
            <a:r>
              <a:rPr lang="es-CO" dirty="0"/>
              <a:t>Trata sobre el contenido de la convención, que indique la empresa o establecimiento, industria y oficios, lugar de trabajo, vigencia, su desahucio o denuncia y su cumplimiento.</a:t>
            </a:r>
          </a:p>
          <a:p>
            <a:pPr marL="0" indent="0">
              <a:buNone/>
            </a:pPr>
            <a:endParaRPr lang="es-CO" b="1" dirty="0"/>
          </a:p>
          <a:p>
            <a:endParaRPr lang="es-CO" dirty="0"/>
          </a:p>
        </p:txBody>
      </p:sp>
    </p:spTree>
    <p:extLst>
      <p:ext uri="{BB962C8B-B14F-4D97-AF65-F5344CB8AC3E}">
        <p14:creationId xmlns:p14="http://schemas.microsoft.com/office/powerpoint/2010/main" val="1509433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D4F522-4DC0-7F05-1C42-46A94136D7F2}"/>
              </a:ext>
            </a:extLst>
          </p:cNvPr>
          <p:cNvSpPr>
            <a:spLocks noGrp="1"/>
          </p:cNvSpPr>
          <p:nvPr>
            <p:ph type="title"/>
          </p:nvPr>
        </p:nvSpPr>
        <p:spPr/>
        <p:txBody>
          <a:bodyPr/>
          <a:lstStyle/>
          <a:p>
            <a:pPr algn="ctr"/>
            <a:r>
              <a:rPr lang="es-CO" b="1" dirty="0"/>
              <a:t>CONSIDERANDOS DE LA EXPEDICIÓN DEL DECRETO 0234/26</a:t>
            </a:r>
          </a:p>
        </p:txBody>
      </p:sp>
      <p:sp>
        <p:nvSpPr>
          <p:cNvPr id="3" name="Marcador de contenido 2">
            <a:extLst>
              <a:ext uri="{FF2B5EF4-FFF2-40B4-BE49-F238E27FC236}">
                <a16:creationId xmlns:a16="http://schemas.microsoft.com/office/drawing/2014/main" id="{0548555F-770C-7E3A-E9D5-1D3EC3B007C0}"/>
              </a:ext>
            </a:extLst>
          </p:cNvPr>
          <p:cNvSpPr>
            <a:spLocks noGrp="1"/>
          </p:cNvSpPr>
          <p:nvPr>
            <p:ph idx="1"/>
          </p:nvPr>
        </p:nvSpPr>
        <p:spPr/>
        <p:txBody>
          <a:bodyPr>
            <a:normAutofit fontScale="92500" lnSpcReduction="20000"/>
          </a:bodyPr>
          <a:lstStyle/>
          <a:p>
            <a:pPr marL="0" indent="0" algn="just">
              <a:buNone/>
            </a:pPr>
            <a:r>
              <a:rPr lang="es-CO" b="1" dirty="0"/>
              <a:t>Art 39 de la C.P. </a:t>
            </a:r>
            <a:r>
              <a:rPr lang="es-CO" dirty="0"/>
              <a:t>reconoce la libertad de asociación sindical como presupuesto para el ejercicio efectivo de dicho derecho. </a:t>
            </a:r>
          </a:p>
          <a:p>
            <a:pPr marL="0" indent="0" algn="just">
              <a:buNone/>
            </a:pPr>
            <a:r>
              <a:rPr lang="es-CO" b="1" dirty="0"/>
              <a:t>artículos 55 y 56 C.P. </a:t>
            </a:r>
            <a:r>
              <a:rPr lang="es-CO" dirty="0"/>
              <a:t>garantizan el derecho de negociación colectiva y </a:t>
            </a:r>
            <a:r>
              <a:rPr lang="es-CO" dirty="0">
                <a:highlight>
                  <a:srgbClr val="FFFF00"/>
                </a:highlight>
              </a:rPr>
              <a:t>ordenan al Estado promover la concertación y demás medios de solución pacífica de los conflictos colectivos de trabajo.</a:t>
            </a:r>
          </a:p>
          <a:p>
            <a:pPr marL="0" indent="0" algn="just">
              <a:buNone/>
            </a:pPr>
            <a:r>
              <a:rPr lang="es-CO" b="1" dirty="0"/>
              <a:t>Que los artículos 53 y 93 C.P. </a:t>
            </a:r>
            <a:r>
              <a:rPr lang="es-CO" dirty="0"/>
              <a:t>disponen que los convenios internacionales del trabajo debidamente ratificados integran el orden interno y orientan los principios mínimos fundamentales del trabajo, en particular </a:t>
            </a:r>
            <a:r>
              <a:rPr lang="es-CO" dirty="0">
                <a:solidFill>
                  <a:srgbClr val="00B0F0"/>
                </a:solidFill>
              </a:rPr>
              <a:t>favorabilidad, igualdad y progresividad.</a:t>
            </a:r>
          </a:p>
          <a:p>
            <a:pPr marL="0" indent="0" algn="just">
              <a:buNone/>
            </a:pPr>
            <a:r>
              <a:rPr lang="es-CO" dirty="0"/>
              <a:t> </a:t>
            </a:r>
            <a:r>
              <a:rPr lang="es-CO" dirty="0">
                <a:solidFill>
                  <a:schemeClr val="accent3">
                    <a:lumMod val="60000"/>
                    <a:lumOff val="40000"/>
                  </a:schemeClr>
                </a:solidFill>
              </a:rPr>
              <a:t>por lo cual el marco reglamentario debe armonizarse con tales obligaciones para fomentar y facilitar la negociación colectiva en sus distintos niveles.</a:t>
            </a:r>
          </a:p>
          <a:p>
            <a:pPr marL="0" indent="0" algn="just">
              <a:buNone/>
            </a:pPr>
            <a:r>
              <a:rPr lang="es-CO" dirty="0"/>
              <a:t> </a:t>
            </a:r>
            <a:endParaRPr lang="es-CO" b="1" dirty="0"/>
          </a:p>
        </p:txBody>
      </p:sp>
    </p:spTree>
    <p:extLst>
      <p:ext uri="{BB962C8B-B14F-4D97-AF65-F5344CB8AC3E}">
        <p14:creationId xmlns:p14="http://schemas.microsoft.com/office/powerpoint/2010/main" val="37899499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E0BCCE-CDAD-AB4D-20C1-F3EE4B840966}"/>
              </a:ext>
            </a:extLst>
          </p:cNvPr>
          <p:cNvSpPr>
            <a:spLocks noGrp="1"/>
          </p:cNvSpPr>
          <p:nvPr>
            <p:ph type="title"/>
          </p:nvPr>
        </p:nvSpPr>
        <p:spPr/>
        <p:txBody>
          <a:bodyPr/>
          <a:lstStyle/>
          <a:p>
            <a:pPr algn="ctr"/>
            <a:r>
              <a:rPr lang="es-CO" b="1" dirty="0"/>
              <a:t>CONSIDERANDOS DE LA EXPEDICIÓN DEL DECRETO 0234/26</a:t>
            </a:r>
          </a:p>
        </p:txBody>
      </p:sp>
      <p:sp>
        <p:nvSpPr>
          <p:cNvPr id="3" name="Marcador de contenido 2">
            <a:extLst>
              <a:ext uri="{FF2B5EF4-FFF2-40B4-BE49-F238E27FC236}">
                <a16:creationId xmlns:a16="http://schemas.microsoft.com/office/drawing/2014/main" id="{762B7568-785B-6424-9D01-FC193E573C97}"/>
              </a:ext>
            </a:extLst>
          </p:cNvPr>
          <p:cNvSpPr>
            <a:spLocks noGrp="1"/>
          </p:cNvSpPr>
          <p:nvPr>
            <p:ph idx="1"/>
          </p:nvPr>
        </p:nvSpPr>
        <p:spPr/>
        <p:txBody>
          <a:bodyPr>
            <a:normAutofit/>
          </a:bodyPr>
          <a:lstStyle/>
          <a:p>
            <a:pPr algn="just"/>
            <a:r>
              <a:rPr lang="es-CO" b="1" dirty="0"/>
              <a:t>Que el Convenio 98 de la OIT </a:t>
            </a:r>
            <a:r>
              <a:rPr lang="es-CO" dirty="0"/>
              <a:t>sobre </a:t>
            </a:r>
            <a:r>
              <a:rPr lang="es-CO" dirty="0">
                <a:solidFill>
                  <a:srgbClr val="0070C0"/>
                </a:solidFill>
              </a:rPr>
              <a:t>"El Derecho de Sindicación y de Negociación Colectiva",</a:t>
            </a:r>
            <a:r>
              <a:rPr lang="es-CO" dirty="0"/>
              <a:t> ratificado por Colombia mediante la Ley 27 de 1976, señala en su art 4° </a:t>
            </a:r>
            <a:r>
              <a:rPr lang="es-CO" dirty="0">
                <a:solidFill>
                  <a:srgbClr val="00B050"/>
                </a:solidFill>
              </a:rPr>
              <a:t>que "deberán adoptarse medidas adecuadas a las condiciones nacionales, cuanto ello sea necesario”.</a:t>
            </a:r>
          </a:p>
          <a:p>
            <a:pPr algn="just"/>
            <a:r>
              <a:rPr lang="es-CO" dirty="0"/>
              <a:t>Que, para estimular y fomentar entre empleadores y organizaciones de empleadores Y trabajadores, el pleno desarrollo y uso de procedimientos de negociación </a:t>
            </a:r>
            <a:r>
              <a:rPr lang="es-CO" dirty="0">
                <a:highlight>
                  <a:srgbClr val="FF00FF"/>
                </a:highlight>
              </a:rPr>
              <a:t>voluntaria,</a:t>
            </a:r>
            <a:r>
              <a:rPr lang="es-CO" dirty="0"/>
              <a:t> con el objeto de reglamentar, por medio de contratos colectivos, las condiciones de empleo.</a:t>
            </a:r>
          </a:p>
          <a:p>
            <a:pPr algn="just"/>
            <a:endParaRPr lang="es-CO" dirty="0"/>
          </a:p>
        </p:txBody>
      </p:sp>
    </p:spTree>
    <p:extLst>
      <p:ext uri="{BB962C8B-B14F-4D97-AF65-F5344CB8AC3E}">
        <p14:creationId xmlns:p14="http://schemas.microsoft.com/office/powerpoint/2010/main" val="9767554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E60791A-595E-3318-049C-7E35258E29F4}"/>
              </a:ext>
            </a:extLst>
          </p:cNvPr>
          <p:cNvSpPr>
            <a:spLocks noGrp="1"/>
          </p:cNvSpPr>
          <p:nvPr>
            <p:ph type="title"/>
          </p:nvPr>
        </p:nvSpPr>
        <p:spPr/>
        <p:txBody>
          <a:bodyPr/>
          <a:lstStyle/>
          <a:p>
            <a:pPr algn="ctr"/>
            <a:r>
              <a:rPr lang="es-CO" b="1" dirty="0"/>
              <a:t>CONSIDERANDOS DE LA EXPEDICIÓN DEL DECRETO 0234/26  </a:t>
            </a:r>
            <a:endParaRPr lang="es-CO" dirty="0"/>
          </a:p>
        </p:txBody>
      </p:sp>
      <p:sp>
        <p:nvSpPr>
          <p:cNvPr id="3" name="Marcador de contenido 2">
            <a:extLst>
              <a:ext uri="{FF2B5EF4-FFF2-40B4-BE49-F238E27FC236}">
                <a16:creationId xmlns:a16="http://schemas.microsoft.com/office/drawing/2014/main" id="{A77C1937-BAEF-3503-1CA6-AAA6E8542D90}"/>
              </a:ext>
            </a:extLst>
          </p:cNvPr>
          <p:cNvSpPr>
            <a:spLocks noGrp="1"/>
          </p:cNvSpPr>
          <p:nvPr>
            <p:ph idx="1"/>
          </p:nvPr>
        </p:nvSpPr>
        <p:spPr/>
        <p:txBody>
          <a:bodyPr>
            <a:normAutofit/>
          </a:bodyPr>
          <a:lstStyle/>
          <a:p>
            <a:pPr algn="just"/>
            <a:r>
              <a:rPr lang="es-CO" dirty="0"/>
              <a:t>Que el </a:t>
            </a:r>
            <a:r>
              <a:rPr lang="es-CO" b="1" dirty="0"/>
              <a:t>Convenio 154 OIT</a:t>
            </a:r>
            <a:r>
              <a:rPr lang="es-CO" dirty="0"/>
              <a:t>, ratificado por Colombia mediante Ley </a:t>
            </a:r>
            <a:r>
              <a:rPr lang="es-CO" b="1" dirty="0"/>
              <a:t>524 de 1999</a:t>
            </a:r>
            <a:r>
              <a:rPr lang="es-CO" dirty="0"/>
              <a:t>, establece en su </a:t>
            </a:r>
            <a:r>
              <a:rPr lang="es-CO" b="1" dirty="0"/>
              <a:t>art 5°</a:t>
            </a:r>
            <a:r>
              <a:rPr lang="es-CO" dirty="0"/>
              <a:t> que se deberán adoptar medidas adecuadas a las condiciones nacionales para fomentar la negociación colectiva. </a:t>
            </a:r>
          </a:p>
          <a:p>
            <a:pPr algn="just"/>
            <a:r>
              <a:rPr lang="es-CO" dirty="0"/>
              <a:t>Que la negociación colectiva sea posibilitada </a:t>
            </a:r>
            <a:r>
              <a:rPr lang="es-CO" dirty="0">
                <a:highlight>
                  <a:srgbClr val="00FF00"/>
                </a:highlight>
              </a:rPr>
              <a:t>a todos los empleadores y a todas las categorías de trabajadores </a:t>
            </a:r>
            <a:r>
              <a:rPr lang="es-CO" dirty="0"/>
              <a:t>de las ramas de actividad a que se aplique el presente convenio.</a:t>
            </a:r>
          </a:p>
          <a:p>
            <a:pPr algn="just"/>
            <a:r>
              <a:rPr lang="es-CO" dirty="0">
                <a:solidFill>
                  <a:srgbClr val="FF0000"/>
                </a:solidFill>
              </a:rPr>
              <a:t>Que la negociación colectiva no resulte obstaculizada por la inexistencia de reglas que rijan su desarrollo o la insuficiencia o el carácter impropio de tales reglas. </a:t>
            </a:r>
            <a:r>
              <a:rPr lang="es-CO" sz="2400" b="1" dirty="0"/>
              <a:t>(esto es, que por falta de normas)</a:t>
            </a:r>
          </a:p>
          <a:p>
            <a:pPr algn="just"/>
            <a:endParaRPr lang="es-CO" dirty="0">
              <a:solidFill>
                <a:srgbClr val="0070C0"/>
              </a:solidFill>
            </a:endParaRPr>
          </a:p>
        </p:txBody>
      </p:sp>
    </p:spTree>
    <p:extLst>
      <p:ext uri="{BB962C8B-B14F-4D97-AF65-F5344CB8AC3E}">
        <p14:creationId xmlns:p14="http://schemas.microsoft.com/office/powerpoint/2010/main" val="17273190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0827AD-4F52-4919-7383-D5034B4D4ACE}"/>
              </a:ext>
            </a:extLst>
          </p:cNvPr>
          <p:cNvSpPr>
            <a:spLocks noGrp="1"/>
          </p:cNvSpPr>
          <p:nvPr>
            <p:ph type="title"/>
          </p:nvPr>
        </p:nvSpPr>
        <p:spPr/>
        <p:txBody>
          <a:bodyPr/>
          <a:lstStyle/>
          <a:p>
            <a:pPr algn="ctr"/>
            <a:r>
              <a:rPr lang="es-CO" b="1" dirty="0"/>
              <a:t>CONSIDERANDOS DE LA EXPEDICIÓN DEL DECRETO 0234/26 </a:t>
            </a:r>
            <a:endParaRPr lang="es-CO" dirty="0"/>
          </a:p>
        </p:txBody>
      </p:sp>
      <p:sp>
        <p:nvSpPr>
          <p:cNvPr id="3" name="Marcador de contenido 2">
            <a:extLst>
              <a:ext uri="{FF2B5EF4-FFF2-40B4-BE49-F238E27FC236}">
                <a16:creationId xmlns:a16="http://schemas.microsoft.com/office/drawing/2014/main" id="{D569884F-2D1C-939C-E806-239396A783E8}"/>
              </a:ext>
            </a:extLst>
          </p:cNvPr>
          <p:cNvSpPr>
            <a:spLocks noGrp="1"/>
          </p:cNvSpPr>
          <p:nvPr>
            <p:ph idx="1"/>
          </p:nvPr>
        </p:nvSpPr>
        <p:spPr/>
        <p:txBody>
          <a:bodyPr/>
          <a:lstStyle/>
          <a:p>
            <a:pPr algn="just"/>
            <a:r>
              <a:rPr lang="es-CO" dirty="0"/>
              <a:t>Que la Recomendación </a:t>
            </a:r>
            <a:r>
              <a:rPr lang="es-CO" b="1" dirty="0"/>
              <a:t>163 de la OIT</a:t>
            </a:r>
            <a:r>
              <a:rPr lang="es-CO" dirty="0"/>
              <a:t>, sobre la negociación colectiva, como norma internacional del trabaja, constituye una </a:t>
            </a:r>
            <a:r>
              <a:rPr lang="es-CO" dirty="0">
                <a:solidFill>
                  <a:srgbClr val="0070C0"/>
                </a:solidFill>
              </a:rPr>
              <a:t>directriz</a:t>
            </a:r>
            <a:r>
              <a:rPr lang="es-CO" dirty="0"/>
              <a:t> para orientar la política y acciones nacionales y establece dentro de las Medidas para Fomentar la Negociación Colectiva. </a:t>
            </a:r>
          </a:p>
          <a:p>
            <a:pPr algn="just"/>
            <a:r>
              <a:rPr lang="es-CO" dirty="0"/>
              <a:t>Que de ser necesario, </a:t>
            </a:r>
            <a:r>
              <a:rPr lang="es-CO" dirty="0">
                <a:solidFill>
                  <a:srgbClr val="00B0F0"/>
                </a:solidFill>
              </a:rPr>
              <a:t>se deberían adoptar medidas adecuadas a las condiciones nacionales</a:t>
            </a:r>
            <a:r>
              <a:rPr lang="es-CO" dirty="0"/>
              <a:t> </a:t>
            </a:r>
            <a:r>
              <a:rPr lang="es-CO" dirty="0">
                <a:solidFill>
                  <a:srgbClr val="00B0F0"/>
                </a:solidFill>
              </a:rPr>
              <a:t>para que la negociación colectiva pueda desarrollarse en cualquier nivel, </a:t>
            </a:r>
            <a:r>
              <a:rPr lang="es-CO" dirty="0"/>
              <a:t>y en particular a </a:t>
            </a:r>
            <a:r>
              <a:rPr lang="es-CO" dirty="0">
                <a:solidFill>
                  <a:srgbClr val="00B050"/>
                </a:solidFill>
              </a:rPr>
              <a:t>nivel del establecimiento, de la empresa, de la rama de actividad, de la industria y a nivel regional o nacional.    </a:t>
            </a:r>
          </a:p>
        </p:txBody>
      </p:sp>
    </p:spTree>
    <p:extLst>
      <p:ext uri="{BB962C8B-B14F-4D97-AF65-F5344CB8AC3E}">
        <p14:creationId xmlns:p14="http://schemas.microsoft.com/office/powerpoint/2010/main" val="15459189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927A65-45C5-EC62-BDB1-77B1F4BFD8F7}"/>
              </a:ext>
            </a:extLst>
          </p:cNvPr>
          <p:cNvSpPr>
            <a:spLocks noGrp="1"/>
          </p:cNvSpPr>
          <p:nvPr>
            <p:ph type="title"/>
          </p:nvPr>
        </p:nvSpPr>
        <p:spPr/>
        <p:txBody>
          <a:bodyPr/>
          <a:lstStyle/>
          <a:p>
            <a:pPr algn="ctr"/>
            <a:r>
              <a:rPr lang="es-CO" b="1" dirty="0"/>
              <a:t>CONSIDERANDOS DE LA EXPEDICIÓN DEL DECRETO 0234/26  </a:t>
            </a:r>
            <a:endParaRPr lang="es-CO" dirty="0"/>
          </a:p>
        </p:txBody>
      </p:sp>
      <p:sp>
        <p:nvSpPr>
          <p:cNvPr id="3" name="Marcador de contenido 2">
            <a:extLst>
              <a:ext uri="{FF2B5EF4-FFF2-40B4-BE49-F238E27FC236}">
                <a16:creationId xmlns:a16="http://schemas.microsoft.com/office/drawing/2014/main" id="{735628B5-6779-C0EA-0C92-0290160FC528}"/>
              </a:ext>
            </a:extLst>
          </p:cNvPr>
          <p:cNvSpPr>
            <a:spLocks noGrp="1"/>
          </p:cNvSpPr>
          <p:nvPr>
            <p:ph idx="1"/>
          </p:nvPr>
        </p:nvSpPr>
        <p:spPr/>
        <p:txBody>
          <a:bodyPr/>
          <a:lstStyle/>
          <a:p>
            <a:pPr algn="just"/>
            <a:r>
              <a:rPr lang="es-CO" dirty="0"/>
              <a:t>Que la Comisión de Expertos en Aplicación de Convenios y Recomendaciones </a:t>
            </a:r>
            <a:r>
              <a:rPr lang="es-CO" b="1" dirty="0"/>
              <a:t>(CEACR) </a:t>
            </a:r>
            <a:r>
              <a:rPr lang="es-CO" dirty="0"/>
              <a:t>a señalado respecto de Colombia que: "la Comisión lamenta observar que, </a:t>
            </a:r>
            <a:r>
              <a:rPr lang="es-CO" dirty="0">
                <a:solidFill>
                  <a:srgbClr val="0070C0"/>
                </a:solidFill>
              </a:rPr>
              <a:t>a pesar del nivel muy bajo de la</a:t>
            </a:r>
            <a:r>
              <a:rPr lang="es-CO" dirty="0">
                <a:solidFill>
                  <a:srgbClr val="00B0F0"/>
                </a:solidFill>
              </a:rPr>
              <a:t> </a:t>
            </a:r>
            <a:r>
              <a:rPr lang="es-CO" dirty="0">
                <a:solidFill>
                  <a:srgbClr val="0070C0"/>
                </a:solidFill>
              </a:rPr>
              <a:t>cobertura de la negociación colectiva en el sector privado</a:t>
            </a:r>
            <a:r>
              <a:rPr lang="es-CO" dirty="0"/>
              <a:t>, el Gobierno no indica haber tornado nuevas medidas o iniciativas específicas para remediar esta situación. </a:t>
            </a:r>
          </a:p>
          <a:p>
            <a:pPr algn="just"/>
            <a:r>
              <a:rPr lang="es-CO" dirty="0">
                <a:solidFill>
                  <a:srgbClr val="0070C0"/>
                </a:solidFill>
              </a:rPr>
              <a:t>La Comisión observa especialmente con preocupación la ausencia de acciones tendientes a facilitar la negociación en niveles superiores al de la empresa en un contexto en el cual. </a:t>
            </a:r>
          </a:p>
        </p:txBody>
      </p:sp>
    </p:spTree>
    <p:extLst>
      <p:ext uri="{BB962C8B-B14F-4D97-AF65-F5344CB8AC3E}">
        <p14:creationId xmlns:p14="http://schemas.microsoft.com/office/powerpoint/2010/main" val="35547357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99FE58-636E-B65C-5ECE-464B75040DDE}"/>
              </a:ext>
            </a:extLst>
          </p:cNvPr>
          <p:cNvSpPr>
            <a:spLocks noGrp="1"/>
          </p:cNvSpPr>
          <p:nvPr>
            <p:ph type="title"/>
          </p:nvPr>
        </p:nvSpPr>
        <p:spPr/>
        <p:txBody>
          <a:bodyPr/>
          <a:lstStyle/>
          <a:p>
            <a:pPr algn="ctr"/>
            <a:r>
              <a:rPr lang="es-CO" b="1" dirty="0"/>
              <a:t>CONSIDERANDOS DE LA EXPEDICIÓN DEL DECRETO 0234/26  </a:t>
            </a:r>
            <a:endParaRPr lang="es-CO" dirty="0"/>
          </a:p>
        </p:txBody>
      </p:sp>
      <p:sp>
        <p:nvSpPr>
          <p:cNvPr id="3" name="Marcador de contenido 2">
            <a:extLst>
              <a:ext uri="{FF2B5EF4-FFF2-40B4-BE49-F238E27FC236}">
                <a16:creationId xmlns:a16="http://schemas.microsoft.com/office/drawing/2014/main" id="{0A1C3736-2617-AAF9-577E-A316D84D90D5}"/>
              </a:ext>
            </a:extLst>
          </p:cNvPr>
          <p:cNvSpPr>
            <a:spLocks noGrp="1"/>
          </p:cNvSpPr>
          <p:nvPr>
            <p:ph idx="1"/>
          </p:nvPr>
        </p:nvSpPr>
        <p:spPr/>
        <p:txBody>
          <a:bodyPr/>
          <a:lstStyle/>
          <a:p>
            <a:pPr algn="just"/>
            <a:r>
              <a:rPr lang="es-CO" dirty="0"/>
              <a:t>La negociación colectiva sectorial, a diferencia de la negociación de empresa, </a:t>
            </a:r>
            <a:r>
              <a:rPr lang="es-CO" dirty="0">
                <a:solidFill>
                  <a:srgbClr val="0070C0"/>
                </a:solidFill>
              </a:rPr>
              <a:t>no dispone de un marco legislativo específico </a:t>
            </a:r>
            <a:r>
              <a:rPr lang="es-CO" dirty="0"/>
              <a:t>(con la excepción de las disposiciones del CST que se refieren a la posible extensión de las convenciones colectivas, caso Urabá).</a:t>
            </a:r>
          </a:p>
          <a:p>
            <a:pPr algn="just"/>
            <a:r>
              <a:rPr lang="es-CO" dirty="0"/>
              <a:t>Que, </a:t>
            </a:r>
            <a:r>
              <a:rPr lang="es-CO" dirty="0">
                <a:solidFill>
                  <a:srgbClr val="0070C0"/>
                </a:solidFill>
              </a:rPr>
              <a:t>los trabajadores de pequeñas empresas podrían tener un</a:t>
            </a:r>
            <a:r>
              <a:rPr lang="es-CO" dirty="0"/>
              <a:t> </a:t>
            </a:r>
            <a:r>
              <a:rPr lang="es-CO" dirty="0">
                <a:solidFill>
                  <a:srgbClr val="0070C0"/>
                </a:solidFill>
              </a:rPr>
              <a:t>acceso difícil a la negociación colectiva</a:t>
            </a:r>
            <a:r>
              <a:rPr lang="es-CO" dirty="0"/>
              <a:t> de empresa al no  disponer de sindicatos de empresa cuya creación requiere un </a:t>
            </a:r>
            <a:r>
              <a:rPr lang="es-CO" b="1" dirty="0"/>
              <a:t>mínimo de 25 afiliados. </a:t>
            </a:r>
          </a:p>
        </p:txBody>
      </p:sp>
    </p:spTree>
    <p:extLst>
      <p:ext uri="{BB962C8B-B14F-4D97-AF65-F5344CB8AC3E}">
        <p14:creationId xmlns:p14="http://schemas.microsoft.com/office/powerpoint/2010/main" val="37137409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428DED6-8E6B-5BF9-E641-0315C9E36DEC}"/>
              </a:ext>
            </a:extLst>
          </p:cNvPr>
          <p:cNvSpPr>
            <a:spLocks noGrp="1"/>
          </p:cNvSpPr>
          <p:nvPr>
            <p:ph type="title"/>
          </p:nvPr>
        </p:nvSpPr>
        <p:spPr/>
        <p:txBody>
          <a:bodyPr/>
          <a:lstStyle/>
          <a:p>
            <a:pPr algn="ctr"/>
            <a:r>
              <a:rPr lang="es-CO" b="1" dirty="0"/>
              <a:t>ANTECEDENTES NEGOCIACIÓN UNIFICADA</a:t>
            </a:r>
          </a:p>
        </p:txBody>
      </p:sp>
      <p:sp>
        <p:nvSpPr>
          <p:cNvPr id="3" name="Marcador de contenido 2">
            <a:extLst>
              <a:ext uri="{FF2B5EF4-FFF2-40B4-BE49-F238E27FC236}">
                <a16:creationId xmlns:a16="http://schemas.microsoft.com/office/drawing/2014/main" id="{1185D7FF-65F1-0B77-881E-7F4D798ABF42}"/>
              </a:ext>
            </a:extLst>
          </p:cNvPr>
          <p:cNvSpPr>
            <a:spLocks noGrp="1"/>
          </p:cNvSpPr>
          <p:nvPr>
            <p:ph idx="1"/>
          </p:nvPr>
        </p:nvSpPr>
        <p:spPr/>
        <p:txBody>
          <a:bodyPr>
            <a:normAutofit fontScale="92500"/>
          </a:bodyPr>
          <a:lstStyle/>
          <a:p>
            <a:r>
              <a:rPr lang="pt-BR" b="1" dirty="0"/>
              <a:t>DECRETO 089 DE 2014, sobre negociación concentrada.</a:t>
            </a:r>
          </a:p>
          <a:p>
            <a:pPr algn="just"/>
            <a:r>
              <a:rPr lang="es-MX" dirty="0"/>
              <a:t>Que se hace necesario implementar el mecanismo de </a:t>
            </a:r>
            <a:r>
              <a:rPr lang="es-MX" dirty="0">
                <a:solidFill>
                  <a:srgbClr val="0070C0"/>
                </a:solidFill>
              </a:rPr>
              <a:t>unidad de negociación o de negociación concentrada o acumulada</a:t>
            </a:r>
            <a:r>
              <a:rPr lang="es-MX" dirty="0"/>
              <a:t>, de racionalidad y economía en el procedimiento, para que los diferentes sindicatos y pliegos de peticiones estén expresados y representados respectivamente, en la mesa de negociación y en la comisión negociadora.  </a:t>
            </a:r>
          </a:p>
          <a:p>
            <a:pPr algn="just"/>
            <a:r>
              <a:rPr lang="es-MX" dirty="0">
                <a:solidFill>
                  <a:srgbClr val="0070C0"/>
                </a:solidFill>
              </a:rPr>
              <a:t>Cuando en una misma empresa existan varios sindicatos</a:t>
            </a:r>
            <a:r>
              <a:rPr lang="es-MX" dirty="0"/>
              <a:t>, éstos, en ejercicio del principio de la autonomía sindical, </a:t>
            </a:r>
            <a:r>
              <a:rPr lang="es-MX" dirty="0">
                <a:solidFill>
                  <a:srgbClr val="0070C0"/>
                </a:solidFill>
              </a:rPr>
              <a:t>podrán</a:t>
            </a:r>
            <a:r>
              <a:rPr lang="es-MX" dirty="0"/>
              <a:t> decidir comparecer a la negociación colectiva con un solo pliego de peticiones, e integrar conjuntamente la comisión negociadora sindical.  </a:t>
            </a:r>
            <a:endParaRPr lang="es-CO" b="1" dirty="0"/>
          </a:p>
        </p:txBody>
      </p:sp>
    </p:spTree>
    <p:extLst>
      <p:ext uri="{BB962C8B-B14F-4D97-AF65-F5344CB8AC3E}">
        <p14:creationId xmlns:p14="http://schemas.microsoft.com/office/powerpoint/2010/main" val="26448102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188359D-0CF6-5619-C8A9-938C2A2D761D}"/>
              </a:ext>
            </a:extLst>
          </p:cNvPr>
          <p:cNvSpPr>
            <a:spLocks noGrp="1"/>
          </p:cNvSpPr>
          <p:nvPr>
            <p:ph type="title"/>
          </p:nvPr>
        </p:nvSpPr>
        <p:spPr/>
        <p:txBody>
          <a:bodyPr/>
          <a:lstStyle/>
          <a:p>
            <a:pPr algn="ctr"/>
            <a:r>
              <a:rPr lang="es-CO" b="1" dirty="0"/>
              <a:t>CONSIDERANDOS DE LA EXPEDICIÓN DEL DECRETO  </a:t>
            </a:r>
            <a:endParaRPr lang="es-CO" dirty="0"/>
          </a:p>
        </p:txBody>
      </p:sp>
      <p:sp>
        <p:nvSpPr>
          <p:cNvPr id="3" name="Marcador de contenido 2">
            <a:extLst>
              <a:ext uri="{FF2B5EF4-FFF2-40B4-BE49-F238E27FC236}">
                <a16:creationId xmlns:a16="http://schemas.microsoft.com/office/drawing/2014/main" id="{24A6383D-D308-83DE-E721-AEF82A7AEA12}"/>
              </a:ext>
            </a:extLst>
          </p:cNvPr>
          <p:cNvSpPr>
            <a:spLocks noGrp="1"/>
          </p:cNvSpPr>
          <p:nvPr>
            <p:ph idx="1"/>
          </p:nvPr>
        </p:nvSpPr>
        <p:spPr/>
        <p:txBody>
          <a:bodyPr/>
          <a:lstStyle/>
          <a:p>
            <a:pPr algn="just"/>
            <a:r>
              <a:rPr lang="es-CO" dirty="0"/>
              <a:t>Que la Corte Constitucional en </a:t>
            </a:r>
            <a:r>
              <a:rPr lang="es-CO" b="1" dirty="0"/>
              <a:t>sentencia C - 009 de 1994 </a:t>
            </a:r>
            <a:r>
              <a:rPr lang="es-CO" dirty="0"/>
              <a:t>ha considerado que el derecho de negociación colectiva "es consustancial con el derecho de asociación sindical.</a:t>
            </a:r>
          </a:p>
          <a:p>
            <a:pPr algn="just"/>
            <a:r>
              <a:rPr lang="es-CO" dirty="0"/>
              <a:t>Que, su ejercicio potencializa y vivifica la actividad de la organización sindical, en cuanto le permite a esta cumplir la misión que le es propia de representar y defender los intereses económicos comunes de sus afiliados.  </a:t>
            </a:r>
          </a:p>
        </p:txBody>
      </p:sp>
    </p:spTree>
    <p:extLst>
      <p:ext uri="{BB962C8B-B14F-4D97-AF65-F5344CB8AC3E}">
        <p14:creationId xmlns:p14="http://schemas.microsoft.com/office/powerpoint/2010/main" val="20156359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BA51D0-ED15-FAA7-B773-773BB8CCDDF7}"/>
              </a:ext>
            </a:extLst>
          </p:cNvPr>
          <p:cNvSpPr>
            <a:spLocks noGrp="1"/>
          </p:cNvSpPr>
          <p:nvPr>
            <p:ph type="title"/>
          </p:nvPr>
        </p:nvSpPr>
        <p:spPr/>
        <p:txBody>
          <a:bodyPr>
            <a:normAutofit fontScale="90000"/>
          </a:bodyPr>
          <a:lstStyle/>
          <a:p>
            <a:pPr algn="ctr"/>
            <a:r>
              <a:rPr lang="es-CO" b="1" dirty="0"/>
              <a:t>NEGOCIACION COLECTIVA UNIFICADA POR NIVELES DECRETO 0234 DE 2026</a:t>
            </a:r>
            <a:br>
              <a:rPr lang="es-CO" dirty="0"/>
            </a:br>
            <a:r>
              <a:rPr lang="es-CO" dirty="0"/>
              <a:t> </a:t>
            </a:r>
          </a:p>
        </p:txBody>
      </p:sp>
      <p:sp>
        <p:nvSpPr>
          <p:cNvPr id="3" name="Marcador de contenido 2">
            <a:extLst>
              <a:ext uri="{FF2B5EF4-FFF2-40B4-BE49-F238E27FC236}">
                <a16:creationId xmlns:a16="http://schemas.microsoft.com/office/drawing/2014/main" id="{50189C43-736B-1736-2CE7-B6F0918E8849}"/>
              </a:ext>
            </a:extLst>
          </p:cNvPr>
          <p:cNvSpPr>
            <a:spLocks noGrp="1"/>
          </p:cNvSpPr>
          <p:nvPr>
            <p:ph idx="1"/>
          </p:nvPr>
        </p:nvSpPr>
        <p:spPr/>
        <p:txBody>
          <a:bodyPr/>
          <a:lstStyle/>
          <a:p>
            <a:r>
              <a:rPr lang="es-CO" b="1" dirty="0"/>
              <a:t>ARTÍCULO 2.2.2.7.1. OBJETO Y ÁMBITO DE APLICACIÓN.</a:t>
            </a:r>
          </a:p>
          <a:p>
            <a:pPr algn="just"/>
            <a:r>
              <a:rPr lang="es-CO" dirty="0"/>
              <a:t>EL Capítulo tiene por objeto establecer </a:t>
            </a:r>
            <a:r>
              <a:rPr lang="es-CO" dirty="0">
                <a:solidFill>
                  <a:srgbClr val="0070C0"/>
                </a:solidFill>
              </a:rPr>
              <a:t>reglas</a:t>
            </a:r>
            <a:r>
              <a:rPr lang="es-CO" dirty="0"/>
              <a:t> de coordinación y ordenación para el ejercicio de la negociación colectiva </a:t>
            </a:r>
            <a:r>
              <a:rPr lang="es-CO" dirty="0">
                <a:solidFill>
                  <a:srgbClr val="0070C0"/>
                </a:solidFill>
              </a:rPr>
              <a:t>en los niveles superiores al de empresa. </a:t>
            </a:r>
            <a:r>
              <a:rPr lang="es-CO" sz="2000" b="1" dirty="0"/>
              <a:t>(pautas para ordenas las negociaciones, mas allá del nivel de una sola empresa, como el piso mínimo y evitar controversias)</a:t>
            </a:r>
          </a:p>
          <a:p>
            <a:pPr algn="just"/>
            <a:r>
              <a:rPr lang="es-CO" dirty="0">
                <a:solidFill>
                  <a:srgbClr val="00B050"/>
                </a:solidFill>
              </a:rPr>
              <a:t>aplicables al sector privado y a los trabajadores oficiales</a:t>
            </a:r>
            <a:r>
              <a:rPr lang="es-CO" dirty="0">
                <a:solidFill>
                  <a:schemeClr val="accent3">
                    <a:lumMod val="20000"/>
                    <a:lumOff val="80000"/>
                  </a:schemeClr>
                </a:solidFill>
              </a:rPr>
              <a:t>.</a:t>
            </a:r>
          </a:p>
          <a:p>
            <a:pPr algn="just"/>
            <a:r>
              <a:rPr lang="es-CO" dirty="0"/>
              <a:t> con sujeción a los principios de: representatividad, buena fe, favorabilidad, progresividad y </a:t>
            </a:r>
            <a:r>
              <a:rPr lang="es-CO" dirty="0">
                <a:solidFill>
                  <a:srgbClr val="FF0000"/>
                </a:solidFill>
              </a:rPr>
              <a:t>autocomposición,</a:t>
            </a:r>
            <a:r>
              <a:rPr lang="es-CO" dirty="0"/>
              <a:t> y </a:t>
            </a:r>
            <a:r>
              <a:rPr lang="es-CO" dirty="0">
                <a:solidFill>
                  <a:srgbClr val="0070C0"/>
                </a:solidFill>
              </a:rPr>
              <a:t>sin alterar las etapas y términos previstos en la ley.</a:t>
            </a:r>
          </a:p>
          <a:p>
            <a:pPr algn="just"/>
            <a:endParaRPr lang="es-CO" dirty="0">
              <a:solidFill>
                <a:srgbClr val="0070C0"/>
              </a:solidFill>
            </a:endParaRPr>
          </a:p>
        </p:txBody>
      </p:sp>
    </p:spTree>
    <p:extLst>
      <p:ext uri="{BB962C8B-B14F-4D97-AF65-F5344CB8AC3E}">
        <p14:creationId xmlns:p14="http://schemas.microsoft.com/office/powerpoint/2010/main" val="1179326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E78D22-EAE1-0F2B-D3F9-10E7DBE3CE0A}"/>
              </a:ext>
            </a:extLst>
          </p:cNvPr>
          <p:cNvSpPr>
            <a:spLocks noGrp="1"/>
          </p:cNvSpPr>
          <p:nvPr>
            <p:ph type="title"/>
          </p:nvPr>
        </p:nvSpPr>
        <p:spPr/>
        <p:txBody>
          <a:bodyPr/>
          <a:lstStyle/>
          <a:p>
            <a:pPr algn="ctr"/>
            <a:r>
              <a:rPr lang="es-CO" b="1" dirty="0"/>
              <a:t>CONCEPTO DE NEGOCIACIÓN</a:t>
            </a:r>
          </a:p>
        </p:txBody>
      </p:sp>
      <p:sp>
        <p:nvSpPr>
          <p:cNvPr id="3" name="Marcador de contenido 2">
            <a:extLst>
              <a:ext uri="{FF2B5EF4-FFF2-40B4-BE49-F238E27FC236}">
                <a16:creationId xmlns:a16="http://schemas.microsoft.com/office/drawing/2014/main" id="{01ADB9E0-8F3E-92F2-D95E-C9C7DFBCD1EA}"/>
              </a:ext>
            </a:extLst>
          </p:cNvPr>
          <p:cNvSpPr>
            <a:spLocks noGrp="1"/>
          </p:cNvSpPr>
          <p:nvPr>
            <p:ph idx="1"/>
          </p:nvPr>
        </p:nvSpPr>
        <p:spPr/>
        <p:txBody>
          <a:bodyPr/>
          <a:lstStyle/>
          <a:p>
            <a:pPr algn="just"/>
            <a:r>
              <a:rPr lang="es-PE" sz="3200" dirty="0"/>
              <a:t>Negociar es una actividad o método por el cual dos o más partes buscan ponerse de acuerdo en satisfacer unas necesidades o intereses que están en disputa.</a:t>
            </a:r>
          </a:p>
          <a:p>
            <a:pPr algn="just"/>
            <a:r>
              <a:rPr lang="es-PE" sz="3200" dirty="0"/>
              <a:t> La controversia la constituye la contradicción existente entre el capital y el trabajo. Los empleadores dueños de los medios de producción y los trabajadores poseedores de su  fuerza de trabajo, que se ven obligados a venderla para tratar de adquirir los medios económicos de subsistencia. </a:t>
            </a:r>
            <a:endParaRPr lang="es-ES" sz="3200" dirty="0"/>
          </a:p>
          <a:p>
            <a:pPr marL="0" indent="0">
              <a:buNone/>
            </a:pPr>
            <a:endParaRPr lang="es-CO" dirty="0"/>
          </a:p>
        </p:txBody>
      </p:sp>
    </p:spTree>
    <p:extLst>
      <p:ext uri="{BB962C8B-B14F-4D97-AF65-F5344CB8AC3E}">
        <p14:creationId xmlns:p14="http://schemas.microsoft.com/office/powerpoint/2010/main" val="32752704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601E348-94B4-3B90-87AC-1DA69D96ADC5}"/>
              </a:ext>
            </a:extLst>
          </p:cNvPr>
          <p:cNvSpPr>
            <a:spLocks noGrp="1"/>
          </p:cNvSpPr>
          <p:nvPr>
            <p:ph type="title"/>
          </p:nvPr>
        </p:nvSpPr>
        <p:spPr/>
        <p:txBody>
          <a:bodyPr/>
          <a:lstStyle/>
          <a:p>
            <a:pPr algn="ctr"/>
            <a:r>
              <a:rPr lang="es-CO" b="1" dirty="0"/>
              <a:t>NEGOCIACION COLECTIVA UNIFICADA POR NIVELES</a:t>
            </a:r>
            <a:endParaRPr lang="es-CO" dirty="0"/>
          </a:p>
        </p:txBody>
      </p:sp>
      <p:sp>
        <p:nvSpPr>
          <p:cNvPr id="3" name="Marcador de contenido 2">
            <a:extLst>
              <a:ext uri="{FF2B5EF4-FFF2-40B4-BE49-F238E27FC236}">
                <a16:creationId xmlns:a16="http://schemas.microsoft.com/office/drawing/2014/main" id="{7307E1FB-BA4C-7172-0274-2185817BCDA6}"/>
              </a:ext>
            </a:extLst>
          </p:cNvPr>
          <p:cNvSpPr>
            <a:spLocks noGrp="1"/>
          </p:cNvSpPr>
          <p:nvPr>
            <p:ph idx="1"/>
          </p:nvPr>
        </p:nvSpPr>
        <p:spPr/>
        <p:txBody>
          <a:bodyPr/>
          <a:lstStyle/>
          <a:p>
            <a:pPr algn="just"/>
            <a:r>
              <a:rPr lang="es-CO" dirty="0"/>
              <a:t>Como regla general, cuando concurran varias organizaciones sindicales o múltiples empleadores dentro del mismo </a:t>
            </a:r>
            <a:r>
              <a:rPr lang="es-CO" dirty="0">
                <a:solidFill>
                  <a:srgbClr val="0070C0"/>
                </a:solidFill>
              </a:rPr>
              <a:t>ámbito superior a la empresa,</a:t>
            </a:r>
            <a:r>
              <a:rPr lang="es-CO" dirty="0"/>
              <a:t> </a:t>
            </a:r>
            <a:r>
              <a:rPr lang="es-CO" dirty="0">
                <a:solidFill>
                  <a:srgbClr val="0070C0"/>
                </a:solidFill>
              </a:rPr>
              <a:t>la negociación se desarrollará en una única mesa y con un único pliego, </a:t>
            </a:r>
            <a:r>
              <a:rPr lang="es-CO" dirty="0"/>
              <a:t>con integración proporcional de la representación para la suscripción de la correspondiente convención colectiva de trabajo en cada nivel y con </a:t>
            </a:r>
            <a:r>
              <a:rPr lang="es-CO" dirty="0">
                <a:solidFill>
                  <a:srgbClr val="0070C0"/>
                </a:solidFill>
              </a:rPr>
              <a:t>cláusulas de adaptabilidad que acuerden las partes. </a:t>
            </a:r>
            <a:r>
              <a:rPr lang="es-CO" sz="2400" b="1" dirty="0"/>
              <a:t>(Cláusula de adaptabilidad, implica, Ajustar las reglas de juego si las condiciones cambian y proteger las partes en casos inesperados)</a:t>
            </a:r>
          </a:p>
          <a:p>
            <a:pPr marL="0" indent="0" algn="just">
              <a:buNone/>
            </a:pPr>
            <a:endParaRPr lang="es-CO" dirty="0"/>
          </a:p>
          <a:p>
            <a:pPr marL="0" indent="0">
              <a:buNone/>
            </a:pPr>
            <a:endParaRPr lang="es-CO" dirty="0"/>
          </a:p>
        </p:txBody>
      </p:sp>
    </p:spTree>
    <p:extLst>
      <p:ext uri="{BB962C8B-B14F-4D97-AF65-F5344CB8AC3E}">
        <p14:creationId xmlns:p14="http://schemas.microsoft.com/office/powerpoint/2010/main" val="28383025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7F2D3E-A82C-5F95-D830-102B892647BE}"/>
              </a:ext>
            </a:extLst>
          </p:cNvPr>
          <p:cNvSpPr>
            <a:spLocks noGrp="1"/>
          </p:cNvSpPr>
          <p:nvPr>
            <p:ph type="title"/>
          </p:nvPr>
        </p:nvSpPr>
        <p:spPr/>
        <p:txBody>
          <a:bodyPr/>
          <a:lstStyle/>
          <a:p>
            <a:pPr algn="ctr"/>
            <a:r>
              <a:rPr lang="es-CO" b="1" dirty="0"/>
              <a:t>NEGOCIACION COLECTIVA UNIFICADA POR NIVELES</a:t>
            </a:r>
            <a:endParaRPr lang="es-CO" dirty="0"/>
          </a:p>
        </p:txBody>
      </p:sp>
      <p:sp>
        <p:nvSpPr>
          <p:cNvPr id="3" name="Marcador de contenido 2">
            <a:extLst>
              <a:ext uri="{FF2B5EF4-FFF2-40B4-BE49-F238E27FC236}">
                <a16:creationId xmlns:a16="http://schemas.microsoft.com/office/drawing/2014/main" id="{9540C8A2-0B47-CED2-9551-A92CD8A9FF82}"/>
              </a:ext>
            </a:extLst>
          </p:cNvPr>
          <p:cNvSpPr>
            <a:spLocks noGrp="1"/>
          </p:cNvSpPr>
          <p:nvPr>
            <p:ph idx="1"/>
          </p:nvPr>
        </p:nvSpPr>
        <p:spPr/>
        <p:txBody>
          <a:bodyPr>
            <a:normAutofit lnSpcReduction="10000"/>
          </a:bodyPr>
          <a:lstStyle/>
          <a:p>
            <a:pPr algn="just"/>
            <a:r>
              <a:rPr lang="es-CO" b="1" dirty="0"/>
              <a:t>ART 2.2.2.7.2. NIVELES DE NEGOCIACIÓN, COORDINACIÓN INTER NIVELES Y CLÁUSULAS DE ADAPTABILIDAD.</a:t>
            </a:r>
            <a:r>
              <a:rPr lang="es-CO" dirty="0"/>
              <a:t> La negociación colectiva en los niveles superiores al de empresa </a:t>
            </a:r>
            <a:r>
              <a:rPr lang="es-CO" dirty="0">
                <a:solidFill>
                  <a:srgbClr val="0070C0"/>
                </a:solidFill>
              </a:rPr>
              <a:t>podrá</a:t>
            </a:r>
            <a:r>
              <a:rPr lang="es-CO" dirty="0"/>
              <a:t> </a:t>
            </a:r>
            <a:r>
              <a:rPr lang="es-CO" b="1" dirty="0"/>
              <a:t>desarrollarse en el nivel de grupo de empresas, rama o sector de actividad o cualquier otro nivel superior al de empresa que acuerden las partes conforme a su representatividad.</a:t>
            </a:r>
          </a:p>
          <a:p>
            <a:pPr marL="0" indent="0" algn="just">
              <a:buNone/>
            </a:pPr>
            <a:r>
              <a:rPr lang="es-CO" sz="2400" dirty="0"/>
              <a:t>(La norma establece que la negociación colectiva podrá desarrollarse desde  varias ópticas: por industria y por nivel de grupo de empresas, rama de actividad económica, sector o cualquier otro nivel superior, configurando un sistema de negociación multinivel, puede involucrar empresas donde no hay sindicato).</a:t>
            </a:r>
          </a:p>
        </p:txBody>
      </p:sp>
    </p:spTree>
    <p:extLst>
      <p:ext uri="{BB962C8B-B14F-4D97-AF65-F5344CB8AC3E}">
        <p14:creationId xmlns:p14="http://schemas.microsoft.com/office/powerpoint/2010/main" val="1064149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2E240E9-543B-5CA4-469C-ADFCAAA3397A}"/>
              </a:ext>
            </a:extLst>
          </p:cNvPr>
          <p:cNvSpPr>
            <a:spLocks noGrp="1"/>
          </p:cNvSpPr>
          <p:nvPr>
            <p:ph type="title"/>
          </p:nvPr>
        </p:nvSpPr>
        <p:spPr/>
        <p:txBody>
          <a:bodyPr/>
          <a:lstStyle/>
          <a:p>
            <a:pPr algn="ctr"/>
            <a:r>
              <a:rPr lang="es-CO" b="1" dirty="0"/>
              <a:t>NEGOCIACION COLECTIVA UNIFICADA POR NIVELES</a:t>
            </a:r>
            <a:endParaRPr lang="es-CO" dirty="0"/>
          </a:p>
        </p:txBody>
      </p:sp>
      <p:sp>
        <p:nvSpPr>
          <p:cNvPr id="3" name="Marcador de contenido 2">
            <a:extLst>
              <a:ext uri="{FF2B5EF4-FFF2-40B4-BE49-F238E27FC236}">
                <a16:creationId xmlns:a16="http://schemas.microsoft.com/office/drawing/2014/main" id="{DE8621F7-3AAE-AA15-7F95-84360A10FDA7}"/>
              </a:ext>
            </a:extLst>
          </p:cNvPr>
          <p:cNvSpPr>
            <a:spLocks noGrp="1"/>
          </p:cNvSpPr>
          <p:nvPr>
            <p:ph idx="1"/>
          </p:nvPr>
        </p:nvSpPr>
        <p:spPr/>
        <p:txBody>
          <a:bodyPr>
            <a:normAutofit/>
          </a:bodyPr>
          <a:lstStyle/>
          <a:p>
            <a:pPr algn="just"/>
            <a:r>
              <a:rPr lang="es-CO" b="1" dirty="0"/>
              <a:t>PARÁGRAFO 1.</a:t>
            </a:r>
            <a:r>
              <a:rPr lang="es-CO" dirty="0"/>
              <a:t> </a:t>
            </a:r>
            <a:r>
              <a:rPr lang="es-CO" dirty="0">
                <a:solidFill>
                  <a:srgbClr val="0070C0"/>
                </a:solidFill>
              </a:rPr>
              <a:t>Los convenios de nivel empresa </a:t>
            </a:r>
            <a:r>
              <a:rPr lang="es-CO" dirty="0"/>
              <a:t>no podrán en ningún caso </a:t>
            </a:r>
            <a:r>
              <a:rPr lang="es-CO" dirty="0">
                <a:solidFill>
                  <a:srgbClr val="0070C0"/>
                </a:solidFill>
              </a:rPr>
              <a:t>disminuir el piso mínimo </a:t>
            </a:r>
            <a:r>
              <a:rPr lang="es-CO" dirty="0"/>
              <a:t>de protección definido en la convención de ámbito sectorial. </a:t>
            </a:r>
            <a:r>
              <a:rPr lang="es-CO" b="1" dirty="0"/>
              <a:t>(cuando ya se tenga)</a:t>
            </a:r>
          </a:p>
          <a:p>
            <a:pPr algn="just"/>
            <a:r>
              <a:rPr lang="es-CO" b="1" dirty="0"/>
              <a:t>Aclaración.</a:t>
            </a:r>
            <a:r>
              <a:rPr lang="es-CO" dirty="0"/>
              <a:t> (</a:t>
            </a:r>
            <a:r>
              <a:rPr lang="es-CO" sz="2400" dirty="0"/>
              <a:t>Indica la norma que las negociaciones colectivas que realicen empleadores y trabajadores a nivel de empresas, esto es, la negociación tradicional, no pueden disminuir el piso mínimo definido en la convención sectorial, esto seria una garantía de un derecho adquirido en la negociación mínima sectorial).</a:t>
            </a:r>
          </a:p>
          <a:p>
            <a:pPr marL="0" indent="0" algn="just">
              <a:buNone/>
            </a:pPr>
            <a:endParaRPr lang="es-CO" dirty="0"/>
          </a:p>
        </p:txBody>
      </p:sp>
    </p:spTree>
    <p:extLst>
      <p:ext uri="{BB962C8B-B14F-4D97-AF65-F5344CB8AC3E}">
        <p14:creationId xmlns:p14="http://schemas.microsoft.com/office/powerpoint/2010/main" val="36591998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A035899-F6FE-A3AD-D685-1B4E638A53F8}"/>
              </a:ext>
            </a:extLst>
          </p:cNvPr>
          <p:cNvSpPr>
            <a:spLocks noGrp="1"/>
          </p:cNvSpPr>
          <p:nvPr>
            <p:ph type="title"/>
          </p:nvPr>
        </p:nvSpPr>
        <p:spPr/>
        <p:txBody>
          <a:bodyPr/>
          <a:lstStyle/>
          <a:p>
            <a:pPr algn="ctr"/>
            <a:r>
              <a:rPr lang="es-CO" b="1" dirty="0"/>
              <a:t>NEGOCIACION COLECTIVA UNIFICADA POR NIVELES</a:t>
            </a:r>
            <a:endParaRPr lang="es-CO" dirty="0"/>
          </a:p>
        </p:txBody>
      </p:sp>
      <p:sp>
        <p:nvSpPr>
          <p:cNvPr id="3" name="Marcador de contenido 2">
            <a:extLst>
              <a:ext uri="{FF2B5EF4-FFF2-40B4-BE49-F238E27FC236}">
                <a16:creationId xmlns:a16="http://schemas.microsoft.com/office/drawing/2014/main" id="{10514C41-D78F-C11B-6D25-283AC4AF0765}"/>
              </a:ext>
            </a:extLst>
          </p:cNvPr>
          <p:cNvSpPr>
            <a:spLocks noGrp="1"/>
          </p:cNvSpPr>
          <p:nvPr>
            <p:ph idx="1"/>
          </p:nvPr>
        </p:nvSpPr>
        <p:spPr>
          <a:xfrm>
            <a:off x="838200" y="1834092"/>
            <a:ext cx="10515600" cy="4351338"/>
          </a:xfrm>
        </p:spPr>
        <p:txBody>
          <a:bodyPr/>
          <a:lstStyle/>
          <a:p>
            <a:pPr marL="0" indent="0" algn="just">
              <a:buNone/>
            </a:pPr>
            <a:r>
              <a:rPr lang="es-CO" b="1" dirty="0"/>
              <a:t>Paragrafo1.</a:t>
            </a:r>
            <a:r>
              <a:rPr lang="es-CO" dirty="0"/>
              <a:t> </a:t>
            </a:r>
            <a:r>
              <a:rPr lang="es-CO" dirty="0">
                <a:solidFill>
                  <a:schemeClr val="accent6"/>
                </a:solidFill>
              </a:rPr>
              <a:t>Únicamente podrán pactarse cláusulas de adaptabilidad cuando la convención de nivel superior las prevea de manera expresa y taxativa, indicando:</a:t>
            </a:r>
          </a:p>
          <a:p>
            <a:pPr marL="571500" indent="-571500" algn="just">
              <a:buAutoNum type="romanUcPeriod"/>
            </a:pPr>
            <a:r>
              <a:rPr lang="es-CO" dirty="0"/>
              <a:t>materias estrictamente operativas o instrumentales susceptibles de ajuste. </a:t>
            </a:r>
            <a:r>
              <a:rPr lang="es-CO" sz="1800" dirty="0">
                <a:solidFill>
                  <a:srgbClr val="0070C0"/>
                </a:solidFill>
              </a:rPr>
              <a:t>(procedimiento o funcionamiento, caso turnos, rutas)</a:t>
            </a:r>
          </a:p>
          <a:p>
            <a:pPr marL="0" indent="0" algn="just">
              <a:buNone/>
            </a:pPr>
            <a:r>
              <a:rPr lang="es-CO" dirty="0"/>
              <a:t>II. </a:t>
            </a:r>
            <a:r>
              <a:rPr lang="es-CO" dirty="0">
                <a:solidFill>
                  <a:srgbClr val="0070C0"/>
                </a:solidFill>
              </a:rPr>
              <a:t>limites materiales que preserven íntegramente el piso mínimo.</a:t>
            </a:r>
          </a:p>
          <a:p>
            <a:pPr marL="0" indent="0" algn="just">
              <a:buNone/>
            </a:pPr>
            <a:r>
              <a:rPr lang="es-CO" dirty="0"/>
              <a:t>III. el procedimiento y la motivación requeridos.</a:t>
            </a:r>
          </a:p>
          <a:p>
            <a:pPr marL="0" indent="0" algn="just">
              <a:buNone/>
            </a:pPr>
            <a:r>
              <a:rPr lang="es-CO" dirty="0"/>
              <a:t>IV. el mecanismo paritario de verificación y seguimiento. </a:t>
            </a:r>
          </a:p>
          <a:p>
            <a:endParaRPr lang="es-CO" dirty="0"/>
          </a:p>
        </p:txBody>
      </p:sp>
    </p:spTree>
    <p:extLst>
      <p:ext uri="{BB962C8B-B14F-4D97-AF65-F5344CB8AC3E}">
        <p14:creationId xmlns:p14="http://schemas.microsoft.com/office/powerpoint/2010/main" val="40739756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A23078D-9E48-86CC-509A-99E01E474139}"/>
              </a:ext>
            </a:extLst>
          </p:cNvPr>
          <p:cNvSpPr>
            <a:spLocks noGrp="1"/>
          </p:cNvSpPr>
          <p:nvPr>
            <p:ph type="title"/>
          </p:nvPr>
        </p:nvSpPr>
        <p:spPr/>
        <p:txBody>
          <a:bodyPr/>
          <a:lstStyle/>
          <a:p>
            <a:pPr algn="ctr"/>
            <a:r>
              <a:rPr lang="es-CO" b="1" dirty="0"/>
              <a:t>NEGOCIACION COLECTIVA UNIFICADA POR NIVELES</a:t>
            </a:r>
            <a:endParaRPr lang="es-CO" dirty="0"/>
          </a:p>
        </p:txBody>
      </p:sp>
      <p:sp>
        <p:nvSpPr>
          <p:cNvPr id="3" name="Marcador de contenido 2">
            <a:extLst>
              <a:ext uri="{FF2B5EF4-FFF2-40B4-BE49-F238E27FC236}">
                <a16:creationId xmlns:a16="http://schemas.microsoft.com/office/drawing/2014/main" id="{5458A7A6-B089-2E04-F0DF-113CC3912E02}"/>
              </a:ext>
            </a:extLst>
          </p:cNvPr>
          <p:cNvSpPr>
            <a:spLocks noGrp="1"/>
          </p:cNvSpPr>
          <p:nvPr>
            <p:ph idx="1"/>
          </p:nvPr>
        </p:nvSpPr>
        <p:spPr/>
        <p:txBody>
          <a:bodyPr/>
          <a:lstStyle/>
          <a:p>
            <a:pPr marL="0" indent="0" algn="just">
              <a:buNone/>
            </a:pPr>
            <a:r>
              <a:rPr lang="es-CO" b="1" dirty="0"/>
              <a:t>Paragrafo1.</a:t>
            </a:r>
            <a:r>
              <a:rPr lang="es-CO" dirty="0"/>
              <a:t> En todo caso, las adaptaciones deberán observar los </a:t>
            </a:r>
            <a:r>
              <a:rPr lang="es-CO" dirty="0">
                <a:solidFill>
                  <a:srgbClr val="0070C0"/>
                </a:solidFill>
              </a:rPr>
              <a:t>principios de favorabilidad, progresividad y no regresividad.</a:t>
            </a:r>
          </a:p>
          <a:p>
            <a:pPr marL="0" indent="0" algn="just">
              <a:buNone/>
            </a:pPr>
            <a:r>
              <a:rPr lang="es-CO" dirty="0"/>
              <a:t> </a:t>
            </a:r>
            <a:r>
              <a:rPr lang="es-CO" dirty="0">
                <a:solidFill>
                  <a:srgbClr val="00B050"/>
                </a:solidFill>
              </a:rPr>
              <a:t>y no podrán traducirse en una reducción de los niveles de protección pactados en la convención de ámbito superior.</a:t>
            </a:r>
          </a:p>
          <a:p>
            <a:pPr marL="0" indent="0" algn="just">
              <a:buNone/>
            </a:pPr>
            <a:r>
              <a:rPr lang="es-CO" dirty="0"/>
              <a:t>(el principio de favorabilidad implica que opte por lo mas favorable para el trabajador y no puede ser regresivo, que menoscabe el derecho adquirido en la convención en ámbito superior)</a:t>
            </a:r>
          </a:p>
          <a:p>
            <a:pPr marL="0" indent="0" algn="just">
              <a:buNone/>
            </a:pPr>
            <a:endParaRPr lang="es-CO" dirty="0"/>
          </a:p>
          <a:p>
            <a:endParaRPr lang="es-CO" dirty="0"/>
          </a:p>
        </p:txBody>
      </p:sp>
    </p:spTree>
    <p:extLst>
      <p:ext uri="{BB962C8B-B14F-4D97-AF65-F5344CB8AC3E}">
        <p14:creationId xmlns:p14="http://schemas.microsoft.com/office/powerpoint/2010/main" val="3435070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D19ABD-55FB-B434-EDB3-D0D41232541A}"/>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505CFB1E-97D0-CD1D-EE20-A9DB02D919E8}"/>
              </a:ext>
            </a:extLst>
          </p:cNvPr>
          <p:cNvSpPr>
            <a:spLocks noGrp="1"/>
          </p:cNvSpPr>
          <p:nvPr>
            <p:ph idx="1"/>
          </p:nvPr>
        </p:nvSpPr>
        <p:spPr/>
        <p:txBody>
          <a:bodyPr>
            <a:normAutofit/>
          </a:bodyPr>
          <a:lstStyle/>
          <a:p>
            <a:pPr marL="0" indent="0" algn="just">
              <a:buNone/>
            </a:pPr>
            <a:r>
              <a:rPr lang="es-CO" b="1" dirty="0"/>
              <a:t>PARÁGRAFO 2.</a:t>
            </a:r>
            <a:r>
              <a:rPr lang="es-CO" dirty="0"/>
              <a:t>  </a:t>
            </a:r>
            <a:r>
              <a:rPr lang="es-CO" dirty="0">
                <a:solidFill>
                  <a:srgbClr val="0070C0"/>
                </a:solidFill>
              </a:rPr>
              <a:t>Que, la suscripción de convenciones colectivas en niveles superiores no deroga ni modifica las convenciones vigentes de nivel empresa. </a:t>
            </a:r>
            <a:endParaRPr lang="es-CO" sz="2400" dirty="0"/>
          </a:p>
          <a:p>
            <a:pPr marL="0" indent="0" algn="just">
              <a:buNone/>
            </a:pPr>
            <a:r>
              <a:rPr lang="es-CO" dirty="0"/>
              <a:t>Que, no obstante, en aplicación del </a:t>
            </a:r>
            <a:r>
              <a:rPr lang="es-CO" dirty="0">
                <a:solidFill>
                  <a:srgbClr val="0070C0"/>
                </a:solidFill>
              </a:rPr>
              <a:t>principio de favorabilidad </a:t>
            </a:r>
            <a:r>
              <a:rPr lang="es-CO" dirty="0"/>
              <a:t>y de las cláusulas de ordenación y coordinación previstas en la convención de nivel superior, </a:t>
            </a:r>
            <a:r>
              <a:rPr lang="es-CO" dirty="0">
                <a:solidFill>
                  <a:srgbClr val="00B050"/>
                </a:solidFill>
              </a:rPr>
              <a:t>prevalecerán respecto de las materias </a:t>
            </a:r>
            <a:r>
              <a:rPr lang="es-CO" dirty="0">
                <a:highlight>
                  <a:srgbClr val="FFFF00"/>
                </a:highlight>
              </a:rPr>
              <a:t>homogéneas</a:t>
            </a:r>
            <a:r>
              <a:rPr lang="es-CO" dirty="0">
                <a:solidFill>
                  <a:srgbClr val="00B050"/>
                </a:solidFill>
              </a:rPr>
              <a:t> en las que establezcan condiciones más favorables, las cuales se aplicarán de manera integral y armónica.</a:t>
            </a:r>
          </a:p>
          <a:p>
            <a:pPr marL="0" indent="0" algn="just">
              <a:buNone/>
            </a:pPr>
            <a:r>
              <a:rPr lang="es-CO" dirty="0"/>
              <a:t>sin que ello habilite la acumulación de beneficios incompatibles ni la fragmentación de cláusulas. </a:t>
            </a:r>
          </a:p>
          <a:p>
            <a:pPr algn="just"/>
            <a:endParaRPr lang="es-CO" dirty="0"/>
          </a:p>
        </p:txBody>
      </p:sp>
    </p:spTree>
    <p:extLst>
      <p:ext uri="{BB962C8B-B14F-4D97-AF65-F5344CB8AC3E}">
        <p14:creationId xmlns:p14="http://schemas.microsoft.com/office/powerpoint/2010/main" val="9081522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147CD21-6FC1-BD8A-A13B-875F9985AA57}"/>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DBCF4506-34D9-21B1-C87B-6D34B2A503C8}"/>
              </a:ext>
            </a:extLst>
          </p:cNvPr>
          <p:cNvSpPr>
            <a:spLocks noGrp="1"/>
          </p:cNvSpPr>
          <p:nvPr>
            <p:ph idx="1"/>
          </p:nvPr>
        </p:nvSpPr>
        <p:spPr/>
        <p:txBody>
          <a:bodyPr/>
          <a:lstStyle/>
          <a:p>
            <a:pPr algn="just"/>
            <a:r>
              <a:rPr lang="es-CO" sz="3200" b="1" dirty="0"/>
              <a:t>CLÁUSULAS DE ORDENACIÓN Y COODINACIÓN.</a:t>
            </a:r>
          </a:p>
          <a:p>
            <a:pPr algn="just"/>
            <a:r>
              <a:rPr lang="es-CO" sz="3200" dirty="0"/>
              <a:t>(Son reglas especiales que evitan conflicto entre los acuerdos hechos con una empresa y los acuerdos hechos por sectores o niveles superiores al de las empresas.</a:t>
            </a:r>
          </a:p>
          <a:p>
            <a:r>
              <a:rPr lang="es-CO" sz="3200" dirty="0"/>
              <a:t>Estas normas definen que acuerdo manda y como deben convivir ambos.</a:t>
            </a:r>
          </a:p>
          <a:p>
            <a:r>
              <a:rPr lang="es-CO" sz="3200" dirty="0"/>
              <a:t>Objetivo evitar contradicciones entre los acuerdos)</a:t>
            </a:r>
          </a:p>
          <a:p>
            <a:endParaRPr lang="es-CO" dirty="0"/>
          </a:p>
        </p:txBody>
      </p:sp>
    </p:spTree>
    <p:extLst>
      <p:ext uri="{BB962C8B-B14F-4D97-AF65-F5344CB8AC3E}">
        <p14:creationId xmlns:p14="http://schemas.microsoft.com/office/powerpoint/2010/main" val="2958441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175166F-9FB9-9CED-9817-E426BC76C57A}"/>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68DFC928-37EB-76DF-3C59-C2CD518EEA8A}"/>
              </a:ext>
            </a:extLst>
          </p:cNvPr>
          <p:cNvSpPr>
            <a:spLocks noGrp="1"/>
          </p:cNvSpPr>
          <p:nvPr>
            <p:ph idx="1"/>
          </p:nvPr>
        </p:nvSpPr>
        <p:spPr/>
        <p:txBody>
          <a:bodyPr/>
          <a:lstStyle/>
          <a:p>
            <a:pPr marL="0" indent="0" algn="just">
              <a:buNone/>
            </a:pPr>
            <a:r>
              <a:rPr lang="es-CO" b="1" dirty="0"/>
              <a:t>ART 2.2.2.7.3. FOMENTO DE NEGOCIACIONES BAJO EL PRINCIPIO DE LA BUENA FE</a:t>
            </a:r>
            <a:r>
              <a:rPr lang="es-CO" dirty="0"/>
              <a:t>. Las partes tienen el deber de desarrollar negociaciones de buena fe, conforme las siguientes obligaciones:</a:t>
            </a:r>
          </a:p>
          <a:p>
            <a:pPr marL="0" indent="0" algn="just">
              <a:buNone/>
            </a:pPr>
            <a:r>
              <a:rPr lang="es-CO" b="1" dirty="0"/>
              <a:t>1°. </a:t>
            </a:r>
            <a:r>
              <a:rPr lang="es-CO" dirty="0"/>
              <a:t>Instalar y sostener negociaciones genuinas y constructivas, celebrando reuniones conforme al cronograma y en horarios razonables acordados.</a:t>
            </a:r>
          </a:p>
          <a:p>
            <a:pPr marL="0" indent="0" algn="just">
              <a:buNone/>
            </a:pPr>
            <a:r>
              <a:rPr lang="es-CO" b="1" dirty="0"/>
              <a:t>2°. </a:t>
            </a:r>
            <a:r>
              <a:rPr lang="es-CO" dirty="0"/>
              <a:t>Designar representantes con facultades suficientes para deliberar y adoptar acuerdos.</a:t>
            </a:r>
          </a:p>
          <a:p>
            <a:pPr algn="just"/>
            <a:endParaRPr lang="es-CO" dirty="0"/>
          </a:p>
          <a:p>
            <a:endParaRPr lang="es-CO" dirty="0"/>
          </a:p>
        </p:txBody>
      </p:sp>
    </p:spTree>
    <p:extLst>
      <p:ext uri="{BB962C8B-B14F-4D97-AF65-F5344CB8AC3E}">
        <p14:creationId xmlns:p14="http://schemas.microsoft.com/office/powerpoint/2010/main" val="186348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E2639C-5B28-D6BF-7EBC-40EC165FE10B}"/>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3859F23D-2EE2-1DEF-621E-791329FD3FC4}"/>
              </a:ext>
            </a:extLst>
          </p:cNvPr>
          <p:cNvSpPr>
            <a:spLocks noGrp="1"/>
          </p:cNvSpPr>
          <p:nvPr>
            <p:ph idx="1"/>
          </p:nvPr>
        </p:nvSpPr>
        <p:spPr/>
        <p:txBody>
          <a:bodyPr/>
          <a:lstStyle/>
          <a:p>
            <a:pPr marL="0" indent="0" algn="just">
              <a:buNone/>
            </a:pPr>
            <a:r>
              <a:rPr lang="es-CO" b="1" dirty="0"/>
              <a:t>ART 2.2.2.7.3. FOMENTO DE NEGOCIACIONES BAJO EL PRINCIPIO DE LA BUENA FE</a:t>
            </a:r>
            <a:r>
              <a:rPr lang="es-CO" dirty="0"/>
              <a:t>. </a:t>
            </a:r>
          </a:p>
          <a:p>
            <a:pPr marL="0" indent="0" algn="just">
              <a:buNone/>
            </a:pPr>
            <a:r>
              <a:rPr lang="es-CO" b="1" dirty="0"/>
              <a:t>3°. </a:t>
            </a:r>
            <a:r>
              <a:rPr lang="es-CO" dirty="0"/>
              <a:t>Examinar de buena fe las propuestas de la otra parte y fundamentar las objeciones cuando así se solicite.</a:t>
            </a:r>
          </a:p>
          <a:p>
            <a:pPr marL="0" lvl="0" indent="0" algn="just">
              <a:buNone/>
            </a:pPr>
            <a:r>
              <a:rPr lang="es-CO" b="1" dirty="0"/>
              <a:t>4°. </a:t>
            </a:r>
            <a:r>
              <a:rPr lang="es-CO" dirty="0"/>
              <a:t>Responder oportunamente a las propuestas conforme al cronograma ya los mecanismos acordados.</a:t>
            </a:r>
          </a:p>
          <a:p>
            <a:pPr marL="0" lvl="0" indent="0" algn="just">
              <a:buNone/>
            </a:pPr>
            <a:r>
              <a:rPr lang="es-CO" dirty="0"/>
              <a:t>(La buena fe, es un principio que exige actuar con honestidad, lealtad y rectitud y ausencia de toda acción maliciosa).  </a:t>
            </a:r>
          </a:p>
          <a:p>
            <a:pPr marL="0" indent="0">
              <a:buNone/>
            </a:pPr>
            <a:endParaRPr lang="es-CO" b="1" dirty="0"/>
          </a:p>
        </p:txBody>
      </p:sp>
    </p:spTree>
    <p:extLst>
      <p:ext uri="{BB962C8B-B14F-4D97-AF65-F5344CB8AC3E}">
        <p14:creationId xmlns:p14="http://schemas.microsoft.com/office/powerpoint/2010/main" val="38111631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C65AEF-2882-12FD-A9A7-B3D001416E93}"/>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80067131-E0D6-2E1D-196E-BADBC123BA04}"/>
              </a:ext>
            </a:extLst>
          </p:cNvPr>
          <p:cNvSpPr>
            <a:spLocks noGrp="1"/>
          </p:cNvSpPr>
          <p:nvPr>
            <p:ph idx="1"/>
          </p:nvPr>
        </p:nvSpPr>
        <p:spPr/>
        <p:txBody>
          <a:bodyPr/>
          <a:lstStyle/>
          <a:p>
            <a:pPr marL="0" lvl="0" indent="0" algn="just">
              <a:buNone/>
            </a:pPr>
            <a:r>
              <a:rPr lang="es-CO" b="1" dirty="0"/>
              <a:t>ART 2.2.2.7.3. FOMENTO DE NEGOCIACIONES BAJO EL PRINCIPIO DE LA BUENA FE</a:t>
            </a:r>
            <a:r>
              <a:rPr lang="es-CO" dirty="0"/>
              <a:t>. </a:t>
            </a:r>
          </a:p>
          <a:p>
            <a:pPr marL="0" lvl="0" indent="0" algn="just">
              <a:buNone/>
            </a:pPr>
            <a:r>
              <a:rPr lang="es-CO" b="1" dirty="0"/>
              <a:t>5°. </a:t>
            </a:r>
            <a:r>
              <a:rPr lang="es-CO" dirty="0"/>
              <a:t>intercambiar la información pertinente y necesaria para la negociación, garantizando las reservas legales. </a:t>
            </a:r>
            <a:r>
              <a:rPr lang="es-CO" sz="2400" b="1" dirty="0"/>
              <a:t>(Buena información)</a:t>
            </a:r>
          </a:p>
          <a:p>
            <a:pPr marL="0" lvl="0" indent="0" algn="just">
              <a:buNone/>
            </a:pPr>
            <a:r>
              <a:rPr lang="es-CO" b="1" dirty="0"/>
              <a:t>6°. </a:t>
            </a:r>
            <a:r>
              <a:rPr lang="es-CO" dirty="0"/>
              <a:t>Abstenerse de dilaciones injustificadas y de cualquier maniobra obstruccionista.</a:t>
            </a:r>
          </a:p>
          <a:p>
            <a:pPr marL="0" indent="0" algn="just">
              <a:buNone/>
            </a:pPr>
            <a:r>
              <a:rPr lang="es-CO" b="1" dirty="0"/>
              <a:t>7°. </a:t>
            </a:r>
            <a:r>
              <a:rPr lang="es-CO" dirty="0"/>
              <a:t>Gestionar el calendario de la etapa de arreglo directo para abordar la totalidad de los temas.</a:t>
            </a:r>
          </a:p>
          <a:p>
            <a:endParaRPr lang="es-CO" dirty="0"/>
          </a:p>
        </p:txBody>
      </p:sp>
    </p:spTree>
    <p:extLst>
      <p:ext uri="{BB962C8B-B14F-4D97-AF65-F5344CB8AC3E}">
        <p14:creationId xmlns:p14="http://schemas.microsoft.com/office/powerpoint/2010/main" val="4247036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45F5D5-309C-81A9-53FB-6DEB2062CF2D}"/>
              </a:ext>
            </a:extLst>
          </p:cNvPr>
          <p:cNvSpPr>
            <a:spLocks noGrp="1"/>
          </p:cNvSpPr>
          <p:nvPr>
            <p:ph type="title"/>
          </p:nvPr>
        </p:nvSpPr>
        <p:spPr/>
        <p:txBody>
          <a:bodyPr/>
          <a:lstStyle/>
          <a:p>
            <a:pPr algn="ctr"/>
            <a:r>
              <a:rPr lang="es-PE" b="1" dirty="0"/>
              <a:t>OBJETIVO DE UNA NEGOCIACIÓN</a:t>
            </a:r>
            <a:endParaRPr lang="es-CO" b="1" dirty="0"/>
          </a:p>
        </p:txBody>
      </p:sp>
      <p:sp>
        <p:nvSpPr>
          <p:cNvPr id="3" name="Marcador de contenido 2">
            <a:extLst>
              <a:ext uri="{FF2B5EF4-FFF2-40B4-BE49-F238E27FC236}">
                <a16:creationId xmlns:a16="http://schemas.microsoft.com/office/drawing/2014/main" id="{5B4851F1-2DE6-AB85-D6BF-B20F96E2E653}"/>
              </a:ext>
            </a:extLst>
          </p:cNvPr>
          <p:cNvSpPr>
            <a:spLocks noGrp="1"/>
          </p:cNvSpPr>
          <p:nvPr>
            <p:ph idx="1"/>
          </p:nvPr>
        </p:nvSpPr>
        <p:spPr/>
        <p:txBody>
          <a:bodyPr/>
          <a:lstStyle/>
          <a:p>
            <a:pPr algn="just"/>
            <a:r>
              <a:rPr lang="es-PE" sz="3600" dirty="0"/>
              <a:t>Mejorar las condiciones de los trabajadores en diferentes aspectos tales como:</a:t>
            </a:r>
          </a:p>
          <a:p>
            <a:pPr algn="just"/>
            <a:r>
              <a:rPr lang="es-PE" sz="3600" dirty="0"/>
              <a:t>Económicos, sociales, normativos, ambiente laboral, salud ocupacional, garantías sindicales como auxilios y permisos.</a:t>
            </a:r>
          </a:p>
          <a:p>
            <a:pPr algn="just"/>
            <a:r>
              <a:rPr lang="es-PE" sz="3600" dirty="0"/>
              <a:t>Plasmados en una convención colectiva de trabajo que les de validez.</a:t>
            </a:r>
            <a:endParaRPr lang="es-ES" sz="3600" dirty="0"/>
          </a:p>
          <a:p>
            <a:pPr marL="0" indent="0">
              <a:buNone/>
            </a:pPr>
            <a:endParaRPr lang="es-CO" dirty="0"/>
          </a:p>
        </p:txBody>
      </p:sp>
    </p:spTree>
    <p:extLst>
      <p:ext uri="{BB962C8B-B14F-4D97-AF65-F5344CB8AC3E}">
        <p14:creationId xmlns:p14="http://schemas.microsoft.com/office/powerpoint/2010/main" val="8389138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72BFBBD-B4FA-F9E4-F96C-6B206678BE4E}"/>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17E7E9F3-679B-9743-50CD-F3D9087BE600}"/>
              </a:ext>
            </a:extLst>
          </p:cNvPr>
          <p:cNvSpPr>
            <a:spLocks noGrp="1"/>
          </p:cNvSpPr>
          <p:nvPr>
            <p:ph idx="1"/>
          </p:nvPr>
        </p:nvSpPr>
        <p:spPr/>
        <p:txBody>
          <a:bodyPr/>
          <a:lstStyle/>
          <a:p>
            <a:r>
              <a:rPr lang="es-CO" b="1" dirty="0"/>
              <a:t>ART 2.2.2.7.3. FOMENTO DE NEGOCIACIONES BAJO EL PRINCIPIO DE LA BUENA FE</a:t>
            </a:r>
            <a:r>
              <a:rPr lang="es-CO" dirty="0"/>
              <a:t>. </a:t>
            </a:r>
          </a:p>
          <a:p>
            <a:pPr marL="0" lvl="0" indent="0" algn="just">
              <a:buNone/>
            </a:pPr>
            <a:r>
              <a:rPr lang="es-CO" b="1" dirty="0"/>
              <a:t>8°. </a:t>
            </a:r>
            <a:r>
              <a:rPr lang="es-CO" dirty="0"/>
              <a:t>Respetar y cumplir los compromisos asumidos y aplicar las acuerdos y la convención colectiva una vez suscritos.</a:t>
            </a:r>
          </a:p>
          <a:p>
            <a:pPr marL="0" indent="0" algn="just">
              <a:buNone/>
            </a:pPr>
            <a:r>
              <a:rPr lang="es-CO" b="1" dirty="0"/>
              <a:t>9°. </a:t>
            </a:r>
            <a:r>
              <a:rPr lang="es-CO" dirty="0">
                <a:solidFill>
                  <a:srgbClr val="0070C0"/>
                </a:solidFill>
              </a:rPr>
              <a:t>Conformar y participar en una comisión paritaria de interpretación y seguimiento de la convención colectiva, según lo que en ella se prevea. </a:t>
            </a:r>
            <a:r>
              <a:rPr lang="es-CO" sz="2000" b="1" dirty="0"/>
              <a:t>(practicar técnicas de interpretación de la convención)</a:t>
            </a:r>
          </a:p>
          <a:p>
            <a:pPr marL="0" indent="0" algn="just">
              <a:buNone/>
            </a:pPr>
            <a:r>
              <a:rPr lang="es-CO" dirty="0">
                <a:solidFill>
                  <a:srgbClr val="00B050"/>
                </a:solidFill>
              </a:rPr>
              <a:t>Lo dispuesto en este artículo no altera las etapas ni las términos previstos en la ley para la negociación colectiva. </a:t>
            </a:r>
            <a:endParaRPr lang="es-CO" sz="2000" b="1" dirty="0">
              <a:solidFill>
                <a:srgbClr val="00B050"/>
              </a:solidFill>
            </a:endParaRPr>
          </a:p>
          <a:p>
            <a:endParaRPr lang="es-CO" dirty="0"/>
          </a:p>
        </p:txBody>
      </p:sp>
    </p:spTree>
    <p:extLst>
      <p:ext uri="{BB962C8B-B14F-4D97-AF65-F5344CB8AC3E}">
        <p14:creationId xmlns:p14="http://schemas.microsoft.com/office/powerpoint/2010/main" val="40823609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7D5DC4-7F00-F09F-FBA7-E887E7AA6084}"/>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23248A5A-777D-11FD-260A-715E3D106D1A}"/>
              </a:ext>
            </a:extLst>
          </p:cNvPr>
          <p:cNvSpPr>
            <a:spLocks noGrp="1"/>
          </p:cNvSpPr>
          <p:nvPr>
            <p:ph idx="1"/>
          </p:nvPr>
        </p:nvSpPr>
        <p:spPr/>
        <p:txBody>
          <a:bodyPr/>
          <a:lstStyle/>
          <a:p>
            <a:pPr algn="just"/>
            <a:r>
              <a:rPr lang="es-CO" b="1" dirty="0"/>
              <a:t>ART2.2.2.7.4. FOMENTO DE NEGOCIACIONES FUNDAMENTADAS E INFORMADAS</a:t>
            </a:r>
            <a:r>
              <a:rPr lang="es-CO" dirty="0"/>
              <a:t>. Se deberá facilitar el intercambio de información pertinente, necesaria y proporcional para </a:t>
            </a:r>
            <a:r>
              <a:rPr lang="es-CO" dirty="0">
                <a:solidFill>
                  <a:srgbClr val="0070C0"/>
                </a:solidFill>
              </a:rPr>
              <a:t>negociar con conocimiento de causa </a:t>
            </a:r>
            <a:r>
              <a:rPr lang="es-CO" dirty="0"/>
              <a:t>y entablar una discusión fundada con sujeción a las reservas legales aplicables:</a:t>
            </a:r>
          </a:p>
          <a:p>
            <a:pPr marL="0" indent="0" algn="just">
              <a:buNone/>
            </a:pPr>
            <a:r>
              <a:rPr lang="es-CO" dirty="0"/>
              <a:t>1. </a:t>
            </a:r>
            <a:r>
              <a:rPr lang="es-CO" dirty="0">
                <a:solidFill>
                  <a:srgbClr val="0070C0"/>
                </a:solidFill>
              </a:rPr>
              <a:t>A petición motivada</a:t>
            </a:r>
            <a:r>
              <a:rPr lang="es-CO" dirty="0"/>
              <a:t>, el empleador pondrá a disposición información agregada o anonimizada, cuando sea del caso, sobre la situación económica, de requerirse, de la empresa en su conjunto, en la medida estrictamente necesaria para la negociación. </a:t>
            </a:r>
          </a:p>
        </p:txBody>
      </p:sp>
    </p:spTree>
    <p:extLst>
      <p:ext uri="{BB962C8B-B14F-4D97-AF65-F5344CB8AC3E}">
        <p14:creationId xmlns:p14="http://schemas.microsoft.com/office/powerpoint/2010/main" val="11203048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40C0B5-C07B-233B-1487-D4DEAE84A627}"/>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F13A9233-4E2B-35B2-362F-9A3AB2737AEB}"/>
              </a:ext>
            </a:extLst>
          </p:cNvPr>
          <p:cNvSpPr>
            <a:spLocks noGrp="1"/>
          </p:cNvSpPr>
          <p:nvPr>
            <p:ph idx="1"/>
          </p:nvPr>
        </p:nvSpPr>
        <p:spPr>
          <a:xfrm>
            <a:off x="838200" y="1808692"/>
            <a:ext cx="10515600" cy="4351338"/>
          </a:xfrm>
        </p:spPr>
        <p:txBody>
          <a:bodyPr/>
          <a:lstStyle/>
          <a:p>
            <a:pPr marL="0" indent="0" algn="just">
              <a:buNone/>
            </a:pPr>
            <a:r>
              <a:rPr lang="es-CO" b="1" dirty="0"/>
              <a:t>ART2.2.2.7.4. FOMENTO DE NEGOCIACIONES FUNDAMENTADAS E INFORMADAS</a:t>
            </a:r>
            <a:r>
              <a:rPr lang="es-CO" dirty="0"/>
              <a:t>. </a:t>
            </a:r>
          </a:p>
          <a:p>
            <a:pPr marL="0" indent="0" algn="just">
              <a:buNone/>
            </a:pPr>
            <a:r>
              <a:rPr lang="es-CO" b="1" dirty="0"/>
              <a:t>2.</a:t>
            </a:r>
            <a:r>
              <a:rPr lang="es-CO" dirty="0"/>
              <a:t> </a:t>
            </a:r>
            <a:r>
              <a:rPr lang="es-CO" dirty="0">
                <a:solidFill>
                  <a:srgbClr val="0070C0"/>
                </a:solidFill>
              </a:rPr>
              <a:t>Las autoridades competentes</a:t>
            </a:r>
            <a:r>
              <a:rPr lang="es-CO" dirty="0"/>
              <a:t> pondrán a disposición de las partes, por medios públicos y de acceso abierto, la información estadística y documentos que obren en su poder sobre la situación ·económica y social del país, la rama o sector de actividad, la región o el grupo empresarial, en lo no sometido a reserva legal.</a:t>
            </a:r>
          </a:p>
          <a:p>
            <a:pPr marL="0" indent="0" algn="just">
              <a:buNone/>
            </a:pPr>
            <a:r>
              <a:rPr lang="es-CO" dirty="0"/>
              <a:t>La información se entregará en </a:t>
            </a:r>
            <a:r>
              <a:rPr lang="es-CO" dirty="0">
                <a:solidFill>
                  <a:srgbClr val="0070C0"/>
                </a:solidFill>
              </a:rPr>
              <a:t>formato razonable </a:t>
            </a:r>
            <a:r>
              <a:rPr lang="es-CO" dirty="0"/>
              <a:t>dentro de los plazos acordados en el cronograma de negociación.</a:t>
            </a:r>
          </a:p>
          <a:p>
            <a:endParaRPr lang="es-CO" dirty="0"/>
          </a:p>
        </p:txBody>
      </p:sp>
    </p:spTree>
    <p:extLst>
      <p:ext uri="{BB962C8B-B14F-4D97-AF65-F5344CB8AC3E}">
        <p14:creationId xmlns:p14="http://schemas.microsoft.com/office/powerpoint/2010/main" val="35276873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E9671B-699B-1501-3E26-8148EEDCB711}"/>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31A98C3C-6B76-FF65-A56A-A247996ADFC0}"/>
              </a:ext>
            </a:extLst>
          </p:cNvPr>
          <p:cNvSpPr>
            <a:spLocks noGrp="1"/>
          </p:cNvSpPr>
          <p:nvPr>
            <p:ph idx="1"/>
          </p:nvPr>
        </p:nvSpPr>
        <p:spPr/>
        <p:txBody>
          <a:bodyPr>
            <a:normAutofit fontScale="92500" lnSpcReduction="10000"/>
          </a:bodyPr>
          <a:lstStyle/>
          <a:p>
            <a:pPr marL="0" indent="0" algn="just">
              <a:buNone/>
            </a:pPr>
            <a:r>
              <a:rPr lang="es-CO" b="1" dirty="0"/>
              <a:t>ART 2.2.2.7.5. PARTES EN LA NEGOCIACIÓN</a:t>
            </a:r>
            <a:r>
              <a:rPr lang="es-CO" dirty="0"/>
              <a:t>. Son partes en la negociación colectiva en los niveles superiores a la empresa:</a:t>
            </a:r>
          </a:p>
          <a:p>
            <a:pPr marL="514350" indent="-514350" algn="just">
              <a:buAutoNum type="arabicPeriod"/>
            </a:pPr>
            <a:r>
              <a:rPr lang="es-CO" dirty="0"/>
              <a:t>Por un lado, </a:t>
            </a:r>
            <a:r>
              <a:rPr lang="es-CO" dirty="0">
                <a:solidFill>
                  <a:srgbClr val="0070C0"/>
                </a:solidFill>
              </a:rPr>
              <a:t>una o varias organizaciones de trabajadores representativas.</a:t>
            </a:r>
          </a:p>
          <a:p>
            <a:pPr marL="0" indent="0" algn="just">
              <a:buNone/>
            </a:pPr>
            <a:r>
              <a:rPr lang="es-CO" dirty="0"/>
              <a:t>Cuando exista pluralidad de organizaciones sindicales legitimadas para negociar en el mismo nivel o unidad de negociación superiores a la empresa.</a:t>
            </a:r>
          </a:p>
          <a:p>
            <a:pPr marL="0" indent="0" algn="just">
              <a:buNone/>
            </a:pPr>
            <a:r>
              <a:rPr lang="es-CO" dirty="0"/>
              <a:t>Estas deberán realizar previamente actividades de </a:t>
            </a:r>
            <a:r>
              <a:rPr lang="es-CO" dirty="0">
                <a:solidFill>
                  <a:srgbClr val="0070C0"/>
                </a:solidFill>
              </a:rPr>
              <a:t>coordinación</a:t>
            </a:r>
            <a:r>
              <a:rPr lang="es-CO" dirty="0"/>
              <a:t> para la </a:t>
            </a:r>
            <a:r>
              <a:rPr lang="es-CO" dirty="0">
                <a:solidFill>
                  <a:srgbClr val="0070C0"/>
                </a:solidFill>
              </a:rPr>
              <a:t>integración de peticiones</a:t>
            </a:r>
            <a:r>
              <a:rPr lang="es-CO" dirty="0"/>
              <a:t>, </a:t>
            </a:r>
            <a:r>
              <a:rPr lang="es-CO" dirty="0">
                <a:solidFill>
                  <a:srgbClr val="0070C0"/>
                </a:solidFill>
              </a:rPr>
              <a:t>con el fin de concurrir en unidad de pliego y en unidad de comisiones negociadoras y asesoras.</a:t>
            </a:r>
          </a:p>
          <a:p>
            <a:pPr marL="0" indent="0">
              <a:buNone/>
            </a:pPr>
            <a:r>
              <a:rPr lang="es-CO" dirty="0"/>
              <a:t> </a:t>
            </a:r>
          </a:p>
        </p:txBody>
      </p:sp>
    </p:spTree>
    <p:extLst>
      <p:ext uri="{BB962C8B-B14F-4D97-AF65-F5344CB8AC3E}">
        <p14:creationId xmlns:p14="http://schemas.microsoft.com/office/powerpoint/2010/main" val="41770753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798373F-806F-8268-49BD-A6FBE9DCA42F}"/>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73C7D6CF-A68F-DAA6-650E-F1193B51381E}"/>
              </a:ext>
            </a:extLst>
          </p:cNvPr>
          <p:cNvSpPr>
            <a:spLocks noGrp="1"/>
          </p:cNvSpPr>
          <p:nvPr>
            <p:ph idx="1"/>
          </p:nvPr>
        </p:nvSpPr>
        <p:spPr/>
        <p:txBody>
          <a:bodyPr>
            <a:normAutofit/>
          </a:bodyPr>
          <a:lstStyle/>
          <a:p>
            <a:r>
              <a:rPr lang="es-CO" b="1" dirty="0"/>
              <a:t>ART 2.2.2.7.5. PARTES EN LA NEGOCIACIÓN.</a:t>
            </a:r>
          </a:p>
          <a:p>
            <a:pPr algn="just"/>
            <a:r>
              <a:rPr lang="es-CO" dirty="0"/>
              <a:t>De no llegar a un acuerdo para la representación, la conformación de la comisión negociadora de los trabajadores será directamente proporcional al número de afiliados.</a:t>
            </a:r>
          </a:p>
          <a:p>
            <a:pPr algn="just"/>
            <a:r>
              <a:rPr lang="es-CO" dirty="0"/>
              <a:t> sin que dicha comisión exceda de veinte (20) si se tratare del </a:t>
            </a:r>
            <a:r>
              <a:rPr lang="es-CO" dirty="0">
                <a:solidFill>
                  <a:srgbClr val="0070C0"/>
                </a:solidFill>
              </a:rPr>
              <a:t>nivel sectorial</a:t>
            </a:r>
            <a:r>
              <a:rPr lang="es-CO" dirty="0"/>
              <a:t>, o de quince (15) en otro nivel de negociación.</a:t>
            </a:r>
          </a:p>
          <a:p>
            <a:pPr algn="just"/>
            <a:r>
              <a:rPr lang="es-CO" dirty="0"/>
              <a:t> salvo que una convención colectiva de trabajo vigente al momento de expedición de esta norma disponga algo  más favorable. </a:t>
            </a:r>
            <a:r>
              <a:rPr lang="es-CO" sz="2400" dirty="0">
                <a:solidFill>
                  <a:srgbClr val="0070C0"/>
                </a:solidFill>
              </a:rPr>
              <a:t>(Las organizaciones minoritaria tendrá al menos un representante, elegidos entre todas ellas, mas tres asesores federados)</a:t>
            </a:r>
          </a:p>
          <a:p>
            <a:endParaRPr lang="es-CO" dirty="0"/>
          </a:p>
        </p:txBody>
      </p:sp>
    </p:spTree>
    <p:extLst>
      <p:ext uri="{BB962C8B-B14F-4D97-AF65-F5344CB8AC3E}">
        <p14:creationId xmlns:p14="http://schemas.microsoft.com/office/powerpoint/2010/main" val="39950173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D249846-947E-DBAA-ED19-3B809EFD30C2}"/>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A6B9B10D-B2EB-506F-A932-D6CA35EC476B}"/>
              </a:ext>
            </a:extLst>
          </p:cNvPr>
          <p:cNvSpPr>
            <a:spLocks noGrp="1"/>
          </p:cNvSpPr>
          <p:nvPr>
            <p:ph idx="1"/>
          </p:nvPr>
        </p:nvSpPr>
        <p:spPr/>
        <p:txBody>
          <a:bodyPr/>
          <a:lstStyle/>
          <a:p>
            <a:pPr marL="0" indent="0" algn="just">
              <a:buNone/>
            </a:pPr>
            <a:r>
              <a:rPr lang="es-CO" b="1" dirty="0"/>
              <a:t>ART 2.2.2.7.5. PARTES EN LA NEGOCIACIÓN</a:t>
            </a:r>
            <a:r>
              <a:rPr lang="es-CO" dirty="0"/>
              <a:t>. Son partes en la negociación colectiva en los niveles superiores a la empresa:</a:t>
            </a:r>
          </a:p>
          <a:p>
            <a:pPr marL="0" indent="0" algn="just">
              <a:buNone/>
            </a:pPr>
            <a:r>
              <a:rPr lang="es-CO" b="1" dirty="0"/>
              <a:t>2.</a:t>
            </a:r>
            <a:r>
              <a:rPr lang="es-CO" dirty="0"/>
              <a:t> Uno o varios empleadores o asociaciones de empleadores representativos del respectivo nivel.</a:t>
            </a:r>
          </a:p>
          <a:p>
            <a:pPr algn="just"/>
            <a:r>
              <a:rPr lang="es-CO" dirty="0"/>
              <a:t>Basado en el respeto de la libertad empresarial y de conformación del gremio de empresarios, </a:t>
            </a:r>
            <a:r>
              <a:rPr lang="es-CO" dirty="0">
                <a:solidFill>
                  <a:srgbClr val="0070C0"/>
                </a:solidFill>
              </a:rPr>
              <a:t>estos cuentan con la libertad de conformarse de la manera que consideren más pertinente </a:t>
            </a:r>
            <a:r>
              <a:rPr lang="es-CO" dirty="0"/>
              <a:t>para establecer su representación en la mesa de negociación sectorial o multinivel.</a:t>
            </a:r>
          </a:p>
        </p:txBody>
      </p:sp>
    </p:spTree>
    <p:extLst>
      <p:ext uri="{BB962C8B-B14F-4D97-AF65-F5344CB8AC3E}">
        <p14:creationId xmlns:p14="http://schemas.microsoft.com/office/powerpoint/2010/main" val="31858168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CCB9CB-3BAA-F69A-1A77-3D5C8F008AD9}"/>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1BA5E836-D7A5-946B-AA17-7B719E475B12}"/>
              </a:ext>
            </a:extLst>
          </p:cNvPr>
          <p:cNvSpPr>
            <a:spLocks noGrp="1"/>
          </p:cNvSpPr>
          <p:nvPr>
            <p:ph idx="1"/>
          </p:nvPr>
        </p:nvSpPr>
        <p:spPr/>
        <p:txBody>
          <a:bodyPr>
            <a:normAutofit/>
          </a:bodyPr>
          <a:lstStyle/>
          <a:p>
            <a:pPr algn="just"/>
            <a:r>
              <a:rPr lang="es-CO" b="1" dirty="0"/>
              <a:t>ART 2.2.2.7.5. PARTES EN LA NEGOCIACIÓN</a:t>
            </a:r>
            <a:r>
              <a:rPr lang="es-CO" dirty="0"/>
              <a:t>. Son partes en la negociación colectiva en los niveles superiores a la empresa:</a:t>
            </a:r>
          </a:p>
          <a:p>
            <a:pPr algn="just"/>
            <a:r>
              <a:rPr lang="es-CO" dirty="0"/>
              <a:t>En las negociaciones de ámbito sectorial, el pliego deberá ser entregado por la organización u organizaciones sindicales legitimadas, a </a:t>
            </a:r>
            <a:r>
              <a:rPr lang="es-CO" dirty="0">
                <a:solidFill>
                  <a:srgbClr val="0070C0"/>
                </a:solidFill>
              </a:rPr>
              <a:t>los empleadores más representativos </a:t>
            </a:r>
            <a:r>
              <a:rPr lang="es-CO" dirty="0"/>
              <a:t>con presencia en el respecto nivel o a la organización patronal que les represente. </a:t>
            </a:r>
            <a:r>
              <a:rPr lang="es-CO" b="1" dirty="0"/>
              <a:t>(caso la ANDI, ACOPI, FENALCO)</a:t>
            </a:r>
          </a:p>
          <a:p>
            <a:pPr marL="0" indent="0" algn="just">
              <a:buNone/>
            </a:pPr>
            <a:r>
              <a:rPr lang="es-CO" b="1" dirty="0"/>
              <a:t>PARÁGRAFO 1.</a:t>
            </a:r>
            <a:r>
              <a:rPr lang="es-CO" dirty="0"/>
              <a:t> </a:t>
            </a:r>
            <a:r>
              <a:rPr lang="es-CO" dirty="0">
                <a:highlight>
                  <a:srgbClr val="FFFF00"/>
                </a:highlight>
              </a:rPr>
              <a:t>Mintrabajo es la autoridad competente para validar la información que permita corroborar la representatividad de las organizaciones sindicales y de empleadores convocadas. </a:t>
            </a:r>
          </a:p>
        </p:txBody>
      </p:sp>
    </p:spTree>
    <p:extLst>
      <p:ext uri="{BB962C8B-B14F-4D97-AF65-F5344CB8AC3E}">
        <p14:creationId xmlns:p14="http://schemas.microsoft.com/office/powerpoint/2010/main" val="25230492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EEA30-D2FC-364F-4070-72B0A072BDD0}"/>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CCD8D96E-4D10-1255-EB8A-C2A5AECA9431}"/>
              </a:ext>
            </a:extLst>
          </p:cNvPr>
          <p:cNvSpPr>
            <a:spLocks noGrp="1"/>
          </p:cNvSpPr>
          <p:nvPr>
            <p:ph idx="1"/>
          </p:nvPr>
        </p:nvSpPr>
        <p:spPr/>
        <p:txBody>
          <a:bodyPr/>
          <a:lstStyle/>
          <a:p>
            <a:pPr algn="just"/>
            <a:r>
              <a:rPr lang="es-CO" b="1" dirty="0"/>
              <a:t>ART 2.2.2.7.5. PARTES EN LA NEGOCIACIÓN</a:t>
            </a:r>
            <a:r>
              <a:rPr lang="es-CO" dirty="0"/>
              <a:t>. Son partes en la negociación colectiva en los niveles superiores a la empresa:</a:t>
            </a:r>
          </a:p>
          <a:p>
            <a:pPr algn="just"/>
            <a:r>
              <a:rPr lang="es-CO" dirty="0">
                <a:solidFill>
                  <a:srgbClr val="0070C0"/>
                </a:solidFill>
              </a:rPr>
              <a:t>Mintrabajo, apoyara la convocatoria de las organizaciones sindicales y de empleadores para la conformación de la mesa de negociación</a:t>
            </a:r>
            <a:r>
              <a:rPr lang="es-CO" dirty="0"/>
              <a:t>, instruirá a las partes en sus obligaciones y derechos, así como dispondrá de información y metodologías que puedan ser usadas durante el proceso.</a:t>
            </a:r>
          </a:p>
          <a:p>
            <a:endParaRPr lang="es-CO" dirty="0"/>
          </a:p>
        </p:txBody>
      </p:sp>
    </p:spTree>
    <p:extLst>
      <p:ext uri="{BB962C8B-B14F-4D97-AF65-F5344CB8AC3E}">
        <p14:creationId xmlns:p14="http://schemas.microsoft.com/office/powerpoint/2010/main" val="11596943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93AB4-5D84-016E-9CA0-110041895F73}"/>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17892434-0F89-F9D7-20EE-5768CC928480}"/>
              </a:ext>
            </a:extLst>
          </p:cNvPr>
          <p:cNvSpPr>
            <a:spLocks noGrp="1"/>
          </p:cNvSpPr>
          <p:nvPr>
            <p:ph idx="1"/>
          </p:nvPr>
        </p:nvSpPr>
        <p:spPr/>
        <p:txBody>
          <a:bodyPr>
            <a:normAutofit fontScale="92500" lnSpcReduction="10000"/>
          </a:bodyPr>
          <a:lstStyle/>
          <a:p>
            <a:pPr algn="just"/>
            <a:r>
              <a:rPr lang="es-CO" b="1" dirty="0"/>
              <a:t>ART 2.2.2.7.5. PARTES EN LA NEGOCIACIÓN</a:t>
            </a:r>
            <a:r>
              <a:rPr lang="es-CO" dirty="0"/>
              <a:t>. Son partes en la negociación colectiva en los niveles superiores a la empresa:</a:t>
            </a:r>
          </a:p>
          <a:p>
            <a:pPr marL="0" indent="0" algn="just">
              <a:buNone/>
            </a:pPr>
            <a:r>
              <a:rPr lang="es-CO" b="1" dirty="0"/>
              <a:t>PARÁGRAFO 2.</a:t>
            </a:r>
            <a:r>
              <a:rPr lang="es-CO" dirty="0"/>
              <a:t> </a:t>
            </a:r>
            <a:r>
              <a:rPr lang="es-CO" dirty="0">
                <a:solidFill>
                  <a:srgbClr val="0070C0"/>
                </a:solidFill>
              </a:rPr>
              <a:t>No existir acuerdo sobre el contenido del pliego unificado, </a:t>
            </a:r>
            <a:r>
              <a:rPr lang="es-CO" dirty="0"/>
              <a:t>la comisión negociadora sindical elaborara una matriz de que integrara propuestas coincidentes, priorizara las divergentes mediante mayoría calificada definida en el acta de instalación, depurara redundancias y agregara las peticiones de las organizaciones minoritarias.</a:t>
            </a:r>
          </a:p>
          <a:p>
            <a:pPr marL="0" indent="0" algn="just">
              <a:buNone/>
            </a:pPr>
            <a:r>
              <a:rPr lang="es-CO" b="1" dirty="0"/>
              <a:t>Si varios sindicatos no tuvieren representación en la mesa de negociación, se podrán coaligarse sumado el número de sus afiliados, con un mayor número de integrantes de la comisión negociadora.</a:t>
            </a:r>
          </a:p>
          <a:p>
            <a:pPr marL="0" indent="0" algn="just">
              <a:buNone/>
            </a:pPr>
            <a:endParaRPr lang="es-CO" dirty="0"/>
          </a:p>
          <a:p>
            <a:endParaRPr lang="es-CO" dirty="0"/>
          </a:p>
        </p:txBody>
      </p:sp>
    </p:spTree>
    <p:extLst>
      <p:ext uri="{BB962C8B-B14F-4D97-AF65-F5344CB8AC3E}">
        <p14:creationId xmlns:p14="http://schemas.microsoft.com/office/powerpoint/2010/main" val="30243406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B06467-7483-8BBA-7738-7C0A548C66D1}"/>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CEA1634E-6A4C-C852-4684-51BE2880384B}"/>
              </a:ext>
            </a:extLst>
          </p:cNvPr>
          <p:cNvSpPr>
            <a:spLocks noGrp="1"/>
          </p:cNvSpPr>
          <p:nvPr>
            <p:ph idx="1"/>
          </p:nvPr>
        </p:nvSpPr>
        <p:spPr/>
        <p:txBody>
          <a:bodyPr/>
          <a:lstStyle/>
          <a:p>
            <a:pPr marL="0" indent="0" algn="just">
              <a:buNone/>
            </a:pPr>
            <a:r>
              <a:rPr lang="es-CO" b="1" dirty="0"/>
              <a:t>ART2.2.2.7.6. CRITERIOS DE REPRESENTATIVIDAD DE LAS ORGANIZACIONES SINDICALES, EMPLEADORES Y ORGANIZACIONES DE EMPLEADORES.</a:t>
            </a:r>
            <a:r>
              <a:rPr lang="es-CO" dirty="0"/>
              <a:t> </a:t>
            </a:r>
          </a:p>
          <a:p>
            <a:pPr marL="0" indent="0" algn="just">
              <a:buNone/>
            </a:pPr>
            <a:r>
              <a:rPr lang="es-CO" dirty="0"/>
              <a:t>En caso de desacuerdos entre las organizaciones sindicales, empleadores y organizaciones de empleadores para conformar las respectivas comisiones negociadoras, estos deberán ser resueltos de conformidad con los siguientes criterios de representatividad.</a:t>
            </a:r>
          </a:p>
          <a:p>
            <a:pPr marL="0" indent="0" algn="just">
              <a:buNone/>
            </a:pPr>
            <a:r>
              <a:rPr lang="es-CO" b="1" dirty="0"/>
              <a:t>1.</a:t>
            </a:r>
            <a:r>
              <a:rPr lang="es-CO" dirty="0"/>
              <a:t> La representatividad de los sindicatos para negociar se determina por el número de afiliados en el nivel respectivo.</a:t>
            </a:r>
          </a:p>
          <a:p>
            <a:pPr marL="0" indent="0" algn="just">
              <a:buNone/>
            </a:pPr>
            <a:r>
              <a:rPr lang="es-CO" dirty="0"/>
              <a:t> </a:t>
            </a:r>
          </a:p>
          <a:p>
            <a:endParaRPr lang="es-CO" dirty="0"/>
          </a:p>
        </p:txBody>
      </p:sp>
    </p:spTree>
    <p:extLst>
      <p:ext uri="{BB962C8B-B14F-4D97-AF65-F5344CB8AC3E}">
        <p14:creationId xmlns:p14="http://schemas.microsoft.com/office/powerpoint/2010/main" val="3704568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205084A-A0C0-0742-F721-41BA6F082076}"/>
              </a:ext>
            </a:extLst>
          </p:cNvPr>
          <p:cNvSpPr>
            <a:spLocks noGrp="1"/>
          </p:cNvSpPr>
          <p:nvPr>
            <p:ph type="title"/>
          </p:nvPr>
        </p:nvSpPr>
        <p:spPr/>
        <p:txBody>
          <a:bodyPr/>
          <a:lstStyle/>
          <a:p>
            <a:pPr algn="ctr"/>
            <a:r>
              <a:rPr lang="es-PE" b="1" dirty="0"/>
              <a:t>PLIEGO DE PETICIONES COMO MEDIO</a:t>
            </a:r>
            <a:endParaRPr lang="es-CO" b="1" dirty="0"/>
          </a:p>
        </p:txBody>
      </p:sp>
      <p:sp>
        <p:nvSpPr>
          <p:cNvPr id="3" name="Marcador de contenido 2">
            <a:extLst>
              <a:ext uri="{FF2B5EF4-FFF2-40B4-BE49-F238E27FC236}">
                <a16:creationId xmlns:a16="http://schemas.microsoft.com/office/drawing/2014/main" id="{59549576-EF58-14A5-321E-1FAFD0197D0C}"/>
              </a:ext>
            </a:extLst>
          </p:cNvPr>
          <p:cNvSpPr>
            <a:spLocks noGrp="1"/>
          </p:cNvSpPr>
          <p:nvPr>
            <p:ph idx="1"/>
          </p:nvPr>
        </p:nvSpPr>
        <p:spPr/>
        <p:txBody>
          <a:bodyPr/>
          <a:lstStyle/>
          <a:p>
            <a:pPr algn="just"/>
            <a:r>
              <a:rPr lang="es-PE" sz="3200" dirty="0"/>
              <a:t>El pliego de peticiones es el mecanismo más idóneo para llegar a la contratación colectiva.</a:t>
            </a:r>
          </a:p>
          <a:p>
            <a:pPr algn="just"/>
            <a:r>
              <a:rPr lang="es-PE" sz="3200" dirty="0"/>
              <a:t>Con la presentación del pliego de peticiones surge el conflicto colectivo.</a:t>
            </a:r>
          </a:p>
          <a:p>
            <a:pPr algn="just"/>
            <a:r>
              <a:rPr lang="es-PE" sz="3200" dirty="0"/>
              <a:t>De su contenido inspira en gran parte el éxito del mismo, debe ser razonable, práctico y muy conciso.  </a:t>
            </a:r>
          </a:p>
          <a:p>
            <a:pPr algn="just"/>
            <a:r>
              <a:rPr lang="es-PE" sz="3200" dirty="0"/>
              <a:t>Practico en el sentido, de no redactar cláusulas que entorpezcan o le resten importancia a la negociación.</a:t>
            </a:r>
            <a:endParaRPr lang="es-ES" sz="3200" dirty="0"/>
          </a:p>
          <a:p>
            <a:pPr marL="0" indent="0">
              <a:buNone/>
            </a:pPr>
            <a:endParaRPr lang="es-CO" dirty="0"/>
          </a:p>
        </p:txBody>
      </p:sp>
    </p:spTree>
    <p:extLst>
      <p:ext uri="{BB962C8B-B14F-4D97-AF65-F5344CB8AC3E}">
        <p14:creationId xmlns:p14="http://schemas.microsoft.com/office/powerpoint/2010/main" val="37161555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25CF6EE-453D-52CA-B9BA-6DAB08164B91}"/>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58ECB979-3A8D-9439-5287-6F7060142DEC}"/>
              </a:ext>
            </a:extLst>
          </p:cNvPr>
          <p:cNvSpPr>
            <a:spLocks noGrp="1"/>
          </p:cNvSpPr>
          <p:nvPr>
            <p:ph idx="1"/>
          </p:nvPr>
        </p:nvSpPr>
        <p:spPr>
          <a:xfrm>
            <a:off x="838200" y="1842559"/>
            <a:ext cx="10515600" cy="4351338"/>
          </a:xfrm>
        </p:spPr>
        <p:txBody>
          <a:bodyPr>
            <a:normAutofit/>
          </a:bodyPr>
          <a:lstStyle/>
          <a:p>
            <a:r>
              <a:rPr lang="es-CO" b="1" dirty="0"/>
              <a:t>ART2.2.2.7.6. CRITERIOS DE REPRESENTATIVIDAD.</a:t>
            </a:r>
          </a:p>
          <a:p>
            <a:pPr algn="just"/>
            <a:r>
              <a:rPr lang="es-CO" dirty="0"/>
              <a:t>La prueba de la calidad de afiliado o afiliada a uno o a varios sindicatos, se determinará aplicando las reglas contenidas en los </a:t>
            </a:r>
            <a:r>
              <a:rPr lang="es-CO" b="1" dirty="0"/>
              <a:t>artículos 2.2.2.3.1 a 2.2.2.3.4. del Decreto 1072 de 2015.</a:t>
            </a:r>
          </a:p>
          <a:p>
            <a:pPr algn="just"/>
            <a:r>
              <a:rPr lang="es-CO" dirty="0"/>
              <a:t>La representatividad de los empleadores, organizaciones de empleadores y de las empresas para efectos de la negociación colectiva por niveles </a:t>
            </a:r>
            <a:r>
              <a:rPr lang="es-CO" dirty="0">
                <a:solidFill>
                  <a:srgbClr val="0070C0"/>
                </a:solidFill>
              </a:rPr>
              <a:t>se determinará </a:t>
            </a:r>
            <a:r>
              <a:rPr lang="es-CO" dirty="0"/>
              <a:t>con base en criterios objetivos, verificables y proporcionales, conforme a los siguientes parámetros:</a:t>
            </a:r>
          </a:p>
          <a:p>
            <a:pPr marL="0" indent="0" algn="just">
              <a:buNone/>
            </a:pPr>
            <a:endParaRPr lang="es-CO" dirty="0"/>
          </a:p>
          <a:p>
            <a:endParaRPr lang="es-CO" dirty="0"/>
          </a:p>
        </p:txBody>
      </p:sp>
    </p:spTree>
    <p:extLst>
      <p:ext uri="{BB962C8B-B14F-4D97-AF65-F5344CB8AC3E}">
        <p14:creationId xmlns:p14="http://schemas.microsoft.com/office/powerpoint/2010/main" val="22810576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5AC0DD-CCF7-1BB9-7172-5F2646C15766}"/>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549553FF-6169-F4A7-BF7B-83E109473AF2}"/>
              </a:ext>
            </a:extLst>
          </p:cNvPr>
          <p:cNvSpPr>
            <a:spLocks noGrp="1"/>
          </p:cNvSpPr>
          <p:nvPr>
            <p:ph idx="1"/>
          </p:nvPr>
        </p:nvSpPr>
        <p:spPr/>
        <p:txBody>
          <a:bodyPr>
            <a:normAutofit/>
          </a:bodyPr>
          <a:lstStyle/>
          <a:p>
            <a:pPr marL="0" indent="0" algn="just">
              <a:buNone/>
            </a:pPr>
            <a:r>
              <a:rPr lang="es-CO" b="1" dirty="0"/>
              <a:t>ART2.2.2.7.6. CRITERIOS DE REPRESENTATIVIDAD. </a:t>
            </a:r>
          </a:p>
          <a:p>
            <a:pPr marL="0" indent="0" algn="just">
              <a:buNone/>
            </a:pPr>
            <a:r>
              <a:rPr lang="es-CO" b="1" dirty="0"/>
              <a:t> a)</a:t>
            </a:r>
            <a:r>
              <a:rPr lang="es-CO" dirty="0"/>
              <a:t> </a:t>
            </a:r>
            <a:r>
              <a:rPr lang="es-CO" b="1" dirty="0"/>
              <a:t>Cobertura empresarial: </a:t>
            </a:r>
            <a:r>
              <a:rPr lang="es-CO" dirty="0"/>
              <a:t>Se tendrá en cuenta la proporción de empleadores afiliados o representados dentro del sector o rama de actividad económica correspondiente.</a:t>
            </a:r>
          </a:p>
          <a:p>
            <a:pPr algn="just"/>
            <a:r>
              <a:rPr lang="es-CO" dirty="0"/>
              <a:t> la cual será identificada conforme a </a:t>
            </a:r>
            <a:r>
              <a:rPr lang="es-CO" dirty="0">
                <a:solidFill>
                  <a:srgbClr val="0070C0"/>
                </a:solidFill>
              </a:rPr>
              <a:t>la Clasificación Industrial Internacional Uniforme (CIIU),</a:t>
            </a:r>
            <a:r>
              <a:rPr lang="es-CO" dirty="0"/>
              <a:t> de manera que la organización acredite una presencia sustancial y verificable en el universo de empleadores formalmente registrados ante el Registro Único Empresarial y Social (RUES). </a:t>
            </a:r>
            <a:r>
              <a:rPr lang="es-CO" sz="2400" b="1" dirty="0"/>
              <a:t>(En Colombia lo hace el DANE Y DIAN)</a:t>
            </a:r>
          </a:p>
          <a:p>
            <a:endParaRPr lang="es-CO" dirty="0"/>
          </a:p>
        </p:txBody>
      </p:sp>
    </p:spTree>
    <p:extLst>
      <p:ext uri="{BB962C8B-B14F-4D97-AF65-F5344CB8AC3E}">
        <p14:creationId xmlns:p14="http://schemas.microsoft.com/office/powerpoint/2010/main" val="14475410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DD9AC9-075B-2E10-BB45-88F7DA6E9625}"/>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D6BE1614-13CE-D2FA-ABD4-8B4F0E02A512}"/>
              </a:ext>
            </a:extLst>
          </p:cNvPr>
          <p:cNvSpPr>
            <a:spLocks noGrp="1"/>
          </p:cNvSpPr>
          <p:nvPr>
            <p:ph idx="1"/>
          </p:nvPr>
        </p:nvSpPr>
        <p:spPr/>
        <p:txBody>
          <a:bodyPr>
            <a:normAutofit/>
          </a:bodyPr>
          <a:lstStyle/>
          <a:p>
            <a:pPr algn="just"/>
            <a:r>
              <a:rPr lang="es-CO" b="1" dirty="0"/>
              <a:t>ART2.2.2.7.6. CRITERIOS DE REPRESENTATIVIDAD.</a:t>
            </a:r>
          </a:p>
          <a:p>
            <a:pPr algn="just"/>
            <a:r>
              <a:rPr lang="es-CO" dirty="0"/>
              <a:t> Cuando la representación sea ejercida por asociaciones intergremiales, estas deberán demostrar la afiliación efectiva de los gremios o empresas que integren el respectivo sector CIIU.</a:t>
            </a:r>
          </a:p>
          <a:p>
            <a:pPr marL="0" indent="0" algn="just">
              <a:buNone/>
            </a:pPr>
            <a:r>
              <a:rPr lang="es-CO" dirty="0"/>
              <a:t> </a:t>
            </a:r>
            <a:r>
              <a:rPr lang="es-CO" b="1" dirty="0"/>
              <a:t>b) Cobertura laboral: </a:t>
            </a:r>
            <a:r>
              <a:rPr lang="es-CO" dirty="0"/>
              <a:t>Se valorará el número estimado de personas trabajadoras vinculadas a las empresas afiliadas o representadas, en relación con el total de trabajadores del sector o rama de actividad definida según la </a:t>
            </a:r>
            <a:r>
              <a:rPr lang="es-CO" b="1" dirty="0"/>
              <a:t>(CIIU) </a:t>
            </a:r>
            <a:r>
              <a:rPr lang="es-CO" dirty="0"/>
              <a:t>que conste en el </a:t>
            </a:r>
            <a:r>
              <a:rPr lang="es-CO" b="1" dirty="0"/>
              <a:t>RUES.</a:t>
            </a:r>
          </a:p>
          <a:p>
            <a:endParaRPr lang="es-CO" dirty="0"/>
          </a:p>
        </p:txBody>
      </p:sp>
    </p:spTree>
    <p:extLst>
      <p:ext uri="{BB962C8B-B14F-4D97-AF65-F5344CB8AC3E}">
        <p14:creationId xmlns:p14="http://schemas.microsoft.com/office/powerpoint/2010/main" val="21971734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161F880-98CC-EDCE-4047-32571CFF2552}"/>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CF74B7A1-399B-C535-7D01-89B9E68D0C42}"/>
              </a:ext>
            </a:extLst>
          </p:cNvPr>
          <p:cNvSpPr>
            <a:spLocks noGrp="1"/>
          </p:cNvSpPr>
          <p:nvPr>
            <p:ph idx="1"/>
          </p:nvPr>
        </p:nvSpPr>
        <p:spPr/>
        <p:txBody>
          <a:bodyPr/>
          <a:lstStyle/>
          <a:p>
            <a:r>
              <a:rPr lang="es-CO" b="1" dirty="0"/>
              <a:t>ART2.2.2.7.6. CRITERIOS DE REPRESENTATIVIDAD</a:t>
            </a:r>
            <a:endParaRPr lang="es-CO" dirty="0"/>
          </a:p>
          <a:p>
            <a:pPr marL="0" indent="0" algn="just">
              <a:buNone/>
            </a:pPr>
            <a:r>
              <a:rPr lang="es-CO" b="1" dirty="0"/>
              <a:t>c) incidencia económica y productiva: </a:t>
            </a:r>
            <a:r>
              <a:rPr lang="es-CO" dirty="0"/>
              <a:t>Se considerará la participación de las empresas afiliadas o representadas en la actividad económica del respectivo sector, </a:t>
            </a:r>
            <a:r>
              <a:rPr lang="es-CO" dirty="0">
                <a:solidFill>
                  <a:srgbClr val="0070C0"/>
                </a:solidFill>
              </a:rPr>
              <a:t>con base en información verificable proveniente de fuentes oficiales o de autoridad competente.</a:t>
            </a:r>
          </a:p>
          <a:p>
            <a:pPr marL="0" indent="0" algn="just">
              <a:buNone/>
            </a:pPr>
            <a:r>
              <a:rPr lang="es-CO" b="1" dirty="0"/>
              <a:t>d) Estabilidad institucional: </a:t>
            </a:r>
            <a:r>
              <a:rPr lang="es-CO" dirty="0">
                <a:solidFill>
                  <a:srgbClr val="0070C0"/>
                </a:solidFill>
              </a:rPr>
              <a:t>Existencia legal mínima de tres (3) años, con cumplimiento de las obligaciones formales, tributarles y laborales exigidas por la normativa' vigente.</a:t>
            </a:r>
          </a:p>
          <a:p>
            <a:pPr marL="0" indent="0">
              <a:buNone/>
            </a:pPr>
            <a:endParaRPr lang="es-CO" dirty="0"/>
          </a:p>
        </p:txBody>
      </p:sp>
    </p:spTree>
    <p:extLst>
      <p:ext uri="{BB962C8B-B14F-4D97-AF65-F5344CB8AC3E}">
        <p14:creationId xmlns:p14="http://schemas.microsoft.com/office/powerpoint/2010/main" val="30865167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524A9C5-34AB-3C15-0250-62F2007AD2C7}"/>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444D0049-3D39-0B4E-2C29-3C9684DFF261}"/>
              </a:ext>
            </a:extLst>
          </p:cNvPr>
          <p:cNvSpPr>
            <a:spLocks noGrp="1"/>
          </p:cNvSpPr>
          <p:nvPr>
            <p:ph idx="1"/>
          </p:nvPr>
        </p:nvSpPr>
        <p:spPr/>
        <p:txBody>
          <a:bodyPr>
            <a:normAutofit/>
          </a:bodyPr>
          <a:lstStyle/>
          <a:p>
            <a:r>
              <a:rPr lang="es-CO" b="1" dirty="0"/>
              <a:t>ART2.2.2.7.6. CRITERIOS DE REPRESENTATIVIDAD. </a:t>
            </a:r>
            <a:endParaRPr lang="es-CO" dirty="0"/>
          </a:p>
          <a:p>
            <a:pPr marL="0" indent="0" algn="just">
              <a:buNone/>
            </a:pPr>
            <a:r>
              <a:rPr lang="es-CO" b="1" dirty="0"/>
              <a:t>e) Participación en el dialogo social: </a:t>
            </a:r>
            <a:r>
              <a:rPr lang="es-CO" dirty="0"/>
              <a:t>Se apreciará la intervención documentada y continua de la organización en instancias o mecanismos de dialogo social y concertación promovidos por el Ministerio del Trabajo o por la Comisión Permanente de Concertación de Políticas Salariales y Laborales.</a:t>
            </a:r>
          </a:p>
          <a:p>
            <a:pPr algn="just"/>
            <a:r>
              <a:rPr lang="es-CO" dirty="0">
                <a:solidFill>
                  <a:srgbClr val="0070C0"/>
                </a:solidFill>
              </a:rPr>
              <a:t>los criterios de representatividad de las empresas, organizaciones de empleadores se hará de manera subsidiaria y atendiendo a los principios de razonabilidad, proporcionalidad y el respeto de la libertad de conformación de la comisión negociadora.</a:t>
            </a:r>
          </a:p>
          <a:p>
            <a:endParaRPr lang="es-CO" dirty="0"/>
          </a:p>
        </p:txBody>
      </p:sp>
    </p:spTree>
    <p:extLst>
      <p:ext uri="{BB962C8B-B14F-4D97-AF65-F5344CB8AC3E}">
        <p14:creationId xmlns:p14="http://schemas.microsoft.com/office/powerpoint/2010/main" val="38384769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E000B4-7E12-6126-0987-2AE9E5C1275D}"/>
              </a:ext>
            </a:extLst>
          </p:cNvPr>
          <p:cNvSpPr>
            <a:spLocks noGrp="1"/>
          </p:cNvSpPr>
          <p:nvPr>
            <p:ph type="title"/>
          </p:nvPr>
        </p:nvSpPr>
        <p:spPr>
          <a:xfrm>
            <a:off x="838200" y="407459"/>
            <a:ext cx="10515600" cy="1325563"/>
          </a:xfrm>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D7295BAE-D57C-6CB1-B828-3A53825FA077}"/>
              </a:ext>
            </a:extLst>
          </p:cNvPr>
          <p:cNvSpPr>
            <a:spLocks noGrp="1"/>
          </p:cNvSpPr>
          <p:nvPr>
            <p:ph idx="1"/>
          </p:nvPr>
        </p:nvSpPr>
        <p:spPr/>
        <p:txBody>
          <a:bodyPr/>
          <a:lstStyle/>
          <a:p>
            <a:pPr algn="just"/>
            <a:r>
              <a:rPr lang="es-CO" b="1" dirty="0"/>
              <a:t>ART 2.2.2.7.7. CONVENCIONES COLECTIVAS DE TRABAJO.</a:t>
            </a:r>
            <a:r>
              <a:rPr lang="es-CO" dirty="0"/>
              <a:t> </a:t>
            </a:r>
          </a:p>
          <a:p>
            <a:pPr algn="just"/>
            <a:r>
              <a:rPr lang="es-CO" dirty="0"/>
              <a:t>Las partes gozan de libertad de regular mediante convenciones colectivas de niveles superiores a la empresa. </a:t>
            </a:r>
          </a:p>
          <a:p>
            <a:pPr algn="just"/>
            <a:r>
              <a:rPr lang="es-CO" dirty="0"/>
              <a:t>Cualquier tema relativo a las condiciones de trabajo y de empleo y las relaciones entre ellas, dentro de los límites legales. </a:t>
            </a:r>
          </a:p>
          <a:p>
            <a:pPr algn="just"/>
            <a:r>
              <a:rPr lang="es-CO" dirty="0">
                <a:solidFill>
                  <a:srgbClr val="0070C0"/>
                </a:solidFill>
              </a:rPr>
              <a:t>En ningún caso podrán pactarse cláusulas discriminatorias, </a:t>
            </a:r>
            <a:r>
              <a:rPr lang="es-CO" dirty="0"/>
              <a:t>como  la libertad sindical, el fuero sindical o derechos fundamentales.</a:t>
            </a:r>
          </a:p>
          <a:p>
            <a:pPr algn="just"/>
            <a:r>
              <a:rPr lang="es-CO" dirty="0"/>
              <a:t>No contrarias, al piso mínima de protección fijado por la ley o por una convención colectiva de ámbito superior aplicable.</a:t>
            </a:r>
          </a:p>
          <a:p>
            <a:pPr algn="just"/>
            <a:endParaRPr lang="es-CO" b="1" dirty="0"/>
          </a:p>
          <a:p>
            <a:endParaRPr lang="es-CO" dirty="0"/>
          </a:p>
        </p:txBody>
      </p:sp>
    </p:spTree>
    <p:extLst>
      <p:ext uri="{BB962C8B-B14F-4D97-AF65-F5344CB8AC3E}">
        <p14:creationId xmlns:p14="http://schemas.microsoft.com/office/powerpoint/2010/main" val="88389278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88D103-3E42-7905-174F-C133C4A9EC51}"/>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5815067F-48FB-8173-8374-87C0F62E8CC1}"/>
              </a:ext>
            </a:extLst>
          </p:cNvPr>
          <p:cNvSpPr>
            <a:spLocks noGrp="1"/>
          </p:cNvSpPr>
          <p:nvPr>
            <p:ph idx="1"/>
          </p:nvPr>
        </p:nvSpPr>
        <p:spPr>
          <a:xfrm>
            <a:off x="660400" y="2045758"/>
            <a:ext cx="10515600" cy="4351338"/>
          </a:xfrm>
        </p:spPr>
        <p:txBody>
          <a:bodyPr>
            <a:normAutofit/>
          </a:bodyPr>
          <a:lstStyle/>
          <a:p>
            <a:pPr marL="0" indent="0" algn="just">
              <a:buNone/>
            </a:pPr>
            <a:r>
              <a:rPr lang="es-CO" b="1" dirty="0"/>
              <a:t>ART 2.2.2.7.8. EFECTOS.</a:t>
            </a:r>
            <a:r>
              <a:rPr lang="es-CO" dirty="0"/>
              <a:t> Las convenciones colectivas sectoriales son de aplicación obligatoria para todos los empleadores y trabajadores del nivel de negociación respectivo. </a:t>
            </a:r>
          </a:p>
          <a:p>
            <a:pPr marL="0" indent="0" algn="just">
              <a:buNone/>
            </a:pPr>
            <a:r>
              <a:rPr lang="es-CO" dirty="0">
                <a:solidFill>
                  <a:srgbClr val="7030A0"/>
                </a:solidFill>
              </a:rPr>
              <a:t>Los acuerdos pluri individuales, subjetivos, solo podrán suscribirse en ausencia de organizaciones sindicales en el sector o nivel. </a:t>
            </a:r>
            <a:r>
              <a:rPr lang="es-CO" sz="2400" dirty="0"/>
              <a:t>(La regla es la negociación con organizaciones sindicales, pero la norma deja abierto, para acuerdos “pluri individuales” sin la presencia de sindicatos, especie de pacto colectivo).</a:t>
            </a:r>
          </a:p>
          <a:p>
            <a:pPr marL="0" indent="0" algn="just">
              <a:buNone/>
            </a:pPr>
            <a:r>
              <a:rPr lang="es-CO" sz="2400" dirty="0">
                <a:solidFill>
                  <a:srgbClr val="0070C0"/>
                </a:solidFill>
              </a:rPr>
              <a:t>No podrán celebrarse acuerdos cuya finalidad o efecto sea desconocer, neutralizar o eludir la convención colectiva del nivel inferior aplicable, o afectar la libertad sindical.</a:t>
            </a:r>
          </a:p>
          <a:p>
            <a:pPr marL="0" indent="0" algn="just">
              <a:buNone/>
            </a:pPr>
            <a:endParaRPr lang="es-CO" sz="2400" dirty="0"/>
          </a:p>
          <a:p>
            <a:endParaRPr lang="es-CO" dirty="0"/>
          </a:p>
        </p:txBody>
      </p:sp>
    </p:spTree>
    <p:extLst>
      <p:ext uri="{BB962C8B-B14F-4D97-AF65-F5344CB8AC3E}">
        <p14:creationId xmlns:p14="http://schemas.microsoft.com/office/powerpoint/2010/main" val="13592568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C0BA9A-C84D-828C-1E31-EF72B5CADDFC}"/>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7B59A3EB-9E15-C2C3-4753-C1F5F6C8A5B8}"/>
              </a:ext>
            </a:extLst>
          </p:cNvPr>
          <p:cNvSpPr>
            <a:spLocks noGrp="1"/>
          </p:cNvSpPr>
          <p:nvPr>
            <p:ph idx="1"/>
          </p:nvPr>
        </p:nvSpPr>
        <p:spPr/>
        <p:txBody>
          <a:bodyPr/>
          <a:lstStyle/>
          <a:p>
            <a:r>
              <a:rPr lang="es-CO" b="1" dirty="0"/>
              <a:t>ART 2.2.2.7.9. CUOTA POR BENEFICIO CONVENCIONAL.</a:t>
            </a:r>
            <a:r>
              <a:rPr lang="es-CO" dirty="0"/>
              <a:t>  </a:t>
            </a:r>
          </a:p>
          <a:p>
            <a:pPr algn="just"/>
            <a:r>
              <a:rPr lang="es-CO" dirty="0"/>
              <a:t>Que, en aplicación del </a:t>
            </a:r>
            <a:r>
              <a:rPr lang="es-CO" b="1" dirty="0"/>
              <a:t>art 68 de la Ley 50 de 1990</a:t>
            </a:r>
            <a:r>
              <a:rPr lang="es-CO" dirty="0"/>
              <a:t>, los trabajadores no sindicalizadas beneficiarias de la convención colectiva de trabajo en cada nivel. </a:t>
            </a:r>
            <a:r>
              <a:rPr lang="es-CO" sz="2400" b="1" dirty="0"/>
              <a:t>(mod, art 39 decreto 2351/65)</a:t>
            </a:r>
          </a:p>
          <a:p>
            <a:pPr algn="just"/>
            <a:r>
              <a:rPr lang="es-CO" dirty="0">
                <a:solidFill>
                  <a:srgbClr val="0070C0"/>
                </a:solidFill>
              </a:rPr>
              <a:t>deberán pagar en favor del sindicato o sindicatos titulares de la misma, una suma equivalente a la cuota ordinaria con que contribuyen los afiliados al sindicato o sindicatos sin que sea posible renunciar a dichos beneficios extralegales.</a:t>
            </a:r>
          </a:p>
          <a:p>
            <a:endParaRPr lang="es-CO" dirty="0"/>
          </a:p>
        </p:txBody>
      </p:sp>
    </p:spTree>
    <p:extLst>
      <p:ext uri="{BB962C8B-B14F-4D97-AF65-F5344CB8AC3E}">
        <p14:creationId xmlns:p14="http://schemas.microsoft.com/office/powerpoint/2010/main" val="33475347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C35A76-1EF0-312A-3E1C-06864E2F3D0D}"/>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36735124-1667-2B7B-681C-902073E1D4D8}"/>
              </a:ext>
            </a:extLst>
          </p:cNvPr>
          <p:cNvSpPr>
            <a:spLocks noGrp="1"/>
          </p:cNvSpPr>
          <p:nvPr>
            <p:ph idx="1"/>
          </p:nvPr>
        </p:nvSpPr>
        <p:spPr>
          <a:xfrm>
            <a:off x="838200" y="1834092"/>
            <a:ext cx="10515600" cy="4351338"/>
          </a:xfrm>
        </p:spPr>
        <p:txBody>
          <a:bodyPr/>
          <a:lstStyle/>
          <a:p>
            <a:pPr marL="0" indent="0" algn="just">
              <a:buNone/>
            </a:pPr>
            <a:r>
              <a:rPr lang="es-CO" b="1" dirty="0"/>
              <a:t>ART 2.2.2.7.10. REGLAS DE REPRESENTACIÓN Y ADAPTABILIDAD PARA MICRO, PEQUEÑAS Y MEDIANAS EMPRESAS.</a:t>
            </a:r>
          </a:p>
          <a:p>
            <a:pPr marL="0" indent="0" algn="just">
              <a:buNone/>
            </a:pPr>
            <a:r>
              <a:rPr lang="es-CO" dirty="0"/>
              <a:t>Para</a:t>
            </a:r>
            <a:r>
              <a:rPr lang="es-CO" b="1" dirty="0"/>
              <a:t> </a:t>
            </a:r>
            <a:r>
              <a:rPr lang="es-CO" dirty="0"/>
              <a:t>garantizar la negociación colectiva en niveles superiores a la empresa sea compatible con la estructura empresarial del país y reconozca las realidades económicas y productivas de las MIPYMES.</a:t>
            </a:r>
          </a:p>
          <a:p>
            <a:pPr marL="0" indent="0" algn="just">
              <a:buNone/>
            </a:pPr>
            <a:r>
              <a:rPr lang="es-CO" dirty="0"/>
              <a:t> se propenderá por su representación o participación, en la aplicación de las convenciones colectivas se regirá por las siguientes reglas:</a:t>
            </a:r>
          </a:p>
          <a:p>
            <a:endParaRPr lang="es-CO" dirty="0"/>
          </a:p>
        </p:txBody>
      </p:sp>
    </p:spTree>
    <p:extLst>
      <p:ext uri="{BB962C8B-B14F-4D97-AF65-F5344CB8AC3E}">
        <p14:creationId xmlns:p14="http://schemas.microsoft.com/office/powerpoint/2010/main" val="12141291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1BB244-A032-C65C-A903-87857BED3617}"/>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F5C58AD6-A46B-D4EC-9E39-F64CD36C7F11}"/>
              </a:ext>
            </a:extLst>
          </p:cNvPr>
          <p:cNvSpPr>
            <a:spLocks noGrp="1"/>
          </p:cNvSpPr>
          <p:nvPr>
            <p:ph idx="1"/>
          </p:nvPr>
        </p:nvSpPr>
        <p:spPr/>
        <p:txBody>
          <a:bodyPr/>
          <a:lstStyle/>
          <a:p>
            <a:r>
              <a:rPr lang="es-CO" b="1" dirty="0"/>
              <a:t>ART 2.2.2.7.10. REGLAS DE REPRESENTACIÓN (MYPIMES)</a:t>
            </a:r>
          </a:p>
          <a:p>
            <a:r>
              <a:rPr lang="es-CO" b="1" dirty="0"/>
              <a:t>Garantía de representación y participación:</a:t>
            </a:r>
          </a:p>
          <a:p>
            <a:pPr algn="just"/>
            <a:r>
              <a:rPr lang="es-CO" dirty="0"/>
              <a:t>Mintrabajo facilitara mecanismos adecuados de consulta y representación para las MIPYMES.</a:t>
            </a:r>
          </a:p>
          <a:p>
            <a:pPr algn="just"/>
            <a:r>
              <a:rPr lang="es-CO" dirty="0"/>
              <a:t>pudiendo valerse de asociaciones gremiales o cámaras de comercio.</a:t>
            </a:r>
          </a:p>
          <a:p>
            <a:pPr algn="just"/>
            <a:r>
              <a:rPr lang="es-CO" dirty="0"/>
              <a:t> </a:t>
            </a:r>
            <a:r>
              <a:rPr lang="es-CO" dirty="0">
                <a:solidFill>
                  <a:srgbClr val="0070C0"/>
                </a:solidFill>
              </a:rPr>
              <a:t>Esto asegurara que sus particularidades sean consideradas desde la formulación del pliego de peticiones hasta la discusión de las cláusulas convencionales.</a:t>
            </a:r>
          </a:p>
          <a:p>
            <a:endParaRPr lang="es-CO" dirty="0"/>
          </a:p>
        </p:txBody>
      </p:sp>
    </p:spTree>
    <p:extLst>
      <p:ext uri="{BB962C8B-B14F-4D97-AF65-F5344CB8AC3E}">
        <p14:creationId xmlns:p14="http://schemas.microsoft.com/office/powerpoint/2010/main" val="69576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54856A-1350-1C95-D6D1-27570372FD4C}"/>
              </a:ext>
            </a:extLst>
          </p:cNvPr>
          <p:cNvSpPr>
            <a:spLocks noGrp="1"/>
          </p:cNvSpPr>
          <p:nvPr>
            <p:ph type="title"/>
          </p:nvPr>
        </p:nvSpPr>
        <p:spPr/>
        <p:txBody>
          <a:bodyPr/>
          <a:lstStyle/>
          <a:p>
            <a:pPr algn="ctr"/>
            <a:r>
              <a:rPr lang="es-PE" b="1" dirty="0"/>
              <a:t>ASPECTOS EXTERNOS PARA LA ELABORACIÓN DE UN PLIEGO</a:t>
            </a:r>
            <a:endParaRPr lang="es-CO" b="1" dirty="0"/>
          </a:p>
        </p:txBody>
      </p:sp>
      <p:sp>
        <p:nvSpPr>
          <p:cNvPr id="3" name="Marcador de contenido 2">
            <a:extLst>
              <a:ext uri="{FF2B5EF4-FFF2-40B4-BE49-F238E27FC236}">
                <a16:creationId xmlns:a16="http://schemas.microsoft.com/office/drawing/2014/main" id="{E54C0179-20E0-227E-B85A-48A662E7A749}"/>
              </a:ext>
            </a:extLst>
          </p:cNvPr>
          <p:cNvSpPr>
            <a:spLocks noGrp="1"/>
          </p:cNvSpPr>
          <p:nvPr>
            <p:ph idx="1"/>
          </p:nvPr>
        </p:nvSpPr>
        <p:spPr/>
        <p:txBody>
          <a:bodyPr>
            <a:noAutofit/>
          </a:bodyPr>
          <a:lstStyle/>
          <a:p>
            <a:pPr marL="0" indent="0" algn="just">
              <a:buNone/>
            </a:pPr>
            <a:r>
              <a:rPr lang="es-PE" sz="3600" b="1" dirty="0"/>
              <a:t>1°. </a:t>
            </a:r>
            <a:r>
              <a:rPr lang="es-PE" sz="3600" dirty="0"/>
              <a:t>Situación económica y social del País.  </a:t>
            </a:r>
          </a:p>
          <a:p>
            <a:pPr marL="0" indent="0" algn="just">
              <a:buNone/>
            </a:pPr>
            <a:r>
              <a:rPr lang="es-PE" sz="3600" b="1" dirty="0"/>
              <a:t>2°. </a:t>
            </a:r>
            <a:r>
              <a:rPr lang="es-PE" sz="3600" dirty="0"/>
              <a:t>Políticas laborales y sus tendencias. (salario mínimo, </a:t>
            </a:r>
            <a:r>
              <a:rPr lang="es-PE" sz="3600" b="1" dirty="0"/>
              <a:t>IPC</a:t>
            </a:r>
            <a:r>
              <a:rPr lang="es-PE" sz="3600" dirty="0"/>
              <a:t>, costo canasta familiar, precio combustible, promedio negociación, convención, pacto o contrato sindical)</a:t>
            </a:r>
          </a:p>
          <a:p>
            <a:pPr marL="0" indent="0" algn="just">
              <a:buNone/>
            </a:pPr>
            <a:r>
              <a:rPr lang="es-PE" sz="3600" b="1" dirty="0"/>
              <a:t>3°. </a:t>
            </a:r>
            <a:r>
              <a:rPr lang="es-PE" sz="3600" dirty="0"/>
              <a:t>Correlación de fuerzas. (sindicalismo fortalecido o debilitado, espíritu de solidaridad, </a:t>
            </a:r>
            <a:r>
              <a:rPr lang="es-PE" sz="3600" dirty="0">
                <a:solidFill>
                  <a:srgbClr val="7030A0"/>
                </a:solidFill>
              </a:rPr>
              <a:t>dirigencia solida o diezmada).  </a:t>
            </a:r>
            <a:endParaRPr lang="es-ES" sz="3600" dirty="0">
              <a:solidFill>
                <a:srgbClr val="7030A0"/>
              </a:solidFill>
            </a:endParaRPr>
          </a:p>
          <a:p>
            <a:pPr marL="0" indent="0">
              <a:buNone/>
            </a:pPr>
            <a:r>
              <a:rPr lang="es-CO" sz="3200" dirty="0"/>
              <a:t> </a:t>
            </a:r>
          </a:p>
        </p:txBody>
      </p:sp>
    </p:spTree>
    <p:extLst>
      <p:ext uri="{BB962C8B-B14F-4D97-AF65-F5344CB8AC3E}">
        <p14:creationId xmlns:p14="http://schemas.microsoft.com/office/powerpoint/2010/main" val="114919437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63EA2A-1BE0-C92F-0798-0436E0358037}"/>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914D78A6-F9BF-1142-053D-F277C60EE38B}"/>
              </a:ext>
            </a:extLst>
          </p:cNvPr>
          <p:cNvSpPr>
            <a:spLocks noGrp="1"/>
          </p:cNvSpPr>
          <p:nvPr>
            <p:ph idx="1"/>
          </p:nvPr>
        </p:nvSpPr>
        <p:spPr/>
        <p:txBody>
          <a:bodyPr>
            <a:normAutofit lnSpcReduction="10000"/>
          </a:bodyPr>
          <a:lstStyle/>
          <a:p>
            <a:r>
              <a:rPr lang="es-CO" b="1" dirty="0"/>
              <a:t>ART 2.2.2.7.10. REGLAS DE REPRESENTACIÓN (MYPIMES)</a:t>
            </a:r>
          </a:p>
          <a:p>
            <a:pPr algn="just"/>
            <a:r>
              <a:rPr lang="es-CO" dirty="0"/>
              <a:t> </a:t>
            </a:r>
            <a:r>
              <a:rPr lang="es-CO" b="1" dirty="0"/>
              <a:t>Cláusulas de adaptabilidad y gradualidad: </a:t>
            </a:r>
            <a:r>
              <a:rPr lang="es-CO" dirty="0"/>
              <a:t>Cuando en el sector de negociación exista una participación significativa de MIPYMES, la convención colectiva deberá prever obligatoriamente Capítulos o regímenes diferenciales.</a:t>
            </a:r>
          </a:p>
          <a:p>
            <a:pPr algn="just"/>
            <a:r>
              <a:rPr lang="es-CO" dirty="0"/>
              <a:t> Estos incluirán plazos de implementación gradual o escalonada, topes máximos de incidencia económica razonable en función de la masa salarial.</a:t>
            </a:r>
          </a:p>
          <a:p>
            <a:pPr algn="just"/>
            <a:r>
              <a:rPr lang="es-CO" dirty="0"/>
              <a:t>Mecanismos de sustitución por beneficios equivalentes, especialmente para obligaciones o beneficios extralegales de alto impacto económico. </a:t>
            </a:r>
            <a:r>
              <a:rPr lang="es-CO" b="1" dirty="0"/>
              <a:t>(Ej.: una prima o auxilio oneroso)</a:t>
            </a:r>
          </a:p>
          <a:p>
            <a:endParaRPr lang="es-CO" dirty="0"/>
          </a:p>
        </p:txBody>
      </p:sp>
    </p:spTree>
    <p:extLst>
      <p:ext uri="{BB962C8B-B14F-4D97-AF65-F5344CB8AC3E}">
        <p14:creationId xmlns:p14="http://schemas.microsoft.com/office/powerpoint/2010/main" val="12125980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F4FB2C-DA5B-1E78-2DB0-38815EE9263B}"/>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E24A7A3D-2BA0-52D1-9FC6-99BE40AAD30D}"/>
              </a:ext>
            </a:extLst>
          </p:cNvPr>
          <p:cNvSpPr>
            <a:spLocks noGrp="1"/>
          </p:cNvSpPr>
          <p:nvPr>
            <p:ph idx="1"/>
          </p:nvPr>
        </p:nvSpPr>
        <p:spPr/>
        <p:txBody>
          <a:bodyPr/>
          <a:lstStyle/>
          <a:p>
            <a:r>
              <a:rPr lang="es-CO" b="1" dirty="0"/>
              <a:t>ART 2.2.2.7.10. REGLAS DE REPRESENTACIÓN (MYPIMES)</a:t>
            </a:r>
          </a:p>
          <a:p>
            <a:pPr algn="just"/>
            <a:r>
              <a:rPr lang="es-CO" dirty="0"/>
              <a:t> </a:t>
            </a:r>
            <a:r>
              <a:rPr lang="es-CO" b="1" dirty="0"/>
              <a:t>Sostenibilidad empresarial: </a:t>
            </a:r>
            <a:r>
              <a:rPr lang="es-CO" dirty="0"/>
              <a:t>La convención colectiva no podrá imponer obligaciones económicas que, por su desproporción manifiesta, comprometan la sostenibilidad financiera de las MIPYMES o desconozcan la libertad de empresa.</a:t>
            </a:r>
          </a:p>
          <a:p>
            <a:pPr algn="just"/>
            <a:r>
              <a:rPr lang="es-CO" dirty="0"/>
              <a:t> </a:t>
            </a:r>
            <a:r>
              <a:rPr lang="es-CO" dirty="0">
                <a:solidFill>
                  <a:srgbClr val="0070C0"/>
                </a:solidFill>
              </a:rPr>
              <a:t>Las partes deberán dejar constancia motivada en la convención sobre las medidas adoptadas para evitar este impacto desproporcionado.</a:t>
            </a:r>
          </a:p>
          <a:p>
            <a:endParaRPr lang="es-CO" dirty="0"/>
          </a:p>
        </p:txBody>
      </p:sp>
    </p:spTree>
    <p:extLst>
      <p:ext uri="{BB962C8B-B14F-4D97-AF65-F5344CB8AC3E}">
        <p14:creationId xmlns:p14="http://schemas.microsoft.com/office/powerpoint/2010/main" val="73058361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103071B-C408-8955-D7D3-09DF50D7E97A}"/>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6370B106-38F1-3E16-839A-B48426F808C3}"/>
              </a:ext>
            </a:extLst>
          </p:cNvPr>
          <p:cNvSpPr>
            <a:spLocks noGrp="1"/>
          </p:cNvSpPr>
          <p:nvPr>
            <p:ph idx="1"/>
          </p:nvPr>
        </p:nvSpPr>
        <p:spPr/>
        <p:txBody>
          <a:bodyPr>
            <a:normAutofit/>
          </a:bodyPr>
          <a:lstStyle/>
          <a:p>
            <a:r>
              <a:rPr lang="es-CO" b="1" dirty="0"/>
              <a:t>ART 2.2.2.7.10. REGLAS DE REPRESENTACIÓN (MYPIMES)</a:t>
            </a:r>
            <a:endParaRPr lang="es-CO" dirty="0"/>
          </a:p>
          <a:p>
            <a:pPr algn="just"/>
            <a:r>
              <a:rPr lang="es-CO" b="1" dirty="0"/>
              <a:t>Protección del piso mínimo: </a:t>
            </a:r>
            <a:r>
              <a:rPr lang="es-CO" dirty="0"/>
              <a:t>La aplicación de estas cláusulas de adaptabilidad y diferenciación no implicará, en ningún caso, la exclusión general de las MIPYMES del ámbito de protección de la negociación colectiva.</a:t>
            </a:r>
          </a:p>
          <a:p>
            <a:pPr algn="just"/>
            <a:r>
              <a:rPr lang="es-CO" dirty="0">
                <a:solidFill>
                  <a:srgbClr val="0070C0"/>
                </a:solidFill>
              </a:rPr>
              <a:t>Ni podrá utilizarse para reducir el piso mínimo de derechos laborales fijado por la Constitución, la ley y los convenios internacionales del trabajo.</a:t>
            </a:r>
          </a:p>
          <a:p>
            <a:endParaRPr lang="es-CO" dirty="0"/>
          </a:p>
        </p:txBody>
      </p:sp>
    </p:spTree>
    <p:extLst>
      <p:ext uri="{BB962C8B-B14F-4D97-AF65-F5344CB8AC3E}">
        <p14:creationId xmlns:p14="http://schemas.microsoft.com/office/powerpoint/2010/main" val="20913198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879CAC-3EB0-BB0F-05C4-923B8EBC3BBC}"/>
              </a:ext>
            </a:extLst>
          </p:cNvPr>
          <p:cNvSpPr>
            <a:spLocks noGrp="1"/>
          </p:cNvSpPr>
          <p:nvPr>
            <p:ph type="title"/>
          </p:nvPr>
        </p:nvSpPr>
        <p:spPr/>
        <p:txBody>
          <a:bodyPr/>
          <a:lstStyle/>
          <a:p>
            <a:pPr algn="ctr"/>
            <a:r>
              <a:rPr lang="es-CO" b="1" dirty="0"/>
              <a:t>NEGOCIACION COLECTIVA UNIFICADA POR NIVELES </a:t>
            </a:r>
            <a:endParaRPr lang="es-CO" dirty="0"/>
          </a:p>
        </p:txBody>
      </p:sp>
      <p:sp>
        <p:nvSpPr>
          <p:cNvPr id="3" name="Marcador de contenido 2">
            <a:extLst>
              <a:ext uri="{FF2B5EF4-FFF2-40B4-BE49-F238E27FC236}">
                <a16:creationId xmlns:a16="http://schemas.microsoft.com/office/drawing/2014/main" id="{141FCAC7-9CE3-E956-EB90-AB7F4F99295C}"/>
              </a:ext>
            </a:extLst>
          </p:cNvPr>
          <p:cNvSpPr>
            <a:spLocks noGrp="1"/>
          </p:cNvSpPr>
          <p:nvPr>
            <p:ph idx="1"/>
          </p:nvPr>
        </p:nvSpPr>
        <p:spPr/>
        <p:txBody>
          <a:bodyPr/>
          <a:lstStyle/>
          <a:p>
            <a:r>
              <a:rPr lang="es-CO" b="1" dirty="0"/>
              <a:t>ARTÍCULO 2.2.2.7.11. NORMA GENERAL.</a:t>
            </a:r>
          </a:p>
          <a:p>
            <a:pPr algn="just"/>
            <a:r>
              <a:rPr lang="es-CO" dirty="0"/>
              <a:t> Los demás aspectos de los conflictos colectivos de trabajo, no estipulados de manera especial en el presente Capítulo.</a:t>
            </a:r>
          </a:p>
          <a:p>
            <a:pPr algn="just"/>
            <a:r>
              <a:rPr lang="es-CO" dirty="0"/>
              <a:t>se rigen por las disposiciones establecidas en el Título II y Capítulo I del Título Ill, Parte Segunda, del Código Sustantivo del Trabajo y el </a:t>
            </a:r>
            <a:r>
              <a:rPr lang="es-CO" b="1" dirty="0"/>
              <a:t>artículo 25 del Decreto 2351 de </a:t>
            </a:r>
            <a:r>
              <a:rPr lang="es-CO" b="1"/>
              <a:t>1965.</a:t>
            </a:r>
          </a:p>
          <a:p>
            <a:pPr marL="0" indent="0" algn="just">
              <a:buNone/>
            </a:pPr>
            <a:endParaRPr lang="es-CO" b="1" dirty="0"/>
          </a:p>
          <a:p>
            <a:pPr algn="just"/>
            <a:r>
              <a:rPr lang="es-CO" b="1" dirty="0"/>
              <a:t>JAIRO ANDRADE VIDAL, abogado en ejercicio de la profesión.</a:t>
            </a:r>
          </a:p>
          <a:p>
            <a:pPr algn="just"/>
            <a:r>
              <a:rPr lang="es-CO" b="1" dirty="0"/>
              <a:t>Mail: </a:t>
            </a:r>
            <a:r>
              <a:rPr lang="es-CO" b="1" dirty="0">
                <a:hlinkClick r:id="rId2"/>
              </a:rPr>
              <a:t>andrade56_37@hotmail.com</a:t>
            </a:r>
            <a:r>
              <a:rPr lang="es-CO" b="1" dirty="0"/>
              <a:t>. celular 3137326629.</a:t>
            </a:r>
          </a:p>
          <a:p>
            <a:pPr algn="just"/>
            <a:endParaRPr lang="es-CO" b="1" dirty="0"/>
          </a:p>
          <a:p>
            <a:pPr algn="just"/>
            <a:endParaRPr lang="es-CO" b="1" dirty="0"/>
          </a:p>
          <a:p>
            <a:endParaRPr lang="es-CO" dirty="0"/>
          </a:p>
        </p:txBody>
      </p:sp>
    </p:spTree>
    <p:extLst>
      <p:ext uri="{BB962C8B-B14F-4D97-AF65-F5344CB8AC3E}">
        <p14:creationId xmlns:p14="http://schemas.microsoft.com/office/powerpoint/2010/main" val="10893184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DC1217F-92CE-1327-A062-FFEC790D34FD}"/>
              </a:ext>
            </a:extLst>
          </p:cNvPr>
          <p:cNvSpPr>
            <a:spLocks noGrp="1"/>
          </p:cNvSpPr>
          <p:nvPr>
            <p:ph type="title"/>
          </p:nvPr>
        </p:nvSpPr>
        <p:spPr/>
        <p:txBody>
          <a:bodyPr/>
          <a:lstStyle/>
          <a:p>
            <a:pPr algn="ctr"/>
            <a:r>
              <a:rPr lang="es-PE" b="1" dirty="0"/>
              <a:t>ASPECTOS INTERNOS PARA LA ELABORACIÓN DEL PLIEGO</a:t>
            </a:r>
            <a:endParaRPr lang="es-CO" b="1" dirty="0"/>
          </a:p>
        </p:txBody>
      </p:sp>
      <p:sp>
        <p:nvSpPr>
          <p:cNvPr id="3" name="Marcador de contenido 2">
            <a:extLst>
              <a:ext uri="{FF2B5EF4-FFF2-40B4-BE49-F238E27FC236}">
                <a16:creationId xmlns:a16="http://schemas.microsoft.com/office/drawing/2014/main" id="{6EE3A87B-EE50-34D9-938F-EA3EDD475467}"/>
              </a:ext>
            </a:extLst>
          </p:cNvPr>
          <p:cNvSpPr>
            <a:spLocks noGrp="1"/>
          </p:cNvSpPr>
          <p:nvPr>
            <p:ph idx="1"/>
          </p:nvPr>
        </p:nvSpPr>
        <p:spPr/>
        <p:txBody>
          <a:bodyPr>
            <a:normAutofit/>
          </a:bodyPr>
          <a:lstStyle/>
          <a:p>
            <a:pPr>
              <a:buFont typeface="Wingdings" pitchFamily="2" charset="2"/>
              <a:buChar char="Ø"/>
            </a:pPr>
            <a:r>
              <a:rPr lang="es-PE" dirty="0"/>
              <a:t>Situación de la empresa (estudio económico, desglosando los estados financieros)</a:t>
            </a:r>
          </a:p>
          <a:p>
            <a:pPr>
              <a:buFont typeface="Wingdings" pitchFamily="2" charset="2"/>
              <a:buChar char="Ø"/>
            </a:pPr>
            <a:r>
              <a:rPr lang="es-PE" dirty="0"/>
              <a:t>Necesidades de los trabajadores. </a:t>
            </a:r>
          </a:p>
          <a:p>
            <a:pPr>
              <a:buFont typeface="Wingdings" pitchFamily="2" charset="2"/>
              <a:buChar char="Ø"/>
            </a:pPr>
            <a:r>
              <a:rPr lang="es-PE" dirty="0"/>
              <a:t>MECANISMO DE OBTENER LA INFORMACIÓN:</a:t>
            </a:r>
          </a:p>
          <a:p>
            <a:pPr algn="just">
              <a:buNone/>
            </a:pPr>
            <a:r>
              <a:rPr lang="es-PE" dirty="0"/>
              <a:t>Encuestas, entrevistas, estudio la propia convención, comisiones por temas, balance social de empresa.</a:t>
            </a:r>
          </a:p>
          <a:p>
            <a:pPr algn="just">
              <a:buNone/>
            </a:pPr>
            <a:r>
              <a:rPr lang="es-PE" dirty="0"/>
              <a:t>Estudio de otras convenciones, ver puntos nuevos, puntos por modificar o suprimir.</a:t>
            </a:r>
          </a:p>
          <a:p>
            <a:pPr algn="just">
              <a:buFont typeface="Wingdings" pitchFamily="2" charset="2"/>
              <a:buChar char="Ø"/>
            </a:pPr>
            <a:r>
              <a:rPr lang="es-PE" b="1" dirty="0"/>
              <a:t>ESTIMACIÓN DEL COSTO DEL PLIEGO</a:t>
            </a:r>
          </a:p>
          <a:p>
            <a:pPr marL="0" indent="0">
              <a:buNone/>
            </a:pPr>
            <a:endParaRPr lang="es-CO" dirty="0"/>
          </a:p>
        </p:txBody>
      </p:sp>
    </p:spTree>
    <p:extLst>
      <p:ext uri="{BB962C8B-B14F-4D97-AF65-F5344CB8AC3E}">
        <p14:creationId xmlns:p14="http://schemas.microsoft.com/office/powerpoint/2010/main" val="34824299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066AF0-896B-D5DA-5339-91E65930EB25}"/>
              </a:ext>
            </a:extLst>
          </p:cNvPr>
          <p:cNvSpPr>
            <a:spLocks noGrp="1"/>
          </p:cNvSpPr>
          <p:nvPr>
            <p:ph type="title"/>
          </p:nvPr>
        </p:nvSpPr>
        <p:spPr/>
        <p:txBody>
          <a:bodyPr/>
          <a:lstStyle/>
          <a:p>
            <a:pPr algn="ctr"/>
            <a:r>
              <a:rPr lang="es-PE" b="1" dirty="0"/>
              <a:t>COMPONENTES DE UN PLIEGO DE PETICIONES </a:t>
            </a:r>
            <a:endParaRPr lang="es-CO" b="1" dirty="0"/>
          </a:p>
        </p:txBody>
      </p:sp>
      <p:sp>
        <p:nvSpPr>
          <p:cNvPr id="3" name="Marcador de contenido 2">
            <a:extLst>
              <a:ext uri="{FF2B5EF4-FFF2-40B4-BE49-F238E27FC236}">
                <a16:creationId xmlns:a16="http://schemas.microsoft.com/office/drawing/2014/main" id="{6DBB4659-5EC0-D8E8-81EE-B8F1F4A7ED4F}"/>
              </a:ext>
            </a:extLst>
          </p:cNvPr>
          <p:cNvSpPr>
            <a:spLocks noGrp="1"/>
          </p:cNvSpPr>
          <p:nvPr>
            <p:ph idx="1"/>
          </p:nvPr>
        </p:nvSpPr>
        <p:spPr/>
        <p:txBody>
          <a:bodyPr>
            <a:normAutofit/>
          </a:bodyPr>
          <a:lstStyle/>
          <a:p>
            <a:r>
              <a:rPr lang="es-PE" sz="3200" dirty="0"/>
              <a:t>Un pliego de peticiones esta dividido en los siguientes aspectos:</a:t>
            </a:r>
          </a:p>
          <a:p>
            <a:pPr algn="just"/>
            <a:r>
              <a:rPr lang="es-PE" sz="3200" b="1" dirty="0"/>
              <a:t>Económicos. </a:t>
            </a:r>
            <a:r>
              <a:rPr lang="es-PE" sz="3200" dirty="0"/>
              <a:t>salario, bonificaciones, auxilio de transporte, viáticos, vacaciones, primas: servicio, por firma, antigüedad, navidad, clima etc. </a:t>
            </a:r>
          </a:p>
          <a:p>
            <a:pPr algn="just"/>
            <a:r>
              <a:rPr lang="es-PE" sz="3200" b="1" dirty="0"/>
              <a:t>Normativo.</a:t>
            </a:r>
            <a:r>
              <a:rPr lang="es-PE" sz="3200" dirty="0"/>
              <a:t> Vigencia,  campo de aplicación, jornada, contratación, descansos, estabilidad, escalafón, ley de luto, dotación, procedimiento disciplinario, interpretación de la convención, RIT, etc. </a:t>
            </a:r>
            <a:endParaRPr lang="es-CO" sz="3200" dirty="0"/>
          </a:p>
        </p:txBody>
      </p:sp>
    </p:spTree>
    <p:extLst>
      <p:ext uri="{BB962C8B-B14F-4D97-AF65-F5344CB8AC3E}">
        <p14:creationId xmlns:p14="http://schemas.microsoft.com/office/powerpoint/2010/main" val="40607441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7A1C0C-5E10-378C-C18E-2DE8922D7867}"/>
              </a:ext>
            </a:extLst>
          </p:cNvPr>
          <p:cNvSpPr>
            <a:spLocks noGrp="1"/>
          </p:cNvSpPr>
          <p:nvPr>
            <p:ph type="title"/>
          </p:nvPr>
        </p:nvSpPr>
        <p:spPr/>
        <p:txBody>
          <a:bodyPr>
            <a:normAutofit/>
          </a:bodyPr>
          <a:lstStyle/>
          <a:p>
            <a:pPr algn="ctr"/>
            <a:r>
              <a:rPr lang="es-PE" b="1" dirty="0"/>
              <a:t>COMPONENTES DE UN PLIEGO DE PETICIONES  </a:t>
            </a:r>
            <a:endParaRPr lang="es-CO" b="1" dirty="0"/>
          </a:p>
        </p:txBody>
      </p:sp>
      <p:sp>
        <p:nvSpPr>
          <p:cNvPr id="3" name="Marcador de contenido 2">
            <a:extLst>
              <a:ext uri="{FF2B5EF4-FFF2-40B4-BE49-F238E27FC236}">
                <a16:creationId xmlns:a16="http://schemas.microsoft.com/office/drawing/2014/main" id="{316D1146-6A98-DADD-2F42-6D462A76D6C3}"/>
              </a:ext>
            </a:extLst>
          </p:cNvPr>
          <p:cNvSpPr>
            <a:spLocks noGrp="1"/>
          </p:cNvSpPr>
          <p:nvPr>
            <p:ph idx="1"/>
          </p:nvPr>
        </p:nvSpPr>
        <p:spPr/>
        <p:txBody>
          <a:bodyPr>
            <a:normAutofit/>
          </a:bodyPr>
          <a:lstStyle/>
          <a:p>
            <a:pPr algn="just"/>
            <a:r>
              <a:rPr lang="es-PE" sz="3200" b="1" dirty="0"/>
              <a:t>Sociales. </a:t>
            </a:r>
            <a:r>
              <a:rPr lang="es-PE" sz="3200" dirty="0"/>
              <a:t>Préstamo de vivienda, auxilio de educación, becas, gafas, casino, maternidad, auxilio entierro, medicamentos, consulta, servicio dental, “matrimonio, calamidad domestica”.</a:t>
            </a:r>
          </a:p>
          <a:p>
            <a:pPr algn="just"/>
            <a:r>
              <a:rPr lang="es-PE" sz="3200" b="1" dirty="0"/>
              <a:t>Garantías sindicales. </a:t>
            </a:r>
            <a:r>
              <a:rPr lang="es-PE" sz="3200" dirty="0"/>
              <a:t>Reconocimiento del sindicato, permisos sindicales, auxilios para el sindicato, derecho de asociación, relaciones obrero patronales, comités paritarios donde participe el sindicato.</a:t>
            </a:r>
            <a:endParaRPr lang="es-ES" sz="3200" b="1" dirty="0"/>
          </a:p>
          <a:p>
            <a:pPr marL="0" indent="0">
              <a:buNone/>
            </a:pPr>
            <a:r>
              <a:rPr lang="es-CO" sz="3200" dirty="0"/>
              <a:t> </a:t>
            </a:r>
          </a:p>
        </p:txBody>
      </p:sp>
    </p:spTree>
    <p:extLst>
      <p:ext uri="{BB962C8B-B14F-4D97-AF65-F5344CB8AC3E}">
        <p14:creationId xmlns:p14="http://schemas.microsoft.com/office/powerpoint/2010/main" val="4153579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7A77CB-557B-033A-C54C-42FAC7E46A0D}"/>
              </a:ext>
            </a:extLst>
          </p:cNvPr>
          <p:cNvSpPr>
            <a:spLocks noGrp="1"/>
          </p:cNvSpPr>
          <p:nvPr>
            <p:ph type="title"/>
          </p:nvPr>
        </p:nvSpPr>
        <p:spPr/>
        <p:txBody>
          <a:bodyPr/>
          <a:lstStyle/>
          <a:p>
            <a:pPr algn="ctr"/>
            <a:r>
              <a:rPr lang="es-CO" b="1" dirty="0"/>
              <a:t>ANALISISI DEL DECRETO 0234/26</a:t>
            </a:r>
          </a:p>
        </p:txBody>
      </p:sp>
      <p:sp>
        <p:nvSpPr>
          <p:cNvPr id="3" name="Marcador de contenido 2">
            <a:extLst>
              <a:ext uri="{FF2B5EF4-FFF2-40B4-BE49-F238E27FC236}">
                <a16:creationId xmlns:a16="http://schemas.microsoft.com/office/drawing/2014/main" id="{4A86319E-6539-4651-2AF1-682ADCA4AE1F}"/>
              </a:ext>
            </a:extLst>
          </p:cNvPr>
          <p:cNvSpPr>
            <a:spLocks noGrp="1"/>
          </p:cNvSpPr>
          <p:nvPr>
            <p:ph idx="1"/>
          </p:nvPr>
        </p:nvSpPr>
        <p:spPr/>
        <p:txBody>
          <a:bodyPr>
            <a:normAutofit lnSpcReduction="10000"/>
          </a:bodyPr>
          <a:lstStyle/>
          <a:p>
            <a:pPr algn="just"/>
            <a:r>
              <a:rPr lang="es-CO" b="1" dirty="0"/>
              <a:t>Fundado en marco constitucional,  legal y supralegal.</a:t>
            </a:r>
          </a:p>
          <a:p>
            <a:pPr algn="just"/>
            <a:r>
              <a:rPr lang="es-CO" b="1" dirty="0"/>
              <a:t>Constitucional numeral 11 del artículo 189 C.P. </a:t>
            </a:r>
            <a:r>
              <a:rPr lang="es-CO" dirty="0"/>
              <a:t>ejercer la potestad reglamentaria, mediante la expedición de decretos, resoluciones y órdenes necesarias para cumplir las leyes.</a:t>
            </a:r>
          </a:p>
          <a:p>
            <a:pPr algn="just"/>
            <a:r>
              <a:rPr lang="es-CO" b="1" dirty="0"/>
              <a:t>legal:</a:t>
            </a:r>
            <a:r>
              <a:rPr lang="es-CO" dirty="0"/>
              <a:t> </a:t>
            </a:r>
            <a:r>
              <a:rPr lang="es-CO" b="1" dirty="0"/>
              <a:t>artículos 374 numeral 2, 432, 433, 434, 467 y 468 CST.  </a:t>
            </a:r>
          </a:p>
          <a:p>
            <a:pPr algn="just"/>
            <a:r>
              <a:rPr lang="es-CO" dirty="0"/>
              <a:t>Art 374-2. corresponde sindicato presentar pliegos de peticiones. </a:t>
            </a:r>
          </a:p>
          <a:p>
            <a:pPr algn="just"/>
            <a:r>
              <a:rPr lang="es-CO" dirty="0"/>
              <a:t>Art 432. nombramiento comisión negociadora.</a:t>
            </a:r>
          </a:p>
          <a:p>
            <a:pPr algn="just"/>
            <a:r>
              <a:rPr lang="es-CO" dirty="0"/>
              <a:t>Art 433. iniciación de conversaciones.</a:t>
            </a:r>
          </a:p>
          <a:p>
            <a:pPr algn="just"/>
            <a:r>
              <a:rPr lang="es-CO" dirty="0"/>
              <a:t>Art 434. duración de las conversaciones. </a:t>
            </a:r>
            <a:r>
              <a:rPr lang="es-CO" sz="2000" dirty="0"/>
              <a:t>(</a:t>
            </a:r>
            <a:r>
              <a:rPr lang="es-CO" sz="2000" b="1" dirty="0"/>
              <a:t>Parafrafo2, trata que durante la etapa pueden haber  hasta 2 asesores, asociaciones de segundo y tercer grado)</a:t>
            </a:r>
          </a:p>
        </p:txBody>
      </p:sp>
    </p:spTree>
    <p:extLst>
      <p:ext uri="{BB962C8B-B14F-4D97-AF65-F5344CB8AC3E}">
        <p14:creationId xmlns:p14="http://schemas.microsoft.com/office/powerpoint/2010/main" val="15192071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1770</TotalTime>
  <Words>4608</Words>
  <Application>Microsoft Office PowerPoint</Application>
  <PresentationFormat>Panorámica</PresentationFormat>
  <Paragraphs>230</Paragraphs>
  <Slides>53</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53</vt:i4>
      </vt:variant>
    </vt:vector>
  </HeadingPairs>
  <TitlesOfParts>
    <vt:vector size="58" baseType="lpstr">
      <vt:lpstr>Aptos</vt:lpstr>
      <vt:lpstr>Aptos Display</vt:lpstr>
      <vt:lpstr>Arial</vt:lpstr>
      <vt:lpstr>Wingdings</vt:lpstr>
      <vt:lpstr>Tema de Office</vt:lpstr>
      <vt:lpstr>ANALISIS ESTRUCTURAL DEL DECRETO 0234 DE 2026</vt:lpstr>
      <vt:lpstr>CONCEPTO DE NEGOCIACIÓN</vt:lpstr>
      <vt:lpstr>OBJETIVO DE UNA NEGOCIACIÓN</vt:lpstr>
      <vt:lpstr>PLIEGO DE PETICIONES COMO MEDIO</vt:lpstr>
      <vt:lpstr>ASPECTOS EXTERNOS PARA LA ELABORACIÓN DE UN PLIEGO</vt:lpstr>
      <vt:lpstr>ASPECTOS INTERNOS PARA LA ELABORACIÓN DEL PLIEGO</vt:lpstr>
      <vt:lpstr>COMPONENTES DE UN PLIEGO DE PETICIONES </vt:lpstr>
      <vt:lpstr>COMPONENTES DE UN PLIEGO DE PETICIONES  </vt:lpstr>
      <vt:lpstr>ANALISISI DEL DECRETO 0234/26</vt:lpstr>
      <vt:lpstr>ANALISISI DEL DECRETO 0234/26</vt:lpstr>
      <vt:lpstr>CONSIDERANDOS DE LA EXPEDICIÓN DEL DECRETO 0234/26</vt:lpstr>
      <vt:lpstr>CONSIDERANDOS DE LA EXPEDICIÓN DEL DECRETO 0234/26</vt:lpstr>
      <vt:lpstr>CONSIDERANDOS DE LA EXPEDICIÓN DEL DECRETO 0234/26  </vt:lpstr>
      <vt:lpstr>CONSIDERANDOS DE LA EXPEDICIÓN DEL DECRETO 0234/26 </vt:lpstr>
      <vt:lpstr>CONSIDERANDOS DE LA EXPEDICIÓN DEL DECRETO 0234/26  </vt:lpstr>
      <vt:lpstr>CONSIDERANDOS DE LA EXPEDICIÓN DEL DECRETO 0234/26  </vt:lpstr>
      <vt:lpstr>ANTECEDENTES NEGOCIACIÓN UNIFICADA</vt:lpstr>
      <vt:lpstr>CONSIDERANDOS DE LA EXPEDICIÓN DEL DECRETO  </vt:lpstr>
      <vt:lpstr>NEGOCIACION COLECTIVA UNIFICADA POR NIVELES DECRETO 0234 DE 2026  </vt:lpstr>
      <vt:lpstr>NEGOCIACION COLECTIVA UNIFICADA POR NIVELES</vt:lpstr>
      <vt:lpstr>NEGOCIACION COLECTIVA UNIFICADA POR NIVELES</vt:lpstr>
      <vt:lpstr>NEGOCIACION COLECTIVA UNIFICADA POR NIVELES</vt:lpstr>
      <vt:lpstr>NEGOCIACION COLECTIVA UNIFICADA POR NIVELES</vt:lpstr>
      <vt:lpstr>NEGOCIACION COLECTIVA UNIFICADA POR NIVELES</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lpstr>NEGOCIACION COLECTIVA UNIFICADA POR NIVELES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Jairo Andrade V</dc:creator>
  <cp:lastModifiedBy>Jairo Andrade V</cp:lastModifiedBy>
  <cp:revision>3</cp:revision>
  <dcterms:created xsi:type="dcterms:W3CDTF">2026-06-08T14:32:50Z</dcterms:created>
  <dcterms:modified xsi:type="dcterms:W3CDTF">2026-07-13T14:39:58Z</dcterms:modified>
</cp:coreProperties>
</file>