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Helvetica World" panose="020B0604020202020204" charset="-128"/>
      <p:regular r:id="rId14"/>
    </p:embeddedFont>
    <p:embeddedFont>
      <p:font typeface="Aileron Heavy" panose="020B0604020202020204" charset="0"/>
      <p:regular r:id="rId15"/>
    </p:embeddedFont>
    <p:embeddedFont>
      <p:font typeface="Antonio Bold" panose="020B0604020202020204" charset="0"/>
      <p:regular r:id="rId16"/>
    </p:embeddedFont>
    <p:embeddedFont>
      <p:font typeface="Barlow Bold" panose="020B0604020202020204" charset="0"/>
      <p:regular r:id="rId17"/>
    </p:embeddedFont>
    <p:embeddedFont>
      <p:font typeface="Barlow Medium" panose="00000600000000000000" pitchFamily="2" charset="0"/>
      <p:regular r:id="rId18"/>
    </p:embeddedFont>
    <p:embeddedFont>
      <p:font typeface="Hammersmith One" panose="02010703030501060504" pitchFamily="2" charset="0"/>
      <p:regular r:id="rId19"/>
    </p:embeddedFont>
    <p:embeddedFont>
      <p:font typeface="Inter" panose="020B0604020202020204" charset="0"/>
      <p:regular r:id="rId20"/>
    </p:embeddedFont>
    <p:embeddedFont>
      <p:font typeface="Lato Heavy" panose="020B0604020202020204" charset="0"/>
      <p:regular r:id="rId21"/>
    </p:embeddedFont>
    <p:embeddedFont>
      <p:font typeface="Montserrat" panose="00000500000000000000" pitchFamily="2" charset="0"/>
      <p:regular r:id="rId22"/>
    </p:embeddedFont>
    <p:embeddedFont>
      <p:font typeface="Montserrat Bold" panose="020B0604020202020204" charset="0"/>
      <p:regular r:id="rId23"/>
    </p:embeddedFont>
    <p:embeddedFont>
      <p:font typeface="Montserrat Semi-Bold" panose="020B0604020202020204" charset="0"/>
      <p:regular r:id="rId24"/>
    </p:embeddedFont>
    <p:embeddedFont>
      <p:font typeface="Open Sauce" panose="020B0604020202020204" charset="0"/>
      <p:regular r:id="rId25"/>
    </p:embeddedFont>
    <p:embeddedFont>
      <p:font typeface="Open Sauce Bold" panose="020B0604020202020204" charset="0"/>
      <p:regular r:id="rId26"/>
    </p:embeddedFont>
    <p:embeddedFont>
      <p:font typeface="Roboto" panose="02000000000000000000" pitchFamily="2" charset="0"/>
      <p:regular r:id="rId27"/>
    </p:embeddedFont>
    <p:embeddedFont>
      <p:font typeface="Roboto Bold" panose="020B0604020202020204" charset="0"/>
      <p:regular r:id="rId28"/>
    </p:embeddedFont>
    <p:embeddedFont>
      <p:font typeface="Roboto Condensed" panose="02000000000000000000" pitchFamily="2" charset="0"/>
      <p:regular r:id="rId29"/>
    </p:embeddedFont>
    <p:embeddedFont>
      <p:font typeface="Roboto Condensed Bold" panose="020B0604020202020204" charset="0"/>
      <p:regular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1188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725341" y="2012928"/>
            <a:ext cx="11010900" cy="4252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050"/>
              </a:lnSpc>
            </a:pPr>
            <a:r>
              <a:rPr lang="en-US" sz="9626" b="1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EL LIDERAZGO SINDICAL</a:t>
            </a:r>
          </a:p>
          <a:p>
            <a:pPr algn="l">
              <a:lnSpc>
                <a:spcPts val="12576"/>
              </a:lnSpc>
            </a:pPr>
            <a:r>
              <a:rPr lang="en-US" sz="10045" b="1">
                <a:solidFill>
                  <a:srgbClr val="FFFFFF"/>
                </a:solidFill>
                <a:latin typeface="Antonio Bold"/>
                <a:ea typeface="Antonio Bold"/>
                <a:cs typeface="Antonio Bold"/>
                <a:sym typeface="Antonio Bold"/>
              </a:rPr>
              <a:t>COMO SUEÑO COLECTIVO</a:t>
            </a:r>
          </a:p>
          <a:p>
            <a:pPr algn="l">
              <a:lnSpc>
                <a:spcPts val="4293"/>
              </a:lnSpc>
            </a:pPr>
            <a:r>
              <a:rPr lang="en-US" sz="3429" spc="119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La arquitectura de un movimiento:</a:t>
            </a:r>
          </a:p>
          <a:p>
            <a:pPr algn="l">
              <a:lnSpc>
                <a:spcPts val="4293"/>
              </a:lnSpc>
            </a:pPr>
            <a:r>
              <a:rPr lang="en-US" sz="3429" spc="119">
                <a:solidFill>
                  <a:srgbClr val="FFFFFF"/>
                </a:solidFill>
                <a:latin typeface="Helvetica World"/>
                <a:ea typeface="Helvetica World"/>
                <a:cs typeface="Helvetica World"/>
                <a:sym typeface="Helvetica World"/>
              </a:rPr>
              <a:t>Ética, Pasión y Solidaridad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8582263" y="237001"/>
            <a:ext cx="5372100" cy="791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11"/>
              </a:lnSpc>
            </a:pPr>
            <a:r>
              <a:rPr lang="en-US" sz="4080" b="1">
                <a:solidFill>
                  <a:srgbClr val="F4F4F5"/>
                </a:solidFill>
                <a:latin typeface="Barlow Bold"/>
                <a:ea typeface="Barlow Bold"/>
                <a:cs typeface="Barlow Bold"/>
                <a:sym typeface="Barlow Bold"/>
              </a:rPr>
              <a:t>El Poder de la Humildad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0018986" y="962025"/>
            <a:ext cx="2218877" cy="11630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68"/>
              </a:lnSpc>
            </a:pPr>
            <a:r>
              <a:rPr lang="en-US" sz="3333" b="1">
                <a:solidFill>
                  <a:srgbClr val="C5A381"/>
                </a:solidFill>
                <a:latin typeface="Barlow Bold"/>
                <a:ea typeface="Barlow Bold"/>
                <a:cs typeface="Barlow Bold"/>
                <a:sym typeface="Barlow Bold"/>
              </a:rPr>
              <a:t>La Autocrítica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019823" y="3051252"/>
            <a:ext cx="3730535" cy="10221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256"/>
              </a:lnSpc>
            </a:pPr>
            <a:r>
              <a:rPr lang="en-US" sz="4192" spc="108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La Vanidad aísla</a:t>
            </a:r>
          </a:p>
          <a:p>
            <a:pPr algn="r">
              <a:lnSpc>
                <a:spcPts val="4256"/>
              </a:lnSpc>
            </a:pPr>
            <a:r>
              <a:rPr lang="en-US" sz="4192" spc="108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 la realidad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268313" y="5245894"/>
            <a:ext cx="4153291" cy="940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52"/>
              </a:lnSpc>
            </a:pPr>
            <a:r>
              <a:rPr lang="en-US" sz="3215" b="1" spc="112">
                <a:solidFill>
                  <a:srgbClr val="E3E2E3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La Humildad habilita</a:t>
            </a:r>
          </a:p>
          <a:p>
            <a:pPr algn="l">
              <a:lnSpc>
                <a:spcPts val="3652"/>
              </a:lnSpc>
            </a:pPr>
            <a:r>
              <a:rPr lang="en-US" sz="3215" b="1" spc="112">
                <a:solidFill>
                  <a:srgbClr val="E3E2E3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el aprendizaje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91074" y="8310315"/>
            <a:ext cx="4541139" cy="17393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76"/>
              </a:lnSpc>
            </a:pPr>
            <a:r>
              <a:rPr lang="en-US" sz="3163" spc="37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Las soluciones en las</a:t>
            </a:r>
          </a:p>
          <a:p>
            <a:pPr algn="l">
              <a:lnSpc>
                <a:spcPts val="3376"/>
              </a:lnSpc>
            </a:pPr>
            <a:r>
              <a:rPr lang="en-US" sz="3163" spc="37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organizaciones sindicales</a:t>
            </a:r>
          </a:p>
          <a:p>
            <a:pPr algn="l">
              <a:lnSpc>
                <a:spcPts val="3376"/>
              </a:lnSpc>
            </a:pPr>
            <a:r>
              <a:rPr lang="en-US" sz="3163" spc="37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siempre son colectivas</a:t>
            </a:r>
          </a:p>
          <a:p>
            <a:pPr algn="l">
              <a:lnSpc>
                <a:spcPts val="3376"/>
              </a:lnSpc>
            </a:pPr>
            <a:r>
              <a:rPr lang="en-US" sz="3163" spc="37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("yo no jugaba solo").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046613" y="8662297"/>
            <a:ext cx="6191250" cy="1189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99"/>
              </a:lnSpc>
            </a:pPr>
            <a:r>
              <a:rPr lang="en-US" sz="2949" spc="91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Es vital reconocer las debilidades propias para poder progresar institucionalmente.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3149891" y="8319078"/>
            <a:ext cx="4543425" cy="1653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288"/>
              </a:lnSpc>
            </a:pPr>
            <a:r>
              <a:rPr lang="en-US" sz="3029" spc="59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La austeridad compartida</a:t>
            </a:r>
          </a:p>
          <a:p>
            <a:pPr algn="just">
              <a:lnSpc>
                <a:spcPts val="3288"/>
              </a:lnSpc>
            </a:pPr>
            <a:r>
              <a:rPr lang="en-US" sz="3029" spc="59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fortalece el vínculo sagrado</a:t>
            </a:r>
          </a:p>
          <a:p>
            <a:pPr algn="just">
              <a:lnSpc>
                <a:spcPts val="3288"/>
              </a:lnSpc>
            </a:pPr>
            <a:r>
              <a:rPr lang="en-US" sz="3029" spc="59">
                <a:solidFill>
                  <a:srgbClr val="E3E2E3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entre la dirigencia y las bases.</a:t>
            </a:r>
          </a:p>
        </p:txBody>
      </p:sp>
      <p:sp>
        <p:nvSpPr>
          <p:cNvPr id="11" name="Freeform 11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086431" y="578444"/>
            <a:ext cx="7753350" cy="6964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11"/>
              </a:lnSpc>
            </a:pPr>
            <a:r>
              <a:rPr lang="en-US" sz="4080" b="1">
                <a:solidFill>
                  <a:srgbClr val="132544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La Simplicidad Organizativa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865541" y="1814684"/>
            <a:ext cx="10700581" cy="1007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4"/>
              </a:lnSpc>
            </a:pPr>
            <a:r>
              <a:rPr lang="en-US" sz="3319" b="1" spc="178">
                <a:solidFill>
                  <a:srgbClr val="1E1E1D"/>
                </a:solidFill>
                <a:latin typeface="Roboto Bold"/>
                <a:ea typeface="Roboto Bold"/>
                <a:cs typeface="Roboto Bold"/>
                <a:sym typeface="Roboto Bold"/>
              </a:rPr>
              <a:t>Despojar las decisiones de burocracia paralizante</a:t>
            </a:r>
          </a:p>
          <a:p>
            <a:pPr algn="ctr">
              <a:lnSpc>
                <a:spcPts val="3924"/>
              </a:lnSpc>
            </a:pPr>
            <a:r>
              <a:rPr lang="en-US" sz="3319" b="1" spc="178">
                <a:solidFill>
                  <a:srgbClr val="1E1E1D"/>
                </a:solidFill>
                <a:latin typeface="Roboto Bold"/>
                <a:ea typeface="Roboto Bold"/>
                <a:cs typeface="Roboto Bold"/>
                <a:sym typeface="Roboto Bold"/>
              </a:rPr>
              <a:t>para alcanzar la eficacia real.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72922" y="3081490"/>
            <a:ext cx="4880717" cy="547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6"/>
              </a:lnSpc>
            </a:pPr>
            <a:r>
              <a:rPr lang="en-US" sz="3196" b="1">
                <a:solidFill>
                  <a:srgbClr val="1E293B"/>
                </a:solidFill>
                <a:latin typeface="Barlow Bold"/>
                <a:ea typeface="Barlow Bold"/>
                <a:cs typeface="Barlow Bold"/>
                <a:sym typeface="Barlow Bold"/>
              </a:rPr>
              <a:t>Burocracia / Inseguridad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163101" y="3081490"/>
            <a:ext cx="4169559" cy="1109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63"/>
              </a:lnSpc>
            </a:pPr>
            <a:r>
              <a:rPr lang="en-US" sz="3186" b="1">
                <a:solidFill>
                  <a:srgbClr val="212C3E"/>
                </a:solidFill>
                <a:latin typeface="Barlow Bold"/>
                <a:ea typeface="Barlow Bold"/>
                <a:cs typeface="Barlow Bold"/>
                <a:sym typeface="Barlow Bold"/>
              </a:rPr>
              <a:t>Eficacia / Sentido Común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8733111"/>
            <a:ext cx="8839781" cy="1335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15"/>
              </a:lnSpc>
            </a:pPr>
            <a:r>
              <a:rPr lang="en-US" sz="3006" spc="144">
                <a:solidFill>
                  <a:srgbClr val="1E1E1D"/>
                </a:solidFill>
                <a:latin typeface="Roboto"/>
                <a:ea typeface="Roboto"/>
                <a:cs typeface="Roboto"/>
                <a:sym typeface="Roboto"/>
              </a:rPr>
              <a:t>La complejidad excesiva suele ser producto</a:t>
            </a:r>
          </a:p>
          <a:p>
            <a:pPr algn="ctr">
              <a:lnSpc>
                <a:spcPts val="3515"/>
              </a:lnSpc>
            </a:pPr>
            <a:r>
              <a:rPr lang="en-US" sz="3006" spc="144">
                <a:solidFill>
                  <a:srgbClr val="1E1E1D"/>
                </a:solidFill>
                <a:latin typeface="Roboto"/>
                <a:ea typeface="Roboto"/>
                <a:cs typeface="Roboto"/>
                <a:sym typeface="Roboto"/>
              </a:rPr>
              <a:t>de directivos inseguros. Los verdaderos</a:t>
            </a:r>
          </a:p>
          <a:p>
            <a:pPr algn="ctr">
              <a:lnSpc>
                <a:spcPts val="3515"/>
              </a:lnSpc>
            </a:pPr>
            <a:r>
              <a:rPr lang="en-US" sz="3006" spc="144">
                <a:solidFill>
                  <a:srgbClr val="1E1E1D"/>
                </a:solidFill>
                <a:latin typeface="Roboto"/>
                <a:ea typeface="Roboto"/>
                <a:cs typeface="Roboto"/>
                <a:sym typeface="Roboto"/>
              </a:rPr>
              <a:t>líderes comunican con claridad.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0215832" y="7851323"/>
            <a:ext cx="7494838" cy="1157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47"/>
              </a:lnSpc>
            </a:pPr>
            <a:r>
              <a:rPr lang="en-US" sz="2511" spc="117">
                <a:solidFill>
                  <a:srgbClr val="1E1E1D"/>
                </a:solidFill>
                <a:latin typeface="Roboto"/>
                <a:ea typeface="Roboto"/>
                <a:cs typeface="Roboto"/>
                <a:sym typeface="Roboto"/>
              </a:rPr>
              <a:t>La simplicidad es la "velocidad punta" de la</a:t>
            </a:r>
          </a:p>
          <a:p>
            <a:pPr algn="ctr">
              <a:lnSpc>
                <a:spcPts val="3047"/>
              </a:lnSpc>
            </a:pPr>
            <a:r>
              <a:rPr lang="en-US" sz="2511" spc="117">
                <a:solidFill>
                  <a:srgbClr val="1E1E1D"/>
                </a:solidFill>
                <a:latin typeface="Roboto"/>
                <a:ea typeface="Roboto"/>
                <a:cs typeface="Roboto"/>
                <a:sym typeface="Roboto"/>
              </a:rPr>
              <a:t>eficacia: hacer las cosas de forma directa y</a:t>
            </a:r>
          </a:p>
          <a:p>
            <a:pPr algn="ctr">
              <a:lnSpc>
                <a:spcPts val="3083"/>
              </a:lnSpc>
            </a:pPr>
            <a:r>
              <a:rPr lang="en-US" sz="2540" spc="100">
                <a:solidFill>
                  <a:srgbClr val="1E1E1D"/>
                </a:solidFill>
                <a:latin typeface="Roboto"/>
                <a:ea typeface="Roboto"/>
                <a:cs typeface="Roboto"/>
                <a:sym typeface="Roboto"/>
              </a:rPr>
              <a:t>guiados siempre por el sentido común.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4042572" y="177565"/>
            <a:ext cx="10172700" cy="11698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96"/>
              </a:lnSpc>
            </a:pPr>
            <a:r>
              <a:rPr lang="en-US" sz="6068" b="1">
                <a:solidFill>
                  <a:srgbClr val="FFFFFF"/>
                </a:solidFill>
                <a:latin typeface="Aileron Heavy"/>
                <a:ea typeface="Aileron Heavy"/>
                <a:cs typeface="Aileron Heavy"/>
                <a:sym typeface="Aileron Heavy"/>
              </a:rPr>
              <a:t>El Éxito como Triunfo Moral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991333" y="2224769"/>
            <a:ext cx="5431030" cy="1782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62"/>
              </a:lnSpc>
            </a:pPr>
            <a:r>
              <a:rPr lang="en-US" sz="4234" spc="203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Módulo 3:</a:t>
            </a:r>
          </a:p>
          <a:p>
            <a:pPr algn="just">
              <a:lnSpc>
                <a:spcPts val="4581"/>
              </a:lnSpc>
            </a:pPr>
            <a:r>
              <a:rPr lang="en-US" sz="4253" spc="84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Cohesión</a:t>
            </a:r>
          </a:p>
          <a:p>
            <a:pPr algn="just">
              <a:lnSpc>
                <a:spcPts val="4806"/>
              </a:lnSpc>
            </a:pPr>
            <a:r>
              <a:rPr lang="en-US" sz="4462" spc="48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del Grupo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602899" y="1872710"/>
            <a:ext cx="4686300" cy="1745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778"/>
              </a:lnSpc>
            </a:pPr>
            <a:r>
              <a:rPr lang="en-US" sz="4191" spc="37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El éxito es solo un</a:t>
            </a:r>
          </a:p>
          <a:p>
            <a:pPr algn="r">
              <a:lnSpc>
                <a:spcPts val="4655"/>
              </a:lnSpc>
            </a:pPr>
            <a:r>
              <a:rPr lang="en-US" sz="4083" spc="102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escalón, no el</a:t>
            </a:r>
          </a:p>
          <a:p>
            <a:pPr algn="r">
              <a:lnSpc>
                <a:spcPts val="4433"/>
              </a:lnSpc>
            </a:pPr>
            <a:r>
              <a:rPr lang="en-US" sz="3888" spc="237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destino final.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164020" y="4836871"/>
            <a:ext cx="1943100" cy="10774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en-US" sz="2092" b="1">
                <a:solidFill>
                  <a:srgbClr val="FFFFFF"/>
                </a:solidFill>
                <a:latin typeface="Aileron Heavy"/>
                <a:ea typeface="Aileron Heavy"/>
                <a:cs typeface="Aileron Heavy"/>
                <a:sym typeface="Aileron Heavy"/>
              </a:rPr>
              <a:t>EL</a:t>
            </a:r>
          </a:p>
          <a:p>
            <a:pPr algn="ctr">
              <a:lnSpc>
                <a:spcPts val="3612"/>
              </a:lnSpc>
            </a:pPr>
            <a:r>
              <a:rPr lang="en-US" sz="3113" spc="382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TRIUNFO</a:t>
            </a:r>
          </a:p>
          <a:p>
            <a:pPr algn="ctr">
              <a:lnSpc>
                <a:spcPts val="2427"/>
              </a:lnSpc>
            </a:pPr>
            <a:r>
              <a:rPr lang="en-US" sz="2092" b="1" spc="257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MORAL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433078" y="5376456"/>
            <a:ext cx="1990814" cy="537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</a:pPr>
            <a:r>
              <a:rPr lang="en-US" sz="3199" spc="105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Módulo 1: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128360" y="6211514"/>
            <a:ext cx="2600249" cy="798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9"/>
              </a:lnSpc>
            </a:pPr>
            <a:r>
              <a:rPr lang="en-US" sz="3294" spc="12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La Base</a:t>
            </a:r>
          </a:p>
          <a:p>
            <a:pPr algn="ctr">
              <a:lnSpc>
                <a:spcPts val="2847"/>
              </a:lnSpc>
            </a:pPr>
            <a:r>
              <a:rPr lang="en-US" sz="2703" b="1" spc="10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Ética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96667" y="5721579"/>
            <a:ext cx="3125695" cy="1427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55"/>
              </a:lnSpc>
            </a:pPr>
            <a:r>
              <a:rPr lang="en-US" sz="3660" spc="6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Módulo 2:</a:t>
            </a:r>
          </a:p>
          <a:p>
            <a:pPr algn="ctr">
              <a:lnSpc>
                <a:spcPts val="3801"/>
              </a:lnSpc>
            </a:pPr>
            <a:r>
              <a:rPr lang="en-US" sz="3608" spc="-13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Motores de</a:t>
            </a:r>
          </a:p>
          <a:p>
            <a:pPr algn="ctr">
              <a:lnSpc>
                <a:spcPts val="3526"/>
              </a:lnSpc>
            </a:pPr>
            <a:r>
              <a:rPr lang="en-US" sz="3349" spc="190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Militancia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65453" y="8950061"/>
            <a:ext cx="4248150" cy="10392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29"/>
              </a:lnSpc>
            </a:pPr>
            <a:r>
              <a:rPr lang="en-US" sz="2489" spc="6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Una victoria sin mérito ético</a:t>
            </a:r>
          </a:p>
          <a:p>
            <a:pPr algn="ctr">
              <a:lnSpc>
                <a:spcPts val="2595"/>
              </a:lnSpc>
            </a:pPr>
            <a:r>
              <a:rPr lang="en-US" sz="2283" spc="82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ni esfuerzo no es una</a:t>
            </a:r>
          </a:p>
          <a:p>
            <a:pPr algn="ctr">
              <a:lnSpc>
                <a:spcPts val="2863"/>
              </a:lnSpc>
            </a:pPr>
            <a:r>
              <a:rPr lang="en-US" sz="2519" spc="14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verdadera victoria.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884632" y="8984351"/>
            <a:ext cx="4476750" cy="995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758"/>
              </a:lnSpc>
            </a:pPr>
            <a:r>
              <a:rPr lang="en-US" sz="2458" spc="23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El éxito debe ser responsable</a:t>
            </a:r>
          </a:p>
          <a:p>
            <a:pPr algn="r">
              <a:lnSpc>
                <a:spcPts val="2697"/>
              </a:lnSpc>
            </a:pPr>
            <a:r>
              <a:rPr lang="en-US" sz="2404" spc="35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y servir para inspirar a toda la</a:t>
            </a:r>
          </a:p>
          <a:p>
            <a:pPr algn="r">
              <a:lnSpc>
                <a:spcPts val="2646"/>
              </a:lnSpc>
            </a:pPr>
            <a:r>
              <a:rPr lang="en-US" sz="2359" spc="70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base de la organización.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2659354" y="9041359"/>
            <a:ext cx="5257978" cy="956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9"/>
              </a:lnSpc>
            </a:pPr>
            <a:r>
              <a:rPr lang="en-US" sz="2383" spc="51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La perseverancia frente a la</a:t>
            </a:r>
          </a:p>
          <a:p>
            <a:pPr algn="ctr">
              <a:lnSpc>
                <a:spcPts val="2617"/>
              </a:lnSpc>
            </a:pPr>
            <a:r>
              <a:rPr lang="en-US" sz="2476" spc="34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frustración es el triunfo</a:t>
            </a:r>
          </a:p>
          <a:p>
            <a:pPr algn="ctr">
              <a:lnSpc>
                <a:spcPts val="2438"/>
              </a:lnSpc>
            </a:pPr>
            <a:r>
              <a:rPr lang="en-US" sz="2307" spc="96">
                <a:solidFill>
                  <a:srgbClr val="FFFFFF"/>
                </a:solidFill>
                <a:latin typeface="Hammersmith One"/>
                <a:ea typeface="Hammersmith One"/>
                <a:cs typeface="Hammersmith One"/>
                <a:sym typeface="Hammersmith One"/>
              </a:rPr>
              <a:t>silencioso del militante social.</a:t>
            </a:r>
          </a:p>
        </p:txBody>
      </p:sp>
      <p:sp>
        <p:nvSpPr>
          <p:cNvPr id="14" name="Freeform 14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650938" y="661159"/>
            <a:ext cx="4162425" cy="13431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12"/>
              </a:lnSpc>
            </a:pPr>
            <a:r>
              <a:rPr lang="en-US" sz="4427" b="1">
                <a:solidFill>
                  <a:srgbClr val="202D5A"/>
                </a:solidFill>
                <a:latin typeface="Lato Heavy"/>
                <a:ea typeface="Lato Heavy"/>
                <a:cs typeface="Lato Heavy"/>
                <a:sym typeface="Lato Heavy"/>
              </a:rPr>
              <a:t>El equipo como</a:t>
            </a:r>
          </a:p>
          <a:p>
            <a:pPr algn="l">
              <a:lnSpc>
                <a:spcPts val="5012"/>
              </a:lnSpc>
            </a:pPr>
            <a:r>
              <a:rPr lang="en-US" sz="4427" b="1">
                <a:solidFill>
                  <a:srgbClr val="202D5A"/>
                </a:solidFill>
                <a:latin typeface="Lato Heavy"/>
                <a:ea typeface="Lato Heavy"/>
                <a:cs typeface="Lato Heavy"/>
                <a:sym typeface="Lato Heavy"/>
              </a:rPr>
              <a:t>estado de ánimo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771008" y="688477"/>
            <a:ext cx="5978584" cy="1734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482"/>
              </a:lnSpc>
            </a:pPr>
            <a:r>
              <a:rPr lang="en-US" sz="2844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Las organizaciones sindicales no</a:t>
            </a:r>
          </a:p>
          <a:p>
            <a:pPr algn="l">
              <a:lnSpc>
                <a:spcPts val="3482"/>
              </a:lnSpc>
            </a:pPr>
            <a:r>
              <a:rPr lang="en-US" sz="2844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son máquinas burocráticas, sino</a:t>
            </a:r>
          </a:p>
          <a:p>
            <a:pPr algn="l">
              <a:lnSpc>
                <a:spcPts val="3388"/>
              </a:lnSpc>
            </a:pPr>
            <a:r>
              <a:rPr lang="en-US" sz="2766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grupos de seres humanos sometidos a presión.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234129" y="708031"/>
            <a:ext cx="4438917" cy="16805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92"/>
              </a:lnSpc>
            </a:pPr>
            <a:r>
              <a:rPr lang="en-US" sz="2791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El liderazgo no consiste en</a:t>
            </a:r>
          </a:p>
          <a:p>
            <a:pPr algn="just">
              <a:lnSpc>
                <a:spcPts val="3343"/>
              </a:lnSpc>
            </a:pPr>
            <a:r>
              <a:rPr lang="en-US" sz="2750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imponer autoridad, sino en</a:t>
            </a:r>
          </a:p>
          <a:p>
            <a:pPr algn="just">
              <a:lnSpc>
                <a:spcPts val="3343"/>
              </a:lnSpc>
            </a:pPr>
            <a:r>
              <a:rPr lang="en-US" sz="2750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inspirar a través de valores</a:t>
            </a:r>
          </a:p>
          <a:p>
            <a:pPr algn="just">
              <a:lnSpc>
                <a:spcPts val="3343"/>
              </a:lnSpc>
            </a:pPr>
            <a:r>
              <a:rPr lang="en-US" sz="2750">
                <a:solidFill>
                  <a:srgbClr val="232323"/>
                </a:solidFill>
                <a:latin typeface="Inter"/>
                <a:ea typeface="Inter"/>
                <a:cs typeface="Inter"/>
                <a:sym typeface="Inter"/>
              </a:rPr>
              <a:t>éticos.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03376" y="7926070"/>
            <a:ext cx="3257550" cy="1137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7"/>
              </a:lnSpc>
            </a:pPr>
            <a:r>
              <a:rPr lang="en-US" sz="3219" b="1">
                <a:solidFill>
                  <a:srgbClr val="222245"/>
                </a:solidFill>
                <a:latin typeface="Lato Heavy"/>
                <a:ea typeface="Lato Heavy"/>
                <a:cs typeface="Lato Heavy"/>
                <a:sym typeface="Lato Heavy"/>
              </a:rPr>
              <a:t>Máquina Burocrática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846322" y="7590837"/>
            <a:ext cx="3412978" cy="14726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959"/>
              </a:lnSpc>
            </a:pPr>
            <a:r>
              <a:rPr lang="en-US" sz="4257" b="1">
                <a:solidFill>
                  <a:srgbClr val="1D1E41"/>
                </a:solidFill>
                <a:latin typeface="Lato Heavy"/>
                <a:ea typeface="Lato Heavy"/>
                <a:cs typeface="Lato Heavy"/>
                <a:sym typeface="Lato Heavy"/>
              </a:rPr>
              <a:t>Organismo Vivo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50939" y="9321308"/>
            <a:ext cx="16022107" cy="1388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53"/>
              </a:lnSpc>
            </a:pPr>
            <a:r>
              <a:rPr lang="en-US" sz="3278" b="1">
                <a:solidFill>
                  <a:srgbClr val="E7E7F1"/>
                </a:solidFill>
                <a:latin typeface="Lato Heavy"/>
                <a:ea typeface="Lato Heavy"/>
                <a:cs typeface="Lato Heavy"/>
                <a:sym typeface="Lato Heavy"/>
              </a:rPr>
              <a:t>Los líderes son responsables de crear un clima emocional positivo que venza los miedos;</a:t>
            </a:r>
          </a:p>
          <a:p>
            <a:pPr algn="ctr">
              <a:lnSpc>
                <a:spcPts val="3653"/>
              </a:lnSpc>
            </a:pPr>
            <a:r>
              <a:rPr lang="en-US" sz="3278" b="1">
                <a:solidFill>
                  <a:srgbClr val="E7E7F1"/>
                </a:solidFill>
                <a:latin typeface="Lato Heavy"/>
                <a:ea typeface="Lato Heavy"/>
                <a:cs typeface="Lato Heavy"/>
                <a:sym typeface="Lato Heavy"/>
              </a:rPr>
              <a:t>este clima de compromiso define el éxito organizativo.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5514" y="41554"/>
            <a:ext cx="8534400" cy="9871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62"/>
              </a:lnSpc>
            </a:pPr>
            <a:r>
              <a:rPr lang="en-US" sz="5759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El poder de la Credibilidad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961314" y="983669"/>
            <a:ext cx="3581400" cy="6388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87"/>
              </a:lnSpc>
            </a:pPr>
            <a:r>
              <a:rPr lang="en-US" sz="3348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La Autoridad Moral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3301405" y="960501"/>
            <a:ext cx="4190254" cy="13145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701"/>
              </a:lnSpc>
            </a:pPr>
            <a:r>
              <a:rPr lang="en-US" sz="3034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Aprender emulando: el</a:t>
            </a:r>
          </a:p>
          <a:p>
            <a:pPr algn="l">
              <a:lnSpc>
                <a:spcPts val="3356"/>
              </a:lnSpc>
            </a:pPr>
            <a:r>
              <a:rPr lang="en-US" sz="2750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militante solo imita a quien</a:t>
            </a:r>
          </a:p>
          <a:p>
            <a:pPr algn="l">
              <a:lnSpc>
                <a:spcPts val="3356"/>
              </a:lnSpc>
            </a:pPr>
            <a:r>
              <a:rPr lang="en-US" sz="2750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admira moralmente.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272392" y="3230128"/>
            <a:ext cx="6811982" cy="23717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835"/>
              </a:lnSpc>
            </a:pPr>
            <a:r>
              <a:rPr lang="en-US" sz="3446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La justicia organizativa: premiar el</a:t>
            </a:r>
          </a:p>
          <a:p>
            <a:pPr algn="l">
              <a:lnSpc>
                <a:spcPts val="3973"/>
              </a:lnSpc>
            </a:pPr>
            <a:r>
              <a:rPr lang="en-US" sz="3570" spc="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verdadero mérito y respetar</a:t>
            </a:r>
          </a:p>
          <a:p>
            <a:pPr algn="l">
              <a:lnSpc>
                <a:spcPts val="3663"/>
              </a:lnSpc>
            </a:pPr>
            <a:r>
              <a:rPr lang="en-US" sz="3291" b="1" spc="8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celosamente los derechos y deberes</a:t>
            </a:r>
          </a:p>
          <a:p>
            <a:pPr algn="l">
              <a:lnSpc>
                <a:spcPts val="3663"/>
              </a:lnSpc>
            </a:pPr>
            <a:r>
              <a:rPr lang="en-US" sz="3291" b="1" spc="8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de las bases.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452941" y="2381872"/>
            <a:ext cx="3267602" cy="15370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77"/>
              </a:lnSpc>
            </a:pPr>
            <a:r>
              <a:rPr lang="en-US" sz="4758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Un Acto</a:t>
            </a:r>
          </a:p>
          <a:p>
            <a:pPr algn="ctr">
              <a:lnSpc>
                <a:spcPts val="6077"/>
              </a:lnSpc>
            </a:pPr>
            <a:r>
              <a:rPr lang="en-US" sz="4758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Deshonesto</a:t>
            </a:r>
          </a:p>
        </p:txBody>
      </p:sp>
      <p:sp>
        <p:nvSpPr>
          <p:cNvPr id="9" name="TextBox 9"/>
          <p:cNvSpPr txBox="1"/>
          <p:nvPr/>
        </p:nvSpPr>
        <p:spPr>
          <a:xfrm rot="-727320">
            <a:off x="4850777" y="5712827"/>
            <a:ext cx="2314963" cy="1409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748"/>
              </a:lnSpc>
            </a:pPr>
            <a:r>
              <a:rPr lang="en-US" sz="2997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Años de</a:t>
            </a:r>
          </a:p>
          <a:p>
            <a:pPr algn="ctr">
              <a:lnSpc>
                <a:spcPts val="3748"/>
              </a:lnSpc>
            </a:pPr>
            <a:r>
              <a:rPr lang="en-US" sz="2997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Ejemplo</a:t>
            </a:r>
          </a:p>
          <a:p>
            <a:pPr algn="ctr">
              <a:lnSpc>
                <a:spcPts val="3748"/>
              </a:lnSpc>
            </a:pPr>
            <a:r>
              <a:rPr lang="en-US" sz="2997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Ético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199758" y="5809113"/>
            <a:ext cx="5899724" cy="22488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601"/>
              </a:lnSpc>
            </a:pPr>
            <a:r>
              <a:rPr lang="en-US" sz="3143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El peligro del pragmatismo:</a:t>
            </a:r>
          </a:p>
          <a:p>
            <a:pPr algn="l">
              <a:lnSpc>
                <a:spcPts val="3535"/>
              </a:lnSpc>
            </a:pPr>
            <a:r>
              <a:rPr lang="en-US" sz="3085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aceptar el 'ganar como sea'</a:t>
            </a:r>
          </a:p>
          <a:p>
            <a:pPr algn="l">
              <a:lnSpc>
                <a:spcPts val="3535"/>
              </a:lnSpc>
            </a:pPr>
            <a:r>
              <a:rPr lang="en-US" sz="3085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abre la puerta a la corrupción</a:t>
            </a:r>
          </a:p>
          <a:p>
            <a:pPr algn="l">
              <a:lnSpc>
                <a:spcPts val="3535"/>
              </a:lnSpc>
            </a:pPr>
            <a:r>
              <a:rPr lang="en-US" sz="3085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y destruye el prestigio</a:t>
            </a:r>
          </a:p>
          <a:p>
            <a:pPr algn="l">
              <a:lnSpc>
                <a:spcPts val="3535"/>
              </a:lnSpc>
            </a:pPr>
            <a:r>
              <a:rPr lang="en-US" sz="3085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institucional para siempre.</a:t>
            </a:r>
          </a:p>
        </p:txBody>
      </p:sp>
      <p:sp>
        <p:nvSpPr>
          <p:cNvPr id="11" name="Freeform 11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583178" y="345062"/>
            <a:ext cx="5769746" cy="3475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13"/>
              </a:lnSpc>
            </a:pPr>
            <a:r>
              <a:rPr lang="en-US" sz="5067" b="1">
                <a:solidFill>
                  <a:srgbClr val="181437"/>
                </a:solidFill>
                <a:latin typeface="Barlow Bold"/>
                <a:ea typeface="Barlow Bold"/>
                <a:cs typeface="Barlow Bold"/>
                <a:sym typeface="Barlow Bold"/>
              </a:rPr>
              <a:t>La Cultura y el Estilo</a:t>
            </a:r>
          </a:p>
          <a:p>
            <a:pPr algn="l">
              <a:lnSpc>
                <a:spcPts val="6613"/>
              </a:lnSpc>
            </a:pPr>
            <a:r>
              <a:rPr lang="en-US" sz="5067" b="1">
                <a:solidFill>
                  <a:srgbClr val="181437"/>
                </a:solidFill>
                <a:latin typeface="Barlow Bold"/>
                <a:ea typeface="Barlow Bold"/>
                <a:cs typeface="Barlow Bold"/>
                <a:sym typeface="Barlow Bold"/>
              </a:rPr>
              <a:t>Organizacional</a:t>
            </a:r>
          </a:p>
          <a:p>
            <a:pPr algn="l">
              <a:lnSpc>
                <a:spcPts val="4784"/>
              </a:lnSpc>
            </a:pPr>
            <a:r>
              <a:rPr lang="en-US" sz="3665" b="1">
                <a:solidFill>
                  <a:srgbClr val="0C0C0C"/>
                </a:solidFill>
                <a:latin typeface="Barlow Bold"/>
                <a:ea typeface="Barlow Bold"/>
                <a:cs typeface="Barlow Bold"/>
                <a:sym typeface="Barlow Bold"/>
              </a:rPr>
              <a:t>El "estilo" es la manera de</a:t>
            </a:r>
          </a:p>
          <a:p>
            <a:pPr algn="l">
              <a:lnSpc>
                <a:spcPts val="4784"/>
              </a:lnSpc>
            </a:pPr>
            <a:r>
              <a:rPr lang="en-US" sz="3665" b="1">
                <a:solidFill>
                  <a:srgbClr val="0C0C0C"/>
                </a:solidFill>
                <a:latin typeface="Barlow Bold"/>
                <a:ea typeface="Barlow Bold"/>
                <a:cs typeface="Barlow Bold"/>
                <a:sym typeface="Barlow Bold"/>
              </a:rPr>
              <a:t>ser de la organización y debe ser innegociable.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095663" y="1258643"/>
            <a:ext cx="3657600" cy="1686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60"/>
              </a:lnSpc>
            </a:pPr>
            <a:r>
              <a:rPr lang="en-US" sz="2868" b="1">
                <a:solidFill>
                  <a:srgbClr val="181437"/>
                </a:solidFill>
                <a:latin typeface="Barlow Bold"/>
                <a:ea typeface="Barlow Bold"/>
                <a:cs typeface="Barlow Bold"/>
                <a:sym typeface="Barlow Bold"/>
              </a:rPr>
              <a:t>Urgencias a Corto Plazo /</a:t>
            </a:r>
          </a:p>
          <a:p>
            <a:pPr algn="l">
              <a:lnSpc>
                <a:spcPts val="3360"/>
              </a:lnSpc>
            </a:pPr>
            <a:r>
              <a:rPr lang="en-US" sz="2868" b="1">
                <a:solidFill>
                  <a:srgbClr val="181437"/>
                </a:solidFill>
                <a:latin typeface="Barlow Bold"/>
                <a:ea typeface="Barlow Bold"/>
                <a:cs typeface="Barlow Bold"/>
                <a:sym typeface="Barlow Bold"/>
              </a:rPr>
              <a:t>Resultados Inmediatos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604742" y="4921863"/>
            <a:ext cx="2600325" cy="16676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76"/>
              </a:lnSpc>
            </a:pPr>
            <a:r>
              <a:rPr lang="en-US" sz="2195" spc="50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La lealtad no se</a:t>
            </a:r>
          </a:p>
          <a:p>
            <a:pPr algn="l">
              <a:lnSpc>
                <a:spcPts val="2778"/>
              </a:lnSpc>
            </a:pPr>
            <a:r>
              <a:rPr lang="en-US" sz="2197" b="1" spc="50">
                <a:solidFill>
                  <a:srgbClr val="23232C"/>
                </a:solidFill>
                <a:latin typeface="Barlow Bold"/>
                <a:ea typeface="Barlow Bold"/>
                <a:cs typeface="Barlow Bold"/>
                <a:sym typeface="Barlow Bold"/>
              </a:rPr>
              <a:t>compra; se forja</a:t>
            </a:r>
          </a:p>
          <a:p>
            <a:pPr algn="l">
              <a:lnSpc>
                <a:spcPts val="2584"/>
              </a:lnSpc>
            </a:pPr>
            <a:r>
              <a:rPr lang="en-US" sz="2043" spc="128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cultivando una</a:t>
            </a:r>
          </a:p>
          <a:p>
            <a:pPr algn="l">
              <a:lnSpc>
                <a:spcPts val="2117"/>
              </a:lnSpc>
            </a:pPr>
            <a:r>
              <a:rPr lang="en-US" sz="1674" b="1" spc="104">
                <a:solidFill>
                  <a:srgbClr val="23232C"/>
                </a:solidFill>
                <a:latin typeface="Barlow Medium"/>
                <a:ea typeface="Barlow Medium"/>
                <a:cs typeface="Barlow Medium"/>
                <a:sym typeface="Barlow Medium"/>
              </a:rPr>
              <a:t>identidad</a:t>
            </a:r>
          </a:p>
          <a:p>
            <a:pPr algn="l">
              <a:lnSpc>
                <a:spcPts val="2829"/>
              </a:lnSpc>
            </a:pPr>
            <a:r>
              <a:rPr lang="en-US" sz="2236" spc="24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compartida a través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01428" y="6561334"/>
            <a:ext cx="1495425" cy="448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11"/>
              </a:lnSpc>
            </a:pPr>
            <a:r>
              <a:rPr lang="en-US" sz="2223" spc="48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del tiempo.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7535850" y="5652316"/>
            <a:ext cx="2416946" cy="9172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74"/>
              </a:lnSpc>
            </a:pPr>
            <a:r>
              <a:rPr lang="en-US" sz="2955" b="1">
                <a:solidFill>
                  <a:srgbClr val="232323"/>
                </a:solidFill>
                <a:latin typeface="Barlow Bold"/>
                <a:ea typeface="Barlow Bold"/>
                <a:cs typeface="Barlow Bold"/>
                <a:sym typeface="Barlow Bold"/>
              </a:rPr>
              <a:t>La historia y</a:t>
            </a:r>
          </a:p>
          <a:p>
            <a:pPr algn="ctr">
              <a:lnSpc>
                <a:spcPts val="3674"/>
              </a:lnSpc>
            </a:pPr>
            <a:r>
              <a:rPr lang="en-US" sz="2955" b="1">
                <a:solidFill>
                  <a:srgbClr val="232323"/>
                </a:solidFill>
                <a:latin typeface="Barlow Bold"/>
                <a:ea typeface="Barlow Bold"/>
                <a:cs typeface="Barlow Bold"/>
                <a:sym typeface="Barlow Bold"/>
              </a:rPr>
              <a:t>los valores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885865" y="4716174"/>
            <a:ext cx="4937066" cy="2789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851"/>
              </a:lnSpc>
            </a:pPr>
            <a:r>
              <a:rPr lang="en-US" sz="2293" spc="90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La historia de la</a:t>
            </a:r>
          </a:p>
          <a:p>
            <a:pPr algn="ctr">
              <a:lnSpc>
                <a:spcPts val="2723"/>
              </a:lnSpc>
            </a:pPr>
            <a:r>
              <a:rPr lang="en-US" sz="2190" spc="155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institución debe</a:t>
            </a:r>
          </a:p>
          <a:p>
            <a:pPr algn="ctr">
              <a:lnSpc>
                <a:spcPts val="2893"/>
              </a:lnSpc>
            </a:pPr>
            <a:r>
              <a:rPr lang="en-US" sz="2328" spc="90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caer como una "lluvia</a:t>
            </a:r>
          </a:p>
          <a:p>
            <a:pPr algn="ctr">
              <a:lnSpc>
                <a:spcPts val="2971"/>
              </a:lnSpc>
            </a:pPr>
            <a:r>
              <a:rPr lang="en-US" sz="2391" spc="58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fina" sobre todos</a:t>
            </a:r>
          </a:p>
          <a:p>
            <a:pPr algn="ctr">
              <a:lnSpc>
                <a:spcPts val="2719"/>
              </a:lnSpc>
            </a:pPr>
            <a:r>
              <a:rPr lang="en-US" sz="2187" b="1" spc="53">
                <a:solidFill>
                  <a:srgbClr val="23232C"/>
                </a:solidFill>
                <a:latin typeface="Barlow Bold"/>
                <a:ea typeface="Barlow Bold"/>
                <a:cs typeface="Barlow Bold"/>
                <a:sym typeface="Barlow Bold"/>
              </a:rPr>
              <a:t>los militantes, calando</a:t>
            </a:r>
          </a:p>
          <a:p>
            <a:pPr algn="ctr">
              <a:lnSpc>
                <a:spcPts val="2849"/>
              </a:lnSpc>
            </a:pPr>
            <a:r>
              <a:rPr lang="en-US" sz="2292" b="1" spc="56">
                <a:solidFill>
                  <a:srgbClr val="23232C"/>
                </a:solidFill>
                <a:latin typeface="Barlow Bold"/>
                <a:ea typeface="Barlow Bold"/>
                <a:cs typeface="Barlow Bold"/>
                <a:sym typeface="Barlow Bold"/>
              </a:rPr>
              <a:t>profundamente en</a:t>
            </a:r>
          </a:p>
          <a:p>
            <a:pPr algn="ctr">
              <a:lnSpc>
                <a:spcPts val="3098"/>
              </a:lnSpc>
            </a:pPr>
            <a:r>
              <a:rPr lang="en-US" sz="2493" spc="6">
                <a:solidFill>
                  <a:srgbClr val="23232C"/>
                </a:solidFill>
                <a:latin typeface="Roboto"/>
                <a:ea typeface="Roboto"/>
                <a:cs typeface="Roboto"/>
                <a:sym typeface="Roboto"/>
              </a:rPr>
              <a:t>lugar de arrasar como</a:t>
            </a:r>
          </a:p>
          <a:p>
            <a:pPr algn="ctr">
              <a:lnSpc>
                <a:spcPts val="2068"/>
              </a:lnSpc>
            </a:pPr>
            <a:r>
              <a:rPr lang="en-US" sz="1663" b="1" spc="4">
                <a:solidFill>
                  <a:srgbClr val="23232C"/>
                </a:solidFill>
                <a:latin typeface="Barlow Medium"/>
                <a:ea typeface="Barlow Medium"/>
                <a:cs typeface="Barlow Medium"/>
                <a:sym typeface="Barlow Medium"/>
              </a:rPr>
              <a:t>una tormenta.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294799" y="8390668"/>
            <a:ext cx="1695450" cy="755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7"/>
              </a:lnSpc>
            </a:pPr>
            <a:r>
              <a:rPr lang="en-US" sz="2433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Orgullo de</a:t>
            </a:r>
          </a:p>
          <a:p>
            <a:pPr algn="ctr">
              <a:lnSpc>
                <a:spcPts val="2967"/>
              </a:lnSpc>
            </a:pPr>
            <a:r>
              <a:rPr lang="en-US" sz="2433" b="1">
                <a:solidFill>
                  <a:srgbClr val="FFFFFF"/>
                </a:solidFill>
                <a:latin typeface="Barlow Bold"/>
                <a:ea typeface="Barlow Bold"/>
                <a:cs typeface="Barlow Bold"/>
                <a:sym typeface="Barlow Bold"/>
              </a:rPr>
              <a:t>Pertenencia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407110" y="548697"/>
            <a:ext cx="13496925" cy="11507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96"/>
              </a:lnSpc>
            </a:pPr>
            <a:r>
              <a:rPr lang="en-US" sz="6068" b="1">
                <a:solidFill>
                  <a:srgbClr val="FFFFFF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La Esperanza y el Sueño Colectivo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633893" y="2316185"/>
            <a:ext cx="9096375" cy="2251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99"/>
              </a:lnSpc>
            </a:pPr>
            <a:r>
              <a:rPr lang="en-US" sz="3832" spc="152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 líder debe ser dueño de un ideal atractivo que movilice a las bases.</a:t>
            </a:r>
          </a:p>
          <a:p>
            <a:pPr algn="just">
              <a:lnSpc>
                <a:spcPts val="4499"/>
              </a:lnSpc>
            </a:pPr>
            <a:r>
              <a:rPr lang="en-US" sz="3832" spc="152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La ilusión es el energético más potente para el esfuerzo sindical.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4740" y="3772871"/>
            <a:ext cx="3236968" cy="16890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09"/>
              </a:lnSpc>
            </a:pPr>
            <a:r>
              <a:rPr lang="en-US" sz="3917" spc="6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Evitar la trampa de</a:t>
            </a:r>
          </a:p>
          <a:p>
            <a:pPr algn="ctr">
              <a:lnSpc>
                <a:spcPts val="4456"/>
              </a:lnSpc>
            </a:pPr>
            <a:r>
              <a:rPr lang="en-US" sz="3873" spc="103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mirar al lado.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366215" y="4272772"/>
            <a:ext cx="2228850" cy="371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6"/>
              </a:lnSpc>
            </a:pPr>
            <a:r>
              <a:rPr lang="en-US" sz="1883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El Sueño Colectivo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787673" y="7483751"/>
            <a:ext cx="6496802" cy="2490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75"/>
              </a:lnSpc>
            </a:pPr>
            <a:r>
              <a:rPr lang="en-US" sz="2599" spc="105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Establecer "metas de ejecución":</a:t>
            </a:r>
          </a:p>
          <a:p>
            <a:pPr algn="ctr">
              <a:lnSpc>
                <a:spcPts val="3275"/>
              </a:lnSpc>
            </a:pPr>
            <a:r>
              <a:rPr lang="en-US" sz="2599" spc="105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competir contra uno mismo para</a:t>
            </a:r>
          </a:p>
          <a:p>
            <a:pPr algn="ctr">
              <a:lnSpc>
                <a:spcPts val="3275"/>
              </a:lnSpc>
            </a:pPr>
            <a:r>
              <a:rPr lang="en-US" sz="2599" spc="105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progresar continuamente.</a:t>
            </a:r>
          </a:p>
          <a:p>
            <a:pPr algn="ctr">
              <a:lnSpc>
                <a:spcPts val="3361"/>
              </a:lnSpc>
            </a:pPr>
            <a:r>
              <a:rPr lang="en-US" sz="2668" spc="59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El sueño colectivo debe ser lo</a:t>
            </a:r>
          </a:p>
          <a:p>
            <a:pPr algn="ctr">
              <a:lnSpc>
                <a:spcPts val="3282"/>
              </a:lnSpc>
            </a:pPr>
            <a:r>
              <a:rPr lang="en-US" sz="2604" spc="88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suficientemente grande para</a:t>
            </a:r>
          </a:p>
          <a:p>
            <a:pPr algn="ctr">
              <a:lnSpc>
                <a:spcPts val="3282"/>
              </a:lnSpc>
            </a:pPr>
            <a:r>
              <a:rPr lang="en-US" sz="2604" spc="88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integrar a todos.</a:t>
            </a:r>
          </a:p>
        </p:txBody>
      </p:sp>
      <p:sp>
        <p:nvSpPr>
          <p:cNvPr id="9" name="Freeform 9"/>
          <p:cNvSpPr/>
          <p:nvPr/>
        </p:nvSpPr>
        <p:spPr>
          <a:xfrm>
            <a:off x="0" y="0"/>
            <a:ext cx="1843225" cy="1843225"/>
          </a:xfrm>
          <a:custGeom>
            <a:avLst/>
            <a:gdLst/>
            <a:ahLst/>
            <a:cxnLst/>
            <a:rect l="l" t="t" r="r" b="b"/>
            <a:pathLst>
              <a:path w="1843225" h="1843225">
                <a:moveTo>
                  <a:pt x="0" y="0"/>
                </a:moveTo>
                <a:lnTo>
                  <a:pt x="1843225" y="0"/>
                </a:lnTo>
                <a:lnTo>
                  <a:pt x="1843225" y="1843225"/>
                </a:lnTo>
                <a:lnTo>
                  <a:pt x="0" y="18432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559070" y="377371"/>
            <a:ext cx="5619750" cy="19600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181"/>
              </a:lnSpc>
            </a:pPr>
            <a:r>
              <a:rPr lang="en-US" sz="3866" b="1">
                <a:solidFill>
                  <a:srgbClr val="DCB07F"/>
                </a:solidFill>
                <a:latin typeface="Barlow Bold"/>
                <a:ea typeface="Barlow Bold"/>
                <a:cs typeface="Barlow Bold"/>
                <a:sym typeface="Barlow Bold"/>
              </a:rPr>
              <a:t>Combatiendo la Indolencia</a:t>
            </a:r>
          </a:p>
          <a:p>
            <a:pPr algn="l">
              <a:lnSpc>
                <a:spcPts val="5181"/>
              </a:lnSpc>
            </a:pPr>
            <a:r>
              <a:rPr lang="en-US" sz="3866">
                <a:solidFill>
                  <a:srgbClr val="E1E0E8"/>
                </a:solidFill>
                <a:latin typeface="Open Sauce"/>
                <a:ea typeface="Open Sauce"/>
                <a:cs typeface="Open Sauce"/>
                <a:sym typeface="Open Sauce"/>
              </a:rPr>
              <a:t>El poder de la Pasión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653020" y="2809084"/>
            <a:ext cx="3366865" cy="513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48"/>
              </a:lnSpc>
            </a:pPr>
            <a:r>
              <a:rPr lang="en-US" sz="3034" b="1">
                <a:solidFill>
                  <a:srgbClr val="F3F2F8"/>
                </a:solidFill>
                <a:latin typeface="Open Sauce Bold"/>
                <a:ea typeface="Open Sauce Bold"/>
                <a:cs typeface="Open Sauce Bold"/>
                <a:sym typeface="Open Sauce Bold"/>
              </a:rPr>
              <a:t>La Indolencia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767195" y="4072880"/>
            <a:ext cx="3800475" cy="557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44"/>
              </a:lnSpc>
            </a:pPr>
            <a:r>
              <a:rPr lang="en-US" sz="3174" b="1" spc="142">
                <a:solidFill>
                  <a:srgbClr val="E1E0E8"/>
                </a:solidFill>
                <a:latin typeface="Roboto Bold"/>
                <a:ea typeface="Roboto Bold"/>
                <a:cs typeface="Roboto Bold"/>
                <a:sym typeface="Roboto Bold"/>
              </a:rPr>
              <a:t>Rutina burocrática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01933" y="5435241"/>
            <a:ext cx="5170562" cy="5741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77"/>
              </a:lnSpc>
            </a:pPr>
            <a:r>
              <a:rPr lang="en-US" sz="3269" spc="173">
                <a:solidFill>
                  <a:srgbClr val="E1E0E8"/>
                </a:solidFill>
                <a:latin typeface="Roboto"/>
                <a:ea typeface="Roboto"/>
                <a:cs typeface="Roboto"/>
                <a:sym typeface="Roboto"/>
              </a:rPr>
              <a:t>Desconexión emocional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358676" y="6545972"/>
            <a:ext cx="5596322" cy="11855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52"/>
              </a:lnSpc>
            </a:pPr>
            <a:r>
              <a:rPr lang="en-US" sz="3704" b="1">
                <a:solidFill>
                  <a:srgbClr val="CECCD5"/>
                </a:solidFill>
                <a:latin typeface="Barlow Bold"/>
                <a:ea typeface="Barlow Bold"/>
                <a:cs typeface="Barlow Bold"/>
                <a:sym typeface="Barlow Bold"/>
              </a:rPr>
              <a:t>La muerte lenta de</a:t>
            </a:r>
          </a:p>
          <a:p>
            <a:pPr algn="ctr">
              <a:lnSpc>
                <a:spcPts val="5120"/>
              </a:lnSpc>
            </a:pPr>
            <a:r>
              <a:rPr lang="en-US" sz="4459" spc="96">
                <a:solidFill>
                  <a:srgbClr val="CECCD5"/>
                </a:solidFill>
                <a:latin typeface="Roboto"/>
                <a:ea typeface="Roboto"/>
                <a:cs typeface="Roboto"/>
                <a:sym typeface="Roboto"/>
              </a:rPr>
              <a:t>la organización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530621" y="8533381"/>
            <a:ext cx="3057525" cy="1548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96"/>
              </a:lnSpc>
            </a:pPr>
            <a:r>
              <a:rPr lang="en-US" sz="2766" b="1" spc="179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1. Oportunidades:</a:t>
            </a:r>
          </a:p>
          <a:p>
            <a:pPr algn="ctr">
              <a:lnSpc>
                <a:spcPts val="3051"/>
              </a:lnSpc>
            </a:pPr>
            <a:r>
              <a:rPr lang="en-US" sz="2639" b="1" spc="57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Ofrecer vías reales</a:t>
            </a:r>
          </a:p>
          <a:p>
            <a:pPr algn="ctr">
              <a:lnSpc>
                <a:spcPts val="2822"/>
              </a:lnSpc>
            </a:pPr>
            <a:r>
              <a:rPr lang="en-US" sz="2441" b="1" spc="151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de crecimiento.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556472" y="354369"/>
            <a:ext cx="6965252" cy="19917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11"/>
              </a:lnSpc>
            </a:pPr>
            <a:r>
              <a:rPr lang="en-US" sz="3140" spc="140">
                <a:solidFill>
                  <a:srgbClr val="1B1A19"/>
                </a:solidFill>
                <a:latin typeface="Roboto"/>
                <a:ea typeface="Roboto"/>
                <a:cs typeface="Roboto"/>
                <a:sym typeface="Roboto"/>
              </a:rPr>
              <a:t>La pasión por la tarea es el antídoto.</a:t>
            </a:r>
          </a:p>
          <a:p>
            <a:pPr algn="l">
              <a:lnSpc>
                <a:spcPts val="3911"/>
              </a:lnSpc>
            </a:pPr>
            <a:r>
              <a:rPr lang="en-US" sz="3140" spc="140">
                <a:solidFill>
                  <a:srgbClr val="1B1A19"/>
                </a:solidFill>
                <a:latin typeface="Roboto"/>
                <a:ea typeface="Roboto"/>
                <a:cs typeface="Roboto"/>
                <a:sym typeface="Roboto"/>
              </a:rPr>
              <a:t>Es contagiosa y el líder debe</a:t>
            </a:r>
          </a:p>
          <a:p>
            <a:pPr algn="l">
              <a:lnSpc>
                <a:spcPts val="3911"/>
              </a:lnSpc>
            </a:pPr>
            <a:r>
              <a:rPr lang="en-US" sz="3140" spc="140">
                <a:solidFill>
                  <a:srgbClr val="1B1A19"/>
                </a:solidFill>
                <a:latin typeface="Roboto"/>
                <a:ea typeface="Roboto"/>
                <a:cs typeface="Roboto"/>
                <a:sym typeface="Roboto"/>
              </a:rPr>
              <a:t>transmitirla con su ejemplo diario.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556472" y="2812847"/>
            <a:ext cx="2672886" cy="555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8"/>
              </a:lnSpc>
            </a:pPr>
            <a:r>
              <a:rPr lang="en-US" sz="3233" b="1">
                <a:solidFill>
                  <a:srgbClr val="1E1A38"/>
                </a:solidFill>
                <a:latin typeface="Barlow Bold"/>
                <a:ea typeface="Barlow Bold"/>
                <a:cs typeface="Barlow Bold"/>
                <a:sym typeface="Barlow Bold"/>
              </a:rPr>
              <a:t>La Pasión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621699" y="3826953"/>
            <a:ext cx="3619500" cy="1066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13"/>
              </a:lnSpc>
            </a:pPr>
            <a:r>
              <a:rPr lang="en-US" sz="3008" spc="171">
                <a:solidFill>
                  <a:srgbClr val="10100F"/>
                </a:solidFill>
                <a:latin typeface="Roboto"/>
                <a:ea typeface="Roboto"/>
                <a:cs typeface="Roboto"/>
                <a:sym typeface="Roboto"/>
              </a:rPr>
              <a:t>Contagio actitudinal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015402" y="5322357"/>
            <a:ext cx="4303445" cy="1208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50"/>
              </a:lnSpc>
            </a:pPr>
            <a:r>
              <a:rPr lang="en-US" sz="3464" b="1">
                <a:solidFill>
                  <a:srgbClr val="10100F"/>
                </a:solidFill>
                <a:latin typeface="Barlow Bold"/>
                <a:ea typeface="Barlow Bold"/>
                <a:cs typeface="Barlow Bold"/>
                <a:sym typeface="Barlow Bold"/>
              </a:rPr>
              <a:t>Orgullo de pertenencia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7614447" y="8556612"/>
            <a:ext cx="3028950" cy="15361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63"/>
              </a:lnSpc>
            </a:pPr>
            <a:r>
              <a:rPr lang="en-US" sz="2715" b="1">
                <a:solidFill>
                  <a:srgbClr val="221007"/>
                </a:solidFill>
                <a:latin typeface="Barlow Bold"/>
                <a:ea typeface="Barlow Bold"/>
                <a:cs typeface="Barlow Bold"/>
                <a:sym typeface="Barlow Bold"/>
              </a:rPr>
              <a:t>2. Orgullo:</a:t>
            </a:r>
          </a:p>
          <a:p>
            <a:pPr algn="ctr">
              <a:lnSpc>
                <a:spcPts val="2914"/>
              </a:lnSpc>
            </a:pPr>
            <a:r>
              <a:rPr lang="en-US" sz="2502" b="1" spc="129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Fomentar el sentido</a:t>
            </a:r>
          </a:p>
          <a:p>
            <a:pPr algn="ctr">
              <a:lnSpc>
                <a:spcPts val="3243"/>
              </a:lnSpc>
            </a:pPr>
            <a:r>
              <a:rPr lang="en-US" sz="2783" b="1" spc="143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de pertenencia.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1036036" y="6615008"/>
            <a:ext cx="3162300" cy="1056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61"/>
              </a:lnSpc>
            </a:pPr>
            <a:r>
              <a:rPr lang="en-US" sz="3042" spc="181">
                <a:solidFill>
                  <a:srgbClr val="10100F"/>
                </a:solidFill>
                <a:latin typeface="Roboto"/>
                <a:ea typeface="Roboto"/>
                <a:cs typeface="Roboto"/>
                <a:sym typeface="Roboto"/>
              </a:rPr>
              <a:t>Vida organizativa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431449" y="8496052"/>
            <a:ext cx="3533775" cy="1654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45"/>
              </a:lnSpc>
            </a:pPr>
            <a:r>
              <a:rPr lang="en-US" sz="2751" b="1" spc="103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3. Fiabilidad:</a:t>
            </a:r>
          </a:p>
          <a:p>
            <a:pPr algn="ctr">
              <a:lnSpc>
                <a:spcPts val="3245"/>
              </a:lnSpc>
            </a:pPr>
            <a:r>
              <a:rPr lang="en-US" sz="2751" b="1" spc="103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Contar con líderes que</a:t>
            </a:r>
          </a:p>
          <a:p>
            <a:pPr algn="ctr">
              <a:lnSpc>
                <a:spcPts val="3245"/>
              </a:lnSpc>
            </a:pPr>
            <a:r>
              <a:rPr lang="en-US" sz="2751" b="1" spc="103">
                <a:solidFill>
                  <a:srgbClr val="221007"/>
                </a:solidFill>
                <a:latin typeface="Roboto Bold"/>
                <a:ea typeface="Roboto Bold"/>
                <a:cs typeface="Roboto Bold"/>
                <a:sym typeface="Roboto Bold"/>
              </a:rPr>
              <a:t>cumplan su palabra.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963237" y="588207"/>
            <a:ext cx="10525125" cy="2332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42"/>
              </a:lnSpc>
            </a:pPr>
            <a:r>
              <a:rPr lang="en-US" sz="3766" b="1">
                <a:solidFill>
                  <a:srgbClr val="26203F"/>
                </a:solidFill>
                <a:latin typeface="Barlow Bold"/>
                <a:ea typeface="Barlow Bold"/>
                <a:cs typeface="Barlow Bold"/>
                <a:sym typeface="Barlow Bold"/>
              </a:rPr>
              <a:t>La Comunicación y el Poder de la Palabra</a:t>
            </a:r>
          </a:p>
          <a:p>
            <a:pPr algn="l">
              <a:lnSpc>
                <a:spcPts val="6727"/>
              </a:lnSpc>
            </a:pPr>
            <a:r>
              <a:rPr lang="en-US" sz="5231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El vacío de información destruye la</a:t>
            </a:r>
          </a:p>
          <a:p>
            <a:pPr algn="l">
              <a:lnSpc>
                <a:spcPts val="6727"/>
              </a:lnSpc>
            </a:pPr>
            <a:r>
              <a:rPr lang="en-US" sz="5231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unidad y abre paso al autoritarismo.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976383" y="3683213"/>
            <a:ext cx="3337134" cy="555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8"/>
              </a:lnSpc>
            </a:pPr>
            <a:r>
              <a:rPr lang="en-US" sz="3233" b="1">
                <a:solidFill>
                  <a:srgbClr val="F3F2F8"/>
                </a:solidFill>
                <a:latin typeface="Barlow Bold"/>
                <a:ea typeface="Barlow Bold"/>
                <a:cs typeface="Barlow Bold"/>
                <a:sym typeface="Barlow Bold"/>
              </a:rPr>
              <a:t>Jefe Burocrático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28700" y="5311007"/>
            <a:ext cx="2658332" cy="5559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28"/>
              </a:lnSpc>
            </a:pPr>
            <a:r>
              <a:rPr lang="en-US" sz="3233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El Vacío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976383" y="4977889"/>
            <a:ext cx="2983194" cy="12595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08"/>
              </a:lnSpc>
            </a:pPr>
            <a:r>
              <a:rPr lang="en-US" sz="2397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Exceso de control,</a:t>
            </a:r>
          </a:p>
          <a:p>
            <a:pPr algn="ctr">
              <a:lnSpc>
                <a:spcPts val="3308"/>
              </a:lnSpc>
            </a:pPr>
            <a:r>
              <a:rPr lang="en-US" sz="2397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oculta información,</a:t>
            </a:r>
          </a:p>
          <a:p>
            <a:pPr algn="ctr">
              <a:lnSpc>
                <a:spcPts val="3311"/>
              </a:lnSpc>
            </a:pPr>
            <a:r>
              <a:rPr lang="en-US" sz="2398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genera desunión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519187" y="3627187"/>
            <a:ext cx="3099364" cy="605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9"/>
              </a:lnSpc>
            </a:pPr>
            <a:r>
              <a:rPr lang="en-US" sz="3542" b="1">
                <a:solidFill>
                  <a:srgbClr val="FDF6DD"/>
                </a:solidFill>
                <a:latin typeface="Barlow Bold"/>
                <a:ea typeface="Barlow Bold"/>
                <a:cs typeface="Barlow Bold"/>
                <a:sym typeface="Barlow Bold"/>
              </a:rPr>
              <a:t>Líder Ético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071013" y="5044564"/>
            <a:ext cx="3783383" cy="1254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1"/>
              </a:lnSpc>
            </a:pPr>
            <a:r>
              <a:rPr lang="en-US" sz="2705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Diálogo constante,</a:t>
            </a:r>
          </a:p>
          <a:p>
            <a:pPr algn="ctr">
              <a:lnSpc>
                <a:spcPts val="3564"/>
              </a:lnSpc>
            </a:pPr>
            <a:r>
              <a:rPr lang="en-US" sz="2810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persuasión pacífica,</a:t>
            </a:r>
          </a:p>
          <a:p>
            <a:pPr algn="ctr">
              <a:lnSpc>
                <a:spcPts val="3036"/>
              </a:lnSpc>
            </a:pPr>
            <a:r>
              <a:rPr lang="en-US" sz="2394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construye unidad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46908" y="7417175"/>
            <a:ext cx="2248078" cy="6053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54"/>
              </a:lnSpc>
            </a:pPr>
            <a:r>
              <a:rPr lang="en-US" sz="3537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La Crisis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922268" y="7401411"/>
            <a:ext cx="2776315" cy="862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2"/>
              </a:lnSpc>
            </a:pPr>
            <a:r>
              <a:rPr lang="en-US" sz="2800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Aislamiento,</a:t>
            </a:r>
          </a:p>
          <a:p>
            <a:pPr algn="ctr">
              <a:lnSpc>
                <a:spcPts val="3519"/>
              </a:lnSpc>
            </a:pPr>
            <a:r>
              <a:rPr lang="en-US" sz="2905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genera pánico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931853" y="7108022"/>
            <a:ext cx="4184324" cy="12110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8"/>
              </a:lnSpc>
            </a:pPr>
            <a:r>
              <a:rPr lang="en-US" sz="2496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Aumenta la frecuencia de</a:t>
            </a:r>
          </a:p>
          <a:p>
            <a:pPr algn="ctr">
              <a:lnSpc>
                <a:spcPts val="3401"/>
              </a:lnSpc>
            </a:pPr>
            <a:r>
              <a:rPr lang="en-US" sz="2705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comunicación, disipa</a:t>
            </a:r>
          </a:p>
          <a:p>
            <a:pPr algn="ctr">
              <a:lnSpc>
                <a:spcPts val="3007"/>
              </a:lnSpc>
            </a:pPr>
            <a:r>
              <a:rPr lang="en-US" sz="2391" b="1">
                <a:solidFill>
                  <a:srgbClr val="0E0E0E"/>
                </a:solidFill>
                <a:latin typeface="Barlow Bold"/>
                <a:ea typeface="Barlow Bold"/>
                <a:cs typeface="Barlow Bold"/>
                <a:sym typeface="Barlow Bold"/>
              </a:rPr>
              <a:t>incertidumbre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715595" y="9485471"/>
            <a:ext cx="14839950" cy="469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15"/>
              </a:lnSpc>
            </a:pPr>
            <a:r>
              <a:rPr lang="en-US" sz="2511" b="1">
                <a:solidFill>
                  <a:srgbClr val="E7E5EE"/>
                </a:solidFill>
                <a:latin typeface="Barlow Bold"/>
                <a:ea typeface="Barlow Bold"/>
                <a:cs typeface="Barlow Bold"/>
                <a:sym typeface="Barlow Bold"/>
              </a:rPr>
              <a:t>Saber escuchar es tan importante como saber hablar para generar una empatía real con la base militante.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053692" y="292046"/>
            <a:ext cx="7572375" cy="13204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80"/>
              </a:lnSpc>
            </a:pPr>
            <a:r>
              <a:rPr lang="en-US" sz="4184" b="1">
                <a:solidFill>
                  <a:srgbClr val="E8E7EB"/>
                </a:solidFill>
                <a:latin typeface="Barlow Bold"/>
                <a:ea typeface="Barlow Bold"/>
                <a:cs typeface="Barlow Bold"/>
                <a:sym typeface="Barlow Bold"/>
              </a:rPr>
              <a:t>La Fuerza del "Vestuario"</a:t>
            </a:r>
          </a:p>
          <a:p>
            <a:pPr algn="just">
              <a:lnSpc>
                <a:spcPts val="5016"/>
              </a:lnSpc>
            </a:pPr>
            <a:r>
              <a:rPr lang="en-US" sz="3975" b="1">
                <a:solidFill>
                  <a:srgbClr val="C8A57E"/>
                </a:solidFill>
                <a:latin typeface="Barlow Bold"/>
                <a:ea typeface="Barlow Bold"/>
                <a:cs typeface="Barlow Bold"/>
                <a:sym typeface="Barlow Bold"/>
              </a:rPr>
              <a:t>Solidaridad y Complementariedad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746668" y="791842"/>
            <a:ext cx="5762625" cy="1762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80"/>
              </a:lnSpc>
            </a:pPr>
            <a:r>
              <a:rPr lang="en-US" sz="2964" spc="100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El verdadero equipo exige renunciar a cuotas de individualismo por el bien común.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8146" y="5183724"/>
            <a:ext cx="4305300" cy="26842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643"/>
              </a:lnSpc>
            </a:pPr>
            <a:r>
              <a:rPr lang="en-US" sz="3278" spc="108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El equipo complementa:</a:t>
            </a:r>
          </a:p>
          <a:p>
            <a:pPr algn="just">
              <a:lnSpc>
                <a:spcPts val="3500"/>
              </a:lnSpc>
            </a:pPr>
            <a:r>
              <a:rPr lang="en-US" sz="3150" spc="182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sirve para encontrar en el compañero exactamente lo que a uno le falta.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3311854" y="3565998"/>
            <a:ext cx="4776476" cy="268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2"/>
              </a:lnSpc>
            </a:pPr>
            <a:r>
              <a:rPr lang="en-US" sz="2600" b="1">
                <a:solidFill>
                  <a:srgbClr val="E8E7EB"/>
                </a:solidFill>
                <a:latin typeface="Barlow Bold"/>
                <a:ea typeface="Barlow Bold"/>
                <a:cs typeface="Barlow Bold"/>
                <a:sym typeface="Barlow Bold"/>
              </a:rPr>
              <a:t>Democratizar el</a:t>
            </a:r>
          </a:p>
          <a:p>
            <a:pPr algn="l">
              <a:lnSpc>
                <a:spcPts val="4215"/>
              </a:lnSpc>
            </a:pPr>
            <a:r>
              <a:rPr lang="en-US" sz="2810" b="1">
                <a:solidFill>
                  <a:srgbClr val="E8E7EB"/>
                </a:solidFill>
                <a:latin typeface="Barlow Bold"/>
                <a:ea typeface="Barlow Bold"/>
                <a:cs typeface="Barlow Bold"/>
                <a:sym typeface="Barlow Bold"/>
              </a:rPr>
              <a:t>protagonismo.</a:t>
            </a:r>
          </a:p>
          <a:p>
            <a:pPr algn="l">
              <a:lnSpc>
                <a:spcPts val="4474"/>
              </a:lnSpc>
            </a:pPr>
            <a:r>
              <a:rPr lang="en-US" sz="2981" spc="92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Un equipo funciona al</a:t>
            </a:r>
          </a:p>
          <a:p>
            <a:pPr algn="l">
              <a:lnSpc>
                <a:spcPts val="4490"/>
              </a:lnSpc>
            </a:pPr>
            <a:r>
              <a:rPr lang="en-US" sz="2993" b="1" spc="116">
                <a:solidFill>
                  <a:srgbClr val="E8E7EB"/>
                </a:solidFill>
                <a:latin typeface="Roboto Bold"/>
                <a:ea typeface="Roboto Bold"/>
                <a:cs typeface="Roboto Bold"/>
                <a:sym typeface="Roboto Bold"/>
              </a:rPr>
              <a:t>máximo cuando cada </a:t>
            </a:r>
            <a:r>
              <a:rPr lang="en-US" sz="2993" spc="116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militante siente que su rol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308320" y="5952020"/>
            <a:ext cx="1285875" cy="554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4"/>
              </a:lnSpc>
            </a:pPr>
            <a:r>
              <a:rPr lang="en-US" sz="2925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es vital.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311854" y="6982261"/>
            <a:ext cx="4591050" cy="27467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567"/>
              </a:lnSpc>
            </a:pPr>
            <a:r>
              <a:rPr lang="en-US" sz="3120" spc="121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Delegar responsabilidades</a:t>
            </a:r>
          </a:p>
          <a:p>
            <a:pPr algn="l">
              <a:lnSpc>
                <a:spcPts val="3738"/>
              </a:lnSpc>
            </a:pPr>
            <a:r>
              <a:rPr lang="en-US" sz="3270" spc="38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fomenta mayor compromiso</a:t>
            </a:r>
          </a:p>
          <a:p>
            <a:pPr algn="l">
              <a:lnSpc>
                <a:spcPts val="3560"/>
              </a:lnSpc>
            </a:pPr>
            <a:r>
              <a:rPr lang="en-US" sz="3114" spc="121">
                <a:solidFill>
                  <a:srgbClr val="E8E7EB"/>
                </a:solidFill>
                <a:latin typeface="Roboto"/>
                <a:ea typeface="Roboto"/>
                <a:cs typeface="Roboto"/>
                <a:sym typeface="Roboto"/>
              </a:rPr>
              <a:t>que la obediencia ciega.</a:t>
            </a:r>
          </a:p>
        </p:txBody>
      </p:sp>
      <p:sp>
        <p:nvSpPr>
          <p:cNvPr id="10" name="Freeform 10"/>
          <p:cNvSpPr/>
          <p:nvPr/>
        </p:nvSpPr>
        <p:spPr>
          <a:xfrm>
            <a:off x="0" y="0"/>
            <a:ext cx="1933090" cy="1933090"/>
          </a:xfrm>
          <a:custGeom>
            <a:avLst/>
            <a:gdLst/>
            <a:ahLst/>
            <a:cxnLst/>
            <a:rect l="l" t="t" r="r" b="b"/>
            <a:pathLst>
              <a:path w="1933090" h="1933090">
                <a:moveTo>
                  <a:pt x="0" y="0"/>
                </a:moveTo>
                <a:lnTo>
                  <a:pt x="1933090" y="0"/>
                </a:lnTo>
                <a:lnTo>
                  <a:pt x="1933090" y="1933090"/>
                </a:lnTo>
                <a:lnTo>
                  <a:pt x="0" y="193309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42853"/>
            <a:ext cx="18284476" cy="10199275"/>
            <a:chOff x="0" y="0"/>
            <a:chExt cx="24379301" cy="1359903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79301" cy="13599033"/>
            </a:xfrm>
            <a:custGeom>
              <a:avLst/>
              <a:gdLst/>
              <a:ahLst/>
              <a:cxnLst/>
              <a:rect l="l" t="t" r="r" b="b"/>
              <a:pathLst>
                <a:path w="24379301" h="13599033">
                  <a:moveTo>
                    <a:pt x="0" y="0"/>
                  </a:moveTo>
                  <a:lnTo>
                    <a:pt x="24379301" y="0"/>
                  </a:lnTo>
                  <a:lnTo>
                    <a:pt x="24379301" y="13599033"/>
                  </a:lnTo>
                  <a:lnTo>
                    <a:pt x="0" y="1359903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t="-29" b="-29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345597" y="394411"/>
            <a:ext cx="9035041" cy="572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654"/>
              </a:lnSpc>
            </a:pPr>
            <a:r>
              <a:rPr lang="en-US" sz="3324" b="1">
                <a:solidFill>
                  <a:srgbClr val="1E1B2C"/>
                </a:solidFill>
                <a:latin typeface="Barlow Bold"/>
                <a:ea typeface="Barlow Bold"/>
                <a:cs typeface="Barlow Bold"/>
                <a:sym typeface="Barlow Bold"/>
              </a:rPr>
              <a:t>La Gestión del Conflicto Interno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44956" y="1051055"/>
            <a:ext cx="16421100" cy="775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66"/>
              </a:lnSpc>
            </a:pPr>
            <a:r>
              <a:rPr lang="en-US" sz="3975" b="1">
                <a:solidFill>
                  <a:srgbClr val="181817"/>
                </a:solidFill>
                <a:latin typeface="Barlow Bold"/>
                <a:ea typeface="Barlow Bold"/>
                <a:cs typeface="Barlow Bold"/>
                <a:sym typeface="Barlow Bold"/>
              </a:rPr>
              <a:t>Un equipo no es pacífico por inercia; el conflicto bien gestionado purifica.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458299" y="2173196"/>
            <a:ext cx="3631973" cy="14470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5"/>
              </a:lnSpc>
            </a:pPr>
            <a:r>
              <a:rPr lang="en-US" sz="4154" spc="272">
                <a:solidFill>
                  <a:srgbClr val="18181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Las discusiones y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78002" y="3687051"/>
            <a:ext cx="3667125" cy="2047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13"/>
              </a:lnSpc>
            </a:pPr>
            <a:r>
              <a:rPr lang="en-US" sz="3529" spc="91">
                <a:solidFill>
                  <a:srgbClr val="18181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reproches constructivos</a:t>
            </a:r>
          </a:p>
          <a:p>
            <a:pPr algn="l">
              <a:lnSpc>
                <a:spcPts val="4013"/>
              </a:lnSpc>
            </a:pPr>
            <a:r>
              <a:rPr lang="en-US" sz="3529" spc="91">
                <a:solidFill>
                  <a:srgbClr val="18181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fortalecen al grupo...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22709" y="5912739"/>
            <a:ext cx="5940723" cy="598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14"/>
              </a:lnSpc>
            </a:pPr>
            <a:r>
              <a:rPr lang="en-US" sz="3437" b="1">
                <a:solidFill>
                  <a:srgbClr val="F3F2F5"/>
                </a:solidFill>
                <a:latin typeface="Barlow Bold"/>
                <a:ea typeface="Barlow Bold"/>
                <a:cs typeface="Barlow Bold"/>
                <a:sym typeface="Barlow Bold"/>
              </a:rPr>
              <a:t>La Intimidad del Vestuario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437366" y="5520757"/>
            <a:ext cx="3850634" cy="282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69"/>
              </a:lnSpc>
            </a:pPr>
            <a:r>
              <a:rPr lang="en-US" sz="4141" spc="148">
                <a:solidFill>
                  <a:srgbClr val="18181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...siempre y cuando se resuelvan</a:t>
            </a:r>
          </a:p>
          <a:p>
            <a:pPr algn="l">
              <a:lnSpc>
                <a:spcPts val="4469"/>
              </a:lnSpc>
            </a:pPr>
            <a:r>
              <a:rPr lang="en-US" sz="4141" spc="148">
                <a:solidFill>
                  <a:srgbClr val="18181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internamente</a:t>
            </a:r>
          </a:p>
          <a:p>
            <a:pPr algn="l">
              <a:lnSpc>
                <a:spcPts val="4469"/>
              </a:lnSpc>
            </a:pPr>
            <a:r>
              <a:rPr lang="en-US" sz="4141" spc="148">
                <a:solidFill>
                  <a:srgbClr val="18181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con madurez.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522709" y="8037736"/>
            <a:ext cx="7540717" cy="6259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38"/>
              </a:lnSpc>
            </a:pPr>
            <a:r>
              <a:rPr lang="en-US" sz="2165" b="1">
                <a:solidFill>
                  <a:srgbClr val="F3F2F8"/>
                </a:solidFill>
                <a:latin typeface="Barlow Bold"/>
                <a:ea typeface="Barlow Bold"/>
                <a:cs typeface="Barlow Bold"/>
                <a:sym typeface="Barlow Bold"/>
              </a:rPr>
              <a:t>Evitar el escarnio público a toda costa. Lavar los trapos</a:t>
            </a:r>
          </a:p>
          <a:p>
            <a:pPr algn="ctr">
              <a:lnSpc>
                <a:spcPts val="2438"/>
              </a:lnSpc>
            </a:pPr>
            <a:r>
              <a:rPr lang="en-US" sz="2165" b="1">
                <a:solidFill>
                  <a:srgbClr val="F3F2F8"/>
                </a:solidFill>
                <a:latin typeface="Barlow Bold"/>
                <a:ea typeface="Barlow Bold"/>
                <a:cs typeface="Barlow Bold"/>
                <a:sym typeface="Barlow Bold"/>
              </a:rPr>
              <a:t>sucios en casa protege el escudo de la organización.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806</Words>
  <Application>Microsoft Office PowerPoint</Application>
  <PresentationFormat>Personalizado</PresentationFormat>
  <Paragraphs>188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32" baseType="lpstr">
      <vt:lpstr>Calibri</vt:lpstr>
      <vt:lpstr>Inter</vt:lpstr>
      <vt:lpstr>Montserrat Semi-Bold</vt:lpstr>
      <vt:lpstr>Barlow Medium</vt:lpstr>
      <vt:lpstr>Lato Heavy</vt:lpstr>
      <vt:lpstr>Montserrat</vt:lpstr>
      <vt:lpstr>Roboto Bold</vt:lpstr>
      <vt:lpstr>Open Sauce</vt:lpstr>
      <vt:lpstr>Montserrat Bold</vt:lpstr>
      <vt:lpstr>Barlow Bold</vt:lpstr>
      <vt:lpstr>Antonio Bold</vt:lpstr>
      <vt:lpstr>Roboto</vt:lpstr>
      <vt:lpstr>Aileron Heavy</vt:lpstr>
      <vt:lpstr>Roboto Condensed</vt:lpstr>
      <vt:lpstr>Open Sauce Bold</vt:lpstr>
      <vt:lpstr>Arial</vt:lpstr>
      <vt:lpstr>Helvetica World</vt:lpstr>
      <vt:lpstr>Hammersmith One</vt:lpstr>
      <vt:lpstr>Roboto Condensed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Presentacion - Liderazgo_Sindical_Ético.pptx</dc:title>
  <dc:creator>Usuario</dc:creator>
  <cp:lastModifiedBy>Administrador Nepo</cp:lastModifiedBy>
  <cp:revision>1</cp:revision>
  <dcterms:created xsi:type="dcterms:W3CDTF">2006-08-16T00:00:00Z</dcterms:created>
  <dcterms:modified xsi:type="dcterms:W3CDTF">2026-06-26T12:10:22Z</dcterms:modified>
  <dc:identifier>DAHNocpF2R0</dc:identifier>
</cp:coreProperties>
</file>