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7" r:id="rId2"/>
    <p:sldId id="266" r:id="rId3"/>
    <p:sldId id="288" r:id="rId4"/>
    <p:sldId id="286" r:id="rId5"/>
    <p:sldId id="287" r:id="rId6"/>
    <p:sldId id="291" r:id="rId7"/>
    <p:sldId id="294" r:id="rId8"/>
    <p:sldId id="272" r:id="rId9"/>
    <p:sldId id="295" r:id="rId10"/>
    <p:sldId id="273" r:id="rId11"/>
    <p:sldId id="296" r:id="rId12"/>
    <p:sldId id="260" r:id="rId13"/>
    <p:sldId id="297" r:id="rId14"/>
    <p:sldId id="299" r:id="rId15"/>
    <p:sldId id="292" r:id="rId16"/>
    <p:sldId id="300" r:id="rId17"/>
    <p:sldId id="267" r:id="rId18"/>
    <p:sldId id="281" r:id="rId19"/>
    <p:sldId id="284" r:id="rId20"/>
    <p:sldId id="301" r:id="rId21"/>
    <p:sldId id="302" r:id="rId22"/>
    <p:sldId id="303" r:id="rId23"/>
    <p:sldId id="304" r:id="rId24"/>
    <p:sldId id="305" r:id="rId25"/>
    <p:sldId id="285" r:id="rId26"/>
    <p:sldId id="280" r:id="rId27"/>
    <p:sldId id="306" r:id="rId28"/>
    <p:sldId id="307" r:id="rId29"/>
    <p:sldId id="308" r:id="rId30"/>
    <p:sldId id="309" r:id="rId31"/>
    <p:sldId id="310" r:id="rId32"/>
    <p:sldId id="311" r:id="rId33"/>
    <p:sldId id="312" r:id="rId34"/>
    <p:sldId id="313" r:id="rId35"/>
    <p:sldId id="315" r:id="rId36"/>
    <p:sldId id="289" r:id="rId37"/>
    <p:sldId id="282" r:id="rId38"/>
    <p:sldId id="316" r:id="rId39"/>
    <p:sldId id="317" r:id="rId40"/>
    <p:sldId id="318" r:id="rId41"/>
    <p:sldId id="279" r:id="rId42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70" d="100"/>
          <a:sy n="70" d="100"/>
        </p:scale>
        <p:origin x="738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F438214-B380-4CC9-A995-6E55BA14E8B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C96F3D11-276B-4292-A0D9-08FB6F8ECA8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CF8806F-44FF-4547-8341-DDD1660D7A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94CDC-92E5-4103-ACA6-5380E719774D}" type="datetimeFigureOut">
              <a:rPr lang="es-CO" smtClean="0"/>
              <a:t>23/06/2026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317F62A-2D3A-4DCB-A01C-91EF5B88E4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23F243B-B648-4F21-BB55-0A1ECEFEEB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7236D-AD0A-423E-AA48-EFFC9D3AE8C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6212097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535655C-B5B5-45BE-833A-59CAF15550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91F22A9E-BAB0-42EA-9BA5-4E0806024AB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296B94C9-48E9-406C-88C3-981D854899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94CDC-92E5-4103-ACA6-5380E719774D}" type="datetimeFigureOut">
              <a:rPr lang="es-CO" smtClean="0"/>
              <a:t>23/06/2026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4CCB027-9E13-4E64-B13A-B2EA0CAD8F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1A71DF4D-2C0E-4CFB-BC18-D221A9A9EE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7236D-AD0A-423E-AA48-EFFC9D3AE8C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9818092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5564DCE0-0E69-49BF-B362-2E7A9A87F08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E52F61CF-7895-4AB2-A263-F6BEDA85342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79C37D7-E277-4769-9CEF-09B1511A2B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94CDC-92E5-4103-ACA6-5380E719774D}" type="datetimeFigureOut">
              <a:rPr lang="es-CO" smtClean="0"/>
              <a:t>23/06/2026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478CD62E-A3B8-43C5-A043-C19082E589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783A9AE2-E45A-4A76-8116-951F15355C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7236D-AD0A-423E-AA48-EFFC9D3AE8C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5566812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0E159BE-8955-4655-A3B8-40D7A0B09A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AC5BEC10-88F5-4327-BC31-D8BBF639ED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9811ECD0-76EA-430D-B937-5FAD57C7DB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94CDC-92E5-4103-ACA6-5380E719774D}" type="datetimeFigureOut">
              <a:rPr lang="es-CO" smtClean="0"/>
              <a:t>23/06/2026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897908DF-E134-47A5-A5E0-4044B6B8EB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D2F34A0-B18C-4831-B445-BD34DE7669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7236D-AD0A-423E-AA48-EFFC9D3AE8C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3504250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473033F-7BCE-4D5E-8E9F-CBBFDEC423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D4BB457A-7AEC-4E72-9DBA-59E99788EFF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89F03C0A-9095-48EE-8E82-A456CE346D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94CDC-92E5-4103-ACA6-5380E719774D}" type="datetimeFigureOut">
              <a:rPr lang="es-CO" smtClean="0"/>
              <a:t>23/06/2026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FD86E921-46B2-4F6B-9091-3556A00D0E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1CB02CCB-4CE8-4A82-8F1E-766F806400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7236D-AD0A-423E-AA48-EFFC9D3AE8C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8767029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E8637BD-3C3D-47A1-9B93-5509C3CE61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9B078E57-EE56-4857-80A1-F95F57D09E7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55C3A61B-69EA-4B1F-BA21-2DE1B353CB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52CC4969-C9EE-4D03-896F-37B7F49CD2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94CDC-92E5-4103-ACA6-5380E719774D}" type="datetimeFigureOut">
              <a:rPr lang="es-CO" smtClean="0"/>
              <a:t>23/06/2026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41D8C16F-E2E9-4352-8F4A-656F5F11D2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0A9075A3-A05D-44C9-BF85-75ABAD7824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7236D-AD0A-423E-AA48-EFFC9D3AE8C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2014008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53D3555-387D-4522-844E-091CE8D7FD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25AB5DAB-1552-4DA5-9160-25828EA36C7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52B8CE66-AF24-4D93-9456-21B4403771F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8AE0348D-0AE4-4359-BD6E-D322243C399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667AEAB6-386D-4CF8-A55C-A59CCEAA1E7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AFDA8D63-6EB8-4A0B-BFAD-A1904D5AB9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94CDC-92E5-4103-ACA6-5380E719774D}" type="datetimeFigureOut">
              <a:rPr lang="es-CO" smtClean="0"/>
              <a:t>23/06/2026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E0F8B805-EFAB-4CBC-ACB1-9BB9A2A601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DDC435E9-1C38-4203-83B7-D5CBEA33BF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7236D-AD0A-423E-AA48-EFFC9D3AE8C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0400575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33BD94F-8B85-4635-AA64-5C22C89679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C4CF86B8-2E53-4DED-BB50-84F8E11CDB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94CDC-92E5-4103-ACA6-5380E719774D}" type="datetimeFigureOut">
              <a:rPr lang="es-CO" smtClean="0"/>
              <a:t>23/06/2026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A38D6F5D-4647-48A7-B6A2-DEA77C6584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69A2DF42-54AF-41D6-8E8E-0DC36E730B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7236D-AD0A-423E-AA48-EFFC9D3AE8C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5195196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B493EC47-C2FD-4970-9C56-FB7768438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94CDC-92E5-4103-ACA6-5380E719774D}" type="datetimeFigureOut">
              <a:rPr lang="es-CO" smtClean="0"/>
              <a:t>23/06/2026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ED7D7A51-EBC6-4AF7-A8F8-B1F64AA3FC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714F88E2-60F1-482C-B528-E1AF66A789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7236D-AD0A-423E-AA48-EFFC9D3AE8C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528384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0D56EF2-C3AA-4C1C-B880-531AB7893A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A8102B30-306A-4E01-8A1D-6CDEF2C34A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F5B43C04-7C05-43FD-BE43-B2022B3C493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3BF28A41-3F46-47AA-AC48-96E098FAEA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94CDC-92E5-4103-ACA6-5380E719774D}" type="datetimeFigureOut">
              <a:rPr lang="es-CO" smtClean="0"/>
              <a:t>23/06/2026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F3ABBF53-56E0-40E3-A157-0DBB9A9624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B2802579-4F2C-4923-B563-558A0C7195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7236D-AD0A-423E-AA48-EFFC9D3AE8C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7309065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858E291-603A-450A-9FE2-51DEE0019B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5D2EF5B3-7031-4ECA-81DE-86834AEE78D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0E977C0F-B2A3-43B9-8C29-E821A78B738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7F9E7A6A-ED84-4E88-8566-EE66654B24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94CDC-92E5-4103-ACA6-5380E719774D}" type="datetimeFigureOut">
              <a:rPr lang="es-CO" smtClean="0"/>
              <a:t>23/06/2026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951E1006-B84F-4078-B227-138D381B72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AF7F8782-173F-4F34-852D-11B4CC9468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7236D-AD0A-423E-AA48-EFFC9D3AE8C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5705025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C9B2EC09-5DAF-4C64-9FA4-290113A7FE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CB86BE0B-C3BB-4529-8138-10511BAD3D1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1C359A9B-43F0-4197-A3B8-889FDC3C038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B94CDC-92E5-4103-ACA6-5380E719774D}" type="datetimeFigureOut">
              <a:rPr lang="es-CO" smtClean="0"/>
              <a:t>23/06/2026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64ABA859-7055-440A-BD6C-0150C4129F9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7E3A4585-3009-4D5D-A9E0-6496DCA5D16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97236D-AD0A-423E-AA48-EFFC9D3AE8C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5544286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94993FEE-78A4-4038-84D7-F0012EC87B4B}"/>
              </a:ext>
            </a:extLst>
          </p:cNvPr>
          <p:cNvSpPr txBox="1"/>
          <p:nvPr/>
        </p:nvSpPr>
        <p:spPr>
          <a:xfrm>
            <a:off x="2667000" y="2228850"/>
            <a:ext cx="6756399" cy="2369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sz="4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LIDERAZGO</a:t>
            </a:r>
            <a:endParaRPr lang="es-ES" sz="20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es-ES" sz="20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s-ES" sz="2000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NUEVA ESCUELA POPULAR Y OBRERA</a:t>
            </a:r>
          </a:p>
          <a:p>
            <a:pPr algn="ctr"/>
            <a:r>
              <a:rPr lang="es-ES" sz="2000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NEPO.</a:t>
            </a:r>
          </a:p>
          <a:p>
            <a:pPr algn="ctr"/>
            <a:endParaRPr lang="es-ES" sz="2000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s-ES" sz="2000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Gloria María Restrepo Ramírez</a:t>
            </a:r>
          </a:p>
        </p:txBody>
      </p:sp>
    </p:spTree>
    <p:extLst>
      <p:ext uri="{BB962C8B-B14F-4D97-AF65-F5344CB8AC3E}">
        <p14:creationId xmlns:p14="http://schemas.microsoft.com/office/powerpoint/2010/main" val="187209738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2D7FCB23-36AC-431A-BEAB-63B3D665AE03}"/>
              </a:ext>
            </a:extLst>
          </p:cNvPr>
          <p:cNvSpPr txBox="1"/>
          <p:nvPr/>
        </p:nvSpPr>
        <p:spPr>
          <a:xfrm>
            <a:off x="3065172" y="452458"/>
            <a:ext cx="8126569" cy="50783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ES" sz="5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Desde las ciencias sociales, el liderazgo sindical trasciende el ámbito corporativo y se fundamenta en elementos sociológicos.</a:t>
            </a:r>
            <a:endParaRPr lang="es-ES" sz="6000" b="0" i="0" dirty="0">
              <a:solidFill>
                <a:schemeClr val="bg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967782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2D7FCB23-36AC-431A-BEAB-63B3D665AE03}"/>
              </a:ext>
            </a:extLst>
          </p:cNvPr>
          <p:cNvSpPr txBox="1"/>
          <p:nvPr/>
        </p:nvSpPr>
        <p:spPr>
          <a:xfrm>
            <a:off x="2609999" y="518135"/>
            <a:ext cx="9058260" cy="56323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sz="4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Construcción Discursiva e Ideológica:</a:t>
            </a:r>
            <a:r>
              <a:rPr lang="es-ES" sz="4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just"/>
            <a:r>
              <a:rPr lang="es-ES" sz="4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Esta corriente (derivada de la sociología política) sostiene que el líder sindical es un constructor de discursos y relatos. Utiliza la comunicación, los valores compartidos y la identidad de clase para legitimar su autoridad y movilizar a las masas.</a:t>
            </a:r>
            <a:endParaRPr lang="es-ES" sz="4400" b="0" i="0" dirty="0">
              <a:solidFill>
                <a:schemeClr val="bg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335798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006CC994-B475-43D4-9037-96C4B3B20849}"/>
              </a:ext>
            </a:extLst>
          </p:cNvPr>
          <p:cNvSpPr txBox="1"/>
          <p:nvPr/>
        </p:nvSpPr>
        <p:spPr>
          <a:xfrm>
            <a:off x="169333" y="276225"/>
            <a:ext cx="9211734" cy="60631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ES" sz="4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Liderazgo Estratégico y de Contexto:</a:t>
            </a:r>
          </a:p>
          <a:p>
            <a:pPr algn="just"/>
            <a:endParaRPr lang="es-ES" sz="4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s-ES" sz="4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Estudia la capacidad del dirigente para leer las tendencias globales del mercado laboral (automatización, precarización, teletrabajo) y formular estrategias a largo plazo en lugar de solo reaccionar a las crisis inmediatas del presente. </a:t>
            </a:r>
            <a:endParaRPr lang="es-ES" sz="3200" b="0" i="0" dirty="0">
              <a:solidFill>
                <a:schemeClr val="bg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es-CO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917590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006CC994-B475-43D4-9037-96C4B3B20849}"/>
              </a:ext>
            </a:extLst>
          </p:cNvPr>
          <p:cNvSpPr txBox="1"/>
          <p:nvPr/>
        </p:nvSpPr>
        <p:spPr>
          <a:xfrm>
            <a:off x="219074" y="276225"/>
            <a:ext cx="9128125" cy="5509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sz="4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Liderazgo Moral:</a:t>
            </a:r>
            <a:r>
              <a:rPr lang="es-ES" sz="4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just"/>
            <a:r>
              <a:rPr lang="es-ES" sz="4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Relevante en contextos de alta conflictividad (como en el caso colombiano), donde el dirigente orienta su labor hacia la defensa de los derechos humanos, la paz y la justicia social, trascendiendo las meras demandas económicas</a:t>
            </a:r>
            <a:r>
              <a:rPr lang="es-ES" sz="4000" dirty="0"/>
              <a:t>.</a:t>
            </a:r>
            <a:endParaRPr lang="es-CO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862278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16E84733-B252-4368-82A7-C4AA6ACB5781}"/>
              </a:ext>
            </a:extLst>
          </p:cNvPr>
          <p:cNvSpPr txBox="1"/>
          <p:nvPr/>
        </p:nvSpPr>
        <p:spPr>
          <a:xfrm>
            <a:off x="285750" y="2628900"/>
            <a:ext cx="10280650" cy="28007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buNone/>
            </a:pPr>
            <a:r>
              <a:rPr lang="es-ES" sz="4400" b="0" i="0" dirty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La elección de la teoría o enfoque adecuado depende de las necesidades y circunstancias específicas de cada situación.</a:t>
            </a:r>
            <a:endParaRPr lang="es-CO" sz="4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645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966654DF-C5F6-408E-801C-AFC79F3E6D2A}"/>
              </a:ext>
            </a:extLst>
          </p:cNvPr>
          <p:cNvSpPr txBox="1"/>
          <p:nvPr/>
        </p:nvSpPr>
        <p:spPr>
          <a:xfrm>
            <a:off x="3869268" y="166255"/>
            <a:ext cx="8142624" cy="57554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buNone/>
            </a:pPr>
            <a:r>
              <a:rPr lang="es-ES" sz="4400" b="0" i="0" dirty="0">
                <a:solidFill>
                  <a:srgbClr val="EEF0F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El liderazgo sindical.</a:t>
            </a:r>
          </a:p>
          <a:p>
            <a:pPr algn="just">
              <a:buNone/>
            </a:pPr>
            <a:endParaRPr lang="es-ES" sz="4400" b="0" i="0" dirty="0">
              <a:solidFill>
                <a:srgbClr val="EEF0FF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buNone/>
            </a:pPr>
            <a:r>
              <a:rPr lang="es-ES" sz="4000" dirty="0">
                <a:solidFill>
                  <a:srgbClr val="EEF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lang="es-ES" sz="4000" b="0" i="0" dirty="0">
                <a:solidFill>
                  <a:srgbClr val="EEF0F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e refiere a la capacidad de los líderes para gestionar y representar a los trabajadores, defendiendo sus derechos laborales, sociales y económicos, y buscando su mejora profesional y calidad de vida. </a:t>
            </a:r>
            <a:endParaRPr lang="es-ES" sz="4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513142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2D7FCB23-36AC-431A-BEAB-63B3D665AE03}"/>
              </a:ext>
            </a:extLst>
          </p:cNvPr>
          <p:cNvSpPr txBox="1"/>
          <p:nvPr/>
        </p:nvSpPr>
        <p:spPr>
          <a:xfrm>
            <a:off x="160867" y="1761067"/>
            <a:ext cx="11649061" cy="48320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buNone/>
            </a:pPr>
            <a:r>
              <a:rPr lang="es-ES" sz="4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es-ES" sz="4400" b="0" i="0" dirty="0">
                <a:solidFill>
                  <a:srgbClr val="EEF0F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Los líderes sindicales son un puente entre los trabajadores y los empleadores, utilizando habilidades como la comunicación, la motivación y la resolución de problemas para defender los derechos laborales y promover la dignidad y el bienestar de sus representados. </a:t>
            </a:r>
            <a:endParaRPr lang="es-CO" sz="4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335477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DD471B20-9AC8-4673-A287-D4128D919320}"/>
              </a:ext>
            </a:extLst>
          </p:cNvPr>
          <p:cNvSpPr txBox="1"/>
          <p:nvPr/>
        </p:nvSpPr>
        <p:spPr>
          <a:xfrm>
            <a:off x="154547" y="3503945"/>
            <a:ext cx="10084158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ES" sz="3600" b="0" i="0" dirty="0">
                <a:solidFill>
                  <a:srgbClr val="EEF0F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Requiere habilidades como la comunicación, la confianza, la cooperación, la visión estratégica y la motivación de los trabajadores para alcanzar los objetivos del sindicato y lograr un cambio positivo en su entorno laboral. </a:t>
            </a:r>
            <a:endParaRPr lang="es-CO" sz="3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640158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E1214369-6A0F-4E5E-9BC6-92781C186839}"/>
              </a:ext>
            </a:extLst>
          </p:cNvPr>
          <p:cNvSpPr txBox="1"/>
          <p:nvPr/>
        </p:nvSpPr>
        <p:spPr>
          <a:xfrm>
            <a:off x="3812146" y="708338"/>
            <a:ext cx="7973454" cy="52014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sz="3600" b="1" i="0" dirty="0">
                <a:solidFill>
                  <a:srgbClr val="EEF0F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Características y habilidades de un líder sindical:</a:t>
            </a:r>
          </a:p>
          <a:p>
            <a:pPr algn="ctr"/>
            <a:endParaRPr lang="es-ES" sz="3600" b="1" i="0" dirty="0">
              <a:solidFill>
                <a:srgbClr val="EEF0FF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s-ES" sz="3200" b="1" i="0" dirty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Comunicación y persuasión:</a:t>
            </a:r>
          </a:p>
          <a:p>
            <a:pPr algn="just"/>
            <a:endParaRPr lang="es-ES" sz="3200" b="0" i="0" dirty="0">
              <a:solidFill>
                <a:schemeClr val="bg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buFont typeface="Arial" panose="020B0604020202020204" pitchFamily="34" charset="0"/>
              <a:buChar char="•"/>
            </a:pPr>
            <a:r>
              <a:rPr lang="es-ES" sz="3200" b="0" i="0" dirty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Saber cómo dirigirse a diferentes audiencias, generando confianza y un sentido de "nosotros" para convencer y motivar a los trabajadores. </a:t>
            </a:r>
          </a:p>
          <a:p>
            <a:endParaRPr lang="es-ES" sz="3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119375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2D7FCB23-36AC-431A-BEAB-63B3D665AE03}"/>
              </a:ext>
            </a:extLst>
          </p:cNvPr>
          <p:cNvSpPr txBox="1"/>
          <p:nvPr/>
        </p:nvSpPr>
        <p:spPr>
          <a:xfrm>
            <a:off x="423333" y="1778000"/>
            <a:ext cx="11425767" cy="3785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ES" sz="4000" b="1" i="0" dirty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Motivación y empoderamiento:</a:t>
            </a:r>
          </a:p>
          <a:p>
            <a:pPr algn="just"/>
            <a:endParaRPr lang="es-ES" sz="4000" b="0" i="0" dirty="0">
              <a:solidFill>
                <a:schemeClr val="bg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s-ES" sz="4000" b="0" i="0" dirty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Busca motivar a los trabajadores, dándoles sentido a su trabajo y promoviendo el crecimiento y desarrollo individual, actuando a veces como mentor. </a:t>
            </a:r>
          </a:p>
        </p:txBody>
      </p:sp>
    </p:spTree>
    <p:extLst>
      <p:ext uri="{BB962C8B-B14F-4D97-AF65-F5344CB8AC3E}">
        <p14:creationId xmlns:p14="http://schemas.microsoft.com/office/powerpoint/2010/main" val="17702215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E1214369-6A0F-4E5E-9BC6-92781C186839}"/>
              </a:ext>
            </a:extLst>
          </p:cNvPr>
          <p:cNvSpPr txBox="1"/>
          <p:nvPr/>
        </p:nvSpPr>
        <p:spPr>
          <a:xfrm>
            <a:off x="4185635" y="1532587"/>
            <a:ext cx="7263684" cy="31700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ES" sz="4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Las teorías de liderazgo aplicadas a los sindicatos evalúan cómo los dirigentes inspiran, negocian y movilizan a los trabajadores.</a:t>
            </a:r>
            <a:endParaRPr lang="es-CO" sz="6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320950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2D7FCB23-36AC-431A-BEAB-63B3D665AE03}"/>
              </a:ext>
            </a:extLst>
          </p:cNvPr>
          <p:cNvSpPr txBox="1"/>
          <p:nvPr/>
        </p:nvSpPr>
        <p:spPr>
          <a:xfrm>
            <a:off x="1955800" y="397934"/>
            <a:ext cx="9652000" cy="55187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s-CO" sz="40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Otras Características del liderazgo sindical.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es-CO" sz="4000" dirty="0">
              <a:solidFill>
                <a:schemeClr val="bg1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s-CO" sz="40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1. Representación: Los líderes sindicales representan a los trabajadores en negociaciones con empleadores sobre salarios, condiciones laborales y beneficios.</a:t>
            </a:r>
          </a:p>
        </p:txBody>
      </p:sp>
    </p:spTree>
    <p:extLst>
      <p:ext uri="{BB962C8B-B14F-4D97-AF65-F5344CB8AC3E}">
        <p14:creationId xmlns:p14="http://schemas.microsoft.com/office/powerpoint/2010/main" val="210984584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2D7FCB23-36AC-431A-BEAB-63B3D665AE03}"/>
              </a:ext>
            </a:extLst>
          </p:cNvPr>
          <p:cNvSpPr txBox="1"/>
          <p:nvPr/>
        </p:nvSpPr>
        <p:spPr>
          <a:xfrm>
            <a:off x="846667" y="889000"/>
            <a:ext cx="10998199" cy="51797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s-CO" sz="54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2. Negociación colectiva: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es-CO" sz="5400" dirty="0">
              <a:solidFill>
                <a:schemeClr val="bg1"/>
              </a:solidFill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s-CO" sz="48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Un aspecto crucial es la negociación de </a:t>
            </a:r>
            <a:r>
              <a:rPr lang="es-CO" sz="4800" dirty="0">
                <a:solidFill>
                  <a:schemeClr val="bg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convenciones o acuerdos </a:t>
            </a:r>
            <a:r>
              <a:rPr lang="es-CO" sz="48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colectivos que establecen términos y condiciones de trabajo.</a:t>
            </a:r>
          </a:p>
        </p:txBody>
      </p:sp>
    </p:spTree>
    <p:extLst>
      <p:ext uri="{BB962C8B-B14F-4D97-AF65-F5344CB8AC3E}">
        <p14:creationId xmlns:p14="http://schemas.microsoft.com/office/powerpoint/2010/main" val="149947979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2D7FCB23-36AC-431A-BEAB-63B3D665AE03}"/>
              </a:ext>
            </a:extLst>
          </p:cNvPr>
          <p:cNvSpPr txBox="1"/>
          <p:nvPr/>
        </p:nvSpPr>
        <p:spPr>
          <a:xfrm>
            <a:off x="1591733" y="1092200"/>
            <a:ext cx="10253133" cy="38673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s-CO" sz="44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3. Defensa de derechos: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es-CO" sz="4400" dirty="0">
              <a:solidFill>
                <a:schemeClr val="bg1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s-CO" sz="44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Los sindicatos y sus líderes trabajan para proteger los derechos laborales y promover la justicia en el trabajo.</a:t>
            </a:r>
          </a:p>
        </p:txBody>
      </p:sp>
    </p:spTree>
    <p:extLst>
      <p:ext uri="{BB962C8B-B14F-4D97-AF65-F5344CB8AC3E}">
        <p14:creationId xmlns:p14="http://schemas.microsoft.com/office/powerpoint/2010/main" val="126350903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2D7FCB23-36AC-431A-BEAB-63B3D665AE03}"/>
              </a:ext>
            </a:extLst>
          </p:cNvPr>
          <p:cNvSpPr txBox="1"/>
          <p:nvPr/>
        </p:nvSpPr>
        <p:spPr>
          <a:xfrm>
            <a:off x="999067" y="1515534"/>
            <a:ext cx="10845799" cy="32988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s-CO" sz="48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4. Movilización: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s-CO" sz="48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Pueden organizar acciones como huelgas o protestas para presionar por cambios o mejoras laborales.</a:t>
            </a:r>
          </a:p>
        </p:txBody>
      </p:sp>
    </p:spTree>
    <p:extLst>
      <p:ext uri="{BB962C8B-B14F-4D97-AF65-F5344CB8AC3E}">
        <p14:creationId xmlns:p14="http://schemas.microsoft.com/office/powerpoint/2010/main" val="250902085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B87057C9-7731-49A6-AC1F-E118DE1FA82E}"/>
              </a:ext>
            </a:extLst>
          </p:cNvPr>
          <p:cNvSpPr txBox="1"/>
          <p:nvPr/>
        </p:nvSpPr>
        <p:spPr>
          <a:xfrm>
            <a:off x="499533" y="440267"/>
            <a:ext cx="10828867" cy="57947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s-CO" sz="36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Tipos de liderazgo sindical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es-CO" sz="3600" dirty="0">
              <a:solidFill>
                <a:schemeClr val="bg1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742950" indent="-742950" algn="just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</a:pPr>
            <a:r>
              <a:rPr lang="es-CO" sz="36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Líderes electos: Generalmente son elegidos por los miembros del sindicato para representar sus intereses.</a:t>
            </a:r>
          </a:p>
          <a:p>
            <a:pPr marL="742950" indent="-742950" algn="just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</a:pPr>
            <a:endParaRPr lang="es-CO" sz="3600" dirty="0">
              <a:solidFill>
                <a:schemeClr val="bg1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742950" indent="-742950" algn="just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</a:pPr>
            <a:r>
              <a:rPr lang="es-CO" sz="36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Dirigentes gremiales: Se enfocan en sectores específicos como la industria, servicios o profesiones</a:t>
            </a:r>
            <a:r>
              <a:rPr lang="es-CO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23475317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16E84733-B252-4368-82A7-C4AA6ACB5781}"/>
              </a:ext>
            </a:extLst>
          </p:cNvPr>
          <p:cNvSpPr txBox="1"/>
          <p:nvPr/>
        </p:nvSpPr>
        <p:spPr>
          <a:xfrm>
            <a:off x="67733" y="2672919"/>
            <a:ext cx="10557934" cy="31700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sz="4000" b="0" i="0" dirty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Importancia del liderazgo sindical:</a:t>
            </a:r>
          </a:p>
          <a:p>
            <a:pPr algn="just"/>
            <a:endParaRPr lang="es-ES" sz="4000" b="0" i="0" dirty="0">
              <a:solidFill>
                <a:schemeClr val="bg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s-ES" sz="4000" b="0" i="0" dirty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Un liderazgo sindical efectivo es crucial para la satisfacción de los miembros y la efectividad del sindicato como organización. </a:t>
            </a:r>
            <a:endParaRPr lang="es-CO" sz="5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188921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DD471B20-9AC8-4673-A287-D4128D919320}"/>
              </a:ext>
            </a:extLst>
          </p:cNvPr>
          <p:cNvSpPr txBox="1"/>
          <p:nvPr/>
        </p:nvSpPr>
        <p:spPr>
          <a:xfrm>
            <a:off x="220133" y="3589867"/>
            <a:ext cx="10126133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ES" sz="3600" b="0" i="0" dirty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Permite mejorar la calidad de vida de los trabajadores, promover lugares de trabajo armoniosos y defender la dignidad de los miembros en el día a día. </a:t>
            </a:r>
          </a:p>
        </p:txBody>
      </p:sp>
    </p:spTree>
    <p:extLst>
      <p:ext uri="{BB962C8B-B14F-4D97-AF65-F5344CB8AC3E}">
        <p14:creationId xmlns:p14="http://schemas.microsoft.com/office/powerpoint/2010/main" val="321629546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B87057C9-7731-49A6-AC1F-E118DE1FA82E}"/>
              </a:ext>
            </a:extLst>
          </p:cNvPr>
          <p:cNvSpPr txBox="1"/>
          <p:nvPr/>
        </p:nvSpPr>
        <p:spPr>
          <a:xfrm>
            <a:off x="1625600" y="482601"/>
            <a:ext cx="8830733" cy="56323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fontAlgn="ctr"/>
            <a:r>
              <a:rPr lang="es-ES" sz="4000" b="0" i="0" dirty="0">
                <a:solidFill>
                  <a:srgbClr val="EEF0F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Para fortalecer el liderazgo sindical, es esencial la formación continua del dirigente en áreas como tecnología y competencias, la comunicación transparente y constante con las bases y la sociedad, y la inclusión de voces diversas, especialmente de jóvenes y mujeres, en los órganos de representación. </a:t>
            </a:r>
            <a:endParaRPr lang="es-CO" sz="20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77150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B87057C9-7731-49A6-AC1F-E118DE1FA82E}"/>
              </a:ext>
            </a:extLst>
          </p:cNvPr>
          <p:cNvSpPr txBox="1"/>
          <p:nvPr/>
        </p:nvSpPr>
        <p:spPr>
          <a:xfrm>
            <a:off x="1617133" y="541867"/>
            <a:ext cx="8475134" cy="63401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fontAlgn="ctr"/>
            <a:r>
              <a:rPr lang="es-ES" sz="4400" b="0" i="0" dirty="0">
                <a:solidFill>
                  <a:srgbClr val="EEF0F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También es importante adaptarse a los tiempos con nuevas formas de organización, expandir la negociación colectiva a nuevos colectivos, y crear alianzas estratégicas con otras organizaciones sociales para aumentar el poder de acción. </a:t>
            </a:r>
            <a:endParaRPr lang="es-ES" sz="4400" b="0" i="0" dirty="0">
              <a:solidFill>
                <a:srgbClr val="A8C7FA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br>
              <a:rPr lang="es-ES" sz="3600" b="0" i="0" dirty="0">
                <a:solidFill>
                  <a:srgbClr val="EEF0FF"/>
                </a:solidFill>
                <a:effectLst/>
                <a:latin typeface="Google Sans"/>
              </a:rPr>
            </a:br>
            <a:endParaRPr lang="es-CO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851933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B87057C9-7731-49A6-AC1F-E118DE1FA82E}"/>
              </a:ext>
            </a:extLst>
          </p:cNvPr>
          <p:cNvSpPr txBox="1"/>
          <p:nvPr/>
        </p:nvSpPr>
        <p:spPr>
          <a:xfrm>
            <a:off x="1523999" y="651933"/>
            <a:ext cx="9821333" cy="48320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buFont typeface="Arial" panose="020B0604020202020204" pitchFamily="34" charset="0"/>
              <a:buChar char="•"/>
            </a:pPr>
            <a:r>
              <a:rPr lang="es-ES" sz="4400" b="1" i="0" dirty="0">
                <a:solidFill>
                  <a:srgbClr val="EEF0F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Formación continua:</a:t>
            </a:r>
            <a:r>
              <a:rPr lang="es-ES" sz="4400" b="0" i="0" dirty="0">
                <a:solidFill>
                  <a:srgbClr val="EEF0F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</a:p>
          <a:p>
            <a:pPr algn="just">
              <a:buFont typeface="Arial" panose="020B0604020202020204" pitchFamily="34" charset="0"/>
              <a:buChar char="•"/>
            </a:pPr>
            <a:endParaRPr lang="es-ES" sz="4400" b="0" i="0" dirty="0">
              <a:solidFill>
                <a:srgbClr val="EEF0FF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s-ES" sz="4400" b="0" i="0" dirty="0">
                <a:solidFill>
                  <a:srgbClr val="EEF0F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Los dirigentes deben mantener su conocimiento actualizado sobre los avances tecnológicos y las nuevas realidades del mundo laboral para poder representarlos adecuadamente. </a:t>
            </a:r>
          </a:p>
        </p:txBody>
      </p:sp>
    </p:spTree>
    <p:extLst>
      <p:ext uri="{BB962C8B-B14F-4D97-AF65-F5344CB8AC3E}">
        <p14:creationId xmlns:p14="http://schemas.microsoft.com/office/powerpoint/2010/main" val="28668740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966654DF-C5F6-408E-801C-AFC79F3E6D2A}"/>
              </a:ext>
            </a:extLst>
          </p:cNvPr>
          <p:cNvSpPr txBox="1"/>
          <p:nvPr/>
        </p:nvSpPr>
        <p:spPr>
          <a:xfrm>
            <a:off x="3857626" y="242821"/>
            <a:ext cx="8154266" cy="52014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ES" sz="4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Los modelos clave incluyen el liderazgo.</a:t>
            </a:r>
          </a:p>
          <a:p>
            <a:pPr marL="571500" indent="-571500" algn="just">
              <a:buFont typeface="Wingdings" panose="05000000000000000000" pitchFamily="2" charset="2"/>
              <a:buChar char="Ø"/>
            </a:pPr>
            <a:r>
              <a:rPr lang="es-ES" sz="4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</a:t>
            </a:r>
            <a:r>
              <a:rPr lang="es-ES" sz="4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ransformacional</a:t>
            </a:r>
            <a:r>
              <a:rPr lang="es-ES" sz="4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que inspira un cambio profundo.</a:t>
            </a:r>
          </a:p>
          <a:p>
            <a:pPr marL="571500" indent="-571500" algn="just">
              <a:buFont typeface="Wingdings" panose="05000000000000000000" pitchFamily="2" charset="2"/>
              <a:buChar char="Ø"/>
            </a:pPr>
            <a:r>
              <a:rPr lang="es-ES" sz="4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El </a:t>
            </a:r>
            <a:r>
              <a:rPr lang="es-ES" sz="4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transaccional</a:t>
            </a:r>
            <a:r>
              <a:rPr lang="es-ES" sz="4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basado en el intercambio de beneficios. </a:t>
            </a:r>
          </a:p>
          <a:p>
            <a:pPr marL="571500" indent="-571500" algn="just">
              <a:buFont typeface="Wingdings" panose="05000000000000000000" pitchFamily="2" charset="2"/>
              <a:buChar char="Ø"/>
            </a:pPr>
            <a:r>
              <a:rPr lang="es-ES" sz="4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 </a:t>
            </a:r>
            <a:r>
              <a:rPr lang="es-ES" sz="4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democrático</a:t>
            </a:r>
            <a:r>
              <a:rPr lang="es-ES" sz="4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que garantiza la participación de las bases. </a:t>
            </a:r>
            <a:endParaRPr lang="es-ES" sz="4000" b="0" i="0" dirty="0">
              <a:solidFill>
                <a:schemeClr val="bg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435067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B87057C9-7731-49A6-AC1F-E118DE1FA82E}"/>
              </a:ext>
            </a:extLst>
          </p:cNvPr>
          <p:cNvSpPr txBox="1"/>
          <p:nvPr/>
        </p:nvSpPr>
        <p:spPr>
          <a:xfrm>
            <a:off x="1371600" y="364067"/>
            <a:ext cx="10507133" cy="5509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buFont typeface="Arial" panose="020B0604020202020204" pitchFamily="34" charset="0"/>
              <a:buChar char="•"/>
            </a:pPr>
            <a:r>
              <a:rPr lang="es-ES" sz="4400" b="1" i="0" dirty="0">
                <a:solidFill>
                  <a:srgbClr val="EEF0F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Desarrollo de competencias:</a:t>
            </a:r>
            <a:r>
              <a:rPr lang="es-ES" sz="4400" b="0" i="0" dirty="0">
                <a:solidFill>
                  <a:srgbClr val="EEF0F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</a:p>
          <a:p>
            <a:pPr algn="just">
              <a:buFont typeface="Arial" panose="020B0604020202020204" pitchFamily="34" charset="0"/>
              <a:buChar char="•"/>
            </a:pPr>
            <a:endParaRPr lang="es-ES" sz="4400" b="0" i="0" dirty="0">
              <a:solidFill>
                <a:srgbClr val="EEF0FF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s-ES" sz="4400" b="0" i="0" dirty="0">
                <a:solidFill>
                  <a:srgbClr val="EEF0F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Es crucial mejorar las habilidades individuales y adquirir conocimientos para gestionar eficazmente los desafíos sindicales, como los relacionados con la tecnología y la defensa de los derechos laborales. </a:t>
            </a:r>
          </a:p>
        </p:txBody>
      </p:sp>
    </p:spTree>
    <p:extLst>
      <p:ext uri="{BB962C8B-B14F-4D97-AF65-F5344CB8AC3E}">
        <p14:creationId xmlns:p14="http://schemas.microsoft.com/office/powerpoint/2010/main" val="234398868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B87057C9-7731-49A6-AC1F-E118DE1FA82E}"/>
              </a:ext>
            </a:extLst>
          </p:cNvPr>
          <p:cNvSpPr txBox="1"/>
          <p:nvPr/>
        </p:nvSpPr>
        <p:spPr>
          <a:xfrm>
            <a:off x="1371600" y="364067"/>
            <a:ext cx="9440333" cy="48320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ES" sz="4400" b="1" i="0" dirty="0">
                <a:solidFill>
                  <a:srgbClr val="EEF0F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Comunicación efectiva:</a:t>
            </a:r>
            <a:r>
              <a:rPr lang="es-ES" sz="4400" b="0" i="0" dirty="0">
                <a:solidFill>
                  <a:srgbClr val="EEF0F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</a:p>
          <a:p>
            <a:pPr algn="just"/>
            <a:endParaRPr lang="es-ES" sz="4400" b="0" i="0" dirty="0">
              <a:solidFill>
                <a:srgbClr val="EEF0FF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s-ES" sz="4400" b="0" i="0" dirty="0">
                <a:solidFill>
                  <a:srgbClr val="EEF0F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Establecer canales de comunicación abiertos, claros y transparentes con las bases para difundir información, escuchar sus preocupaciones y construir confianza.</a:t>
            </a:r>
          </a:p>
        </p:txBody>
      </p:sp>
    </p:spTree>
    <p:extLst>
      <p:ext uri="{BB962C8B-B14F-4D97-AF65-F5344CB8AC3E}">
        <p14:creationId xmlns:p14="http://schemas.microsoft.com/office/powerpoint/2010/main" val="145845516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B87057C9-7731-49A6-AC1F-E118DE1FA82E}"/>
              </a:ext>
            </a:extLst>
          </p:cNvPr>
          <p:cNvSpPr txBox="1"/>
          <p:nvPr/>
        </p:nvSpPr>
        <p:spPr>
          <a:xfrm>
            <a:off x="1371600" y="364067"/>
            <a:ext cx="10244667" cy="5509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buFont typeface="Arial" panose="020B0604020202020204" pitchFamily="34" charset="0"/>
              <a:buChar char="•"/>
            </a:pPr>
            <a:r>
              <a:rPr lang="es-ES" sz="4400" b="1" i="0" dirty="0">
                <a:solidFill>
                  <a:srgbClr val="EEF0F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Participación de jóvenes y mujeres:</a:t>
            </a:r>
          </a:p>
          <a:p>
            <a:pPr algn="just"/>
            <a:r>
              <a:rPr lang="es-ES" sz="4400" b="0" i="0" dirty="0">
                <a:solidFill>
                  <a:srgbClr val="EEF0F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</a:p>
          <a:p>
            <a:pPr algn="just"/>
            <a:r>
              <a:rPr lang="es-ES" sz="4400" b="0" i="0" dirty="0">
                <a:solidFill>
                  <a:srgbClr val="EEF0F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Ampliar las formas de organización y representación para incluir y empoderar a las trabajadoras y trabajadores jóvenes y mujeres, asegurando su mayor participación en el movimiento sindical</a:t>
            </a:r>
            <a:r>
              <a:rPr lang="es-ES" sz="4400" b="0" i="0" dirty="0">
                <a:solidFill>
                  <a:srgbClr val="EEF0FF"/>
                </a:solidFill>
                <a:effectLst/>
                <a:latin typeface="Google Sans"/>
              </a:rPr>
              <a:t>. </a:t>
            </a:r>
          </a:p>
        </p:txBody>
      </p:sp>
    </p:spTree>
    <p:extLst>
      <p:ext uri="{BB962C8B-B14F-4D97-AF65-F5344CB8AC3E}">
        <p14:creationId xmlns:p14="http://schemas.microsoft.com/office/powerpoint/2010/main" val="345321600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B87057C9-7731-49A6-AC1F-E118DE1FA82E}"/>
              </a:ext>
            </a:extLst>
          </p:cNvPr>
          <p:cNvSpPr txBox="1"/>
          <p:nvPr/>
        </p:nvSpPr>
        <p:spPr>
          <a:xfrm>
            <a:off x="1371600" y="364067"/>
            <a:ext cx="9364133" cy="48320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buFont typeface="Arial" panose="020B0604020202020204" pitchFamily="34" charset="0"/>
              <a:buChar char="•"/>
            </a:pPr>
            <a:r>
              <a:rPr lang="es-ES" sz="4400" b="1" i="0" dirty="0">
                <a:solidFill>
                  <a:srgbClr val="EEF0F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Educación y empoderamiento:</a:t>
            </a:r>
          </a:p>
          <a:p>
            <a:pPr algn="just"/>
            <a:r>
              <a:rPr lang="es-ES" sz="4400" b="0" i="0" dirty="0">
                <a:solidFill>
                  <a:srgbClr val="EEF0F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</a:p>
          <a:p>
            <a:pPr algn="just"/>
            <a:r>
              <a:rPr lang="es-ES" sz="4400" b="0" i="0" dirty="0">
                <a:solidFill>
                  <a:srgbClr val="EEF0F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Educar a los trabajadores sobre los beneficios y roles del sindicato para fomentar una toma de decisiones informada y fortalecer la voz colectiva. </a:t>
            </a:r>
          </a:p>
        </p:txBody>
      </p:sp>
    </p:spTree>
    <p:extLst>
      <p:ext uri="{BB962C8B-B14F-4D97-AF65-F5344CB8AC3E}">
        <p14:creationId xmlns:p14="http://schemas.microsoft.com/office/powerpoint/2010/main" val="215186210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B87057C9-7731-49A6-AC1F-E118DE1FA82E}"/>
              </a:ext>
            </a:extLst>
          </p:cNvPr>
          <p:cNvSpPr txBox="1"/>
          <p:nvPr/>
        </p:nvSpPr>
        <p:spPr>
          <a:xfrm>
            <a:off x="1371600" y="364067"/>
            <a:ext cx="8652933" cy="5509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buFont typeface="Arial" panose="020B0604020202020204" pitchFamily="34" charset="0"/>
              <a:buChar char="•"/>
            </a:pPr>
            <a:r>
              <a:rPr lang="es-ES" sz="4400" b="1" i="0" dirty="0">
                <a:solidFill>
                  <a:srgbClr val="EEF0F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Adaptación tecnológica:</a:t>
            </a:r>
            <a:r>
              <a:rPr lang="es-ES" sz="4400" b="0" i="0" dirty="0">
                <a:solidFill>
                  <a:srgbClr val="EEF0F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</a:p>
          <a:p>
            <a:pPr algn="just"/>
            <a:endParaRPr lang="es-ES" sz="4400" b="0" i="0" dirty="0">
              <a:solidFill>
                <a:srgbClr val="EEF0FF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s-ES" sz="4400" b="0" i="0" dirty="0">
                <a:solidFill>
                  <a:srgbClr val="EEF0F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Utilizar la tecnología y las redes sociales para hacer campañas de </a:t>
            </a:r>
            <a:r>
              <a:rPr lang="es-ES" sz="4400" b="0" i="0" dirty="0" err="1">
                <a:solidFill>
                  <a:srgbClr val="EEF0F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sindicalizacion</a:t>
            </a:r>
            <a:r>
              <a:rPr lang="es-ES" sz="4400" b="0" i="0" dirty="0">
                <a:solidFill>
                  <a:srgbClr val="EEF0F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, comunicarse con los trabajadores y acceder a servicios de asesoramiento laboral. </a:t>
            </a:r>
          </a:p>
        </p:txBody>
      </p:sp>
    </p:spTree>
    <p:extLst>
      <p:ext uri="{BB962C8B-B14F-4D97-AF65-F5344CB8AC3E}">
        <p14:creationId xmlns:p14="http://schemas.microsoft.com/office/powerpoint/2010/main" val="406588614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B87057C9-7731-49A6-AC1F-E118DE1FA82E}"/>
              </a:ext>
            </a:extLst>
          </p:cNvPr>
          <p:cNvSpPr txBox="1"/>
          <p:nvPr/>
        </p:nvSpPr>
        <p:spPr>
          <a:xfrm>
            <a:off x="1405467" y="651933"/>
            <a:ext cx="9127066" cy="5509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buFont typeface="Arial" panose="020B0604020202020204" pitchFamily="34" charset="0"/>
              <a:buChar char="•"/>
            </a:pPr>
            <a:r>
              <a:rPr lang="es-ES" sz="4400" b="1" i="0" dirty="0">
                <a:solidFill>
                  <a:srgbClr val="EEF0F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Alianzas estratégicas:</a:t>
            </a:r>
            <a:r>
              <a:rPr lang="es-ES" sz="4400" b="0" i="0" dirty="0">
                <a:solidFill>
                  <a:srgbClr val="EEF0F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</a:p>
          <a:p>
            <a:pPr algn="just">
              <a:buFont typeface="Arial" panose="020B0604020202020204" pitchFamily="34" charset="0"/>
              <a:buChar char="•"/>
            </a:pPr>
            <a:endParaRPr lang="es-ES" sz="4400" b="0" i="0" dirty="0">
              <a:solidFill>
                <a:srgbClr val="EEF0FF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s-ES" sz="4400" b="0" i="0" dirty="0">
                <a:solidFill>
                  <a:srgbClr val="EEF0F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Formar alianzas con </a:t>
            </a:r>
            <a:r>
              <a:rPr lang="es-ES" sz="4400" b="0" i="0" dirty="0" err="1">
                <a:solidFill>
                  <a:srgbClr val="EEF0F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ONGs</a:t>
            </a:r>
            <a:r>
              <a:rPr lang="es-ES" sz="4400" b="0" i="0" dirty="0">
                <a:solidFill>
                  <a:srgbClr val="EEF0F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, grupos de derechos humanos y otras asociaciones comunitarias para ganar poder social y vincular sus demandas con preocupaciones públicas. </a:t>
            </a:r>
          </a:p>
        </p:txBody>
      </p:sp>
    </p:spTree>
    <p:extLst>
      <p:ext uri="{BB962C8B-B14F-4D97-AF65-F5344CB8AC3E}">
        <p14:creationId xmlns:p14="http://schemas.microsoft.com/office/powerpoint/2010/main" val="343186753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966654DF-C5F6-408E-801C-AFC79F3E6D2A}"/>
              </a:ext>
            </a:extLst>
          </p:cNvPr>
          <p:cNvSpPr txBox="1"/>
          <p:nvPr/>
        </p:nvSpPr>
        <p:spPr>
          <a:xfrm>
            <a:off x="3850782" y="432105"/>
            <a:ext cx="8010660" cy="32316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buNone/>
            </a:pPr>
            <a:r>
              <a:rPr lang="es-ES" sz="4400" dirty="0">
                <a:solidFill>
                  <a:srgbClr val="EEF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just">
              <a:buNone/>
            </a:pPr>
            <a:r>
              <a:rPr lang="es-ES" sz="4400" b="0" i="0" dirty="0">
                <a:solidFill>
                  <a:srgbClr val="EEF0F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sz="8000" dirty="0">
                <a:solidFill>
                  <a:srgbClr val="EEF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 “nace" o se "hace" </a:t>
            </a:r>
            <a:r>
              <a:rPr lang="es-ES" sz="8000" b="0" i="0" dirty="0">
                <a:solidFill>
                  <a:srgbClr val="EEF0FF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líder….</a:t>
            </a:r>
            <a:endParaRPr lang="es-CO" sz="8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584452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B87057C9-7731-49A6-AC1F-E118DE1FA82E}"/>
              </a:ext>
            </a:extLst>
          </p:cNvPr>
          <p:cNvSpPr txBox="1"/>
          <p:nvPr/>
        </p:nvSpPr>
        <p:spPr>
          <a:xfrm>
            <a:off x="1600199" y="437092"/>
            <a:ext cx="10151534" cy="50783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endParaRPr lang="es-ES" sz="3600" b="1" i="0" dirty="0">
              <a:solidFill>
                <a:schemeClr val="bg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s-ES" sz="3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 debate sobre si el líder nace o se hace concluye en que es una mezcla de ambos factores. La psicología y la teoría empresarial moderna sugieren que las personas pueden tener una predisposición genética (talento natural, carisma), pero las habilidades de liderazgo operativo se desarrollan a través de la formación, la experiencia y la práctica constante</a:t>
            </a:r>
            <a:endParaRPr lang="es-ES" sz="3600" b="0" i="0" dirty="0">
              <a:solidFill>
                <a:schemeClr val="bg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345477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B87057C9-7731-49A6-AC1F-E118DE1FA82E}"/>
              </a:ext>
            </a:extLst>
          </p:cNvPr>
          <p:cNvSpPr txBox="1"/>
          <p:nvPr/>
        </p:nvSpPr>
        <p:spPr>
          <a:xfrm>
            <a:off x="1405467" y="651933"/>
            <a:ext cx="9876426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buFont typeface="Arial" panose="020B0604020202020204" pitchFamily="34" charset="0"/>
              <a:buChar char="•"/>
            </a:pPr>
            <a:r>
              <a:rPr lang="es-ES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Los líderes nacen (Teoría de los Rasgos):</a:t>
            </a:r>
            <a:r>
              <a:rPr lang="es-ES" sz="3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Esta perspectiva clásica asume que las personas heredan ciertas cualidades innatas (como la inteligencia, la extroversión, la energía y la autoconfianza) que los capacitan para dirigir. Sin embargo, se ha demostrado que basarse solo en esto es insuficiente para liderar organizaciones complejas.</a:t>
            </a:r>
            <a:endParaRPr lang="es-ES" sz="3600" b="0" i="0" dirty="0">
              <a:solidFill>
                <a:schemeClr val="bg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5444907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B87057C9-7731-49A6-AC1F-E118DE1FA82E}"/>
              </a:ext>
            </a:extLst>
          </p:cNvPr>
          <p:cNvSpPr txBox="1"/>
          <p:nvPr/>
        </p:nvSpPr>
        <p:spPr>
          <a:xfrm>
            <a:off x="1585772" y="626175"/>
            <a:ext cx="9593090" cy="50783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buFont typeface="Arial" panose="020B0604020202020204" pitchFamily="34" charset="0"/>
              <a:buChar char="•"/>
            </a:pPr>
            <a:r>
              <a:rPr lang="es-ES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Los líderes se hacen (Teorías del Comportamiento):</a:t>
            </a:r>
            <a:r>
              <a:rPr lang="es-ES" sz="3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Sostiene que el liderazgo es un conjunto de competencias técnicas y emocionales que se pueden enseñar y aprender. Cualquier persona puede desarrollar habilidades como la inteligencia emocional, la </a:t>
            </a:r>
            <a:r>
              <a:rPr lang="es-ES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escucha activa</a:t>
            </a:r>
            <a:r>
              <a:rPr lang="es-ES" sz="3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la </a:t>
            </a:r>
            <a:r>
              <a:rPr lang="es-ES" sz="36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resiliencia</a:t>
            </a:r>
            <a:r>
              <a:rPr lang="es-ES" sz="3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y la </a:t>
            </a:r>
            <a:r>
              <a:rPr lang="es-ES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gestión de equipos</a:t>
            </a:r>
            <a:r>
              <a:rPr lang="es-ES" sz="3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mediante el entrenamiento adecuado. </a:t>
            </a:r>
            <a:endParaRPr lang="es-ES" sz="3600" b="0" i="0" dirty="0">
              <a:solidFill>
                <a:schemeClr val="bg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13154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006CC994-B475-43D4-9037-96C4B3B20849}"/>
              </a:ext>
            </a:extLst>
          </p:cNvPr>
          <p:cNvSpPr txBox="1"/>
          <p:nvPr/>
        </p:nvSpPr>
        <p:spPr>
          <a:xfrm>
            <a:off x="295276" y="371475"/>
            <a:ext cx="8835846" cy="57554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buNone/>
            </a:pPr>
            <a:r>
              <a:rPr lang="es-ES" sz="4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Liderazgo Transformacional:</a:t>
            </a:r>
          </a:p>
          <a:p>
            <a:pPr algn="just">
              <a:buNone/>
            </a:pPr>
            <a:endParaRPr lang="es-ES" sz="4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buNone/>
            </a:pPr>
            <a:r>
              <a:rPr lang="es-ES" sz="4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 dirigente actúa como un visionario que inspira a los afiliados, estimula el intelecto y prioriza el bien común por encima del interés personal.</a:t>
            </a:r>
          </a:p>
          <a:p>
            <a:pPr algn="just">
              <a:buNone/>
            </a:pPr>
            <a:endParaRPr lang="es-ES" sz="4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buNone/>
            </a:pPr>
            <a:r>
              <a:rPr lang="es-ES" sz="4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Promueve la unidad frente a desafíos económicos y sociales. </a:t>
            </a:r>
            <a:endParaRPr lang="es-CO" sz="4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7962240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B87057C9-7731-49A6-AC1F-E118DE1FA82E}"/>
              </a:ext>
            </a:extLst>
          </p:cNvPr>
          <p:cNvSpPr txBox="1"/>
          <p:nvPr/>
        </p:nvSpPr>
        <p:spPr>
          <a:xfrm>
            <a:off x="1405467" y="651933"/>
            <a:ext cx="9490060" cy="48320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buFont typeface="Arial" panose="020B0604020202020204" pitchFamily="34" charset="0"/>
              <a:buChar char="•"/>
            </a:pPr>
            <a:r>
              <a:rPr lang="es-ES" sz="4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Enfoque moderno (El líder se entrena):</a:t>
            </a:r>
            <a:r>
              <a:rPr lang="es-ES" sz="4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El talento natural es un excelente punto de partida (base), pero requiere madurez, sabiduría ganada con los fracasos y desarrollo estratégico para ser verdaderamente efectivo. </a:t>
            </a:r>
            <a:endParaRPr lang="es-ES" sz="4400" b="0" i="0" dirty="0">
              <a:solidFill>
                <a:schemeClr val="bg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4174122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B1BDD7A5-B32C-4EB6-A993-10AA51A65299}"/>
              </a:ext>
            </a:extLst>
          </p:cNvPr>
          <p:cNvSpPr txBox="1"/>
          <p:nvPr/>
        </p:nvSpPr>
        <p:spPr>
          <a:xfrm>
            <a:off x="1146220" y="1004552"/>
            <a:ext cx="10303098" cy="47705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endParaRPr lang="es-ES" sz="4000" b="1" i="0" dirty="0">
              <a:solidFill>
                <a:schemeClr val="bg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/>
            <a:r>
              <a:rPr lang="es-ES" sz="4000" b="1" i="0" dirty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¿Qué es liderazgo en 3 palabras?</a:t>
            </a:r>
          </a:p>
          <a:p>
            <a:pPr algn="l"/>
            <a:endParaRPr lang="es-ES" sz="4000" b="1" i="0" dirty="0">
              <a:solidFill>
                <a:schemeClr val="bg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/>
            <a:r>
              <a:rPr lang="es-ES" sz="4000" b="1" i="0" dirty="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Liderazgo significa que puedes guiar, influir e inspirar a otros.</a:t>
            </a:r>
          </a:p>
          <a:p>
            <a:endParaRPr lang="es-ES" sz="40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s-ES" sz="32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NUEVA ESCUELA POPULAR Y OBRERA</a:t>
            </a:r>
          </a:p>
          <a:p>
            <a:pPr algn="ctr"/>
            <a:r>
              <a:rPr lang="es-ES" sz="32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NEPO</a:t>
            </a:r>
            <a:r>
              <a:rPr lang="es-ES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7350601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ángulo 2"/>
          <p:cNvSpPr/>
          <p:nvPr/>
        </p:nvSpPr>
        <p:spPr>
          <a:xfrm>
            <a:off x="1403797" y="631065"/>
            <a:ext cx="10315978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4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Liderazgo Transaccional:</a:t>
            </a:r>
            <a:r>
              <a:rPr lang="es-ES" sz="4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just"/>
            <a:r>
              <a:rPr lang="es-ES" sz="4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 centra en la negociación y el intercambio. El líder establece acuerdos claros con la patronal o el gobierno (ej. mejoras salariales a cambio de productividad), y utiliza el sistema de recompensas y castigos para mantener la disciplina y el cumplimiento de los estatutos del sindicato. </a:t>
            </a:r>
            <a:endParaRPr lang="es-CO" sz="4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92307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E1214369-6A0F-4E5E-9BC6-92781C186839}"/>
              </a:ext>
            </a:extLst>
          </p:cNvPr>
          <p:cNvSpPr txBox="1"/>
          <p:nvPr/>
        </p:nvSpPr>
        <p:spPr>
          <a:xfrm>
            <a:off x="3580326" y="450761"/>
            <a:ext cx="8306874" cy="56323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sz="4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Liderazgo Democrático o Participativo:</a:t>
            </a:r>
            <a:r>
              <a:rPr lang="es-ES" sz="4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just"/>
            <a:r>
              <a:rPr lang="es-ES" sz="4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 fundamental para la legitimidad del sindicato. Fomenta la consulta a las bases, el voto en asambleas y la toma de decisiones colectiva. Ayuda a evitar la desconexión entre la cúpula directiva y los trabajadores de base. </a:t>
            </a:r>
            <a:endParaRPr lang="es-CO" sz="6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538336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B87057C9-7731-49A6-AC1F-E118DE1FA82E}"/>
              </a:ext>
            </a:extLst>
          </p:cNvPr>
          <p:cNvSpPr txBox="1"/>
          <p:nvPr/>
        </p:nvSpPr>
        <p:spPr>
          <a:xfrm>
            <a:off x="1600199" y="428625"/>
            <a:ext cx="10109201" cy="50167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sz="4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Liderazgo Situacional:</a:t>
            </a:r>
          </a:p>
          <a:p>
            <a:pPr algn="just"/>
            <a:r>
              <a:rPr lang="es-ES" sz="4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 existe un estilo único. El dirigente sindical adapta su enfoque dependiendo de la situación: puede ser más directivo durante una huelga o negociación de pliegos, y más participativo o </a:t>
            </a:r>
            <a:r>
              <a:rPr lang="es-ES" sz="40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delegativo</a:t>
            </a:r>
            <a:r>
              <a:rPr lang="es-ES" sz="4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durante tiempos de organización interna o capacitación.</a:t>
            </a:r>
            <a:endParaRPr lang="es-ES" sz="3200" b="0" i="0" dirty="0">
              <a:solidFill>
                <a:schemeClr val="bg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20199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BB0E218C-165D-4F11-A860-F28B1C9B4FF9}"/>
              </a:ext>
            </a:extLst>
          </p:cNvPr>
          <p:cNvSpPr txBox="1"/>
          <p:nvPr/>
        </p:nvSpPr>
        <p:spPr>
          <a:xfrm>
            <a:off x="128789" y="497265"/>
            <a:ext cx="9478851" cy="47705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sz="4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Liderazgo Carismático y Discursivo:</a:t>
            </a:r>
          </a:p>
          <a:p>
            <a:pPr algn="ctr"/>
            <a:endParaRPr lang="es-ES" sz="4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s-ES" sz="4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sz="3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 poder de convocatoria del líder sindical radica en gran medida en su capacidad retórica e ideológica. Un buen discurso moviliza masas, genera sentido de pertenencia y consolida la confianza de los trabajadores frente a la dirección corporativa</a:t>
            </a:r>
            <a:endParaRPr lang="es-CO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5660158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BB0E218C-165D-4F11-A860-F28B1C9B4FF9}"/>
              </a:ext>
            </a:extLst>
          </p:cNvPr>
          <p:cNvSpPr txBox="1"/>
          <p:nvPr/>
        </p:nvSpPr>
        <p:spPr>
          <a:xfrm>
            <a:off x="200025" y="741963"/>
            <a:ext cx="9446251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ES" sz="4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 el contexto colombiano actual, caracterizado por diversas reformas laborales, un liderazgo sindical sólido no solo defiende derechos, sino que profesionaliza la gestión del sindicato. </a:t>
            </a:r>
            <a:endParaRPr lang="es-CO" sz="3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0187860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12693</TotalTime>
  <Words>1422</Words>
  <Application>Microsoft Office PowerPoint</Application>
  <PresentationFormat>Panorámica</PresentationFormat>
  <Paragraphs>106</Paragraphs>
  <Slides>41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41</vt:i4>
      </vt:variant>
    </vt:vector>
  </HeadingPairs>
  <TitlesOfParts>
    <vt:vector size="47" baseType="lpstr">
      <vt:lpstr>Arial</vt:lpstr>
      <vt:lpstr>Calibri</vt:lpstr>
      <vt:lpstr>Calibri Light</vt:lpstr>
      <vt:lpstr>Google Sans</vt:lpstr>
      <vt:lpstr>Wingdings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Orjuela Acuña Armando</dc:creator>
  <cp:lastModifiedBy>Administrador Nepo</cp:lastModifiedBy>
  <cp:revision>94</cp:revision>
  <dcterms:created xsi:type="dcterms:W3CDTF">2022-02-17T20:10:11Z</dcterms:created>
  <dcterms:modified xsi:type="dcterms:W3CDTF">2026-06-23T13:15:42Z</dcterms:modified>
</cp:coreProperties>
</file>