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8288000" cy="10287000"/>
  <p:notesSz cx="6858000" cy="9144000"/>
  <p:embeddedFontLst>
    <p:embeddedFont>
      <p:font typeface="Aharoni Polished Bold" panose="020B0604020202020204" charset="-79"/>
      <p:regular r:id="rId31"/>
    </p:embeddedFont>
    <p:embeddedFont>
      <p:font typeface="Arial Bold" panose="020B0604020202020204" charset="0"/>
      <p:regular r:id="rId32"/>
    </p:embeddedFont>
    <p:embeddedFont>
      <p:font typeface="Arimo" panose="020B0604020202020204" charset="0"/>
      <p:regular r:id="rId33"/>
    </p:embeddedFont>
    <p:embeddedFont>
      <p:font typeface="Arimo Bold" panose="020B0604020202020204" charset="0"/>
      <p:regular r:id="rId34"/>
    </p:embeddedFont>
    <p:embeddedFont>
      <p:font typeface="Calibri (MS)" panose="020B0604020202020204" charset="0"/>
      <p:regular r:id="rId35"/>
    </p:embeddedFont>
    <p:embeddedFont>
      <p:font typeface="Calibri (MS) Bold" panose="020B0604020202020204" charset="0"/>
      <p:regular r:id="rId36"/>
    </p:embeddedFont>
    <p:embeddedFont>
      <p:font typeface="Calibri (MS) Italics" panose="020B0604020202020204" charset="0"/>
      <p:regular r:id="rId37"/>
    </p:embeddedFont>
    <p:embeddedFont>
      <p:font typeface="Open Sans Bold" panose="020B0604020202020204" charset="0"/>
      <p:regular r:id="rId38"/>
    </p:embeddedFont>
    <p:embeddedFont>
      <p:font typeface="TT Rounds Condensed Bold" panose="020B0604020202020204" charset="0"/>
      <p:regular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4" d="100"/>
          <a:sy n="34" d="100"/>
        </p:scale>
        <p:origin x="1188" y="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26.06.2026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‹Nº›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6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7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8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9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10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11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ut.org.co/index.php?option=com_content&amp;view=frontpag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lo.org/global/about-the-ilo/how-the-ilo-works/member-states/lang--es/index.ht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541978" y="1066800"/>
            <a:ext cx="15746022" cy="579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11"/>
              </a:lnSpc>
            </a:pPr>
            <a:r>
              <a:rPr lang="en-US" sz="6028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ESTRUCTURA INTERNA Y FUNCIONES SINDICALES </a:t>
            </a:r>
          </a:p>
          <a:p>
            <a:pPr algn="ctr">
              <a:lnSpc>
                <a:spcPts val="5863"/>
              </a:lnSpc>
            </a:pPr>
            <a:endParaRPr lang="en-US" sz="6028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r">
              <a:lnSpc>
                <a:spcPts val="5863"/>
              </a:lnSpc>
            </a:pPr>
            <a:endParaRPr lang="en-US" sz="6028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r">
              <a:lnSpc>
                <a:spcPts val="5863"/>
              </a:lnSpc>
            </a:pPr>
            <a:endParaRPr lang="en-US" sz="6028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r">
              <a:lnSpc>
                <a:spcPts val="5863"/>
              </a:lnSpc>
            </a:pPr>
            <a:endParaRPr lang="en-US" sz="6028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r">
              <a:lnSpc>
                <a:spcPts val="3127"/>
              </a:lnSpc>
            </a:pPr>
            <a:endParaRPr lang="en-US" sz="6028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ctr">
              <a:lnSpc>
                <a:spcPts val="5863"/>
              </a:lnSpc>
            </a:pPr>
            <a:endParaRPr lang="en-US" sz="6028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6" name="TextBox 6"/>
          <p:cNvSpPr txBox="1"/>
          <p:nvPr/>
        </p:nvSpPr>
        <p:spPr>
          <a:xfrm>
            <a:off x="4514106" y="8356944"/>
            <a:ext cx="9259788" cy="1028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b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PABLO EMILIO CASTAÑO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0467" y="599537"/>
            <a:ext cx="17680925" cy="15126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72"/>
              </a:lnSpc>
            </a:pPr>
            <a:r>
              <a:rPr lang="en-US" sz="6919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CLASES DE FEDERACIONES</a:t>
            </a:r>
          </a:p>
          <a:p>
            <a:pPr algn="l">
              <a:lnSpc>
                <a:spcPts val="5661"/>
              </a:lnSpc>
            </a:pPr>
            <a:endParaRPr lang="en-US" sz="6919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131712" lvl="1" indent="-565856" algn="l">
              <a:lnSpc>
                <a:spcPts val="5661"/>
              </a:lnSpc>
              <a:buFont typeface="Arial"/>
              <a:buChar char="•"/>
            </a:pPr>
            <a:r>
              <a:rPr lang="en-US" sz="5241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LOCALES: </a:t>
            </a: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Un mismo local o municipio</a:t>
            </a: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31712" lvl="1" indent="-565856" algn="l">
              <a:lnSpc>
                <a:spcPts val="5661"/>
              </a:lnSpc>
              <a:buFont typeface="Arial"/>
              <a:buChar char="•"/>
            </a:pPr>
            <a:r>
              <a:rPr lang="en-US" sz="5241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REGIONALES: </a:t>
            </a: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Región Geografica</a:t>
            </a: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31712" lvl="1" indent="-565856" algn="l">
              <a:lnSpc>
                <a:spcPts val="5661"/>
              </a:lnSpc>
              <a:buFont typeface="Arial"/>
              <a:buChar char="•"/>
            </a:pPr>
            <a:r>
              <a:rPr lang="en-US" sz="5241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PROFESIONALES O GREMIALES: </a:t>
            </a: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Una misma profesión o gremio</a:t>
            </a: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1131712" lvl="1" indent="-565856" algn="l">
              <a:lnSpc>
                <a:spcPts val="5661"/>
              </a:lnSpc>
              <a:buFont typeface="Arial"/>
              <a:buChar char="•"/>
            </a:pPr>
            <a:r>
              <a:rPr lang="en-US" sz="5241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INDUSTRIALES:</a:t>
            </a: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Por rama de actividad económica</a:t>
            </a: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5445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661"/>
              </a:lnSpc>
            </a:pP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4076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4076"/>
              </a:lnSpc>
            </a:pPr>
            <a:r>
              <a:rPr lang="en-US" sz="3774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076"/>
              </a:lnSpc>
            </a:pPr>
            <a:endParaRPr lang="en-US" sz="3774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0467" y="599537"/>
            <a:ext cx="17680925" cy="129831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72"/>
              </a:lnSpc>
            </a:pPr>
            <a:r>
              <a:rPr lang="en-US" sz="6919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GRADOS DE SINDICATOS</a:t>
            </a:r>
          </a:p>
          <a:p>
            <a:pPr algn="l">
              <a:lnSpc>
                <a:spcPts val="5661"/>
              </a:lnSpc>
            </a:pPr>
            <a:endParaRPr lang="en-US" sz="6919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131712" lvl="1" indent="-565856" algn="l">
              <a:lnSpc>
                <a:spcPts val="5661"/>
              </a:lnSpc>
              <a:buFont typeface="Arial"/>
              <a:buChar char="•"/>
            </a:pPr>
            <a:r>
              <a:rPr lang="en-US" sz="5241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SINDICATOS DE TERCER GRADO (CONFEDERACIONES; CUT, CGT, CTC</a:t>
            </a:r>
          </a:p>
          <a:p>
            <a:pPr algn="l">
              <a:lnSpc>
                <a:spcPts val="5661"/>
              </a:lnSpc>
            </a:pPr>
            <a:endParaRPr lang="en-US" sz="5241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5661"/>
              </a:lnSpc>
            </a:pP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Son la agrupación de federaciones u organizaciones de segundo grado cualquiera sea su clase. Representa la máxima autoridad en jerarquía sindical y puede afiliar sindicatos de primer grado Ejemplo: Central unitaria de trabajadores  </a:t>
            </a:r>
            <a:r>
              <a:rPr lang="en-US" sz="5241" u="sng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  <a:hlinkClick r:id="rId3" tooltip="http://www.cut.org.co/index.php?option=com_content&amp;view=frontpage"/>
              </a:rPr>
              <a:t>C.U.T</a:t>
            </a:r>
          </a:p>
          <a:p>
            <a:pPr algn="just">
              <a:lnSpc>
                <a:spcPts val="5445"/>
              </a:lnSpc>
            </a:pPr>
            <a:endParaRPr lang="en-US" sz="5241" u="sng">
              <a:solidFill>
                <a:srgbClr val="000000"/>
              </a:solidFill>
              <a:latin typeface="Arimo"/>
              <a:ea typeface="Arimo"/>
              <a:cs typeface="Arimo"/>
              <a:sym typeface="Arimo"/>
              <a:hlinkClick r:id="rId3" tooltip="http://www.cut.org.co/index.php?option=com_content&amp;view=frontpage"/>
            </a:endParaRPr>
          </a:p>
          <a:p>
            <a:pPr algn="l">
              <a:lnSpc>
                <a:spcPts val="5661"/>
              </a:lnSpc>
            </a:pPr>
            <a:endParaRPr lang="en-US" sz="5241" u="sng">
              <a:solidFill>
                <a:srgbClr val="000000"/>
              </a:solidFill>
              <a:latin typeface="Arimo"/>
              <a:ea typeface="Arimo"/>
              <a:cs typeface="Arimo"/>
              <a:sym typeface="Arimo"/>
              <a:hlinkClick r:id="rId3" tooltip="http://www.cut.org.co/index.php?option=com_content&amp;view=frontpage"/>
            </a:endParaRPr>
          </a:p>
          <a:p>
            <a:pPr algn="l">
              <a:lnSpc>
                <a:spcPts val="5661"/>
              </a:lnSpc>
            </a:pPr>
            <a:endParaRPr lang="en-US" sz="5241" u="sng">
              <a:solidFill>
                <a:srgbClr val="000000"/>
              </a:solidFill>
              <a:latin typeface="Arimo"/>
              <a:ea typeface="Arimo"/>
              <a:cs typeface="Arimo"/>
              <a:sym typeface="Arimo"/>
              <a:hlinkClick r:id="rId3" tooltip="http://www.cut.org.co/index.php?option=com_content&amp;view=frontpage"/>
            </a:endParaRPr>
          </a:p>
          <a:p>
            <a:pPr algn="just">
              <a:lnSpc>
                <a:spcPts val="5661"/>
              </a:lnSpc>
            </a:pPr>
            <a:endParaRPr lang="en-US" sz="5241" u="sng">
              <a:solidFill>
                <a:srgbClr val="000000"/>
              </a:solidFill>
              <a:latin typeface="Arimo"/>
              <a:ea typeface="Arimo"/>
              <a:cs typeface="Arimo"/>
              <a:sym typeface="Arimo"/>
              <a:hlinkClick r:id="rId3" tooltip="http://www.cut.org.co/index.php?option=com_content&amp;view=frontpage"/>
            </a:endParaRPr>
          </a:p>
          <a:p>
            <a:pPr algn="ctr">
              <a:lnSpc>
                <a:spcPts val="4076"/>
              </a:lnSpc>
            </a:pPr>
            <a:endParaRPr lang="en-US" sz="5241" u="sng">
              <a:solidFill>
                <a:srgbClr val="000000"/>
              </a:solidFill>
              <a:latin typeface="Arimo"/>
              <a:ea typeface="Arimo"/>
              <a:cs typeface="Arimo"/>
              <a:sym typeface="Arimo"/>
              <a:hlinkClick r:id="rId3" tooltip="http://www.cut.org.co/index.php?option=com_content&amp;view=frontpage"/>
            </a:endParaRPr>
          </a:p>
          <a:p>
            <a:pPr algn="just">
              <a:lnSpc>
                <a:spcPts val="4076"/>
              </a:lnSpc>
            </a:pPr>
            <a:r>
              <a:rPr lang="en-US" sz="3774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076"/>
              </a:lnSpc>
            </a:pPr>
            <a:endParaRPr lang="en-US" sz="3774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0467" y="599537"/>
            <a:ext cx="17680925" cy="11297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72"/>
              </a:lnSpc>
            </a:pPr>
            <a:r>
              <a:rPr lang="en-US" sz="6919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DERECHOS DE AFILIACION</a:t>
            </a:r>
          </a:p>
          <a:p>
            <a:pPr algn="ctr">
              <a:lnSpc>
                <a:spcPts val="7472"/>
              </a:lnSpc>
            </a:pPr>
            <a:endParaRPr lang="en-US" sz="6919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5661"/>
              </a:lnSpc>
            </a:pP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Todos los sindicatos tienen, sin limitación alguna, la facultad de unirse o coaligarse en federaciones locales, regionales, nacionales, profesionales o industriales, y éstas en confederaciones. </a:t>
            </a:r>
          </a:p>
          <a:p>
            <a:pPr algn="just">
              <a:lnSpc>
                <a:spcPts val="5661"/>
              </a:lnSpc>
            </a:pP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Las federaciones y confederaciones tienen derecho a personería jurídica propia y las mismas atribuciones de los sindicatos, salvo la declaración de huelga, que compete privativamente, cuando la ley la autoriza, a los sindicatos respectivos o grupos de trabajadores, directa o indirectamente interesados.</a:t>
            </a:r>
          </a:p>
          <a:p>
            <a:pPr algn="just">
              <a:lnSpc>
                <a:spcPts val="4076"/>
              </a:lnSpc>
            </a:pPr>
            <a:r>
              <a:rPr lang="en-US" sz="3774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076"/>
              </a:lnSpc>
            </a:pPr>
            <a:endParaRPr lang="en-US" sz="3774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1138895"/>
            <a:ext cx="14589119" cy="75784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NORMA INTERNACIONAL OIT</a:t>
            </a:r>
          </a:p>
          <a:p>
            <a:pPr algn="l">
              <a:lnSpc>
                <a:spcPts val="4536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6479"/>
              </a:lnSpc>
            </a:pPr>
            <a:r>
              <a:rPr lang="en-US" sz="5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Única agencia 'tripartita' de la ONU, la OIT reúne a gobiernos, empleadores y trabajadores de </a:t>
            </a:r>
            <a:r>
              <a:rPr lang="en-US" sz="5999" u="sng">
                <a:solidFill>
                  <a:srgbClr val="0563C1"/>
                </a:solidFill>
                <a:latin typeface="Calibri (MS)"/>
                <a:ea typeface="Calibri (MS)"/>
                <a:cs typeface="Calibri (MS)"/>
                <a:sym typeface="Calibri (MS)"/>
                <a:hlinkClick r:id="rId3" tooltip="https://www.ilo.org/global/about-the-ilo/how-the-ilo-works/member-states/lang--es/index.htm"/>
              </a:rPr>
              <a:t>187 Estados miembros </a:t>
            </a:r>
            <a:r>
              <a:rPr lang="en-US" sz="59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 a fin de establecer las normas del trabajo, formular políticas y elaborar programas promoviendo el trabajo decente de todos, mujeres y hombres.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003918" y="1148420"/>
            <a:ext cx="15858277" cy="57363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48"/>
              </a:lnSpc>
            </a:pPr>
            <a:r>
              <a:rPr lang="en-US" sz="7174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NORMA INTERNACIONAL </a:t>
            </a:r>
          </a:p>
          <a:p>
            <a:pPr algn="ctr">
              <a:lnSpc>
                <a:spcPts val="7748"/>
              </a:lnSpc>
            </a:pPr>
            <a:endParaRPr lang="en-US" sz="7174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826218" lvl="1" indent="-413109" algn="just">
              <a:lnSpc>
                <a:spcPts val="4930"/>
              </a:lnSpc>
              <a:buFont typeface="Arial"/>
              <a:buChar char="•"/>
            </a:pPr>
            <a:r>
              <a:rPr lang="en-US" sz="4565" b="1">
                <a:solidFill>
                  <a:srgbClr val="000000"/>
                </a:solidFill>
                <a:latin typeface="Aharoni Polished Bold"/>
                <a:ea typeface="Aharoni Polished Bold"/>
                <a:cs typeface="Aharoni Polished Bold"/>
                <a:sym typeface="Aharoni Polished Bold"/>
              </a:rPr>
              <a:t>Convenio 087  y 098 Libertad sindical y derecho de negociación, Colombia lo ratifica el 16 de noviembre de 1976.</a:t>
            </a:r>
          </a:p>
          <a:p>
            <a:pPr marL="826218" lvl="1" indent="-413109" algn="just">
              <a:lnSpc>
                <a:spcPts val="4930"/>
              </a:lnSpc>
            </a:pPr>
            <a:endParaRPr lang="en-US" sz="4565" b="1">
              <a:solidFill>
                <a:srgbClr val="000000"/>
              </a:solidFill>
              <a:latin typeface="Aharoni Polished Bold"/>
              <a:ea typeface="Aharoni Polished Bold"/>
              <a:cs typeface="Aharoni Polished Bold"/>
              <a:sym typeface="Aharoni Polished Bold"/>
            </a:endParaRPr>
          </a:p>
          <a:p>
            <a:pPr marL="826218" lvl="1" indent="-413109" algn="just">
              <a:lnSpc>
                <a:spcPts val="4930"/>
              </a:lnSpc>
              <a:buFont typeface="Arial"/>
              <a:buChar char="•"/>
            </a:pPr>
            <a:r>
              <a:rPr lang="en-US" sz="4565" b="1">
                <a:solidFill>
                  <a:srgbClr val="000000"/>
                </a:solidFill>
                <a:latin typeface="Aharoni Polished Bold"/>
                <a:ea typeface="Aharoni Polished Bold"/>
                <a:cs typeface="Aharoni Polished Bold"/>
                <a:sym typeface="Aharoni Polished Bold"/>
              </a:rPr>
              <a:t>Ratificados por la ley 26 y 27 de 1976.</a:t>
            </a:r>
          </a:p>
          <a:p>
            <a:pPr marL="826218" lvl="1" indent="-413109" algn="l">
              <a:lnSpc>
                <a:spcPts val="4930"/>
              </a:lnSpc>
            </a:pPr>
            <a:endParaRPr lang="en-US" sz="4565" b="1">
              <a:solidFill>
                <a:srgbClr val="000000"/>
              </a:solidFill>
              <a:latin typeface="Aharoni Polished Bold"/>
              <a:ea typeface="Aharoni Polished Bold"/>
              <a:cs typeface="Aharoni Polished Bold"/>
              <a:sym typeface="Aharoni Polished Bold"/>
            </a:endParaRPr>
          </a:p>
          <a:p>
            <a:pPr marL="826218" lvl="1" indent="-413109" algn="just">
              <a:lnSpc>
                <a:spcPts val="4930"/>
              </a:lnSpc>
            </a:pPr>
            <a:r>
              <a:rPr lang="en-US" sz="4565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717863" cy="2655580"/>
          </a:xfrm>
          <a:custGeom>
            <a:avLst/>
            <a:gdLst/>
            <a:ahLst/>
            <a:cxnLst/>
            <a:rect l="l" t="t" r="r" b="b"/>
            <a:pathLst>
              <a:path w="2717863" h="2655580">
                <a:moveTo>
                  <a:pt x="0" y="0"/>
                </a:moveTo>
                <a:lnTo>
                  <a:pt x="2717863" y="0"/>
                </a:lnTo>
                <a:lnTo>
                  <a:pt x="2717863" y="2655580"/>
                </a:lnTo>
                <a:lnTo>
                  <a:pt x="0" y="26555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931" r="-572"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488271"/>
            <a:ext cx="14589119" cy="91112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404040"/>
                </a:solidFill>
                <a:latin typeface="Arimo Bold"/>
                <a:ea typeface="Arimo Bold"/>
                <a:cs typeface="Arimo Bold"/>
                <a:sym typeface="Arimo Bold"/>
              </a:rPr>
              <a:t>NORMA NACIONAL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40404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398956" lvl="1" indent="-699478" algn="l">
              <a:lnSpc>
                <a:spcPts val="7128"/>
              </a:lnSpc>
              <a:buFont typeface="Arial"/>
              <a:buChar char="•"/>
            </a:pPr>
            <a:r>
              <a:rPr lang="en-US" sz="6600" b="1">
                <a:solidFill>
                  <a:srgbClr val="404040"/>
                </a:solidFill>
                <a:latin typeface="Aharoni Polished Bold"/>
                <a:ea typeface="Aharoni Polished Bold"/>
                <a:cs typeface="Aharoni Polished Bold"/>
                <a:sym typeface="Aharoni Polished Bold"/>
              </a:rPr>
              <a:t>Código Sustantivo del Trabajo.</a:t>
            </a:r>
          </a:p>
          <a:p>
            <a:pPr algn="l">
              <a:lnSpc>
                <a:spcPts val="7128"/>
              </a:lnSpc>
            </a:pPr>
            <a:endParaRPr lang="en-US" sz="6600" b="1">
              <a:solidFill>
                <a:srgbClr val="404040"/>
              </a:solidFill>
              <a:latin typeface="Aharoni Polished Bold"/>
              <a:ea typeface="Aharoni Polished Bold"/>
              <a:cs typeface="Aharoni Polished Bold"/>
              <a:sym typeface="Aharoni Polished Bold"/>
            </a:endParaRPr>
          </a:p>
          <a:p>
            <a:pPr marL="1424940" lvl="1" indent="-712470" algn="l">
              <a:lnSpc>
                <a:spcPts val="7128"/>
              </a:lnSpc>
              <a:buFont typeface="Arial"/>
              <a:buChar char="•"/>
            </a:pPr>
            <a:r>
              <a:rPr lang="en-US" sz="6600" b="1">
                <a:solidFill>
                  <a:srgbClr val="548235"/>
                </a:solidFill>
                <a:latin typeface="Aharoni Polished Bold"/>
                <a:ea typeface="Aharoni Polished Bold"/>
                <a:cs typeface="Aharoni Polished Bold"/>
                <a:sym typeface="Aharoni Polished Bold"/>
              </a:rPr>
              <a:t>Decreto 2663 de 1950</a:t>
            </a:r>
          </a:p>
          <a:p>
            <a:pPr algn="l">
              <a:lnSpc>
                <a:spcPts val="7128"/>
              </a:lnSpc>
            </a:pPr>
            <a:endParaRPr lang="en-US" sz="6600" b="1">
              <a:solidFill>
                <a:srgbClr val="548235"/>
              </a:solidFill>
              <a:latin typeface="Aharoni Polished Bold"/>
              <a:ea typeface="Aharoni Polished Bold"/>
              <a:cs typeface="Aharoni Polished Bold"/>
              <a:sym typeface="Aharoni Polished Bold"/>
            </a:endParaRPr>
          </a:p>
          <a:p>
            <a:pPr marL="1424940" lvl="1" indent="-712470" algn="l">
              <a:lnSpc>
                <a:spcPts val="7128"/>
              </a:lnSpc>
              <a:buFont typeface="Arial"/>
              <a:buChar char="•"/>
            </a:pPr>
            <a:r>
              <a:rPr lang="en-US" sz="6600" b="1">
                <a:solidFill>
                  <a:srgbClr val="548235"/>
                </a:solidFill>
                <a:latin typeface="Aharoni Polished Bold"/>
                <a:ea typeface="Aharoni Polished Bold"/>
                <a:cs typeface="Aharoni Polished Bold"/>
                <a:sym typeface="Aharoni Polished Bold"/>
              </a:rPr>
              <a:t>Segunda parte, derecho colectivo del Trabajo. Artículos 353 al 484</a:t>
            </a:r>
          </a:p>
          <a:p>
            <a:pPr algn="l">
              <a:lnSpc>
                <a:spcPts val="7128"/>
              </a:lnSpc>
            </a:pPr>
            <a:endParaRPr lang="en-US" sz="6600" b="1">
              <a:solidFill>
                <a:srgbClr val="548235"/>
              </a:solidFill>
              <a:latin typeface="Aharoni Polished Bold"/>
              <a:ea typeface="Aharoni Polished Bold"/>
              <a:cs typeface="Aharoni Polished Bold"/>
              <a:sym typeface="Aharoni Polished Bold"/>
            </a:endParaRPr>
          </a:p>
          <a:p>
            <a:pPr marL="1399222" lvl="1" indent="-699611" algn="l">
              <a:lnSpc>
                <a:spcPts val="7128"/>
              </a:lnSpc>
            </a:pPr>
            <a:endParaRPr lang="en-US" sz="6600" b="1">
              <a:solidFill>
                <a:srgbClr val="548235"/>
              </a:solidFill>
              <a:latin typeface="Aharoni Polished Bold"/>
              <a:ea typeface="Aharoni Polished Bold"/>
              <a:cs typeface="Aharoni Polished Bold"/>
              <a:sym typeface="Aharoni Polished Bold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3732324" cy="3646792"/>
          </a:xfrm>
          <a:custGeom>
            <a:avLst/>
            <a:gdLst/>
            <a:ahLst/>
            <a:cxnLst/>
            <a:rect l="l" t="t" r="r" b="b"/>
            <a:pathLst>
              <a:path w="3732324" h="3646792">
                <a:moveTo>
                  <a:pt x="0" y="0"/>
                </a:moveTo>
                <a:lnTo>
                  <a:pt x="3732324" y="0"/>
                </a:lnTo>
                <a:lnTo>
                  <a:pt x="3732324" y="3646792"/>
                </a:lnTo>
                <a:lnTo>
                  <a:pt x="0" y="364679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931" r="-572"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412274" y="209550"/>
            <a:ext cx="14589119" cy="2820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6"/>
              </a:lnSpc>
            </a:pPr>
            <a:r>
              <a:rPr lang="en-US" sz="7200" b="1">
                <a:solidFill>
                  <a:srgbClr val="404040"/>
                </a:solidFill>
                <a:latin typeface="Arimo Bold"/>
                <a:ea typeface="Arimo Bold"/>
                <a:cs typeface="Arimo Bold"/>
                <a:sym typeface="Arimo Bold"/>
              </a:rPr>
              <a:t>NORMA LOCAL ESTATUTOS</a:t>
            </a:r>
          </a:p>
          <a:p>
            <a:pPr algn="ctr">
              <a:lnSpc>
                <a:spcPts val="4536"/>
              </a:lnSpc>
            </a:pPr>
            <a:endParaRPr lang="en-US" sz="7200" b="1">
              <a:solidFill>
                <a:srgbClr val="40404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886774" lvl="1" indent="-443387" algn="l">
              <a:lnSpc>
                <a:spcPts val="5291"/>
              </a:lnSpc>
              <a:buFont typeface="Arial"/>
              <a:buChar char="•"/>
            </a:pPr>
            <a:r>
              <a:rPr lang="en-US" sz="4899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Sentencia C 465 de 2008.</a:t>
            </a:r>
          </a:p>
          <a:p>
            <a:pPr marL="760095" lvl="1" indent="-380048" algn="l">
              <a:lnSpc>
                <a:spcPts val="4536"/>
              </a:lnSpc>
            </a:pPr>
            <a:endParaRPr lang="en-US" sz="4899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10909" y="2579873"/>
            <a:ext cx="17751285" cy="6639851"/>
            <a:chOff x="0" y="0"/>
            <a:chExt cx="23668380" cy="885313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3668348" cy="8853135"/>
            </a:xfrm>
            <a:custGeom>
              <a:avLst/>
              <a:gdLst/>
              <a:ahLst/>
              <a:cxnLst/>
              <a:rect l="l" t="t" r="r" b="b"/>
              <a:pathLst>
                <a:path w="23668348" h="8853135">
                  <a:moveTo>
                    <a:pt x="0" y="0"/>
                  </a:moveTo>
                  <a:lnTo>
                    <a:pt x="23668348" y="0"/>
                  </a:lnTo>
                  <a:lnTo>
                    <a:pt x="23668348" y="8853135"/>
                  </a:lnTo>
                  <a:lnTo>
                    <a:pt x="0" y="885313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l="-543" r="-543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7" name="Freeform 7"/>
          <p:cNvSpPr/>
          <p:nvPr/>
        </p:nvSpPr>
        <p:spPr>
          <a:xfrm>
            <a:off x="152400" y="152400"/>
            <a:ext cx="2312503" cy="2259508"/>
          </a:xfrm>
          <a:custGeom>
            <a:avLst/>
            <a:gdLst/>
            <a:ahLst/>
            <a:cxnLst/>
            <a:rect l="l" t="t" r="r" b="b"/>
            <a:pathLst>
              <a:path w="2312503" h="2259508">
                <a:moveTo>
                  <a:pt x="0" y="0"/>
                </a:moveTo>
                <a:lnTo>
                  <a:pt x="2312503" y="0"/>
                </a:lnTo>
                <a:lnTo>
                  <a:pt x="2312503" y="2259508"/>
                </a:lnTo>
                <a:lnTo>
                  <a:pt x="0" y="225950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2931" r="-572"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12903" y="2956483"/>
            <a:ext cx="17862194" cy="6489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INSTANCIAS DE DIRECCIÓN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4320"/>
              </a:lnSpc>
            </a:pPr>
            <a:r>
              <a:rPr lang="en-US" sz="4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El convenio 87 de la OIT, sobre la libertad sindical y la protección del derecho de sindicalización, artículo 2 dice que los trabajadores y los empleados, sin ninguna distinción y sin autorización previa tienen el derecho de constituir las organizaciones que estimen convenientes, así como el de afiliarse a estas organizaciones, con la sola condición de observar los estatutos de las mismas.</a:t>
            </a:r>
          </a:p>
          <a:p>
            <a:pPr algn="just">
              <a:lnSpc>
                <a:spcPts val="4320"/>
              </a:lnSpc>
            </a:pPr>
            <a:endParaRPr lang="en-US" sz="4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5400"/>
              </a:lnSpc>
            </a:pPr>
            <a:endParaRPr lang="en-US" sz="4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5400"/>
              </a:lnSpc>
            </a:pPr>
            <a:endParaRPr lang="en-US" sz="4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52400" y="152400"/>
            <a:ext cx="2601597" cy="2541978"/>
          </a:xfrm>
          <a:custGeom>
            <a:avLst/>
            <a:gdLst/>
            <a:ahLst/>
            <a:cxnLst/>
            <a:rect l="l" t="t" r="r" b="b"/>
            <a:pathLst>
              <a:path w="2601597" h="2541978">
                <a:moveTo>
                  <a:pt x="0" y="0"/>
                </a:moveTo>
                <a:lnTo>
                  <a:pt x="2601597" y="0"/>
                </a:lnTo>
                <a:lnTo>
                  <a:pt x="2601597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931" r="-572"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542487"/>
            <a:ext cx="14589119" cy="7868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6"/>
              </a:lnSpc>
            </a:pPr>
            <a:r>
              <a:rPr lang="en-US" sz="7200" b="1">
                <a:solidFill>
                  <a:srgbClr val="404040"/>
                </a:solidFill>
                <a:latin typeface="Arimo Bold"/>
                <a:ea typeface="Arimo Bold"/>
                <a:cs typeface="Arimo Bold"/>
                <a:sym typeface="Arimo Bold"/>
              </a:rPr>
              <a:t>NORMA LOCAL ESTATUTOS</a:t>
            </a:r>
          </a:p>
          <a:p>
            <a:pPr algn="ctr">
              <a:lnSpc>
                <a:spcPts val="4536"/>
              </a:lnSpc>
            </a:pPr>
            <a:endParaRPr lang="en-US" sz="7200" b="1">
              <a:solidFill>
                <a:srgbClr val="40404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760095" lvl="1" indent="-380048" algn="l">
              <a:lnSpc>
                <a:spcPts val="4536"/>
              </a:lnSpc>
              <a:buFont typeface="Arial"/>
              <a:buChar char="•"/>
            </a:pPr>
            <a:r>
              <a:rPr lang="en-US" sz="42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Sentencia C 465 de 2008</a:t>
            </a:r>
          </a:p>
          <a:p>
            <a:pPr marL="760095" lvl="1" indent="-380048" algn="just">
              <a:lnSpc>
                <a:spcPts val="4536"/>
              </a:lnSpc>
              <a:buFont typeface="Arial"/>
              <a:buChar char="•"/>
            </a:pPr>
            <a:r>
              <a:rPr lang="en-US" sz="4200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La libertad sindical comporta: i) el derecho de todos los trabajadores, sin discriminación ni distinción alguna, para agruparse a través de la constitución de organizaciones permanentes que los identifican como grupos con intereses comunes, y cuya defensa propugnan. Este derecho implica la libertad tanto para afiliarse como para retirarse de dichas organizaciones; ii) la facultad de constituir y organizar estructural y funcionalmente las referidas organizaciones y conformarlas automáticamente como personas jurídicas, sin la injerencia, intervención o restricción del Estado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542487"/>
            <a:ext cx="14589119" cy="9011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6"/>
              </a:lnSpc>
            </a:pPr>
            <a:r>
              <a:rPr lang="en-US" sz="7200" b="1">
                <a:solidFill>
                  <a:srgbClr val="404040"/>
                </a:solidFill>
                <a:latin typeface="Arimo Bold"/>
                <a:ea typeface="Arimo Bold"/>
                <a:cs typeface="Arimo Bold"/>
                <a:sym typeface="Arimo Bold"/>
              </a:rPr>
              <a:t>NORMA LOCAL ESTATUTOS</a:t>
            </a:r>
          </a:p>
          <a:p>
            <a:pPr algn="ctr">
              <a:lnSpc>
                <a:spcPts val="4536"/>
              </a:lnSpc>
            </a:pPr>
            <a:endParaRPr lang="en-US" sz="7200" b="1">
              <a:solidFill>
                <a:srgbClr val="40404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760095" lvl="1" indent="-380048" algn="l">
              <a:lnSpc>
                <a:spcPts val="4536"/>
              </a:lnSpc>
              <a:buFont typeface="Arial"/>
              <a:buChar char="•"/>
            </a:pPr>
            <a:r>
              <a:rPr lang="en-US" sz="42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Sentencia C 465 de 2008.</a:t>
            </a:r>
          </a:p>
          <a:p>
            <a:pPr marL="760095" lvl="1" indent="-380048" algn="just">
              <a:lnSpc>
                <a:spcPts val="4536"/>
              </a:lnSpc>
              <a:buFont typeface="Arial"/>
              <a:buChar char="•"/>
            </a:pPr>
            <a:r>
              <a:rPr lang="en-US" sz="4200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iii) el poder de las organizaciones de trabajadores de determinar: el objeto de la organización, condiciones de admisión, permanencia, retiro o exclusión de sus miembros, régimen disciplinario interno, órganos de gobierno y representación, constitución y manejo del patrimonio, causales de disolución y liquidación, procedimiento liquidatorio, y otros aspectos que atañen con su estructura, organización y funcionamiento, que deben ser, en principio, libremente convenidos por los miembros de las asociaciones sindicales al darse sus propios estatutos o reformarlos, salvo las limitaciones que válidamente pueda imponer el legislador conforme al inciso 2 del art. 39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227706" y="66675"/>
            <a:ext cx="17773686" cy="162153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0"/>
              </a:lnSpc>
            </a:pPr>
            <a:r>
              <a:rPr lang="en-US" sz="9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QUÉ ES UN SINDICATO?</a:t>
            </a:r>
          </a:p>
          <a:p>
            <a:pPr algn="ctr">
              <a:lnSpc>
                <a:spcPts val="9720"/>
              </a:lnSpc>
            </a:pPr>
            <a:endParaRPr lang="en-US" sz="9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ctr">
              <a:lnSpc>
                <a:spcPts val="5400"/>
              </a:lnSpc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Organización conformada libre, voluntaria y permanente por trabajadores</a:t>
            </a:r>
          </a:p>
          <a:p>
            <a:pPr algn="ctr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ctr">
              <a:lnSpc>
                <a:spcPts val="5400"/>
              </a:lnSpc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Objetivo la defensa de los derechos y necesidades colectivas</a:t>
            </a:r>
          </a:p>
          <a:p>
            <a:pPr algn="ctr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ctr">
              <a:lnSpc>
                <a:spcPts val="5400"/>
              </a:lnSpc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Función principal negociar con los patrones mejores condiciones sociales, laborales, sindicales y económicas de los afiliados y las familias.</a:t>
            </a:r>
          </a:p>
          <a:p>
            <a:pPr algn="ctr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ctr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ctr">
              <a:lnSpc>
                <a:spcPts val="972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r">
              <a:lnSpc>
                <a:spcPts val="972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r">
              <a:lnSpc>
                <a:spcPts val="972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r">
              <a:lnSpc>
                <a:spcPts val="972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ctr">
              <a:lnSpc>
                <a:spcPts val="972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542487"/>
            <a:ext cx="14589119" cy="7892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776"/>
              </a:lnSpc>
            </a:pPr>
            <a:r>
              <a:rPr lang="en-US" sz="7200" b="1">
                <a:solidFill>
                  <a:srgbClr val="404040"/>
                </a:solidFill>
                <a:latin typeface="Arimo Bold"/>
                <a:ea typeface="Arimo Bold"/>
                <a:cs typeface="Arimo Bold"/>
                <a:sym typeface="Arimo Bold"/>
              </a:rPr>
              <a:t>NORMA LOCAL ESTATUTOS</a:t>
            </a:r>
          </a:p>
          <a:p>
            <a:pPr algn="ctr">
              <a:lnSpc>
                <a:spcPts val="3888"/>
              </a:lnSpc>
            </a:pPr>
            <a:endParaRPr lang="en-US" sz="7200" b="1">
              <a:solidFill>
                <a:srgbClr val="40404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760095" lvl="1" indent="-380048" algn="l">
              <a:lnSpc>
                <a:spcPts val="4536"/>
              </a:lnSpc>
              <a:buFont typeface="Arial"/>
              <a:buChar char="•"/>
            </a:pPr>
            <a:r>
              <a:rPr lang="en-US" sz="42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Sentencia C 465 de 2008.</a:t>
            </a:r>
          </a:p>
          <a:p>
            <a:pPr marL="651510" lvl="1" indent="-325755" algn="just">
              <a:lnSpc>
                <a:spcPts val="3888"/>
              </a:lnSpc>
              <a:buFont typeface="Arial"/>
              <a:buChar char="•"/>
            </a:pPr>
            <a:r>
              <a:rPr lang="en-US" sz="3600" i="1">
                <a:solidFill>
                  <a:srgbClr val="000000"/>
                </a:solidFill>
                <a:latin typeface="Calibri (MS) Italics"/>
                <a:ea typeface="Calibri (MS) Italics"/>
                <a:cs typeface="Calibri (MS) Italics"/>
                <a:sym typeface="Calibri (MS) Italics"/>
              </a:rPr>
              <a:t>iv) La facultad de las asociaciones sindicales para formular las reglas relativas a la organización de su administración, así como las políticas, planes y programas de acción que mejor convengan a sus intereses, con la señalada limitación; v) la garantía de que las organizaciones de trabajadores no están sujetas a que la cancelación o la suspensión de la personería jurídica sea ordenada por la autoridad administrativa, sino por vía judicial; vi) el derecho de las organizaciones sindicales para constituir y afiliarse a federaciones y confederaciones nacionales e internacionales; vii) la inhibición, para las autoridades públicas, incluyendo al legislador, de adoptar regulaciones, decisiones o adelantar acciones que tiendan a obstaculizar el disfrute del derecho a la libertad sindical. </a:t>
            </a:r>
          </a:p>
          <a:p>
            <a:pPr marL="651510" lvl="1" indent="-325755" algn="l">
              <a:lnSpc>
                <a:spcPts val="3888"/>
              </a:lnSpc>
            </a:pPr>
            <a:endParaRPr lang="en-US" sz="3600" i="1">
              <a:solidFill>
                <a:srgbClr val="000000"/>
              </a:solidFill>
              <a:latin typeface="Calibri (MS) Italics"/>
              <a:ea typeface="Calibri (MS) Italics"/>
              <a:cs typeface="Calibri (MS) Italics"/>
              <a:sym typeface="Calibri (MS) Itali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742512"/>
            <a:ext cx="14589119" cy="79602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36"/>
              </a:lnSpc>
            </a:pPr>
            <a:r>
              <a:rPr lang="en-US" sz="4200" b="1">
                <a:solidFill>
                  <a:srgbClr val="404040"/>
                </a:solidFill>
                <a:latin typeface="Arimo Bold"/>
                <a:ea typeface="Arimo Bold"/>
                <a:cs typeface="Arimo Bold"/>
                <a:sym typeface="Arimo Bold"/>
              </a:rPr>
              <a:t>ESTATUTOS DE LA ORGANIACIÓN SINDICAL </a:t>
            </a:r>
          </a:p>
          <a:p>
            <a:pPr algn="ctr">
              <a:lnSpc>
                <a:spcPts val="4536"/>
              </a:lnSpc>
            </a:pPr>
            <a:endParaRPr lang="en-US" sz="4200" b="1">
              <a:solidFill>
                <a:srgbClr val="40404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154430" lvl="1" indent="-577215" algn="l">
              <a:lnSpc>
                <a:spcPts val="6480"/>
              </a:lnSpc>
              <a:buFont typeface="Arial"/>
              <a:buChar char="•"/>
            </a:pPr>
            <a:r>
              <a:rPr lang="en-US" sz="6000" b="1">
                <a:solidFill>
                  <a:srgbClr val="404040"/>
                </a:solidFill>
                <a:latin typeface="Arimo Bold"/>
                <a:ea typeface="Arimo Bold"/>
                <a:cs typeface="Arimo Bold"/>
                <a:sym typeface="Arimo Bold"/>
              </a:rPr>
              <a:t>Asamblea Nacional de Delegados:</a:t>
            </a:r>
          </a:p>
          <a:p>
            <a:pPr marL="1154430" lvl="1" indent="-577215" algn="l">
              <a:lnSpc>
                <a:spcPts val="6480"/>
              </a:lnSpc>
              <a:buFont typeface="Arial"/>
              <a:buChar char="•"/>
            </a:pPr>
            <a:endParaRPr lang="en-US" sz="6000" b="1">
              <a:solidFill>
                <a:srgbClr val="40404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828675" lvl="1" indent="-414338" algn="l">
              <a:lnSpc>
                <a:spcPts val="4536"/>
              </a:lnSpc>
              <a:buFont typeface="Arial"/>
              <a:buChar char="•"/>
            </a:pPr>
            <a:r>
              <a:rPr lang="en-US" sz="4200" b="1" spc="-25">
                <a:solidFill>
                  <a:srgbClr val="404040"/>
                </a:solidFill>
                <a:latin typeface="TT Rounds Condensed Bold"/>
                <a:ea typeface="TT Rounds Condensed Bold"/>
                <a:cs typeface="TT Rounds Condensed Bold"/>
                <a:sym typeface="TT Rounds Condensed Bold"/>
              </a:rPr>
              <a:t>Máxima autoridad del Sindicato.</a:t>
            </a:r>
          </a:p>
          <a:p>
            <a:pPr marL="828370" lvl="1" indent="-414185" algn="l">
              <a:lnSpc>
                <a:spcPts val="4536"/>
              </a:lnSpc>
              <a:buFont typeface="Arial"/>
              <a:buChar char="•"/>
            </a:pPr>
            <a:r>
              <a:rPr lang="en-US" sz="4200" b="1" spc="-25">
                <a:solidFill>
                  <a:srgbClr val="404040"/>
                </a:solidFill>
                <a:latin typeface="TT Rounds Condensed Bold"/>
                <a:ea typeface="TT Rounds Condensed Bold"/>
                <a:cs typeface="TT Rounds Condensed Bold"/>
                <a:sym typeface="TT Rounds Condensed Bold"/>
              </a:rPr>
              <a:t>Reunión cada 6 meses.</a:t>
            </a:r>
          </a:p>
          <a:p>
            <a:pPr marL="828675" lvl="1" indent="-414338" algn="l">
              <a:lnSpc>
                <a:spcPts val="4536"/>
              </a:lnSpc>
              <a:buFont typeface="Arial"/>
              <a:buChar char="•"/>
            </a:pPr>
            <a:endParaRPr lang="en-US" sz="4200" b="1" spc="-25">
              <a:solidFill>
                <a:srgbClr val="404040"/>
              </a:solidFill>
              <a:latin typeface="TT Rounds Condensed Bold"/>
              <a:ea typeface="TT Rounds Condensed Bold"/>
              <a:cs typeface="TT Rounds Condensed Bold"/>
              <a:sym typeface="TT Rounds Condensed Bold"/>
            </a:endParaRPr>
          </a:p>
          <a:p>
            <a:pPr marL="828675" lvl="1" indent="-414338" algn="l">
              <a:lnSpc>
                <a:spcPts val="4536"/>
              </a:lnSpc>
              <a:buFont typeface="Arial"/>
              <a:buChar char="•"/>
            </a:pPr>
            <a:r>
              <a:rPr lang="en-US" sz="4200" b="1" spc="-25">
                <a:solidFill>
                  <a:srgbClr val="404040"/>
                </a:solidFill>
                <a:latin typeface="TT Rounds Condensed Bold"/>
                <a:ea typeface="TT Rounds Condensed Bold"/>
                <a:cs typeface="TT Rounds Condensed Bold"/>
                <a:sym typeface="TT Rounds Condensed Bold"/>
              </a:rPr>
              <a:t>Convoca Junta Directiva Nacional, fiscal, mitad más uno de los afiliados.</a:t>
            </a:r>
          </a:p>
          <a:p>
            <a:pPr marL="828675" lvl="1" indent="-414338" algn="l">
              <a:lnSpc>
                <a:spcPts val="4536"/>
              </a:lnSpc>
              <a:buFont typeface="Arial"/>
              <a:buChar char="•"/>
            </a:pPr>
            <a:r>
              <a:rPr lang="en-US" sz="4200" b="1" spc="-25">
                <a:solidFill>
                  <a:srgbClr val="404040"/>
                </a:solidFill>
                <a:latin typeface="TT Rounds Condensed Bold"/>
                <a:ea typeface="TT Rounds Condensed Bold"/>
                <a:cs typeface="TT Rounds Condensed Bold"/>
                <a:sym typeface="TT Rounds Condensed Bold"/>
              </a:rPr>
              <a:t>Sitio, Fecha, decide Junta Nacional.</a:t>
            </a:r>
          </a:p>
          <a:p>
            <a:pPr marL="828675" lvl="1" indent="-414338" algn="l">
              <a:lnSpc>
                <a:spcPts val="4536"/>
              </a:lnSpc>
              <a:buFont typeface="Arial"/>
              <a:buChar char="•"/>
            </a:pPr>
            <a:r>
              <a:rPr lang="en-US" sz="4200" b="1" spc="-25">
                <a:solidFill>
                  <a:srgbClr val="404040"/>
                </a:solidFill>
                <a:latin typeface="TT Rounds Condensed Bold"/>
                <a:ea typeface="TT Rounds Condensed Bold"/>
                <a:cs typeface="TT Rounds Condensed Bold"/>
                <a:sym typeface="TT Rounds Condensed Bold"/>
              </a:rPr>
              <a:t>12 a 50 = 1		301 a 500 = 5</a:t>
            </a:r>
          </a:p>
          <a:p>
            <a:pPr marL="828675" lvl="1" indent="-414338" algn="l">
              <a:lnSpc>
                <a:spcPts val="4536"/>
              </a:lnSpc>
              <a:buFont typeface="Arial"/>
              <a:buChar char="•"/>
            </a:pPr>
            <a:r>
              <a:rPr lang="en-US" sz="4200" b="1" spc="-25">
                <a:solidFill>
                  <a:srgbClr val="404040"/>
                </a:solidFill>
                <a:latin typeface="TT Rounds Condensed Bold"/>
                <a:ea typeface="TT Rounds Condensed Bold"/>
                <a:cs typeface="TT Rounds Condensed Bold"/>
                <a:sym typeface="TT Rounds Condensed Bold"/>
              </a:rPr>
              <a:t>51 a 100 = 2		501 a 700 = 6</a:t>
            </a:r>
          </a:p>
          <a:p>
            <a:pPr marL="828675" lvl="1" indent="-414338" algn="l">
              <a:lnSpc>
                <a:spcPts val="4536"/>
              </a:lnSpc>
              <a:buFont typeface="Arial"/>
              <a:buChar char="•"/>
            </a:pPr>
            <a:r>
              <a:rPr lang="en-US" sz="4200" b="1" spc="-25">
                <a:solidFill>
                  <a:srgbClr val="404040"/>
                </a:solidFill>
                <a:latin typeface="TT Rounds Condensed Bold"/>
                <a:ea typeface="TT Rounds Condensed Bold"/>
                <a:cs typeface="TT Rounds Condensed Bold"/>
                <a:sym typeface="TT Rounds Condensed Bold"/>
              </a:rPr>
              <a:t>101 a 300= 3		701 adelante = 7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011680"/>
            <a:chOff x="0" y="0"/>
            <a:chExt cx="24384000" cy="2682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682240"/>
            </a:xfrm>
            <a:custGeom>
              <a:avLst/>
              <a:gdLst/>
              <a:ahLst/>
              <a:cxnLst/>
              <a:rect l="l" t="t" r="r" b="b"/>
              <a:pathLst>
                <a:path w="24384000" h="2682240">
                  <a:moveTo>
                    <a:pt x="0" y="0"/>
                  </a:moveTo>
                  <a:lnTo>
                    <a:pt x="24384000" y="0"/>
                  </a:lnTo>
                  <a:lnTo>
                    <a:pt x="24384000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48640" y="182880"/>
            <a:ext cx="17190720" cy="1645920"/>
            <a:chOff x="0" y="0"/>
            <a:chExt cx="22920960" cy="2194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920961" cy="2194560"/>
            </a:xfrm>
            <a:custGeom>
              <a:avLst/>
              <a:gdLst/>
              <a:ahLst/>
              <a:cxnLst/>
              <a:rect l="l" t="t" r="r" b="b"/>
              <a:pathLst>
                <a:path w="22920961" h="2194560">
                  <a:moveTo>
                    <a:pt x="0" y="0"/>
                  </a:moveTo>
                  <a:lnTo>
                    <a:pt x="22920961" y="0"/>
                  </a:lnTo>
                  <a:lnTo>
                    <a:pt x="22920961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3510" b="-153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9050"/>
              <a:ext cx="22920960" cy="221361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7560"/>
                </a:lnSpc>
              </a:pPr>
              <a:r>
                <a:rPr lang="en-US" sz="63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CARGOS — SECCIONALES Y COMITÉS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093440" y="91440"/>
            <a:ext cx="1828800" cy="1828800"/>
            <a:chOff x="0" y="0"/>
            <a:chExt cx="2438400" cy="2438400"/>
          </a:xfrm>
        </p:grpSpPr>
        <p:sp>
          <p:nvSpPr>
            <p:cNvPr id="8" name="Freeform 8" descr="/mnt/user-data/uploads/LOGO_NEPO_2024_NEGRO.jpeg"/>
            <p:cNvSpPr/>
            <p:nvPr/>
          </p:nvSpPr>
          <p:spPr>
            <a:xfrm>
              <a:off x="0" y="0"/>
              <a:ext cx="2438400" cy="2438400"/>
            </a:xfrm>
            <a:custGeom>
              <a:avLst/>
              <a:gdLst/>
              <a:ahLst/>
              <a:cxnLst/>
              <a:rect l="l" t="t" r="r" b="b"/>
              <a:pathLst>
                <a:path w="2438400" h="2438400">
                  <a:moveTo>
                    <a:pt x="0" y="0"/>
                  </a:moveTo>
                  <a:lnTo>
                    <a:pt x="2438400" y="0"/>
                  </a:lnTo>
                  <a:lnTo>
                    <a:pt x="2438400" y="2438400"/>
                  </a:lnTo>
                  <a:lnTo>
                    <a:pt x="0" y="2438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90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23237" y="2352037"/>
            <a:ext cx="8280397" cy="7742939"/>
            <a:chOff x="0" y="0"/>
            <a:chExt cx="11040529" cy="1032391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040491" cy="10323877"/>
            </a:xfrm>
            <a:custGeom>
              <a:avLst/>
              <a:gdLst/>
              <a:ahLst/>
              <a:cxnLst/>
              <a:rect l="l" t="t" r="r" b="b"/>
              <a:pathLst>
                <a:path w="11040491" h="10323877">
                  <a:moveTo>
                    <a:pt x="0" y="0"/>
                  </a:moveTo>
                  <a:lnTo>
                    <a:pt x="11040491" y="0"/>
                  </a:lnTo>
                  <a:lnTo>
                    <a:pt x="11040491" y="10323877"/>
                  </a:lnTo>
                  <a:lnTo>
                    <a:pt x="0" y="10323877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48640" y="2377440"/>
            <a:ext cx="8229600" cy="1005840"/>
            <a:chOff x="0" y="0"/>
            <a:chExt cx="10972800" cy="134112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972800" cy="1341120"/>
            </a:xfrm>
            <a:custGeom>
              <a:avLst/>
              <a:gdLst/>
              <a:ahLst/>
              <a:cxnLst/>
              <a:rect l="l" t="t" r="r" b="b"/>
              <a:pathLst>
                <a:path w="10972800" h="1341120">
                  <a:moveTo>
                    <a:pt x="0" y="0"/>
                  </a:moveTo>
                  <a:lnTo>
                    <a:pt x="10972800" y="0"/>
                  </a:lnTo>
                  <a:lnTo>
                    <a:pt x="10972800" y="1341120"/>
                  </a:lnTo>
                  <a:lnTo>
                    <a:pt x="0" y="1341120"/>
                  </a:lnTo>
                  <a:close/>
                </a:path>
              </a:pathLst>
            </a:custGeom>
            <a:solidFill>
              <a:srgbClr val="1A3F1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8640" y="2377440"/>
            <a:ext cx="8229600" cy="1005840"/>
            <a:chOff x="0" y="0"/>
            <a:chExt cx="10972800" cy="134112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0972800" cy="1341120"/>
            </a:xfrm>
            <a:custGeom>
              <a:avLst/>
              <a:gdLst/>
              <a:ahLst/>
              <a:cxnLst/>
              <a:rect l="l" t="t" r="r" b="b"/>
              <a:pathLst>
                <a:path w="10972800" h="1341120">
                  <a:moveTo>
                    <a:pt x="0" y="0"/>
                  </a:moveTo>
                  <a:lnTo>
                    <a:pt x="10972800" y="0"/>
                  </a:lnTo>
                  <a:lnTo>
                    <a:pt x="1097280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09423" b="-10942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10972800" cy="136969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SUBDIRECTIVA SECCIONAL</a:t>
              </a:r>
            </a:p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10 miembros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4400" y="3566160"/>
            <a:ext cx="7315200" cy="603504"/>
            <a:chOff x="0" y="0"/>
            <a:chExt cx="9753600" cy="80467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Presidente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914400" y="4224528"/>
            <a:ext cx="7315200" cy="603504"/>
            <a:chOff x="0" y="0"/>
            <a:chExt cx="9753600" cy="804672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Vicepresidente</a:t>
              </a: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14400" y="4882896"/>
            <a:ext cx="7315200" cy="603504"/>
            <a:chOff x="0" y="0"/>
            <a:chExt cx="9753600" cy="804672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Secretario General</a:t>
              </a: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14400" y="5541264"/>
            <a:ext cx="7315200" cy="603504"/>
            <a:chOff x="0" y="0"/>
            <a:chExt cx="9753600" cy="804672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Tesorero</a:t>
              </a: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914400" y="6199632"/>
            <a:ext cx="7315200" cy="603504"/>
            <a:chOff x="0" y="0"/>
            <a:chExt cx="9753600" cy="804672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Fiscal</a:t>
              </a: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14400" y="6858000"/>
            <a:ext cx="7315200" cy="603504"/>
            <a:chOff x="0" y="0"/>
            <a:chExt cx="9753600" cy="80467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Sec. Organización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914400" y="7516368"/>
            <a:ext cx="7315200" cy="603504"/>
            <a:chOff x="0" y="0"/>
            <a:chExt cx="9753600" cy="804672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Sec. Educación e Investigación</a:t>
              </a:r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914400" y="8174736"/>
            <a:ext cx="7315200" cy="603504"/>
            <a:chOff x="0" y="0"/>
            <a:chExt cx="9753600" cy="804672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Sec. Prensa y Propaganda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914400" y="8833104"/>
            <a:ext cx="7315200" cy="603504"/>
            <a:chOff x="0" y="0"/>
            <a:chExt cx="9753600" cy="804672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Sec. Salud, Seguridad y DDHH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914400" y="9491472"/>
            <a:ext cx="7315200" cy="603504"/>
            <a:chOff x="0" y="0"/>
            <a:chExt cx="9753600" cy="80467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9753600" cy="804672"/>
            </a:xfrm>
            <a:custGeom>
              <a:avLst/>
              <a:gdLst/>
              <a:ahLst/>
              <a:cxnLst/>
              <a:rect l="l" t="t" r="r" b="b"/>
              <a:pathLst>
                <a:path w="9753600" h="804672">
                  <a:moveTo>
                    <a:pt x="0" y="0"/>
                  </a:moveTo>
                  <a:lnTo>
                    <a:pt x="9753600" y="0"/>
                  </a:lnTo>
                  <a:lnTo>
                    <a:pt x="9753600" y="804672"/>
                  </a:lnTo>
                  <a:lnTo>
                    <a:pt x="0" y="80467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6182" b="-186182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9753600" cy="83324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840"/>
                </a:lnSpc>
              </a:pPr>
              <a:r>
                <a:rPr lang="en-US" sz="32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32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Sec. Asuntos Colectivos y Conflictos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9484357" y="2352037"/>
            <a:ext cx="8280397" cy="7000237"/>
            <a:chOff x="0" y="0"/>
            <a:chExt cx="11040529" cy="9333649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1040491" cy="9333611"/>
            </a:xfrm>
            <a:custGeom>
              <a:avLst/>
              <a:gdLst/>
              <a:ahLst/>
              <a:cxnLst/>
              <a:rect l="l" t="t" r="r" b="b"/>
              <a:pathLst>
                <a:path w="11040491" h="9333611">
                  <a:moveTo>
                    <a:pt x="0" y="0"/>
                  </a:moveTo>
                  <a:lnTo>
                    <a:pt x="11040491" y="0"/>
                  </a:lnTo>
                  <a:lnTo>
                    <a:pt x="11040491" y="9333611"/>
                  </a:lnTo>
                  <a:lnTo>
                    <a:pt x="0" y="933361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9509760" y="2377440"/>
            <a:ext cx="8229600" cy="1005840"/>
            <a:chOff x="0" y="0"/>
            <a:chExt cx="10972800" cy="134112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10972800" cy="1341120"/>
            </a:xfrm>
            <a:custGeom>
              <a:avLst/>
              <a:gdLst/>
              <a:ahLst/>
              <a:cxnLst/>
              <a:rect l="l" t="t" r="r" b="b"/>
              <a:pathLst>
                <a:path w="10972800" h="1341120">
                  <a:moveTo>
                    <a:pt x="0" y="0"/>
                  </a:moveTo>
                  <a:lnTo>
                    <a:pt x="10972800" y="0"/>
                  </a:lnTo>
                  <a:lnTo>
                    <a:pt x="10972800" y="1341120"/>
                  </a:lnTo>
                  <a:lnTo>
                    <a:pt x="0" y="1341120"/>
                  </a:lnTo>
                  <a:close/>
                </a:path>
              </a:pathLst>
            </a:custGeom>
            <a:solidFill>
              <a:srgbClr val="1A3F1A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9509760" y="2377440"/>
            <a:ext cx="8229600" cy="1005840"/>
            <a:chOff x="0" y="0"/>
            <a:chExt cx="10972800" cy="134112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0972800" cy="1341120"/>
            </a:xfrm>
            <a:custGeom>
              <a:avLst/>
              <a:gdLst/>
              <a:ahLst/>
              <a:cxnLst/>
              <a:rect l="l" t="t" r="r" b="b"/>
              <a:pathLst>
                <a:path w="10972800" h="1341120">
                  <a:moveTo>
                    <a:pt x="0" y="0"/>
                  </a:moveTo>
                  <a:lnTo>
                    <a:pt x="10972800" y="0"/>
                  </a:lnTo>
                  <a:lnTo>
                    <a:pt x="10972800" y="1341120"/>
                  </a:lnTo>
                  <a:lnTo>
                    <a:pt x="0" y="134112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09423" b="-109423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-28575"/>
              <a:ext cx="10972800" cy="136969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COMITÉ SECCIONAL</a:t>
              </a:r>
            </a:p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5 miembros</a:t>
              </a:r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9875520" y="3566160"/>
            <a:ext cx="7315200" cy="822960"/>
            <a:chOff x="0" y="0"/>
            <a:chExt cx="9753600" cy="10972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9753600" cy="1097280"/>
            </a:xfrm>
            <a:custGeom>
              <a:avLst/>
              <a:gdLst/>
              <a:ahLst/>
              <a:cxnLst/>
              <a:rect l="l" t="t" r="r" b="b"/>
              <a:pathLst>
                <a:path w="9753600" h="1097280">
                  <a:moveTo>
                    <a:pt x="0" y="0"/>
                  </a:moveTo>
                  <a:lnTo>
                    <a:pt x="9753600" y="0"/>
                  </a:lnTo>
                  <a:lnTo>
                    <a:pt x="975360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3200" b="-12320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0" y="-19050"/>
              <a:ext cx="975360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800"/>
                </a:lnSpc>
              </a:pPr>
              <a:r>
                <a:rPr lang="en-US" sz="4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4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Presidente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9875520" y="4480560"/>
            <a:ext cx="7315200" cy="822960"/>
            <a:chOff x="0" y="0"/>
            <a:chExt cx="9753600" cy="10972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9753600" cy="1097280"/>
            </a:xfrm>
            <a:custGeom>
              <a:avLst/>
              <a:gdLst/>
              <a:ahLst/>
              <a:cxnLst/>
              <a:rect l="l" t="t" r="r" b="b"/>
              <a:pathLst>
                <a:path w="9753600" h="1097280">
                  <a:moveTo>
                    <a:pt x="0" y="0"/>
                  </a:moveTo>
                  <a:lnTo>
                    <a:pt x="9753600" y="0"/>
                  </a:lnTo>
                  <a:lnTo>
                    <a:pt x="975360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3200" b="-12320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0" y="-19050"/>
              <a:ext cx="975360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800"/>
                </a:lnSpc>
              </a:pPr>
              <a:r>
                <a:rPr lang="en-US" sz="4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✔ </a:t>
              </a:r>
              <a:r>
                <a:rPr lang="en-US" sz="4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Vicepresidente</a:t>
              </a: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011680"/>
            <a:chOff x="0" y="0"/>
            <a:chExt cx="24384000" cy="2682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682240"/>
            </a:xfrm>
            <a:custGeom>
              <a:avLst/>
              <a:gdLst/>
              <a:ahLst/>
              <a:cxnLst/>
              <a:rect l="l" t="t" r="r" b="b"/>
              <a:pathLst>
                <a:path w="24384000" h="2682240">
                  <a:moveTo>
                    <a:pt x="0" y="0"/>
                  </a:moveTo>
                  <a:lnTo>
                    <a:pt x="24384000" y="0"/>
                  </a:lnTo>
                  <a:lnTo>
                    <a:pt x="24384000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48640" y="182880"/>
            <a:ext cx="17190720" cy="1645920"/>
            <a:chOff x="0" y="0"/>
            <a:chExt cx="22920960" cy="2194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920961" cy="2194560"/>
            </a:xfrm>
            <a:custGeom>
              <a:avLst/>
              <a:gdLst/>
              <a:ahLst/>
              <a:cxnLst/>
              <a:rect l="l" t="t" r="r" b="b"/>
              <a:pathLst>
                <a:path w="22920961" h="2194560">
                  <a:moveTo>
                    <a:pt x="0" y="0"/>
                  </a:moveTo>
                  <a:lnTo>
                    <a:pt x="22920961" y="0"/>
                  </a:lnTo>
                  <a:lnTo>
                    <a:pt x="22920961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3510" b="-153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2920960" cy="223266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9120"/>
                </a:lnSpc>
              </a:pPr>
              <a:r>
                <a:rPr lang="en-US" sz="7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FUNCIONES — PRESIDENTE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093440" y="91440"/>
            <a:ext cx="1828800" cy="1828800"/>
            <a:chOff x="0" y="0"/>
            <a:chExt cx="2438400" cy="2438400"/>
          </a:xfrm>
        </p:grpSpPr>
        <p:sp>
          <p:nvSpPr>
            <p:cNvPr id="8" name="Freeform 8" descr="/mnt/user-data/uploads/LOGO_NEPO_2024_NEGRO.jpeg"/>
            <p:cNvSpPr/>
            <p:nvPr/>
          </p:nvSpPr>
          <p:spPr>
            <a:xfrm>
              <a:off x="0" y="0"/>
              <a:ext cx="2438400" cy="2438400"/>
            </a:xfrm>
            <a:custGeom>
              <a:avLst/>
              <a:gdLst/>
              <a:ahLst/>
              <a:cxnLst/>
              <a:rect l="l" t="t" r="r" b="b"/>
              <a:pathLst>
                <a:path w="2438400" h="2438400">
                  <a:moveTo>
                    <a:pt x="0" y="0"/>
                  </a:moveTo>
                  <a:lnTo>
                    <a:pt x="2438400" y="0"/>
                  </a:lnTo>
                  <a:lnTo>
                    <a:pt x="2438400" y="2438400"/>
                  </a:lnTo>
                  <a:lnTo>
                    <a:pt x="0" y="2438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90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35943" y="2273303"/>
            <a:ext cx="8437883" cy="1762763"/>
            <a:chOff x="0" y="0"/>
            <a:chExt cx="11250511" cy="235035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gradFill rotWithShape="1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48640" y="2286000"/>
            <a:ext cx="914400" cy="1737360"/>
            <a:chOff x="0" y="0"/>
            <a:chExt cx="1219200" cy="231648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8640" y="2286000"/>
            <a:ext cx="914400" cy="1737360"/>
            <a:chOff x="0" y="0"/>
            <a:chExt cx="1219200" cy="231648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1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5920" y="2432304"/>
            <a:ext cx="7132320" cy="1426464"/>
            <a:chOff x="0" y="0"/>
            <a:chExt cx="9509760" cy="190195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7425" b="-4742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Llevar la representación legal del sindicato: contratos, obligaciones, acciones judiciales y civiles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35943" y="4193543"/>
            <a:ext cx="8437883" cy="1762763"/>
            <a:chOff x="0" y="0"/>
            <a:chExt cx="11250511" cy="235035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gradFill rotWithShape="1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  <a:ln w="25400" cap="sq">
              <a:gradFill>
                <a:gsLst>
                  <a:gs pos="0">
                    <a:srgbClr val="A6A6A6">
                      <a:alpha val="100000"/>
                    </a:srgbClr>
                  </a:gs>
                  <a:gs pos="100000">
                    <a:srgbClr val="FFFFFF">
                      <a:alpha val="100000"/>
                    </a:srgbClr>
                  </a:gs>
                </a:gsLst>
                <a:lin ang="0"/>
              </a:gra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48640" y="4206240"/>
            <a:ext cx="914400" cy="1737360"/>
            <a:chOff x="0" y="0"/>
            <a:chExt cx="1219200" cy="23164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548640" y="4206240"/>
            <a:ext cx="914400" cy="1737360"/>
            <a:chOff x="0" y="0"/>
            <a:chExt cx="1219200" cy="23164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2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5920" y="4352544"/>
            <a:ext cx="7132320" cy="1426464"/>
            <a:chOff x="0" y="0"/>
            <a:chExt cx="9509760" cy="1901952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solidFill>
              <a:srgbClr val="FFFFFF">
                <a:alpha val="0"/>
              </a:srgbClr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Presidir la Asamblea Nacional de Delegados y reuniones de la Junta Directiva Nacional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35943" y="6113783"/>
            <a:ext cx="8437883" cy="1762763"/>
            <a:chOff x="0" y="0"/>
            <a:chExt cx="11250511" cy="235035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48640" y="6126480"/>
            <a:ext cx="914400" cy="1737360"/>
            <a:chOff x="0" y="0"/>
            <a:chExt cx="1219200" cy="231648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48640" y="6126480"/>
            <a:ext cx="914400" cy="1737360"/>
            <a:chOff x="0" y="0"/>
            <a:chExt cx="1219200" cy="231648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3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645920" y="6272784"/>
            <a:ext cx="7132320" cy="1426464"/>
            <a:chOff x="0" y="0"/>
            <a:chExt cx="9509760" cy="1901952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7425" b="-4742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Convocar sesiones extraordinarias previa citación por la Secretaría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535943" y="8034023"/>
            <a:ext cx="8437883" cy="1762763"/>
            <a:chOff x="0" y="0"/>
            <a:chExt cx="11250511" cy="2350351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548640" y="8046720"/>
            <a:ext cx="914400" cy="1737360"/>
            <a:chOff x="0" y="0"/>
            <a:chExt cx="1219200" cy="231648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548640" y="8046720"/>
            <a:ext cx="914400" cy="1737360"/>
            <a:chOff x="0" y="0"/>
            <a:chExt cx="1219200" cy="23164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4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645920" y="8193024"/>
            <a:ext cx="7132320" cy="1426464"/>
            <a:chOff x="0" y="0"/>
            <a:chExt cx="9509760" cy="1901952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7425" b="-4742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Informar a la Junta Directiva de las faltas cometidas para imposición de sanciones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497063" y="2273303"/>
            <a:ext cx="8437883" cy="1762763"/>
            <a:chOff x="0" y="0"/>
            <a:chExt cx="11250511" cy="2350351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gradFill rotWithShape="1">
              <a:gsLst>
                <a:gs pos="0">
                  <a:srgbClr val="CDFFD8">
                    <a:alpha val="100000"/>
                  </a:srgbClr>
                </a:gs>
                <a:gs pos="100000">
                  <a:srgbClr val="94B9FF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9509760" y="2286000"/>
            <a:ext cx="914400" cy="1737360"/>
            <a:chOff x="0" y="0"/>
            <a:chExt cx="1219200" cy="231648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9509760" y="2286000"/>
            <a:ext cx="914400" cy="1737360"/>
            <a:chOff x="0" y="0"/>
            <a:chExt cx="1219200" cy="231648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5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607040" y="2432304"/>
            <a:ext cx="7132320" cy="1426464"/>
            <a:chOff x="0" y="0"/>
            <a:chExt cx="9509760" cy="1901952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7425" b="-4742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Firmar actas de sesiones, órdenes de retiro de fondos con Tesorero y Fiscal</a:t>
              </a: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9497063" y="4193543"/>
            <a:ext cx="8437883" cy="1762763"/>
            <a:chOff x="0" y="0"/>
            <a:chExt cx="11250511" cy="2350351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gradFill rotWithShape="1">
              <a:gsLst>
                <a:gs pos="0">
                  <a:srgbClr val="CDFFD8">
                    <a:alpha val="100000"/>
                  </a:srgbClr>
                </a:gs>
                <a:gs pos="100000">
                  <a:srgbClr val="94B9FF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9509760" y="4206240"/>
            <a:ext cx="914400" cy="1737360"/>
            <a:chOff x="0" y="0"/>
            <a:chExt cx="1219200" cy="231648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509760" y="4206240"/>
            <a:ext cx="914400" cy="1737360"/>
            <a:chOff x="0" y="0"/>
            <a:chExt cx="1219200" cy="231648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6</a:t>
              </a: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607040" y="4352544"/>
            <a:ext cx="7132320" cy="1426464"/>
            <a:chOff x="0" y="0"/>
            <a:chExt cx="9509760" cy="1901952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gradFill rotWithShape="1">
              <a:gsLst>
                <a:gs pos="0">
                  <a:srgbClr val="CDFFD8">
                    <a:alpha val="100000"/>
                  </a:srgbClr>
                </a:gs>
                <a:gs pos="100000">
                  <a:srgbClr val="94B9FF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es-CO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Rendir informe escrito trimestral de sus labores a la Junta Directiva</a:t>
              </a: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497063" y="6113783"/>
            <a:ext cx="8437883" cy="1762763"/>
            <a:chOff x="0" y="0"/>
            <a:chExt cx="11250511" cy="2350351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gradFill rotWithShape="1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9509760" y="6126480"/>
            <a:ext cx="914400" cy="1737360"/>
            <a:chOff x="0" y="0"/>
            <a:chExt cx="1219200" cy="231648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9509760" y="6126480"/>
            <a:ext cx="914400" cy="1737360"/>
            <a:chOff x="0" y="0"/>
            <a:chExt cx="1219200" cy="231648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7</a:t>
              </a: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10607040" y="6272784"/>
            <a:ext cx="7132320" cy="1426464"/>
            <a:chOff x="0" y="0"/>
            <a:chExt cx="9509760" cy="1901952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7425" b="-4742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Comunicar al Inspector del Trabajo los cambios en la Junta Directiva Nacional</a:t>
              </a: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9497063" y="8034023"/>
            <a:ext cx="8437883" cy="1762763"/>
            <a:chOff x="0" y="0"/>
            <a:chExt cx="11250511" cy="2350351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1250549" cy="2350389"/>
            </a:xfrm>
            <a:custGeom>
              <a:avLst/>
              <a:gdLst/>
              <a:ahLst/>
              <a:cxnLst/>
              <a:rect l="l" t="t" r="r" b="b"/>
              <a:pathLst>
                <a:path w="11250549" h="2350389">
                  <a:moveTo>
                    <a:pt x="0" y="0"/>
                  </a:moveTo>
                  <a:lnTo>
                    <a:pt x="11250549" y="0"/>
                  </a:lnTo>
                  <a:lnTo>
                    <a:pt x="11250549" y="2350389"/>
                  </a:lnTo>
                  <a:lnTo>
                    <a:pt x="0" y="2350389"/>
                  </a:lnTo>
                  <a:close/>
                </a:path>
              </a:pathLst>
            </a:custGeom>
            <a:solidFill>
              <a:srgbClr val="D9D9D9"/>
            </a:soli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9509760" y="8046720"/>
            <a:ext cx="914400" cy="1737360"/>
            <a:chOff x="0" y="0"/>
            <a:chExt cx="1219200" cy="231648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9509760" y="8046720"/>
            <a:ext cx="914400" cy="1737360"/>
            <a:chOff x="0" y="0"/>
            <a:chExt cx="1219200" cy="231648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219200" cy="2316480"/>
            </a:xfrm>
            <a:custGeom>
              <a:avLst/>
              <a:gdLst/>
              <a:ahLst/>
              <a:cxnLst/>
              <a:rect l="l" t="t" r="r" b="b"/>
              <a:pathLst>
                <a:path w="1219200" h="2316480">
                  <a:moveTo>
                    <a:pt x="0" y="0"/>
                  </a:moveTo>
                  <a:lnTo>
                    <a:pt x="1219200" y="0"/>
                  </a:lnTo>
                  <a:lnTo>
                    <a:pt x="1219200" y="2316480"/>
                  </a:lnTo>
                  <a:lnTo>
                    <a:pt x="0" y="23164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193776" r="-193776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0" y="-19050"/>
              <a:ext cx="1219200" cy="23355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5280"/>
                </a:lnSpc>
              </a:pPr>
              <a:r>
                <a:rPr lang="en-US" sz="4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8</a:t>
              </a:r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10607040" y="8193024"/>
            <a:ext cx="7132320" cy="1426464"/>
            <a:chOff x="0" y="0"/>
            <a:chExt cx="9509760" cy="1901952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9509760" cy="1901952"/>
            </a:xfrm>
            <a:custGeom>
              <a:avLst/>
              <a:gdLst/>
              <a:ahLst/>
              <a:cxnLst/>
              <a:rect l="l" t="t" r="r" b="b"/>
              <a:pathLst>
                <a:path w="9509760" h="1901952">
                  <a:moveTo>
                    <a:pt x="0" y="0"/>
                  </a:moveTo>
                  <a:lnTo>
                    <a:pt x="9509760" y="0"/>
                  </a:lnTo>
                  <a:lnTo>
                    <a:pt x="9509760" y="1901952"/>
                  </a:lnTo>
                  <a:lnTo>
                    <a:pt x="0" y="190195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47425" b="-4742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19050"/>
              <a:ext cx="9509760" cy="192100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Ordenar cuentas de gastos aprobados por la Asamblea o la Junta Directiva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011680"/>
            <a:chOff x="0" y="0"/>
            <a:chExt cx="24384000" cy="2682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682240"/>
            </a:xfrm>
            <a:custGeom>
              <a:avLst/>
              <a:gdLst/>
              <a:ahLst/>
              <a:cxnLst/>
              <a:rect l="l" t="t" r="r" b="b"/>
              <a:pathLst>
                <a:path w="24384000" h="2682240">
                  <a:moveTo>
                    <a:pt x="0" y="0"/>
                  </a:moveTo>
                  <a:lnTo>
                    <a:pt x="24384000" y="0"/>
                  </a:lnTo>
                  <a:lnTo>
                    <a:pt x="24384000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48640" y="182880"/>
            <a:ext cx="17190720" cy="1645920"/>
            <a:chOff x="0" y="0"/>
            <a:chExt cx="22920960" cy="2194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920961" cy="2194560"/>
            </a:xfrm>
            <a:custGeom>
              <a:avLst/>
              <a:gdLst/>
              <a:ahLst/>
              <a:cxnLst/>
              <a:rect l="l" t="t" r="r" b="b"/>
              <a:pathLst>
                <a:path w="22920961" h="2194560">
                  <a:moveTo>
                    <a:pt x="0" y="0"/>
                  </a:moveTo>
                  <a:lnTo>
                    <a:pt x="22920961" y="0"/>
                  </a:lnTo>
                  <a:lnTo>
                    <a:pt x="22920961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3510" b="-153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28575"/>
              <a:ext cx="22920960" cy="2223135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6000"/>
                </a:lnSpc>
              </a:pPr>
              <a:r>
                <a:rPr lang="en-US" sz="50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FUNCIONES — SECRETARIO GENERAL Y FISCAL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093440" y="91440"/>
            <a:ext cx="1828800" cy="1828800"/>
            <a:chOff x="0" y="0"/>
            <a:chExt cx="2438400" cy="2438400"/>
          </a:xfrm>
        </p:grpSpPr>
        <p:sp>
          <p:nvSpPr>
            <p:cNvPr id="8" name="Freeform 8" descr="/mnt/user-data/uploads/LOGO_NEPO_2024_NEGRO.jpeg"/>
            <p:cNvSpPr/>
            <p:nvPr/>
          </p:nvSpPr>
          <p:spPr>
            <a:xfrm>
              <a:off x="0" y="0"/>
              <a:ext cx="2438400" cy="2438400"/>
            </a:xfrm>
            <a:custGeom>
              <a:avLst/>
              <a:gdLst/>
              <a:ahLst/>
              <a:cxnLst/>
              <a:rect l="l" t="t" r="r" b="b"/>
              <a:pathLst>
                <a:path w="2438400" h="2438400">
                  <a:moveTo>
                    <a:pt x="0" y="0"/>
                  </a:moveTo>
                  <a:lnTo>
                    <a:pt x="2438400" y="0"/>
                  </a:lnTo>
                  <a:lnTo>
                    <a:pt x="2438400" y="2438400"/>
                  </a:lnTo>
                  <a:lnTo>
                    <a:pt x="0" y="2438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90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48640" y="2286000"/>
            <a:ext cx="8229600" cy="914400"/>
            <a:chOff x="0" y="0"/>
            <a:chExt cx="10972800" cy="12192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0972800" cy="1219200"/>
            </a:xfrm>
            <a:custGeom>
              <a:avLst/>
              <a:gdLst/>
              <a:ahLst/>
              <a:cxnLst/>
              <a:rect l="l" t="t" r="r" b="b"/>
              <a:pathLst>
                <a:path w="10972800" h="1219200">
                  <a:moveTo>
                    <a:pt x="0" y="0"/>
                  </a:moveTo>
                  <a:lnTo>
                    <a:pt x="10972800" y="0"/>
                  </a:lnTo>
                  <a:lnTo>
                    <a:pt x="109728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48640" y="2286000"/>
            <a:ext cx="8229600" cy="914400"/>
            <a:chOff x="0" y="0"/>
            <a:chExt cx="10972800" cy="12192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0972800" cy="1219200"/>
            </a:xfrm>
            <a:custGeom>
              <a:avLst/>
              <a:gdLst/>
              <a:ahLst/>
              <a:cxnLst/>
              <a:rect l="l" t="t" r="r" b="b"/>
              <a:pathLst>
                <a:path w="10972800" h="1219200">
                  <a:moveTo>
                    <a:pt x="0" y="0"/>
                  </a:moveTo>
                  <a:lnTo>
                    <a:pt x="10972800" y="0"/>
                  </a:lnTo>
                  <a:lnTo>
                    <a:pt x="109728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5365" b="-1253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19050"/>
              <a:ext cx="1097280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b="1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SECRETARIO GENERAL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31520" y="3383280"/>
            <a:ext cx="7863840" cy="822960"/>
            <a:chOff x="0" y="0"/>
            <a:chExt cx="10485120" cy="109728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1. </a:t>
              </a:r>
              <a:r>
                <a:rPr lang="en-US" sz="3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Llevar libro de registro de afiliaciones con datos de socios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731520" y="4297680"/>
            <a:ext cx="7863840" cy="822960"/>
            <a:chOff x="0" y="0"/>
            <a:chExt cx="10485120" cy="109728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2.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Llevar el libro de actas de la JDN y Asamblea Nacional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731520" y="5212080"/>
            <a:ext cx="7863840" cy="822960"/>
            <a:chOff x="0" y="0"/>
            <a:chExt cx="10485120" cy="10972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3.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Citar a sesiones extraordinarias por orden del Presidente o Fiscal</a:t>
              </a:r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731520" y="6126480"/>
            <a:ext cx="7863840" cy="822960"/>
            <a:chOff x="0" y="0"/>
            <a:chExt cx="10485120" cy="109728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4.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Firmar actas aprobadas junto con el Presidente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731520" y="7040880"/>
            <a:ext cx="7863840" cy="822960"/>
            <a:chOff x="0" y="0"/>
            <a:chExt cx="10485120" cy="10972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5.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Ser órgano de comunicación de terceros con el sindicato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731520" y="7955280"/>
            <a:ext cx="7863840" cy="822960"/>
            <a:chOff x="0" y="0"/>
            <a:chExt cx="10485120" cy="1097280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6.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Informar al Inspector del Trabajo los cambios de la JDN</a:t>
              </a:r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731520" y="8869680"/>
            <a:ext cx="7863840" cy="822960"/>
            <a:chOff x="0" y="0"/>
            <a:chExt cx="10485120" cy="109728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7.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Llevar el archivo y mantenerlo debidamente ordenado</a:t>
              </a:r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9509760" y="2286000"/>
            <a:ext cx="8229600" cy="914400"/>
            <a:chOff x="0" y="0"/>
            <a:chExt cx="10972800" cy="1219200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0972800" cy="1219200"/>
            </a:xfrm>
            <a:custGeom>
              <a:avLst/>
              <a:gdLst/>
              <a:ahLst/>
              <a:cxnLst/>
              <a:rect l="l" t="t" r="r" b="b"/>
              <a:pathLst>
                <a:path w="10972800" h="1219200">
                  <a:moveTo>
                    <a:pt x="0" y="0"/>
                  </a:moveTo>
                  <a:lnTo>
                    <a:pt x="10972800" y="0"/>
                  </a:lnTo>
                  <a:lnTo>
                    <a:pt x="109728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9509760" y="2286000"/>
            <a:ext cx="8229600" cy="914400"/>
            <a:chOff x="0" y="0"/>
            <a:chExt cx="10972800" cy="12192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10972800" cy="1219200"/>
            </a:xfrm>
            <a:custGeom>
              <a:avLst/>
              <a:gdLst/>
              <a:ahLst/>
              <a:cxnLst/>
              <a:rect l="l" t="t" r="r" b="b"/>
              <a:pathLst>
                <a:path w="10972800" h="1219200">
                  <a:moveTo>
                    <a:pt x="0" y="0"/>
                  </a:moveTo>
                  <a:lnTo>
                    <a:pt x="10972800" y="0"/>
                  </a:lnTo>
                  <a:lnTo>
                    <a:pt x="1097280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5365" b="-12536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19050"/>
              <a:ext cx="1097280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800"/>
                </a:lnSpc>
              </a:pPr>
              <a:r>
                <a:rPr lang="en-US" sz="4000" b="1">
                  <a:solidFill>
                    <a:srgbClr val="FFFFFF"/>
                  </a:solidFill>
                  <a:latin typeface="Arial Bold"/>
                  <a:ea typeface="Arial Bold"/>
                  <a:cs typeface="Arial Bold"/>
                  <a:sym typeface="Arial Bold"/>
                </a:rPr>
                <a:t>FISCAL</a:t>
              </a:r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9692640" y="3383280"/>
            <a:ext cx="7863840" cy="822960"/>
            <a:chOff x="0" y="0"/>
            <a:chExt cx="10485120" cy="109728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1.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Velar por el cumplimiento de obligaciones y derechos de afiliados</a:t>
              </a:r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9692640" y="4297680"/>
            <a:ext cx="7863840" cy="822960"/>
            <a:chOff x="0" y="0"/>
            <a:chExt cx="10485120" cy="109728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2.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Dar concepto sobre puntos sometidos a la Asamblea o Junta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9692640" y="5212080"/>
            <a:ext cx="7863840" cy="822960"/>
            <a:chOff x="0" y="0"/>
            <a:chExt cx="10485120" cy="10972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3.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Visar cuentas de gastos y refrendar las del Tesorero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692640" y="6126480"/>
            <a:ext cx="7863840" cy="822960"/>
            <a:chOff x="0" y="0"/>
            <a:chExt cx="10485120" cy="109728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4.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Controlar las actividades generales del sindicato</a:t>
              </a:r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9692640" y="7040880"/>
            <a:ext cx="7863840" cy="822960"/>
            <a:chOff x="0" y="0"/>
            <a:chExt cx="10485120" cy="109728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5.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Vigilar el cumplimiento estricto de los estatutos</a:t>
              </a:r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9692640" y="7955280"/>
            <a:ext cx="7863840" cy="822960"/>
            <a:chOff x="0" y="0"/>
            <a:chExt cx="10485120" cy="109728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6.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Emitir concepto en casos de expulsión de afiliados</a:t>
              </a:r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9692640" y="8869680"/>
            <a:ext cx="7863840" cy="822960"/>
            <a:chOff x="0" y="0"/>
            <a:chExt cx="10485120" cy="109728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10485120" cy="1097280"/>
            </a:xfrm>
            <a:custGeom>
              <a:avLst/>
              <a:gdLst/>
              <a:ahLst/>
              <a:cxnLst/>
              <a:rect l="l" t="t" r="r" b="b"/>
              <a:pathLst>
                <a:path w="10485120" h="1097280">
                  <a:moveTo>
                    <a:pt x="0" y="0"/>
                  </a:moveTo>
                  <a:lnTo>
                    <a:pt x="10485120" y="0"/>
                  </a:lnTo>
                  <a:lnTo>
                    <a:pt x="10485120" y="1097280"/>
                  </a:lnTo>
                  <a:lnTo>
                    <a:pt x="0" y="10972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36190" b="-13619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19050"/>
              <a:ext cx="10485120" cy="11163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 b="1">
                  <a:solidFill>
                    <a:srgbClr val="2D6A2D"/>
                  </a:solidFill>
                  <a:latin typeface="Arial Bold"/>
                  <a:ea typeface="Arial Bold"/>
                  <a:cs typeface="Arial Bold"/>
                  <a:sym typeface="Arial Bold"/>
                </a:rPr>
                <a:t>7. </a:t>
              </a:r>
              <a:r>
                <a:rPr lang="en-US" sz="3000">
                  <a:solidFill>
                    <a:srgbClr val="1A3F1A"/>
                  </a:solidFill>
                  <a:latin typeface="Arial"/>
                  <a:ea typeface="Arial"/>
                  <a:cs typeface="Arial"/>
                  <a:sym typeface="Arial"/>
                </a:rPr>
                <a:t>Firmar conjuntamente con Presidente y Tesorero retiros de fondos</a:t>
              </a:r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011680"/>
            <a:chOff x="0" y="0"/>
            <a:chExt cx="24384000" cy="2682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682240"/>
            </a:xfrm>
            <a:custGeom>
              <a:avLst/>
              <a:gdLst/>
              <a:ahLst/>
              <a:cxnLst/>
              <a:rect l="l" t="t" r="r" b="b"/>
              <a:pathLst>
                <a:path w="24384000" h="2682240">
                  <a:moveTo>
                    <a:pt x="0" y="0"/>
                  </a:moveTo>
                  <a:lnTo>
                    <a:pt x="24384000" y="0"/>
                  </a:lnTo>
                  <a:lnTo>
                    <a:pt x="24384000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48640" y="182880"/>
            <a:ext cx="17190720" cy="1645920"/>
            <a:chOff x="0" y="0"/>
            <a:chExt cx="22920960" cy="2194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920961" cy="2194560"/>
            </a:xfrm>
            <a:custGeom>
              <a:avLst/>
              <a:gdLst/>
              <a:ahLst/>
              <a:cxnLst/>
              <a:rect l="l" t="t" r="r" b="b"/>
              <a:pathLst>
                <a:path w="22920961" h="2194560">
                  <a:moveTo>
                    <a:pt x="0" y="0"/>
                  </a:moveTo>
                  <a:lnTo>
                    <a:pt x="22920961" y="0"/>
                  </a:lnTo>
                  <a:lnTo>
                    <a:pt x="22920961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3510" b="-153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2920960" cy="223266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9120"/>
                </a:lnSpc>
              </a:pPr>
              <a:r>
                <a:rPr lang="en-US" sz="7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FUNCIONES — TESORERO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093440" y="91440"/>
            <a:ext cx="1828800" cy="1828800"/>
            <a:chOff x="0" y="0"/>
            <a:chExt cx="2438400" cy="2438400"/>
          </a:xfrm>
        </p:grpSpPr>
        <p:sp>
          <p:nvSpPr>
            <p:cNvPr id="8" name="Freeform 8" descr="/mnt/user-data/uploads/LOGO_NEPO_2024_NEGRO.jpeg"/>
            <p:cNvSpPr/>
            <p:nvPr/>
          </p:nvSpPr>
          <p:spPr>
            <a:xfrm>
              <a:off x="0" y="0"/>
              <a:ext cx="2438400" cy="2438400"/>
            </a:xfrm>
            <a:custGeom>
              <a:avLst/>
              <a:gdLst/>
              <a:ahLst/>
              <a:cxnLst/>
              <a:rect l="l" t="t" r="r" b="b"/>
              <a:pathLst>
                <a:path w="2438400" h="2438400">
                  <a:moveTo>
                    <a:pt x="0" y="0"/>
                  </a:moveTo>
                  <a:lnTo>
                    <a:pt x="2438400" y="0"/>
                  </a:lnTo>
                  <a:lnTo>
                    <a:pt x="2438400" y="2438400"/>
                  </a:lnTo>
                  <a:lnTo>
                    <a:pt x="0" y="2438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90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48640" y="2286000"/>
            <a:ext cx="17190720" cy="950976"/>
            <a:chOff x="0" y="0"/>
            <a:chExt cx="22920960" cy="1267968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920961" cy="1267968"/>
            </a:xfrm>
            <a:custGeom>
              <a:avLst/>
              <a:gdLst/>
              <a:ahLst/>
              <a:cxnLst/>
              <a:rect l="l" t="t" r="r" b="b"/>
              <a:pathLst>
                <a:path w="22920961" h="1267968">
                  <a:moveTo>
                    <a:pt x="0" y="0"/>
                  </a:moveTo>
                  <a:lnTo>
                    <a:pt x="22920961" y="0"/>
                  </a:lnTo>
                  <a:lnTo>
                    <a:pt x="2292096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14400" y="2377440"/>
            <a:ext cx="16642080" cy="768096"/>
            <a:chOff x="0" y="0"/>
            <a:chExt cx="22189440" cy="102412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2189439" cy="1024128"/>
            </a:xfrm>
            <a:custGeom>
              <a:avLst/>
              <a:gdLst/>
              <a:ahLst/>
              <a:cxnLst/>
              <a:rect l="l" t="t" r="r" b="b"/>
              <a:pathLst>
                <a:path w="22189439" h="1024128">
                  <a:moveTo>
                    <a:pt x="0" y="0"/>
                  </a:moveTo>
                  <a:lnTo>
                    <a:pt x="22189439" y="0"/>
                  </a:lnTo>
                  <a:lnTo>
                    <a:pt x="22189439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72175" b="-37217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19050"/>
              <a:ext cx="22189440" cy="10431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1.  Recaudar cuotas ordinarias, extraordinarias y multas de los afiliados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548640" y="3383280"/>
            <a:ext cx="17190720" cy="950976"/>
            <a:chOff x="0" y="0"/>
            <a:chExt cx="22920960" cy="126796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920961" cy="1267968"/>
            </a:xfrm>
            <a:custGeom>
              <a:avLst/>
              <a:gdLst/>
              <a:ahLst/>
              <a:cxnLst/>
              <a:rect l="l" t="t" r="r" b="b"/>
              <a:pathLst>
                <a:path w="22920961" h="1267968">
                  <a:moveTo>
                    <a:pt x="0" y="0"/>
                  </a:moveTo>
                  <a:lnTo>
                    <a:pt x="22920961" y="0"/>
                  </a:lnTo>
                  <a:lnTo>
                    <a:pt x="22920961" y="1267968"/>
                  </a:lnTo>
                  <a:lnTo>
                    <a:pt x="0" y="1267968"/>
                  </a:lnTo>
                  <a:close/>
                </a:path>
              </a:pathLst>
            </a:custGeom>
            <a:gradFill rotWithShape="1">
              <a:gsLst>
                <a:gs pos="0">
                  <a:srgbClr val="CDFFD8">
                    <a:alpha val="100000"/>
                  </a:srgbClr>
                </a:gs>
                <a:gs pos="100000">
                  <a:srgbClr val="94B9FF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914400" y="3474720"/>
            <a:ext cx="16642080" cy="1171705"/>
            <a:chOff x="0" y="0"/>
            <a:chExt cx="22189440" cy="15622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2189439" cy="1562274"/>
            </a:xfrm>
            <a:custGeom>
              <a:avLst/>
              <a:gdLst/>
              <a:ahLst/>
              <a:cxnLst/>
              <a:rect l="l" t="t" r="r" b="b"/>
              <a:pathLst>
                <a:path w="22189439" h="1562274">
                  <a:moveTo>
                    <a:pt x="0" y="0"/>
                  </a:moveTo>
                  <a:lnTo>
                    <a:pt x="22189439" y="0"/>
                  </a:lnTo>
                  <a:lnTo>
                    <a:pt x="22189439" y="1562274"/>
                  </a:lnTo>
                  <a:lnTo>
                    <a:pt x="0" y="1562274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243974" b="-20952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22189440" cy="1590849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960"/>
                </a:lnSpc>
              </a:pPr>
              <a:r>
                <a:rPr lang="en-US" sz="33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2.  Implementar el software contable y llevar libros de contabilidad (ingresos, egresos, inventario y balances)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48640" y="4480560"/>
            <a:ext cx="17190720" cy="950976"/>
            <a:chOff x="0" y="0"/>
            <a:chExt cx="22920960" cy="126796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2920961" cy="1267968"/>
            </a:xfrm>
            <a:custGeom>
              <a:avLst/>
              <a:gdLst/>
              <a:ahLst/>
              <a:cxnLst/>
              <a:rect l="l" t="t" r="r" b="b"/>
              <a:pathLst>
                <a:path w="22920961" h="1267968">
                  <a:moveTo>
                    <a:pt x="0" y="0"/>
                  </a:moveTo>
                  <a:lnTo>
                    <a:pt x="22920961" y="0"/>
                  </a:lnTo>
                  <a:lnTo>
                    <a:pt x="2292096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14400" y="4572000"/>
            <a:ext cx="16642080" cy="768096"/>
            <a:chOff x="0" y="0"/>
            <a:chExt cx="22189440" cy="1024128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2189439" cy="1024128"/>
            </a:xfrm>
            <a:custGeom>
              <a:avLst/>
              <a:gdLst/>
              <a:ahLst/>
              <a:cxnLst/>
              <a:rect l="l" t="t" r="r" b="b"/>
              <a:pathLst>
                <a:path w="22189439" h="1024128">
                  <a:moveTo>
                    <a:pt x="0" y="0"/>
                  </a:moveTo>
                  <a:lnTo>
                    <a:pt x="22189439" y="0"/>
                  </a:lnTo>
                  <a:lnTo>
                    <a:pt x="22189439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72175" b="-37217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19050"/>
              <a:ext cx="22189440" cy="10431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3.  Depositar en banco o caja de ahorros los dineros recibidos a nombre del sindicato</a:t>
              </a: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548640" y="5577840"/>
            <a:ext cx="17190720" cy="950976"/>
            <a:chOff x="0" y="0"/>
            <a:chExt cx="22920960" cy="126796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2920961" cy="1267968"/>
            </a:xfrm>
            <a:custGeom>
              <a:avLst/>
              <a:gdLst/>
              <a:ahLst/>
              <a:cxnLst/>
              <a:rect l="l" t="t" r="r" b="b"/>
              <a:pathLst>
                <a:path w="22920961" h="1267968">
                  <a:moveTo>
                    <a:pt x="0" y="0"/>
                  </a:moveTo>
                  <a:lnTo>
                    <a:pt x="22920961" y="0"/>
                  </a:lnTo>
                  <a:lnTo>
                    <a:pt x="22920961" y="1267968"/>
                  </a:lnTo>
                  <a:lnTo>
                    <a:pt x="0" y="1267968"/>
                  </a:lnTo>
                  <a:close/>
                </a:path>
              </a:pathLst>
            </a:custGeom>
            <a:gradFill rotWithShape="1">
              <a:gsLst>
                <a:gs pos="0">
                  <a:srgbClr val="7B2D9F">
                    <a:alpha val="100000"/>
                  </a:srgbClr>
                </a:gs>
                <a:gs pos="100000">
                  <a:srgbClr val="FDD82E">
                    <a:alpha val="100000"/>
                  </a:srgbClr>
                </a:gs>
              </a:gsLst>
              <a:lin ang="5400000"/>
            </a:gra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914400" y="5669280"/>
            <a:ext cx="16642080" cy="768096"/>
            <a:chOff x="0" y="0"/>
            <a:chExt cx="22189440" cy="1024128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2189439" cy="1024128"/>
            </a:xfrm>
            <a:custGeom>
              <a:avLst/>
              <a:gdLst/>
              <a:ahLst/>
              <a:cxnLst/>
              <a:rect l="l" t="t" r="r" b="b"/>
              <a:pathLst>
                <a:path w="22189439" h="1024128">
                  <a:moveTo>
                    <a:pt x="0" y="0"/>
                  </a:moveTo>
                  <a:lnTo>
                    <a:pt x="22189439" y="0"/>
                  </a:lnTo>
                  <a:lnTo>
                    <a:pt x="22189439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72175" b="-37217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22189440" cy="10431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4.  Abstenerse de pagar cuentas no visadas por el Fiscal y el Presidente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48640" y="6675120"/>
            <a:ext cx="17190720" cy="950976"/>
            <a:chOff x="0" y="0"/>
            <a:chExt cx="22920960" cy="1267968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2920961" cy="1267968"/>
            </a:xfrm>
            <a:custGeom>
              <a:avLst/>
              <a:gdLst/>
              <a:ahLst/>
              <a:cxnLst/>
              <a:rect l="l" t="t" r="r" b="b"/>
              <a:pathLst>
                <a:path w="22920961" h="1267968">
                  <a:moveTo>
                    <a:pt x="0" y="0"/>
                  </a:moveTo>
                  <a:lnTo>
                    <a:pt x="22920961" y="0"/>
                  </a:lnTo>
                  <a:lnTo>
                    <a:pt x="22920961" y="1267968"/>
                  </a:lnTo>
                  <a:lnTo>
                    <a:pt x="0" y="1267968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14400" y="6766560"/>
            <a:ext cx="16642080" cy="768096"/>
            <a:chOff x="0" y="0"/>
            <a:chExt cx="22189440" cy="1024128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22189439" cy="1024128"/>
            </a:xfrm>
            <a:custGeom>
              <a:avLst/>
              <a:gdLst/>
              <a:ahLst/>
              <a:cxnLst/>
              <a:rect l="l" t="t" r="r" b="b"/>
              <a:pathLst>
                <a:path w="22189439" h="1024128">
                  <a:moveTo>
                    <a:pt x="0" y="0"/>
                  </a:moveTo>
                  <a:lnTo>
                    <a:pt x="22189439" y="0"/>
                  </a:lnTo>
                  <a:lnTo>
                    <a:pt x="22189439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72175" b="-37217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19050"/>
              <a:ext cx="22189440" cy="10431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5.  Rendir cada 3 meses a la JDN un informe detallado de recaudaciones y gastos</a:t>
              </a:r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548640" y="7772400"/>
            <a:ext cx="17190720" cy="950976"/>
            <a:chOff x="0" y="0"/>
            <a:chExt cx="22920960" cy="1267968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2920961" cy="1267968"/>
            </a:xfrm>
            <a:custGeom>
              <a:avLst/>
              <a:gdLst/>
              <a:ahLst/>
              <a:cxnLst/>
              <a:rect l="l" t="t" r="r" b="b"/>
              <a:pathLst>
                <a:path w="22920961" h="1267968">
                  <a:moveTo>
                    <a:pt x="0" y="0"/>
                  </a:moveTo>
                  <a:lnTo>
                    <a:pt x="22920961" y="0"/>
                  </a:lnTo>
                  <a:lnTo>
                    <a:pt x="2292096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C1FF7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914400" y="7863840"/>
            <a:ext cx="16642080" cy="768096"/>
            <a:chOff x="0" y="0"/>
            <a:chExt cx="22189440" cy="1024128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2189439" cy="1024128"/>
            </a:xfrm>
            <a:custGeom>
              <a:avLst/>
              <a:gdLst/>
              <a:ahLst/>
              <a:cxnLst/>
              <a:rect l="l" t="t" r="r" b="b"/>
              <a:pathLst>
                <a:path w="22189439" h="1024128">
                  <a:moveTo>
                    <a:pt x="0" y="0"/>
                  </a:moveTo>
                  <a:lnTo>
                    <a:pt x="22189439" y="0"/>
                  </a:lnTo>
                  <a:lnTo>
                    <a:pt x="22189439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72175" b="-37217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19050"/>
              <a:ext cx="22189440" cy="10431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6.  Firmar conjuntamente con Presidente y Fiscal todo giro y retiro de fondos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548640" y="8869680"/>
            <a:ext cx="17190720" cy="950976"/>
            <a:chOff x="0" y="0"/>
            <a:chExt cx="22920960" cy="1267968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2920961" cy="1267968"/>
            </a:xfrm>
            <a:custGeom>
              <a:avLst/>
              <a:gdLst/>
              <a:ahLst/>
              <a:cxnLst/>
              <a:rect l="l" t="t" r="r" b="b"/>
              <a:pathLst>
                <a:path w="22920961" h="1267968">
                  <a:moveTo>
                    <a:pt x="0" y="0"/>
                  </a:moveTo>
                  <a:lnTo>
                    <a:pt x="22920961" y="0"/>
                  </a:lnTo>
                  <a:lnTo>
                    <a:pt x="22920961" y="1267968"/>
                  </a:lnTo>
                  <a:lnTo>
                    <a:pt x="0" y="1267968"/>
                  </a:ln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914400" y="8961120"/>
            <a:ext cx="16642080" cy="768096"/>
            <a:chOff x="0" y="0"/>
            <a:chExt cx="22189440" cy="1024128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2189439" cy="1024128"/>
            </a:xfrm>
            <a:custGeom>
              <a:avLst/>
              <a:gdLst/>
              <a:ahLst/>
              <a:cxnLst/>
              <a:rect l="l" t="t" r="r" b="b"/>
              <a:pathLst>
                <a:path w="22189439" h="1024128">
                  <a:moveTo>
                    <a:pt x="0" y="0"/>
                  </a:moveTo>
                  <a:lnTo>
                    <a:pt x="22189439" y="0"/>
                  </a:lnTo>
                  <a:lnTo>
                    <a:pt x="22189439" y="1024128"/>
                  </a:lnTo>
                  <a:lnTo>
                    <a:pt x="0" y="1024128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372175" b="-372175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-19050"/>
              <a:ext cx="22189440" cy="1043178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4079"/>
                </a:lnSpc>
              </a:pPr>
              <a:r>
                <a:rPr lang="en-US" sz="3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7.  Permitir en todo momento la revisión de libros y cuentas por la JDN</a:t>
              </a: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011680"/>
            <a:chOff x="0" y="0"/>
            <a:chExt cx="24384000" cy="2682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682240"/>
            </a:xfrm>
            <a:custGeom>
              <a:avLst/>
              <a:gdLst/>
              <a:ahLst/>
              <a:cxnLst/>
              <a:rect l="l" t="t" r="r" b="b"/>
              <a:pathLst>
                <a:path w="24384000" h="2682240">
                  <a:moveTo>
                    <a:pt x="0" y="0"/>
                  </a:moveTo>
                  <a:lnTo>
                    <a:pt x="24384000" y="0"/>
                  </a:lnTo>
                  <a:lnTo>
                    <a:pt x="24384000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48640" y="182880"/>
            <a:ext cx="17190720" cy="1645920"/>
            <a:chOff x="0" y="0"/>
            <a:chExt cx="22920960" cy="2194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920961" cy="2194560"/>
            </a:xfrm>
            <a:custGeom>
              <a:avLst/>
              <a:gdLst/>
              <a:ahLst/>
              <a:cxnLst/>
              <a:rect l="l" t="t" r="r" b="b"/>
              <a:pathLst>
                <a:path w="22920961" h="2194560">
                  <a:moveTo>
                    <a:pt x="0" y="0"/>
                  </a:moveTo>
                  <a:lnTo>
                    <a:pt x="22920961" y="0"/>
                  </a:lnTo>
                  <a:lnTo>
                    <a:pt x="22920961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3510" b="-153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2920960" cy="223266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9120"/>
                </a:lnSpc>
              </a:pPr>
              <a:r>
                <a:rPr lang="en-US" sz="7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DEBERES DE LOS AFILIADOS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093440" y="91440"/>
            <a:ext cx="1828800" cy="1828800"/>
            <a:chOff x="0" y="0"/>
            <a:chExt cx="2438400" cy="2438400"/>
          </a:xfrm>
        </p:grpSpPr>
        <p:sp>
          <p:nvSpPr>
            <p:cNvPr id="8" name="Freeform 8" descr="/mnt/user-data/uploads/LOGO_NEPO_2024_NEGRO.jpeg"/>
            <p:cNvSpPr/>
            <p:nvPr/>
          </p:nvSpPr>
          <p:spPr>
            <a:xfrm>
              <a:off x="0" y="0"/>
              <a:ext cx="2438400" cy="2438400"/>
            </a:xfrm>
            <a:custGeom>
              <a:avLst/>
              <a:gdLst/>
              <a:ahLst/>
              <a:cxnLst/>
              <a:rect l="l" t="t" r="r" b="b"/>
              <a:pathLst>
                <a:path w="2438400" h="2438400">
                  <a:moveTo>
                    <a:pt x="0" y="0"/>
                  </a:moveTo>
                  <a:lnTo>
                    <a:pt x="2438400" y="0"/>
                  </a:lnTo>
                  <a:lnTo>
                    <a:pt x="2438400" y="2438400"/>
                  </a:lnTo>
                  <a:lnTo>
                    <a:pt x="0" y="2438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90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523237" y="2260597"/>
            <a:ext cx="8463277" cy="1788157"/>
            <a:chOff x="0" y="0"/>
            <a:chExt cx="11284369" cy="2384209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548640" y="2286000"/>
            <a:ext cx="8412480" cy="694944"/>
            <a:chOff x="0" y="0"/>
            <a:chExt cx="11216640" cy="92659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548640" y="2286000"/>
            <a:ext cx="8412480" cy="694944"/>
            <a:chOff x="0" y="0"/>
            <a:chExt cx="11216640" cy="92659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Cumplir los estatutos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31520" y="3017520"/>
            <a:ext cx="8046720" cy="914400"/>
            <a:chOff x="0" y="0"/>
            <a:chExt cx="10728960" cy="12192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Acatar decisiones de la Asamblea, JDN, Subdirectivas y Comités Seccionales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523237" y="4180837"/>
            <a:ext cx="8463277" cy="1788157"/>
            <a:chOff x="0" y="0"/>
            <a:chExt cx="11284369" cy="2384209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48640" y="4206240"/>
            <a:ext cx="8412480" cy="694944"/>
            <a:chOff x="0" y="0"/>
            <a:chExt cx="11216640" cy="92659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548640" y="4206240"/>
            <a:ext cx="8412480" cy="694944"/>
            <a:chOff x="0" y="0"/>
            <a:chExt cx="11216640" cy="92659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Asistir puntualmente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731520" y="4937760"/>
            <a:ext cx="8046720" cy="914400"/>
            <a:chOff x="0" y="0"/>
            <a:chExt cx="10728960" cy="12192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 sesiones de Asamblea, reuniones de JDN, Comisiones y Departamentos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523237" y="6101077"/>
            <a:ext cx="8463277" cy="1788157"/>
            <a:chOff x="0" y="0"/>
            <a:chExt cx="11284369" cy="238420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548640" y="6126480"/>
            <a:ext cx="8412480" cy="694944"/>
            <a:chOff x="0" y="0"/>
            <a:chExt cx="11216640" cy="92659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48640" y="6126480"/>
            <a:ext cx="8412480" cy="694944"/>
            <a:chOff x="0" y="0"/>
            <a:chExt cx="11216640" cy="92659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Ejercer buena conducta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731520" y="6858000"/>
            <a:ext cx="8046720" cy="914400"/>
            <a:chOff x="0" y="0"/>
            <a:chExt cx="10728960" cy="12192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Ser leal, solidario y rechazar actos de entrismo o paralelismo sindical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523237" y="8021317"/>
            <a:ext cx="8463277" cy="1788157"/>
            <a:chOff x="0" y="0"/>
            <a:chExt cx="11284369" cy="238420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548640" y="8046720"/>
            <a:ext cx="8412480" cy="694944"/>
            <a:chOff x="0" y="0"/>
            <a:chExt cx="11216640" cy="926592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548640" y="8046720"/>
            <a:ext cx="8412480" cy="694944"/>
            <a:chOff x="0" y="0"/>
            <a:chExt cx="11216640" cy="92659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Pagar cuotas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731520" y="8778240"/>
            <a:ext cx="8046720" cy="914400"/>
            <a:chOff x="0" y="0"/>
            <a:chExt cx="10728960" cy="12192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Pagar puntualmente las cuotas ordinarias y extraordinarias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9301477" y="2260597"/>
            <a:ext cx="8463277" cy="1788157"/>
            <a:chOff x="0" y="0"/>
            <a:chExt cx="11284369" cy="2384209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9326880" y="2286000"/>
            <a:ext cx="8412480" cy="694944"/>
            <a:chOff x="0" y="0"/>
            <a:chExt cx="11216640" cy="926592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9326880" y="2286000"/>
            <a:ext cx="8412480" cy="694944"/>
            <a:chOff x="0" y="0"/>
            <a:chExt cx="11216640" cy="926592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Presentar excusa escrita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9509760" y="3017520"/>
            <a:ext cx="8046720" cy="914400"/>
            <a:chOff x="0" y="0"/>
            <a:chExt cx="10728960" cy="12192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En caso de incumplimiento de la obligación de asistencia</a:t>
              </a: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9301477" y="4180837"/>
            <a:ext cx="8463277" cy="1788157"/>
            <a:chOff x="0" y="0"/>
            <a:chExt cx="11284369" cy="2384209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9326880" y="4206240"/>
            <a:ext cx="8412480" cy="694944"/>
            <a:chOff x="0" y="0"/>
            <a:chExt cx="11216640" cy="926592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9326880" y="4206240"/>
            <a:ext cx="8412480" cy="694944"/>
            <a:chOff x="0" y="0"/>
            <a:chExt cx="11216640" cy="926592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Mantenerse informado</a:t>
              </a: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9509760" y="4937760"/>
            <a:ext cx="8046720" cy="914400"/>
            <a:chOff x="0" y="0"/>
            <a:chExt cx="10728960" cy="12192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De cuanto atañe a la marcha general del sindicato</a:t>
              </a:r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9301477" y="6101077"/>
            <a:ext cx="8463277" cy="1788157"/>
            <a:chOff x="0" y="0"/>
            <a:chExt cx="11284369" cy="2384209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9326880" y="6126480"/>
            <a:ext cx="8412480" cy="694944"/>
            <a:chOff x="0" y="0"/>
            <a:chExt cx="11216640" cy="926592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9326880" y="6126480"/>
            <a:ext cx="8412480" cy="694944"/>
            <a:chOff x="0" y="0"/>
            <a:chExt cx="11216640" cy="926592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Renunciar correctamente</a:t>
              </a:r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9509760" y="6858000"/>
            <a:ext cx="8046720" cy="914400"/>
            <a:chOff x="0" y="0"/>
            <a:chExt cx="10728960" cy="12192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De forma personal, individual e indelegable por escrito ante la JD</a:t>
              </a:r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9301477" y="8021317"/>
            <a:ext cx="8463277" cy="1788157"/>
            <a:chOff x="0" y="0"/>
            <a:chExt cx="11284369" cy="2384209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1284331" cy="2384171"/>
            </a:xfrm>
            <a:custGeom>
              <a:avLst/>
              <a:gdLst/>
              <a:ahLst/>
              <a:cxnLst/>
              <a:rect l="l" t="t" r="r" b="b"/>
              <a:pathLst>
                <a:path w="11284331" h="2384171">
                  <a:moveTo>
                    <a:pt x="0" y="0"/>
                  </a:moveTo>
                  <a:lnTo>
                    <a:pt x="11284331" y="0"/>
                  </a:lnTo>
                  <a:lnTo>
                    <a:pt x="11284331" y="2384171"/>
                  </a:lnTo>
                  <a:lnTo>
                    <a:pt x="0" y="2384171"/>
                  </a:lnTo>
                  <a:close/>
                </a:path>
              </a:pathLst>
            </a:custGeom>
            <a:solidFill>
              <a:srgbClr val="F0FAF0"/>
            </a:solidFill>
            <a:ln w="50800" cap="sq">
              <a:solidFill>
                <a:srgbClr val="2D6A2D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9326880" y="8046720"/>
            <a:ext cx="8412480" cy="694944"/>
            <a:chOff x="0" y="0"/>
            <a:chExt cx="11216640" cy="926592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solidFill>
              <a:srgbClr val="2D6A2D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9326880" y="8046720"/>
            <a:ext cx="8412480" cy="694944"/>
            <a:chOff x="0" y="0"/>
            <a:chExt cx="11216640" cy="926592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11216640" cy="926592"/>
            </a:xfrm>
            <a:custGeom>
              <a:avLst/>
              <a:gdLst/>
              <a:ahLst/>
              <a:cxnLst/>
              <a:rect l="l" t="t" r="r" b="b"/>
              <a:pathLst>
                <a:path w="11216640" h="926592">
                  <a:moveTo>
                    <a:pt x="0" y="0"/>
                  </a:moveTo>
                  <a:lnTo>
                    <a:pt x="11216640" y="0"/>
                  </a:lnTo>
                  <a:lnTo>
                    <a:pt x="11216640" y="926592"/>
                  </a:lnTo>
                  <a:lnTo>
                    <a:pt x="0" y="92659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85871" b="-18587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0" y="-19050"/>
              <a:ext cx="11216640" cy="945642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079"/>
                </a:lnSpc>
              </a:pPr>
              <a:r>
                <a:rPr lang="en-US" sz="34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Pagar cuotas adeudadas</a:t>
              </a:r>
            </a:p>
          </p:txBody>
        </p:sp>
      </p:grpSp>
      <p:grpSp>
        <p:nvGrpSpPr>
          <p:cNvPr id="86" name="Group 86"/>
          <p:cNvGrpSpPr/>
          <p:nvPr/>
        </p:nvGrpSpPr>
        <p:grpSpPr>
          <a:xfrm>
            <a:off x="9509760" y="8778240"/>
            <a:ext cx="8046720" cy="914400"/>
            <a:chOff x="0" y="0"/>
            <a:chExt cx="10728960" cy="1219200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10728960" cy="1219200"/>
            </a:xfrm>
            <a:custGeom>
              <a:avLst/>
              <a:gdLst/>
              <a:ahLst/>
              <a:cxnLst/>
              <a:rect l="l" t="t" r="r" b="b"/>
              <a:pathLst>
                <a:path w="10728960" h="1219200">
                  <a:moveTo>
                    <a:pt x="0" y="0"/>
                  </a:moveTo>
                  <a:lnTo>
                    <a:pt x="10728960" y="0"/>
                  </a:lnTo>
                  <a:lnTo>
                    <a:pt x="10728960" y="1219200"/>
                  </a:lnTo>
                  <a:lnTo>
                    <a:pt x="0" y="121920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21468" b="-121468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19050"/>
              <a:ext cx="10728960" cy="123825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Si fue despedido y reintegrado, pagar cuotas no pagadas durante el cese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A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011680"/>
            <a:chOff x="0" y="0"/>
            <a:chExt cx="24384000" cy="268224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2682240"/>
            </a:xfrm>
            <a:custGeom>
              <a:avLst/>
              <a:gdLst/>
              <a:ahLst/>
              <a:cxnLst/>
              <a:rect l="l" t="t" r="r" b="b"/>
              <a:pathLst>
                <a:path w="24384000" h="2682240">
                  <a:moveTo>
                    <a:pt x="0" y="0"/>
                  </a:moveTo>
                  <a:lnTo>
                    <a:pt x="24384000" y="0"/>
                  </a:lnTo>
                  <a:lnTo>
                    <a:pt x="24384000" y="2682240"/>
                  </a:lnTo>
                  <a:lnTo>
                    <a:pt x="0" y="268224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548640" y="182880"/>
            <a:ext cx="17190720" cy="1645920"/>
            <a:chOff x="0" y="0"/>
            <a:chExt cx="22920960" cy="219456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2920961" cy="2194560"/>
            </a:xfrm>
            <a:custGeom>
              <a:avLst/>
              <a:gdLst/>
              <a:ahLst/>
              <a:cxnLst/>
              <a:rect l="l" t="t" r="r" b="b"/>
              <a:pathLst>
                <a:path w="22920961" h="2194560">
                  <a:moveTo>
                    <a:pt x="0" y="0"/>
                  </a:moveTo>
                  <a:lnTo>
                    <a:pt x="22920961" y="0"/>
                  </a:lnTo>
                  <a:lnTo>
                    <a:pt x="22920961" y="2194560"/>
                  </a:lnTo>
                  <a:lnTo>
                    <a:pt x="0" y="219456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153510" b="-15351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22920960" cy="223266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9120"/>
                </a:lnSpc>
              </a:pPr>
              <a:r>
                <a:rPr lang="en-US" sz="7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DERECHOS DE LOS AFILIADOS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6093440" y="91440"/>
            <a:ext cx="1828800" cy="1828800"/>
            <a:chOff x="0" y="0"/>
            <a:chExt cx="2438400" cy="2438400"/>
          </a:xfrm>
        </p:grpSpPr>
        <p:sp>
          <p:nvSpPr>
            <p:cNvPr id="8" name="Freeform 8" descr="/mnt/user-data/uploads/LOGO_NEPO_2024_NEGRO.jpeg"/>
            <p:cNvSpPr/>
            <p:nvPr/>
          </p:nvSpPr>
          <p:spPr>
            <a:xfrm>
              <a:off x="0" y="0"/>
              <a:ext cx="2438400" cy="2438400"/>
            </a:xfrm>
            <a:custGeom>
              <a:avLst/>
              <a:gdLst/>
              <a:ahLst/>
              <a:cxnLst/>
              <a:rect l="l" t="t" r="r" b="b"/>
              <a:pathLst>
                <a:path w="2438400" h="2438400">
                  <a:moveTo>
                    <a:pt x="0" y="0"/>
                  </a:moveTo>
                  <a:lnTo>
                    <a:pt x="2438400" y="0"/>
                  </a:lnTo>
                  <a:lnTo>
                    <a:pt x="2438400" y="2438400"/>
                  </a:lnTo>
                  <a:lnTo>
                    <a:pt x="0" y="24384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b="-908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44503" y="2273303"/>
            <a:ext cx="5694683" cy="3408683"/>
            <a:chOff x="0" y="0"/>
            <a:chExt cx="7592911" cy="454491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7592949" cy="4544949"/>
            </a:xfrm>
            <a:custGeom>
              <a:avLst/>
              <a:gdLst/>
              <a:ahLst/>
              <a:cxnLst/>
              <a:rect l="l" t="t" r="r" b="b"/>
              <a:pathLst>
                <a:path w="7592949" h="4544949">
                  <a:moveTo>
                    <a:pt x="0" y="0"/>
                  </a:moveTo>
                  <a:lnTo>
                    <a:pt x="7592949" y="0"/>
                  </a:lnTo>
                  <a:lnTo>
                    <a:pt x="7592949" y="4544949"/>
                  </a:lnTo>
                  <a:lnTo>
                    <a:pt x="0" y="4544949"/>
                  </a:lnTo>
                  <a:close/>
                </a:path>
              </a:pathLst>
            </a:custGeom>
            <a:solidFill>
              <a:srgbClr val="D9D9D9"/>
            </a:soli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57200" y="2286000"/>
            <a:ext cx="5669280" cy="877824"/>
            <a:chOff x="0" y="0"/>
            <a:chExt cx="7559040" cy="117043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57200" y="2286000"/>
            <a:ext cx="5669280" cy="877824"/>
            <a:chOff x="0" y="0"/>
            <a:chExt cx="7559040" cy="117043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5840" b="-7584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7559040" cy="119900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Voz y Voto</a:t>
              </a: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640080" y="3291840"/>
            <a:ext cx="5303520" cy="2194560"/>
            <a:chOff x="0" y="0"/>
            <a:chExt cx="7071360" cy="292608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7071360" cy="2926080"/>
            </a:xfrm>
            <a:custGeom>
              <a:avLst/>
              <a:gdLst/>
              <a:ahLst/>
              <a:cxnLst/>
              <a:rect l="l" t="t" r="r" b="b"/>
              <a:pathLst>
                <a:path w="7071360" h="2926080">
                  <a:moveTo>
                    <a:pt x="0" y="0"/>
                  </a:moveTo>
                  <a:lnTo>
                    <a:pt x="7071360" y="0"/>
                  </a:lnTo>
                  <a:lnTo>
                    <a:pt x="7071360" y="2926080"/>
                  </a:lnTo>
                  <a:lnTo>
                    <a:pt x="0" y="29260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091" r="-30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19050"/>
              <a:ext cx="7071360" cy="29451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Participar en debates de la Asamblea con derecho a voz y voto, siempre que esté a paz y salvo</a:t>
              </a: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6479543" y="2273303"/>
            <a:ext cx="5694683" cy="3408683"/>
            <a:chOff x="0" y="0"/>
            <a:chExt cx="7592911" cy="4544911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7592949" cy="4544949"/>
            </a:xfrm>
            <a:custGeom>
              <a:avLst/>
              <a:gdLst/>
              <a:ahLst/>
              <a:cxnLst/>
              <a:rect l="l" t="t" r="r" b="b"/>
              <a:pathLst>
                <a:path w="7592949" h="4544949">
                  <a:moveTo>
                    <a:pt x="0" y="0"/>
                  </a:moveTo>
                  <a:lnTo>
                    <a:pt x="7592949" y="0"/>
                  </a:lnTo>
                  <a:lnTo>
                    <a:pt x="7592949" y="4544949"/>
                  </a:lnTo>
                  <a:lnTo>
                    <a:pt x="0" y="4544949"/>
                  </a:lnTo>
                  <a:close/>
                </a:path>
              </a:pathLst>
            </a:custGeom>
            <a:solidFill>
              <a:srgbClr val="EEFFEE"/>
            </a:soli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6492240" y="2286000"/>
            <a:ext cx="5669280" cy="877824"/>
            <a:chOff x="0" y="0"/>
            <a:chExt cx="7559040" cy="117043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6492240" y="2286000"/>
            <a:ext cx="5669280" cy="877824"/>
            <a:chOff x="0" y="0"/>
            <a:chExt cx="7559040" cy="1170432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5840" b="-7584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28575"/>
              <a:ext cx="7559040" cy="119900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Elegir y ser elegido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6675120" y="3291840"/>
            <a:ext cx="5303520" cy="2194560"/>
            <a:chOff x="0" y="0"/>
            <a:chExt cx="7071360" cy="292608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071360" cy="2926080"/>
            </a:xfrm>
            <a:custGeom>
              <a:avLst/>
              <a:gdLst/>
              <a:ahLst/>
              <a:cxnLst/>
              <a:rect l="l" t="t" r="r" b="b"/>
              <a:pathLst>
                <a:path w="7071360" h="2926080">
                  <a:moveTo>
                    <a:pt x="0" y="0"/>
                  </a:moveTo>
                  <a:lnTo>
                    <a:pt x="7071360" y="0"/>
                  </a:lnTo>
                  <a:lnTo>
                    <a:pt x="7071360" y="2926080"/>
                  </a:lnTo>
                  <a:lnTo>
                    <a:pt x="0" y="29260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091" r="-30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19050"/>
              <a:ext cx="7071360" cy="29451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Para formar parte en los organismos de dirección y gobierno del sindicato, sin impedimento disciplinario</a:t>
              </a:r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2514583" y="2273303"/>
            <a:ext cx="5694683" cy="3408683"/>
            <a:chOff x="0" y="0"/>
            <a:chExt cx="7592911" cy="454491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7592949" cy="4544949"/>
            </a:xfrm>
            <a:custGeom>
              <a:avLst/>
              <a:gdLst/>
              <a:ahLst/>
              <a:cxnLst/>
              <a:rect l="l" t="t" r="r" b="b"/>
              <a:pathLst>
                <a:path w="7592949" h="4544949">
                  <a:moveTo>
                    <a:pt x="0" y="0"/>
                  </a:moveTo>
                  <a:lnTo>
                    <a:pt x="7592949" y="0"/>
                  </a:lnTo>
                  <a:lnTo>
                    <a:pt x="7592949" y="4544949"/>
                  </a:lnTo>
                  <a:lnTo>
                    <a:pt x="0" y="4544949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2527280" y="2286000"/>
            <a:ext cx="5669280" cy="877824"/>
            <a:chOff x="0" y="0"/>
            <a:chExt cx="7559040" cy="117043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12527280" y="2286000"/>
            <a:ext cx="5669280" cy="877824"/>
            <a:chOff x="0" y="0"/>
            <a:chExt cx="7559040" cy="1170432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5840" b="-7584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28575"/>
              <a:ext cx="7559040" cy="119900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Gozar beneficios</a:t>
              </a:r>
            </a:p>
          </p:txBody>
        </p:sp>
      </p:grpSp>
      <p:grpSp>
        <p:nvGrpSpPr>
          <p:cNvPr id="36" name="Group 36"/>
          <p:cNvGrpSpPr/>
          <p:nvPr/>
        </p:nvGrpSpPr>
        <p:grpSpPr>
          <a:xfrm>
            <a:off x="12710160" y="3291840"/>
            <a:ext cx="5303520" cy="2194560"/>
            <a:chOff x="0" y="0"/>
            <a:chExt cx="7071360" cy="292608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7071360" cy="2926080"/>
            </a:xfrm>
            <a:custGeom>
              <a:avLst/>
              <a:gdLst/>
              <a:ahLst/>
              <a:cxnLst/>
              <a:rect l="l" t="t" r="r" b="b"/>
              <a:pathLst>
                <a:path w="7071360" h="2926080">
                  <a:moveTo>
                    <a:pt x="0" y="0"/>
                  </a:moveTo>
                  <a:lnTo>
                    <a:pt x="7071360" y="0"/>
                  </a:lnTo>
                  <a:lnTo>
                    <a:pt x="7071360" y="2926080"/>
                  </a:lnTo>
                  <a:lnTo>
                    <a:pt x="0" y="29260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091" r="-30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0" y="-19050"/>
              <a:ext cx="7071360" cy="29451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Beneficios del sindicato en igualdad de condiciones, siempre que no tenga sanción disciplinaria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444503" y="5930903"/>
            <a:ext cx="5694683" cy="3408683"/>
            <a:chOff x="0" y="0"/>
            <a:chExt cx="7592911" cy="4544911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7592949" cy="4544949"/>
            </a:xfrm>
            <a:custGeom>
              <a:avLst/>
              <a:gdLst/>
              <a:ahLst/>
              <a:cxnLst/>
              <a:rect l="l" t="t" r="r" b="b"/>
              <a:pathLst>
                <a:path w="7592949" h="4544949">
                  <a:moveTo>
                    <a:pt x="0" y="0"/>
                  </a:moveTo>
                  <a:lnTo>
                    <a:pt x="7592949" y="0"/>
                  </a:lnTo>
                  <a:lnTo>
                    <a:pt x="7592949" y="4544949"/>
                  </a:lnTo>
                  <a:lnTo>
                    <a:pt x="0" y="4544949"/>
                  </a:lnTo>
                  <a:close/>
                </a:path>
              </a:pathLst>
            </a:custGeom>
            <a:gradFill rotWithShape="1">
              <a:gsLst>
                <a:gs pos="0">
                  <a:srgbClr val="FFF7AD">
                    <a:alpha val="100000"/>
                  </a:srgbClr>
                </a:gs>
                <a:gs pos="100000">
                  <a:srgbClr val="FFA9F9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457200" y="5943600"/>
            <a:ext cx="5669280" cy="877824"/>
            <a:chOff x="0" y="0"/>
            <a:chExt cx="7559040" cy="1170432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43" name="Group 43"/>
          <p:cNvGrpSpPr/>
          <p:nvPr/>
        </p:nvGrpSpPr>
        <p:grpSpPr>
          <a:xfrm>
            <a:off x="457200" y="5943600"/>
            <a:ext cx="5669280" cy="877824"/>
            <a:chOff x="0" y="0"/>
            <a:chExt cx="7559040" cy="117043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5840" b="-7584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7559040" cy="119900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Solicitar intervención</a:t>
              </a:r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640080" y="6949440"/>
            <a:ext cx="5303520" cy="2194560"/>
            <a:chOff x="0" y="0"/>
            <a:chExt cx="7071360" cy="292608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7071360" cy="2926080"/>
            </a:xfrm>
            <a:custGeom>
              <a:avLst/>
              <a:gdLst/>
              <a:ahLst/>
              <a:cxnLst/>
              <a:rect l="l" t="t" r="r" b="b"/>
              <a:pathLst>
                <a:path w="7071360" h="2926080">
                  <a:moveTo>
                    <a:pt x="0" y="0"/>
                  </a:moveTo>
                  <a:lnTo>
                    <a:pt x="7071360" y="0"/>
                  </a:lnTo>
                  <a:lnTo>
                    <a:pt x="7071360" y="2926080"/>
                  </a:lnTo>
                  <a:lnTo>
                    <a:pt x="0" y="29260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091" r="-30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0" y="-19050"/>
              <a:ext cx="7071360" cy="29451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Solicitar la intervención de la JD para el estudio y solución de conflictos individuales y colectivos</a:t>
              </a:r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6479543" y="5930903"/>
            <a:ext cx="5694683" cy="3408683"/>
            <a:chOff x="0" y="0"/>
            <a:chExt cx="7592911" cy="4544911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7592949" cy="4544949"/>
            </a:xfrm>
            <a:custGeom>
              <a:avLst/>
              <a:gdLst/>
              <a:ahLst/>
              <a:cxnLst/>
              <a:rect l="l" t="t" r="r" b="b"/>
              <a:pathLst>
                <a:path w="7592949" h="4544949">
                  <a:moveTo>
                    <a:pt x="0" y="0"/>
                  </a:moveTo>
                  <a:lnTo>
                    <a:pt x="7592949" y="0"/>
                  </a:lnTo>
                  <a:lnTo>
                    <a:pt x="7592949" y="4544949"/>
                  </a:lnTo>
                  <a:lnTo>
                    <a:pt x="0" y="4544949"/>
                  </a:lnTo>
                  <a:close/>
                </a:path>
              </a:pathLst>
            </a:custGeom>
            <a:gradFill rotWithShape="1">
              <a:gsLst>
                <a:gs pos="0">
                  <a:srgbClr val="CDFFD8">
                    <a:alpha val="100000"/>
                  </a:srgbClr>
                </a:gs>
                <a:gs pos="100000">
                  <a:srgbClr val="94B9FF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6492240" y="5943600"/>
            <a:ext cx="5669280" cy="877824"/>
            <a:chOff x="0" y="0"/>
            <a:chExt cx="7559040" cy="1170432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6492240" y="5943600"/>
            <a:ext cx="5669280" cy="877824"/>
            <a:chOff x="0" y="0"/>
            <a:chExt cx="7559040" cy="1170432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5840" b="-7584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0" y="-28575"/>
              <a:ext cx="7559040" cy="119900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Participación política</a:t>
              </a:r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6675120" y="6949440"/>
            <a:ext cx="5303520" cy="2194560"/>
            <a:chOff x="0" y="0"/>
            <a:chExt cx="7071360" cy="292608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071360" cy="2926080"/>
            </a:xfrm>
            <a:custGeom>
              <a:avLst/>
              <a:gdLst/>
              <a:ahLst/>
              <a:cxnLst/>
              <a:rect l="l" t="t" r="r" b="b"/>
              <a:pathLst>
                <a:path w="7071360" h="2926080">
                  <a:moveTo>
                    <a:pt x="0" y="0"/>
                  </a:moveTo>
                  <a:lnTo>
                    <a:pt x="7071360" y="0"/>
                  </a:lnTo>
                  <a:lnTo>
                    <a:pt x="7071360" y="2926080"/>
                  </a:lnTo>
                  <a:lnTo>
                    <a:pt x="0" y="29260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091" r="-30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0" y="-19050"/>
              <a:ext cx="7071360" cy="29451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Elegir y ser elegido en Corporaciones Públicas sin afectar la declaración de principios sindicales</a:t>
              </a:r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12514583" y="5930903"/>
            <a:ext cx="5694683" cy="3408683"/>
            <a:chOff x="0" y="0"/>
            <a:chExt cx="7592911" cy="4544911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7592949" cy="4544949"/>
            </a:xfrm>
            <a:custGeom>
              <a:avLst/>
              <a:gdLst/>
              <a:ahLst/>
              <a:cxnLst/>
              <a:rect l="l" t="t" r="r" b="b"/>
              <a:pathLst>
                <a:path w="7592949" h="4544949">
                  <a:moveTo>
                    <a:pt x="0" y="0"/>
                  </a:moveTo>
                  <a:lnTo>
                    <a:pt x="7592949" y="0"/>
                  </a:lnTo>
                  <a:lnTo>
                    <a:pt x="7592949" y="4544949"/>
                  </a:lnTo>
                  <a:lnTo>
                    <a:pt x="0" y="4544949"/>
                  </a:lnTo>
                  <a:close/>
                </a:path>
              </a:pathLst>
            </a:custGeom>
            <a:gradFill rotWithShape="1">
              <a:gsLst>
                <a:gs pos="0">
                  <a:srgbClr val="A6A6A6">
                    <a:alpha val="100000"/>
                  </a:srgbClr>
                </a:gs>
                <a:gs pos="100000">
                  <a:srgbClr val="FFFFFF">
                    <a:alpha val="100000"/>
                  </a:srgbClr>
                </a:gs>
              </a:gsLst>
              <a:lin ang="0"/>
            </a:gradFill>
            <a:ln w="25400" cap="sq">
              <a:solidFill>
                <a:srgbClr val="4CAF50"/>
              </a:solidFill>
              <a:prstDash val="solid"/>
              <a:miter/>
            </a:ln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2527280" y="5943600"/>
            <a:ext cx="5669280" cy="877824"/>
            <a:chOff x="0" y="0"/>
            <a:chExt cx="7559040" cy="1170432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solidFill>
              <a:srgbClr val="4CAF50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2527280" y="5943600"/>
            <a:ext cx="5669280" cy="877824"/>
            <a:chOff x="0" y="0"/>
            <a:chExt cx="7559040" cy="1170432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7559040" cy="1170432"/>
            </a:xfrm>
            <a:custGeom>
              <a:avLst/>
              <a:gdLst/>
              <a:ahLst/>
              <a:cxnLst/>
              <a:rect l="l" t="t" r="r" b="b"/>
              <a:pathLst>
                <a:path w="7559040" h="1170432">
                  <a:moveTo>
                    <a:pt x="0" y="0"/>
                  </a:moveTo>
                  <a:lnTo>
                    <a:pt x="7559040" y="0"/>
                  </a:lnTo>
                  <a:lnTo>
                    <a:pt x="7559040" y="1170432"/>
                  </a:lnTo>
                  <a:lnTo>
                    <a:pt x="0" y="1170432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t="-75840" b="-75840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0" y="-28575"/>
              <a:ext cx="7559040" cy="1199007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ctr">
                <a:lnSpc>
                  <a:spcPts val="4320"/>
                </a:lnSpc>
              </a:pPr>
              <a:r>
                <a:rPr lang="en-US" sz="3600" b="1">
                  <a:solidFill>
                    <a:srgbClr val="000000"/>
                  </a:solidFill>
                  <a:latin typeface="Arial Bold"/>
                  <a:ea typeface="Arial Bold"/>
                  <a:cs typeface="Arial Bold"/>
                  <a:sym typeface="Arial Bold"/>
                </a:rPr>
                <a:t>Presentar proposiciones</a:t>
              </a: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2710160" y="6949440"/>
            <a:ext cx="5303520" cy="2194560"/>
            <a:chOff x="0" y="0"/>
            <a:chExt cx="7071360" cy="292608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7071360" cy="2926080"/>
            </a:xfrm>
            <a:custGeom>
              <a:avLst/>
              <a:gdLst/>
              <a:ahLst/>
              <a:cxnLst/>
              <a:rect l="l" t="t" r="r" b="b"/>
              <a:pathLst>
                <a:path w="7071360" h="2926080">
                  <a:moveTo>
                    <a:pt x="0" y="0"/>
                  </a:moveTo>
                  <a:lnTo>
                    <a:pt x="7071360" y="0"/>
                  </a:lnTo>
                  <a:lnTo>
                    <a:pt x="7071360" y="2926080"/>
                  </a:lnTo>
                  <a:lnTo>
                    <a:pt x="0" y="2926080"/>
                  </a:lnTo>
                  <a:close/>
                </a:path>
              </a:pathLst>
            </a:custGeom>
            <a:blipFill>
              <a:blip r:embed="rId3">
                <a:alphaModFix amt="0"/>
              </a:blip>
              <a:stretch>
                <a:fillRect l="-3091" r="-3091"/>
              </a:stretch>
            </a:blipFill>
          </p:spPr>
          <p:txBody>
            <a:bodyPr/>
            <a:lstStyle/>
            <a:p>
              <a:endParaRPr lang="es-CO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0" y="-19050"/>
              <a:ext cx="7071360" cy="294513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3600"/>
                </a:lnSpc>
              </a:pPr>
              <a:r>
                <a:rPr lang="en-US" sz="30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Dentro del respeto y democracia sindical ante la Asamblea y demás organismos</a:t>
              </a:r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112395"/>
            <a:ext cx="14589119" cy="79720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endParaRPr/>
          </a:p>
          <a:p>
            <a:pPr marL="1339243" lvl="1" indent="-669621" algn="l">
              <a:lnSpc>
                <a:spcPts val="7992"/>
              </a:lnSpc>
              <a:buFont typeface="Arial"/>
              <a:buChar char="•"/>
            </a:pPr>
            <a:r>
              <a:rPr lang="en-US" sz="74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Todos nosotros sabemos algo. </a:t>
            </a:r>
          </a:p>
          <a:p>
            <a:pPr marL="1284951" lvl="1" indent="-642476" algn="l">
              <a:lnSpc>
                <a:spcPts val="7668"/>
              </a:lnSpc>
              <a:buFont typeface="Arial"/>
              <a:buChar char="•"/>
            </a:pPr>
            <a:r>
              <a:rPr lang="en-US" sz="71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Todos nosotros ignoramos algo.</a:t>
            </a:r>
          </a:p>
          <a:p>
            <a:pPr marL="1303049" lvl="1" indent="-651524" algn="l">
              <a:lnSpc>
                <a:spcPts val="7776"/>
              </a:lnSpc>
              <a:buFont typeface="Arial"/>
              <a:buChar char="•"/>
            </a:pPr>
            <a:r>
              <a:rPr lang="en-US" sz="72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Por eso, aprendemos siempre.</a:t>
            </a:r>
          </a:p>
          <a:p>
            <a:pPr algn="l">
              <a:lnSpc>
                <a:spcPts val="7776"/>
              </a:lnSpc>
            </a:pPr>
            <a:endParaRPr lang="en-US" sz="72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marL="868680" lvl="1" indent="-434340" algn="l">
              <a:lnSpc>
                <a:spcPts val="5184"/>
              </a:lnSpc>
              <a:buFont typeface="Arial"/>
              <a:buChar char="•"/>
            </a:pPr>
            <a:r>
              <a:rPr lang="en-US" sz="48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Paulo Freíre.</a:t>
            </a:r>
          </a:p>
          <a:p>
            <a:pPr marL="1465898" lvl="1" indent="-732949" algn="ctr">
              <a:lnSpc>
                <a:spcPts val="8748"/>
              </a:lnSpc>
            </a:pPr>
            <a:r>
              <a:rPr lang="en-US" sz="8100">
                <a:solidFill>
                  <a:srgbClr val="000000"/>
                </a:solidFill>
                <a:latin typeface="Calibri (MS)"/>
                <a:ea typeface="Calibri (MS)"/>
                <a:cs typeface="Calibri (MS)"/>
                <a:sym typeface="Calibri (MS)"/>
              </a:rPr>
              <a:t>Muchas Gracias</a:t>
            </a:r>
          </a:p>
          <a:p>
            <a:pPr marL="1465898" lvl="1" indent="-732949" algn="l">
              <a:lnSpc>
                <a:spcPts val="8748"/>
              </a:lnSpc>
            </a:pPr>
            <a:endParaRPr lang="en-US" sz="8100">
              <a:solidFill>
                <a:srgbClr val="000000"/>
              </a:solidFill>
              <a:latin typeface="Calibri (MS)"/>
              <a:ea typeface="Calibri (MS)"/>
              <a:cs typeface="Calibri (MS)"/>
              <a:sym typeface="Calibri (MS)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0" y="1138895"/>
            <a:ext cx="17862194" cy="99406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CLASES DE SINDICATOS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Art.356 del código sustantivo del trabajo (modificado por el Art.40 de la ley 50 de 1990).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DE EMPRESA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Formados por individuos de varias profesiones, oficios o especialidades que prestan sus servicios en una misma empresa, establecimiento o institución.</a:t>
            </a:r>
          </a:p>
          <a:p>
            <a:pPr algn="ctr">
              <a:lnSpc>
                <a:spcPts val="3888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3888"/>
              </a:lnSpc>
            </a:pPr>
            <a:r>
              <a:rPr lang="en-US" sz="36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3888"/>
              </a:lnSpc>
            </a:pPr>
            <a:endParaRPr lang="en-US" sz="3600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1138895"/>
            <a:ext cx="14589119" cy="11312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CLASES DE SINDICATOS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Art.356 del código sustantivo del trabajo (modificado por el Art.40 de la ley 50 de 1990).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DE EMPRESA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Formados por individuos de varias profesiones, oficios o especialidades que prestan sus servicios en una misma empresa, establecimiento o institución.</a:t>
            </a:r>
          </a:p>
          <a:p>
            <a:pPr algn="ctr">
              <a:lnSpc>
                <a:spcPts val="3888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3888"/>
              </a:lnSpc>
            </a:pPr>
            <a:r>
              <a:rPr lang="en-US" sz="36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3888"/>
              </a:lnSpc>
            </a:pPr>
            <a:endParaRPr lang="en-US" sz="3600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1138895"/>
            <a:ext cx="14589119" cy="11998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CLASES DE SINDICATOS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Art.356 del código sustantivo del trabajo (modificado por el Art.40 de la ley 50 de 1990).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Gremiales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l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Formado por individuos de una misma profesión, oficio o especialidad. </a:t>
            </a: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3888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3888"/>
              </a:lnSpc>
            </a:pPr>
            <a:r>
              <a:rPr lang="en-US" sz="36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3888"/>
              </a:lnSpc>
            </a:pPr>
            <a:endParaRPr lang="en-US" sz="3600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1138895"/>
            <a:ext cx="14589119" cy="11998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CLASES DE SINDICATOS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Art.356 del código sustantivo del trabajo (modificado por el Art.40 de la ley 50 de 1990).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De oficios varios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l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Formado por trabajadores de diversas profesiones disímiles o inconexas.</a:t>
            </a: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3888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3888"/>
              </a:lnSpc>
            </a:pPr>
            <a:r>
              <a:rPr lang="en-US" sz="36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3888"/>
              </a:lnSpc>
            </a:pPr>
            <a:endParaRPr lang="en-US" sz="3600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1138895"/>
            <a:ext cx="14589119" cy="12683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CLASES DE SINDICATOS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Art.356 del código sustantivo del trabajo (modificado por el Art.40 de la ley 50 de 1990).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Sindicatos mixtos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l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Formado ( trabajadores oficiales y empleados públicos)           </a:t>
            </a:r>
          </a:p>
          <a:p>
            <a:pPr algn="l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Art. 414 del CST. </a:t>
            </a: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3888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3888"/>
              </a:lnSpc>
            </a:pPr>
            <a:r>
              <a:rPr lang="en-US" sz="36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3888"/>
              </a:lnSpc>
            </a:pPr>
            <a:endParaRPr lang="en-US" sz="3600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73076" y="1138895"/>
            <a:ext cx="14589119" cy="119980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28"/>
              </a:lnSpc>
            </a:pPr>
            <a:r>
              <a:rPr lang="en-US" sz="66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GRADOS DE SINDICATOS</a:t>
            </a:r>
          </a:p>
          <a:p>
            <a:pPr algn="ctr">
              <a:lnSpc>
                <a:spcPts val="7128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l">
              <a:lnSpc>
                <a:spcPts val="5400"/>
              </a:lnSpc>
            </a:pPr>
            <a:endParaRPr lang="en-US" sz="66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079509" lvl="1" indent="-539754" algn="l">
              <a:lnSpc>
                <a:spcPts val="5400"/>
              </a:lnSpc>
              <a:buFont typeface="Arial"/>
              <a:buChar char="•"/>
            </a:pPr>
            <a:r>
              <a:rPr lang="en-US" sz="5000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SINDICATOS DE PRIMER GRADO</a:t>
            </a:r>
          </a:p>
          <a:p>
            <a:pPr algn="l">
              <a:lnSpc>
                <a:spcPts val="5400"/>
              </a:lnSpc>
            </a:pPr>
            <a:endParaRPr lang="en-US" sz="5000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Son los sindicatos de empresa, gremiales, de industria o actividad económica, generales o de oficios varios.</a:t>
            </a: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400"/>
              </a:lnSpc>
            </a:pPr>
            <a:r>
              <a:rPr lang="en-US" sz="5000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5400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3888"/>
              </a:lnSpc>
            </a:pPr>
            <a:endParaRPr lang="en-US" sz="5000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3888"/>
              </a:lnSpc>
            </a:pPr>
            <a:r>
              <a:rPr lang="en-US" sz="36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3888"/>
              </a:lnSpc>
            </a:pPr>
            <a:endParaRPr lang="en-US" sz="3600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536"/>
              </a:lnSpc>
            </a:pPr>
            <a:r>
              <a:rPr lang="en-US" sz="4200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  <p:sp>
        <p:nvSpPr>
          <p:cNvPr id="5" name="Freeform 5"/>
          <p:cNvSpPr/>
          <p:nvPr/>
        </p:nvSpPr>
        <p:spPr>
          <a:xfrm>
            <a:off x="0" y="0"/>
            <a:ext cx="2541978" cy="2541978"/>
          </a:xfrm>
          <a:custGeom>
            <a:avLst/>
            <a:gdLst/>
            <a:ahLst/>
            <a:cxnLst/>
            <a:rect l="l" t="t" r="r" b="b"/>
            <a:pathLst>
              <a:path w="2541978" h="2541978">
                <a:moveTo>
                  <a:pt x="0" y="0"/>
                </a:moveTo>
                <a:lnTo>
                  <a:pt x="2541978" y="0"/>
                </a:lnTo>
                <a:lnTo>
                  <a:pt x="2541978" y="2541978"/>
                </a:lnTo>
                <a:lnTo>
                  <a:pt x="0" y="25419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331116" y="9445676"/>
            <a:ext cx="2670277" cy="841324"/>
            <a:chOff x="0" y="0"/>
            <a:chExt cx="3560369" cy="112176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60318" cy="1121791"/>
            </a:xfrm>
            <a:custGeom>
              <a:avLst/>
              <a:gdLst/>
              <a:ahLst/>
              <a:cxnLst/>
              <a:rect l="l" t="t" r="r" b="b"/>
              <a:pathLst>
                <a:path w="3560318" h="1121791">
                  <a:moveTo>
                    <a:pt x="0" y="0"/>
                  </a:moveTo>
                  <a:lnTo>
                    <a:pt x="3560318" y="0"/>
                  </a:lnTo>
                  <a:lnTo>
                    <a:pt x="3560318" y="1121791"/>
                  </a:lnTo>
                  <a:lnTo>
                    <a:pt x="0" y="11217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1" b="2"/>
              </a:stretch>
            </a:blipFill>
          </p:spPr>
          <p:txBody>
            <a:bodyPr/>
            <a:lstStyle/>
            <a:p>
              <a:endParaRPr lang="es-CO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320467" y="599537"/>
            <a:ext cx="17680925" cy="149548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72"/>
              </a:lnSpc>
            </a:pPr>
            <a:r>
              <a:rPr lang="en-US" sz="6919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GRADOS DE SINDICATOS</a:t>
            </a:r>
          </a:p>
          <a:p>
            <a:pPr algn="l">
              <a:lnSpc>
                <a:spcPts val="5661"/>
              </a:lnSpc>
            </a:pPr>
            <a:endParaRPr lang="en-US" sz="6919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marL="1131712" lvl="1" indent="-565856" algn="l">
              <a:lnSpc>
                <a:spcPts val="5661"/>
              </a:lnSpc>
              <a:buFont typeface="Arial"/>
              <a:buChar char="•"/>
            </a:pPr>
            <a:r>
              <a:rPr lang="en-US" sz="5241" b="1">
                <a:solidFill>
                  <a:srgbClr val="000000"/>
                </a:solidFill>
                <a:latin typeface="Arimo Bold"/>
                <a:ea typeface="Arimo Bold"/>
                <a:cs typeface="Arimo Bold"/>
                <a:sym typeface="Arimo Bold"/>
              </a:rPr>
              <a:t>(FEDERACIONES) SINDICATOS DE SEGUNDO GRADO</a:t>
            </a:r>
          </a:p>
          <a:p>
            <a:pPr algn="l">
              <a:lnSpc>
                <a:spcPts val="5661"/>
              </a:lnSpc>
            </a:pPr>
            <a:endParaRPr lang="en-US" sz="5241" b="1">
              <a:solidFill>
                <a:srgbClr val="000000"/>
              </a:solidFill>
              <a:latin typeface="Arimo Bold"/>
              <a:ea typeface="Arimo Bold"/>
              <a:cs typeface="Arimo Bold"/>
              <a:sym typeface="Arimo Bold"/>
            </a:endParaRPr>
          </a:p>
          <a:p>
            <a:pPr algn="just">
              <a:lnSpc>
                <a:spcPts val="5445"/>
              </a:lnSpc>
            </a:pPr>
            <a:r>
              <a:rPr lang="en-US" sz="50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ARTICULO 417 CST.: Se entiende por federación la agrupación de sindicatos de cualquier clase, es decir de empresa, industria, gremial, general o de oficios varios. Toda la federación local o regional de trabajadores necesita para constituirse o subsistir un número no inferior a diez (10) sindicatos afiliados y toda Federación nacional, profesional o industrial no menos de veinte (20) sindicatos afiliados</a:t>
            </a:r>
          </a:p>
          <a:p>
            <a:pPr algn="l">
              <a:lnSpc>
                <a:spcPts val="5661"/>
              </a:lnSpc>
            </a:pPr>
            <a:endParaRPr lang="en-US" sz="50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661"/>
              </a:lnSpc>
            </a:pPr>
            <a:r>
              <a:rPr lang="en-US" sz="5241">
                <a:solidFill>
                  <a:srgbClr val="000000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l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5661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ctr">
              <a:lnSpc>
                <a:spcPts val="4076"/>
              </a:lnSpc>
            </a:pPr>
            <a:endParaRPr lang="en-US" sz="5241">
              <a:solidFill>
                <a:srgbClr val="000000"/>
              </a:solidFill>
              <a:latin typeface="Arimo"/>
              <a:ea typeface="Arimo"/>
              <a:cs typeface="Arimo"/>
              <a:sym typeface="Arimo"/>
            </a:endParaRPr>
          </a:p>
          <a:p>
            <a:pPr algn="just">
              <a:lnSpc>
                <a:spcPts val="4076"/>
              </a:lnSpc>
            </a:pPr>
            <a:r>
              <a:rPr lang="en-US" sz="3774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076"/>
              </a:lnSpc>
            </a:pPr>
            <a:endParaRPr lang="en-US" sz="3774" b="1">
              <a:solidFill>
                <a:srgbClr val="000000"/>
              </a:solidFill>
              <a:latin typeface="Calibri (MS) Bold"/>
              <a:ea typeface="Calibri (MS) Bold"/>
              <a:cs typeface="Calibri (MS) Bold"/>
              <a:sym typeface="Calibri (MS) Bold"/>
            </a:endParaRP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  <a:p>
            <a:pPr algn="just">
              <a:lnSpc>
                <a:spcPts val="4755"/>
              </a:lnSpc>
            </a:pPr>
            <a:r>
              <a:rPr lang="en-US" sz="4403" b="1">
                <a:solidFill>
                  <a:srgbClr val="000000"/>
                </a:solidFill>
                <a:latin typeface="Calibri (MS) Bold"/>
                <a:ea typeface="Calibri (MS) Bold"/>
                <a:cs typeface="Calibri (MS) Bold"/>
                <a:sym typeface="Calibri (MS) Bold"/>
              </a:rPr>
              <a:t>	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1907</Words>
  <Application>Microsoft Office PowerPoint</Application>
  <PresentationFormat>Personalizado</PresentationFormat>
  <Paragraphs>326</Paragraphs>
  <Slides>28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40" baseType="lpstr">
      <vt:lpstr>Calibri (MS) Italics</vt:lpstr>
      <vt:lpstr>Calibri (MS) Bold</vt:lpstr>
      <vt:lpstr>Calibri (MS)</vt:lpstr>
      <vt:lpstr>Arimo Bold</vt:lpstr>
      <vt:lpstr>Aharoni Polished Bold</vt:lpstr>
      <vt:lpstr>Arial</vt:lpstr>
      <vt:lpstr>Open Sans Bold</vt:lpstr>
      <vt:lpstr>TT Rounds Condensed Bold</vt:lpstr>
      <vt:lpstr>Arimo</vt:lpstr>
      <vt:lpstr>Arial Bold</vt:lpstr>
      <vt:lpstr>Calibri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ESTRUCTURA_INTERNA_FUNCIONES_SINDICALES.pptx</dc:title>
  <dc:creator>Usuario</dc:creator>
  <cp:lastModifiedBy>Administrador Nepo</cp:lastModifiedBy>
  <cp:revision>1</cp:revision>
  <dcterms:created xsi:type="dcterms:W3CDTF">2006-08-16T00:00:00Z</dcterms:created>
  <dcterms:modified xsi:type="dcterms:W3CDTF">2026-06-26T12:09:24Z</dcterms:modified>
  <dc:identifier>DAHMAG1UUvY</dc:identifier>
</cp:coreProperties>
</file>