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0" r:id="rId1"/>
  </p:sldMasterIdLst>
  <p:notesMasterIdLst>
    <p:notesMasterId r:id="rId39"/>
  </p:notesMasterIdLst>
  <p:sldIdLst>
    <p:sldId id="296" r:id="rId2"/>
    <p:sldId id="292" r:id="rId3"/>
    <p:sldId id="257" r:id="rId4"/>
    <p:sldId id="258" r:id="rId5"/>
    <p:sldId id="259" r:id="rId6"/>
    <p:sldId id="260" r:id="rId7"/>
    <p:sldId id="261" r:id="rId8"/>
    <p:sldId id="262" r:id="rId9"/>
    <p:sldId id="263" r:id="rId10"/>
    <p:sldId id="264" r:id="rId11"/>
    <p:sldId id="265" r:id="rId12"/>
    <p:sldId id="266" r:id="rId13"/>
    <p:sldId id="267" r:id="rId14"/>
    <p:sldId id="268" r:id="rId15"/>
    <p:sldId id="293" r:id="rId16"/>
    <p:sldId id="270" r:id="rId17"/>
    <p:sldId id="271" r:id="rId18"/>
    <p:sldId id="272" r:id="rId19"/>
    <p:sldId id="273" r:id="rId20"/>
    <p:sldId id="274" r:id="rId21"/>
    <p:sldId id="295" r:id="rId22"/>
    <p:sldId id="275" r:id="rId23"/>
    <p:sldId id="276" r:id="rId24"/>
    <p:sldId id="277" r:id="rId25"/>
    <p:sldId id="278" r:id="rId26"/>
    <p:sldId id="279" r:id="rId27"/>
    <p:sldId id="280" r:id="rId28"/>
    <p:sldId id="281" r:id="rId29"/>
    <p:sldId id="282" r:id="rId30"/>
    <p:sldId id="297" r:id="rId31"/>
    <p:sldId id="283" r:id="rId32"/>
    <p:sldId id="284" r:id="rId33"/>
    <p:sldId id="285" r:id="rId34"/>
    <p:sldId id="286" r:id="rId35"/>
    <p:sldId id="287" r:id="rId36"/>
    <p:sldId id="288" r:id="rId37"/>
    <p:sldId id="289" r:id="rId38"/>
  </p:sldIdLst>
  <p:sldSz cx="9144000" cy="6858000" type="screen4x3"/>
  <p:notesSz cx="6858000" cy="9144000"/>
  <p:defaultTex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074" autoAdjust="0"/>
  </p:normalViewPr>
  <p:slideViewPr>
    <p:cSldViewPr>
      <p:cViewPr varScale="1">
        <p:scale>
          <a:sx n="74" d="100"/>
          <a:sy n="74" d="100"/>
        </p:scale>
        <p:origin x="1714"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D1DE5E-76AA-4EED-BF7C-3D95F0606B90}" type="datetimeFigureOut">
              <a:rPr lang="en-US" smtClean="0"/>
              <a:t>8/23/2026</a:t>
            </a:fld>
            <a:endParaRPr lang="en-US"/>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388798-4500-4288-A82F-BFA9C6A237E4}" type="slidenum">
              <a:rPr lang="en-US" smtClean="0"/>
              <a:t>‹Nº›</a:t>
            </a:fld>
            <a:endParaRPr lang="en-US"/>
          </a:p>
        </p:txBody>
      </p:sp>
    </p:spTree>
    <p:extLst>
      <p:ext uri="{BB962C8B-B14F-4D97-AF65-F5344CB8AC3E}">
        <p14:creationId xmlns:p14="http://schemas.microsoft.com/office/powerpoint/2010/main" val="26052249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5C388798-4500-4288-A82F-BFA9C6A237E4}" type="slidenum">
              <a:rPr lang="en-US" smtClean="0"/>
              <a:t>9</a:t>
            </a:fld>
            <a:endParaRPr lang="en-US"/>
          </a:p>
        </p:txBody>
      </p:sp>
    </p:spTree>
    <p:extLst>
      <p:ext uri="{BB962C8B-B14F-4D97-AF65-F5344CB8AC3E}">
        <p14:creationId xmlns:p14="http://schemas.microsoft.com/office/powerpoint/2010/main" val="3880180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767385" y="562804"/>
            <a:ext cx="6858000" cy="2387600"/>
          </a:xfrm>
          <a:prstGeom prst="rect">
            <a:avLst/>
          </a:prstGeom>
        </p:spPr>
        <p:txBody>
          <a:bodyPr anchor="b"/>
          <a:lstStyle>
            <a:lvl1pPr algn="ctr">
              <a:defRPr sz="4500"/>
            </a:lvl1pPr>
          </a:lstStyle>
          <a:p>
            <a:r>
              <a:rPr lang="es-ES"/>
              <a:t>Haga clic para modificar el estilo de título del patrón</a:t>
            </a:r>
            <a:endParaRPr lang="es-CO"/>
          </a:p>
        </p:txBody>
      </p:sp>
      <p:sp>
        <p:nvSpPr>
          <p:cNvPr id="3" name="Subtítulo 2"/>
          <p:cNvSpPr>
            <a:spLocks noGrp="1"/>
          </p:cNvSpPr>
          <p:nvPr>
            <p:ph type="subTitle" idx="1"/>
          </p:nvPr>
        </p:nvSpPr>
        <p:spPr>
          <a:xfrm>
            <a:off x="1763973" y="3438266"/>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ES"/>
              <a:t>Haga clic para editar el estilo de subtítulo del patrón</a:t>
            </a:r>
            <a:endParaRPr lang="es-CO"/>
          </a:p>
        </p:txBody>
      </p:sp>
      <p:sp>
        <p:nvSpPr>
          <p:cNvPr id="4" name="Marcador de fecha 3">
            <a:extLst>
              <a:ext uri="{FF2B5EF4-FFF2-40B4-BE49-F238E27FC236}">
                <a16:creationId xmlns:a16="http://schemas.microsoft.com/office/drawing/2014/main" id="{45B30CC9-8AFF-441C-81B3-39C76FA83266}"/>
              </a:ext>
            </a:extLst>
          </p:cNvPr>
          <p:cNvSpPr>
            <a:spLocks noGrp="1"/>
          </p:cNvSpPr>
          <p:nvPr>
            <p:ph type="dt" sz="half" idx="10"/>
          </p:nvPr>
        </p:nvSpPr>
        <p:spPr>
          <a:xfrm>
            <a:off x="1557338" y="6407150"/>
            <a:ext cx="2057400" cy="365125"/>
          </a:xfrm>
          <a:prstGeom prst="rect">
            <a:avLst/>
          </a:prstGeom>
        </p:spPr>
        <p:txBody>
          <a:bodyPr/>
          <a:lstStyle>
            <a:lvl1pPr eaLnBrk="1" hangingPunct="1">
              <a:defRPr/>
            </a:lvl1pPr>
          </a:lstStyle>
          <a:p>
            <a:pPr>
              <a:defRPr/>
            </a:pPr>
            <a:fld id="{365EC284-3522-4C46-B8C3-1E7B4EB2D8DA}" type="datetimeFigureOut">
              <a:rPr lang="es-ES"/>
              <a:pPr>
                <a:defRPr/>
              </a:pPr>
              <a:t>23/08/2026</a:t>
            </a:fld>
            <a:endParaRPr lang="es-ES"/>
          </a:p>
        </p:txBody>
      </p:sp>
      <p:sp>
        <p:nvSpPr>
          <p:cNvPr id="5" name="Marcador de pie de página 4">
            <a:extLst>
              <a:ext uri="{FF2B5EF4-FFF2-40B4-BE49-F238E27FC236}">
                <a16:creationId xmlns:a16="http://schemas.microsoft.com/office/drawing/2014/main" id="{7024563B-775F-477A-AFDA-0DAF2744C6C7}"/>
              </a:ext>
            </a:extLst>
          </p:cNvPr>
          <p:cNvSpPr>
            <a:spLocks noGrp="1"/>
          </p:cNvSpPr>
          <p:nvPr>
            <p:ph type="ftr" sz="quarter" idx="11"/>
          </p:nvPr>
        </p:nvSpPr>
        <p:spPr>
          <a:xfrm>
            <a:off x="3652838" y="6407150"/>
            <a:ext cx="3086100" cy="365125"/>
          </a:xfrm>
          <a:prstGeom prst="rect">
            <a:avLst/>
          </a:prstGeom>
        </p:spPr>
        <p:txBody>
          <a:bodyPr/>
          <a:lstStyle>
            <a:lvl1pPr eaLnBrk="1" hangingPunct="1">
              <a:defRPr/>
            </a:lvl1pPr>
          </a:lstStyle>
          <a:p>
            <a:pPr>
              <a:defRPr/>
            </a:pPr>
            <a:endParaRPr lang="es-ES"/>
          </a:p>
        </p:txBody>
      </p:sp>
      <p:sp>
        <p:nvSpPr>
          <p:cNvPr id="6" name="Marcador de número de diapositiva 5">
            <a:extLst>
              <a:ext uri="{FF2B5EF4-FFF2-40B4-BE49-F238E27FC236}">
                <a16:creationId xmlns:a16="http://schemas.microsoft.com/office/drawing/2014/main" id="{5E5CB3FD-8483-4782-844E-F1A2C7FAE765}"/>
              </a:ext>
            </a:extLst>
          </p:cNvPr>
          <p:cNvSpPr>
            <a:spLocks noGrp="1"/>
          </p:cNvSpPr>
          <p:nvPr>
            <p:ph type="sldNum" sz="quarter" idx="12"/>
          </p:nvPr>
        </p:nvSpPr>
        <p:spPr>
          <a:xfrm>
            <a:off x="6777038" y="6407150"/>
            <a:ext cx="879475"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A4829406-041C-4758-A343-5E2357BC24C8}" type="slidenum">
              <a:rPr lang="es-ES" altLang="es-CO"/>
              <a:pPr/>
              <a:t>‹Nº›</a:t>
            </a:fld>
            <a:endParaRPr lang="es-ES" altLang="es-CO"/>
          </a:p>
        </p:txBody>
      </p:sp>
    </p:spTree>
    <p:extLst>
      <p:ext uri="{BB962C8B-B14F-4D97-AF65-F5344CB8AC3E}">
        <p14:creationId xmlns:p14="http://schemas.microsoft.com/office/powerpoint/2010/main" val="775075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1590818" y="320676"/>
            <a:ext cx="7385998" cy="1325563"/>
          </a:xfrm>
          <a:prstGeom prst="rect">
            <a:avLst/>
          </a:prstGeom>
        </p:spPr>
        <p:txBody>
          <a:bodyPr/>
          <a:lstStyle/>
          <a:p>
            <a:r>
              <a:rPr lang="es-ES"/>
              <a:t>Haga clic para modificar el estilo de título del patrón</a:t>
            </a:r>
            <a:endParaRPr lang="es-CO"/>
          </a:p>
        </p:txBody>
      </p:sp>
      <p:sp>
        <p:nvSpPr>
          <p:cNvPr id="3" name="Marcador de contenido 2"/>
          <p:cNvSpPr>
            <a:spLocks noGrp="1"/>
          </p:cNvSpPr>
          <p:nvPr>
            <p:ph idx="1"/>
          </p:nvPr>
        </p:nvSpPr>
        <p:spPr>
          <a:xfrm>
            <a:off x="1590817" y="1825625"/>
            <a:ext cx="7385998" cy="4351338"/>
          </a:xfrm>
          <a:prstGeom prst="rect">
            <a:avLst/>
          </a:prstGeo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D241F75-2E56-49A6-B102-85BBB4D263A6}"/>
              </a:ext>
            </a:extLst>
          </p:cNvPr>
          <p:cNvSpPr>
            <a:spLocks noGrp="1"/>
          </p:cNvSpPr>
          <p:nvPr>
            <p:ph type="dt" sz="half" idx="10"/>
          </p:nvPr>
        </p:nvSpPr>
        <p:spPr>
          <a:xfrm>
            <a:off x="1557338" y="6407150"/>
            <a:ext cx="2057400" cy="365125"/>
          </a:xfrm>
          <a:prstGeom prst="rect">
            <a:avLst/>
          </a:prstGeom>
        </p:spPr>
        <p:txBody>
          <a:bodyPr/>
          <a:lstStyle>
            <a:lvl1pPr eaLnBrk="1" hangingPunct="1">
              <a:defRPr/>
            </a:lvl1pPr>
          </a:lstStyle>
          <a:p>
            <a:pPr>
              <a:defRPr/>
            </a:pPr>
            <a:fld id="{A79B66FB-467C-408D-912B-3F9A14C25583}" type="datetimeFigureOut">
              <a:rPr lang="es-ES"/>
              <a:pPr>
                <a:defRPr/>
              </a:pPr>
              <a:t>23/08/2026</a:t>
            </a:fld>
            <a:endParaRPr lang="es-ES"/>
          </a:p>
        </p:txBody>
      </p:sp>
      <p:sp>
        <p:nvSpPr>
          <p:cNvPr id="5" name="Marcador de pie de página 4">
            <a:extLst>
              <a:ext uri="{FF2B5EF4-FFF2-40B4-BE49-F238E27FC236}">
                <a16:creationId xmlns:a16="http://schemas.microsoft.com/office/drawing/2014/main" id="{CCE340E9-290D-4EAC-A588-35033245FB4A}"/>
              </a:ext>
            </a:extLst>
          </p:cNvPr>
          <p:cNvSpPr>
            <a:spLocks noGrp="1"/>
          </p:cNvSpPr>
          <p:nvPr>
            <p:ph type="ftr" sz="quarter" idx="11"/>
          </p:nvPr>
        </p:nvSpPr>
        <p:spPr>
          <a:xfrm>
            <a:off x="3652838" y="6407150"/>
            <a:ext cx="3086100" cy="365125"/>
          </a:xfrm>
          <a:prstGeom prst="rect">
            <a:avLst/>
          </a:prstGeom>
        </p:spPr>
        <p:txBody>
          <a:bodyPr/>
          <a:lstStyle>
            <a:lvl1pPr eaLnBrk="1" hangingPunct="1">
              <a:defRPr/>
            </a:lvl1pPr>
          </a:lstStyle>
          <a:p>
            <a:pPr>
              <a:defRPr/>
            </a:pPr>
            <a:endParaRPr lang="es-ES"/>
          </a:p>
        </p:txBody>
      </p:sp>
      <p:sp>
        <p:nvSpPr>
          <p:cNvPr id="6" name="Marcador de número de diapositiva 5">
            <a:extLst>
              <a:ext uri="{FF2B5EF4-FFF2-40B4-BE49-F238E27FC236}">
                <a16:creationId xmlns:a16="http://schemas.microsoft.com/office/drawing/2014/main" id="{A226C23F-9AA7-4F22-8F64-655C0BE13786}"/>
              </a:ext>
            </a:extLst>
          </p:cNvPr>
          <p:cNvSpPr>
            <a:spLocks noGrp="1"/>
          </p:cNvSpPr>
          <p:nvPr>
            <p:ph type="sldNum" sz="quarter" idx="12"/>
          </p:nvPr>
        </p:nvSpPr>
        <p:spPr>
          <a:xfrm>
            <a:off x="6777038" y="6407150"/>
            <a:ext cx="879475"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410A741F-73BC-42D9-A1A8-ED5255AA9F07}" type="slidenum">
              <a:rPr lang="es-ES" altLang="es-CO"/>
              <a:pPr/>
              <a:t>‹Nº›</a:t>
            </a:fld>
            <a:endParaRPr lang="es-ES" altLang="es-CO"/>
          </a:p>
        </p:txBody>
      </p:sp>
    </p:spTree>
    <p:extLst>
      <p:ext uri="{BB962C8B-B14F-4D97-AF65-F5344CB8AC3E}">
        <p14:creationId xmlns:p14="http://schemas.microsoft.com/office/powerpoint/2010/main" val="450573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3">
            <a:extLst>
              <a:ext uri="{FF2B5EF4-FFF2-40B4-BE49-F238E27FC236}">
                <a16:creationId xmlns:a16="http://schemas.microsoft.com/office/drawing/2014/main" id="{7FA6F52A-83B6-43C5-AB72-40C9A34901A2}"/>
              </a:ext>
            </a:extLst>
          </p:cNvPr>
          <p:cNvSpPr>
            <a:spLocks noGrp="1"/>
          </p:cNvSpPr>
          <p:nvPr>
            <p:ph type="dt" sz="half" idx="10"/>
          </p:nvPr>
        </p:nvSpPr>
        <p:spPr>
          <a:xfrm>
            <a:off x="1557338" y="6407150"/>
            <a:ext cx="2057400" cy="365125"/>
          </a:xfrm>
          <a:prstGeom prst="rect">
            <a:avLst/>
          </a:prstGeom>
        </p:spPr>
        <p:txBody>
          <a:bodyPr/>
          <a:lstStyle>
            <a:lvl1pPr eaLnBrk="1" hangingPunct="1">
              <a:defRPr/>
            </a:lvl1pPr>
          </a:lstStyle>
          <a:p>
            <a:pPr>
              <a:defRPr/>
            </a:pPr>
            <a:fld id="{EAA802F7-C9E8-4030-8AB6-9C339E3805D1}" type="datetimeFigureOut">
              <a:rPr lang="es-ES"/>
              <a:pPr>
                <a:defRPr/>
              </a:pPr>
              <a:t>23/08/2026</a:t>
            </a:fld>
            <a:endParaRPr lang="es-ES"/>
          </a:p>
        </p:txBody>
      </p:sp>
      <p:sp>
        <p:nvSpPr>
          <p:cNvPr id="3" name="Marcador de pie de página 4">
            <a:extLst>
              <a:ext uri="{FF2B5EF4-FFF2-40B4-BE49-F238E27FC236}">
                <a16:creationId xmlns:a16="http://schemas.microsoft.com/office/drawing/2014/main" id="{20207AD3-029B-4449-82EC-2F19A11ACCA8}"/>
              </a:ext>
            </a:extLst>
          </p:cNvPr>
          <p:cNvSpPr>
            <a:spLocks noGrp="1"/>
          </p:cNvSpPr>
          <p:nvPr>
            <p:ph type="ftr" sz="quarter" idx="11"/>
          </p:nvPr>
        </p:nvSpPr>
        <p:spPr>
          <a:xfrm>
            <a:off x="3652838" y="6407150"/>
            <a:ext cx="3086100" cy="365125"/>
          </a:xfrm>
          <a:prstGeom prst="rect">
            <a:avLst/>
          </a:prstGeom>
        </p:spPr>
        <p:txBody>
          <a:bodyPr/>
          <a:lstStyle>
            <a:lvl1pPr eaLnBrk="1" hangingPunct="1">
              <a:defRPr/>
            </a:lvl1pPr>
          </a:lstStyle>
          <a:p>
            <a:pPr>
              <a:defRPr/>
            </a:pPr>
            <a:endParaRPr lang="es-ES"/>
          </a:p>
        </p:txBody>
      </p:sp>
      <p:sp>
        <p:nvSpPr>
          <p:cNvPr id="4" name="Marcador de número de diapositiva 5">
            <a:extLst>
              <a:ext uri="{FF2B5EF4-FFF2-40B4-BE49-F238E27FC236}">
                <a16:creationId xmlns:a16="http://schemas.microsoft.com/office/drawing/2014/main" id="{411E23B2-5E1F-43D5-BBC3-D34FB15B5F5D}"/>
              </a:ext>
            </a:extLst>
          </p:cNvPr>
          <p:cNvSpPr>
            <a:spLocks noGrp="1"/>
          </p:cNvSpPr>
          <p:nvPr>
            <p:ph type="sldNum" sz="quarter" idx="12"/>
          </p:nvPr>
        </p:nvSpPr>
        <p:spPr>
          <a:xfrm>
            <a:off x="6777038" y="6407150"/>
            <a:ext cx="879475"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B7C40B9F-9081-4446-AA71-56BC433C5F6D}" type="slidenum">
              <a:rPr lang="es-ES" altLang="es-CO"/>
              <a:pPr/>
              <a:t>‹Nº›</a:t>
            </a:fld>
            <a:endParaRPr lang="es-ES" altLang="es-CO"/>
          </a:p>
        </p:txBody>
      </p:sp>
    </p:spTree>
    <p:extLst>
      <p:ext uri="{BB962C8B-B14F-4D97-AF65-F5344CB8AC3E}">
        <p14:creationId xmlns:p14="http://schemas.microsoft.com/office/powerpoint/2010/main" val="10357388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Imagen 6">
            <a:extLst>
              <a:ext uri="{FF2B5EF4-FFF2-40B4-BE49-F238E27FC236}">
                <a16:creationId xmlns:a16="http://schemas.microsoft.com/office/drawing/2014/main" id="{20981D98-7D81-4E73-A393-8A617B800833}"/>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495425"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Imagen 7">
            <a:extLst>
              <a:ext uri="{FF2B5EF4-FFF2-40B4-BE49-F238E27FC236}">
                <a16:creationId xmlns:a16="http://schemas.microsoft.com/office/drawing/2014/main" id="{531EE0D9-873A-4B9B-90DC-84ACC24C1E0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66038" y="6297613"/>
            <a:ext cx="1335087" cy="56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hyperlink" Target="mailto:juanma1274@gmail.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Con la aprobación de la Reforma Laboral, el reto estará en minimizar el  impacto negativo para el sector empresarial”, ACRIP - ACRIP Nacional">
            <a:extLst>
              <a:ext uri="{FF2B5EF4-FFF2-40B4-BE49-F238E27FC236}">
                <a16:creationId xmlns:a16="http://schemas.microsoft.com/office/drawing/2014/main" id="{9D450447-911E-4EF6-9CF5-E809889C5F5C}"/>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51720" y="908720"/>
            <a:ext cx="6589643" cy="4176464"/>
          </a:xfrm>
          <a:prstGeom prst="rect">
            <a:avLst/>
          </a:prstGeom>
          <a:noFill/>
          <a:ln>
            <a:noFill/>
          </a:ln>
        </p:spPr>
      </p:pic>
    </p:spTree>
    <p:extLst>
      <p:ext uri="{BB962C8B-B14F-4D97-AF65-F5344CB8AC3E}">
        <p14:creationId xmlns:p14="http://schemas.microsoft.com/office/powerpoint/2010/main" val="3271388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A045029-41C5-4A07-8D69-F6540BCF0502}"/>
              </a:ext>
            </a:extLst>
          </p:cNvPr>
          <p:cNvSpPr/>
          <p:nvPr/>
        </p:nvSpPr>
        <p:spPr>
          <a:xfrm>
            <a:off x="1763688" y="332656"/>
            <a:ext cx="7056784" cy="5016758"/>
          </a:xfrm>
          <a:prstGeom prst="rect">
            <a:avLst/>
          </a:prstGeom>
        </p:spPr>
        <p:txBody>
          <a:bodyPr wrap="square">
            <a:spAutoFit/>
          </a:bodyPr>
          <a:lstStyle/>
          <a:p>
            <a:pPr algn="just"/>
            <a:r>
              <a:rPr lang="es-MX" sz="2000" b="1" i="1" dirty="0">
                <a:solidFill>
                  <a:srgbClr val="000000"/>
                </a:solidFill>
                <a:latin typeface="+mn-lt"/>
              </a:rPr>
              <a:t>7. Publicación del Reglamento Interno de Trabajo. </a:t>
            </a:r>
          </a:p>
          <a:p>
            <a:pPr algn="just"/>
            <a:endParaRPr lang="es-MX" sz="2000" b="1" i="1" dirty="0">
              <a:solidFill>
                <a:srgbClr val="000000"/>
              </a:solidFill>
              <a:latin typeface="+mn-lt"/>
            </a:endParaRPr>
          </a:p>
          <a:p>
            <a:pPr algn="just"/>
            <a:r>
              <a:rPr lang="es-MX" sz="2000" dirty="0">
                <a:solidFill>
                  <a:srgbClr val="000000"/>
                </a:solidFill>
                <a:latin typeface="+mn-lt"/>
              </a:rPr>
              <a:t>Una vez cumplida la obligación del artículo 119 del CST, el empleador debe publicar el RIT mediante la fijación de 2 copias en carácter legible, en 2 sitios distintos </a:t>
            </a:r>
            <a:r>
              <a:rPr lang="es-MX" sz="2000" b="1" i="1" u="sng" dirty="0">
                <a:solidFill>
                  <a:srgbClr val="000000"/>
                </a:solidFill>
                <a:latin typeface="+mn-lt"/>
              </a:rPr>
              <a:t>y a través de medio virtual</a:t>
            </a:r>
            <a:r>
              <a:rPr lang="es-MX" sz="2000" dirty="0">
                <a:solidFill>
                  <a:srgbClr val="000000"/>
                </a:solidFill>
                <a:latin typeface="+mn-lt"/>
              </a:rPr>
              <a:t>, al cual los trabajadores deberán poder acceder. </a:t>
            </a:r>
          </a:p>
          <a:p>
            <a:pPr algn="just"/>
            <a:endParaRPr lang="es-MX" sz="2000" dirty="0">
              <a:solidFill>
                <a:srgbClr val="000000"/>
              </a:solidFill>
              <a:latin typeface="+mn-lt"/>
            </a:endParaRPr>
          </a:p>
          <a:p>
            <a:pPr algn="just"/>
            <a:r>
              <a:rPr lang="es-MX" sz="2000" dirty="0">
                <a:solidFill>
                  <a:srgbClr val="000000"/>
                </a:solidFill>
                <a:latin typeface="+mn-lt"/>
              </a:rPr>
              <a:t>Si hubiera varios lugares de trabajo separados, la fijación debe hacerse en cada uno de ellos, salvo que se hiciere la publicación del reglamento a través </a:t>
            </a:r>
            <a:r>
              <a:rPr lang="es-MX" sz="2000" dirty="0">
                <a:latin typeface="+mn-lt"/>
              </a:rPr>
              <a:t>de medio virtual, caso en el cual no se requerirá efectuar varias publicaciones físicas. </a:t>
            </a:r>
          </a:p>
          <a:p>
            <a:pPr algn="just"/>
            <a:endParaRPr lang="es-MX" sz="2000" dirty="0">
              <a:latin typeface="+mn-lt"/>
            </a:endParaRPr>
          </a:p>
          <a:p>
            <a:pPr algn="just"/>
            <a:r>
              <a:rPr lang="es-MX" sz="2000" dirty="0">
                <a:latin typeface="+mn-lt"/>
              </a:rPr>
              <a:t>Adicionalmente, el empleador podrá cargar el reglamento de trabajo en la página web, si cuenta con una, o enviarlo a los trabajadores por cualquier canal digital de su propiedad, como el correo electrónico, dejando constancia de ello. </a:t>
            </a:r>
            <a:endParaRPr lang="es-CO" sz="2000" dirty="0">
              <a:latin typeface="+mn-lt"/>
            </a:endParaRPr>
          </a:p>
        </p:txBody>
      </p:sp>
    </p:spTree>
    <p:extLst>
      <p:ext uri="{BB962C8B-B14F-4D97-AF65-F5344CB8AC3E}">
        <p14:creationId xmlns:p14="http://schemas.microsoft.com/office/powerpoint/2010/main" val="3103029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4C00BEB-4EE7-4A82-84E5-C5116061F12A}"/>
              </a:ext>
            </a:extLst>
          </p:cNvPr>
          <p:cNvSpPr/>
          <p:nvPr/>
        </p:nvSpPr>
        <p:spPr>
          <a:xfrm>
            <a:off x="1547664" y="332656"/>
            <a:ext cx="7344816" cy="4555093"/>
          </a:xfrm>
          <a:prstGeom prst="rect">
            <a:avLst/>
          </a:prstGeom>
        </p:spPr>
        <p:txBody>
          <a:bodyPr wrap="square">
            <a:spAutoFit/>
          </a:bodyPr>
          <a:lstStyle/>
          <a:p>
            <a:r>
              <a:rPr lang="es-MX" sz="2000" b="1" i="1" dirty="0">
                <a:solidFill>
                  <a:srgbClr val="000000"/>
                </a:solidFill>
                <a:latin typeface="+mn-lt"/>
              </a:rPr>
              <a:t>8. Factores de evaluación objetiva del trabajo. </a:t>
            </a:r>
          </a:p>
          <a:p>
            <a:endParaRPr lang="es-MX" sz="2000" dirty="0">
              <a:solidFill>
                <a:srgbClr val="000000"/>
              </a:solidFill>
              <a:latin typeface="+mn-lt"/>
            </a:endParaRPr>
          </a:p>
          <a:p>
            <a:pPr algn="just"/>
            <a:r>
              <a:rPr lang="es-MX" sz="2000" dirty="0">
                <a:solidFill>
                  <a:srgbClr val="000000"/>
                </a:solidFill>
                <a:latin typeface="+mn-lt"/>
              </a:rPr>
              <a:t>Los empleadores podrán tener en cuenta, entre otros, factores de evaluación de cada empleo, los cuales deberán estar directamente relacionados con las funciones del cargo, que les permitan establecer de forma objetiva el salario y demás beneficios, a saber: </a:t>
            </a:r>
          </a:p>
          <a:p>
            <a:pPr algn="just"/>
            <a:endParaRPr lang="es-MX" sz="2000" dirty="0">
              <a:solidFill>
                <a:srgbClr val="000000"/>
              </a:solidFill>
              <a:latin typeface="+mn-lt"/>
            </a:endParaRPr>
          </a:p>
          <a:p>
            <a:pPr algn="just"/>
            <a:r>
              <a:rPr lang="es-MX" sz="2000" b="1" dirty="0">
                <a:solidFill>
                  <a:srgbClr val="000000"/>
                </a:solidFill>
                <a:latin typeface="+mn-lt"/>
              </a:rPr>
              <a:t>(i) </a:t>
            </a:r>
            <a:r>
              <a:rPr lang="es-MX" sz="2000" dirty="0">
                <a:solidFill>
                  <a:srgbClr val="000000"/>
                </a:solidFill>
                <a:latin typeface="+mn-lt"/>
              </a:rPr>
              <a:t>Capacidades y cualificaciones requeridas para el ejercicio del cargo y que pueden soportarse en la educación, formación o experiencia; </a:t>
            </a:r>
          </a:p>
          <a:p>
            <a:pPr algn="just"/>
            <a:r>
              <a:rPr lang="es-MX" sz="2000" b="1" dirty="0">
                <a:solidFill>
                  <a:srgbClr val="000000"/>
                </a:solidFill>
                <a:latin typeface="+mn-lt"/>
              </a:rPr>
              <a:t>(</a:t>
            </a:r>
            <a:r>
              <a:rPr lang="es-MX" sz="2000" b="1" dirty="0" err="1">
                <a:solidFill>
                  <a:srgbClr val="000000"/>
                </a:solidFill>
                <a:latin typeface="+mn-lt"/>
              </a:rPr>
              <a:t>ii</a:t>
            </a:r>
            <a:r>
              <a:rPr lang="es-MX" sz="2000" b="1" dirty="0">
                <a:solidFill>
                  <a:srgbClr val="000000"/>
                </a:solidFill>
                <a:latin typeface="+mn-lt"/>
              </a:rPr>
              <a:t>) </a:t>
            </a:r>
            <a:r>
              <a:rPr lang="es-MX" sz="2000" dirty="0">
                <a:solidFill>
                  <a:srgbClr val="000000"/>
                </a:solidFill>
                <a:latin typeface="+mn-lt"/>
              </a:rPr>
              <a:t>Esfuerzo físico, mental y/o psicológico o grados de pericia y hábito; </a:t>
            </a:r>
          </a:p>
          <a:p>
            <a:pPr algn="just"/>
            <a:r>
              <a:rPr lang="es-MX" sz="2000" b="1" dirty="0">
                <a:solidFill>
                  <a:srgbClr val="000000"/>
                </a:solidFill>
                <a:latin typeface="+mn-lt"/>
              </a:rPr>
              <a:t>(</a:t>
            </a:r>
            <a:r>
              <a:rPr lang="es-MX" sz="2000" b="1" dirty="0" err="1">
                <a:solidFill>
                  <a:srgbClr val="000000"/>
                </a:solidFill>
                <a:latin typeface="+mn-lt"/>
              </a:rPr>
              <a:t>iii</a:t>
            </a:r>
            <a:r>
              <a:rPr lang="es-MX" sz="2000" b="1" dirty="0">
                <a:solidFill>
                  <a:srgbClr val="000000"/>
                </a:solidFill>
                <a:latin typeface="+mn-lt"/>
              </a:rPr>
              <a:t>) </a:t>
            </a:r>
            <a:r>
              <a:rPr lang="es-MX" sz="2000" dirty="0">
                <a:solidFill>
                  <a:srgbClr val="000000"/>
                </a:solidFill>
                <a:latin typeface="+mn-lt"/>
              </a:rPr>
              <a:t>Responsabilidades laborales; </a:t>
            </a:r>
          </a:p>
          <a:p>
            <a:pPr algn="just"/>
            <a:r>
              <a:rPr lang="es-MX" sz="2000" b="1" dirty="0">
                <a:solidFill>
                  <a:srgbClr val="000000"/>
                </a:solidFill>
                <a:latin typeface="+mn-lt"/>
              </a:rPr>
              <a:t>(</a:t>
            </a:r>
            <a:r>
              <a:rPr lang="es-MX" sz="2000" b="1" dirty="0" err="1">
                <a:solidFill>
                  <a:srgbClr val="000000"/>
                </a:solidFill>
                <a:latin typeface="+mn-lt"/>
              </a:rPr>
              <a:t>iv</a:t>
            </a:r>
            <a:r>
              <a:rPr lang="es-MX" sz="2000" b="1" dirty="0">
                <a:solidFill>
                  <a:srgbClr val="000000"/>
                </a:solidFill>
                <a:latin typeface="+mn-lt"/>
              </a:rPr>
              <a:t>) </a:t>
            </a:r>
            <a:r>
              <a:rPr lang="es-MX" sz="2000" dirty="0">
                <a:solidFill>
                  <a:srgbClr val="000000"/>
                </a:solidFill>
                <a:latin typeface="+mn-lt"/>
              </a:rPr>
              <a:t>Condiciones de trabajo y locativas. </a:t>
            </a:r>
          </a:p>
          <a:p>
            <a:pPr algn="just"/>
            <a:endParaRPr lang="es-MX" sz="1500" dirty="0">
              <a:latin typeface="+mn-lt"/>
            </a:endParaRPr>
          </a:p>
          <a:p>
            <a:pPr algn="just"/>
            <a:endParaRPr lang="es-CO" sz="1500" dirty="0">
              <a:latin typeface="+mj-lt"/>
            </a:endParaRPr>
          </a:p>
        </p:txBody>
      </p:sp>
      <p:pic>
        <p:nvPicPr>
          <p:cNvPr id="3" name="Imagen 2">
            <a:extLst>
              <a:ext uri="{FF2B5EF4-FFF2-40B4-BE49-F238E27FC236}">
                <a16:creationId xmlns:a16="http://schemas.microsoft.com/office/drawing/2014/main" id="{0EA5D766-A764-42A8-8AD9-4D26D6717EC4}"/>
              </a:ext>
            </a:extLst>
          </p:cNvPr>
          <p:cNvPicPr>
            <a:picLocks noChangeAspect="1"/>
          </p:cNvPicPr>
          <p:nvPr/>
        </p:nvPicPr>
        <p:blipFill>
          <a:blip r:embed="rId2"/>
          <a:stretch>
            <a:fillRect/>
          </a:stretch>
        </p:blipFill>
        <p:spPr>
          <a:xfrm>
            <a:off x="5220072" y="4651942"/>
            <a:ext cx="3801413" cy="2206058"/>
          </a:xfrm>
          <a:prstGeom prst="rect">
            <a:avLst/>
          </a:prstGeom>
        </p:spPr>
      </p:pic>
    </p:spTree>
    <p:extLst>
      <p:ext uri="{BB962C8B-B14F-4D97-AF65-F5344CB8AC3E}">
        <p14:creationId xmlns:p14="http://schemas.microsoft.com/office/powerpoint/2010/main" val="146630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1ABCD41-0A97-4ECC-A59D-4577B223EE46}"/>
              </a:ext>
            </a:extLst>
          </p:cNvPr>
          <p:cNvSpPr/>
          <p:nvPr/>
        </p:nvSpPr>
        <p:spPr>
          <a:xfrm>
            <a:off x="1835695" y="260648"/>
            <a:ext cx="6984777" cy="5940088"/>
          </a:xfrm>
          <a:prstGeom prst="rect">
            <a:avLst/>
          </a:prstGeom>
        </p:spPr>
        <p:txBody>
          <a:bodyPr wrap="square">
            <a:spAutoFit/>
          </a:bodyPr>
          <a:lstStyle/>
          <a:p>
            <a:pPr algn="just"/>
            <a:r>
              <a:rPr lang="es-CO" sz="2000" b="1" i="1" dirty="0">
                <a:solidFill>
                  <a:srgbClr val="000000"/>
                </a:solidFill>
                <a:latin typeface="+mn-lt"/>
              </a:rPr>
              <a:t>9. Trabajo diurno y nocturno: </a:t>
            </a:r>
          </a:p>
          <a:p>
            <a:pPr algn="just"/>
            <a:endParaRPr lang="es-CO" sz="2000" dirty="0">
              <a:solidFill>
                <a:srgbClr val="000000"/>
              </a:solidFill>
              <a:latin typeface="+mn-lt"/>
            </a:endParaRPr>
          </a:p>
          <a:p>
            <a:pPr marL="214313" indent="-214313" algn="just">
              <a:buFont typeface="Wingdings" panose="05000000000000000000" pitchFamily="2" charset="2"/>
              <a:buChar char="Ø"/>
            </a:pPr>
            <a:r>
              <a:rPr lang="es-MX" sz="2000" dirty="0">
                <a:solidFill>
                  <a:srgbClr val="000000"/>
                </a:solidFill>
                <a:latin typeface="+mn-lt"/>
              </a:rPr>
              <a:t>El trabajo diurno será el que se realice entre las 06:00 a.m. y las 07:00 p.m. </a:t>
            </a: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algn="just"/>
            <a:endParaRPr lang="es-MX" sz="2000" dirty="0">
              <a:solidFill>
                <a:srgbClr val="000000"/>
              </a:solidFill>
              <a:latin typeface="+mn-lt"/>
            </a:endParaRPr>
          </a:p>
          <a:p>
            <a:pPr algn="just"/>
            <a:endParaRPr lang="es-MX" sz="2000" dirty="0">
              <a:solidFill>
                <a:srgbClr val="000000"/>
              </a:solidFill>
              <a:latin typeface="+mn-lt"/>
            </a:endParaRPr>
          </a:p>
          <a:p>
            <a:pPr marL="214313" indent="-214313" algn="just">
              <a:buFont typeface="Wingdings" panose="05000000000000000000" pitchFamily="2" charset="2"/>
              <a:buChar char="Ø"/>
            </a:pPr>
            <a:r>
              <a:rPr lang="es-MX" sz="2000" dirty="0">
                <a:solidFill>
                  <a:srgbClr val="000000"/>
                </a:solidFill>
                <a:latin typeface="+mn-lt"/>
              </a:rPr>
              <a:t>Trabajo nocturno será el que se desarrolle entre las 07:00 p.m. y las 06:00 a.m. </a:t>
            </a: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marL="214313" indent="-214313" algn="just">
              <a:buFont typeface="Wingdings" panose="05000000000000000000" pitchFamily="2" charset="2"/>
              <a:buChar char="Ø"/>
            </a:pPr>
            <a:endParaRPr lang="es-MX" sz="2000" dirty="0">
              <a:solidFill>
                <a:srgbClr val="000000"/>
              </a:solidFill>
              <a:latin typeface="+mn-lt"/>
            </a:endParaRPr>
          </a:p>
          <a:p>
            <a:pPr algn="just"/>
            <a:endParaRPr lang="es-MX" sz="2000" dirty="0">
              <a:solidFill>
                <a:srgbClr val="000000"/>
              </a:solidFill>
              <a:latin typeface="+mn-lt"/>
            </a:endParaRPr>
          </a:p>
          <a:p>
            <a:pPr algn="just"/>
            <a:r>
              <a:rPr lang="es-MX" sz="2000" dirty="0">
                <a:solidFill>
                  <a:srgbClr val="000000"/>
                </a:solidFill>
                <a:latin typeface="+mn-lt"/>
              </a:rPr>
              <a:t>Previsión que conforme fue aprobado entraría en vigor 6 meses después de que la ley sea sancionada. </a:t>
            </a:r>
            <a:endParaRPr lang="es-CO" sz="2000" dirty="0">
              <a:latin typeface="+mn-lt"/>
            </a:endParaRPr>
          </a:p>
        </p:txBody>
      </p:sp>
      <p:pic>
        <p:nvPicPr>
          <p:cNvPr id="4" name="Imagen 3">
            <a:extLst>
              <a:ext uri="{FF2B5EF4-FFF2-40B4-BE49-F238E27FC236}">
                <a16:creationId xmlns:a16="http://schemas.microsoft.com/office/drawing/2014/main" id="{EDBDD7F3-680E-416F-848B-096FC2DBD88F}"/>
              </a:ext>
            </a:extLst>
          </p:cNvPr>
          <p:cNvPicPr>
            <a:picLocks noChangeAspect="1"/>
          </p:cNvPicPr>
          <p:nvPr/>
        </p:nvPicPr>
        <p:blipFill>
          <a:blip r:embed="rId2"/>
          <a:stretch>
            <a:fillRect/>
          </a:stretch>
        </p:blipFill>
        <p:spPr>
          <a:xfrm>
            <a:off x="5436096" y="1268760"/>
            <a:ext cx="1289933" cy="1327614"/>
          </a:xfrm>
          <a:prstGeom prst="rect">
            <a:avLst/>
          </a:prstGeom>
        </p:spPr>
      </p:pic>
      <p:pic>
        <p:nvPicPr>
          <p:cNvPr id="6" name="Imagen 5">
            <a:extLst>
              <a:ext uri="{FF2B5EF4-FFF2-40B4-BE49-F238E27FC236}">
                <a16:creationId xmlns:a16="http://schemas.microsoft.com/office/drawing/2014/main" id="{195D8533-BC66-42E1-B15E-07FCB15274C3}"/>
              </a:ext>
            </a:extLst>
          </p:cNvPr>
          <p:cNvPicPr>
            <a:picLocks noChangeAspect="1"/>
          </p:cNvPicPr>
          <p:nvPr/>
        </p:nvPicPr>
        <p:blipFill>
          <a:blip r:embed="rId3"/>
          <a:stretch>
            <a:fillRect/>
          </a:stretch>
        </p:blipFill>
        <p:spPr>
          <a:xfrm>
            <a:off x="3707904" y="3861048"/>
            <a:ext cx="1399032" cy="1312164"/>
          </a:xfrm>
          <a:prstGeom prst="rect">
            <a:avLst/>
          </a:prstGeom>
        </p:spPr>
      </p:pic>
    </p:spTree>
    <p:extLst>
      <p:ext uri="{BB962C8B-B14F-4D97-AF65-F5344CB8AC3E}">
        <p14:creationId xmlns:p14="http://schemas.microsoft.com/office/powerpoint/2010/main" val="3108740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5DF63B3-530D-445B-9C4F-CA9BA5123693}"/>
              </a:ext>
            </a:extLst>
          </p:cNvPr>
          <p:cNvSpPr/>
          <p:nvPr/>
        </p:nvSpPr>
        <p:spPr>
          <a:xfrm>
            <a:off x="1763688" y="260648"/>
            <a:ext cx="7056784" cy="5524589"/>
          </a:xfrm>
          <a:prstGeom prst="rect">
            <a:avLst/>
          </a:prstGeom>
        </p:spPr>
        <p:txBody>
          <a:bodyPr wrap="square">
            <a:spAutoFit/>
          </a:bodyPr>
          <a:lstStyle/>
          <a:p>
            <a:r>
              <a:rPr lang="es-MX" sz="2000" b="1" i="1" dirty="0">
                <a:solidFill>
                  <a:srgbClr val="000000"/>
                </a:solidFill>
                <a:latin typeface="+mn-lt"/>
              </a:rPr>
              <a:t>10. Jornada. </a:t>
            </a:r>
            <a:r>
              <a:rPr lang="es-MX" sz="2000" dirty="0">
                <a:solidFill>
                  <a:srgbClr val="FF0000"/>
                </a:solidFill>
                <a:latin typeface="+mn-lt"/>
              </a:rPr>
              <a:t>Ley 2101 de 2021. </a:t>
            </a:r>
            <a:endParaRPr lang="es-MX" sz="2000" b="1" i="1" dirty="0">
              <a:solidFill>
                <a:srgbClr val="000000"/>
              </a:solidFill>
              <a:latin typeface="+mn-lt"/>
            </a:endParaRPr>
          </a:p>
          <a:p>
            <a:endParaRPr lang="es-MX" sz="2000" b="1" i="1" dirty="0">
              <a:solidFill>
                <a:srgbClr val="000000"/>
              </a:solidFill>
              <a:latin typeface="+mn-lt"/>
            </a:endParaRPr>
          </a:p>
          <a:p>
            <a:pPr algn="just"/>
            <a:r>
              <a:rPr lang="es-MX" sz="2000" dirty="0">
                <a:solidFill>
                  <a:srgbClr val="000000"/>
                </a:solidFill>
                <a:latin typeface="+mn-lt"/>
              </a:rPr>
              <a:t>La jornada laboral ordinaria no podrá exceder las </a:t>
            </a:r>
            <a:r>
              <a:rPr lang="es-MX" sz="2000" b="1" i="1" u="sng" dirty="0">
                <a:solidFill>
                  <a:srgbClr val="000000"/>
                </a:solidFill>
                <a:latin typeface="+mn-lt"/>
              </a:rPr>
              <a:t>8 horas diarias ni las 42 horas semanales.</a:t>
            </a:r>
            <a:r>
              <a:rPr lang="es-MX" sz="2000" b="1" i="1" dirty="0">
                <a:solidFill>
                  <a:srgbClr val="000000"/>
                </a:solidFill>
                <a:latin typeface="+mn-lt"/>
              </a:rPr>
              <a:t> </a:t>
            </a:r>
            <a:r>
              <a:rPr lang="es-MX" sz="2000" dirty="0">
                <a:solidFill>
                  <a:srgbClr val="000000"/>
                </a:solidFill>
                <a:latin typeface="+mn-lt"/>
              </a:rPr>
              <a:t>La jornada máxima semanal podrá ser distribuida, de común acuerdo, de 5 a 6 días a la semana.</a:t>
            </a:r>
          </a:p>
          <a:p>
            <a:endParaRPr lang="es-MX" sz="2000" dirty="0">
              <a:solidFill>
                <a:srgbClr val="000000"/>
              </a:solidFill>
              <a:latin typeface="+mn-lt"/>
            </a:endParaRPr>
          </a:p>
          <a:p>
            <a:pPr algn="just"/>
            <a:r>
              <a:rPr lang="es-MX" sz="2000" dirty="0">
                <a:solidFill>
                  <a:srgbClr val="000000"/>
                </a:solidFill>
                <a:latin typeface="+mn-lt"/>
              </a:rPr>
              <a:t>El empleador y el trabajador podrán acordar que la jornada semanal de 42 horas se realice mediante jornadas diarias flexibles de trabajo distribuidas en máximo 6 días a la semana con un día de descanso </a:t>
            </a:r>
            <a:r>
              <a:rPr lang="es-MX" sz="2000" b="1" i="1" u="sng" dirty="0">
                <a:solidFill>
                  <a:srgbClr val="000000"/>
                </a:solidFill>
                <a:latin typeface="+mn-lt"/>
              </a:rPr>
              <a:t>que podrá coincidir con el domingo</a:t>
            </a:r>
            <a:r>
              <a:rPr lang="es-MX" sz="2000" dirty="0">
                <a:solidFill>
                  <a:srgbClr val="000000"/>
                </a:solidFill>
                <a:latin typeface="+mn-lt"/>
              </a:rPr>
              <a:t>. El número de horas podrá distribuirse de manera variable durante la respectiva semana teniendo como mínimo 4 horas continuas y máximo 9 horas diarias, sin lugar a ninguna el </a:t>
            </a:r>
            <a:r>
              <a:rPr lang="es-MX" sz="2000" dirty="0">
                <a:latin typeface="+mn-lt"/>
              </a:rPr>
              <a:t>recargo por trabajo suplementario, cuando el numero de horas de trabajo no exceda el promedio de 42 horas semanales dentro de la jornada ordinaria. </a:t>
            </a:r>
          </a:p>
          <a:p>
            <a:pPr algn="just"/>
            <a:endParaRPr lang="es-CO" sz="1500" dirty="0">
              <a:latin typeface="+mj-lt"/>
            </a:endParaRPr>
          </a:p>
          <a:p>
            <a:endParaRPr lang="es-CO" dirty="0"/>
          </a:p>
        </p:txBody>
      </p:sp>
    </p:spTree>
    <p:extLst>
      <p:ext uri="{BB962C8B-B14F-4D97-AF65-F5344CB8AC3E}">
        <p14:creationId xmlns:p14="http://schemas.microsoft.com/office/powerpoint/2010/main" val="5735584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70412E0-AF98-4FAB-B499-826B61B1C9EA}"/>
              </a:ext>
            </a:extLst>
          </p:cNvPr>
          <p:cNvSpPr/>
          <p:nvPr/>
        </p:nvSpPr>
        <p:spPr>
          <a:xfrm>
            <a:off x="1763688" y="188640"/>
            <a:ext cx="7056784" cy="5632311"/>
          </a:xfrm>
          <a:prstGeom prst="rect">
            <a:avLst/>
          </a:prstGeom>
        </p:spPr>
        <p:txBody>
          <a:bodyPr wrap="square">
            <a:spAutoFit/>
          </a:bodyPr>
          <a:lstStyle/>
          <a:p>
            <a:pPr algn="just"/>
            <a:r>
              <a:rPr lang="es-CO" sz="2000" b="1" i="1" dirty="0">
                <a:solidFill>
                  <a:srgbClr val="000000"/>
                </a:solidFill>
                <a:latin typeface="+mn-lt"/>
              </a:rPr>
              <a:t>11. Trabajo suplementario. </a:t>
            </a:r>
          </a:p>
          <a:p>
            <a:pPr algn="just"/>
            <a:endParaRPr lang="es-CO" sz="2000" dirty="0">
              <a:solidFill>
                <a:srgbClr val="000000"/>
              </a:solidFill>
              <a:latin typeface="+mn-lt"/>
            </a:endParaRPr>
          </a:p>
          <a:p>
            <a:pPr algn="just"/>
            <a:r>
              <a:rPr lang="es-MX" sz="2000" dirty="0">
                <a:solidFill>
                  <a:srgbClr val="000000"/>
                </a:solidFill>
                <a:latin typeface="+mn-lt"/>
              </a:rPr>
              <a:t>El empleador debe llevar un registro del trabajo suplementario de cada trabajador en el que se especifique el nombre, actividad desarrollada y el número de horas laboradas. El empleador está obligado a entregar al trabajador que lo solicite, una relación de las horas extras laboradas.</a:t>
            </a:r>
          </a:p>
          <a:p>
            <a:pPr algn="just"/>
            <a:endParaRPr lang="es-MX" sz="2000" dirty="0">
              <a:solidFill>
                <a:srgbClr val="000000"/>
              </a:solidFill>
              <a:latin typeface="+mn-lt"/>
            </a:endParaRPr>
          </a:p>
          <a:p>
            <a:pPr algn="just"/>
            <a:r>
              <a:rPr lang="es-MX" sz="2000" b="1" i="1" u="sng" dirty="0">
                <a:solidFill>
                  <a:srgbClr val="000000"/>
                </a:solidFill>
                <a:latin typeface="+mn-lt"/>
              </a:rPr>
              <a:t>Autorización de horas extras: NO</a:t>
            </a:r>
            <a:r>
              <a:rPr lang="es-MX" sz="2000" b="1" i="1" dirty="0">
                <a:solidFill>
                  <a:srgbClr val="000000"/>
                </a:solidFill>
                <a:latin typeface="+mn-lt"/>
              </a:rPr>
              <a:t> </a:t>
            </a:r>
            <a:r>
              <a:rPr lang="es-MX" sz="2000" dirty="0">
                <a:solidFill>
                  <a:srgbClr val="000000"/>
                </a:solidFill>
                <a:latin typeface="+mn-lt"/>
              </a:rPr>
              <a:t>se requerirá permiso del Ministerio de Trabajo para laborar horas extras. Sin embargo, si se demuestra que el empleador no remunera el recargo, el Ministerio podrá imponer como sanción que a dicho empleador se le suspenda la facultad de trabajar horas extras por un periodo de 6 meses. </a:t>
            </a:r>
          </a:p>
          <a:p>
            <a:pPr algn="just"/>
            <a:endParaRPr lang="es-MX" sz="2000" dirty="0">
              <a:solidFill>
                <a:srgbClr val="000000"/>
              </a:solidFill>
              <a:latin typeface="+mn-lt"/>
            </a:endParaRPr>
          </a:p>
          <a:p>
            <a:pPr algn="just"/>
            <a:r>
              <a:rPr lang="es-MX" sz="2000" b="1" dirty="0">
                <a:solidFill>
                  <a:srgbClr val="FF0000"/>
                </a:solidFill>
                <a:latin typeface="+mn-lt"/>
              </a:rPr>
              <a:t>Límite: (art 13) </a:t>
            </a:r>
            <a:r>
              <a:rPr lang="es-MX" sz="2000" dirty="0">
                <a:solidFill>
                  <a:srgbClr val="FF0000"/>
                </a:solidFill>
                <a:latin typeface="+mn-lt"/>
              </a:rPr>
              <a:t>En ningún caso las horas extras podrán exceder de 2 horas diarias y 12 semanales, con excepción del sector de Seguridad y Salud.</a:t>
            </a:r>
            <a:endParaRPr lang="es-CO" sz="2000" dirty="0">
              <a:solidFill>
                <a:srgbClr val="FF0000"/>
              </a:solidFill>
              <a:latin typeface="+mn-lt"/>
            </a:endParaRPr>
          </a:p>
        </p:txBody>
      </p:sp>
    </p:spTree>
    <p:extLst>
      <p:ext uri="{BB962C8B-B14F-4D97-AF65-F5344CB8AC3E}">
        <p14:creationId xmlns:p14="http://schemas.microsoft.com/office/powerpoint/2010/main" val="1741795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814872E-E2E9-406A-AB69-477C72D2170E}"/>
              </a:ext>
            </a:extLst>
          </p:cNvPr>
          <p:cNvSpPr/>
          <p:nvPr/>
        </p:nvSpPr>
        <p:spPr>
          <a:xfrm>
            <a:off x="1619672" y="260649"/>
            <a:ext cx="7272808" cy="5324535"/>
          </a:xfrm>
          <a:prstGeom prst="rect">
            <a:avLst/>
          </a:prstGeom>
        </p:spPr>
        <p:txBody>
          <a:bodyPr wrap="square">
            <a:spAutoFit/>
          </a:bodyPr>
          <a:lstStyle/>
          <a:p>
            <a:pPr algn="just"/>
            <a:r>
              <a:rPr lang="es-CO" sz="2000" b="1" i="1" dirty="0">
                <a:solidFill>
                  <a:srgbClr val="000000"/>
                </a:solidFill>
                <a:latin typeface="+mn-lt"/>
              </a:rPr>
              <a:t>12. </a:t>
            </a:r>
            <a:r>
              <a:rPr lang="es-MX" sz="2000" b="1" i="1" dirty="0">
                <a:solidFill>
                  <a:srgbClr val="000000"/>
                </a:solidFill>
                <a:latin typeface="+mn-lt"/>
              </a:rPr>
              <a:t>Remuneración en días de descanso obligatorio. </a:t>
            </a:r>
          </a:p>
          <a:p>
            <a:pPr algn="just"/>
            <a:endParaRPr lang="es-MX" sz="2000" b="1" i="1" dirty="0">
              <a:solidFill>
                <a:srgbClr val="000000"/>
              </a:solidFill>
              <a:latin typeface="+mn-lt"/>
            </a:endParaRPr>
          </a:p>
          <a:p>
            <a:pPr algn="just"/>
            <a:r>
              <a:rPr lang="es-MX" sz="2000" dirty="0">
                <a:solidFill>
                  <a:srgbClr val="000000"/>
                </a:solidFill>
                <a:latin typeface="+mn-lt"/>
              </a:rPr>
              <a:t>El trabajo en día de descanso obligatorio o en días de fiesta se remunera con un </a:t>
            </a:r>
            <a:r>
              <a:rPr lang="es-MX" sz="2000" b="1" i="1" u="sng" dirty="0">
                <a:solidFill>
                  <a:srgbClr val="000000"/>
                </a:solidFill>
                <a:latin typeface="+mn-lt"/>
              </a:rPr>
              <a:t>recargo del 100% sobre el salario ordinario</a:t>
            </a:r>
            <a:r>
              <a:rPr lang="es-MX" sz="2000" dirty="0">
                <a:solidFill>
                  <a:srgbClr val="000000"/>
                </a:solidFill>
                <a:latin typeface="+mn-lt"/>
              </a:rPr>
              <a:t> en proporción a las horas laboradas, sin perjuicio del salario ordinario a que tenga derecho el trabajador por haber laborado la semana completa. </a:t>
            </a:r>
          </a:p>
          <a:p>
            <a:pPr algn="just"/>
            <a:endParaRPr lang="es-MX" sz="2000" dirty="0">
              <a:solidFill>
                <a:srgbClr val="000000"/>
              </a:solidFill>
              <a:latin typeface="+mn-lt"/>
            </a:endParaRPr>
          </a:p>
          <a:p>
            <a:pPr algn="just"/>
            <a:r>
              <a:rPr lang="es-MX" sz="2000" dirty="0">
                <a:solidFill>
                  <a:srgbClr val="000000"/>
                </a:solidFill>
                <a:latin typeface="+mn-lt"/>
              </a:rPr>
              <a:t>Para todos los efectos, el </a:t>
            </a:r>
            <a:r>
              <a:rPr lang="es-MX" sz="2000" b="1" i="1" u="sng" dirty="0">
                <a:solidFill>
                  <a:srgbClr val="000000"/>
                </a:solidFill>
                <a:latin typeface="+mn-lt"/>
              </a:rPr>
              <a:t>término "dominical"</a:t>
            </a:r>
            <a:r>
              <a:rPr lang="es-MX" sz="2000" dirty="0">
                <a:solidFill>
                  <a:srgbClr val="000000"/>
                </a:solidFill>
                <a:latin typeface="+mn-lt"/>
              </a:rPr>
              <a:t>, </a:t>
            </a:r>
            <a:r>
              <a:rPr lang="es-MX" sz="2000" b="1" i="1" u="sng" dirty="0">
                <a:solidFill>
                  <a:srgbClr val="000000"/>
                </a:solidFill>
                <a:latin typeface="+mn-lt"/>
              </a:rPr>
              <a:t>se entenderá que se trata de "día de descanso obligatorio</a:t>
            </a:r>
            <a:r>
              <a:rPr lang="es-MX" sz="2000" dirty="0">
                <a:solidFill>
                  <a:srgbClr val="000000"/>
                </a:solidFill>
                <a:latin typeface="+mn-lt"/>
              </a:rPr>
              <a:t>". Las partes podrán convenir por escrito que el </a:t>
            </a:r>
            <a:r>
              <a:rPr lang="es-MX" sz="2000" b="1" i="1" u="sng" dirty="0">
                <a:solidFill>
                  <a:srgbClr val="000000"/>
                </a:solidFill>
                <a:latin typeface="+mn-lt"/>
              </a:rPr>
              <a:t>día de descanso sea distinto al domingo</a:t>
            </a:r>
            <a:r>
              <a:rPr lang="es-MX" sz="2000" dirty="0">
                <a:solidFill>
                  <a:srgbClr val="000000"/>
                </a:solidFill>
                <a:latin typeface="+mn-lt"/>
              </a:rPr>
              <a:t>; en caso contrario, se presumirá el domingo. </a:t>
            </a:r>
          </a:p>
          <a:p>
            <a:pPr algn="just"/>
            <a:endParaRPr lang="es-MX" sz="2000" dirty="0">
              <a:solidFill>
                <a:srgbClr val="000000"/>
              </a:solidFill>
              <a:latin typeface="+mn-lt"/>
            </a:endParaRPr>
          </a:p>
          <a:p>
            <a:pPr algn="just"/>
            <a:r>
              <a:rPr lang="es-MX" sz="2000" dirty="0">
                <a:solidFill>
                  <a:srgbClr val="000000"/>
                </a:solidFill>
                <a:latin typeface="+mn-lt"/>
              </a:rPr>
              <a:t>Se entiende que el trabajo en día de descanso obligatorio es </a:t>
            </a:r>
            <a:r>
              <a:rPr lang="es-MX" sz="2000" b="1" i="1" dirty="0">
                <a:solidFill>
                  <a:srgbClr val="000000"/>
                </a:solidFill>
                <a:latin typeface="+mn-lt"/>
              </a:rPr>
              <a:t>ocasional</a:t>
            </a:r>
            <a:r>
              <a:rPr lang="es-MX" sz="2000" dirty="0">
                <a:solidFill>
                  <a:srgbClr val="000000"/>
                </a:solidFill>
                <a:latin typeface="+mn-lt"/>
              </a:rPr>
              <a:t>, cuando el trabajador labora hasta 2 días de descanso obligatorio durante el mes calendario y </a:t>
            </a:r>
            <a:r>
              <a:rPr lang="es-MX" sz="2000" b="1" i="1" dirty="0">
                <a:solidFill>
                  <a:srgbClr val="000000"/>
                </a:solidFill>
                <a:latin typeface="+mn-lt"/>
              </a:rPr>
              <a:t>habitual</a:t>
            </a:r>
            <a:r>
              <a:rPr lang="es-MX" sz="2000" dirty="0">
                <a:solidFill>
                  <a:srgbClr val="000000"/>
                </a:solidFill>
                <a:latin typeface="+mn-lt"/>
              </a:rPr>
              <a:t> cuando el trabajador labore 3 o más durante el mes. </a:t>
            </a:r>
            <a:endParaRPr lang="es-CO" sz="2000" dirty="0">
              <a:latin typeface="+mn-lt"/>
            </a:endParaRPr>
          </a:p>
        </p:txBody>
      </p:sp>
    </p:spTree>
    <p:extLst>
      <p:ext uri="{BB962C8B-B14F-4D97-AF65-F5344CB8AC3E}">
        <p14:creationId xmlns:p14="http://schemas.microsoft.com/office/powerpoint/2010/main" val="3897346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C33449A-90E6-4310-80A8-9EE54CFC6DB8}"/>
              </a:ext>
            </a:extLst>
          </p:cNvPr>
          <p:cNvSpPr/>
          <p:nvPr/>
        </p:nvSpPr>
        <p:spPr>
          <a:xfrm>
            <a:off x="1763688" y="332656"/>
            <a:ext cx="7128792" cy="4062651"/>
          </a:xfrm>
          <a:prstGeom prst="rect">
            <a:avLst/>
          </a:prstGeom>
        </p:spPr>
        <p:txBody>
          <a:bodyPr wrap="square">
            <a:spAutoFit/>
          </a:bodyPr>
          <a:lstStyle/>
          <a:p>
            <a:r>
              <a:rPr lang="es-CO" sz="2400" b="1" i="1" dirty="0">
                <a:latin typeface="+mn-lt"/>
              </a:rPr>
              <a:t>Implementación gradual: </a:t>
            </a:r>
          </a:p>
          <a:p>
            <a:endParaRPr lang="es-CO" sz="2400" b="1" dirty="0">
              <a:latin typeface="+mn-lt"/>
            </a:endParaRPr>
          </a:p>
          <a:p>
            <a:r>
              <a:rPr lang="es-CO" sz="2400" dirty="0">
                <a:latin typeface="+mn-lt"/>
              </a:rPr>
              <a:t>El recargo podrá ser implementado de manera gradual, así:</a:t>
            </a:r>
          </a:p>
          <a:p>
            <a:endParaRPr lang="es-CO" sz="2400" dirty="0">
              <a:latin typeface="+mn-lt"/>
            </a:endParaRPr>
          </a:p>
          <a:p>
            <a:pPr marL="342900" indent="-342900">
              <a:buFontTx/>
              <a:buChar char="-"/>
            </a:pPr>
            <a:r>
              <a:rPr lang="es-MX" sz="2400" dirty="0">
                <a:latin typeface="+mn-lt"/>
              </a:rPr>
              <a:t>A partir del 1° de julio de 2025: 80%;</a:t>
            </a:r>
          </a:p>
          <a:p>
            <a:pPr marL="342900" indent="-342900">
              <a:buFontTx/>
              <a:buChar char="-"/>
            </a:pPr>
            <a:endParaRPr lang="es-MX" sz="2400" dirty="0">
              <a:latin typeface="+mn-lt"/>
            </a:endParaRPr>
          </a:p>
          <a:p>
            <a:pPr marL="342900" indent="-342900">
              <a:buFontTx/>
              <a:buChar char="-"/>
            </a:pPr>
            <a:r>
              <a:rPr lang="es-MX" sz="2400" dirty="0">
                <a:latin typeface="+mn-lt"/>
              </a:rPr>
              <a:t>A partir del 1° de julio de 2026: 90%;</a:t>
            </a:r>
          </a:p>
          <a:p>
            <a:endParaRPr lang="es-MX" sz="2400" dirty="0">
              <a:latin typeface="+mn-lt"/>
            </a:endParaRPr>
          </a:p>
          <a:p>
            <a:r>
              <a:rPr lang="es-MX" sz="2400" dirty="0">
                <a:latin typeface="+mn-lt"/>
              </a:rPr>
              <a:t>- A partir del 1° de julio de 2027: 100%.</a:t>
            </a:r>
          </a:p>
          <a:p>
            <a:pPr marL="257175" indent="-257175">
              <a:buFontTx/>
              <a:buChar char="-"/>
            </a:pPr>
            <a:endParaRPr lang="es-CO" dirty="0">
              <a:latin typeface="+mj-lt"/>
            </a:endParaRPr>
          </a:p>
        </p:txBody>
      </p:sp>
    </p:spTree>
    <p:extLst>
      <p:ext uri="{BB962C8B-B14F-4D97-AF65-F5344CB8AC3E}">
        <p14:creationId xmlns:p14="http://schemas.microsoft.com/office/powerpoint/2010/main" val="2911845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17DD9E3F-FCEF-4D9D-A879-BD23AA9D4111}"/>
              </a:ext>
            </a:extLst>
          </p:cNvPr>
          <p:cNvSpPr/>
          <p:nvPr/>
        </p:nvSpPr>
        <p:spPr>
          <a:xfrm>
            <a:off x="1619672" y="260648"/>
            <a:ext cx="6815606" cy="1862048"/>
          </a:xfrm>
          <a:prstGeom prst="rect">
            <a:avLst/>
          </a:prstGeom>
        </p:spPr>
        <p:txBody>
          <a:bodyPr wrap="square">
            <a:spAutoFit/>
          </a:bodyPr>
          <a:lstStyle/>
          <a:p>
            <a:r>
              <a:rPr lang="es-CO" sz="2000" b="1" i="1" dirty="0">
                <a:solidFill>
                  <a:srgbClr val="000000"/>
                </a:solidFill>
                <a:latin typeface="+mn-lt"/>
              </a:rPr>
              <a:t>13. Licencias remuneradas. </a:t>
            </a:r>
          </a:p>
          <a:p>
            <a:endParaRPr lang="es-CO" sz="2000" b="1" i="1" dirty="0">
              <a:solidFill>
                <a:srgbClr val="000000"/>
              </a:solidFill>
              <a:latin typeface="+mn-lt"/>
            </a:endParaRPr>
          </a:p>
          <a:p>
            <a:pPr algn="just"/>
            <a:r>
              <a:rPr lang="es-MX" sz="2000" dirty="0">
                <a:solidFill>
                  <a:srgbClr val="000000"/>
                </a:solidFill>
                <a:latin typeface="+mn-lt"/>
              </a:rPr>
              <a:t>El empleador deberá conceder al trabajador las licencias remuneradas necesarias para los siguientes casos: </a:t>
            </a:r>
          </a:p>
          <a:p>
            <a:pPr algn="just"/>
            <a:endParaRPr lang="es-MX" sz="2000" dirty="0">
              <a:solidFill>
                <a:srgbClr val="000000"/>
              </a:solidFill>
              <a:latin typeface="+mn-lt"/>
            </a:endParaRPr>
          </a:p>
          <a:p>
            <a:pPr algn="just"/>
            <a:endParaRPr lang="es-CO" sz="1500" dirty="0">
              <a:latin typeface="+mj-lt"/>
            </a:endParaRPr>
          </a:p>
        </p:txBody>
      </p:sp>
      <p:pic>
        <p:nvPicPr>
          <p:cNvPr id="3" name="Imagen 2">
            <a:extLst>
              <a:ext uri="{FF2B5EF4-FFF2-40B4-BE49-F238E27FC236}">
                <a16:creationId xmlns:a16="http://schemas.microsoft.com/office/drawing/2014/main" id="{BDB19405-A97F-4786-9F5E-714EF7CF1E2B}"/>
              </a:ext>
            </a:extLst>
          </p:cNvPr>
          <p:cNvPicPr>
            <a:picLocks noChangeAspect="1"/>
          </p:cNvPicPr>
          <p:nvPr/>
        </p:nvPicPr>
        <p:blipFill>
          <a:blip r:embed="rId2"/>
          <a:stretch>
            <a:fillRect/>
          </a:stretch>
        </p:blipFill>
        <p:spPr>
          <a:xfrm>
            <a:off x="1619672" y="1512168"/>
            <a:ext cx="7524328" cy="5345832"/>
          </a:xfrm>
          <a:prstGeom prst="rect">
            <a:avLst/>
          </a:prstGeom>
        </p:spPr>
      </p:pic>
    </p:spTree>
    <p:extLst>
      <p:ext uri="{BB962C8B-B14F-4D97-AF65-F5344CB8AC3E}">
        <p14:creationId xmlns:p14="http://schemas.microsoft.com/office/powerpoint/2010/main" val="542916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654EBCC-94B8-42A1-90C7-0A34D76642B4}"/>
              </a:ext>
            </a:extLst>
          </p:cNvPr>
          <p:cNvSpPr/>
          <p:nvPr/>
        </p:nvSpPr>
        <p:spPr>
          <a:xfrm>
            <a:off x="1547664" y="260648"/>
            <a:ext cx="7056784" cy="4339650"/>
          </a:xfrm>
          <a:prstGeom prst="rect">
            <a:avLst/>
          </a:prstGeom>
        </p:spPr>
        <p:txBody>
          <a:bodyPr wrap="square">
            <a:spAutoFit/>
          </a:bodyPr>
          <a:lstStyle/>
          <a:p>
            <a:pPr algn="just"/>
            <a:r>
              <a:rPr lang="es-CO" sz="2000" b="1" i="1" dirty="0">
                <a:solidFill>
                  <a:srgbClr val="000000"/>
                </a:solidFill>
                <a:latin typeface="+mn-lt"/>
              </a:rPr>
              <a:t>13. </a:t>
            </a:r>
            <a:r>
              <a:rPr lang="es-MX" sz="2000" b="1" i="1" dirty="0">
                <a:solidFill>
                  <a:srgbClr val="000000"/>
                </a:solidFill>
                <a:latin typeface="+mn-lt"/>
              </a:rPr>
              <a:t>Contratación de trabajadores con discapacidad. </a:t>
            </a:r>
          </a:p>
          <a:p>
            <a:pPr algn="just"/>
            <a:r>
              <a:rPr lang="es-MX" sz="2000" b="1" i="1" dirty="0">
                <a:solidFill>
                  <a:srgbClr val="000000"/>
                </a:solidFill>
                <a:latin typeface="+mn-lt"/>
              </a:rPr>
              <a:t> </a:t>
            </a:r>
          </a:p>
          <a:p>
            <a:pPr algn="just"/>
            <a:r>
              <a:rPr lang="es-MX" sz="2000" dirty="0">
                <a:solidFill>
                  <a:srgbClr val="000000"/>
                </a:solidFill>
                <a:latin typeface="+mn-lt"/>
              </a:rPr>
              <a:t>Las empresas que cuenten con hasta 500 trabajadores deberán contratar o mantener contratados, al menos 2 trabajadores con discapacidad por cada 100 trabajadores. </a:t>
            </a:r>
          </a:p>
          <a:p>
            <a:pPr algn="just"/>
            <a:endParaRPr lang="es-MX" sz="2000" dirty="0">
              <a:solidFill>
                <a:srgbClr val="000000"/>
              </a:solidFill>
              <a:latin typeface="+mn-lt"/>
            </a:endParaRPr>
          </a:p>
          <a:p>
            <a:pPr algn="just"/>
            <a:r>
              <a:rPr lang="es-MX" sz="2000" dirty="0">
                <a:solidFill>
                  <a:srgbClr val="000000"/>
                </a:solidFill>
                <a:latin typeface="+mn-lt"/>
              </a:rPr>
              <a:t>A partir de 501 trabajadores en adelante deberán contratar o mantener contratados al menos 1 trabajador adicional con discapacidad por cada 100 trabajadores. </a:t>
            </a:r>
          </a:p>
          <a:p>
            <a:pPr algn="just"/>
            <a:endParaRPr lang="es-MX" sz="2000" dirty="0">
              <a:solidFill>
                <a:srgbClr val="000000"/>
              </a:solidFill>
              <a:latin typeface="+mn-lt"/>
            </a:endParaRPr>
          </a:p>
          <a:p>
            <a:pPr algn="just"/>
            <a:r>
              <a:rPr lang="es-MX" sz="2000" dirty="0">
                <a:solidFill>
                  <a:srgbClr val="000000"/>
                </a:solidFill>
                <a:latin typeface="+mn-lt"/>
              </a:rPr>
              <a:t>Las personas con discapacidad deberán contar con la certificación.</a:t>
            </a:r>
            <a:endParaRPr lang="es-MX" sz="2000" dirty="0">
              <a:latin typeface="+mn-lt"/>
            </a:endParaRPr>
          </a:p>
          <a:p>
            <a:pPr algn="just"/>
            <a:endParaRPr lang="es-MX" sz="2000" dirty="0">
              <a:latin typeface="+mn-lt"/>
            </a:endParaRPr>
          </a:p>
          <a:p>
            <a:pPr algn="just"/>
            <a:endParaRPr lang="es-MX" dirty="0">
              <a:latin typeface="+mj-lt"/>
            </a:endParaRPr>
          </a:p>
          <a:p>
            <a:pPr algn="just"/>
            <a:endParaRPr lang="es-CO" dirty="0">
              <a:latin typeface="+mj-lt"/>
            </a:endParaRPr>
          </a:p>
        </p:txBody>
      </p:sp>
      <p:pic>
        <p:nvPicPr>
          <p:cNvPr id="4" name="Imagen 3">
            <a:extLst>
              <a:ext uri="{FF2B5EF4-FFF2-40B4-BE49-F238E27FC236}">
                <a16:creationId xmlns:a16="http://schemas.microsoft.com/office/drawing/2014/main" id="{CC8D9514-CE7D-4750-898B-193183D9B9E6}"/>
              </a:ext>
            </a:extLst>
          </p:cNvPr>
          <p:cNvPicPr>
            <a:picLocks noChangeAspect="1"/>
          </p:cNvPicPr>
          <p:nvPr/>
        </p:nvPicPr>
        <p:blipFill>
          <a:blip r:embed="rId2"/>
          <a:stretch>
            <a:fillRect/>
          </a:stretch>
        </p:blipFill>
        <p:spPr>
          <a:xfrm>
            <a:off x="2915816" y="3888432"/>
            <a:ext cx="3866322" cy="2708920"/>
          </a:xfrm>
          <a:prstGeom prst="rect">
            <a:avLst/>
          </a:prstGeom>
        </p:spPr>
      </p:pic>
    </p:spTree>
    <p:extLst>
      <p:ext uri="{BB962C8B-B14F-4D97-AF65-F5344CB8AC3E}">
        <p14:creationId xmlns:p14="http://schemas.microsoft.com/office/powerpoint/2010/main" val="7436382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FB0C3C9-FCAE-414D-AC46-3D3B6F01DF09}"/>
              </a:ext>
            </a:extLst>
          </p:cNvPr>
          <p:cNvSpPr/>
          <p:nvPr/>
        </p:nvSpPr>
        <p:spPr>
          <a:xfrm>
            <a:off x="1691680" y="260648"/>
            <a:ext cx="7128792" cy="5324535"/>
          </a:xfrm>
          <a:prstGeom prst="rect">
            <a:avLst/>
          </a:prstGeom>
        </p:spPr>
        <p:txBody>
          <a:bodyPr wrap="square">
            <a:spAutoFit/>
          </a:bodyPr>
          <a:lstStyle/>
          <a:p>
            <a:pPr algn="just"/>
            <a:r>
              <a:rPr lang="es-MX" sz="2000" b="1" i="1" dirty="0">
                <a:latin typeface="+mn-lt"/>
              </a:rPr>
              <a:t>14. Experiencia laboral de personas privadas de la libertad. </a:t>
            </a:r>
          </a:p>
          <a:p>
            <a:endParaRPr lang="es-MX" sz="2000" b="1" i="1" dirty="0">
              <a:latin typeface="+mn-lt"/>
            </a:endParaRPr>
          </a:p>
          <a:p>
            <a:pPr algn="just"/>
            <a:r>
              <a:rPr lang="es-MX" sz="2000" dirty="0">
                <a:latin typeface="+mn-lt"/>
              </a:rPr>
              <a:t>Las actividades productivas y ocupacionales desarrolladas por la población privada de la libertad serán reconocidas como experiencia laboral previa certificación de las entidades correspondientes con la finalidad de posibilitar su ingreso al mercado laboral.</a:t>
            </a:r>
          </a:p>
          <a:p>
            <a:pPr algn="just"/>
            <a:endParaRPr lang="es-MX" sz="2000" dirty="0">
              <a:latin typeface="+mn-lt"/>
            </a:endParaRPr>
          </a:p>
          <a:p>
            <a:pPr algn="just"/>
            <a:r>
              <a:rPr lang="es-MX" sz="2000" dirty="0">
                <a:latin typeface="+mn-lt"/>
              </a:rPr>
              <a:t>Se concederá la redención de pena por trabajo a las personas privadas de la libertad y se les abonara </a:t>
            </a:r>
            <a:r>
              <a:rPr lang="es-MX" sz="2000" b="1" i="1" dirty="0">
                <a:latin typeface="+mn-lt"/>
              </a:rPr>
              <a:t>dos días de reclusión por </a:t>
            </a:r>
            <a:r>
              <a:rPr lang="es-CO" sz="2000" b="1" i="1" dirty="0">
                <a:latin typeface="+mn-lt"/>
              </a:rPr>
              <a:t>tres días de trabajo.</a:t>
            </a:r>
          </a:p>
          <a:p>
            <a:endParaRPr lang="es-CO" sz="2000" dirty="0">
              <a:latin typeface="+mn-lt"/>
            </a:endParaRPr>
          </a:p>
          <a:p>
            <a:pPr algn="just"/>
            <a:r>
              <a:rPr lang="es-MX" sz="2000" b="1" dirty="0">
                <a:latin typeface="+mn-lt"/>
              </a:rPr>
              <a:t>Parágrafo. </a:t>
            </a:r>
            <a:r>
              <a:rPr lang="es-MX" sz="2000" dirty="0">
                <a:latin typeface="+mn-lt"/>
              </a:rPr>
              <a:t>El Ministerio de Trabajo en un termino de 6 meses expedirá la reglamentación necesaria para el reconocimiento de las actividades productivas y ocupacionales en los centros penitenciarios como experiencia </a:t>
            </a:r>
            <a:r>
              <a:rPr lang="es-CO" sz="2000" dirty="0">
                <a:latin typeface="+mn-lt"/>
              </a:rPr>
              <a:t>profesional.</a:t>
            </a:r>
          </a:p>
          <a:p>
            <a:pPr algn="just"/>
            <a:endParaRPr lang="es-CO" sz="2000" dirty="0">
              <a:latin typeface="+mn-lt"/>
            </a:endParaRPr>
          </a:p>
        </p:txBody>
      </p:sp>
    </p:spTree>
    <p:extLst>
      <p:ext uri="{BB962C8B-B14F-4D97-AF65-F5344CB8AC3E}">
        <p14:creationId xmlns:p14="http://schemas.microsoft.com/office/powerpoint/2010/main" val="1525825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C98D76-34F8-4062-9629-FFEA9D4E27AC}"/>
              </a:ext>
            </a:extLst>
          </p:cNvPr>
          <p:cNvSpPr>
            <a:spLocks noGrp="1"/>
          </p:cNvSpPr>
          <p:nvPr>
            <p:ph type="ctrTitle"/>
          </p:nvPr>
        </p:nvSpPr>
        <p:spPr>
          <a:xfrm>
            <a:off x="1130300" y="1234938"/>
            <a:ext cx="7186116" cy="1242391"/>
          </a:xfrm>
        </p:spPr>
        <p:txBody>
          <a:bodyPr/>
          <a:lstStyle/>
          <a:p>
            <a:r>
              <a:rPr lang="es-MX" sz="2800" b="1" i="1" dirty="0">
                <a:latin typeface="+mn-lt"/>
              </a:rPr>
              <a:t>Ley 2466 del 25 de junio del 2025 </a:t>
            </a:r>
            <a:endParaRPr lang="es-CO" sz="2800" b="1" i="1" dirty="0">
              <a:latin typeface="+mn-lt"/>
            </a:endParaRPr>
          </a:p>
        </p:txBody>
      </p:sp>
      <p:sp>
        <p:nvSpPr>
          <p:cNvPr id="3" name="Subtítulo 2">
            <a:extLst>
              <a:ext uri="{FF2B5EF4-FFF2-40B4-BE49-F238E27FC236}">
                <a16:creationId xmlns:a16="http://schemas.microsoft.com/office/drawing/2014/main" id="{E43C39A1-5AB9-4180-9D42-C74FA56365DB}"/>
              </a:ext>
            </a:extLst>
          </p:cNvPr>
          <p:cNvSpPr>
            <a:spLocks noGrp="1"/>
          </p:cNvSpPr>
          <p:nvPr>
            <p:ph type="subTitle" idx="1"/>
          </p:nvPr>
        </p:nvSpPr>
        <p:spPr>
          <a:xfrm>
            <a:off x="1763688" y="2894773"/>
            <a:ext cx="6912768" cy="1823277"/>
          </a:xfrm>
        </p:spPr>
        <p:txBody>
          <a:bodyPr/>
          <a:lstStyle/>
          <a:p>
            <a:pPr algn="ctr"/>
            <a:r>
              <a:rPr lang="es-MX" sz="2800" dirty="0"/>
              <a:t>“Por medio del cual se modifica parcialmente normas laborales y se adopta una reforma laboral para el trabajo decente y digno en Colombia” </a:t>
            </a:r>
            <a:r>
              <a:rPr lang="es-MX" sz="2800" dirty="0">
                <a:solidFill>
                  <a:schemeClr val="tx1"/>
                </a:solidFill>
              </a:rPr>
              <a:t> </a:t>
            </a:r>
            <a:endParaRPr lang="es-CO" sz="2800" dirty="0">
              <a:solidFill>
                <a:schemeClr val="tx1"/>
              </a:solidFill>
            </a:endParaRPr>
          </a:p>
        </p:txBody>
      </p:sp>
    </p:spTree>
    <p:extLst>
      <p:ext uri="{BB962C8B-B14F-4D97-AF65-F5344CB8AC3E}">
        <p14:creationId xmlns:p14="http://schemas.microsoft.com/office/powerpoint/2010/main" val="1118082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235C155-561A-4D25-9BB5-0D4B8A5504BB}"/>
              </a:ext>
            </a:extLst>
          </p:cNvPr>
          <p:cNvSpPr/>
          <p:nvPr/>
        </p:nvSpPr>
        <p:spPr>
          <a:xfrm>
            <a:off x="1763687" y="188640"/>
            <a:ext cx="7056785" cy="5909310"/>
          </a:xfrm>
          <a:prstGeom prst="rect">
            <a:avLst/>
          </a:prstGeom>
        </p:spPr>
        <p:txBody>
          <a:bodyPr wrap="square">
            <a:spAutoFit/>
          </a:bodyPr>
          <a:lstStyle/>
          <a:p>
            <a:pPr algn="just"/>
            <a:r>
              <a:rPr lang="es-CO" sz="2400" b="1" i="1" dirty="0">
                <a:solidFill>
                  <a:srgbClr val="000000"/>
                </a:solidFill>
                <a:latin typeface="+mn-lt"/>
              </a:rPr>
              <a:t>15. Contrato de aprendizaje.</a:t>
            </a:r>
          </a:p>
          <a:p>
            <a:pPr algn="just"/>
            <a:endParaRPr lang="es-CO" sz="2400" dirty="0">
              <a:solidFill>
                <a:srgbClr val="000000"/>
              </a:solidFill>
              <a:latin typeface="+mn-lt"/>
            </a:endParaRPr>
          </a:p>
          <a:p>
            <a:pPr algn="just"/>
            <a:r>
              <a:rPr lang="es-MX" sz="2400" b="1" i="1" u="sng" dirty="0">
                <a:solidFill>
                  <a:srgbClr val="000000"/>
                </a:solidFill>
                <a:latin typeface="+mn-lt"/>
              </a:rPr>
              <a:t>Es un contrato laboral especial a término fijo </a:t>
            </a:r>
            <a:r>
              <a:rPr lang="es-MX" sz="2400" i="1" u="sng" dirty="0">
                <a:solidFill>
                  <a:srgbClr val="000000"/>
                </a:solidFill>
                <a:latin typeface="+mn-lt"/>
              </a:rPr>
              <a:t>regido por el CST.</a:t>
            </a:r>
            <a:r>
              <a:rPr lang="es-MX" sz="2400" i="1" dirty="0">
                <a:solidFill>
                  <a:srgbClr val="000000"/>
                </a:solidFill>
                <a:latin typeface="+mn-lt"/>
              </a:rPr>
              <a:t> </a:t>
            </a:r>
            <a:r>
              <a:rPr lang="es-MX" sz="2400" dirty="0">
                <a:solidFill>
                  <a:srgbClr val="000000"/>
                </a:solidFill>
                <a:latin typeface="+mn-lt"/>
              </a:rPr>
              <a:t>mediante el cual una persona desarrolla una formación teórica práctica en una entidad autorizada a cambio de que la empresa patrocinadora proporcione los medios para adquirir formación profesional. </a:t>
            </a:r>
            <a:r>
              <a:rPr lang="es-MX" sz="2400" b="1" i="1" dirty="0">
                <a:solidFill>
                  <a:srgbClr val="000000"/>
                </a:solidFill>
                <a:latin typeface="+mn-lt"/>
              </a:rPr>
              <a:t>El término no podrá ser superior a 3 años. </a:t>
            </a:r>
          </a:p>
          <a:p>
            <a:pPr algn="just"/>
            <a:endParaRPr lang="es-MX" sz="2400" dirty="0">
              <a:solidFill>
                <a:srgbClr val="000000"/>
              </a:solidFill>
              <a:latin typeface="+mn-lt"/>
            </a:endParaRPr>
          </a:p>
          <a:p>
            <a:pPr algn="just"/>
            <a:r>
              <a:rPr lang="es-MX" sz="2400" dirty="0">
                <a:solidFill>
                  <a:srgbClr val="000000"/>
                </a:solidFill>
                <a:latin typeface="+mn-lt"/>
              </a:rPr>
              <a:t>Recibirá como contraprestación un </a:t>
            </a:r>
            <a:r>
              <a:rPr lang="es-MX" sz="2400" b="1" dirty="0">
                <a:solidFill>
                  <a:srgbClr val="000000"/>
                </a:solidFill>
                <a:latin typeface="+mn-lt"/>
              </a:rPr>
              <a:t>apoyo de sostenimiento mensual </a:t>
            </a:r>
            <a:r>
              <a:rPr lang="es-MX" sz="2400" dirty="0">
                <a:solidFill>
                  <a:srgbClr val="000000"/>
                </a:solidFill>
                <a:latin typeface="+mn-lt"/>
              </a:rPr>
              <a:t>así: </a:t>
            </a:r>
          </a:p>
          <a:p>
            <a:pPr marL="214313" indent="-214313" algn="just">
              <a:buFontTx/>
              <a:buChar char="-"/>
            </a:pPr>
            <a:endParaRPr lang="es-MX" sz="2400" b="1" dirty="0">
              <a:solidFill>
                <a:srgbClr val="000000"/>
              </a:solidFill>
              <a:latin typeface="+mn-lt"/>
            </a:endParaRPr>
          </a:p>
          <a:p>
            <a:pPr algn="just"/>
            <a:r>
              <a:rPr lang="es-MX" sz="2400" dirty="0">
                <a:solidFill>
                  <a:srgbClr val="000000"/>
                </a:solidFill>
                <a:latin typeface="+mn-lt"/>
              </a:rPr>
              <a:t>Formación dual: durante el primer año el equivalente al 75% de 1 SMLMV y durante el segundo año el 100% de 1 SMLV</a:t>
            </a:r>
            <a:endParaRPr lang="es-MX" sz="2400" b="1" dirty="0">
              <a:solidFill>
                <a:srgbClr val="000000"/>
              </a:solidFill>
              <a:latin typeface="+mn-lt"/>
            </a:endParaRPr>
          </a:p>
          <a:p>
            <a:pPr algn="just"/>
            <a:endParaRPr lang="es-MX" b="1" dirty="0">
              <a:solidFill>
                <a:srgbClr val="000000"/>
              </a:solidFill>
              <a:latin typeface="+mn-lt"/>
            </a:endParaRPr>
          </a:p>
        </p:txBody>
      </p:sp>
    </p:spTree>
    <p:extLst>
      <p:ext uri="{BB962C8B-B14F-4D97-AF65-F5344CB8AC3E}">
        <p14:creationId xmlns:p14="http://schemas.microsoft.com/office/powerpoint/2010/main" val="6224462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8B2C75F6-4967-4256-9DED-4B2EC9C26367}"/>
              </a:ext>
            </a:extLst>
          </p:cNvPr>
          <p:cNvSpPr txBox="1"/>
          <p:nvPr/>
        </p:nvSpPr>
        <p:spPr>
          <a:xfrm>
            <a:off x="1763688" y="188640"/>
            <a:ext cx="7128792" cy="4708981"/>
          </a:xfrm>
          <a:prstGeom prst="rect">
            <a:avLst/>
          </a:prstGeom>
          <a:noFill/>
        </p:spPr>
        <p:txBody>
          <a:bodyPr wrap="square">
            <a:spAutoFit/>
          </a:bodyPr>
          <a:lstStyle/>
          <a:p>
            <a:pPr algn="just"/>
            <a:r>
              <a:rPr lang="es-MX" sz="2000" dirty="0">
                <a:solidFill>
                  <a:srgbClr val="000000"/>
                </a:solidFill>
                <a:latin typeface="+mn-lt"/>
              </a:rPr>
              <a:t>Formación tradicional: durante la fase lectiva el 75% de 1 SMLMV y durante la fase práctica el 100% de 1 SMLMV. Si el aprendiz es estudiante universitario el apoyo de sostenimiento no podrá ser inferior a 1 SMLMV. En ningún caso el apoyo de sostenimiento podrá ser regulado a través de convenios o contratos colectivos o fallos arbitrales. </a:t>
            </a:r>
          </a:p>
          <a:p>
            <a:pPr algn="just"/>
            <a:endParaRPr lang="es-MX" sz="2000" dirty="0">
              <a:solidFill>
                <a:srgbClr val="000000"/>
              </a:solidFill>
              <a:latin typeface="+mn-lt"/>
            </a:endParaRPr>
          </a:p>
          <a:p>
            <a:pPr algn="just"/>
            <a:r>
              <a:rPr lang="es-MX" sz="2000" dirty="0">
                <a:solidFill>
                  <a:srgbClr val="000000"/>
                </a:solidFill>
                <a:latin typeface="+mn-lt"/>
              </a:rPr>
              <a:t>Aportes al sistema de seguridad social</a:t>
            </a:r>
            <a:r>
              <a:rPr lang="es-MX" sz="2000" b="1" dirty="0">
                <a:solidFill>
                  <a:srgbClr val="000000"/>
                </a:solidFill>
                <a:latin typeface="+mn-lt"/>
              </a:rPr>
              <a:t>: </a:t>
            </a:r>
          </a:p>
          <a:p>
            <a:pPr algn="just"/>
            <a:endParaRPr lang="es-MX" sz="2000" b="1" dirty="0">
              <a:solidFill>
                <a:srgbClr val="000000"/>
              </a:solidFill>
              <a:latin typeface="+mn-lt"/>
            </a:endParaRPr>
          </a:p>
          <a:p>
            <a:pPr marL="514350" indent="-514350" algn="just">
              <a:buAutoNum type="romanLcParenBoth"/>
            </a:pPr>
            <a:r>
              <a:rPr lang="es-MX" sz="2000" dirty="0">
                <a:solidFill>
                  <a:srgbClr val="000000"/>
                </a:solidFill>
                <a:latin typeface="+mn-lt"/>
              </a:rPr>
              <a:t>Durante la fase lectiva el aprendiz estará cubierto por los subsistemas de salud y riesgos laborales, pagados plenamente por la empresa como dependiente y </a:t>
            </a:r>
          </a:p>
          <a:p>
            <a:pPr marL="514350" indent="-514350" algn="just">
              <a:buAutoNum type="romanLcParenBoth"/>
            </a:pPr>
            <a:endParaRPr lang="es-MX" sz="2000" b="1" dirty="0">
              <a:solidFill>
                <a:srgbClr val="000000"/>
              </a:solidFill>
              <a:latin typeface="+mn-lt"/>
            </a:endParaRPr>
          </a:p>
          <a:p>
            <a:pPr marL="514350" indent="-514350" algn="just">
              <a:buAutoNum type="romanLcParenBoth"/>
            </a:pPr>
            <a:r>
              <a:rPr lang="es-MX" sz="2000" dirty="0">
                <a:solidFill>
                  <a:srgbClr val="000000"/>
                </a:solidFill>
                <a:latin typeface="+mn-lt"/>
              </a:rPr>
              <a:t>Durante la fase práctica o durante toda la formación dual el aprendiz </a:t>
            </a:r>
            <a:endParaRPr lang="es-CO" sz="2000" dirty="0">
              <a:latin typeface="+mn-lt"/>
            </a:endParaRPr>
          </a:p>
        </p:txBody>
      </p:sp>
    </p:spTree>
    <p:extLst>
      <p:ext uri="{BB962C8B-B14F-4D97-AF65-F5344CB8AC3E}">
        <p14:creationId xmlns:p14="http://schemas.microsoft.com/office/powerpoint/2010/main" val="1863157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08809F1-874D-4B4F-8A55-EFB244056BB0}"/>
              </a:ext>
            </a:extLst>
          </p:cNvPr>
          <p:cNvSpPr/>
          <p:nvPr/>
        </p:nvSpPr>
        <p:spPr>
          <a:xfrm>
            <a:off x="1763688" y="188640"/>
            <a:ext cx="3766470" cy="4801314"/>
          </a:xfrm>
          <a:prstGeom prst="rect">
            <a:avLst/>
          </a:prstGeom>
        </p:spPr>
        <p:txBody>
          <a:bodyPr wrap="square">
            <a:spAutoFit/>
          </a:bodyPr>
          <a:lstStyle/>
          <a:p>
            <a:r>
              <a:rPr lang="es-CO" b="1" i="1" dirty="0">
                <a:latin typeface="+mn-lt"/>
              </a:rPr>
              <a:t>FORMACION DUAL</a:t>
            </a: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dirty="0">
              <a:solidFill>
                <a:srgbClr val="2E74B5"/>
              </a:solidFill>
              <a:latin typeface="League Gothic"/>
            </a:endParaRPr>
          </a:p>
          <a:p>
            <a:endParaRPr lang="es-CO" b="1" dirty="0">
              <a:solidFill>
                <a:srgbClr val="2E74B5"/>
              </a:solidFill>
              <a:latin typeface="League Gothic"/>
            </a:endParaRPr>
          </a:p>
          <a:p>
            <a:r>
              <a:rPr lang="es-CO" b="1" dirty="0">
                <a:solidFill>
                  <a:srgbClr val="2E74B5"/>
                </a:solidFill>
                <a:latin typeface="League Gothic"/>
              </a:rPr>
              <a:t> </a:t>
            </a:r>
            <a:r>
              <a:rPr lang="es-CO" b="1" i="1" dirty="0">
                <a:latin typeface="+mn-lt"/>
              </a:rPr>
              <a:t>FORMACION TRADICIONAL</a:t>
            </a:r>
          </a:p>
          <a:p>
            <a:endParaRPr lang="es-MX" b="1" i="1" dirty="0"/>
          </a:p>
          <a:p>
            <a:endParaRPr lang="es-CO" b="1" i="1" dirty="0"/>
          </a:p>
          <a:p>
            <a:endParaRPr lang="es-CO" b="1" i="1" dirty="0"/>
          </a:p>
          <a:p>
            <a:r>
              <a:rPr lang="es-CO" b="1" i="1" dirty="0"/>
              <a:t> </a:t>
            </a:r>
          </a:p>
        </p:txBody>
      </p:sp>
      <p:pic>
        <p:nvPicPr>
          <p:cNvPr id="4" name="Imagen 3">
            <a:extLst>
              <a:ext uri="{FF2B5EF4-FFF2-40B4-BE49-F238E27FC236}">
                <a16:creationId xmlns:a16="http://schemas.microsoft.com/office/drawing/2014/main" id="{C0EECC62-E2C3-4339-8C34-C4324A506D54}"/>
              </a:ext>
            </a:extLst>
          </p:cNvPr>
          <p:cNvPicPr>
            <a:picLocks noChangeAspect="1"/>
          </p:cNvPicPr>
          <p:nvPr/>
        </p:nvPicPr>
        <p:blipFill>
          <a:blip r:embed="rId2"/>
          <a:stretch>
            <a:fillRect/>
          </a:stretch>
        </p:blipFill>
        <p:spPr>
          <a:xfrm>
            <a:off x="2314486" y="692696"/>
            <a:ext cx="4705786" cy="2623175"/>
          </a:xfrm>
          <a:prstGeom prst="rect">
            <a:avLst/>
          </a:prstGeom>
        </p:spPr>
      </p:pic>
      <p:pic>
        <p:nvPicPr>
          <p:cNvPr id="5" name="Imagen 4">
            <a:extLst>
              <a:ext uri="{FF2B5EF4-FFF2-40B4-BE49-F238E27FC236}">
                <a16:creationId xmlns:a16="http://schemas.microsoft.com/office/drawing/2014/main" id="{AA1BB873-1BF0-44B4-A313-637856418260}"/>
              </a:ext>
            </a:extLst>
          </p:cNvPr>
          <p:cNvPicPr>
            <a:picLocks noChangeAspect="1"/>
          </p:cNvPicPr>
          <p:nvPr/>
        </p:nvPicPr>
        <p:blipFill>
          <a:blip r:embed="rId3"/>
          <a:stretch>
            <a:fillRect/>
          </a:stretch>
        </p:blipFill>
        <p:spPr>
          <a:xfrm>
            <a:off x="3851920" y="4013552"/>
            <a:ext cx="5184576" cy="2844448"/>
          </a:xfrm>
          <a:prstGeom prst="rect">
            <a:avLst/>
          </a:prstGeom>
        </p:spPr>
      </p:pic>
    </p:spTree>
    <p:extLst>
      <p:ext uri="{BB962C8B-B14F-4D97-AF65-F5344CB8AC3E}">
        <p14:creationId xmlns:p14="http://schemas.microsoft.com/office/powerpoint/2010/main" val="3574374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CA42F6A-3482-4355-80CB-B912D9D3C7F5}"/>
              </a:ext>
            </a:extLst>
          </p:cNvPr>
          <p:cNvSpPr/>
          <p:nvPr/>
        </p:nvSpPr>
        <p:spPr>
          <a:xfrm>
            <a:off x="1691680" y="260648"/>
            <a:ext cx="7200800" cy="3754874"/>
          </a:xfrm>
          <a:prstGeom prst="rect">
            <a:avLst/>
          </a:prstGeom>
        </p:spPr>
        <p:txBody>
          <a:bodyPr wrap="square">
            <a:spAutoFit/>
          </a:bodyPr>
          <a:lstStyle/>
          <a:p>
            <a:pPr algn="just"/>
            <a:r>
              <a:rPr lang="es-CO" sz="2000" b="1" i="1" dirty="0">
                <a:latin typeface="+mn-lt"/>
              </a:rPr>
              <a:t>16. Internos de Medicina</a:t>
            </a:r>
            <a:endParaRPr lang="es-MX" sz="2000" b="1" i="1" dirty="0">
              <a:solidFill>
                <a:srgbClr val="494F52"/>
              </a:solidFill>
              <a:latin typeface="+mn-lt"/>
            </a:endParaRPr>
          </a:p>
          <a:p>
            <a:pPr algn="just"/>
            <a:endParaRPr lang="es-MX" sz="2000" dirty="0">
              <a:solidFill>
                <a:srgbClr val="494F52"/>
              </a:solidFill>
              <a:latin typeface="+mn-lt"/>
            </a:endParaRPr>
          </a:p>
          <a:p>
            <a:pPr algn="just"/>
            <a:r>
              <a:rPr lang="es-MX" sz="2000" dirty="0">
                <a:solidFill>
                  <a:srgbClr val="494F52"/>
                </a:solidFill>
                <a:latin typeface="+mn-lt"/>
              </a:rPr>
              <a:t>(…) recibirán una remuneración mensual que no podrá ser inferior a SMLMV durante el tiempo que dure el internado. </a:t>
            </a:r>
          </a:p>
          <a:p>
            <a:pPr algn="just"/>
            <a:endParaRPr lang="es-MX" sz="2000" dirty="0">
              <a:solidFill>
                <a:srgbClr val="494F52"/>
              </a:solidFill>
              <a:latin typeface="+mn-lt"/>
            </a:endParaRPr>
          </a:p>
          <a:p>
            <a:pPr algn="just"/>
            <a:r>
              <a:rPr lang="es-MX" sz="2000" dirty="0">
                <a:solidFill>
                  <a:srgbClr val="494F52"/>
                </a:solidFill>
                <a:latin typeface="+mn-lt"/>
              </a:rPr>
              <a:t>En vigencia del internado medico el estudiante de medicina estará afiliado al Sistema de Seguridad Social Integral. Las cotizaciones a las Sistemas de Seguridad Social Integral se realizarán sobre un SMLMV </a:t>
            </a:r>
          </a:p>
          <a:p>
            <a:pPr algn="just"/>
            <a:endParaRPr lang="es-MX" sz="2000" dirty="0">
              <a:solidFill>
                <a:srgbClr val="494F52"/>
              </a:solidFill>
              <a:latin typeface="+mn-lt"/>
            </a:endParaRPr>
          </a:p>
          <a:p>
            <a:endParaRPr lang="es-MX" sz="2000" dirty="0">
              <a:solidFill>
                <a:srgbClr val="494F52"/>
              </a:solidFill>
              <a:latin typeface="+mn-lt"/>
            </a:endParaRPr>
          </a:p>
          <a:p>
            <a:endParaRPr lang="es-CO" dirty="0"/>
          </a:p>
        </p:txBody>
      </p:sp>
      <p:pic>
        <p:nvPicPr>
          <p:cNvPr id="3" name="Imagen 2">
            <a:extLst>
              <a:ext uri="{FF2B5EF4-FFF2-40B4-BE49-F238E27FC236}">
                <a16:creationId xmlns:a16="http://schemas.microsoft.com/office/drawing/2014/main" id="{B6F72954-CB4F-4D38-A02E-19FAEB9447C7}"/>
              </a:ext>
            </a:extLst>
          </p:cNvPr>
          <p:cNvPicPr>
            <a:picLocks noChangeAspect="1"/>
          </p:cNvPicPr>
          <p:nvPr/>
        </p:nvPicPr>
        <p:blipFill>
          <a:blip r:embed="rId2"/>
          <a:stretch>
            <a:fillRect/>
          </a:stretch>
        </p:blipFill>
        <p:spPr>
          <a:xfrm>
            <a:off x="3059832" y="3212976"/>
            <a:ext cx="3600400" cy="3235361"/>
          </a:xfrm>
          <a:prstGeom prst="rect">
            <a:avLst/>
          </a:prstGeom>
        </p:spPr>
      </p:pic>
    </p:spTree>
    <p:extLst>
      <p:ext uri="{BB962C8B-B14F-4D97-AF65-F5344CB8AC3E}">
        <p14:creationId xmlns:p14="http://schemas.microsoft.com/office/powerpoint/2010/main" val="2119327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FDEE65B-C4B6-43B5-A8E6-703DE5A24FC3}"/>
              </a:ext>
            </a:extLst>
          </p:cNvPr>
          <p:cNvSpPr/>
          <p:nvPr/>
        </p:nvSpPr>
        <p:spPr>
          <a:xfrm>
            <a:off x="1691680" y="188640"/>
            <a:ext cx="7200800" cy="4785926"/>
          </a:xfrm>
          <a:prstGeom prst="rect">
            <a:avLst/>
          </a:prstGeom>
        </p:spPr>
        <p:txBody>
          <a:bodyPr wrap="square">
            <a:spAutoFit/>
          </a:bodyPr>
          <a:lstStyle/>
          <a:p>
            <a:pPr algn="just"/>
            <a:r>
              <a:rPr lang="es-MX" sz="2000" b="1" i="1" dirty="0">
                <a:latin typeface="+mn-lt"/>
              </a:rPr>
              <a:t>17. Trabajo en plataformas digitales de reparto. </a:t>
            </a:r>
          </a:p>
          <a:p>
            <a:pPr algn="just"/>
            <a:endParaRPr lang="es-MX" sz="2000" b="1" i="1" dirty="0">
              <a:latin typeface="+mn-lt"/>
            </a:endParaRPr>
          </a:p>
          <a:p>
            <a:pPr algn="just"/>
            <a:r>
              <a:rPr lang="es-MX" sz="2000" dirty="0">
                <a:latin typeface="+mn-lt"/>
              </a:rPr>
              <a:t>La reforma indica que las relaciones entre las plataformas de reparto y el trabajadores (Repartidores) podrá ser como </a:t>
            </a:r>
            <a:r>
              <a:rPr lang="es-CO" sz="2000" dirty="0">
                <a:latin typeface="+mn-lt"/>
              </a:rPr>
              <a:t>dependiente o independiente.</a:t>
            </a:r>
          </a:p>
          <a:p>
            <a:pPr algn="just"/>
            <a:endParaRPr lang="es-MX" sz="2000" dirty="0">
              <a:latin typeface="+mn-lt"/>
            </a:endParaRPr>
          </a:p>
          <a:p>
            <a:pPr algn="just"/>
            <a:r>
              <a:rPr lang="es-CO" sz="2000" b="1" i="1" u="sng" dirty="0">
                <a:latin typeface="+mn-lt"/>
              </a:rPr>
              <a:t>DEPENDIENTE</a:t>
            </a:r>
            <a:r>
              <a:rPr lang="es-CO" sz="2000" b="1" i="1" dirty="0">
                <a:latin typeface="+mn-lt"/>
              </a:rPr>
              <a:t>. </a:t>
            </a:r>
            <a:r>
              <a:rPr lang="es-MX" sz="2000" dirty="0">
                <a:latin typeface="+mn-lt"/>
              </a:rPr>
              <a:t>Deberá cumplir las formas de un contrato de trabajo, es decir, cumplir un horario, deberá prestar el servicio de forma personal y recibirá un salario</a:t>
            </a:r>
          </a:p>
          <a:p>
            <a:pPr algn="just"/>
            <a:endParaRPr lang="es-MX" sz="2000" dirty="0">
              <a:latin typeface="+mn-lt"/>
            </a:endParaRPr>
          </a:p>
          <a:p>
            <a:pPr algn="just"/>
            <a:r>
              <a:rPr lang="es-CO" sz="2000" b="1" i="1" u="sng" dirty="0">
                <a:latin typeface="+mn-lt"/>
              </a:rPr>
              <a:t>INDEPENDIENTE.</a:t>
            </a:r>
            <a:r>
              <a:rPr lang="es-CO" sz="2000" dirty="0">
                <a:latin typeface="+mn-lt"/>
              </a:rPr>
              <a:t> </a:t>
            </a:r>
            <a:r>
              <a:rPr lang="es-MX" sz="2000" dirty="0">
                <a:latin typeface="+mn-lt"/>
              </a:rPr>
              <a:t>No es subordinado de la empresa, no cumple horario y toda la gestión la realiza de forma autónoma. </a:t>
            </a:r>
            <a:endParaRPr lang="es-CO" sz="2000" dirty="0">
              <a:latin typeface="+mn-lt"/>
            </a:endParaRPr>
          </a:p>
          <a:p>
            <a:endParaRPr lang="es-MX" sz="2000" dirty="0">
              <a:latin typeface="+mn-lt"/>
            </a:endParaRPr>
          </a:p>
          <a:p>
            <a:endParaRPr lang="es-CO" sz="1500" dirty="0">
              <a:latin typeface="+mj-lt"/>
            </a:endParaRPr>
          </a:p>
          <a:p>
            <a:endParaRPr lang="es-MX" sz="1500" dirty="0">
              <a:latin typeface="+mj-lt"/>
            </a:endParaRPr>
          </a:p>
          <a:p>
            <a:endParaRPr lang="es-CO" sz="1500" dirty="0">
              <a:latin typeface="+mj-lt"/>
            </a:endParaRPr>
          </a:p>
        </p:txBody>
      </p:sp>
      <p:pic>
        <p:nvPicPr>
          <p:cNvPr id="3" name="Imagen 2">
            <a:extLst>
              <a:ext uri="{FF2B5EF4-FFF2-40B4-BE49-F238E27FC236}">
                <a16:creationId xmlns:a16="http://schemas.microsoft.com/office/drawing/2014/main" id="{738749D8-FAD2-4F98-BC69-2953583E85E0}"/>
              </a:ext>
            </a:extLst>
          </p:cNvPr>
          <p:cNvPicPr>
            <a:picLocks noChangeAspect="1"/>
          </p:cNvPicPr>
          <p:nvPr/>
        </p:nvPicPr>
        <p:blipFill>
          <a:blip r:embed="rId2"/>
          <a:stretch>
            <a:fillRect/>
          </a:stretch>
        </p:blipFill>
        <p:spPr>
          <a:xfrm>
            <a:off x="3851920" y="4581128"/>
            <a:ext cx="2494722" cy="2168860"/>
          </a:xfrm>
          <a:prstGeom prst="rect">
            <a:avLst/>
          </a:prstGeom>
        </p:spPr>
      </p:pic>
    </p:spTree>
    <p:extLst>
      <p:ext uri="{BB962C8B-B14F-4D97-AF65-F5344CB8AC3E}">
        <p14:creationId xmlns:p14="http://schemas.microsoft.com/office/powerpoint/2010/main" val="35109615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B75E0D3-C7F0-43E6-845A-80BBD273052F}"/>
              </a:ext>
            </a:extLst>
          </p:cNvPr>
          <p:cNvSpPr/>
          <p:nvPr/>
        </p:nvSpPr>
        <p:spPr>
          <a:xfrm>
            <a:off x="1619672" y="260648"/>
            <a:ext cx="7200801" cy="4708981"/>
          </a:xfrm>
          <a:prstGeom prst="rect">
            <a:avLst/>
          </a:prstGeom>
        </p:spPr>
        <p:txBody>
          <a:bodyPr wrap="square">
            <a:spAutoFit/>
          </a:bodyPr>
          <a:lstStyle/>
          <a:p>
            <a:pPr algn="just"/>
            <a:r>
              <a:rPr lang="es-MX" sz="2000" b="1" i="1" dirty="0">
                <a:latin typeface="+mn-lt"/>
              </a:rPr>
              <a:t>En cuanto al pago de seguridad social.</a:t>
            </a:r>
            <a:endParaRPr lang="es-CO" sz="2000" dirty="0">
              <a:latin typeface="+mn-lt"/>
            </a:endParaRPr>
          </a:p>
          <a:p>
            <a:pPr algn="just"/>
            <a:endParaRPr lang="es-MX" sz="2000" dirty="0">
              <a:latin typeface="+mn-lt"/>
            </a:endParaRPr>
          </a:p>
          <a:p>
            <a:pPr algn="just"/>
            <a:endParaRPr lang="es-MX" sz="2000" dirty="0">
              <a:latin typeface="+mn-lt"/>
            </a:endParaRPr>
          </a:p>
          <a:p>
            <a:pPr algn="just"/>
            <a:r>
              <a:rPr lang="es-CO" sz="2000" b="1" i="1" u="sng" dirty="0">
                <a:latin typeface="+mn-lt"/>
              </a:rPr>
              <a:t>DEPENDIENTE: </a:t>
            </a:r>
            <a:r>
              <a:rPr lang="es-CO" sz="2000" dirty="0">
                <a:latin typeface="+mn-lt"/>
              </a:rPr>
              <a:t>La empresa pagará junto </a:t>
            </a:r>
            <a:r>
              <a:rPr lang="es-MX" sz="2000" dirty="0">
                <a:latin typeface="+mn-lt"/>
              </a:rPr>
              <a:t>con el trabajador en las </a:t>
            </a:r>
            <a:r>
              <a:rPr lang="es-CO" sz="2000" dirty="0">
                <a:latin typeface="+mn-lt"/>
              </a:rPr>
              <a:t>siguientes proporciones:</a:t>
            </a:r>
          </a:p>
          <a:p>
            <a:pPr algn="just"/>
            <a:endParaRPr lang="es-CO" sz="2000" dirty="0">
              <a:latin typeface="+mn-lt"/>
            </a:endParaRPr>
          </a:p>
          <a:p>
            <a:pPr algn="just"/>
            <a:r>
              <a:rPr lang="es-CO" sz="2000" b="1" i="1" dirty="0">
                <a:latin typeface="+mn-lt"/>
              </a:rPr>
              <a:t>Salud 				Pensión</a:t>
            </a:r>
          </a:p>
          <a:p>
            <a:pPr algn="just"/>
            <a:r>
              <a:rPr lang="es-CO" sz="2000" dirty="0">
                <a:latin typeface="+mn-lt"/>
              </a:rPr>
              <a:t>Empleador: 8.5% del IBC. 		Empleador: 12% del IBC.</a:t>
            </a:r>
          </a:p>
          <a:p>
            <a:pPr algn="just"/>
            <a:r>
              <a:rPr lang="es-CO" sz="2000" dirty="0">
                <a:latin typeface="+mn-lt"/>
              </a:rPr>
              <a:t>Empleado: 4% del IBC		Empleado: 4% del IBC.</a:t>
            </a:r>
          </a:p>
          <a:p>
            <a:pPr algn="just"/>
            <a:endParaRPr lang="es-CO" sz="2000" dirty="0">
              <a:latin typeface="+mn-lt"/>
            </a:endParaRPr>
          </a:p>
          <a:p>
            <a:pPr algn="just"/>
            <a:endParaRPr lang="es-MX" sz="2000" dirty="0">
              <a:latin typeface="+mn-lt"/>
            </a:endParaRPr>
          </a:p>
          <a:p>
            <a:pPr algn="just"/>
            <a:endParaRPr lang="es-MX" sz="2000" dirty="0">
              <a:latin typeface="+mn-lt"/>
            </a:endParaRPr>
          </a:p>
          <a:p>
            <a:pPr algn="just"/>
            <a:r>
              <a:rPr lang="es-CO" sz="2000" b="1" i="1" u="sng" dirty="0">
                <a:latin typeface="+mn-lt"/>
              </a:rPr>
              <a:t>INDEPENDIENTE:</a:t>
            </a:r>
            <a:r>
              <a:rPr lang="es-CO" sz="2000" dirty="0">
                <a:latin typeface="+mn-lt"/>
              </a:rPr>
              <a:t> La empresa de plataforma digital de reparto </a:t>
            </a:r>
            <a:r>
              <a:rPr lang="es-MX" sz="2000" dirty="0">
                <a:latin typeface="+mn-lt"/>
              </a:rPr>
              <a:t>concurrirá en el pago de aportes a salud y pensión en 60%, frente a un 40% a </a:t>
            </a:r>
            <a:r>
              <a:rPr lang="es-CO" sz="2000" dirty="0">
                <a:latin typeface="+mn-lt"/>
              </a:rPr>
              <a:t>cargo de la persona trabajadora.</a:t>
            </a:r>
          </a:p>
        </p:txBody>
      </p:sp>
    </p:spTree>
    <p:extLst>
      <p:ext uri="{BB962C8B-B14F-4D97-AF65-F5344CB8AC3E}">
        <p14:creationId xmlns:p14="http://schemas.microsoft.com/office/powerpoint/2010/main" val="2458840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B0A0466-D788-4B01-A641-5956161FD50B}"/>
              </a:ext>
            </a:extLst>
          </p:cNvPr>
          <p:cNvSpPr/>
          <p:nvPr/>
        </p:nvSpPr>
        <p:spPr>
          <a:xfrm>
            <a:off x="1691680" y="116633"/>
            <a:ext cx="7056784" cy="6401753"/>
          </a:xfrm>
          <a:prstGeom prst="rect">
            <a:avLst/>
          </a:prstGeom>
        </p:spPr>
        <p:txBody>
          <a:bodyPr wrap="square">
            <a:spAutoFit/>
          </a:bodyPr>
          <a:lstStyle/>
          <a:p>
            <a:r>
              <a:rPr lang="es-MX" sz="2000" b="1" i="1" dirty="0">
                <a:latin typeface="+mn-lt"/>
              </a:rPr>
              <a:t>18. Programa de formación para el trabajo agrario y rural. </a:t>
            </a:r>
          </a:p>
          <a:p>
            <a:endParaRPr lang="es-MX" sz="2000" b="1" i="1" dirty="0">
              <a:latin typeface="+mn-lt"/>
            </a:endParaRPr>
          </a:p>
          <a:p>
            <a:pPr algn="just"/>
            <a:r>
              <a:rPr lang="es-MX" sz="2000" dirty="0">
                <a:latin typeface="+mn-lt"/>
              </a:rPr>
              <a:t>El Ministerio del Trabajo articulado con el SENA, Ministerio de Educación, el Ministerio de Ambiente y Desarrollo Sostenible y el Ministerio de Agricultura, diseñaran, </a:t>
            </a:r>
            <a:r>
              <a:rPr lang="es-MX" sz="2000" b="1" i="1" u="sng" dirty="0">
                <a:latin typeface="+mn-lt"/>
              </a:rPr>
              <a:t>formularan e implementaran un programa de formación para el t</a:t>
            </a:r>
            <a:r>
              <a:rPr lang="es-CO" sz="2000" b="1" i="1" u="sng" dirty="0">
                <a:latin typeface="+mn-lt"/>
              </a:rPr>
              <a:t>rabajo rural que permita evaluar, acreditar, legitimar, reconocer, homologar </a:t>
            </a:r>
            <a:r>
              <a:rPr lang="es-MX" sz="2000" b="1" i="1" u="sng" dirty="0">
                <a:latin typeface="+mn-lt"/>
              </a:rPr>
              <a:t>y certificar los saberes y conocimientos empíricos ancestrales y en actividades </a:t>
            </a:r>
            <a:r>
              <a:rPr lang="es-CO" sz="2000" b="1" i="1" u="sng" dirty="0">
                <a:latin typeface="+mn-lt"/>
              </a:rPr>
              <a:t>pecuarias, agrícolas, forestales, hortícolas, acuícolas, apícolas, silviculturales, pesqueras, agroecológicas u otras semejantes.</a:t>
            </a:r>
          </a:p>
          <a:p>
            <a:pPr algn="just"/>
            <a:endParaRPr lang="es-CO" sz="2000" b="1" i="1" u="sng" dirty="0">
              <a:latin typeface="+mn-lt"/>
            </a:endParaRPr>
          </a:p>
          <a:p>
            <a:pPr algn="just"/>
            <a:endParaRPr lang="es-MX" sz="2000" dirty="0">
              <a:latin typeface="+mn-lt"/>
            </a:endParaRPr>
          </a:p>
          <a:p>
            <a:pPr algn="just"/>
            <a:r>
              <a:rPr lang="es-MX" sz="2000" b="1" i="1" u="sng" dirty="0">
                <a:latin typeface="+mn-lt"/>
              </a:rPr>
              <a:t>TRABAJO FEMENINO RURAL Y CAMPESINO</a:t>
            </a:r>
            <a:r>
              <a:rPr lang="es-MX" sz="2000" b="1" i="1" dirty="0">
                <a:latin typeface="+mn-lt"/>
              </a:rPr>
              <a:t>. </a:t>
            </a:r>
            <a:r>
              <a:rPr lang="es-MX" sz="2000" dirty="0">
                <a:solidFill>
                  <a:srgbClr val="FF0000"/>
                </a:solidFill>
                <a:latin typeface="+mn-lt"/>
              </a:rPr>
              <a:t>Deberán ser remuneradas por el trabajo que realizan en la preparación de alimentos, el cuidado de personas, animales y de cultivos, y las demás que desarrollen de manera subordinada, en relación con sus empleadores </a:t>
            </a:r>
          </a:p>
          <a:p>
            <a:pPr algn="just"/>
            <a:endParaRPr lang="es-MX" sz="2000" dirty="0">
              <a:latin typeface="+mn-lt"/>
            </a:endParaRPr>
          </a:p>
          <a:p>
            <a:pPr algn="just"/>
            <a:endParaRPr lang="es-MX" sz="1500" dirty="0">
              <a:latin typeface="+mj-lt"/>
            </a:endParaRPr>
          </a:p>
          <a:p>
            <a:pPr algn="just"/>
            <a:endParaRPr lang="es-CO" sz="1500" dirty="0">
              <a:latin typeface="+mj-lt"/>
            </a:endParaRPr>
          </a:p>
        </p:txBody>
      </p:sp>
    </p:spTree>
    <p:extLst>
      <p:ext uri="{BB962C8B-B14F-4D97-AF65-F5344CB8AC3E}">
        <p14:creationId xmlns:p14="http://schemas.microsoft.com/office/powerpoint/2010/main" val="38202436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4A6BEC0-1C58-48F5-9983-8803B2AFD892}"/>
              </a:ext>
            </a:extLst>
          </p:cNvPr>
          <p:cNvSpPr/>
          <p:nvPr/>
        </p:nvSpPr>
        <p:spPr>
          <a:xfrm>
            <a:off x="1691680" y="188640"/>
            <a:ext cx="7056784" cy="4570482"/>
          </a:xfrm>
          <a:prstGeom prst="rect">
            <a:avLst/>
          </a:prstGeom>
        </p:spPr>
        <p:txBody>
          <a:bodyPr wrap="square">
            <a:spAutoFit/>
          </a:bodyPr>
          <a:lstStyle/>
          <a:p>
            <a:pPr algn="just"/>
            <a:r>
              <a:rPr lang="es-MX" sz="2000" b="1" i="1" dirty="0">
                <a:latin typeface="+mn-lt"/>
              </a:rPr>
              <a:t>19. Formalización del trabajo domestico remunerado. </a:t>
            </a:r>
          </a:p>
          <a:p>
            <a:pPr algn="just"/>
            <a:endParaRPr lang="es-MX" sz="2000" b="1" dirty="0">
              <a:latin typeface="+mn-lt"/>
            </a:endParaRPr>
          </a:p>
          <a:p>
            <a:pPr algn="just"/>
            <a:r>
              <a:rPr lang="es-MX" sz="2000" b="1" i="1" dirty="0">
                <a:latin typeface="+mn-lt"/>
              </a:rPr>
              <a:t>En cumplimiento del Convenio 189 adoptado el 16 de junio del 2011, ratificado por la ley 1595 del 2012</a:t>
            </a:r>
            <a:r>
              <a:rPr lang="es-MX" sz="2000" dirty="0">
                <a:latin typeface="+mn-lt"/>
              </a:rPr>
              <a:t>, los trabajadores y las trabajadoras del servicio domestico deben ser vinculadas mediante contrato de trabajo escrito, en cualquiera de sus modalidades respetando las garantías y los derechos a los que haya lugar, de conformidad con las normas laborales existentes. </a:t>
            </a:r>
          </a:p>
          <a:p>
            <a:pPr algn="just"/>
            <a:endParaRPr lang="es-MX" sz="2000" dirty="0">
              <a:latin typeface="+mn-lt"/>
            </a:endParaRPr>
          </a:p>
          <a:p>
            <a:pPr algn="just"/>
            <a:r>
              <a:rPr lang="es-MX" sz="2000" dirty="0">
                <a:latin typeface="+mn-lt"/>
              </a:rPr>
              <a:t>Lo nuevo de esta reforma es que los empleados domésticos que sean vinculados mediante contrato laboral </a:t>
            </a:r>
            <a:r>
              <a:rPr lang="es-MX" sz="2000" b="1" i="1" u="sng" dirty="0">
                <a:latin typeface="+mn-lt"/>
              </a:rPr>
              <a:t>podrán seguir teniendo la afiliación al régimen subsidiado en salud. </a:t>
            </a:r>
          </a:p>
          <a:p>
            <a:pPr algn="just"/>
            <a:endParaRPr lang="es-MX" sz="1500" dirty="0">
              <a:latin typeface="+mj-lt"/>
            </a:endParaRPr>
          </a:p>
          <a:p>
            <a:pPr algn="just"/>
            <a:endParaRPr lang="es-MX" dirty="0">
              <a:latin typeface="+mj-lt"/>
            </a:endParaRPr>
          </a:p>
          <a:p>
            <a:pPr algn="just"/>
            <a:endParaRPr lang="es-CO" dirty="0">
              <a:latin typeface="+mj-lt"/>
            </a:endParaRPr>
          </a:p>
        </p:txBody>
      </p:sp>
      <p:pic>
        <p:nvPicPr>
          <p:cNvPr id="3" name="Imagen 2">
            <a:extLst>
              <a:ext uri="{FF2B5EF4-FFF2-40B4-BE49-F238E27FC236}">
                <a16:creationId xmlns:a16="http://schemas.microsoft.com/office/drawing/2014/main" id="{29A8E14C-11B6-4E79-A281-3C48C205B093}"/>
              </a:ext>
            </a:extLst>
          </p:cNvPr>
          <p:cNvPicPr>
            <a:picLocks noChangeAspect="1"/>
          </p:cNvPicPr>
          <p:nvPr/>
        </p:nvPicPr>
        <p:blipFill>
          <a:blip r:embed="rId2"/>
          <a:stretch>
            <a:fillRect/>
          </a:stretch>
        </p:blipFill>
        <p:spPr>
          <a:xfrm>
            <a:off x="3635896" y="4221089"/>
            <a:ext cx="2808312" cy="2448272"/>
          </a:xfrm>
          <a:prstGeom prst="rect">
            <a:avLst/>
          </a:prstGeom>
        </p:spPr>
      </p:pic>
    </p:spTree>
    <p:extLst>
      <p:ext uri="{BB962C8B-B14F-4D97-AF65-F5344CB8AC3E}">
        <p14:creationId xmlns:p14="http://schemas.microsoft.com/office/powerpoint/2010/main" val="2005922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964C21C-85F5-4066-B5D9-27BB74E61943}"/>
              </a:ext>
            </a:extLst>
          </p:cNvPr>
          <p:cNvSpPr/>
          <p:nvPr/>
        </p:nvSpPr>
        <p:spPr>
          <a:xfrm>
            <a:off x="1619672" y="116632"/>
            <a:ext cx="6984776" cy="5016758"/>
          </a:xfrm>
          <a:prstGeom prst="rect">
            <a:avLst/>
          </a:prstGeom>
        </p:spPr>
        <p:txBody>
          <a:bodyPr wrap="square">
            <a:spAutoFit/>
          </a:bodyPr>
          <a:lstStyle/>
          <a:p>
            <a:pPr algn="just"/>
            <a:r>
              <a:rPr lang="es-MX" sz="2000" b="1" i="1" dirty="0">
                <a:latin typeface="+mn-lt"/>
              </a:rPr>
              <a:t>20. </a:t>
            </a:r>
            <a:r>
              <a:rPr lang="es-CO" sz="2000" b="1" i="1" dirty="0">
                <a:latin typeface="+mn-lt"/>
              </a:rPr>
              <a:t>Jornada flexible para trabajadores con responsabilidades familiares de cuidado. </a:t>
            </a:r>
          </a:p>
          <a:p>
            <a:pPr algn="just"/>
            <a:endParaRPr lang="es-CO" sz="2000" i="1" dirty="0">
              <a:latin typeface="+mn-lt"/>
            </a:endParaRPr>
          </a:p>
          <a:p>
            <a:pPr algn="just"/>
            <a:r>
              <a:rPr lang="es-MX" sz="2000" dirty="0">
                <a:latin typeface="+mn-lt"/>
              </a:rPr>
              <a:t>Las partes </a:t>
            </a:r>
            <a:r>
              <a:rPr lang="es-MX" sz="2000" b="1" i="1" u="sng" dirty="0">
                <a:latin typeface="+mn-lt"/>
              </a:rPr>
              <a:t>podrán acordar</a:t>
            </a:r>
            <a:r>
              <a:rPr lang="es-MX" sz="2000" b="1" i="1" dirty="0">
                <a:latin typeface="+mn-lt"/>
              </a:rPr>
              <a:t> </a:t>
            </a:r>
            <a:r>
              <a:rPr lang="es-MX" sz="2000" dirty="0">
                <a:latin typeface="+mn-lt"/>
              </a:rPr>
              <a:t>jornadas flexibles de trabajo, para armonizar la vida familiar del trabajador que tenga responsabilidades de cuidado sobre personas mayores, hijos menores, personas con discapacidad, enfermedades catastróficas, crónicas graves y/o terminales, dentro del 2° grado de consanguinidad, 1° de afinidad o 1° y 2° civil.</a:t>
            </a:r>
          </a:p>
          <a:p>
            <a:pPr algn="just"/>
            <a:endParaRPr lang="es-MX" sz="2000" dirty="0">
              <a:latin typeface="+mn-lt"/>
            </a:endParaRPr>
          </a:p>
          <a:p>
            <a:pPr algn="just"/>
            <a:r>
              <a:rPr lang="es-MX" sz="2000" dirty="0">
                <a:latin typeface="+mn-lt"/>
              </a:rPr>
              <a:t>El trabajador podrá solicitar y proponer el acuerdo para la distribución de la jornada flexible o la modalidad a desarrollar, y deberá acreditar la responsabilidad de cuidado a su cargo. </a:t>
            </a:r>
          </a:p>
          <a:p>
            <a:pPr algn="just"/>
            <a:endParaRPr lang="es-MX" sz="2000" dirty="0">
              <a:latin typeface="+mn-lt"/>
            </a:endParaRPr>
          </a:p>
          <a:p>
            <a:pPr algn="just"/>
            <a:r>
              <a:rPr lang="es-MX" sz="2000" b="1" i="1" u="sng" dirty="0">
                <a:latin typeface="+mn-lt"/>
              </a:rPr>
              <a:t>El empleador debe evaluar la solicitud y dar una respuesta fundamentada en un término de hasta 15 días hábiles. </a:t>
            </a:r>
            <a:endParaRPr lang="es-CO" sz="2000" b="1" i="1" u="sng" dirty="0">
              <a:latin typeface="+mn-lt"/>
            </a:endParaRPr>
          </a:p>
        </p:txBody>
      </p:sp>
    </p:spTree>
    <p:extLst>
      <p:ext uri="{BB962C8B-B14F-4D97-AF65-F5344CB8AC3E}">
        <p14:creationId xmlns:p14="http://schemas.microsoft.com/office/powerpoint/2010/main" val="1353914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C655901-4FA6-4539-822E-B905823E087F}"/>
              </a:ext>
            </a:extLst>
          </p:cNvPr>
          <p:cNvSpPr/>
          <p:nvPr/>
        </p:nvSpPr>
        <p:spPr>
          <a:xfrm>
            <a:off x="1691679" y="188640"/>
            <a:ext cx="6984777" cy="7186583"/>
          </a:xfrm>
          <a:prstGeom prst="rect">
            <a:avLst/>
          </a:prstGeom>
        </p:spPr>
        <p:txBody>
          <a:bodyPr wrap="square">
            <a:spAutoFit/>
          </a:bodyPr>
          <a:lstStyle/>
          <a:p>
            <a:pPr algn="just"/>
            <a:r>
              <a:rPr lang="es-CO" sz="2000" b="1" i="1" dirty="0">
                <a:solidFill>
                  <a:srgbClr val="000000"/>
                </a:solidFill>
                <a:latin typeface="+mn-lt"/>
              </a:rPr>
              <a:t>21. Teletrabajo. </a:t>
            </a:r>
          </a:p>
          <a:p>
            <a:pPr algn="just"/>
            <a:endParaRPr lang="es-CO" sz="2000" b="1" i="1" dirty="0">
              <a:solidFill>
                <a:srgbClr val="000000"/>
              </a:solidFill>
              <a:latin typeface="+mn-lt"/>
            </a:endParaRPr>
          </a:p>
          <a:p>
            <a:pPr algn="just"/>
            <a:r>
              <a:rPr lang="es-MX" sz="2000" dirty="0">
                <a:solidFill>
                  <a:srgbClr val="000000"/>
                </a:solidFill>
                <a:latin typeface="+mn-lt"/>
              </a:rPr>
              <a:t>Se regulan las formas de teletrabajo y se adicionan nuevas:</a:t>
            </a:r>
          </a:p>
          <a:p>
            <a:pPr algn="just"/>
            <a:endParaRPr lang="es-MX" sz="2000" dirty="0">
              <a:solidFill>
                <a:srgbClr val="000000"/>
              </a:solidFill>
              <a:latin typeface="+mn-lt"/>
            </a:endParaRPr>
          </a:p>
          <a:p>
            <a:pPr algn="just"/>
            <a:r>
              <a:rPr lang="es-CO" sz="2000" b="1" dirty="0">
                <a:solidFill>
                  <a:srgbClr val="000000"/>
                </a:solidFill>
                <a:latin typeface="+mn-lt"/>
              </a:rPr>
              <a:t>a) Teletrabajo autónomo: </a:t>
            </a:r>
            <a:r>
              <a:rPr lang="es-CO" sz="2000" dirty="0">
                <a:solidFill>
                  <a:srgbClr val="000000"/>
                </a:solidFill>
                <a:latin typeface="+mn-lt"/>
              </a:rPr>
              <a:t>Pueden escoger el sitio de trabajo </a:t>
            </a:r>
          </a:p>
          <a:p>
            <a:pPr algn="just"/>
            <a:endParaRPr lang="es-CO" sz="2000" dirty="0">
              <a:solidFill>
                <a:srgbClr val="000000"/>
              </a:solidFill>
              <a:latin typeface="+mn-lt"/>
            </a:endParaRPr>
          </a:p>
          <a:p>
            <a:pPr algn="just"/>
            <a:r>
              <a:rPr lang="es-CO" sz="2000" b="1" dirty="0">
                <a:solidFill>
                  <a:srgbClr val="000000"/>
                </a:solidFill>
                <a:latin typeface="+mn-lt"/>
              </a:rPr>
              <a:t>b) Teletrabajo móvil: </a:t>
            </a:r>
            <a:r>
              <a:rPr lang="es-CO" sz="2000" dirty="0">
                <a:solidFill>
                  <a:srgbClr val="000000"/>
                </a:solidFill>
                <a:latin typeface="+mn-lt"/>
              </a:rPr>
              <a:t>No tienen un lugar de trabajo establecido </a:t>
            </a:r>
          </a:p>
          <a:p>
            <a:pPr algn="just"/>
            <a:endParaRPr lang="es-CO" sz="2000" dirty="0">
              <a:solidFill>
                <a:srgbClr val="000000"/>
              </a:solidFill>
              <a:latin typeface="+mn-lt"/>
            </a:endParaRPr>
          </a:p>
          <a:p>
            <a:pPr algn="just"/>
            <a:r>
              <a:rPr lang="es-MX" sz="2000" b="1" dirty="0">
                <a:solidFill>
                  <a:srgbClr val="000000"/>
                </a:solidFill>
                <a:latin typeface="+mn-lt"/>
              </a:rPr>
              <a:t>c) Teletrabajo híbrido: </a:t>
            </a:r>
            <a:r>
              <a:rPr lang="es-MX" sz="2000" dirty="0">
                <a:solidFill>
                  <a:srgbClr val="000000"/>
                </a:solidFill>
                <a:latin typeface="+mn-lt"/>
              </a:rPr>
              <a:t>Laboran mínimo 2 o 3 veces a la semana en su casa y el resto del tiempo en las instalaciones físicas. </a:t>
            </a:r>
          </a:p>
          <a:p>
            <a:pPr algn="just"/>
            <a:endParaRPr lang="es-MX" sz="2000" dirty="0">
              <a:solidFill>
                <a:srgbClr val="000000"/>
              </a:solidFill>
              <a:latin typeface="+mn-lt"/>
            </a:endParaRPr>
          </a:p>
          <a:p>
            <a:pPr algn="just"/>
            <a:r>
              <a:rPr lang="es-MX" sz="2000" b="1" dirty="0">
                <a:solidFill>
                  <a:srgbClr val="000000"/>
                </a:solidFill>
                <a:latin typeface="+mn-lt"/>
              </a:rPr>
              <a:t>d) Teletrabajo transnacional</a:t>
            </a:r>
            <a:r>
              <a:rPr lang="es-MX" sz="2000" dirty="0">
                <a:solidFill>
                  <a:srgbClr val="000000"/>
                </a:solidFill>
                <a:latin typeface="+mn-lt"/>
              </a:rPr>
              <a:t>: Los teletrabajadores laboran desde otro país, siendo responsabilidad de aquellos tener la situación migratoria regular. </a:t>
            </a:r>
          </a:p>
          <a:p>
            <a:pPr algn="just"/>
            <a:endParaRPr lang="es-MX" sz="2000" dirty="0">
              <a:latin typeface="+mn-lt"/>
            </a:endParaRPr>
          </a:p>
          <a:p>
            <a:pPr algn="just"/>
            <a:r>
              <a:rPr lang="es-MX" sz="2000" b="1" dirty="0">
                <a:latin typeface="+mn-lt"/>
              </a:rPr>
              <a:t>e) Teletrabajo temporal o emergente</a:t>
            </a:r>
            <a:r>
              <a:rPr lang="es-MX" sz="2000" dirty="0">
                <a:latin typeface="+mn-lt"/>
              </a:rPr>
              <a:t>: Se refiere a modalidades en situaciones concretas como emergencias sanitarias o desastres naturales.</a:t>
            </a:r>
          </a:p>
          <a:p>
            <a:endParaRPr lang="es-CO" sz="2000" dirty="0">
              <a:latin typeface="+mn-lt"/>
            </a:endParaRPr>
          </a:p>
          <a:p>
            <a:endParaRPr lang="es-CO" dirty="0"/>
          </a:p>
          <a:p>
            <a:endParaRPr lang="es-MX" sz="1500" dirty="0">
              <a:latin typeface="+mj-lt"/>
            </a:endParaRPr>
          </a:p>
          <a:p>
            <a:pPr algn="just"/>
            <a:endParaRPr lang="es-MX" sz="1500" dirty="0">
              <a:latin typeface="+mj-lt"/>
            </a:endParaRPr>
          </a:p>
          <a:p>
            <a:pPr algn="just"/>
            <a:endParaRPr lang="es-CO" sz="1500" dirty="0">
              <a:latin typeface="+mj-lt"/>
            </a:endParaRPr>
          </a:p>
          <a:p>
            <a:endParaRPr lang="es-CO" dirty="0"/>
          </a:p>
        </p:txBody>
      </p:sp>
    </p:spTree>
    <p:extLst>
      <p:ext uri="{BB962C8B-B14F-4D97-AF65-F5344CB8AC3E}">
        <p14:creationId xmlns:p14="http://schemas.microsoft.com/office/powerpoint/2010/main" val="3725727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52B4C9EC-BA3D-497A-8983-16101722B5D8}"/>
              </a:ext>
            </a:extLst>
          </p:cNvPr>
          <p:cNvSpPr/>
          <p:nvPr/>
        </p:nvSpPr>
        <p:spPr>
          <a:xfrm>
            <a:off x="1619672" y="260648"/>
            <a:ext cx="7056784" cy="5062924"/>
          </a:xfrm>
          <a:prstGeom prst="rect">
            <a:avLst/>
          </a:prstGeom>
        </p:spPr>
        <p:txBody>
          <a:bodyPr wrap="square">
            <a:spAutoFit/>
          </a:bodyPr>
          <a:lstStyle/>
          <a:p>
            <a:endParaRPr lang="es-CO" sz="1500" dirty="0">
              <a:solidFill>
                <a:srgbClr val="000000"/>
              </a:solidFill>
              <a:latin typeface="Montserrat"/>
            </a:endParaRPr>
          </a:p>
          <a:p>
            <a:pPr algn="just"/>
            <a:r>
              <a:rPr lang="es-MX" sz="2800" b="1" i="1" dirty="0">
                <a:solidFill>
                  <a:srgbClr val="000000"/>
                </a:solidFill>
                <a:latin typeface="+mj-lt"/>
              </a:rPr>
              <a:t>1</a:t>
            </a:r>
            <a:r>
              <a:rPr lang="es-MX" sz="2800" b="1" i="1" dirty="0">
                <a:solidFill>
                  <a:srgbClr val="000000"/>
                </a:solidFill>
                <a:latin typeface="+mn-lt"/>
              </a:rPr>
              <a:t>. Objeto y relaciones que regula: </a:t>
            </a:r>
          </a:p>
          <a:p>
            <a:pPr algn="just"/>
            <a:endParaRPr lang="es-MX" sz="2800" dirty="0">
              <a:solidFill>
                <a:srgbClr val="000000"/>
              </a:solidFill>
              <a:latin typeface="+mn-lt"/>
            </a:endParaRPr>
          </a:p>
          <a:p>
            <a:pPr algn="just"/>
            <a:r>
              <a:rPr lang="es-MX" sz="2800" dirty="0">
                <a:solidFill>
                  <a:srgbClr val="000000"/>
                </a:solidFill>
                <a:latin typeface="+mn-lt"/>
              </a:rPr>
              <a:t>La ley tiene el objeto de </a:t>
            </a:r>
            <a:r>
              <a:rPr lang="es-MX" sz="2800" b="1" i="1" u="sng" dirty="0">
                <a:solidFill>
                  <a:srgbClr val="000000"/>
                </a:solidFill>
                <a:latin typeface="+mn-lt"/>
              </a:rPr>
              <a:t>modificar el Código Sustantivo del Trabajo, la Ley 50 de 1990, Ley 789 de 2002 y otras normas laborales</a:t>
            </a:r>
            <a:r>
              <a:rPr lang="es-MX" sz="2800" dirty="0">
                <a:solidFill>
                  <a:srgbClr val="000000"/>
                </a:solidFill>
                <a:latin typeface="+mn-lt"/>
              </a:rPr>
              <a:t>. La Reforma Laboral solo regula las relaciones de derecho individual y colectivo del trabajo de carácter particular. De igual forma, regula las relaciones de derecho colectivo del sector público, salvo el derecho de negociación colectiva de empleados públicos. </a:t>
            </a:r>
            <a:endParaRPr lang="es-CO" sz="2800" dirty="0">
              <a:latin typeface="+mn-lt"/>
            </a:endParaRPr>
          </a:p>
        </p:txBody>
      </p:sp>
    </p:spTree>
    <p:extLst>
      <p:ext uri="{BB962C8B-B14F-4D97-AF65-F5344CB8AC3E}">
        <p14:creationId xmlns:p14="http://schemas.microsoft.com/office/powerpoint/2010/main" val="23493191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59A5AAF-B89B-4383-9A1F-4B1D38EA4F25}"/>
              </a:ext>
            </a:extLst>
          </p:cNvPr>
          <p:cNvSpPr txBox="1"/>
          <p:nvPr/>
        </p:nvSpPr>
        <p:spPr>
          <a:xfrm>
            <a:off x="1835696" y="404664"/>
            <a:ext cx="6984776" cy="3416320"/>
          </a:xfrm>
          <a:prstGeom prst="rect">
            <a:avLst/>
          </a:prstGeom>
          <a:noFill/>
        </p:spPr>
        <p:txBody>
          <a:bodyPr wrap="square">
            <a:spAutoFit/>
          </a:bodyPr>
          <a:lstStyle/>
          <a:p>
            <a:pPr algn="just"/>
            <a:r>
              <a:rPr lang="es-MX" sz="2400" b="1" i="1" dirty="0">
                <a:latin typeface="+mn-lt"/>
              </a:rPr>
              <a:t>Auxilio de conectividad en teletrabajo. </a:t>
            </a:r>
          </a:p>
          <a:p>
            <a:pPr algn="just"/>
            <a:endParaRPr lang="es-MX" sz="2400" dirty="0">
              <a:latin typeface="+mn-lt"/>
            </a:endParaRPr>
          </a:p>
          <a:p>
            <a:pPr algn="just"/>
            <a:r>
              <a:rPr lang="es-MX" sz="2400" dirty="0">
                <a:latin typeface="+mn-lt"/>
              </a:rPr>
              <a:t>El empleador deberá otorgar el reconocimiento de un auxilio de conectividad para teletrabajadores que devenguen menos de 2 SMLMV en reemplazo del auxilio de transporte. </a:t>
            </a:r>
          </a:p>
          <a:p>
            <a:pPr algn="just"/>
            <a:endParaRPr lang="es-MX" sz="2400" dirty="0">
              <a:latin typeface="+mn-lt"/>
            </a:endParaRPr>
          </a:p>
          <a:p>
            <a:pPr algn="just"/>
            <a:r>
              <a:rPr lang="es-MX" sz="2400" dirty="0">
                <a:latin typeface="+mn-lt"/>
              </a:rPr>
              <a:t>Nota: Los trabajadores solo tendrán derecho a uno de estos auxilios. </a:t>
            </a:r>
            <a:endParaRPr lang="es-CO" sz="2400" dirty="0">
              <a:latin typeface="+mn-lt"/>
            </a:endParaRPr>
          </a:p>
        </p:txBody>
      </p:sp>
    </p:spTree>
    <p:extLst>
      <p:ext uri="{BB962C8B-B14F-4D97-AF65-F5344CB8AC3E}">
        <p14:creationId xmlns:p14="http://schemas.microsoft.com/office/powerpoint/2010/main" val="27890051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6B57716-C4ED-46C0-91EB-DBC8DE51F107}"/>
              </a:ext>
            </a:extLst>
          </p:cNvPr>
          <p:cNvSpPr/>
          <p:nvPr/>
        </p:nvSpPr>
        <p:spPr>
          <a:xfrm>
            <a:off x="1763687" y="332657"/>
            <a:ext cx="7056785" cy="3708708"/>
          </a:xfrm>
          <a:prstGeom prst="rect">
            <a:avLst/>
          </a:prstGeom>
        </p:spPr>
        <p:txBody>
          <a:bodyPr wrap="square">
            <a:spAutoFit/>
          </a:bodyPr>
          <a:lstStyle/>
          <a:p>
            <a:pPr algn="just"/>
            <a:r>
              <a:rPr lang="es-CO" sz="2000" b="1" i="1" dirty="0">
                <a:solidFill>
                  <a:srgbClr val="000000"/>
                </a:solidFill>
                <a:latin typeface="+mn-lt"/>
              </a:rPr>
              <a:t>22. Entornos laborales flexibles. </a:t>
            </a:r>
          </a:p>
          <a:p>
            <a:pPr algn="just"/>
            <a:r>
              <a:rPr lang="es-CO" sz="2000" b="1" i="1" dirty="0">
                <a:solidFill>
                  <a:srgbClr val="000000"/>
                </a:solidFill>
                <a:latin typeface="+mn-lt"/>
              </a:rPr>
              <a:t> </a:t>
            </a:r>
          </a:p>
          <a:p>
            <a:pPr algn="just"/>
            <a:r>
              <a:rPr lang="es-MX" sz="2000" dirty="0">
                <a:solidFill>
                  <a:srgbClr val="000000"/>
                </a:solidFill>
                <a:latin typeface="+mn-lt"/>
              </a:rPr>
              <a:t>El </a:t>
            </a:r>
            <a:r>
              <a:rPr lang="es-MX" sz="2000" dirty="0">
                <a:latin typeface="+mn-lt"/>
              </a:rPr>
              <a:t>empleador </a:t>
            </a:r>
            <a:r>
              <a:rPr lang="es-MX" sz="2000" b="1" i="1" u="sng" dirty="0">
                <a:latin typeface="+mn-lt"/>
              </a:rPr>
              <a:t>podrá</a:t>
            </a:r>
            <a:r>
              <a:rPr lang="es-MX" sz="2000" i="1" u="sng" dirty="0">
                <a:latin typeface="+mn-lt"/>
              </a:rPr>
              <a:t> </a:t>
            </a:r>
            <a:r>
              <a:rPr lang="es-MX" sz="2000" dirty="0">
                <a:latin typeface="+mn-lt"/>
              </a:rPr>
              <a:t>adoptar dentro de las políticas de bienestar, entornos laborales flexibles, </a:t>
            </a:r>
            <a:r>
              <a:rPr lang="es-MX" sz="2000" b="1" i="1" u="sng" dirty="0">
                <a:latin typeface="+mn-lt"/>
              </a:rPr>
              <a:t>permitiendo el ingreso a los animales de compañía</a:t>
            </a:r>
            <a:r>
              <a:rPr lang="es-MX" sz="2000" dirty="0">
                <a:latin typeface="+mn-lt"/>
              </a:rPr>
              <a:t>, específicamente </a:t>
            </a:r>
            <a:r>
              <a:rPr lang="es-MX" sz="2000" b="1" i="1" u="sng" dirty="0">
                <a:latin typeface="+mn-lt"/>
              </a:rPr>
              <a:t>perros y gatos</a:t>
            </a:r>
            <a:r>
              <a:rPr lang="es-MX" sz="2000" i="1" u="sng" dirty="0">
                <a:latin typeface="+mn-lt"/>
              </a:rPr>
              <a:t>. </a:t>
            </a:r>
          </a:p>
          <a:p>
            <a:pPr algn="just"/>
            <a:endParaRPr lang="es-MX" sz="2000" dirty="0">
              <a:latin typeface="+mn-lt"/>
            </a:endParaRPr>
          </a:p>
          <a:p>
            <a:pPr algn="just"/>
            <a:r>
              <a:rPr lang="es-MX" sz="2000" dirty="0">
                <a:latin typeface="+mn-lt"/>
              </a:rPr>
              <a:t>El ingreso de animales de asistencia, apoyo emocional o uso terapéutico deberá </a:t>
            </a:r>
            <a:r>
              <a:rPr lang="es-MX" sz="2000" dirty="0">
                <a:solidFill>
                  <a:srgbClr val="000000"/>
                </a:solidFill>
                <a:latin typeface="+mn-lt"/>
              </a:rPr>
              <a:t>ser permitido por el empleador siempre y cuando el trabajador presente el certificado que soporte la necesidad de apoyo físico, psicológico o emocional. </a:t>
            </a:r>
          </a:p>
          <a:p>
            <a:pPr algn="just"/>
            <a:endParaRPr lang="es-MX" sz="2000" dirty="0">
              <a:solidFill>
                <a:srgbClr val="000000"/>
              </a:solidFill>
              <a:latin typeface="+mn-lt"/>
            </a:endParaRPr>
          </a:p>
          <a:p>
            <a:pPr algn="just"/>
            <a:endParaRPr lang="es-CO" sz="1500" dirty="0">
              <a:latin typeface="+mj-lt"/>
            </a:endParaRPr>
          </a:p>
        </p:txBody>
      </p:sp>
      <p:pic>
        <p:nvPicPr>
          <p:cNvPr id="3" name="Imagen 2">
            <a:extLst>
              <a:ext uri="{FF2B5EF4-FFF2-40B4-BE49-F238E27FC236}">
                <a16:creationId xmlns:a16="http://schemas.microsoft.com/office/drawing/2014/main" id="{CE13F3D7-7D67-4EE1-A095-C0AE91E3EB2C}"/>
              </a:ext>
            </a:extLst>
          </p:cNvPr>
          <p:cNvPicPr>
            <a:picLocks noChangeAspect="1"/>
          </p:cNvPicPr>
          <p:nvPr/>
        </p:nvPicPr>
        <p:blipFill>
          <a:blip r:embed="rId2"/>
          <a:stretch>
            <a:fillRect/>
          </a:stretch>
        </p:blipFill>
        <p:spPr>
          <a:xfrm>
            <a:off x="4597733" y="3816930"/>
            <a:ext cx="2684882" cy="2708413"/>
          </a:xfrm>
          <a:prstGeom prst="rect">
            <a:avLst/>
          </a:prstGeom>
        </p:spPr>
      </p:pic>
    </p:spTree>
    <p:extLst>
      <p:ext uri="{BB962C8B-B14F-4D97-AF65-F5344CB8AC3E}">
        <p14:creationId xmlns:p14="http://schemas.microsoft.com/office/powerpoint/2010/main" val="7901567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7FC2808-3223-4ED4-9E6E-BC24C66B8AA8}"/>
              </a:ext>
            </a:extLst>
          </p:cNvPr>
          <p:cNvSpPr/>
          <p:nvPr/>
        </p:nvSpPr>
        <p:spPr>
          <a:xfrm>
            <a:off x="1835696" y="188641"/>
            <a:ext cx="6912768" cy="7109639"/>
          </a:xfrm>
          <a:prstGeom prst="rect">
            <a:avLst/>
          </a:prstGeom>
        </p:spPr>
        <p:txBody>
          <a:bodyPr wrap="square">
            <a:spAutoFit/>
          </a:bodyPr>
          <a:lstStyle/>
          <a:p>
            <a:pPr algn="just"/>
            <a:r>
              <a:rPr lang="es-CO" b="1" i="1" dirty="0">
                <a:solidFill>
                  <a:srgbClr val="FF0000"/>
                </a:solidFill>
                <a:latin typeface="+mn-lt"/>
              </a:rPr>
              <a:t>TITULO III. </a:t>
            </a:r>
            <a:r>
              <a:rPr lang="es-MX" b="1" i="1" dirty="0">
                <a:solidFill>
                  <a:srgbClr val="FF0000"/>
                </a:solidFill>
                <a:latin typeface="+mn-lt"/>
              </a:rPr>
              <a:t>LIBERTAD SINDICAL Y CUMPLIMIENTO DE ESTANDARES INTERNACIONALES.</a:t>
            </a:r>
          </a:p>
          <a:p>
            <a:pPr algn="just"/>
            <a:endParaRPr lang="es-CO" b="1" i="1" dirty="0">
              <a:solidFill>
                <a:srgbClr val="FF0000"/>
              </a:solidFill>
              <a:latin typeface="+mn-lt"/>
            </a:endParaRPr>
          </a:p>
          <a:p>
            <a:pPr algn="just"/>
            <a:r>
              <a:rPr lang="es-MX" b="1" i="1" dirty="0">
                <a:solidFill>
                  <a:srgbClr val="FF0000"/>
                </a:solidFill>
                <a:latin typeface="+mn-lt"/>
              </a:rPr>
              <a:t>GARANTIAS PARA EL EJERCICIO DEL DERECHO DE ASOCIACION SINDICAL Y FOMENTO A LA UNIDAD SINDICAL.</a:t>
            </a:r>
          </a:p>
          <a:p>
            <a:endParaRPr lang="es-CO" dirty="0">
              <a:latin typeface="+mn-lt"/>
            </a:endParaRPr>
          </a:p>
          <a:p>
            <a:pPr algn="just"/>
            <a:r>
              <a:rPr lang="es-CO" b="1" u="sng" dirty="0">
                <a:latin typeface="+mn-lt"/>
              </a:rPr>
              <a:t>Medida complementaria a los estatutos</a:t>
            </a:r>
            <a:r>
              <a:rPr lang="es-CO" u="sng" dirty="0">
                <a:latin typeface="+mn-lt"/>
              </a:rPr>
              <a:t>: </a:t>
            </a:r>
          </a:p>
          <a:p>
            <a:pPr algn="just"/>
            <a:r>
              <a:rPr lang="es-MX" dirty="0">
                <a:latin typeface="+mn-lt"/>
              </a:rPr>
              <a:t>Se modifica el artículo 362 del CST en relación con el contenido mínimo de los estatutos sindicales, adicionando: </a:t>
            </a:r>
            <a:r>
              <a:rPr lang="es-MX" b="1" u="sng" dirty="0">
                <a:latin typeface="+mn-lt"/>
              </a:rPr>
              <a:t>“</a:t>
            </a:r>
            <a:r>
              <a:rPr lang="es-MX" b="1" i="1" u="sng" dirty="0">
                <a:latin typeface="+mn-lt"/>
              </a:rPr>
              <a:t>Las cuestiones relativas al funcionamiento de la asamblea, tales como sus atribuciones exclusivas, uso de medios tecnológicos, épocas de celebración de reuniones, reglas de representación de los socios, reglamento de las sesiones, quórum, debates y votaciones</a:t>
            </a:r>
            <a:r>
              <a:rPr lang="es-MX" b="1" u="sng" dirty="0">
                <a:latin typeface="+mn-lt"/>
              </a:rPr>
              <a:t>”. </a:t>
            </a:r>
          </a:p>
          <a:p>
            <a:pPr algn="just"/>
            <a:endParaRPr lang="es-MX" u="sng" dirty="0">
              <a:latin typeface="+mn-lt"/>
            </a:endParaRPr>
          </a:p>
          <a:p>
            <a:r>
              <a:rPr lang="es-MX" b="1" u="sng" dirty="0">
                <a:latin typeface="+mn-lt"/>
              </a:rPr>
              <a:t>Representación paritaria y/o proporcional en las organizaciones</a:t>
            </a:r>
            <a:r>
              <a:rPr lang="es-MX" b="1" dirty="0">
                <a:latin typeface="+mn-lt"/>
              </a:rPr>
              <a:t>. </a:t>
            </a:r>
          </a:p>
          <a:p>
            <a:pPr algn="just"/>
            <a:r>
              <a:rPr lang="es-MX" dirty="0">
                <a:latin typeface="+mn-lt"/>
              </a:rPr>
              <a:t>Las organizaciones sindicales y de empleadores promoverán la participación e inclusión, en condiciones de igualdad, </a:t>
            </a:r>
            <a:r>
              <a:rPr lang="es-MX" b="1" i="1" dirty="0">
                <a:latin typeface="+mn-lt"/>
              </a:rPr>
              <a:t>de las mujere</a:t>
            </a:r>
            <a:r>
              <a:rPr lang="es-MX" b="1" dirty="0">
                <a:latin typeface="+mn-lt"/>
              </a:rPr>
              <a:t>s </a:t>
            </a:r>
            <a:r>
              <a:rPr lang="es-MX" dirty="0">
                <a:latin typeface="+mn-lt"/>
              </a:rPr>
              <a:t>a fin de lograr progresivamente su representación paritaria y/o proporcional a la </a:t>
            </a:r>
            <a:r>
              <a:rPr lang="es-CO" dirty="0">
                <a:latin typeface="+mn-lt"/>
              </a:rPr>
              <a:t>integración del sector. </a:t>
            </a:r>
            <a:r>
              <a:rPr lang="es-MX" dirty="0">
                <a:latin typeface="+mn-lt"/>
              </a:rPr>
              <a:t>Así mismo, promoverán la participación e inclusión en condiciones de igualdad de las y </a:t>
            </a:r>
            <a:r>
              <a:rPr lang="es-MX" b="1" dirty="0">
                <a:latin typeface="+mn-lt"/>
              </a:rPr>
              <a:t>los jóvenes</a:t>
            </a:r>
            <a:r>
              <a:rPr lang="es-MX" dirty="0">
                <a:latin typeface="+mn-lt"/>
              </a:rPr>
              <a:t>, personas con </a:t>
            </a:r>
            <a:r>
              <a:rPr lang="es-MX" b="1" dirty="0">
                <a:latin typeface="+mn-lt"/>
              </a:rPr>
              <a:t>diversidad sexual</a:t>
            </a:r>
            <a:r>
              <a:rPr lang="es-MX" dirty="0">
                <a:latin typeface="+mn-lt"/>
              </a:rPr>
              <a:t>, población </a:t>
            </a:r>
            <a:r>
              <a:rPr lang="es-MX" b="1" dirty="0">
                <a:latin typeface="+mn-lt"/>
              </a:rPr>
              <a:t>étnica</a:t>
            </a:r>
            <a:r>
              <a:rPr lang="es-MX" dirty="0">
                <a:latin typeface="+mn-lt"/>
              </a:rPr>
              <a:t> y </a:t>
            </a:r>
            <a:r>
              <a:rPr lang="es-CO" dirty="0">
                <a:latin typeface="+mn-lt"/>
              </a:rPr>
              <a:t>personas con </a:t>
            </a:r>
            <a:r>
              <a:rPr lang="es-CO" b="1" dirty="0">
                <a:latin typeface="+mn-lt"/>
              </a:rPr>
              <a:t>discapacidad.</a:t>
            </a:r>
            <a:endParaRPr lang="es-MX" b="1" u="sng" dirty="0">
              <a:latin typeface="+mn-lt"/>
            </a:endParaRPr>
          </a:p>
          <a:p>
            <a:pPr algn="just"/>
            <a:endParaRPr lang="es-MX" sz="1500" b="1" i="1" u="sng" dirty="0">
              <a:latin typeface="+mj-lt"/>
            </a:endParaRPr>
          </a:p>
          <a:p>
            <a:pPr algn="just"/>
            <a:endParaRPr lang="es-MX" sz="1500" b="1" i="1" u="sng" dirty="0">
              <a:latin typeface="+mj-lt"/>
            </a:endParaRPr>
          </a:p>
          <a:p>
            <a:pPr algn="ctr"/>
            <a:endParaRPr lang="es-MX" sz="1500" b="1" dirty="0">
              <a:latin typeface="+mj-lt"/>
            </a:endParaRPr>
          </a:p>
          <a:p>
            <a:pPr algn="ctr"/>
            <a:endParaRPr lang="es-CO" sz="1500" dirty="0">
              <a:latin typeface="+mj-lt"/>
            </a:endParaRPr>
          </a:p>
        </p:txBody>
      </p:sp>
    </p:spTree>
    <p:extLst>
      <p:ext uri="{BB962C8B-B14F-4D97-AF65-F5344CB8AC3E}">
        <p14:creationId xmlns:p14="http://schemas.microsoft.com/office/powerpoint/2010/main" val="2302349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9CF03DE-B39D-437A-B8A1-62541F9C5DB8}"/>
              </a:ext>
            </a:extLst>
          </p:cNvPr>
          <p:cNvSpPr/>
          <p:nvPr/>
        </p:nvSpPr>
        <p:spPr>
          <a:xfrm>
            <a:off x="1691680" y="116632"/>
            <a:ext cx="7128792" cy="5293757"/>
          </a:xfrm>
          <a:prstGeom prst="rect">
            <a:avLst/>
          </a:prstGeom>
        </p:spPr>
        <p:txBody>
          <a:bodyPr wrap="square">
            <a:spAutoFit/>
          </a:bodyPr>
          <a:lstStyle/>
          <a:p>
            <a:r>
              <a:rPr lang="es-MX" sz="2000" b="1" i="1" dirty="0">
                <a:latin typeface="+mn-lt"/>
              </a:rPr>
              <a:t>Importante nuevos:</a:t>
            </a:r>
          </a:p>
          <a:p>
            <a:endParaRPr lang="es-MX" sz="2000" b="1" dirty="0">
              <a:latin typeface="+mn-lt"/>
            </a:endParaRPr>
          </a:p>
          <a:p>
            <a:pPr algn="just"/>
            <a:r>
              <a:rPr lang="es-MX" sz="2000" b="1" dirty="0">
                <a:latin typeface="+mn-lt"/>
              </a:rPr>
              <a:t>Articulo 39°. </a:t>
            </a:r>
            <a:r>
              <a:rPr lang="es-MX" sz="2000" b="1" i="1" u="sng" dirty="0">
                <a:latin typeface="+mn-lt"/>
              </a:rPr>
              <a:t>Las y los deportistas profesionales y el cuerpo técnico</a:t>
            </a:r>
            <a:r>
              <a:rPr lang="es-MX" sz="2000" dirty="0">
                <a:latin typeface="+mn-lt"/>
              </a:rPr>
              <a:t>, nacionales a extranjeras, que presten sus servicios al deporte profesional bajo la subordinación de clubes profesionales, </a:t>
            </a:r>
            <a:r>
              <a:rPr lang="es-MX" sz="2000" b="1" i="1" u="sng" dirty="0">
                <a:latin typeface="+mn-lt"/>
              </a:rPr>
              <a:t>deberán ser vinculados y vinculadas par estas mediante contrato de trabajo </a:t>
            </a:r>
            <a:r>
              <a:rPr lang="es-CO" sz="2000" b="1" i="1" u="sng" dirty="0">
                <a:latin typeface="+mn-lt"/>
              </a:rPr>
              <a:t>especial. </a:t>
            </a:r>
          </a:p>
          <a:p>
            <a:endParaRPr lang="es-MX" sz="2000" dirty="0">
              <a:latin typeface="+mn-lt"/>
            </a:endParaRPr>
          </a:p>
          <a:p>
            <a:pPr algn="just"/>
            <a:r>
              <a:rPr lang="es-MX" sz="2000" b="1" dirty="0">
                <a:latin typeface="+mn-lt"/>
              </a:rPr>
              <a:t>Articulo 41°. </a:t>
            </a:r>
            <a:r>
              <a:rPr lang="es-MX" sz="2000" b="1" i="1" u="sng" dirty="0">
                <a:latin typeface="+mn-lt"/>
              </a:rPr>
              <a:t>Crease el contrato laboral de todo trabajador de las artes y la </a:t>
            </a:r>
            <a:r>
              <a:rPr lang="es-CO" sz="2000" b="1" i="1" u="sng" dirty="0">
                <a:latin typeface="+mn-lt"/>
              </a:rPr>
              <a:t>cultura,</a:t>
            </a:r>
            <a:r>
              <a:rPr lang="es-CO" sz="2000" dirty="0">
                <a:latin typeface="+mn-lt"/>
              </a:rPr>
              <a:t> todas las prácticas artísticas, culturales, sectores, subsectores artísticos </a:t>
            </a:r>
            <a:r>
              <a:rPr lang="es-MX" sz="2000" dirty="0">
                <a:latin typeface="+mn-lt"/>
              </a:rPr>
              <a:t>y toda la cadena de creación en la industria cultural y creativa. Debe formalizarse par escrito en cualquiera de sus modalidades.</a:t>
            </a:r>
          </a:p>
          <a:p>
            <a:pPr algn="just"/>
            <a:endParaRPr lang="es-MX" sz="2000" dirty="0">
              <a:latin typeface="+mn-lt"/>
            </a:endParaRPr>
          </a:p>
          <a:p>
            <a:pPr algn="just"/>
            <a:r>
              <a:rPr lang="es-MX" sz="2000" b="1" dirty="0">
                <a:latin typeface="+mn-lt"/>
              </a:rPr>
              <a:t>Articulo 42°. </a:t>
            </a:r>
            <a:r>
              <a:rPr lang="es-MX" sz="2000" dirty="0">
                <a:latin typeface="+mn-lt"/>
              </a:rPr>
              <a:t>Medidas adicionales en relaciones laborales </a:t>
            </a:r>
            <a:r>
              <a:rPr lang="es-MX" sz="2000" b="1" i="1" u="sng" dirty="0">
                <a:latin typeface="+mn-lt"/>
              </a:rPr>
              <a:t>para periodistas, comunicadores sociales y trabajadores afines.</a:t>
            </a:r>
          </a:p>
          <a:p>
            <a:endParaRPr lang="es-CO" dirty="0"/>
          </a:p>
        </p:txBody>
      </p:sp>
    </p:spTree>
    <p:extLst>
      <p:ext uri="{BB962C8B-B14F-4D97-AF65-F5344CB8AC3E}">
        <p14:creationId xmlns:p14="http://schemas.microsoft.com/office/powerpoint/2010/main" val="40801552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55D0E46-14C4-44FB-B1BB-05A5513E0801}"/>
              </a:ext>
            </a:extLst>
          </p:cNvPr>
          <p:cNvSpPr/>
          <p:nvPr/>
        </p:nvSpPr>
        <p:spPr>
          <a:xfrm>
            <a:off x="1691679" y="188640"/>
            <a:ext cx="7128793" cy="5909310"/>
          </a:xfrm>
          <a:prstGeom prst="rect">
            <a:avLst/>
          </a:prstGeom>
        </p:spPr>
        <p:txBody>
          <a:bodyPr wrap="square">
            <a:spAutoFit/>
          </a:bodyPr>
          <a:lstStyle/>
          <a:p>
            <a:r>
              <a:rPr lang="es-MX" b="1" i="1" dirty="0">
                <a:solidFill>
                  <a:srgbClr val="000000"/>
                </a:solidFill>
                <a:latin typeface="+mn-lt"/>
              </a:rPr>
              <a:t>Disposiciones finales y complementarias </a:t>
            </a:r>
            <a:endParaRPr lang="es-CO" b="1" i="1" dirty="0">
              <a:solidFill>
                <a:srgbClr val="000000"/>
              </a:solidFill>
              <a:latin typeface="+mn-lt"/>
            </a:endParaRPr>
          </a:p>
          <a:p>
            <a:pPr algn="just"/>
            <a:endParaRPr lang="es-CO" dirty="0">
              <a:solidFill>
                <a:srgbClr val="000000"/>
              </a:solidFill>
              <a:latin typeface="+mn-lt"/>
            </a:endParaRPr>
          </a:p>
          <a:p>
            <a:pPr algn="just"/>
            <a:r>
              <a:rPr lang="es-CO" b="1" i="1" u="sng" dirty="0">
                <a:solidFill>
                  <a:srgbClr val="000000"/>
                </a:solidFill>
                <a:latin typeface="+mn-lt"/>
              </a:rPr>
              <a:t>Prescripción: </a:t>
            </a:r>
          </a:p>
          <a:p>
            <a:pPr algn="just"/>
            <a:endParaRPr lang="es-CO" b="1" i="1" u="sng" dirty="0">
              <a:solidFill>
                <a:srgbClr val="000000"/>
              </a:solidFill>
              <a:latin typeface="+mn-lt"/>
            </a:endParaRPr>
          </a:p>
          <a:p>
            <a:pPr algn="just"/>
            <a:r>
              <a:rPr lang="es-MX" dirty="0">
                <a:solidFill>
                  <a:srgbClr val="000000"/>
                </a:solidFill>
                <a:latin typeface="+mn-lt"/>
              </a:rPr>
              <a:t>Se modifica el artículo 488 del CST respecto de la prescripción, así: “</a:t>
            </a:r>
            <a:r>
              <a:rPr lang="es-MX" i="1" dirty="0">
                <a:solidFill>
                  <a:srgbClr val="000000"/>
                </a:solidFill>
                <a:latin typeface="+mn-lt"/>
              </a:rPr>
              <a:t>Las acciones correspondientes a los derechos regulados en este Código prescriben en 3 años, salvo en los casos de prescripciones especiales establecidas en el Código Procesal del Trabajo o en el presente estatuto. En el evento en que se reclamen derechos emanados de una relación de trabajo, dicho término se contará desde que la respectiva obligación se hace exigible, salvo en los casos de prescripciones especiales</a:t>
            </a:r>
            <a:r>
              <a:rPr lang="es-MX" dirty="0">
                <a:solidFill>
                  <a:srgbClr val="000000"/>
                </a:solidFill>
                <a:latin typeface="+mn-lt"/>
              </a:rPr>
              <a:t>”. </a:t>
            </a:r>
          </a:p>
          <a:p>
            <a:pPr algn="just"/>
            <a:endParaRPr lang="es-MX" dirty="0">
              <a:solidFill>
                <a:srgbClr val="000000"/>
              </a:solidFill>
              <a:latin typeface="+mn-lt"/>
            </a:endParaRPr>
          </a:p>
          <a:p>
            <a:pPr algn="just"/>
            <a:r>
              <a:rPr lang="es-CO" b="1" i="1" u="sng" dirty="0">
                <a:latin typeface="+mn-lt"/>
              </a:rPr>
              <a:t>Régimen simple laboral:</a:t>
            </a:r>
          </a:p>
          <a:p>
            <a:pPr algn="just"/>
            <a:endParaRPr lang="es-MX" b="1" dirty="0">
              <a:solidFill>
                <a:srgbClr val="000000"/>
              </a:solidFill>
              <a:latin typeface="+mn-lt"/>
            </a:endParaRPr>
          </a:p>
          <a:p>
            <a:r>
              <a:rPr lang="es-MX" b="1" dirty="0">
                <a:latin typeface="+mn-lt"/>
              </a:rPr>
              <a:t>Parágrafo 1°. </a:t>
            </a:r>
            <a:r>
              <a:rPr lang="es-MX" dirty="0">
                <a:latin typeface="+mn-lt"/>
              </a:rPr>
              <a:t>El empleador podrá aportar mensualmente con destino al fondo de cesantías el 8.33% </a:t>
            </a:r>
            <a:r>
              <a:rPr lang="es-CO" dirty="0">
                <a:latin typeface="+mn-lt"/>
              </a:rPr>
              <a:t>consignación anticipada de cesantías. </a:t>
            </a:r>
          </a:p>
          <a:p>
            <a:endParaRPr lang="es-CO" dirty="0">
              <a:latin typeface="+mn-lt"/>
            </a:endParaRPr>
          </a:p>
          <a:p>
            <a:r>
              <a:rPr lang="es-MX" b="1" dirty="0">
                <a:latin typeface="+mn-lt"/>
              </a:rPr>
              <a:t>Parágrafo 2°. </a:t>
            </a:r>
            <a:r>
              <a:rPr lang="es-MX" dirty="0">
                <a:latin typeface="+mn-lt"/>
              </a:rPr>
              <a:t>Las partes podrán acordar por escrito la mensualización de los intereses sobre las cesantías, pagando al trabajador el 1% del salario base de Liquidación. </a:t>
            </a:r>
            <a:endParaRPr lang="es-MX" dirty="0">
              <a:solidFill>
                <a:srgbClr val="000000"/>
              </a:solidFill>
              <a:latin typeface="+mn-lt"/>
            </a:endParaRPr>
          </a:p>
          <a:p>
            <a:pPr algn="just"/>
            <a:endParaRPr lang="es-CO" dirty="0">
              <a:latin typeface="+mj-lt"/>
            </a:endParaRPr>
          </a:p>
        </p:txBody>
      </p:sp>
    </p:spTree>
    <p:extLst>
      <p:ext uri="{BB962C8B-B14F-4D97-AF65-F5344CB8AC3E}">
        <p14:creationId xmlns:p14="http://schemas.microsoft.com/office/powerpoint/2010/main" val="704078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FF6F3CB-F58D-48D9-8FFF-E47194D95EDF}"/>
              </a:ext>
            </a:extLst>
          </p:cNvPr>
          <p:cNvSpPr/>
          <p:nvPr/>
        </p:nvSpPr>
        <p:spPr>
          <a:xfrm>
            <a:off x="1619672" y="260648"/>
            <a:ext cx="7344816" cy="5247590"/>
          </a:xfrm>
          <a:prstGeom prst="rect">
            <a:avLst/>
          </a:prstGeom>
        </p:spPr>
        <p:txBody>
          <a:bodyPr wrap="square">
            <a:spAutoFit/>
          </a:bodyPr>
          <a:lstStyle/>
          <a:p>
            <a:r>
              <a:rPr lang="es-MX" sz="2000" b="1" i="1" u="sng" dirty="0">
                <a:latin typeface="+mn-lt"/>
              </a:rPr>
              <a:t>Vinculación de las madres comunitarias, trabajadores(as) de hogares infantiles y madres sustitutas. </a:t>
            </a:r>
          </a:p>
          <a:p>
            <a:endParaRPr lang="es-MX" sz="2000" b="1" dirty="0">
              <a:latin typeface="+mn-lt"/>
            </a:endParaRPr>
          </a:p>
          <a:p>
            <a:pPr algn="just"/>
            <a:r>
              <a:rPr lang="es-MX" sz="2000" dirty="0">
                <a:latin typeface="+mn-lt"/>
              </a:rPr>
              <a:t>El Instituto Colombiano de Bienestar </a:t>
            </a:r>
            <a:r>
              <a:rPr lang="es-CO" sz="2000" dirty="0">
                <a:latin typeface="+mn-lt"/>
              </a:rPr>
              <a:t>Familiar -ICBF- vinculara de forma progresiva a las madres comunitarias que </a:t>
            </a:r>
            <a:r>
              <a:rPr lang="es-MX" sz="2000" dirty="0">
                <a:latin typeface="+mn-lt"/>
              </a:rPr>
              <a:t>estén en las modalidades de primera infancia del ICBF en </a:t>
            </a:r>
            <a:r>
              <a:rPr lang="es-CO" sz="2000" b="1" i="1" u="sng" dirty="0">
                <a:solidFill>
                  <a:srgbClr val="FF0000"/>
                </a:solidFill>
                <a:latin typeface="+mn-lt"/>
              </a:rPr>
              <a:t>calidad de trabajadoras oficiales.</a:t>
            </a:r>
          </a:p>
          <a:p>
            <a:pPr algn="just"/>
            <a:endParaRPr lang="es-MX" sz="2000" dirty="0">
              <a:latin typeface="+mn-lt"/>
            </a:endParaRPr>
          </a:p>
          <a:p>
            <a:pPr algn="just"/>
            <a:r>
              <a:rPr lang="es-MX" sz="2000" dirty="0">
                <a:latin typeface="+mn-lt"/>
              </a:rPr>
              <a:t>Para la vinculación progresiva de las madres comunitarias, trabajadores del ICBF, se considerara coma meta la implementación total </a:t>
            </a:r>
            <a:r>
              <a:rPr lang="es-MX" sz="2000" b="1" i="1" u="sng" dirty="0">
                <a:solidFill>
                  <a:srgbClr val="FF0000"/>
                </a:solidFill>
                <a:latin typeface="+mn-lt"/>
              </a:rPr>
              <a:t>para el año 2029</a:t>
            </a:r>
            <a:r>
              <a:rPr lang="es-MX" sz="2000" b="1" i="1" dirty="0">
                <a:solidFill>
                  <a:srgbClr val="FF0000"/>
                </a:solidFill>
                <a:latin typeface="+mn-lt"/>
              </a:rPr>
              <a:t> </a:t>
            </a:r>
            <a:r>
              <a:rPr lang="es-MX" sz="2000" dirty="0">
                <a:latin typeface="+mn-lt"/>
              </a:rPr>
              <a:t>o antes si la disponibilidad presupuestal lo permite.</a:t>
            </a:r>
          </a:p>
          <a:p>
            <a:endParaRPr lang="es-MX" sz="2000" dirty="0">
              <a:latin typeface="+mn-lt"/>
            </a:endParaRPr>
          </a:p>
          <a:p>
            <a:pPr algn="just"/>
            <a:r>
              <a:rPr lang="es-MX" sz="2000" dirty="0">
                <a:latin typeface="+mn-lt"/>
              </a:rPr>
              <a:t>La implementación del presente articulo se realizará de forma progresiva en armonía </a:t>
            </a:r>
            <a:r>
              <a:rPr lang="es-MX" sz="2000" b="1" i="1" u="sng" dirty="0">
                <a:solidFill>
                  <a:srgbClr val="FF0000"/>
                </a:solidFill>
                <a:latin typeface="+mn-lt"/>
              </a:rPr>
              <a:t>con la disponibilidad presupuestal de la entidad en cada vigencia fiscal. </a:t>
            </a:r>
          </a:p>
          <a:p>
            <a:endParaRPr lang="es-CO" sz="1500" dirty="0">
              <a:latin typeface="+mj-lt"/>
            </a:endParaRPr>
          </a:p>
        </p:txBody>
      </p:sp>
    </p:spTree>
    <p:extLst>
      <p:ext uri="{BB962C8B-B14F-4D97-AF65-F5344CB8AC3E}">
        <p14:creationId xmlns:p14="http://schemas.microsoft.com/office/powerpoint/2010/main" val="12515304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5990A85-9E61-4308-A287-CEFE8EC3880B}"/>
              </a:ext>
            </a:extLst>
          </p:cNvPr>
          <p:cNvSpPr/>
          <p:nvPr/>
        </p:nvSpPr>
        <p:spPr>
          <a:xfrm>
            <a:off x="1691680" y="260648"/>
            <a:ext cx="7128792" cy="5878532"/>
          </a:xfrm>
          <a:prstGeom prst="rect">
            <a:avLst/>
          </a:prstGeom>
        </p:spPr>
        <p:txBody>
          <a:bodyPr wrap="square">
            <a:spAutoFit/>
          </a:bodyPr>
          <a:lstStyle/>
          <a:p>
            <a:pPr algn="just"/>
            <a:r>
              <a:rPr lang="es-CO" sz="2000" b="1" dirty="0">
                <a:solidFill>
                  <a:srgbClr val="FF0000"/>
                </a:solidFill>
                <a:latin typeface="+mn-lt"/>
              </a:rPr>
              <a:t>Nota 1. </a:t>
            </a:r>
            <a:r>
              <a:rPr lang="es-CO" sz="2000" dirty="0">
                <a:latin typeface="+mn-lt"/>
              </a:rPr>
              <a:t>Con la reforma laboral se formaliza el trabajo doméstico. Se indica que estas personas deberán tener un contrato de trabajo escrito que deberá ser registrado para que las autoridades realicen seguimiento. </a:t>
            </a:r>
            <a:r>
              <a:rPr lang="es-CO" sz="2000" b="1" i="1" u="sng" dirty="0">
                <a:latin typeface="+mn-lt"/>
              </a:rPr>
              <a:t>En la actualidad, se estima que hay 630.000 trabajadoras domésticas, de las que solo el 17 % cotizan a seguridad social: 107.000 frente a 523.000 que no cotizan.</a:t>
            </a:r>
          </a:p>
          <a:p>
            <a:pPr algn="just"/>
            <a:endParaRPr lang="es-CO" sz="2000" dirty="0">
              <a:latin typeface="+mn-lt"/>
            </a:endParaRPr>
          </a:p>
          <a:p>
            <a:pPr algn="just"/>
            <a:endParaRPr lang="es-CO" sz="2000" dirty="0">
              <a:latin typeface="+mn-lt"/>
            </a:endParaRPr>
          </a:p>
          <a:p>
            <a:pPr algn="just"/>
            <a:r>
              <a:rPr lang="es-MX" sz="2000" b="1" dirty="0">
                <a:solidFill>
                  <a:srgbClr val="FF0000"/>
                </a:solidFill>
                <a:latin typeface="+mn-lt"/>
              </a:rPr>
              <a:t>Nota 2.</a:t>
            </a:r>
            <a:r>
              <a:rPr lang="es-MX" sz="2000" dirty="0">
                <a:latin typeface="+mn-lt"/>
              </a:rPr>
              <a:t> </a:t>
            </a:r>
            <a:r>
              <a:rPr lang="es-CO" sz="2000" dirty="0">
                <a:latin typeface="+mn-lt"/>
              </a:rPr>
              <a:t>El Instituto Colombiano de Bienestar Familiar (ICBF) vinculará progresivamente a los padres/madres comunitarias y sustitutas para que puedan pertenecer a la planta de personal en calidad de trabajadores oficiales, lo cual les permitirá contar con todos los derechos laborales que por años han reclamado. </a:t>
            </a:r>
            <a:r>
              <a:rPr lang="es-CO" sz="2000" b="1" i="1" u="sng" dirty="0">
                <a:latin typeface="+mn-lt"/>
              </a:rPr>
              <a:t>Colombia cuenta con 69.000 madres comunitarias que atienden a 1,7 millones de niños y niñas en la modalidad comunitaria de la educación inicial.</a:t>
            </a:r>
          </a:p>
          <a:p>
            <a:pPr algn="just"/>
            <a:br>
              <a:rPr lang="es-CO" sz="2000" dirty="0">
                <a:latin typeface="+mn-lt"/>
              </a:rPr>
            </a:br>
            <a:br>
              <a:rPr lang="es-CO" dirty="0">
                <a:latin typeface="+mj-lt"/>
              </a:rPr>
            </a:br>
            <a:endParaRPr lang="es-CO" dirty="0">
              <a:latin typeface="+mj-lt"/>
            </a:endParaRPr>
          </a:p>
        </p:txBody>
      </p:sp>
    </p:spTree>
    <p:extLst>
      <p:ext uri="{BB962C8B-B14F-4D97-AF65-F5344CB8AC3E}">
        <p14:creationId xmlns:p14="http://schemas.microsoft.com/office/powerpoint/2010/main" val="38314760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535EAE9-7D24-4F7B-B2E3-D83D2A747437}"/>
              </a:ext>
            </a:extLst>
          </p:cNvPr>
          <p:cNvSpPr/>
          <p:nvPr/>
        </p:nvSpPr>
        <p:spPr>
          <a:xfrm>
            <a:off x="1475656" y="2251755"/>
            <a:ext cx="7668344" cy="4001095"/>
          </a:xfrm>
          <a:prstGeom prst="rect">
            <a:avLst/>
          </a:prstGeom>
        </p:spPr>
        <p:txBody>
          <a:bodyPr wrap="square">
            <a:spAutoFit/>
          </a:bodyPr>
          <a:lstStyle/>
          <a:p>
            <a:pPr algn="ctr"/>
            <a:r>
              <a:rPr lang="es-CO" sz="2400" b="1" i="1" dirty="0">
                <a:latin typeface="+mn-lt"/>
              </a:rPr>
              <a:t>Muchas gracias.</a:t>
            </a:r>
          </a:p>
          <a:p>
            <a:pPr algn="ctr"/>
            <a:endParaRPr lang="es-MX" sz="2100" i="1" dirty="0"/>
          </a:p>
          <a:p>
            <a:pPr algn="ctr"/>
            <a:endParaRPr lang="es-MX" sz="2100" i="1" dirty="0"/>
          </a:p>
          <a:p>
            <a:pPr algn="ctr"/>
            <a:endParaRPr lang="es-CO" i="1" dirty="0"/>
          </a:p>
          <a:p>
            <a:pPr algn="ctr"/>
            <a:endParaRPr lang="es-CO" i="1" dirty="0"/>
          </a:p>
          <a:p>
            <a:pPr algn="ctr"/>
            <a:endParaRPr lang="es-CO" i="1" dirty="0"/>
          </a:p>
          <a:p>
            <a:pPr algn="ctr"/>
            <a:r>
              <a:rPr lang="es-CO" sz="2000" i="1" dirty="0">
                <a:latin typeface="+mn-lt"/>
              </a:rPr>
              <a:t>Juan Manuel Monsalve Restrepo </a:t>
            </a:r>
          </a:p>
          <a:p>
            <a:pPr algn="ctr"/>
            <a:r>
              <a:rPr lang="es-CO" sz="2000" i="1" dirty="0">
                <a:latin typeface="+mn-lt"/>
              </a:rPr>
              <a:t>Abogado </a:t>
            </a:r>
          </a:p>
          <a:p>
            <a:pPr algn="ctr"/>
            <a:r>
              <a:rPr lang="es-CO" sz="2000" i="1" dirty="0">
                <a:latin typeface="+mn-lt"/>
              </a:rPr>
              <a:t>Celular. 322 5934102 </a:t>
            </a:r>
          </a:p>
          <a:p>
            <a:pPr algn="ctr"/>
            <a:r>
              <a:rPr lang="es-MX" sz="2000" i="1" dirty="0">
                <a:latin typeface="+mn-lt"/>
              </a:rPr>
              <a:t>Correo. </a:t>
            </a:r>
            <a:r>
              <a:rPr lang="es-MX" sz="2000" i="1" u="sng" dirty="0">
                <a:latin typeface="+mn-lt"/>
                <a:hlinkClick r:id="rId2">
                  <a:extLst>
                    <a:ext uri="{A12FA001-AC4F-418D-AE19-62706E023703}">
                      <ahyp:hlinkClr xmlns:ahyp="http://schemas.microsoft.com/office/drawing/2018/hyperlinkcolor" val="tx"/>
                    </a:ext>
                  </a:extLst>
                </a:hlinkClick>
              </a:rPr>
              <a:t>juanma1274@gmail.com</a:t>
            </a:r>
            <a:r>
              <a:rPr lang="es-MX" sz="2000" i="1" u="sng" dirty="0">
                <a:latin typeface="+mn-lt"/>
              </a:rPr>
              <a:t> </a:t>
            </a:r>
            <a:endParaRPr lang="es-CO" sz="2000" i="1" u="sng" dirty="0">
              <a:latin typeface="+mn-lt"/>
            </a:endParaRPr>
          </a:p>
          <a:p>
            <a:pPr algn="ctr"/>
            <a:br>
              <a:rPr lang="es-CO" i="1" dirty="0"/>
            </a:br>
            <a:br>
              <a:rPr lang="es-CO" dirty="0"/>
            </a:br>
            <a:endParaRPr lang="es-CO" dirty="0"/>
          </a:p>
        </p:txBody>
      </p:sp>
    </p:spTree>
    <p:extLst>
      <p:ext uri="{BB962C8B-B14F-4D97-AF65-F5344CB8AC3E}">
        <p14:creationId xmlns:p14="http://schemas.microsoft.com/office/powerpoint/2010/main" val="1326437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D062684-1D8D-40B3-8CE2-6E24F1E6EF4E}"/>
              </a:ext>
            </a:extLst>
          </p:cNvPr>
          <p:cNvSpPr/>
          <p:nvPr/>
        </p:nvSpPr>
        <p:spPr>
          <a:xfrm>
            <a:off x="1691680" y="332656"/>
            <a:ext cx="7128792" cy="5632311"/>
          </a:xfrm>
          <a:prstGeom prst="rect">
            <a:avLst/>
          </a:prstGeom>
        </p:spPr>
        <p:txBody>
          <a:bodyPr wrap="square">
            <a:spAutoFit/>
          </a:bodyPr>
          <a:lstStyle/>
          <a:p>
            <a:pPr algn="just"/>
            <a:r>
              <a:rPr lang="es-MX" sz="2400" b="1" i="1" dirty="0">
                <a:latin typeface="+mn-lt"/>
              </a:rPr>
              <a:t>2. Principios. </a:t>
            </a:r>
          </a:p>
          <a:p>
            <a:pPr algn="just"/>
            <a:endParaRPr lang="es-MX" sz="2400" b="1" dirty="0">
              <a:latin typeface="+mn-lt"/>
            </a:endParaRPr>
          </a:p>
          <a:p>
            <a:pPr algn="just"/>
            <a:r>
              <a:rPr lang="es-MX" sz="2400" dirty="0">
                <a:latin typeface="+mn-lt"/>
              </a:rPr>
              <a:t>La finalidad primordial de este Código es la de lograr un entorno laboral justo, equitativo y sostenible en las relaciones de trabajo, asegurando el equilibrio dinámico y armónico entre los derechos y deberes de empleadores y trabajadores, fomentando el diálogo social, la responsabilidad empresarial, la igualdad de genero, la erradicación de toda forma de discriminación o violencia en el lugar de trabajo.</a:t>
            </a:r>
          </a:p>
          <a:p>
            <a:pPr algn="just"/>
            <a:endParaRPr lang="es-MX" sz="2400" dirty="0">
              <a:latin typeface="+mn-lt"/>
            </a:endParaRPr>
          </a:p>
          <a:p>
            <a:pPr algn="just"/>
            <a:r>
              <a:rPr lang="es-MX" sz="2400" dirty="0">
                <a:latin typeface="+mn-lt"/>
              </a:rPr>
              <a:t>Constituyen principios del derecho laboral y por tanto serán aplicados a cualquier trabajador y trabajadora en Colombia de conformidad con la establecido en el </a:t>
            </a:r>
            <a:r>
              <a:rPr lang="es-MX" sz="2400" b="1" i="1" u="sng" dirty="0">
                <a:latin typeface="+mn-lt"/>
              </a:rPr>
              <a:t>articulo 53 de la Constitución Política.</a:t>
            </a:r>
            <a:endParaRPr lang="es-CO" sz="2400" dirty="0">
              <a:latin typeface="+mn-lt"/>
            </a:endParaRPr>
          </a:p>
        </p:txBody>
      </p:sp>
    </p:spTree>
    <p:extLst>
      <p:ext uri="{BB962C8B-B14F-4D97-AF65-F5344CB8AC3E}">
        <p14:creationId xmlns:p14="http://schemas.microsoft.com/office/powerpoint/2010/main" val="703029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380F449-7D45-44F0-A8E8-9F9E9C2266AA}"/>
              </a:ext>
            </a:extLst>
          </p:cNvPr>
          <p:cNvSpPr/>
          <p:nvPr/>
        </p:nvSpPr>
        <p:spPr>
          <a:xfrm>
            <a:off x="1691680" y="332656"/>
            <a:ext cx="7056784" cy="5509200"/>
          </a:xfrm>
          <a:prstGeom prst="rect">
            <a:avLst/>
          </a:prstGeom>
        </p:spPr>
        <p:txBody>
          <a:bodyPr wrap="square">
            <a:spAutoFit/>
          </a:bodyPr>
          <a:lstStyle/>
          <a:p>
            <a:pPr algn="just"/>
            <a:r>
              <a:rPr lang="es-CO" sz="1600" dirty="0">
                <a:latin typeface="+mn-lt"/>
              </a:rPr>
              <a:t>1. Igualdad de oportunidades;</a:t>
            </a:r>
          </a:p>
          <a:p>
            <a:pPr algn="just"/>
            <a:endParaRPr lang="es-CO" sz="1600" dirty="0">
              <a:latin typeface="+mn-lt"/>
            </a:endParaRPr>
          </a:p>
          <a:p>
            <a:pPr algn="just"/>
            <a:r>
              <a:rPr lang="es-MX" sz="1600" dirty="0">
                <a:latin typeface="+mn-lt"/>
              </a:rPr>
              <a:t>2. Remuneración mínima vital y móvil, proporcional a la cantidad y calidad de </a:t>
            </a:r>
            <a:r>
              <a:rPr lang="es-CO" sz="1600" dirty="0">
                <a:latin typeface="+mn-lt"/>
              </a:rPr>
              <a:t>trabajo;</a:t>
            </a:r>
          </a:p>
          <a:p>
            <a:pPr algn="just"/>
            <a:endParaRPr lang="es-CO" sz="1600" dirty="0">
              <a:latin typeface="+mn-lt"/>
            </a:endParaRPr>
          </a:p>
          <a:p>
            <a:pPr algn="just"/>
            <a:r>
              <a:rPr lang="es-MX" sz="1600" dirty="0">
                <a:latin typeface="+mn-lt"/>
              </a:rPr>
              <a:t>3. Estabilidad en el empleo;</a:t>
            </a:r>
          </a:p>
          <a:p>
            <a:pPr algn="just"/>
            <a:endParaRPr lang="es-MX" sz="1600" dirty="0">
              <a:latin typeface="+mn-lt"/>
            </a:endParaRPr>
          </a:p>
          <a:p>
            <a:pPr algn="just"/>
            <a:r>
              <a:rPr lang="es-MX" sz="1600" dirty="0">
                <a:latin typeface="+mn-lt"/>
              </a:rPr>
              <a:t>4. Irrenunciabilidad a las beneficios mínimos establecidos en normas laborales;</a:t>
            </a:r>
          </a:p>
          <a:p>
            <a:pPr algn="just"/>
            <a:endParaRPr lang="es-MX" sz="1600" dirty="0">
              <a:latin typeface="+mn-lt"/>
            </a:endParaRPr>
          </a:p>
          <a:p>
            <a:pPr algn="just"/>
            <a:r>
              <a:rPr lang="es-MX" sz="1600" dirty="0">
                <a:latin typeface="+mn-lt"/>
              </a:rPr>
              <a:t>5. Facultades para transigir y conciliar sobre derechos inciertos y discutibles;</a:t>
            </a:r>
          </a:p>
          <a:p>
            <a:pPr algn="just"/>
            <a:endParaRPr lang="es-MX" sz="1600" dirty="0">
              <a:latin typeface="+mn-lt"/>
            </a:endParaRPr>
          </a:p>
          <a:p>
            <a:pPr algn="just"/>
            <a:r>
              <a:rPr lang="es-MX" sz="1600" dirty="0">
                <a:latin typeface="+mn-lt"/>
              </a:rPr>
              <a:t>6. Aplicación de la norma mas favorable al trabajador y trabajadora en caso</a:t>
            </a:r>
          </a:p>
          <a:p>
            <a:pPr algn="just"/>
            <a:r>
              <a:rPr lang="es-MX" sz="1600" dirty="0">
                <a:latin typeface="+mn-lt"/>
              </a:rPr>
              <a:t>de conflicto o duda en la aplicación de las normas vigentes de trabajo. La</a:t>
            </a:r>
          </a:p>
          <a:p>
            <a:pPr algn="just"/>
            <a:r>
              <a:rPr lang="es-MX" sz="1600" dirty="0">
                <a:latin typeface="+mn-lt"/>
              </a:rPr>
              <a:t>norma que se adopte debe aplicarse en su integridad;</a:t>
            </a:r>
          </a:p>
          <a:p>
            <a:pPr algn="just"/>
            <a:endParaRPr lang="es-MX" sz="1600" dirty="0">
              <a:latin typeface="+mn-lt"/>
            </a:endParaRPr>
          </a:p>
          <a:p>
            <a:pPr algn="just"/>
            <a:r>
              <a:rPr lang="es-MX" sz="1600" dirty="0">
                <a:latin typeface="+mn-lt"/>
              </a:rPr>
              <a:t>7. Primacía de la realidad sobre formalidades establecidos por los sujetos de</a:t>
            </a:r>
          </a:p>
          <a:p>
            <a:pPr algn="just"/>
            <a:r>
              <a:rPr lang="es-CO" sz="1600" dirty="0">
                <a:latin typeface="+mn-lt"/>
              </a:rPr>
              <a:t>las relaciones laborales;</a:t>
            </a:r>
          </a:p>
          <a:p>
            <a:pPr algn="just"/>
            <a:endParaRPr lang="es-CO" sz="1600" dirty="0">
              <a:latin typeface="+mn-lt"/>
            </a:endParaRPr>
          </a:p>
          <a:p>
            <a:pPr algn="just"/>
            <a:r>
              <a:rPr lang="es-MX" sz="1600" dirty="0">
                <a:latin typeface="+mn-lt"/>
              </a:rPr>
              <a:t>8. Garantía a la seguridad social, la capacitación y el descanso necesario y;</a:t>
            </a:r>
          </a:p>
          <a:p>
            <a:pPr algn="just"/>
            <a:endParaRPr lang="es-MX" sz="1600" dirty="0">
              <a:latin typeface="+mn-lt"/>
            </a:endParaRPr>
          </a:p>
          <a:p>
            <a:pPr algn="just"/>
            <a:r>
              <a:rPr lang="es-MX" sz="1600" dirty="0">
                <a:latin typeface="+mn-lt"/>
              </a:rPr>
              <a:t>9. Protección especial a campesinos, la mujer, a la maternidad y al trabajador </a:t>
            </a:r>
            <a:r>
              <a:rPr lang="es-CO" sz="1600" dirty="0">
                <a:latin typeface="+mn-lt"/>
              </a:rPr>
              <a:t>menor de edad.</a:t>
            </a:r>
          </a:p>
        </p:txBody>
      </p:sp>
    </p:spTree>
    <p:extLst>
      <p:ext uri="{BB962C8B-B14F-4D97-AF65-F5344CB8AC3E}">
        <p14:creationId xmlns:p14="http://schemas.microsoft.com/office/powerpoint/2010/main" val="2679715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C63BD6D6-A73C-43FF-A249-17C8893B6FEA}"/>
              </a:ext>
            </a:extLst>
          </p:cNvPr>
          <p:cNvSpPr/>
          <p:nvPr/>
        </p:nvSpPr>
        <p:spPr>
          <a:xfrm>
            <a:off x="1691680" y="332656"/>
            <a:ext cx="7128792" cy="4385816"/>
          </a:xfrm>
          <a:prstGeom prst="rect">
            <a:avLst/>
          </a:prstGeom>
        </p:spPr>
        <p:txBody>
          <a:bodyPr wrap="square">
            <a:spAutoFit/>
          </a:bodyPr>
          <a:lstStyle/>
          <a:p>
            <a:endParaRPr lang="es-CO" sz="1500" dirty="0">
              <a:solidFill>
                <a:srgbClr val="000000"/>
              </a:solidFill>
              <a:latin typeface="Montserrat"/>
            </a:endParaRPr>
          </a:p>
          <a:p>
            <a:r>
              <a:rPr lang="es-MX" sz="2400" b="1" i="1" dirty="0">
                <a:solidFill>
                  <a:srgbClr val="000000"/>
                </a:solidFill>
                <a:latin typeface="+mn-lt"/>
              </a:rPr>
              <a:t>3. Contrato de trabajo a término indefinido: </a:t>
            </a:r>
          </a:p>
          <a:p>
            <a:endParaRPr lang="es-MX" sz="2400" dirty="0">
              <a:solidFill>
                <a:srgbClr val="000000"/>
              </a:solidFill>
              <a:latin typeface="+mn-lt"/>
            </a:endParaRPr>
          </a:p>
          <a:p>
            <a:pPr algn="just"/>
            <a:r>
              <a:rPr lang="es-MX" sz="2400" dirty="0">
                <a:solidFill>
                  <a:srgbClr val="000000"/>
                </a:solidFill>
                <a:latin typeface="+mn-lt"/>
              </a:rPr>
              <a:t>Los trabajadores serán vinculados mediante contrato a término indefinido; no obstante, </a:t>
            </a:r>
            <a:r>
              <a:rPr lang="es-MX" sz="2400" b="1" i="1" u="sng" dirty="0">
                <a:solidFill>
                  <a:srgbClr val="000000"/>
                </a:solidFill>
                <a:latin typeface="+mn-lt"/>
              </a:rPr>
              <a:t>podrán celebrarse contratos de trabajo a término fijo y por obra o labor determinada. </a:t>
            </a:r>
          </a:p>
          <a:p>
            <a:pPr algn="just"/>
            <a:endParaRPr lang="es-MX" sz="2400" dirty="0">
              <a:solidFill>
                <a:srgbClr val="000000"/>
              </a:solidFill>
              <a:latin typeface="+mn-lt"/>
            </a:endParaRPr>
          </a:p>
          <a:p>
            <a:pPr algn="just"/>
            <a:endParaRPr lang="es-MX" sz="2400" dirty="0">
              <a:solidFill>
                <a:srgbClr val="000000"/>
              </a:solidFill>
              <a:latin typeface="+mn-lt"/>
            </a:endParaRPr>
          </a:p>
          <a:p>
            <a:pPr algn="just"/>
            <a:r>
              <a:rPr lang="es-MX" sz="2400" dirty="0">
                <a:latin typeface="+mn-lt"/>
              </a:rPr>
              <a:t>El trabajador puede terminar el contrato con preaviso de 30 días, sin embargo, sino lo hace, no se le podrá imponer ninguna sanción.</a:t>
            </a:r>
          </a:p>
        </p:txBody>
      </p:sp>
    </p:spTree>
    <p:extLst>
      <p:ext uri="{BB962C8B-B14F-4D97-AF65-F5344CB8AC3E}">
        <p14:creationId xmlns:p14="http://schemas.microsoft.com/office/powerpoint/2010/main" val="3410536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AF51505-6FC5-4F18-88FA-55745BCFEBE6}"/>
              </a:ext>
            </a:extLst>
          </p:cNvPr>
          <p:cNvSpPr/>
          <p:nvPr/>
        </p:nvSpPr>
        <p:spPr>
          <a:xfrm>
            <a:off x="1691680" y="332656"/>
            <a:ext cx="7128792" cy="5601533"/>
          </a:xfrm>
          <a:prstGeom prst="rect">
            <a:avLst/>
          </a:prstGeom>
        </p:spPr>
        <p:txBody>
          <a:bodyPr wrap="square">
            <a:spAutoFit/>
          </a:bodyPr>
          <a:lstStyle/>
          <a:p>
            <a:pPr algn="just"/>
            <a:r>
              <a:rPr lang="es-CO" sz="2000" b="1" i="1" dirty="0">
                <a:solidFill>
                  <a:srgbClr val="000000"/>
                </a:solidFill>
                <a:latin typeface="+mn-lt"/>
              </a:rPr>
              <a:t>4. Contrato a término fijo</a:t>
            </a:r>
          </a:p>
          <a:p>
            <a:pPr algn="just"/>
            <a:endParaRPr lang="es-CO" sz="2000" b="1" i="1" dirty="0">
              <a:solidFill>
                <a:srgbClr val="000000"/>
              </a:solidFill>
              <a:latin typeface="+mn-lt"/>
            </a:endParaRPr>
          </a:p>
          <a:p>
            <a:pPr algn="just"/>
            <a:r>
              <a:rPr lang="es-MX" sz="2000" dirty="0">
                <a:solidFill>
                  <a:srgbClr val="000000"/>
                </a:solidFill>
                <a:latin typeface="+mn-lt"/>
              </a:rPr>
              <a:t>Podrán celebrarse contratos a término fijo, los cuales deberán constar por escrito, </a:t>
            </a:r>
            <a:r>
              <a:rPr lang="es-MX" sz="2000" b="1" i="1" u="sng" dirty="0">
                <a:solidFill>
                  <a:srgbClr val="000000"/>
                </a:solidFill>
                <a:latin typeface="+mn-lt"/>
              </a:rPr>
              <a:t>por un término no mayor a 4 años</a:t>
            </a:r>
            <a:r>
              <a:rPr lang="es-MX" sz="2000" dirty="0">
                <a:solidFill>
                  <a:srgbClr val="000000"/>
                </a:solidFill>
                <a:latin typeface="+mn-lt"/>
              </a:rPr>
              <a:t>. Las prórrogas se regirán por las siguientes reglas: </a:t>
            </a:r>
          </a:p>
          <a:p>
            <a:pPr algn="just"/>
            <a:endParaRPr lang="es-MX" sz="2000" dirty="0">
              <a:solidFill>
                <a:srgbClr val="000000"/>
              </a:solidFill>
              <a:latin typeface="+mn-lt"/>
            </a:endParaRPr>
          </a:p>
          <a:p>
            <a:pPr algn="just"/>
            <a:r>
              <a:rPr lang="es-MX" sz="2000" b="1" dirty="0">
                <a:solidFill>
                  <a:srgbClr val="000000"/>
                </a:solidFill>
                <a:latin typeface="+mn-lt"/>
              </a:rPr>
              <a:t>Prórroga pactada</a:t>
            </a:r>
            <a:r>
              <a:rPr lang="es-MX" sz="2000" dirty="0">
                <a:solidFill>
                  <a:srgbClr val="000000"/>
                </a:solidFill>
                <a:latin typeface="+mn-lt"/>
              </a:rPr>
              <a:t>: Cuando el contrato se celebre por un término inferior a 1 año, las partes por acuerdo escrito podrán prorrogarlo el número de veces que estimen; no obstante, después de la cuarta prórroga el contrato no podrá ser inferior a 1 año. </a:t>
            </a:r>
          </a:p>
          <a:p>
            <a:pPr marL="342900" indent="-342900" algn="just">
              <a:buAutoNum type="alphaLcParenR"/>
            </a:pPr>
            <a:endParaRPr lang="es-MX" sz="2000" dirty="0">
              <a:solidFill>
                <a:srgbClr val="000000"/>
              </a:solidFill>
              <a:latin typeface="+mn-lt"/>
            </a:endParaRPr>
          </a:p>
          <a:p>
            <a:pPr algn="just"/>
            <a:r>
              <a:rPr lang="es-MX" sz="2000" b="1" dirty="0">
                <a:solidFill>
                  <a:srgbClr val="000000"/>
                </a:solidFill>
                <a:latin typeface="+mn-lt"/>
              </a:rPr>
              <a:t>Prórroga automática</a:t>
            </a:r>
            <a:r>
              <a:rPr lang="es-MX" sz="2000" dirty="0">
                <a:solidFill>
                  <a:srgbClr val="000000"/>
                </a:solidFill>
                <a:latin typeface="+mn-lt"/>
              </a:rPr>
              <a:t>: Si con 30 días de antelación al vencimiento del plazo pactado o su prorroga ninguna de las partes manifiesta su intención de terminar el contrato, se entenderá renovado por un término igual al inicialmente pactado o al de su prórroga, según sea el caso. </a:t>
            </a:r>
          </a:p>
          <a:p>
            <a:pPr algn="just"/>
            <a:endParaRPr lang="es-MX" sz="2000" dirty="0">
              <a:latin typeface="+mn-lt"/>
            </a:endParaRPr>
          </a:p>
          <a:p>
            <a:endParaRPr lang="es-MX" dirty="0">
              <a:latin typeface="+mn-lt"/>
            </a:endParaRPr>
          </a:p>
        </p:txBody>
      </p:sp>
    </p:spTree>
    <p:extLst>
      <p:ext uri="{BB962C8B-B14F-4D97-AF65-F5344CB8AC3E}">
        <p14:creationId xmlns:p14="http://schemas.microsoft.com/office/powerpoint/2010/main" val="3153142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C5637B-428D-4663-8A78-9300827B8DA6}"/>
              </a:ext>
            </a:extLst>
          </p:cNvPr>
          <p:cNvSpPr/>
          <p:nvPr/>
        </p:nvSpPr>
        <p:spPr>
          <a:xfrm>
            <a:off x="1691680" y="224243"/>
            <a:ext cx="7128792" cy="3016210"/>
          </a:xfrm>
          <a:prstGeom prst="rect">
            <a:avLst/>
          </a:prstGeom>
        </p:spPr>
        <p:txBody>
          <a:bodyPr wrap="square">
            <a:spAutoFit/>
          </a:bodyPr>
          <a:lstStyle/>
          <a:p>
            <a:pPr algn="just"/>
            <a:r>
              <a:rPr lang="pt-BR" sz="2000" b="1" i="1" dirty="0">
                <a:solidFill>
                  <a:srgbClr val="000000"/>
                </a:solidFill>
                <a:latin typeface="+mn-lt"/>
              </a:rPr>
              <a:t>5. Contrato por obra o labor.</a:t>
            </a:r>
          </a:p>
          <a:p>
            <a:pPr algn="just"/>
            <a:endParaRPr lang="pt-BR" sz="2000" b="1" i="1" dirty="0">
              <a:solidFill>
                <a:srgbClr val="000000"/>
              </a:solidFill>
              <a:latin typeface="+mn-lt"/>
            </a:endParaRPr>
          </a:p>
          <a:p>
            <a:pPr algn="just"/>
            <a:r>
              <a:rPr lang="es-MX" sz="2000" dirty="0">
                <a:solidFill>
                  <a:srgbClr val="000000"/>
                </a:solidFill>
                <a:latin typeface="+mn-lt"/>
              </a:rPr>
              <a:t>Podrán celebrarse contratos por el tiempo que dure la obra o labor determinada, los cuales deben constar </a:t>
            </a:r>
            <a:r>
              <a:rPr lang="es-MX" sz="2000" b="1" i="1" u="sng" dirty="0">
                <a:solidFill>
                  <a:srgbClr val="000000"/>
                </a:solidFill>
                <a:latin typeface="+mn-lt"/>
              </a:rPr>
              <a:t>por escrito y señalar de forma precisa y detallada la obra o labor contratada que se requiere atender.</a:t>
            </a:r>
          </a:p>
          <a:p>
            <a:pPr algn="just"/>
            <a:endParaRPr lang="es-MX" sz="2000" dirty="0">
              <a:solidFill>
                <a:srgbClr val="000000"/>
              </a:solidFill>
              <a:latin typeface="+mn-lt"/>
            </a:endParaRPr>
          </a:p>
          <a:p>
            <a:pPr algn="just"/>
            <a:r>
              <a:rPr lang="es-CO" sz="2000" dirty="0">
                <a:latin typeface="+mn-lt"/>
              </a:rPr>
              <a:t>ejemplo: construir un edificio </a:t>
            </a:r>
            <a:endParaRPr lang="es-MX" sz="2000" dirty="0">
              <a:solidFill>
                <a:srgbClr val="000000"/>
              </a:solidFill>
              <a:latin typeface="+mn-lt"/>
            </a:endParaRPr>
          </a:p>
          <a:p>
            <a:pPr algn="just"/>
            <a:endParaRPr lang="es-MX" sz="1500" dirty="0">
              <a:solidFill>
                <a:srgbClr val="000000"/>
              </a:solidFill>
              <a:latin typeface="+mj-lt"/>
            </a:endParaRPr>
          </a:p>
          <a:p>
            <a:pPr algn="just"/>
            <a:r>
              <a:rPr lang="es-MX" sz="1500" dirty="0">
                <a:solidFill>
                  <a:srgbClr val="000000"/>
                </a:solidFill>
                <a:latin typeface="+mj-lt"/>
              </a:rPr>
              <a:t> </a:t>
            </a:r>
            <a:endParaRPr lang="es-CO" sz="1500" dirty="0">
              <a:latin typeface="+mj-lt"/>
            </a:endParaRPr>
          </a:p>
        </p:txBody>
      </p:sp>
      <p:pic>
        <p:nvPicPr>
          <p:cNvPr id="4" name="Imagen 3">
            <a:extLst>
              <a:ext uri="{FF2B5EF4-FFF2-40B4-BE49-F238E27FC236}">
                <a16:creationId xmlns:a16="http://schemas.microsoft.com/office/drawing/2014/main" id="{6A37332D-9871-46A7-B902-9D3C5749DECA}"/>
              </a:ext>
            </a:extLst>
          </p:cNvPr>
          <p:cNvPicPr>
            <a:picLocks noChangeAspect="1"/>
          </p:cNvPicPr>
          <p:nvPr/>
        </p:nvPicPr>
        <p:blipFill>
          <a:blip r:embed="rId2"/>
          <a:stretch>
            <a:fillRect/>
          </a:stretch>
        </p:blipFill>
        <p:spPr>
          <a:xfrm>
            <a:off x="3959026" y="2636912"/>
            <a:ext cx="3555639" cy="2951921"/>
          </a:xfrm>
          <a:prstGeom prst="rect">
            <a:avLst/>
          </a:prstGeom>
        </p:spPr>
      </p:pic>
    </p:spTree>
    <p:extLst>
      <p:ext uri="{BB962C8B-B14F-4D97-AF65-F5344CB8AC3E}">
        <p14:creationId xmlns:p14="http://schemas.microsoft.com/office/powerpoint/2010/main" val="1615084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366F5684-1209-4EC5-8527-2BBB82B86388}"/>
              </a:ext>
            </a:extLst>
          </p:cNvPr>
          <p:cNvPicPr>
            <a:picLocks noChangeAspect="1"/>
          </p:cNvPicPr>
          <p:nvPr/>
        </p:nvPicPr>
        <p:blipFill>
          <a:blip r:embed="rId3"/>
          <a:stretch>
            <a:fillRect/>
          </a:stretch>
        </p:blipFill>
        <p:spPr>
          <a:xfrm>
            <a:off x="1539677" y="260648"/>
            <a:ext cx="7574995" cy="6597352"/>
          </a:xfrm>
          <a:prstGeom prst="rect">
            <a:avLst/>
          </a:prstGeom>
        </p:spPr>
      </p:pic>
    </p:spTree>
    <p:extLst>
      <p:ext uri="{BB962C8B-B14F-4D97-AF65-F5344CB8AC3E}">
        <p14:creationId xmlns:p14="http://schemas.microsoft.com/office/powerpoint/2010/main" val="1849186810"/>
      </p:ext>
    </p:extLst>
  </p:cSld>
  <p:clrMapOvr>
    <a:masterClrMapping/>
  </p:clrMapOvr>
</p:sld>
</file>

<file path=ppt/theme/theme1.xml><?xml version="1.0" encoding="utf-8"?>
<a:theme xmlns:a="http://schemas.openxmlformats.org/drawingml/2006/main" name="nep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po" id="{F093B2A4-5D64-4AA2-99F8-AA7CBB7BE28E}" vid="{38E4F6F4-60E4-4DE5-96F2-CC37E9B54C9C}"/>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3127</TotalTime>
  <Words>3361</Words>
  <Application>Microsoft Office PowerPoint</Application>
  <PresentationFormat>Presentación en pantalla (4:3)</PresentationFormat>
  <Paragraphs>287</Paragraphs>
  <Slides>37</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37</vt:i4>
      </vt:variant>
    </vt:vector>
  </HeadingPairs>
  <TitlesOfParts>
    <vt:vector size="44" baseType="lpstr">
      <vt:lpstr>Arial</vt:lpstr>
      <vt:lpstr>Calibri</vt:lpstr>
      <vt:lpstr>Calibri Light</vt:lpstr>
      <vt:lpstr>League Gothic</vt:lpstr>
      <vt:lpstr>Montserrat</vt:lpstr>
      <vt:lpstr>Wingdings</vt:lpstr>
      <vt:lpstr>nepo</vt:lpstr>
      <vt:lpstr>Presentación de PowerPoint</vt:lpstr>
      <vt:lpstr>Ley 2466 del 25 de junio del 2025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Juan Manuel Monsalve Restrepo</cp:lastModifiedBy>
  <cp:revision>199</cp:revision>
  <dcterms:created xsi:type="dcterms:W3CDTF">2012-10-09T21:17:32Z</dcterms:created>
  <dcterms:modified xsi:type="dcterms:W3CDTF">2026-08-23T19:52:52Z</dcterms:modified>
</cp:coreProperties>
</file>