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54"/>
  </p:notesMasterIdLst>
  <p:handoutMasterIdLst>
    <p:handoutMasterId r:id="rId55"/>
  </p:handoutMasterIdLst>
  <p:sldIdLst>
    <p:sldId id="401" r:id="rId5"/>
    <p:sldId id="403" r:id="rId6"/>
    <p:sldId id="402" r:id="rId7"/>
    <p:sldId id="262" r:id="rId8"/>
    <p:sldId id="411" r:id="rId9"/>
    <p:sldId id="405" r:id="rId10"/>
    <p:sldId id="394" r:id="rId11"/>
    <p:sldId id="412" r:id="rId12"/>
    <p:sldId id="413" r:id="rId13"/>
    <p:sldId id="264" r:id="rId14"/>
    <p:sldId id="414" r:id="rId15"/>
    <p:sldId id="415" r:id="rId16"/>
    <p:sldId id="263" r:id="rId17"/>
    <p:sldId id="416" r:id="rId18"/>
    <p:sldId id="417" r:id="rId19"/>
    <p:sldId id="418" r:id="rId20"/>
    <p:sldId id="419" r:id="rId21"/>
    <p:sldId id="265" r:id="rId22"/>
    <p:sldId id="420" r:id="rId23"/>
    <p:sldId id="421" r:id="rId24"/>
    <p:sldId id="422" r:id="rId25"/>
    <p:sldId id="423" r:id="rId26"/>
    <p:sldId id="424" r:id="rId27"/>
    <p:sldId id="425" r:id="rId28"/>
    <p:sldId id="426" r:id="rId29"/>
    <p:sldId id="427" r:id="rId30"/>
    <p:sldId id="407" r:id="rId31"/>
    <p:sldId id="428" r:id="rId32"/>
    <p:sldId id="429" r:id="rId33"/>
    <p:sldId id="434" r:id="rId34"/>
    <p:sldId id="431" r:id="rId35"/>
    <p:sldId id="432" r:id="rId36"/>
    <p:sldId id="433" r:id="rId37"/>
    <p:sldId id="435" r:id="rId38"/>
    <p:sldId id="436" r:id="rId39"/>
    <p:sldId id="437" r:id="rId40"/>
    <p:sldId id="441" r:id="rId41"/>
    <p:sldId id="438" r:id="rId42"/>
    <p:sldId id="439" r:id="rId43"/>
    <p:sldId id="440" r:id="rId44"/>
    <p:sldId id="442" r:id="rId45"/>
    <p:sldId id="443" r:id="rId46"/>
    <p:sldId id="444" r:id="rId47"/>
    <p:sldId id="445" r:id="rId48"/>
    <p:sldId id="446" r:id="rId49"/>
    <p:sldId id="447" r:id="rId50"/>
    <p:sldId id="449" r:id="rId51"/>
    <p:sldId id="450" r:id="rId52"/>
    <p:sldId id="409" r:id="rId53"/>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08" autoAdjust="0"/>
  </p:normalViewPr>
  <p:slideViewPr>
    <p:cSldViewPr snapToGrid="0">
      <p:cViewPr varScale="1">
        <p:scale>
          <a:sx n="113" d="100"/>
          <a:sy n="113" d="100"/>
        </p:scale>
        <p:origin x="510" y="102"/>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notesViewPr>
    <p:cSldViewPr snapToGrid="0">
      <p:cViewPr varScale="1">
        <p:scale>
          <a:sx n="96" d="100"/>
          <a:sy n="96" d="100"/>
        </p:scale>
        <p:origin x="364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a:extLst>
              <a:ext uri="{FF2B5EF4-FFF2-40B4-BE49-F238E27FC236}">
                <a16:creationId xmlns:a16="http://schemas.microsoft.com/office/drawing/2014/main" id="{81E2188A-CD17-4E3E-AB0E-7A5017BF1B7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a:p>
        </p:txBody>
      </p:sp>
      <p:sp>
        <p:nvSpPr>
          <p:cNvPr id="3" name="Marcador de fecha 2">
            <a:extLst>
              <a:ext uri="{FF2B5EF4-FFF2-40B4-BE49-F238E27FC236}">
                <a16:creationId xmlns:a16="http://schemas.microsoft.com/office/drawing/2014/main" id="{C823D623-433B-4523-9829-805747DBC3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CF00D8A5-F722-4440-91FF-02DE03376F64}" type="datetime1">
              <a:rPr lang="es-ES" smtClean="0"/>
              <a:t>27/08/2026</a:t>
            </a:fld>
            <a:endParaRPr lang="es-ES"/>
          </a:p>
        </p:txBody>
      </p:sp>
      <p:sp>
        <p:nvSpPr>
          <p:cNvPr id="4" name="Marcador de pie de página 3">
            <a:extLst>
              <a:ext uri="{FF2B5EF4-FFF2-40B4-BE49-F238E27FC236}">
                <a16:creationId xmlns:a16="http://schemas.microsoft.com/office/drawing/2014/main" id="{9F2A1CC4-7C05-4403-B82F-FA1957CDFA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a:p>
        </p:txBody>
      </p:sp>
      <p:sp>
        <p:nvSpPr>
          <p:cNvPr id="5" name="Marcador de posición de número de diapositiva 4">
            <a:extLst>
              <a:ext uri="{FF2B5EF4-FFF2-40B4-BE49-F238E27FC236}">
                <a16:creationId xmlns:a16="http://schemas.microsoft.com/office/drawing/2014/main" id="{3B9769E3-387F-4E51-9B72-40457A518A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7460E3B-D3A0-4EBC-BAC3-B01E8FF895A8}" type="slidenum">
              <a:rPr lang="es-ES" smtClean="0"/>
              <a:t>‹Nº›</a:t>
            </a:fld>
            <a:endParaRPr lang="es-ES"/>
          </a:p>
        </p:txBody>
      </p:sp>
    </p:spTree>
    <p:extLst>
      <p:ext uri="{BB962C8B-B14F-4D97-AF65-F5344CB8AC3E}">
        <p14:creationId xmlns:p14="http://schemas.microsoft.com/office/powerpoint/2010/main" val="20501585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noProof="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2FA9C9-71EC-4826-8D90-F6272B5CA7C6}" type="datetime1">
              <a:rPr lang="es-ES" smtClean="0"/>
              <a:pPr/>
              <a:t>27/08/2026</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noProof="0"/>
          </a:p>
        </p:txBody>
      </p:sp>
      <p:sp>
        <p:nvSpPr>
          <p:cNvPr id="7" name="Marcador de posición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D0EDF81-139F-488C-872B-4720FBA6BF98}" type="slidenum">
              <a:rPr lang="es-ES" noProof="0" smtClean="0"/>
              <a:t>‹Nº›</a:t>
            </a:fld>
            <a:endParaRPr lang="es-ES" noProof="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a:t>
            </a:fld>
            <a:endParaRPr lang="es-ES"/>
          </a:p>
        </p:txBody>
      </p:sp>
    </p:spTree>
    <p:extLst>
      <p:ext uri="{BB962C8B-B14F-4D97-AF65-F5344CB8AC3E}">
        <p14:creationId xmlns:p14="http://schemas.microsoft.com/office/powerpoint/2010/main" val="811327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14</a:t>
            </a:fld>
            <a:endParaRPr lang="es-ES"/>
          </a:p>
        </p:txBody>
      </p:sp>
    </p:spTree>
    <p:extLst>
      <p:ext uri="{BB962C8B-B14F-4D97-AF65-F5344CB8AC3E}">
        <p14:creationId xmlns:p14="http://schemas.microsoft.com/office/powerpoint/2010/main" val="955697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15</a:t>
            </a:fld>
            <a:endParaRPr lang="es-ES"/>
          </a:p>
        </p:txBody>
      </p:sp>
    </p:spTree>
    <p:extLst>
      <p:ext uri="{BB962C8B-B14F-4D97-AF65-F5344CB8AC3E}">
        <p14:creationId xmlns:p14="http://schemas.microsoft.com/office/powerpoint/2010/main" val="3103378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16</a:t>
            </a:fld>
            <a:endParaRPr lang="es-ES"/>
          </a:p>
        </p:txBody>
      </p:sp>
    </p:spTree>
    <p:extLst>
      <p:ext uri="{BB962C8B-B14F-4D97-AF65-F5344CB8AC3E}">
        <p14:creationId xmlns:p14="http://schemas.microsoft.com/office/powerpoint/2010/main" val="1070480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17</a:t>
            </a:fld>
            <a:endParaRPr lang="es-ES"/>
          </a:p>
        </p:txBody>
      </p:sp>
    </p:spTree>
    <p:extLst>
      <p:ext uri="{BB962C8B-B14F-4D97-AF65-F5344CB8AC3E}">
        <p14:creationId xmlns:p14="http://schemas.microsoft.com/office/powerpoint/2010/main" val="2705238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rtl="0"/>
            <a:fld id="{0D0EDF81-139F-488C-872B-4720FBA6BF98}" type="slidenum">
              <a:rPr lang="es-ES" smtClean="0"/>
              <a:t>27</a:t>
            </a:fld>
            <a:endParaRPr lang="es-ES"/>
          </a:p>
        </p:txBody>
      </p:sp>
    </p:spTree>
    <p:extLst>
      <p:ext uri="{BB962C8B-B14F-4D97-AF65-F5344CB8AC3E}">
        <p14:creationId xmlns:p14="http://schemas.microsoft.com/office/powerpoint/2010/main" val="1192018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rtl="0"/>
            <a:fld id="{0D0EDF81-139F-488C-872B-4720FBA6BF98}" type="slidenum">
              <a:rPr lang="es-ES" smtClean="0"/>
              <a:t>49</a:t>
            </a:fld>
            <a:endParaRPr lang="es-ES"/>
          </a:p>
        </p:txBody>
      </p:sp>
    </p:spTree>
    <p:extLst>
      <p:ext uri="{BB962C8B-B14F-4D97-AF65-F5344CB8AC3E}">
        <p14:creationId xmlns:p14="http://schemas.microsoft.com/office/powerpoint/2010/main" val="3465643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2</a:t>
            </a:fld>
            <a:endParaRPr lang="es-ES"/>
          </a:p>
        </p:txBody>
      </p:sp>
    </p:spTree>
    <p:extLst>
      <p:ext uri="{BB962C8B-B14F-4D97-AF65-F5344CB8AC3E}">
        <p14:creationId xmlns:p14="http://schemas.microsoft.com/office/powerpoint/2010/main" val="2245800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3</a:t>
            </a:fld>
            <a:endParaRPr lang="es-ES"/>
          </a:p>
        </p:txBody>
      </p:sp>
    </p:spTree>
    <p:extLst>
      <p:ext uri="{BB962C8B-B14F-4D97-AF65-F5344CB8AC3E}">
        <p14:creationId xmlns:p14="http://schemas.microsoft.com/office/powerpoint/2010/main" val="2745833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6</a:t>
            </a:fld>
            <a:endParaRPr lang="es-ES"/>
          </a:p>
        </p:txBody>
      </p:sp>
    </p:spTree>
    <p:extLst>
      <p:ext uri="{BB962C8B-B14F-4D97-AF65-F5344CB8AC3E}">
        <p14:creationId xmlns:p14="http://schemas.microsoft.com/office/powerpoint/2010/main" val="2399010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7</a:t>
            </a:fld>
            <a:endParaRPr lang="es-ES"/>
          </a:p>
        </p:txBody>
      </p:sp>
    </p:spTree>
    <p:extLst>
      <p:ext uri="{BB962C8B-B14F-4D97-AF65-F5344CB8AC3E}">
        <p14:creationId xmlns:p14="http://schemas.microsoft.com/office/powerpoint/2010/main" val="3531483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8</a:t>
            </a:fld>
            <a:endParaRPr lang="es-ES"/>
          </a:p>
        </p:txBody>
      </p:sp>
    </p:spTree>
    <p:extLst>
      <p:ext uri="{BB962C8B-B14F-4D97-AF65-F5344CB8AC3E}">
        <p14:creationId xmlns:p14="http://schemas.microsoft.com/office/powerpoint/2010/main" val="542931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9</a:t>
            </a:fld>
            <a:endParaRPr lang="es-ES"/>
          </a:p>
        </p:txBody>
      </p:sp>
    </p:spTree>
    <p:extLst>
      <p:ext uri="{BB962C8B-B14F-4D97-AF65-F5344CB8AC3E}">
        <p14:creationId xmlns:p14="http://schemas.microsoft.com/office/powerpoint/2010/main" val="3870561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11</a:t>
            </a:fld>
            <a:endParaRPr lang="es-ES"/>
          </a:p>
        </p:txBody>
      </p:sp>
    </p:spTree>
    <p:extLst>
      <p:ext uri="{BB962C8B-B14F-4D97-AF65-F5344CB8AC3E}">
        <p14:creationId xmlns:p14="http://schemas.microsoft.com/office/powerpoint/2010/main" val="1301358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12</a:t>
            </a:fld>
            <a:endParaRPr lang="es-ES"/>
          </a:p>
        </p:txBody>
      </p:sp>
    </p:spTree>
    <p:extLst>
      <p:ext uri="{BB962C8B-B14F-4D97-AF65-F5344CB8AC3E}">
        <p14:creationId xmlns:p14="http://schemas.microsoft.com/office/powerpoint/2010/main" val="3083686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Forma libre: Forma 8" descr="Etiqueta = Color de énfasis&#10;Tipo = Claro&#10;Objetivo = Relleno">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s-ES" noProof="0"/>
          </a:p>
        </p:txBody>
      </p:sp>
      <p:sp>
        <p:nvSpPr>
          <p:cNvPr id="2" name="Título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rtlCol="0" anchor="ctr">
            <a:normAutofit/>
          </a:bodyPr>
          <a:lstStyle>
            <a:lvl1pPr algn="l">
              <a:lnSpc>
                <a:spcPct val="100000"/>
              </a:lnSpc>
              <a:defRPr sz="4800">
                <a:solidFill>
                  <a:schemeClr val="bg1"/>
                </a:solidFill>
              </a:defRPr>
            </a:lvl1pPr>
          </a:lstStyle>
          <a:p>
            <a:pPr rtl="0"/>
            <a:r>
              <a:rPr lang="es-ES" noProof="0"/>
              <a:t>Haga clic para modificar el estilo de título del patrón</a:t>
            </a:r>
          </a:p>
        </p:txBody>
      </p:sp>
      <p:sp>
        <p:nvSpPr>
          <p:cNvPr id="3" name="Subtítulo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rtlCol="0"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s-ES" noProof="0"/>
              <a:t>Haga clic para modificar el estilo de subtítulo del patrón</a:t>
            </a:r>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lumna de comparación 3">
    <p:spTree>
      <p:nvGrpSpPr>
        <p:cNvPr id="1" name=""/>
        <p:cNvGrpSpPr/>
        <p:nvPr/>
      </p:nvGrpSpPr>
      <p:grpSpPr>
        <a:xfrm>
          <a:off x="0" y="0"/>
          <a:ext cx="0" cy="0"/>
          <a:chOff x="0" y="0"/>
          <a:chExt cx="0" cy="0"/>
        </a:xfrm>
      </p:grpSpPr>
      <p:sp>
        <p:nvSpPr>
          <p:cNvPr id="10" name="Forma libre: Forma 9" descr="Etiqueta = Color de énfasis&#10;Tipo = Claro&#10;Objetivo = Relleno">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rtlCol="0">
            <a:normAutofit/>
          </a:bodyPr>
          <a:lstStyle>
            <a:lvl1pPr>
              <a:defRPr sz="4000"/>
            </a:lvl1p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4" name="Marcador de posición de contenido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posición de texto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6" name="Marcador de posición de contenido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7" name="Marcador de fecha 6">
            <a:extLst>
              <a:ext uri="{FF2B5EF4-FFF2-40B4-BE49-F238E27FC236}">
                <a16:creationId xmlns:a16="http://schemas.microsoft.com/office/drawing/2014/main" id="{2AA4E5D6-7075-4584-BD43-D966F0B58E6D}"/>
              </a:ext>
            </a:extLst>
          </p:cNvPr>
          <p:cNvSpPr>
            <a:spLocks noGrp="1"/>
          </p:cNvSpPr>
          <p:nvPr>
            <p:ph type="dt" sz="half" idx="10"/>
          </p:nvPr>
        </p:nvSpPr>
        <p:spPr/>
        <p:txBody>
          <a:bodyPr rtlCol="0"/>
          <a:lstStyle/>
          <a:p>
            <a:pPr rtl="0"/>
            <a:r>
              <a:rPr lang="es-ES" noProof="0"/>
              <a:t>3/9/20XX</a:t>
            </a:r>
          </a:p>
        </p:txBody>
      </p:sp>
      <p:sp>
        <p:nvSpPr>
          <p:cNvPr id="8" name="Marcador de pie de página 7">
            <a:extLst>
              <a:ext uri="{FF2B5EF4-FFF2-40B4-BE49-F238E27FC236}">
                <a16:creationId xmlns:a16="http://schemas.microsoft.com/office/drawing/2014/main" id="{8C38B83D-8A05-4F3C-A409-1602C9630750}"/>
              </a:ext>
            </a:extLst>
          </p:cNvPr>
          <p:cNvSpPr>
            <a:spLocks noGrp="1"/>
          </p:cNvSpPr>
          <p:nvPr>
            <p:ph type="ftr" sz="quarter" idx="11"/>
          </p:nvPr>
        </p:nvSpPr>
        <p:spPr/>
        <p:txBody>
          <a:bodyPr rtlCol="0"/>
          <a:lstStyle/>
          <a:p>
            <a:pPr rtl="0"/>
            <a:r>
              <a:rPr lang="es-ES" noProof="0"/>
              <a:t>Título de la presentación</a:t>
            </a:r>
          </a:p>
        </p:txBody>
      </p:sp>
      <p:sp>
        <p:nvSpPr>
          <p:cNvPr id="9" name="Marcador de número de diapositiva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11" name="Marcador de posición de texto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12" name="Marcador de posición de contenido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ítulo y contenido con 2 imágenes">
    <p:spTree>
      <p:nvGrpSpPr>
        <p:cNvPr id="1" name=""/>
        <p:cNvGrpSpPr/>
        <p:nvPr/>
      </p:nvGrpSpPr>
      <p:grpSpPr>
        <a:xfrm>
          <a:off x="0" y="0"/>
          <a:ext cx="0" cy="0"/>
          <a:chOff x="0" y="0"/>
          <a:chExt cx="0" cy="0"/>
        </a:xfrm>
      </p:grpSpPr>
      <p:sp>
        <p:nvSpPr>
          <p:cNvPr id="17" name="Marcador de posición de imagen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16" name="Marcador de posición de imagen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Título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rtlCol="0" anchor="b">
            <a:normAutofit/>
          </a:bodyPr>
          <a:lstStyle>
            <a:lvl1pPr>
              <a:defRPr sz="4000"/>
            </a:lvl1pPr>
          </a:lstStyle>
          <a:p>
            <a:pPr rtl="0"/>
            <a:r>
              <a:rPr lang="es-ES" noProof="0"/>
              <a:t>Haga clic para modificar el estilo de título del patrón</a:t>
            </a:r>
          </a:p>
        </p:txBody>
      </p:sp>
      <p:sp>
        <p:nvSpPr>
          <p:cNvPr id="3" name="Marcador de posición de contenido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rtlCol="0"/>
          <a:lstStyle>
            <a:lvl1pPr marL="0" indent="0">
              <a:buNone/>
              <a:defRPr sz="1800"/>
            </a:lvl1pPr>
            <a:lvl2pPr marL="228600">
              <a:defRPr sz="1800"/>
            </a:lvl2pPr>
            <a:lvl3pPr marL="457200">
              <a:defRPr sz="1800"/>
            </a:lvl3pPr>
            <a:lvl4pPr marL="685800">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p:txBody>
      </p:sp>
      <p:sp>
        <p:nvSpPr>
          <p:cNvPr id="5" name="Marcador de pie de página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rtlCol="0"/>
          <a:lstStyle>
            <a:lvl1pPr algn="l">
              <a:defRPr/>
            </a:lvl1pPr>
          </a:lstStyle>
          <a:p>
            <a:pPr algn="l" rtl="0"/>
            <a:r>
              <a:rPr lang="es-ES" noProof="0"/>
              <a:t>Título de la presentación</a:t>
            </a:r>
          </a:p>
        </p:txBody>
      </p:sp>
      <p:sp>
        <p:nvSpPr>
          <p:cNvPr id="6" name="Marcador de número de diapositiva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17" name="Marcador de posición de imagen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18" name="Marcador de posición de imagen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5" name="Título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rtlCol="0" anchor="b"/>
          <a:lstStyle>
            <a:lvl1pPr>
              <a:defRPr sz="4000"/>
            </a:lvl1pPr>
          </a:lstStyle>
          <a:p>
            <a:pPr rtl="0"/>
            <a:r>
              <a:rPr lang="es-ES" noProof="0"/>
              <a:t>Haga clic para modificar el estilo de título del patrón</a:t>
            </a:r>
          </a:p>
        </p:txBody>
      </p:sp>
      <p:sp>
        <p:nvSpPr>
          <p:cNvPr id="7" name="Marcador de texto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rtlCol="0"/>
          <a:lstStyle>
            <a:lvl1pPr marL="0" indent="0">
              <a:buNone/>
              <a:defRPr sz="2000"/>
            </a:lvl1pPr>
          </a:lstStyle>
          <a:p>
            <a:pPr lvl="0" rtl="0"/>
            <a:r>
              <a:rPr lang="es-ES" noProof="0"/>
              <a:t>Haga clic para modificar los estilos de texto del patrón</a:t>
            </a:r>
          </a:p>
        </p:txBody>
      </p:sp>
      <p:sp>
        <p:nvSpPr>
          <p:cNvPr id="8" name="Marcador de texto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rtlCol="0"/>
          <a:lstStyle>
            <a:lvl1pPr marL="0" indent="0">
              <a:buNone/>
              <a:defRPr sz="2000"/>
            </a:lvl1pPr>
          </a:lstStyle>
          <a:p>
            <a:pPr lvl="0" rtl="0"/>
            <a:r>
              <a:rPr lang="es-ES" noProof="0"/>
              <a:t>Haga clic para modificar los estilos de texto del patrón</a:t>
            </a:r>
          </a:p>
        </p:txBody>
      </p:sp>
      <p:sp>
        <p:nvSpPr>
          <p:cNvPr id="9" name="Marcador de texto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rtlCol="0"/>
          <a:lstStyle>
            <a:lvl1pPr marL="0" indent="0">
              <a:buNone/>
              <a:defRPr sz="2000"/>
            </a:lvl1pPr>
          </a:lstStyle>
          <a:p>
            <a:pPr lvl="0" rtl="0"/>
            <a:r>
              <a:rPr lang="es-ES" noProof="0"/>
              <a:t>Haga clic para modificar los estilos de texto del patrón</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Gráfico 9" descr="Etiqueta = Color de énfasis&#10;Tipo = Claro&#10;Objetivo = Relleno">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pPr rtl="0"/>
            <a:endParaRPr lang="es-ES" noProof="0"/>
          </a:p>
        </p:txBody>
      </p:sp>
      <p:sp>
        <p:nvSpPr>
          <p:cNvPr id="2" name="Título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rtlCol="0" anchor="b">
            <a:normAutofit/>
          </a:bodyPr>
          <a:lstStyle>
            <a:lvl1pPr>
              <a:defRPr sz="4800"/>
            </a:lvl1p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rtlCol="0"/>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Haga clic para modificar los estilos de texto del patrón</a:t>
            </a:r>
          </a:p>
        </p:txBody>
      </p:sp>
      <p:sp>
        <p:nvSpPr>
          <p:cNvPr id="4" name="Marcador de fecha 3">
            <a:extLst>
              <a:ext uri="{FF2B5EF4-FFF2-40B4-BE49-F238E27FC236}">
                <a16:creationId xmlns:a16="http://schemas.microsoft.com/office/drawing/2014/main" id="{3793FB3F-D2A6-4919-B57B-C08861D46303}"/>
              </a:ext>
            </a:extLst>
          </p:cNvPr>
          <p:cNvSpPr>
            <a:spLocks noGrp="1"/>
          </p:cNvSpPr>
          <p:nvPr>
            <p:ph type="dt" sz="half" idx="10"/>
          </p:nvPr>
        </p:nvSpPr>
        <p:spPr/>
        <p:txBody>
          <a:bodyPr rtlCol="0"/>
          <a:lstStyle/>
          <a:p>
            <a:pPr rtl="0"/>
            <a:r>
              <a:rPr lang="es-ES" noProof="0"/>
              <a:t>3/9/20XX</a:t>
            </a:r>
          </a:p>
        </p:txBody>
      </p:sp>
      <p:sp>
        <p:nvSpPr>
          <p:cNvPr id="5" name="Marcador de pie de página 4">
            <a:extLst>
              <a:ext uri="{FF2B5EF4-FFF2-40B4-BE49-F238E27FC236}">
                <a16:creationId xmlns:a16="http://schemas.microsoft.com/office/drawing/2014/main" id="{989049E0-6BE5-43FA-A4D4-ACAFC871A79F}"/>
              </a:ext>
            </a:extLst>
          </p:cNvPr>
          <p:cNvSpPr>
            <a:spLocks noGrp="1"/>
          </p:cNvSpPr>
          <p:nvPr>
            <p:ph type="ftr" sz="quarter" idx="11"/>
          </p:nvPr>
        </p:nvSpPr>
        <p:spPr/>
        <p:txBody>
          <a:bodyPr rtlCol="0"/>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1C9756B-145D-4BA8-AA43-904C1E7CB86D}"/>
              </a:ext>
            </a:extLst>
          </p:cNvPr>
          <p:cNvSpPr>
            <a:spLocks noGrp="1"/>
          </p:cNvSpPr>
          <p:nvPr>
            <p:ph type="dt" sz="half" idx="10"/>
          </p:nvPr>
        </p:nvSpPr>
        <p:spPr/>
        <p:txBody>
          <a:bodyPr rtlCol="0"/>
          <a:lstStyle/>
          <a:p>
            <a:pPr rtl="0"/>
            <a:r>
              <a:rPr lang="es-ES" noProof="0"/>
              <a:t>3/9/20XX</a:t>
            </a:r>
          </a:p>
        </p:txBody>
      </p:sp>
      <p:sp>
        <p:nvSpPr>
          <p:cNvPr id="3" name="Marcador de pie de página 2">
            <a:extLst>
              <a:ext uri="{FF2B5EF4-FFF2-40B4-BE49-F238E27FC236}">
                <a16:creationId xmlns:a16="http://schemas.microsoft.com/office/drawing/2014/main" id="{B21DB60F-139E-4C44-89AF-3F8F5EC241FB}"/>
              </a:ext>
            </a:extLst>
          </p:cNvPr>
          <p:cNvSpPr>
            <a:spLocks noGrp="1"/>
          </p:cNvSpPr>
          <p:nvPr>
            <p:ph type="ftr" sz="quarter" idx="11"/>
          </p:nvPr>
        </p:nvSpPr>
        <p:spPr/>
        <p:txBody>
          <a:bodyPr rtlCol="0"/>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Forma libre: Forma 7" descr="Etiqueta = Color de énfasis&#10;Tipo = Claro&#10;Objetivo = Relleno">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pPr rtl="0"/>
            <a:endParaRPr lang="es-ES" noProof="0">
              <a:solidFill>
                <a:schemeClr val="tx1"/>
              </a:solidFill>
            </a:endParaRPr>
          </a:p>
        </p:txBody>
      </p:sp>
      <p:sp>
        <p:nvSpPr>
          <p:cNvPr id="2" name="Título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rtlCol="0" anchor="b"/>
          <a:lstStyle>
            <a:lvl1pPr>
              <a:defRPr sz="3200"/>
            </a:lvl1pPr>
          </a:lstStyle>
          <a:p>
            <a:pPr rtl="0"/>
            <a:r>
              <a:rPr lang="es-ES" noProof="0"/>
              <a:t>Haga clic para modificar el estilo de título del patrón</a:t>
            </a:r>
          </a:p>
        </p:txBody>
      </p:sp>
      <p:sp>
        <p:nvSpPr>
          <p:cNvPr id="3" name="Marcador de posición de contenido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rtlCol="0"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texto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s-ES" noProof="0"/>
              <a:t>Haga clic para modificar los estilos de texto del patrón</a:t>
            </a:r>
          </a:p>
        </p:txBody>
      </p:sp>
      <p:sp>
        <p:nvSpPr>
          <p:cNvPr id="5" name="Marcador de fecha 4">
            <a:extLst>
              <a:ext uri="{FF2B5EF4-FFF2-40B4-BE49-F238E27FC236}">
                <a16:creationId xmlns:a16="http://schemas.microsoft.com/office/drawing/2014/main" id="{8C33534F-EA91-4A50-B0F6-10D689E458EF}"/>
              </a:ext>
            </a:extLst>
          </p:cNvPr>
          <p:cNvSpPr>
            <a:spLocks noGrp="1"/>
          </p:cNvSpPr>
          <p:nvPr>
            <p:ph type="dt" sz="half" idx="10"/>
          </p:nvPr>
        </p:nvSpPr>
        <p:spPr/>
        <p:txBody>
          <a:bodyPr rtlCol="0"/>
          <a:lstStyle/>
          <a:p>
            <a:pPr rtl="0"/>
            <a:r>
              <a:rPr lang="es-ES" noProof="0"/>
              <a:t>3/9/20XX</a:t>
            </a:r>
          </a:p>
        </p:txBody>
      </p:sp>
      <p:sp>
        <p:nvSpPr>
          <p:cNvPr id="6" name="Marcador de pie de página 5">
            <a:extLst>
              <a:ext uri="{FF2B5EF4-FFF2-40B4-BE49-F238E27FC236}">
                <a16:creationId xmlns:a16="http://schemas.microsoft.com/office/drawing/2014/main" id="{6C20F3F7-8B4B-4015-AA9C-109D05B2F146}"/>
              </a:ext>
            </a:extLst>
          </p:cNvPr>
          <p:cNvSpPr>
            <a:spLocks noGrp="1"/>
          </p:cNvSpPr>
          <p:nvPr>
            <p:ph type="ftr" sz="quarter" idx="11"/>
          </p:nvPr>
        </p:nvSpPr>
        <p:spPr/>
        <p:txBody>
          <a:bodyPr rtlCol="0"/>
          <a:lstStyle>
            <a:lvl1pPr algn="l">
              <a:defRPr/>
            </a:lvl1pPr>
          </a:lstStyle>
          <a:p>
            <a:pPr rtl="0"/>
            <a:r>
              <a:rPr lang="es-ES" noProof="0"/>
              <a:t>Título de la presentación</a:t>
            </a:r>
          </a:p>
        </p:txBody>
      </p:sp>
      <p:sp>
        <p:nvSpPr>
          <p:cNvPr id="7" name="Marcador de número de diapositiva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8" name="Gráfico 1" descr="Etiqueta = Color de énfasis&#10;Tipo = Claro&#10;Objetivo = Relleno">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es-ES" noProof="0"/>
          </a:p>
        </p:txBody>
      </p:sp>
      <p:sp>
        <p:nvSpPr>
          <p:cNvPr id="2" name="Título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rtlCol="0" anchor="b"/>
          <a:lstStyle>
            <a:lvl1pPr algn="ctr">
              <a:defRPr sz="3200">
                <a:solidFill>
                  <a:schemeClr val="bg1"/>
                </a:solidFill>
              </a:defRPr>
            </a:lvl1pPr>
          </a:lstStyle>
          <a:p>
            <a:pPr rtl="0"/>
            <a:r>
              <a:rPr lang="es-ES" noProof="0"/>
              <a:t>Haga clic para modificar el estilo de título del patrón</a:t>
            </a:r>
          </a:p>
        </p:txBody>
      </p:sp>
      <p:sp>
        <p:nvSpPr>
          <p:cNvPr id="3" name="Marcador de posición de imagen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s-ES" noProof="0"/>
              <a:t>Haga clic en el icono para agregar una imagen</a:t>
            </a:r>
          </a:p>
        </p:txBody>
      </p:sp>
      <p:sp>
        <p:nvSpPr>
          <p:cNvPr id="4" name="Marcador de posición de texto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rtlCol="0">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s-ES" noProof="0"/>
              <a:t>Haga clic para modificar los estilos de texto del patrón</a:t>
            </a:r>
          </a:p>
        </p:txBody>
      </p:sp>
      <p:sp>
        <p:nvSpPr>
          <p:cNvPr id="5" name="Marcador de fecha 4">
            <a:extLst>
              <a:ext uri="{FF2B5EF4-FFF2-40B4-BE49-F238E27FC236}">
                <a16:creationId xmlns:a16="http://schemas.microsoft.com/office/drawing/2014/main" id="{3D48EA59-A1BC-48B7-9495-6D5C6035B14B}"/>
              </a:ext>
            </a:extLst>
          </p:cNvPr>
          <p:cNvSpPr>
            <a:spLocks noGrp="1"/>
          </p:cNvSpPr>
          <p:nvPr>
            <p:ph type="dt" sz="half" idx="10"/>
          </p:nvPr>
        </p:nvSpPr>
        <p:spPr/>
        <p:txBody>
          <a:bodyPr rtlCol="0"/>
          <a:lstStyle/>
          <a:p>
            <a:pPr rtl="0"/>
            <a:r>
              <a:rPr lang="es-ES" noProof="0"/>
              <a:t>3/9/20XX</a:t>
            </a:r>
          </a:p>
        </p:txBody>
      </p:sp>
      <p:sp>
        <p:nvSpPr>
          <p:cNvPr id="6" name="Marcador de pie de página 5">
            <a:extLst>
              <a:ext uri="{FF2B5EF4-FFF2-40B4-BE49-F238E27FC236}">
                <a16:creationId xmlns:a16="http://schemas.microsoft.com/office/drawing/2014/main" id="{49F85A72-B50F-440E-AAD3-53C099F6D9B6}"/>
              </a:ext>
            </a:extLst>
          </p:cNvPr>
          <p:cNvSpPr>
            <a:spLocks noGrp="1"/>
          </p:cNvSpPr>
          <p:nvPr>
            <p:ph type="ftr" sz="quarter" idx="11"/>
          </p:nvPr>
        </p:nvSpPr>
        <p:spPr/>
        <p:txBody>
          <a:bodyPr rtlCol="0"/>
          <a:lstStyle/>
          <a:p>
            <a:pPr rtl="0"/>
            <a:r>
              <a:rPr lang="es-ES" noProof="0"/>
              <a:t>Título de la presentación</a:t>
            </a:r>
          </a:p>
        </p:txBody>
      </p:sp>
      <p:sp>
        <p:nvSpPr>
          <p:cNvPr id="7" name="Marcador de número de diapositiva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2406699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grpSp>
        <p:nvGrpSpPr>
          <p:cNvPr id="77" name="Grupo 76"/>
          <p:cNvGrpSpPr/>
          <p:nvPr/>
        </p:nvGrpSpPr>
        <p:grpSpPr>
          <a:xfrm>
            <a:off x="-417513" y="0"/>
            <a:ext cx="12584114" cy="6853238"/>
            <a:chOff x="-417513" y="0"/>
            <a:chExt cx="12584114" cy="6853238"/>
          </a:xfrm>
        </p:grpSpPr>
        <p:sp>
          <p:nvSpPr>
            <p:cNvPr id="78" name="Forma libre 5"/>
            <p:cNvSpPr/>
            <p:nvPr/>
          </p:nvSpPr>
          <p:spPr bwMode="auto">
            <a:xfrm>
              <a:off x="1306513" y="0"/>
              <a:ext cx="3862388" cy="6843713"/>
            </a:xfrm>
            <a:custGeom>
              <a:avLst/>
              <a:gdLst/>
              <a:ahLst/>
              <a:cxnLst/>
              <a:rect l="0" t="0" r="r" b="b"/>
              <a:pathLst>
                <a:path w="813" h="1440">
                  <a:moveTo>
                    <a:pt x="813" y="0"/>
                  </a:moveTo>
                  <a:cubicBezTo>
                    <a:pt x="331" y="221"/>
                    <a:pt x="0" y="1039"/>
                    <a:pt x="43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79" name="Forma libre 6"/>
            <p:cNvSpPr/>
            <p:nvPr/>
          </p:nvSpPr>
          <p:spPr bwMode="auto">
            <a:xfrm>
              <a:off x="10626725" y="9525"/>
              <a:ext cx="1539875" cy="555625"/>
            </a:xfrm>
            <a:custGeom>
              <a:avLst/>
              <a:gdLst/>
              <a:ahLst/>
              <a:cxnLst/>
              <a:rect l="0" t="0" r="r" b="b"/>
              <a:pathLst>
                <a:path w="324" h="117">
                  <a:moveTo>
                    <a:pt x="324" y="117"/>
                  </a:moveTo>
                  <a:cubicBezTo>
                    <a:pt x="223" y="64"/>
                    <a:pt x="107" y="2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0" name="Forma libre 7"/>
            <p:cNvSpPr/>
            <p:nvPr/>
          </p:nvSpPr>
          <p:spPr bwMode="auto">
            <a:xfrm>
              <a:off x="10247313" y="5013325"/>
              <a:ext cx="1919288" cy="1830388"/>
            </a:xfrm>
            <a:custGeom>
              <a:avLst/>
              <a:gdLst/>
              <a:ahLst/>
              <a:cxnLst/>
              <a:rect l="0" t="0" r="r" b="b"/>
              <a:pathLst>
                <a:path w="404" h="385">
                  <a:moveTo>
                    <a:pt x="0" y="385"/>
                  </a:moveTo>
                  <a:cubicBezTo>
                    <a:pt x="146" y="272"/>
                    <a:pt x="285" y="142"/>
                    <a:pt x="404"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1" name="Forma libre 8"/>
            <p:cNvSpPr/>
            <p:nvPr/>
          </p:nvSpPr>
          <p:spPr bwMode="auto">
            <a:xfrm>
              <a:off x="1120775" y="0"/>
              <a:ext cx="3676650" cy="6843713"/>
            </a:xfrm>
            <a:custGeom>
              <a:avLst/>
              <a:gdLst/>
              <a:ahLst/>
              <a:cxnLst/>
              <a:rect l="0" t="0" r="r" b="b"/>
              <a:pathLst>
                <a:path w="774" h="1440">
                  <a:moveTo>
                    <a:pt x="774" y="0"/>
                  </a:moveTo>
                  <a:cubicBezTo>
                    <a:pt x="312" y="240"/>
                    <a:pt x="0" y="1034"/>
                    <a:pt x="411" y="144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2" name="Forma libre 9"/>
            <p:cNvSpPr/>
            <p:nvPr/>
          </p:nvSpPr>
          <p:spPr bwMode="auto">
            <a:xfrm>
              <a:off x="11202988" y="9525"/>
              <a:ext cx="963613" cy="366713"/>
            </a:xfrm>
            <a:custGeom>
              <a:avLst/>
              <a:gdLst/>
              <a:ahLst/>
              <a:cxnLst/>
              <a:rect l="0" t="0" r="r" b="b"/>
              <a:pathLst>
                <a:path w="203" h="77">
                  <a:moveTo>
                    <a:pt x="203" y="77"/>
                  </a:moveTo>
                  <a:cubicBezTo>
                    <a:pt x="138" y="46"/>
                    <a:pt x="68" y="2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3" name="Forma libre 10"/>
            <p:cNvSpPr/>
            <p:nvPr/>
          </p:nvSpPr>
          <p:spPr bwMode="auto">
            <a:xfrm>
              <a:off x="10494963" y="5275263"/>
              <a:ext cx="1666875" cy="1577975"/>
            </a:xfrm>
            <a:custGeom>
              <a:avLst/>
              <a:gdLst/>
              <a:ahLst/>
              <a:cxnLst/>
              <a:rect l="0" t="0" r="r" b="b"/>
              <a:pathLst>
                <a:path w="351" h="332">
                  <a:moveTo>
                    <a:pt x="0" y="332"/>
                  </a:moveTo>
                  <a:cubicBezTo>
                    <a:pt x="125" y="232"/>
                    <a:pt x="245" y="121"/>
                    <a:pt x="351"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sp>
        <p:sp>
          <p:nvSpPr>
            <p:cNvPr id="84" name="Forma libre 11"/>
            <p:cNvSpPr/>
            <p:nvPr/>
          </p:nvSpPr>
          <p:spPr bwMode="auto">
            <a:xfrm>
              <a:off x="1001713" y="0"/>
              <a:ext cx="3621088" cy="6843713"/>
            </a:xfrm>
            <a:custGeom>
              <a:avLst/>
              <a:gdLst/>
              <a:ahLst/>
              <a:cxnLst/>
              <a:rect l="0" t="0" r="r" b="b"/>
              <a:pathLst>
                <a:path w="762" h="1440">
                  <a:moveTo>
                    <a:pt x="762" y="0"/>
                  </a:moveTo>
                  <a:cubicBezTo>
                    <a:pt x="308" y="245"/>
                    <a:pt x="0" y="1033"/>
                    <a:pt x="403"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5" name="Forma libre 12"/>
            <p:cNvSpPr/>
            <p:nvPr/>
          </p:nvSpPr>
          <p:spPr bwMode="auto">
            <a:xfrm>
              <a:off x="11501438" y="9525"/>
              <a:ext cx="665163" cy="257175"/>
            </a:xfrm>
            <a:custGeom>
              <a:avLst/>
              <a:gdLst/>
              <a:ahLst/>
              <a:cxnLst/>
              <a:rect l="0" t="0" r="r" b="b"/>
              <a:pathLst>
                <a:path w="140" h="54">
                  <a:moveTo>
                    <a:pt x="140" y="54"/>
                  </a:moveTo>
                  <a:cubicBezTo>
                    <a:pt x="95" y="34"/>
                    <a:pt x="48" y="16"/>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6" name="Forma libre 13"/>
            <p:cNvSpPr/>
            <p:nvPr/>
          </p:nvSpPr>
          <p:spPr bwMode="auto">
            <a:xfrm>
              <a:off x="10641013" y="5408613"/>
              <a:ext cx="1525588" cy="1435100"/>
            </a:xfrm>
            <a:custGeom>
              <a:avLst/>
              <a:gdLst/>
              <a:ahLst/>
              <a:cxnLst/>
              <a:rect l="0" t="0" r="r" b="b"/>
              <a:pathLst>
                <a:path w="321" h="302">
                  <a:moveTo>
                    <a:pt x="0" y="302"/>
                  </a:moveTo>
                  <a:cubicBezTo>
                    <a:pt x="114" y="210"/>
                    <a:pt x="223" y="109"/>
                    <a:pt x="321"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7" name="Forma libre 14"/>
            <p:cNvSpPr/>
            <p:nvPr/>
          </p:nvSpPr>
          <p:spPr bwMode="auto">
            <a:xfrm>
              <a:off x="1001713" y="0"/>
              <a:ext cx="3244850" cy="6843713"/>
            </a:xfrm>
            <a:custGeom>
              <a:avLst/>
              <a:gdLst/>
              <a:ahLst/>
              <a:cxnLst/>
              <a:rect l="0" t="0" r="r" b="b"/>
              <a:pathLst>
                <a:path w="683" h="1440">
                  <a:moveTo>
                    <a:pt x="683" y="0"/>
                  </a:moveTo>
                  <a:cubicBezTo>
                    <a:pt x="258" y="256"/>
                    <a:pt x="0" y="1041"/>
                    <a:pt x="355"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8" name="Forma libre 15"/>
            <p:cNvSpPr/>
            <p:nvPr/>
          </p:nvSpPr>
          <p:spPr bwMode="auto">
            <a:xfrm>
              <a:off x="10802938" y="5518150"/>
              <a:ext cx="1363663" cy="1325563"/>
            </a:xfrm>
            <a:custGeom>
              <a:avLst/>
              <a:gdLst/>
              <a:ahLst/>
              <a:cxnLst/>
              <a:rect l="0" t="0" r="r" b="b"/>
              <a:pathLst>
                <a:path w="287" h="279">
                  <a:moveTo>
                    <a:pt x="0" y="279"/>
                  </a:moveTo>
                  <a:cubicBezTo>
                    <a:pt x="101" y="193"/>
                    <a:pt x="198" y="100"/>
                    <a:pt x="287"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89" name="Forma libre 16"/>
            <p:cNvSpPr/>
            <p:nvPr/>
          </p:nvSpPr>
          <p:spPr bwMode="auto">
            <a:xfrm>
              <a:off x="889000" y="0"/>
              <a:ext cx="3230563" cy="6843713"/>
            </a:xfrm>
            <a:custGeom>
              <a:avLst/>
              <a:gdLst/>
              <a:ahLst/>
              <a:cxnLst/>
              <a:rect l="0" t="0" r="r" b="b"/>
              <a:pathLst>
                <a:path w="680" h="1440">
                  <a:moveTo>
                    <a:pt x="680" y="0"/>
                  </a:moveTo>
                  <a:cubicBezTo>
                    <a:pt x="257" y="265"/>
                    <a:pt x="0" y="1026"/>
                    <a:pt x="337"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0" name="Forma libre 17"/>
            <p:cNvSpPr/>
            <p:nvPr/>
          </p:nvSpPr>
          <p:spPr bwMode="auto">
            <a:xfrm>
              <a:off x="10979150" y="5694363"/>
              <a:ext cx="1187450" cy="1149350"/>
            </a:xfrm>
            <a:custGeom>
              <a:avLst/>
              <a:gdLst/>
              <a:ahLst/>
              <a:cxnLst/>
              <a:rect l="0" t="0" r="r" b="b"/>
              <a:pathLst>
                <a:path w="250" h="242">
                  <a:moveTo>
                    <a:pt x="0" y="242"/>
                  </a:moveTo>
                  <a:cubicBezTo>
                    <a:pt x="88" y="166"/>
                    <a:pt x="172" y="85"/>
                    <a:pt x="25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1" name="Forma libre 18"/>
            <p:cNvSpPr/>
            <p:nvPr/>
          </p:nvSpPr>
          <p:spPr bwMode="auto">
            <a:xfrm>
              <a:off x="484188" y="0"/>
              <a:ext cx="3421063" cy="6843713"/>
            </a:xfrm>
            <a:custGeom>
              <a:avLst/>
              <a:gdLst/>
              <a:ahLst/>
              <a:cxnLst/>
              <a:rect l="0" t="0" r="r" b="b"/>
              <a:pathLst>
                <a:path w="720" h="1440">
                  <a:moveTo>
                    <a:pt x="720" y="0"/>
                  </a:moveTo>
                  <a:cubicBezTo>
                    <a:pt x="316" y="282"/>
                    <a:pt x="0" y="1018"/>
                    <a:pt x="362"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2" name="Forma libre 19"/>
            <p:cNvSpPr/>
            <p:nvPr/>
          </p:nvSpPr>
          <p:spPr bwMode="auto">
            <a:xfrm>
              <a:off x="11287125" y="6049963"/>
              <a:ext cx="879475" cy="793750"/>
            </a:xfrm>
            <a:custGeom>
              <a:avLst/>
              <a:gdLst/>
              <a:ahLst/>
              <a:cxnLst/>
              <a:rect l="0" t="0" r="r" b="b"/>
              <a:pathLst>
                <a:path w="185" h="167">
                  <a:moveTo>
                    <a:pt x="0" y="167"/>
                  </a:moveTo>
                  <a:cubicBezTo>
                    <a:pt x="63" y="114"/>
                    <a:pt x="125" y="58"/>
                    <a:pt x="185"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3" name="Forma libre 20"/>
            <p:cNvSpPr/>
            <p:nvPr/>
          </p:nvSpPr>
          <p:spPr bwMode="auto">
            <a:xfrm>
              <a:off x="598488" y="0"/>
              <a:ext cx="2717800" cy="6843713"/>
            </a:xfrm>
            <a:custGeom>
              <a:avLst/>
              <a:gdLst/>
              <a:ahLst/>
              <a:cxnLst/>
              <a:rect l="0" t="0" r="r" b="b"/>
              <a:pathLst>
                <a:path w="572" h="1440">
                  <a:moveTo>
                    <a:pt x="572" y="0"/>
                  </a:moveTo>
                  <a:cubicBezTo>
                    <a:pt x="213" y="320"/>
                    <a:pt x="0" y="979"/>
                    <a:pt x="164" y="144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sp>
        <p:sp>
          <p:nvSpPr>
            <p:cNvPr id="94" name="Forma libre 21"/>
            <p:cNvSpPr/>
            <p:nvPr/>
          </p:nvSpPr>
          <p:spPr bwMode="auto">
            <a:xfrm>
              <a:off x="261938" y="0"/>
              <a:ext cx="2944813" cy="6843713"/>
            </a:xfrm>
            <a:custGeom>
              <a:avLst/>
              <a:gdLst/>
              <a:ahLst/>
              <a:cxnLst/>
              <a:rect l="0" t="0" r="r" b="b"/>
              <a:pathLst>
                <a:path w="620" h="1440">
                  <a:moveTo>
                    <a:pt x="620" y="0"/>
                  </a:moveTo>
                  <a:cubicBezTo>
                    <a:pt x="248" y="325"/>
                    <a:pt x="0" y="960"/>
                    <a:pt x="186" y="1440"/>
                  </a:cubicBezTo>
                </a:path>
              </a:pathLst>
            </a:custGeom>
            <a:noFill/>
            <a:ln w="9525" cap="flat">
              <a:solidFill>
                <a:schemeClr val="tx1">
                  <a:alpha val="20000"/>
                </a:schemeClr>
              </a:solidFill>
              <a:prstDash val="lgDash"/>
              <a:miter lim="800000"/>
              <a:headEnd/>
              <a:tailEnd/>
            </a:ln>
            <a:extLst>
              <a:ext uri="{909E8E84-426E-40DD-AFC4-6F175D3DCCD1}">
                <a14:hiddenFill xmlns:a14="http://schemas.microsoft.com/office/drawing/2010/main">
                  <a:solidFill>
                    <a:srgbClr val="FFFFFF"/>
                  </a:solidFill>
                </a14:hiddenFill>
              </a:ext>
            </a:extLst>
          </p:spPr>
        </p:sp>
        <p:sp>
          <p:nvSpPr>
            <p:cNvPr id="95" name="Forma libre 22"/>
            <p:cNvSpPr/>
            <p:nvPr/>
          </p:nvSpPr>
          <p:spPr bwMode="auto">
            <a:xfrm>
              <a:off x="-417513" y="0"/>
              <a:ext cx="2403475" cy="6843713"/>
            </a:xfrm>
            <a:custGeom>
              <a:avLst/>
              <a:gdLst/>
              <a:ahLst/>
              <a:cxnLst/>
              <a:rect l="0" t="0" r="r" b="b"/>
              <a:pathLst>
                <a:path w="506" h="1440">
                  <a:moveTo>
                    <a:pt x="506" y="0"/>
                  </a:moveTo>
                  <a:cubicBezTo>
                    <a:pt x="109" y="356"/>
                    <a:pt x="0" y="943"/>
                    <a:pt x="171" y="144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6" name="Forma libre 23"/>
            <p:cNvSpPr/>
            <p:nvPr/>
          </p:nvSpPr>
          <p:spPr bwMode="auto">
            <a:xfrm>
              <a:off x="14288" y="9525"/>
              <a:ext cx="1771650" cy="3198813"/>
            </a:xfrm>
            <a:custGeom>
              <a:avLst/>
              <a:gdLst/>
              <a:ahLst/>
              <a:cxnLst/>
              <a:rect l="0" t="0" r="r" b="b"/>
              <a:pathLst>
                <a:path w="373" h="673">
                  <a:moveTo>
                    <a:pt x="373" y="0"/>
                  </a:moveTo>
                  <a:cubicBezTo>
                    <a:pt x="175" y="183"/>
                    <a:pt x="51" y="409"/>
                    <a:pt x="0" y="67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7" name="Forma libre 24"/>
            <p:cNvSpPr/>
            <p:nvPr/>
          </p:nvSpPr>
          <p:spPr bwMode="auto">
            <a:xfrm>
              <a:off x="4763" y="6016625"/>
              <a:ext cx="214313" cy="827088"/>
            </a:xfrm>
            <a:custGeom>
              <a:avLst/>
              <a:gdLst/>
              <a:ahLst/>
              <a:cxnLst/>
              <a:rect l="0" t="0" r="r" b="b"/>
              <a:pathLst>
                <a:path w="45" h="174">
                  <a:moveTo>
                    <a:pt x="0" y="0"/>
                  </a:moveTo>
                  <a:cubicBezTo>
                    <a:pt x="11" y="59"/>
                    <a:pt x="26" y="118"/>
                    <a:pt x="45" y="174"/>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sp>
          <p:nvSpPr>
            <p:cNvPr id="98" name="Forma libre 25"/>
            <p:cNvSpPr/>
            <p:nvPr/>
          </p:nvSpPr>
          <p:spPr bwMode="auto">
            <a:xfrm>
              <a:off x="14288" y="0"/>
              <a:ext cx="1562100" cy="2228850"/>
            </a:xfrm>
            <a:custGeom>
              <a:avLst/>
              <a:gdLst/>
              <a:ahLst/>
              <a:cxnLst/>
              <a:rect l="0" t="0" r="r" b="b"/>
              <a:pathLst>
                <a:path w="329" h="469">
                  <a:moveTo>
                    <a:pt x="329" y="0"/>
                  </a:moveTo>
                  <a:cubicBezTo>
                    <a:pt x="189" y="133"/>
                    <a:pt x="69" y="288"/>
                    <a:pt x="0" y="46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sp>
      </p:grpSp>
      <p:grpSp>
        <p:nvGrpSpPr>
          <p:cNvPr id="24" name="Grupo 23"/>
          <p:cNvGrpSpPr/>
          <p:nvPr/>
        </p:nvGrpSpPr>
        <p:grpSpPr>
          <a:xfrm>
            <a:off x="800144" y="1699589"/>
            <a:ext cx="3674476" cy="3470421"/>
            <a:chOff x="697883" y="1816768"/>
            <a:chExt cx="3674476" cy="3470421"/>
          </a:xfrm>
        </p:grpSpPr>
        <p:sp>
          <p:nvSpPr>
            <p:cNvPr id="25" name="Rectángulo 24"/>
            <p:cNvSpPr/>
            <p:nvPr/>
          </p:nvSpPr>
          <p:spPr>
            <a:xfrm>
              <a:off x="697883" y="1816768"/>
              <a:ext cx="3674476" cy="5029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Triángulo isósceles 22"/>
            <p:cNvSpPr/>
            <p:nvPr/>
          </p:nvSpPr>
          <p:spPr>
            <a:xfrm rot="10800000">
              <a:off x="2380224" y="5014786"/>
              <a:ext cx="315988" cy="2724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ángulo 26"/>
            <p:cNvSpPr/>
            <p:nvPr/>
          </p:nvSpPr>
          <p:spPr>
            <a:xfrm>
              <a:off x="704075" y="2392840"/>
              <a:ext cx="3668284" cy="26243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sp>
        <p:nvSpPr>
          <p:cNvPr id="2" name="Título 1"/>
          <p:cNvSpPr>
            <a:spLocks noGrp="1"/>
          </p:cNvSpPr>
          <p:nvPr>
            <p:ph type="title"/>
          </p:nvPr>
        </p:nvSpPr>
        <p:spPr>
          <a:xfrm>
            <a:off x="888632" y="2349925"/>
            <a:ext cx="3501196" cy="2456442"/>
          </a:xfrm>
        </p:spPr>
        <p:txBody>
          <a:bodyPr rtlCol="0"/>
          <a:lstStyle>
            <a:lvl1pPr>
              <a:defRPr>
                <a:solidFill>
                  <a:srgbClr val="FFFEFF"/>
                </a:solidFill>
              </a:defRPr>
            </a:lvl1pPr>
          </a:lstStyle>
          <a:p>
            <a:pPr rtl="0"/>
            <a:r>
              <a:rPr lang="es-ES" noProof="0"/>
              <a:t>Haga clic para modificar el estilo de título del patrón</a:t>
            </a:r>
            <a:endParaRPr lang="es-ES" noProof="0" dirty="0"/>
          </a:p>
        </p:txBody>
      </p:sp>
      <p:sp>
        <p:nvSpPr>
          <p:cNvPr id="3" name="Marcador de fecha 2"/>
          <p:cNvSpPr>
            <a:spLocks noGrp="1"/>
          </p:cNvSpPr>
          <p:nvPr>
            <p:ph type="dt" sz="half" idx="10"/>
          </p:nvPr>
        </p:nvSpPr>
        <p:spPr/>
        <p:txBody>
          <a:bodyPr rtlCol="0"/>
          <a:lstStyle/>
          <a:p>
            <a:pPr rtl="0"/>
            <a:fld id="{664B5088-6FFE-43DC-889A-772FA3B0BED7}" type="datetime1">
              <a:rPr lang="es-ES" noProof="0" smtClean="0"/>
              <a:t>27/08/2026</a:t>
            </a:fld>
            <a:endParaRPr lang="es-ES" noProof="0" dirty="0"/>
          </a:p>
        </p:txBody>
      </p:sp>
      <p:sp>
        <p:nvSpPr>
          <p:cNvPr id="4" name="Marcador de pie de página 3"/>
          <p:cNvSpPr>
            <a:spLocks noGrp="1"/>
          </p:cNvSpPr>
          <p:nvPr>
            <p:ph type="ftr" sz="quarter" idx="11"/>
          </p:nvPr>
        </p:nvSpPr>
        <p:spPr/>
        <p:txBody>
          <a:bodyPr rtlCol="0"/>
          <a:lstStyle/>
          <a:p>
            <a:pPr rtl="0"/>
            <a:endParaRPr lang="es-ES" noProof="0" dirty="0"/>
          </a:p>
        </p:txBody>
      </p:sp>
      <p:sp>
        <p:nvSpPr>
          <p:cNvPr id="5" name="Marcador de posición de número de diapositiva 4"/>
          <p:cNvSpPr>
            <a:spLocks noGrp="1"/>
          </p:cNvSpPr>
          <p:nvPr>
            <p:ph type="sldNum" sz="quarter" idx="12"/>
          </p:nvPr>
        </p:nvSpPr>
        <p:spPr/>
        <p:txBody>
          <a:bodyPr rtlCol="0"/>
          <a:lstStyle/>
          <a:p>
            <a:pPr rtl="0"/>
            <a:fld id="{6D22F896-40B5-4ADD-8801-0D06FADFA095}" type="slidenum">
              <a:rPr lang="es-ES" noProof="0" smtClean="0"/>
              <a:t>‹Nº›</a:t>
            </a:fld>
            <a:endParaRPr lang="es-ES" noProof="0" dirty="0"/>
          </a:p>
        </p:txBody>
      </p:sp>
    </p:spTree>
    <p:extLst>
      <p:ext uri="{BB962C8B-B14F-4D97-AF65-F5344CB8AC3E}">
        <p14:creationId xmlns:p14="http://schemas.microsoft.com/office/powerpoint/2010/main" val="1021938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contenido con 4 imágenes">
    <p:spTree>
      <p:nvGrpSpPr>
        <p:cNvPr id="1" name=""/>
        <p:cNvGrpSpPr/>
        <p:nvPr/>
      </p:nvGrpSpPr>
      <p:grpSpPr>
        <a:xfrm>
          <a:off x="0" y="0"/>
          <a:ext cx="0" cy="0"/>
          <a:chOff x="0" y="0"/>
          <a:chExt cx="0" cy="0"/>
        </a:xfrm>
      </p:grpSpPr>
      <p:sp>
        <p:nvSpPr>
          <p:cNvPr id="24" name="Marcador de posición de imagen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3" name="Marcador de posición de imagen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Título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rtlCol="0">
            <a:normAutofit/>
          </a:bodyPr>
          <a:lstStyle>
            <a:lvl1pPr>
              <a:defRPr sz="4000"/>
            </a:lvl1pPr>
          </a:lstStyle>
          <a:p>
            <a:pPr rtl="0"/>
            <a:r>
              <a:rPr lang="es-ES" noProof="0"/>
              <a:t>Haga clic para modificar el estilo de título del patrón</a:t>
            </a:r>
          </a:p>
        </p:txBody>
      </p:sp>
      <p:sp>
        <p:nvSpPr>
          <p:cNvPr id="3" name="Marcador de posición de contenido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rtlCol="0"/>
          <a:lstStyle>
            <a:lvl1pPr marL="0" indent="0">
              <a:buNone/>
              <a:defRPr sz="2000"/>
            </a:lvl1pPr>
            <a:lvl2pPr marL="228600">
              <a:defRPr/>
            </a:lvl2pPr>
            <a:lvl3pPr marL="457200">
              <a:defRPr/>
            </a:lvl3pPr>
            <a:lvl4pPr marL="685800">
              <a:defRPr/>
            </a:lvl4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p:txBody>
      </p:sp>
      <p:sp>
        <p:nvSpPr>
          <p:cNvPr id="5" name="Marcador de pie de página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rtlCol="0"/>
          <a:lstStyle>
            <a:lvl1pPr algn="l">
              <a:defRPr/>
            </a:lvl1pPr>
          </a:lstStyle>
          <a:p>
            <a:pPr algn="l" rtl="0"/>
            <a:r>
              <a:rPr lang="es-ES" noProof="0"/>
              <a:t>Título de la presentación</a:t>
            </a:r>
          </a:p>
        </p:txBody>
      </p:sp>
      <p:sp>
        <p:nvSpPr>
          <p:cNvPr id="19" name="Marcador de posición de imagen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rtlCol="0" anchor="ctr"/>
          <a:lstStyle>
            <a:lvl1pPr algn="ctr">
              <a:buNone/>
              <a:defRPr/>
            </a:lvl1pPr>
          </a:lstStyle>
          <a:p>
            <a:pPr rtl="0"/>
            <a:r>
              <a:rPr lang="es-ES" noProof="0"/>
              <a:t>Haga clic en el icono para agregar una imagen</a:t>
            </a:r>
          </a:p>
        </p:txBody>
      </p:sp>
      <p:sp>
        <p:nvSpPr>
          <p:cNvPr id="20" name="Marcador de posición de imagen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rtlCol="0" anchor="ctr"/>
          <a:lstStyle>
            <a:lvl1pPr algn="ctr">
              <a:buNone/>
              <a:defRPr/>
            </a:lvl1pPr>
          </a:lstStyle>
          <a:p>
            <a:pPr rtl="0"/>
            <a:r>
              <a:rPr lang="es-ES" noProof="0"/>
              <a:t>Haga clic en el icono para agregar una imagen</a:t>
            </a:r>
          </a:p>
        </p:txBody>
      </p:sp>
    </p:spTree>
    <p:extLst>
      <p:ext uri="{BB962C8B-B14F-4D97-AF65-F5344CB8AC3E}">
        <p14:creationId xmlns:p14="http://schemas.microsoft.com/office/powerpoint/2010/main" val="3796646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nsición">
    <p:spTree>
      <p:nvGrpSpPr>
        <p:cNvPr id="1" name=""/>
        <p:cNvGrpSpPr/>
        <p:nvPr/>
      </p:nvGrpSpPr>
      <p:grpSpPr>
        <a:xfrm>
          <a:off x="0" y="0"/>
          <a:ext cx="0" cy="0"/>
          <a:chOff x="0" y="0"/>
          <a:chExt cx="0" cy="0"/>
        </a:xfrm>
      </p:grpSpPr>
      <p:sp>
        <p:nvSpPr>
          <p:cNvPr id="9" name="Forma libre: Forma 8" descr="Etiqueta = Color de énfasis&#10;Tipo = Claro&#10;Objetivo = Relleno">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s-ES" noProof="0"/>
          </a:p>
        </p:txBody>
      </p:sp>
      <p:sp>
        <p:nvSpPr>
          <p:cNvPr id="2" name="Título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rtlCol="0" anchor="ctr">
            <a:normAutofit/>
          </a:bodyPr>
          <a:lstStyle>
            <a:lvl1pPr>
              <a:defRPr sz="4000">
                <a:solidFill>
                  <a:schemeClr val="bg1"/>
                </a:solidFill>
              </a:defRPr>
            </a:lvl1pPr>
          </a:lstStyle>
          <a:p>
            <a:pPr rtl="0"/>
            <a:r>
              <a:rPr lang="es-ES" noProof="0"/>
              <a:t>Título</a:t>
            </a:r>
          </a:p>
        </p:txBody>
      </p:sp>
      <p:sp>
        <p:nvSpPr>
          <p:cNvPr id="4" name="Marcador de fecha 3">
            <a:extLst>
              <a:ext uri="{FF2B5EF4-FFF2-40B4-BE49-F238E27FC236}">
                <a16:creationId xmlns:a16="http://schemas.microsoft.com/office/drawing/2014/main" id="{3793FB3F-D2A6-4919-B57B-C08861D46303}"/>
              </a:ext>
            </a:extLst>
          </p:cNvPr>
          <p:cNvSpPr>
            <a:spLocks noGrp="1"/>
          </p:cNvSpPr>
          <p:nvPr>
            <p:ph type="dt" sz="half" idx="10"/>
          </p:nvPr>
        </p:nvSpPr>
        <p:spPr/>
        <p:txBody>
          <a:bodyPr rtlCol="0"/>
          <a:lstStyle/>
          <a:p>
            <a:pPr rtl="0"/>
            <a:r>
              <a:rPr lang="es-ES" noProof="0"/>
              <a:t>3/9/20XX</a:t>
            </a:r>
          </a:p>
        </p:txBody>
      </p:sp>
      <p:sp>
        <p:nvSpPr>
          <p:cNvPr id="5" name="Marcador de pie de página 4">
            <a:extLst>
              <a:ext uri="{FF2B5EF4-FFF2-40B4-BE49-F238E27FC236}">
                <a16:creationId xmlns:a16="http://schemas.microsoft.com/office/drawing/2014/main" id="{989049E0-6BE5-43FA-A4D4-ACAFC871A79F}"/>
              </a:ext>
            </a:extLst>
          </p:cNvPr>
          <p:cNvSpPr>
            <a:spLocks noGrp="1"/>
          </p:cNvSpPr>
          <p:nvPr>
            <p:ph type="ftr" sz="quarter" idx="11"/>
          </p:nvPr>
        </p:nvSpPr>
        <p:spPr/>
        <p:txBody>
          <a:bodyPr rtlCol="0"/>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15" name="Marcador de contenido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rtlCol="0" anchor="ctr"/>
          <a:lstStyle>
            <a:lvl1pPr marL="0" indent="0">
              <a:buNone/>
              <a:defRPr sz="1800"/>
            </a:lvl1pPr>
          </a:lstStyle>
          <a:p>
            <a:pPr lvl="0" rtl="0"/>
            <a:r>
              <a:rPr lang="es-ES" noProof="0"/>
              <a:t>Haga clic para modificar los estilos de texto del patrón</a:t>
            </a:r>
          </a:p>
        </p:txBody>
      </p:sp>
    </p:spTree>
    <p:extLst>
      <p:ext uri="{BB962C8B-B14F-4D97-AF65-F5344CB8AC3E}">
        <p14:creationId xmlns:p14="http://schemas.microsoft.com/office/powerpoint/2010/main" val="365546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con 2 imágenes">
    <p:spTree>
      <p:nvGrpSpPr>
        <p:cNvPr id="1" name=""/>
        <p:cNvGrpSpPr/>
        <p:nvPr/>
      </p:nvGrpSpPr>
      <p:grpSpPr>
        <a:xfrm>
          <a:off x="0" y="0"/>
          <a:ext cx="0" cy="0"/>
          <a:chOff x="0" y="0"/>
          <a:chExt cx="0" cy="0"/>
        </a:xfrm>
      </p:grpSpPr>
      <p:sp>
        <p:nvSpPr>
          <p:cNvPr id="16" name="Marcador de posición de imagen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15" name="Marcador de posición de imagen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Título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rtlCol="0" anchor="b">
            <a:normAutofit/>
          </a:bodyPr>
          <a:lstStyle>
            <a:lvl1pPr algn="r">
              <a:defRPr sz="4800"/>
            </a:lvl1pPr>
          </a:lstStyle>
          <a:p>
            <a:pPr rtl="0"/>
            <a:r>
              <a:rPr lang="es-ES" noProof="0"/>
              <a:t>Escribir el título aquí</a:t>
            </a:r>
          </a:p>
        </p:txBody>
      </p:sp>
      <p:sp>
        <p:nvSpPr>
          <p:cNvPr id="18" name="Subtítulo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rtlCol="0"/>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s-ES" noProof="0"/>
              <a:t>Subtítulo</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7" name="Forma libre: Forma 6" descr="Etiqueta = Color de énfasis&#10;Tipo = Claro&#10;Objetivo = Relleno">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26030E26-A86A-417A-AA64-699AA8DD3DA5}"/>
              </a:ext>
            </a:extLst>
          </p:cNvPr>
          <p:cNvSpPr>
            <a:spLocks noGrp="1"/>
          </p:cNvSpPr>
          <p:nvPr>
            <p:ph type="title"/>
          </p:nvPr>
        </p:nvSpPr>
        <p:spPr/>
        <p:txBody>
          <a:bodyPr rtlCol="0">
            <a:normAutofit/>
          </a:bodyPr>
          <a:lstStyle>
            <a:lvl1pPr>
              <a:defRPr sz="4000"/>
            </a:lvl1pPr>
          </a:lstStyle>
          <a:p>
            <a:pPr rtl="0"/>
            <a:r>
              <a:rPr lang="es-ES" noProof="0"/>
              <a:t>Haga clic para modificar el estilo de título del patrón</a:t>
            </a:r>
          </a:p>
        </p:txBody>
      </p:sp>
      <p:sp>
        <p:nvSpPr>
          <p:cNvPr id="3" name="Marcador de contenido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a:extLst>
              <a:ext uri="{FF2B5EF4-FFF2-40B4-BE49-F238E27FC236}">
                <a16:creationId xmlns:a16="http://schemas.microsoft.com/office/drawing/2014/main" id="{70BAE770-8363-44CD-8A22-AB26C5C5361B}"/>
              </a:ext>
            </a:extLst>
          </p:cNvPr>
          <p:cNvSpPr>
            <a:spLocks noGrp="1"/>
          </p:cNvSpPr>
          <p:nvPr>
            <p:ph type="dt" sz="half" idx="10"/>
          </p:nvPr>
        </p:nvSpPr>
        <p:spPr/>
        <p:txBody>
          <a:bodyPr rtlCol="0"/>
          <a:lstStyle/>
          <a:p>
            <a:pPr rtl="0"/>
            <a:r>
              <a:rPr lang="es-ES" noProof="0"/>
              <a:t>3/9/20XX</a:t>
            </a:r>
          </a:p>
        </p:txBody>
      </p:sp>
      <p:sp>
        <p:nvSpPr>
          <p:cNvPr id="5" name="Marcador de pie de página 4">
            <a:extLst>
              <a:ext uri="{FF2B5EF4-FFF2-40B4-BE49-F238E27FC236}">
                <a16:creationId xmlns:a16="http://schemas.microsoft.com/office/drawing/2014/main" id="{36E618F2-3B8E-4449-91E7-F8AA4960938F}"/>
              </a:ext>
            </a:extLst>
          </p:cNvPr>
          <p:cNvSpPr>
            <a:spLocks noGrp="1"/>
          </p:cNvSpPr>
          <p:nvPr>
            <p:ph type="ftr" sz="quarter" idx="11"/>
          </p:nvPr>
        </p:nvSpPr>
        <p:spPr/>
        <p:txBody>
          <a:bodyPr rtlCol="0"/>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ita">
    <p:spTree>
      <p:nvGrpSpPr>
        <p:cNvPr id="1" name=""/>
        <p:cNvGrpSpPr/>
        <p:nvPr/>
      </p:nvGrpSpPr>
      <p:grpSpPr>
        <a:xfrm>
          <a:off x="0" y="0"/>
          <a:ext cx="0" cy="0"/>
          <a:chOff x="0" y="0"/>
          <a:chExt cx="0" cy="0"/>
        </a:xfrm>
      </p:grpSpPr>
      <p:sp>
        <p:nvSpPr>
          <p:cNvPr id="6" name="Gráfico 1" descr="Etiqueta = Color de énfasis&#10;Tipo = Claro&#10;Objetivo = Relleno">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es-ES" noProof="0"/>
          </a:p>
        </p:txBody>
      </p:sp>
      <p:sp>
        <p:nvSpPr>
          <p:cNvPr id="2" name="Título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rtlCol="0" anchor="b">
            <a:normAutofit/>
          </a:bodyPr>
          <a:lstStyle>
            <a:lvl1pPr algn="ctr">
              <a:defRPr sz="3600">
                <a:solidFill>
                  <a:schemeClr val="bg1"/>
                </a:solidFill>
                <a:latin typeface="+mn-lt"/>
              </a:defRPr>
            </a:lvl1pPr>
          </a:lstStyle>
          <a:p>
            <a:pPr rtl="0"/>
            <a:r>
              <a:rPr lang="es-ES" noProof="0"/>
              <a:t>Haga clic para modificar el estilo de título del patrón</a:t>
            </a:r>
          </a:p>
        </p:txBody>
      </p:sp>
      <p:sp>
        <p:nvSpPr>
          <p:cNvPr id="3" name="Marcador de fecha 2">
            <a:extLst>
              <a:ext uri="{FF2B5EF4-FFF2-40B4-BE49-F238E27FC236}">
                <a16:creationId xmlns:a16="http://schemas.microsoft.com/office/drawing/2014/main" id="{DA33410F-8A90-47F6-BD39-4AC0E4358351}"/>
              </a:ext>
            </a:extLst>
          </p:cNvPr>
          <p:cNvSpPr>
            <a:spLocks noGrp="1"/>
          </p:cNvSpPr>
          <p:nvPr>
            <p:ph type="dt" sz="half" idx="10"/>
          </p:nvPr>
        </p:nvSpPr>
        <p:spPr/>
        <p:txBody>
          <a:bodyPr rtlCol="0"/>
          <a:lstStyle/>
          <a:p>
            <a:pPr rtl="0"/>
            <a:r>
              <a:rPr lang="es-ES" noProof="0"/>
              <a:t>3/9/20XX</a:t>
            </a:r>
          </a:p>
        </p:txBody>
      </p:sp>
      <p:sp>
        <p:nvSpPr>
          <p:cNvPr id="4" name="Marcador de pie de página 3">
            <a:extLst>
              <a:ext uri="{FF2B5EF4-FFF2-40B4-BE49-F238E27FC236}">
                <a16:creationId xmlns:a16="http://schemas.microsoft.com/office/drawing/2014/main" id="{D1D819A9-F8DE-4E5C-AFC3-E0105ACD8295}"/>
              </a:ext>
            </a:extLst>
          </p:cNvPr>
          <p:cNvSpPr>
            <a:spLocks noGrp="1"/>
          </p:cNvSpPr>
          <p:nvPr>
            <p:ph type="ftr" sz="quarter" idx="11"/>
          </p:nvPr>
        </p:nvSpPr>
        <p:spPr/>
        <p:txBody>
          <a:bodyPr rtlCol="0"/>
          <a:lstStyle/>
          <a:p>
            <a:pPr rtl="0"/>
            <a:r>
              <a:rPr lang="es-ES" noProof="0"/>
              <a:t>Título de la presentación</a:t>
            </a:r>
          </a:p>
        </p:txBody>
      </p:sp>
      <p:sp>
        <p:nvSpPr>
          <p:cNvPr id="5" name="Marcador de número de diapositiva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8" name="Marcador de texto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rtlCol="0"/>
          <a:lstStyle>
            <a:lvl1pPr marL="0" indent="0" algn="ctr">
              <a:buNone/>
              <a:defRPr sz="2400">
                <a:solidFill>
                  <a:schemeClr val="bg1"/>
                </a:solidFill>
                <a:latin typeface="+mj-lt"/>
              </a:defRPr>
            </a:lvl1pPr>
          </a:lstStyle>
          <a:p>
            <a:pPr lvl="0" rtl="0"/>
            <a:r>
              <a:rPr lang="es-ES" noProof="0"/>
              <a:t>Haga clic para modificar los estilos de texto del patrón</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quipo">
    <p:spTree>
      <p:nvGrpSpPr>
        <p:cNvPr id="1" name=""/>
        <p:cNvGrpSpPr/>
        <p:nvPr/>
      </p:nvGrpSpPr>
      <p:grpSpPr>
        <a:xfrm>
          <a:off x="0" y="0"/>
          <a:ext cx="0" cy="0"/>
          <a:chOff x="0" y="0"/>
          <a:chExt cx="0" cy="0"/>
        </a:xfrm>
      </p:grpSpPr>
      <p:sp>
        <p:nvSpPr>
          <p:cNvPr id="31" name="Marcador de posición de imagen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2" name="Marcador de posición de imagen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3" name="Marcador de posición de imagen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4" name="Marcador de posición de imagen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5" name="Marcador de posición de imagen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Marcador de fecha 1">
            <a:extLst>
              <a:ext uri="{FF2B5EF4-FFF2-40B4-BE49-F238E27FC236}">
                <a16:creationId xmlns:a16="http://schemas.microsoft.com/office/drawing/2014/main" id="{71C9756B-145D-4BA8-AA43-904C1E7CB86D}"/>
              </a:ext>
            </a:extLst>
          </p:cNvPr>
          <p:cNvSpPr>
            <a:spLocks noGrp="1"/>
          </p:cNvSpPr>
          <p:nvPr>
            <p:ph type="dt" sz="half" idx="10"/>
          </p:nvPr>
        </p:nvSpPr>
        <p:spPr/>
        <p:txBody>
          <a:bodyPr rtlCol="0"/>
          <a:lstStyle/>
          <a:p>
            <a:pPr rtl="0"/>
            <a:r>
              <a:rPr lang="es-ES" noProof="0"/>
              <a:t>3/9/20XX</a:t>
            </a:r>
          </a:p>
        </p:txBody>
      </p:sp>
      <p:sp>
        <p:nvSpPr>
          <p:cNvPr id="3" name="Marcador de pie de página 2">
            <a:extLst>
              <a:ext uri="{FF2B5EF4-FFF2-40B4-BE49-F238E27FC236}">
                <a16:creationId xmlns:a16="http://schemas.microsoft.com/office/drawing/2014/main" id="{B21DB60F-139E-4C44-89AF-3F8F5EC241FB}"/>
              </a:ext>
            </a:extLst>
          </p:cNvPr>
          <p:cNvSpPr>
            <a:spLocks noGrp="1"/>
          </p:cNvSpPr>
          <p:nvPr>
            <p:ph type="ftr" sz="quarter" idx="11"/>
          </p:nvPr>
        </p:nvSpPr>
        <p:spPr/>
        <p:txBody>
          <a:bodyPr rtlCol="0"/>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5" name="Título 4">
            <a:extLst>
              <a:ext uri="{FF2B5EF4-FFF2-40B4-BE49-F238E27FC236}">
                <a16:creationId xmlns:a16="http://schemas.microsoft.com/office/drawing/2014/main" id="{DE7D0FB3-AA0E-43D7-A0BC-3BEE75E725EF}"/>
              </a:ext>
            </a:extLst>
          </p:cNvPr>
          <p:cNvSpPr>
            <a:spLocks noGrp="1"/>
          </p:cNvSpPr>
          <p:nvPr>
            <p:ph type="title"/>
          </p:nvPr>
        </p:nvSpPr>
        <p:spPr/>
        <p:txBody>
          <a:bodyPr rtlCol="0"/>
          <a:lstStyle>
            <a:lvl1pPr algn="ctr">
              <a:defRPr/>
            </a:lvl1pPr>
          </a:lstStyle>
          <a:p>
            <a:pPr rtl="0"/>
            <a:r>
              <a:rPr lang="es-ES" noProof="0"/>
              <a:t>Haga clic para modificar el estilo de título del patrón</a:t>
            </a:r>
          </a:p>
        </p:txBody>
      </p:sp>
      <p:sp>
        <p:nvSpPr>
          <p:cNvPr id="61" name="Marcador de texto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2" name="Marcador de texto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3" name="Marcador de texto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4" name="Marcador de texto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5" name="Marcador de texto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6" name="Marcador de texto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7" name="Marcador de texto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8" name="Marcador de texto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9" name="Marcador de texto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70" name="Marcador de texto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Forma libre: Forma 7" descr="Etiqueta = Color de énfasis&#10;Tipo = Claro&#10;Objetivo = Relleno">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D2A77EC9-372A-4ECA-9088-780532AF057F}"/>
              </a:ext>
            </a:extLst>
          </p:cNvPr>
          <p:cNvSpPr>
            <a:spLocks noGrp="1"/>
          </p:cNvSpPr>
          <p:nvPr>
            <p:ph type="title"/>
          </p:nvPr>
        </p:nvSpPr>
        <p:spPr/>
        <p:txBody>
          <a:bodyPr rtlCol="0">
            <a:normAutofit/>
          </a:bodyPr>
          <a:lstStyle>
            <a:lvl1pPr>
              <a:defRPr sz="4000"/>
            </a:lvl1pPr>
          </a:lstStyle>
          <a:p>
            <a:pPr rtl="0"/>
            <a:r>
              <a:rPr lang="es-ES" noProof="0"/>
              <a:t>Haga clic para modificar el estilo de título del patrón</a:t>
            </a:r>
          </a:p>
        </p:txBody>
      </p:sp>
      <p:sp>
        <p:nvSpPr>
          <p:cNvPr id="3" name="Marcador de contenido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contenido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fecha 4">
            <a:extLst>
              <a:ext uri="{FF2B5EF4-FFF2-40B4-BE49-F238E27FC236}">
                <a16:creationId xmlns:a16="http://schemas.microsoft.com/office/drawing/2014/main" id="{034240FE-0C6A-47E9-9B0A-7B3C60877372}"/>
              </a:ext>
            </a:extLst>
          </p:cNvPr>
          <p:cNvSpPr>
            <a:spLocks noGrp="1"/>
          </p:cNvSpPr>
          <p:nvPr>
            <p:ph type="dt" sz="half" idx="10"/>
          </p:nvPr>
        </p:nvSpPr>
        <p:spPr/>
        <p:txBody>
          <a:bodyPr rtlCol="0"/>
          <a:lstStyle/>
          <a:p>
            <a:pPr rtl="0"/>
            <a:r>
              <a:rPr lang="es-ES" noProof="0"/>
              <a:t>3/9/20XX</a:t>
            </a:r>
          </a:p>
        </p:txBody>
      </p:sp>
      <p:sp>
        <p:nvSpPr>
          <p:cNvPr id="6" name="Marcador de pie de página 5">
            <a:extLst>
              <a:ext uri="{FF2B5EF4-FFF2-40B4-BE49-F238E27FC236}">
                <a16:creationId xmlns:a16="http://schemas.microsoft.com/office/drawing/2014/main" id="{8671AE1B-BB18-4C7E-AA77-3A4D401A5F35}"/>
              </a:ext>
            </a:extLst>
          </p:cNvPr>
          <p:cNvSpPr>
            <a:spLocks noGrp="1"/>
          </p:cNvSpPr>
          <p:nvPr>
            <p:ph type="ftr" sz="quarter" idx="11"/>
          </p:nvPr>
        </p:nvSpPr>
        <p:spPr/>
        <p:txBody>
          <a:bodyPr rtlCol="0"/>
          <a:lstStyle/>
          <a:p>
            <a:pPr rtl="0"/>
            <a:r>
              <a:rPr lang="es-ES" noProof="0"/>
              <a:t>Título de la presentación</a:t>
            </a:r>
          </a:p>
        </p:txBody>
      </p:sp>
      <p:sp>
        <p:nvSpPr>
          <p:cNvPr id="7" name="Marcador de número de diapositiva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Forma libre: Forma 9" descr="Etiqueta = Color de énfasis&#10;Tipo = Claro&#10;Objetivo = Relleno">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rtlCol="0">
            <a:normAutofit/>
          </a:bodyPr>
          <a:lstStyle>
            <a:lvl1pPr>
              <a:defRPr sz="4000"/>
            </a:lvl1p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4" name="Marcador de posición de contenido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posición de texto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6" name="Marcador de posición de contenido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7" name="Marcador de fecha 6">
            <a:extLst>
              <a:ext uri="{FF2B5EF4-FFF2-40B4-BE49-F238E27FC236}">
                <a16:creationId xmlns:a16="http://schemas.microsoft.com/office/drawing/2014/main" id="{2AA4E5D6-7075-4584-BD43-D966F0B58E6D}"/>
              </a:ext>
            </a:extLst>
          </p:cNvPr>
          <p:cNvSpPr>
            <a:spLocks noGrp="1"/>
          </p:cNvSpPr>
          <p:nvPr>
            <p:ph type="dt" sz="half" idx="10"/>
          </p:nvPr>
        </p:nvSpPr>
        <p:spPr/>
        <p:txBody>
          <a:bodyPr rtlCol="0"/>
          <a:lstStyle/>
          <a:p>
            <a:pPr rtl="0"/>
            <a:r>
              <a:rPr lang="es-ES" noProof="0"/>
              <a:t>3/9/20XX</a:t>
            </a:r>
          </a:p>
        </p:txBody>
      </p:sp>
      <p:sp>
        <p:nvSpPr>
          <p:cNvPr id="8" name="Marcador de pie de página 7">
            <a:extLst>
              <a:ext uri="{FF2B5EF4-FFF2-40B4-BE49-F238E27FC236}">
                <a16:creationId xmlns:a16="http://schemas.microsoft.com/office/drawing/2014/main" id="{8C38B83D-8A05-4F3C-A409-1602C9630750}"/>
              </a:ext>
            </a:extLst>
          </p:cNvPr>
          <p:cNvSpPr>
            <a:spLocks noGrp="1"/>
          </p:cNvSpPr>
          <p:nvPr>
            <p:ph type="ftr" sz="quarter" idx="11"/>
          </p:nvPr>
        </p:nvSpPr>
        <p:spPr/>
        <p:txBody>
          <a:bodyPr rtlCol="0"/>
          <a:lstStyle/>
          <a:p>
            <a:pPr rtl="0"/>
            <a:r>
              <a:rPr lang="es-ES" noProof="0"/>
              <a:t>Título de la presentación</a:t>
            </a:r>
          </a:p>
        </p:txBody>
      </p:sp>
      <p:sp>
        <p:nvSpPr>
          <p:cNvPr id="9" name="Marcador de número de diapositiva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r>
              <a:rPr lang="es-ES" noProof="0"/>
              <a:t>3/9/20XX</a:t>
            </a:r>
          </a:p>
        </p:txBody>
      </p:sp>
      <p:sp>
        <p:nvSpPr>
          <p:cNvPr id="5" name="Marcador de pie de página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 id="2147483752" r:id="rId17"/>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38CF5B-E8DE-48F3-9581-51BBEC47AE73}"/>
              </a:ext>
            </a:extLst>
          </p:cNvPr>
          <p:cNvSpPr>
            <a:spLocks noGrp="1"/>
          </p:cNvSpPr>
          <p:nvPr>
            <p:ph type="ctrTitle"/>
          </p:nvPr>
        </p:nvSpPr>
        <p:spPr/>
        <p:txBody>
          <a:bodyPr rtlCol="0">
            <a:normAutofit fontScale="90000"/>
          </a:bodyPr>
          <a:lstStyle/>
          <a:p>
            <a:pPr rtl="0"/>
            <a:r>
              <a:rPr lang="es-ES" i="0" dirty="0">
                <a:solidFill>
                  <a:schemeClr val="tx1"/>
                </a:solidFill>
              </a:rPr>
              <a:t>Persecución Sindical en el nuevo Código Procesal Laboral (Ley 2452 de 2025) y su relación en el Código Penal.</a:t>
            </a:r>
          </a:p>
        </p:txBody>
      </p:sp>
      <p:sp>
        <p:nvSpPr>
          <p:cNvPr id="3" name="Subtítulo 2">
            <a:extLst>
              <a:ext uri="{FF2B5EF4-FFF2-40B4-BE49-F238E27FC236}">
                <a16:creationId xmlns:a16="http://schemas.microsoft.com/office/drawing/2014/main" id="{EF5D29EF-CFED-41EF-9138-BE844655F339}"/>
              </a:ext>
            </a:extLst>
          </p:cNvPr>
          <p:cNvSpPr>
            <a:spLocks noGrp="1"/>
          </p:cNvSpPr>
          <p:nvPr>
            <p:ph type="subTitle" idx="1"/>
          </p:nvPr>
        </p:nvSpPr>
        <p:spPr/>
        <p:txBody>
          <a:bodyPr rtlCol="0"/>
          <a:lstStyle/>
          <a:p>
            <a:pPr rtl="0"/>
            <a:r>
              <a:rPr lang="es-ES" b="1" dirty="0"/>
              <a:t>Dr. Juan Felipe </a:t>
            </a:r>
            <a:r>
              <a:rPr lang="es-ES" b="1" dirty="0" err="1"/>
              <a:t>restrePO</a:t>
            </a:r>
            <a:r>
              <a:rPr lang="es-ES" b="1" dirty="0"/>
              <a:t> GIRALDO.</a:t>
            </a:r>
          </a:p>
          <a:p>
            <a:pPr rtl="0"/>
            <a:r>
              <a:rPr lang="es-ES" b="1" dirty="0"/>
              <a:t>ESCUELA NEPO.</a:t>
            </a:r>
          </a:p>
        </p:txBody>
      </p:sp>
    </p:spTree>
    <p:extLst>
      <p:ext uri="{BB962C8B-B14F-4D97-AF65-F5344CB8AC3E}">
        <p14:creationId xmlns:p14="http://schemas.microsoft.com/office/powerpoint/2010/main" val="2074766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779CB060-2E47-55E2-C4F8-2CB6167CFF67}"/>
              </a:ext>
            </a:extLst>
          </p:cNvPr>
          <p:cNvSpPr>
            <a:spLocks noGrp="1"/>
          </p:cNvSpPr>
          <p:nvPr>
            <p:ph type="title"/>
          </p:nvPr>
        </p:nvSpPr>
        <p:spPr/>
        <p:txBody>
          <a:bodyPr>
            <a:normAutofit fontScale="90000"/>
          </a:bodyPr>
          <a:lstStyle/>
          <a:p>
            <a:r>
              <a:rPr lang="es-ES" b="1" i="0" dirty="0">
                <a:solidFill>
                  <a:schemeClr val="tx1"/>
                </a:solidFill>
              </a:rPr>
              <a:t>Persecución Sindical.</a:t>
            </a:r>
            <a:br>
              <a:rPr lang="es-ES" b="1" i="0" dirty="0">
                <a:solidFill>
                  <a:schemeClr val="tx1"/>
                </a:solidFill>
              </a:rPr>
            </a:br>
            <a:r>
              <a:rPr lang="es-ES" b="1" i="0" dirty="0">
                <a:solidFill>
                  <a:schemeClr val="tx1"/>
                </a:solidFill>
              </a:rPr>
              <a:t>Dimensiones</a:t>
            </a:r>
            <a:endParaRPr lang="es-CO" b="1" i="0" dirty="0">
              <a:solidFill>
                <a:schemeClr val="tx1"/>
              </a:solidFill>
            </a:endParaRPr>
          </a:p>
        </p:txBody>
      </p:sp>
      <p:sp>
        <p:nvSpPr>
          <p:cNvPr id="5" name="CuadroTexto 4">
            <a:extLst>
              <a:ext uri="{FF2B5EF4-FFF2-40B4-BE49-F238E27FC236}">
                <a16:creationId xmlns:a16="http://schemas.microsoft.com/office/drawing/2014/main" id="{3EA4055E-831F-FE16-030D-78C149144A53}"/>
              </a:ext>
            </a:extLst>
          </p:cNvPr>
          <p:cNvSpPr txBox="1"/>
          <p:nvPr/>
        </p:nvSpPr>
        <p:spPr>
          <a:xfrm>
            <a:off x="4902200" y="761999"/>
            <a:ext cx="6908800" cy="3970318"/>
          </a:xfrm>
          <a:prstGeom prst="rect">
            <a:avLst/>
          </a:prstGeom>
          <a:noFill/>
        </p:spPr>
        <p:txBody>
          <a:bodyPr wrap="square" rtlCol="0">
            <a:spAutoFit/>
          </a:bodyPr>
          <a:lstStyle/>
          <a:p>
            <a:r>
              <a:rPr lang="es-ES" sz="2800" b="1" dirty="0"/>
              <a:t>CRIMINALIZACIÓN Y ESTIGMATIZACIÓN.</a:t>
            </a:r>
          </a:p>
          <a:p>
            <a:endParaRPr lang="es-ES" sz="2800" b="1" dirty="0"/>
          </a:p>
          <a:p>
            <a:r>
              <a:rPr lang="es-ES" sz="2800" b="1" dirty="0"/>
              <a:t>El ejercicio de la labor sindical ha sido históricamente vinculado por  sectores políticos, empresariales y actores armados ilegales con discursos o alteración del orden público.</a:t>
            </a:r>
            <a:endParaRPr lang="es-CO" sz="2800" b="1" dirty="0"/>
          </a:p>
        </p:txBody>
      </p:sp>
    </p:spTree>
    <p:extLst>
      <p:ext uri="{BB962C8B-B14F-4D97-AF65-F5344CB8AC3E}">
        <p14:creationId xmlns:p14="http://schemas.microsoft.com/office/powerpoint/2010/main" val="2544150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fontScale="90000"/>
          </a:bodyPr>
          <a:lstStyle/>
          <a:p>
            <a:pPr rtl="0"/>
            <a:r>
              <a:rPr lang="es-ES" sz="5400" b="1" dirty="0">
                <a:solidFill>
                  <a:schemeClr val="tx1"/>
                </a:solidFill>
              </a:rPr>
              <a:t>Conflicto armado y violencia.</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11</a:t>
            </a:fld>
            <a:endParaRPr lang="es-ES"/>
          </a:p>
        </p:txBody>
      </p:sp>
    </p:spTree>
    <p:extLst>
      <p:ext uri="{BB962C8B-B14F-4D97-AF65-F5344CB8AC3E}">
        <p14:creationId xmlns:p14="http://schemas.microsoft.com/office/powerpoint/2010/main" val="2873272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Históricamente, líderes sindicales han sido blanco de grupos armados al margen de la ley y actores políticos, quienes asocian erróneamente la defensa de los derechos laborales con ideologías subversivas.</a:t>
            </a:r>
            <a:r>
              <a:rPr lang="es-ES" sz="2400" b="1" dirty="0"/>
              <a:t> </a:t>
            </a:r>
            <a:endParaRPr lang="es-ES" sz="1800" b="1" dirty="0"/>
          </a:p>
        </p:txBody>
      </p:sp>
      <p:sp>
        <p:nvSpPr>
          <p:cNvPr id="9" name="Marcador de número de diapositiva 7">
            <a:extLst>
              <a:ext uri="{FF2B5EF4-FFF2-40B4-BE49-F238E27FC236}">
                <a16:creationId xmlns:a16="http://schemas.microsoft.com/office/drawing/2014/main" id="{E2ACE18F-7572-4B57-B093-F422098CCA80}"/>
              </a:ext>
            </a:extLst>
          </p:cNvPr>
          <p:cNvSpPr>
            <a:spLocks noGrp="1"/>
          </p:cNvSpPr>
          <p:nvPr>
            <p:ph type="sldNum" sz="quarter" idx="12"/>
          </p:nvPr>
        </p:nvSpPr>
        <p:spPr/>
        <p:txBody>
          <a:bodyPr rtlCol="0"/>
          <a:lstStyle/>
          <a:p>
            <a:pPr rtl="0"/>
            <a:fld id="{590024A9-0184-448B-881E-CC722A916CB1}" type="slidenum">
              <a:rPr lang="es-ES" smtClean="0"/>
              <a:pPr rtl="0"/>
              <a:t>12</a:t>
            </a:fld>
            <a:endParaRPr lang="es-ES"/>
          </a:p>
        </p:txBody>
      </p:sp>
      <p:pic>
        <p:nvPicPr>
          <p:cNvPr id="4098" name="Picture 2" descr="A 100 años de la Semana Trágica en Argentina, una huelga obrera que acabó  en masacre | EL PAÍS Argentina">
            <a:extLst>
              <a:ext uri="{FF2B5EF4-FFF2-40B4-BE49-F238E27FC236}">
                <a16:creationId xmlns:a16="http://schemas.microsoft.com/office/drawing/2014/main" id="{1AD74C92-2E17-A7F7-03A3-FA5D4454E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957263"/>
            <a:ext cx="5176837" cy="5399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60220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779CB060-2E47-55E2-C4F8-2CB6167CFF67}"/>
              </a:ext>
            </a:extLst>
          </p:cNvPr>
          <p:cNvSpPr>
            <a:spLocks noGrp="1"/>
          </p:cNvSpPr>
          <p:nvPr>
            <p:ph type="title"/>
          </p:nvPr>
        </p:nvSpPr>
        <p:spPr/>
        <p:txBody>
          <a:bodyPr>
            <a:normAutofit/>
          </a:bodyPr>
          <a:lstStyle/>
          <a:p>
            <a:r>
              <a:rPr lang="es-ES" sz="3600" b="1" i="0" dirty="0">
                <a:solidFill>
                  <a:schemeClr val="tx1"/>
                </a:solidFill>
              </a:rPr>
              <a:t>Persecución Sindical.</a:t>
            </a:r>
            <a:br>
              <a:rPr lang="es-ES" sz="3600" b="1" i="0" dirty="0">
                <a:solidFill>
                  <a:schemeClr val="tx1"/>
                </a:solidFill>
              </a:rPr>
            </a:br>
            <a:r>
              <a:rPr lang="es-ES" sz="3600" b="1" i="0" dirty="0">
                <a:solidFill>
                  <a:schemeClr val="tx1"/>
                </a:solidFill>
              </a:rPr>
              <a:t>Dimensiones.</a:t>
            </a:r>
            <a:endParaRPr lang="es-CO" sz="3600" b="1" i="0" dirty="0">
              <a:solidFill>
                <a:schemeClr val="tx1"/>
              </a:solidFill>
            </a:endParaRPr>
          </a:p>
        </p:txBody>
      </p:sp>
      <p:sp>
        <p:nvSpPr>
          <p:cNvPr id="5" name="CuadroTexto 4">
            <a:extLst>
              <a:ext uri="{FF2B5EF4-FFF2-40B4-BE49-F238E27FC236}">
                <a16:creationId xmlns:a16="http://schemas.microsoft.com/office/drawing/2014/main" id="{3EA4055E-831F-FE16-030D-78C149144A53}"/>
              </a:ext>
            </a:extLst>
          </p:cNvPr>
          <p:cNvSpPr txBox="1"/>
          <p:nvPr/>
        </p:nvSpPr>
        <p:spPr>
          <a:xfrm>
            <a:off x="4902200" y="761999"/>
            <a:ext cx="6908800" cy="4401205"/>
          </a:xfrm>
          <a:prstGeom prst="rect">
            <a:avLst/>
          </a:prstGeom>
          <a:noFill/>
        </p:spPr>
        <p:txBody>
          <a:bodyPr wrap="square" rtlCol="0">
            <a:spAutoFit/>
          </a:bodyPr>
          <a:lstStyle/>
          <a:p>
            <a:r>
              <a:rPr lang="es-ES" sz="2800" b="1" dirty="0"/>
              <a:t>VIOLENCIA FISICA Y EXTERMINIO.</a:t>
            </a:r>
          </a:p>
          <a:p>
            <a:endParaRPr lang="es-ES" sz="2800" b="1" dirty="0"/>
          </a:p>
          <a:p>
            <a:r>
              <a:rPr lang="es-ES" sz="2800" b="1" dirty="0"/>
              <a:t>Entre 1970 y 2020 se registraron </a:t>
            </a:r>
            <a:r>
              <a:rPr lang="es-ES" sz="2800" b="1" dirty="0" err="1"/>
              <a:t>m+as</a:t>
            </a:r>
            <a:r>
              <a:rPr lang="es-ES" sz="2800" b="1" dirty="0"/>
              <a:t> de 3300 homicidios de sindicalistas en Colombia.</a:t>
            </a:r>
          </a:p>
          <a:p>
            <a:endParaRPr lang="es-ES" sz="2800" b="1" dirty="0"/>
          </a:p>
          <a:p>
            <a:r>
              <a:rPr lang="es-ES" sz="2800" b="1" dirty="0"/>
              <a:t>Aparte de los desplazamientos, atentados, amenazas y </a:t>
            </a:r>
            <a:r>
              <a:rPr lang="es-ES" sz="2800" b="1" dirty="0" err="1"/>
              <a:t>despariciones</a:t>
            </a:r>
            <a:r>
              <a:rPr lang="es-ES" sz="2800" b="1" dirty="0"/>
              <a:t> en el marco del conflicto armado interno.</a:t>
            </a:r>
            <a:endParaRPr lang="es-CO" sz="2800" b="1" dirty="0"/>
          </a:p>
        </p:txBody>
      </p:sp>
    </p:spTree>
    <p:extLst>
      <p:ext uri="{BB962C8B-B14F-4D97-AF65-F5344CB8AC3E}">
        <p14:creationId xmlns:p14="http://schemas.microsoft.com/office/powerpoint/2010/main" val="1112474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a:bodyPr>
          <a:lstStyle/>
          <a:p>
            <a:pPr rtl="0"/>
            <a:r>
              <a:rPr lang="es-ES" sz="5400" b="1" dirty="0">
                <a:solidFill>
                  <a:schemeClr val="tx1"/>
                </a:solidFill>
              </a:rPr>
              <a:t>Tercerización e informalidad.</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14</a:t>
            </a:fld>
            <a:endParaRPr lang="es-ES"/>
          </a:p>
        </p:txBody>
      </p:sp>
    </p:spTree>
    <p:extLst>
      <p:ext uri="{BB962C8B-B14F-4D97-AF65-F5344CB8AC3E}">
        <p14:creationId xmlns:p14="http://schemas.microsoft.com/office/powerpoint/2010/main" val="2330495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El aumento de contratistas, cooperativas de trabajo asociado y modalidades de trabajo por prestación de servicios disminuye la contratación directa, lo que imposibilita la formación o el crecimiento de sindicatos sólidos.</a:t>
            </a:r>
            <a:r>
              <a:rPr lang="es-ES" sz="2400" b="1" dirty="0"/>
              <a:t> </a:t>
            </a:r>
            <a:endParaRPr lang="es-ES" sz="1800" b="1" dirty="0"/>
          </a:p>
        </p:txBody>
      </p:sp>
      <p:pic>
        <p:nvPicPr>
          <p:cNvPr id="5122" name="Picture 2" descr="Tercerización e Intermediación Laboral en Colombia - Revista Empresarial &amp;  Laboral">
            <a:extLst>
              <a:ext uri="{FF2B5EF4-FFF2-40B4-BE49-F238E27FC236}">
                <a16:creationId xmlns:a16="http://schemas.microsoft.com/office/drawing/2014/main" id="{45866C05-20B4-860A-E3F6-B3962AECFE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563" y="890588"/>
            <a:ext cx="4805362" cy="5624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988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a:xfrm>
            <a:off x="3325368" y="2802636"/>
            <a:ext cx="5541264" cy="2148840"/>
          </a:xfrm>
        </p:spPr>
        <p:txBody>
          <a:bodyPr rtlCol="0">
            <a:normAutofit fontScale="90000"/>
          </a:bodyPr>
          <a:lstStyle/>
          <a:p>
            <a:pPr rtl="0"/>
            <a:r>
              <a:rPr lang="es-ES" sz="5400" b="1" dirty="0">
                <a:solidFill>
                  <a:schemeClr val="tx1"/>
                </a:solidFill>
              </a:rPr>
              <a:t>Nuevas Estrategias Empresariales: Grupos Empresariales.</a:t>
            </a:r>
            <a:endParaRPr lang="es-ES" dirty="0"/>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16</a:t>
            </a:fld>
            <a:endParaRPr lang="es-ES"/>
          </a:p>
        </p:txBody>
      </p:sp>
    </p:spTree>
    <p:extLst>
      <p:ext uri="{BB962C8B-B14F-4D97-AF65-F5344CB8AC3E}">
        <p14:creationId xmlns:p14="http://schemas.microsoft.com/office/powerpoint/2010/main" val="16928742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El traslado de trabajadores de una empresa a otra u otras del mismo dueño –grupo- evita la conformación de organizaciones sindicales: empresas en red.</a:t>
            </a:r>
          </a:p>
          <a:p>
            <a:pPr rtl="0"/>
            <a:r>
              <a:rPr lang="es-ES" sz="2400" b="1" dirty="0">
                <a:latin typeface="Google Sans"/>
              </a:rPr>
              <a:t>Estrategia de negociación: debilidad financiera.</a:t>
            </a:r>
            <a:endParaRPr lang="es-ES" sz="1800" b="1" dirty="0"/>
          </a:p>
        </p:txBody>
      </p:sp>
      <p:pic>
        <p:nvPicPr>
          <p:cNvPr id="2" name="Imagen 1">
            <a:extLst>
              <a:ext uri="{FF2B5EF4-FFF2-40B4-BE49-F238E27FC236}">
                <a16:creationId xmlns:a16="http://schemas.microsoft.com/office/drawing/2014/main" id="{4F071238-C27E-1BFE-53B0-97E38FD7B5C6}"/>
              </a:ext>
            </a:extLst>
          </p:cNvPr>
          <p:cNvPicPr>
            <a:picLocks noChangeAspect="1"/>
          </p:cNvPicPr>
          <p:nvPr/>
        </p:nvPicPr>
        <p:blipFill>
          <a:blip r:embed="rId3"/>
          <a:stretch>
            <a:fillRect/>
          </a:stretch>
        </p:blipFill>
        <p:spPr>
          <a:xfrm>
            <a:off x="638175" y="852487"/>
            <a:ext cx="5029200" cy="5481638"/>
          </a:xfrm>
          <a:prstGeom prst="rect">
            <a:avLst/>
          </a:prstGeom>
        </p:spPr>
      </p:pic>
    </p:spTree>
    <p:extLst>
      <p:ext uri="{BB962C8B-B14F-4D97-AF65-F5344CB8AC3E}">
        <p14:creationId xmlns:p14="http://schemas.microsoft.com/office/powerpoint/2010/main" val="258851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779CB060-2E47-55E2-C4F8-2CB6167CFF67}"/>
              </a:ext>
            </a:extLst>
          </p:cNvPr>
          <p:cNvSpPr>
            <a:spLocks noGrp="1"/>
          </p:cNvSpPr>
          <p:nvPr>
            <p:ph type="title"/>
          </p:nvPr>
        </p:nvSpPr>
        <p:spPr/>
        <p:txBody>
          <a:bodyPr>
            <a:normAutofit/>
          </a:bodyPr>
          <a:lstStyle/>
          <a:p>
            <a:r>
              <a:rPr lang="es-ES" sz="3600" b="1" i="0" dirty="0">
                <a:solidFill>
                  <a:schemeClr val="tx1"/>
                </a:solidFill>
              </a:rPr>
              <a:t>Persecución Sindical.</a:t>
            </a:r>
            <a:br>
              <a:rPr lang="es-ES" sz="3600" b="1" i="0" dirty="0">
                <a:solidFill>
                  <a:schemeClr val="tx1"/>
                </a:solidFill>
              </a:rPr>
            </a:br>
            <a:r>
              <a:rPr lang="es-ES" sz="3600" b="1" i="0" dirty="0">
                <a:solidFill>
                  <a:schemeClr val="tx1"/>
                </a:solidFill>
              </a:rPr>
              <a:t>Dimensiones.</a:t>
            </a:r>
            <a:endParaRPr lang="es-CO" b="1" i="0" dirty="0">
              <a:solidFill>
                <a:schemeClr val="tx1"/>
              </a:solidFill>
            </a:endParaRPr>
          </a:p>
        </p:txBody>
      </p:sp>
      <p:sp>
        <p:nvSpPr>
          <p:cNvPr id="5" name="CuadroTexto 4">
            <a:extLst>
              <a:ext uri="{FF2B5EF4-FFF2-40B4-BE49-F238E27FC236}">
                <a16:creationId xmlns:a16="http://schemas.microsoft.com/office/drawing/2014/main" id="{3EA4055E-831F-FE16-030D-78C149144A53}"/>
              </a:ext>
            </a:extLst>
          </p:cNvPr>
          <p:cNvSpPr txBox="1"/>
          <p:nvPr/>
        </p:nvSpPr>
        <p:spPr>
          <a:xfrm>
            <a:off x="4902200" y="761999"/>
            <a:ext cx="6908800" cy="5693866"/>
          </a:xfrm>
          <a:prstGeom prst="rect">
            <a:avLst/>
          </a:prstGeom>
          <a:noFill/>
        </p:spPr>
        <p:txBody>
          <a:bodyPr wrap="square" rtlCol="0">
            <a:spAutoFit/>
          </a:bodyPr>
          <a:lstStyle/>
          <a:p>
            <a:r>
              <a:rPr lang="es-ES" sz="2800" b="1" dirty="0"/>
              <a:t>PRÁCTICAS ANTI-SINDICALES EMPRESARIALES.</a:t>
            </a:r>
          </a:p>
          <a:p>
            <a:endParaRPr lang="es-ES" sz="2800" b="1" dirty="0"/>
          </a:p>
          <a:p>
            <a:r>
              <a:rPr lang="es-ES" sz="2800" b="1" dirty="0"/>
              <a:t>En el ámbito puramente laboral, abarca mecanismos como despidos injustificados de líderes sindicales, esquemas de despido masivo previo a la constitución del sindicato, o la creación de pactos colectivos dirigidos a otorgar beneficios exclusivos a trabajadores no sindicalizados para incentivar la deserción.</a:t>
            </a:r>
            <a:endParaRPr lang="es-CO" sz="2800" b="1" dirty="0"/>
          </a:p>
        </p:txBody>
      </p:sp>
    </p:spTree>
    <p:extLst>
      <p:ext uri="{BB962C8B-B14F-4D97-AF65-F5344CB8AC3E}">
        <p14:creationId xmlns:p14="http://schemas.microsoft.com/office/powerpoint/2010/main" val="1936924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B2119B96-7B45-D736-7D4F-3AF85F07606E}"/>
              </a:ext>
            </a:extLst>
          </p:cNvPr>
          <p:cNvSpPr>
            <a:spLocks noGrp="1"/>
          </p:cNvSpPr>
          <p:nvPr>
            <p:ph type="title"/>
          </p:nvPr>
        </p:nvSpPr>
        <p:spPr/>
        <p:txBody>
          <a:bodyPr>
            <a:normAutofit/>
          </a:bodyPr>
          <a:lstStyle/>
          <a:p>
            <a:r>
              <a:rPr lang="es-ES" b="1" i="0" dirty="0">
                <a:solidFill>
                  <a:schemeClr val="tx1"/>
                </a:solidFill>
              </a:rPr>
              <a:t>Modalidades Persecución Sindical más frecuentes.</a:t>
            </a:r>
            <a:endParaRPr lang="es-CO" b="1" i="0" dirty="0">
              <a:solidFill>
                <a:schemeClr val="tx1"/>
              </a:solidFill>
            </a:endParaRPr>
          </a:p>
        </p:txBody>
      </p:sp>
      <p:sp>
        <p:nvSpPr>
          <p:cNvPr id="9" name="Marcador de número de diapositiva 8">
            <a:extLst>
              <a:ext uri="{FF2B5EF4-FFF2-40B4-BE49-F238E27FC236}">
                <a16:creationId xmlns:a16="http://schemas.microsoft.com/office/drawing/2014/main" id="{9F7A40F6-7932-9C1C-4598-4258AA3A09E2}"/>
              </a:ext>
            </a:extLst>
          </p:cNvPr>
          <p:cNvSpPr>
            <a:spLocks noGrp="1"/>
          </p:cNvSpPr>
          <p:nvPr>
            <p:ph type="sldNum" sz="quarter" idx="12"/>
          </p:nvPr>
        </p:nvSpPr>
        <p:spPr/>
        <p:txBody>
          <a:bodyPr/>
          <a:lstStyle/>
          <a:p>
            <a:pPr rtl="0"/>
            <a:fld id="{B9713C8C-8E70-45D5-AE59-23E60168254E}" type="slidenum">
              <a:rPr lang="es-ES" noProof="0" smtClean="0"/>
              <a:t>19</a:t>
            </a:fld>
            <a:endParaRPr lang="es-ES" noProof="0"/>
          </a:p>
        </p:txBody>
      </p:sp>
      <p:pic>
        <p:nvPicPr>
          <p:cNvPr id="6146" name="Picture 2" descr="Los países de América Latina que más y menos respetan los derechos de los  trabajadores - BBC News Mundo">
            <a:extLst>
              <a:ext uri="{FF2B5EF4-FFF2-40B4-BE49-F238E27FC236}">
                <a16:creationId xmlns:a16="http://schemas.microsoft.com/office/drawing/2014/main" id="{D0594EEC-0100-AD33-FF62-8FFECFC69A31}"/>
              </a:ext>
            </a:extLst>
          </p:cNvPr>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6562725" y="1209675"/>
            <a:ext cx="5010150" cy="492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728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65A85D8F-96DF-414F-96F0-8F01B9758670}"/>
              </a:ext>
            </a:extLst>
          </p:cNvPr>
          <p:cNvSpPr>
            <a:spLocks noGrp="1"/>
          </p:cNvSpPr>
          <p:nvPr>
            <p:ph type="title"/>
          </p:nvPr>
        </p:nvSpPr>
        <p:spPr/>
        <p:txBody>
          <a:bodyPr rtlCol="0"/>
          <a:lstStyle/>
          <a:p>
            <a:pPr rtl="0"/>
            <a:r>
              <a:rPr lang="es-ES" i="0" dirty="0"/>
              <a:t>Agenda</a:t>
            </a:r>
          </a:p>
        </p:txBody>
      </p:sp>
      <p:sp>
        <p:nvSpPr>
          <p:cNvPr id="5" name="Marcador de contenido 4">
            <a:extLst>
              <a:ext uri="{FF2B5EF4-FFF2-40B4-BE49-F238E27FC236}">
                <a16:creationId xmlns:a16="http://schemas.microsoft.com/office/drawing/2014/main" id="{07F79409-2936-4FDC-BF6F-45FC9FDA836A}"/>
              </a:ext>
            </a:extLst>
          </p:cNvPr>
          <p:cNvSpPr>
            <a:spLocks noGrp="1"/>
          </p:cNvSpPr>
          <p:nvPr>
            <p:ph idx="1"/>
          </p:nvPr>
        </p:nvSpPr>
        <p:spPr/>
        <p:txBody>
          <a:bodyPr rtlCol="0"/>
          <a:lstStyle/>
          <a:p>
            <a:pPr rtl="0"/>
            <a:r>
              <a:rPr lang="es-ES" b="1" dirty="0"/>
              <a:t>Persecución Sindical. Causas.</a:t>
            </a:r>
          </a:p>
          <a:p>
            <a:pPr rtl="0"/>
            <a:r>
              <a:rPr lang="es-ES" b="1" dirty="0"/>
              <a:t>Sentencias Relevantes.</a:t>
            </a:r>
          </a:p>
          <a:p>
            <a:pPr rtl="0"/>
            <a:r>
              <a:rPr lang="es-ES" b="1" dirty="0"/>
              <a:t>Regulación en el nuevo código procesal laboral.</a:t>
            </a:r>
          </a:p>
          <a:p>
            <a:pPr rtl="0"/>
            <a:r>
              <a:rPr lang="es-ES" b="1" dirty="0"/>
              <a:t>Regulación en el Código Penal.</a:t>
            </a:r>
          </a:p>
          <a:p>
            <a:pPr rtl="0"/>
            <a:r>
              <a:rPr lang="es-ES" b="1" dirty="0"/>
              <a:t>Procedimiento.</a:t>
            </a:r>
          </a:p>
          <a:p>
            <a:pPr rtl="0"/>
            <a:endParaRPr lang="es-ES" dirty="0"/>
          </a:p>
        </p:txBody>
      </p:sp>
      <p:sp>
        <p:nvSpPr>
          <p:cNvPr id="7" name="Marcador de posición de imagen 6">
            <a:extLst>
              <a:ext uri="{FF2B5EF4-FFF2-40B4-BE49-F238E27FC236}">
                <a16:creationId xmlns:a16="http://schemas.microsoft.com/office/drawing/2014/main" id="{B3683043-6E97-95F3-FCDA-BAC02555B4AA}"/>
              </a:ext>
            </a:extLst>
          </p:cNvPr>
          <p:cNvSpPr>
            <a:spLocks noGrp="1"/>
          </p:cNvSpPr>
          <p:nvPr>
            <p:ph type="pic" sz="quarter" idx="16"/>
          </p:nvPr>
        </p:nvSpPr>
        <p:spPr/>
      </p:sp>
      <p:sp>
        <p:nvSpPr>
          <p:cNvPr id="9" name="Marcador de posición de imagen 8">
            <a:extLst>
              <a:ext uri="{FF2B5EF4-FFF2-40B4-BE49-F238E27FC236}">
                <a16:creationId xmlns:a16="http://schemas.microsoft.com/office/drawing/2014/main" id="{97C1C7B4-D875-CFB3-7B7D-F9356871D4B3}"/>
              </a:ext>
            </a:extLst>
          </p:cNvPr>
          <p:cNvSpPr>
            <a:spLocks noGrp="1"/>
          </p:cNvSpPr>
          <p:nvPr>
            <p:ph type="pic" sz="quarter" idx="13"/>
          </p:nvPr>
        </p:nvSpPr>
        <p:spPr/>
      </p:sp>
      <p:sp>
        <p:nvSpPr>
          <p:cNvPr id="18" name="Marcador de posición de imagen 6">
            <a:extLst>
              <a:ext uri="{FF2B5EF4-FFF2-40B4-BE49-F238E27FC236}">
                <a16:creationId xmlns:a16="http://schemas.microsoft.com/office/drawing/2014/main" id="{21053AE0-04CF-F571-8DFC-FEA1A16FE4A7}"/>
              </a:ext>
            </a:extLst>
          </p:cNvPr>
          <p:cNvSpPr txBox="1">
            <a:spLocks/>
          </p:cNvSpPr>
          <p:nvPr/>
        </p:nvSpPr>
        <p:spPr>
          <a:xfrm>
            <a:off x="4878775" y="15240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sp>
      <p:sp>
        <p:nvSpPr>
          <p:cNvPr id="19" name="Marcador de posición de imagen 6">
            <a:extLst>
              <a:ext uri="{FF2B5EF4-FFF2-40B4-BE49-F238E27FC236}">
                <a16:creationId xmlns:a16="http://schemas.microsoft.com/office/drawing/2014/main" id="{72701701-0BE1-FA6E-E082-18A576B8AAD5}"/>
              </a:ext>
            </a:extLst>
          </p:cNvPr>
          <p:cNvSpPr txBox="1">
            <a:spLocks/>
          </p:cNvSpPr>
          <p:nvPr/>
        </p:nvSpPr>
        <p:spPr>
          <a:xfrm>
            <a:off x="4466412" y="-2081213"/>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sp>
      <p:pic>
        <p:nvPicPr>
          <p:cNvPr id="1026" name="Picture 2" descr="Investigación |Siguen las tensiones al interior del @CentroMemoriaH. Esta  vez las denuncias llegaron a la @PGN_Col y el @MinTrabajoCol por persecución  sindical, que incluye acoso laboral, por parte de la directora, María">
            <a:extLst>
              <a:ext uri="{FF2B5EF4-FFF2-40B4-BE49-F238E27FC236}">
                <a16:creationId xmlns:a16="http://schemas.microsoft.com/office/drawing/2014/main" id="{E5E1C3D9-5CE4-18D2-A4DC-B271917C3F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6375" y="0"/>
            <a:ext cx="4228635" cy="3694372"/>
          </a:xfrm>
          <a:prstGeom prst="rect">
            <a:avLst/>
          </a:prstGeom>
          <a:noFill/>
          <a:extLst>
            <a:ext uri="{909E8E84-426E-40DD-AFC4-6F175D3DCCD1}">
              <a14:hiddenFill xmlns:a14="http://schemas.microsoft.com/office/drawing/2010/main">
                <a:solidFill>
                  <a:srgbClr val="FFFFFF"/>
                </a:solidFill>
              </a14:hiddenFill>
            </a:ext>
          </a:extLst>
        </p:spPr>
      </p:pic>
      <p:sp>
        <p:nvSpPr>
          <p:cNvPr id="20" name="Marcador de posición de imagen 8">
            <a:extLst>
              <a:ext uri="{FF2B5EF4-FFF2-40B4-BE49-F238E27FC236}">
                <a16:creationId xmlns:a16="http://schemas.microsoft.com/office/drawing/2014/main" id="{A54DA41D-019C-5D2C-968C-0A5DA913FECA}"/>
              </a:ext>
            </a:extLst>
          </p:cNvPr>
          <p:cNvSpPr txBox="1">
            <a:spLocks/>
          </p:cNvSpPr>
          <p:nvPr/>
        </p:nvSpPr>
        <p:spPr>
          <a:xfrm>
            <a:off x="13625510" y="-2786063"/>
            <a:ext cx="3109415" cy="3694372"/>
          </a:xfrm>
          <a:prstGeom prst="rect">
            <a:avLst/>
          </a:prstGeom>
        </p:spPr>
      </p:sp>
      <p:pic>
        <p:nvPicPr>
          <p:cNvPr id="1028" name="Picture 4" descr="La persecución sindical en Colombia es una situación que ha venido siendo  denunciada por diferentes organizaciones sindicales">
            <a:extLst>
              <a:ext uri="{FF2B5EF4-FFF2-40B4-BE49-F238E27FC236}">
                <a16:creationId xmlns:a16="http://schemas.microsoft.com/office/drawing/2014/main" id="{BF4F5F12-C113-4888-DBBD-F1BB2724BE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1588" y="0"/>
            <a:ext cx="3114675" cy="36943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 DENUNCIA PÚBLICA 🚨✊ El Sindicato Nacional de Trabajadores de las  Organizaciones No Gubernamentales y Sociales SINTRAONGS denuncia ante  Colombia y el mundo las acciones antisindicales del Centro de Organización  y Estrategia –">
            <a:extLst>
              <a:ext uri="{FF2B5EF4-FFF2-40B4-BE49-F238E27FC236}">
                <a16:creationId xmlns:a16="http://schemas.microsoft.com/office/drawing/2014/main" id="{38B83EEF-B52C-E208-D9EF-1FF9CEF71301}"/>
              </a:ext>
            </a:extLst>
          </p:cNvPr>
          <p:cNvPicPr>
            <a:picLocks noGrp="1" noChangeAspect="1" noChangeArrowheads="1"/>
          </p:cNvPicPr>
          <p:nvPr>
            <p:ph type="pic" sz="quarter" idx="15"/>
          </p:nvPr>
        </p:nvPicPr>
        <p:blipFill>
          <a:blip r:embed="rId5">
            <a:extLst>
              <a:ext uri="{28A0092B-C50C-407E-A947-70E740481C1C}">
                <a14:useLocalDpi xmlns:a14="http://schemas.microsoft.com/office/drawing/2010/main" val="0"/>
              </a:ext>
            </a:extLst>
          </a:blip>
          <a:srcRect t="29710" b="2971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indicato de Transportadores de TCC protesta por persecución sindical |  Colombia Informa">
            <a:extLst>
              <a:ext uri="{FF2B5EF4-FFF2-40B4-BE49-F238E27FC236}">
                <a16:creationId xmlns:a16="http://schemas.microsoft.com/office/drawing/2014/main" id="{D5BEC10D-CC97-7899-BFB9-E00FB968BF41}"/>
              </a:ext>
            </a:extLst>
          </p:cNvPr>
          <p:cNvPicPr>
            <a:picLocks noGrp="1" noChangeAspect="1" noChangeArrowheads="1"/>
          </p:cNvPicPr>
          <p:nvPr>
            <p:ph type="pic" sz="quarter" idx="14"/>
          </p:nvPr>
        </p:nvPicPr>
        <p:blipFill>
          <a:blip r:embed="rId6">
            <a:extLst>
              <a:ext uri="{28A0092B-C50C-407E-A947-70E740481C1C}">
                <a14:useLocalDpi xmlns:a14="http://schemas.microsoft.com/office/drawing/2010/main" val="0"/>
              </a:ext>
            </a:extLst>
          </a:blip>
          <a:srcRect l="19364" r="1936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948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id="{20C22D3E-83D5-478E-0969-7DFFA7568A98}"/>
              </a:ext>
            </a:extLst>
          </p:cNvPr>
          <p:cNvSpPr>
            <a:spLocks noGrp="1"/>
          </p:cNvSpPr>
          <p:nvPr>
            <p:ph type="title"/>
          </p:nvPr>
        </p:nvSpPr>
        <p:spPr/>
        <p:txBody>
          <a:bodyPr/>
          <a:lstStyle/>
          <a:p>
            <a:r>
              <a:rPr lang="es-ES" b="1" i="0" dirty="0"/>
              <a:t>Persecución Sindical.</a:t>
            </a:r>
            <a:endParaRPr lang="es-CO" b="1" i="0" dirty="0"/>
          </a:p>
        </p:txBody>
      </p:sp>
      <p:sp>
        <p:nvSpPr>
          <p:cNvPr id="11" name="Marcador de contenido 10">
            <a:extLst>
              <a:ext uri="{FF2B5EF4-FFF2-40B4-BE49-F238E27FC236}">
                <a16:creationId xmlns:a16="http://schemas.microsoft.com/office/drawing/2014/main" id="{3C903191-C11C-D420-D970-AEA45506C07F}"/>
              </a:ext>
            </a:extLst>
          </p:cNvPr>
          <p:cNvSpPr>
            <a:spLocks noGrp="1"/>
          </p:cNvSpPr>
          <p:nvPr>
            <p:ph idx="1"/>
          </p:nvPr>
        </p:nvSpPr>
        <p:spPr/>
        <p:txBody>
          <a:bodyPr>
            <a:normAutofit/>
          </a:bodyPr>
          <a:lstStyle/>
          <a:p>
            <a:r>
              <a:rPr lang="es-ES" sz="3200" b="1" u="none" strike="noStrike" dirty="0">
                <a:effectLst/>
                <a:latin typeface="Google Sans"/>
              </a:rPr>
              <a:t>La </a:t>
            </a:r>
            <a:r>
              <a:rPr lang="es-ES" sz="4400" b="1" u="none" strike="noStrike" dirty="0">
                <a:effectLst/>
                <a:latin typeface="Google Sans"/>
              </a:rPr>
              <a:t>PERSECUCIÓN SINDICAL</a:t>
            </a:r>
            <a:r>
              <a:rPr lang="es-ES" sz="3200" b="1" u="none" strike="noStrike" dirty="0">
                <a:effectLst/>
                <a:latin typeface="Google Sans"/>
              </a:rPr>
              <a:t> en Colombia</a:t>
            </a:r>
            <a:r>
              <a:rPr lang="es-ES" sz="3200" b="1" dirty="0"/>
              <a:t> es una problemática histórica y sistémica que vulnera el derecho fundamental a la asociación sindical y la negociación colectiva. Se manifiesta tanto a través de la violencia física y homicidios en el marco del conflicto armado, como por prácticas antisindicales en el ámbito laboral. </a:t>
            </a:r>
            <a:endParaRPr lang="es-CO" sz="3200" b="1" dirty="0"/>
          </a:p>
        </p:txBody>
      </p:sp>
      <p:sp>
        <p:nvSpPr>
          <p:cNvPr id="5" name="Marcador de número de diapositiva 4">
            <a:extLst>
              <a:ext uri="{FF2B5EF4-FFF2-40B4-BE49-F238E27FC236}">
                <a16:creationId xmlns:a16="http://schemas.microsoft.com/office/drawing/2014/main" id="{53F0D30C-11D6-8343-1032-D710BB8DB8F6}"/>
              </a:ext>
            </a:extLst>
          </p:cNvPr>
          <p:cNvSpPr>
            <a:spLocks noGrp="1"/>
          </p:cNvSpPr>
          <p:nvPr>
            <p:ph type="sldNum" sz="quarter" idx="12"/>
          </p:nvPr>
        </p:nvSpPr>
        <p:spPr/>
        <p:txBody>
          <a:bodyPr/>
          <a:lstStyle/>
          <a:p>
            <a:pPr rtl="0"/>
            <a:fld id="{B9713C8C-8E70-45D5-AE59-23E60168254E}" type="slidenum">
              <a:rPr lang="es-ES" noProof="0" smtClean="0"/>
              <a:t>20</a:t>
            </a:fld>
            <a:endParaRPr lang="es-ES" noProof="0"/>
          </a:p>
        </p:txBody>
      </p:sp>
    </p:spTree>
    <p:extLst>
      <p:ext uri="{BB962C8B-B14F-4D97-AF65-F5344CB8AC3E}">
        <p14:creationId xmlns:p14="http://schemas.microsoft.com/office/powerpoint/2010/main" val="40607141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050F8555-DEB4-65F2-8024-93D330B579C6}"/>
              </a:ext>
            </a:extLst>
          </p:cNvPr>
          <p:cNvSpPr>
            <a:spLocks noGrp="1"/>
          </p:cNvSpPr>
          <p:nvPr>
            <p:ph type="sldNum" sz="quarter" idx="12"/>
          </p:nvPr>
        </p:nvSpPr>
        <p:spPr/>
        <p:txBody>
          <a:bodyPr/>
          <a:lstStyle/>
          <a:p>
            <a:pPr rtl="0"/>
            <a:fld id="{B9713C8C-8E70-45D5-AE59-23E60168254E}" type="slidenum">
              <a:rPr lang="es-ES" noProof="0" smtClean="0"/>
              <a:t>21</a:t>
            </a:fld>
            <a:endParaRPr lang="es-ES" noProof="0"/>
          </a:p>
        </p:txBody>
      </p:sp>
      <p:sp>
        <p:nvSpPr>
          <p:cNvPr id="5" name="CuadroTexto 4">
            <a:extLst>
              <a:ext uri="{FF2B5EF4-FFF2-40B4-BE49-F238E27FC236}">
                <a16:creationId xmlns:a16="http://schemas.microsoft.com/office/drawing/2014/main" id="{1368C1F9-E5C2-ED98-EBE5-CE26D5278D32}"/>
              </a:ext>
            </a:extLst>
          </p:cNvPr>
          <p:cNvSpPr txBox="1"/>
          <p:nvPr/>
        </p:nvSpPr>
        <p:spPr>
          <a:xfrm>
            <a:off x="1285876" y="2457450"/>
            <a:ext cx="3028950" cy="584775"/>
          </a:xfrm>
          <a:prstGeom prst="rect">
            <a:avLst/>
          </a:prstGeom>
          <a:noFill/>
        </p:spPr>
        <p:txBody>
          <a:bodyPr wrap="square" rtlCol="0">
            <a:spAutoFit/>
          </a:bodyPr>
          <a:lstStyle/>
          <a:p>
            <a:r>
              <a:rPr lang="es-ES" sz="3200" b="1" dirty="0"/>
              <a:t>Modalidades.</a:t>
            </a:r>
            <a:endParaRPr lang="es-CO" b="1" dirty="0"/>
          </a:p>
        </p:txBody>
      </p:sp>
      <p:sp>
        <p:nvSpPr>
          <p:cNvPr id="6" name="CuadroTexto 5">
            <a:extLst>
              <a:ext uri="{FF2B5EF4-FFF2-40B4-BE49-F238E27FC236}">
                <a16:creationId xmlns:a16="http://schemas.microsoft.com/office/drawing/2014/main" id="{68EDC64E-01F6-12D2-DCF6-58327E99CDC3}"/>
              </a:ext>
            </a:extLst>
          </p:cNvPr>
          <p:cNvSpPr txBox="1"/>
          <p:nvPr/>
        </p:nvSpPr>
        <p:spPr>
          <a:xfrm>
            <a:off x="6096000" y="1318676"/>
            <a:ext cx="5457825" cy="2862322"/>
          </a:xfrm>
          <a:prstGeom prst="rect">
            <a:avLst/>
          </a:prstGeom>
          <a:noFill/>
        </p:spPr>
        <p:txBody>
          <a:bodyPr wrap="square" rtlCol="0">
            <a:spAutoFit/>
          </a:bodyPr>
          <a:lstStyle/>
          <a:p>
            <a:r>
              <a:rPr lang="es-ES" b="1" dirty="0"/>
              <a:t>Despidos injustificados.</a:t>
            </a:r>
          </a:p>
          <a:p>
            <a:endParaRPr lang="es-ES" b="1" dirty="0"/>
          </a:p>
          <a:p>
            <a:endParaRPr lang="es-ES" b="1" dirty="0"/>
          </a:p>
          <a:p>
            <a:r>
              <a:rPr lang="es-ES" b="1" dirty="0"/>
              <a:t>Estigmatización.</a:t>
            </a:r>
          </a:p>
          <a:p>
            <a:endParaRPr lang="es-ES" b="1" dirty="0"/>
          </a:p>
          <a:p>
            <a:endParaRPr lang="es-ES" b="1" dirty="0"/>
          </a:p>
          <a:p>
            <a:r>
              <a:rPr lang="es-ES" b="1" dirty="0"/>
              <a:t>Pactos Colectivos.</a:t>
            </a:r>
          </a:p>
          <a:p>
            <a:endParaRPr lang="es-ES" b="1" dirty="0"/>
          </a:p>
          <a:p>
            <a:endParaRPr lang="es-ES" b="1" dirty="0"/>
          </a:p>
          <a:p>
            <a:r>
              <a:rPr lang="es-ES" b="1" dirty="0"/>
              <a:t>Acoso e intimidación.</a:t>
            </a:r>
            <a:endParaRPr lang="es-CO" b="1" dirty="0"/>
          </a:p>
        </p:txBody>
      </p:sp>
      <p:sp>
        <p:nvSpPr>
          <p:cNvPr id="7" name="Abrir llave 6">
            <a:extLst>
              <a:ext uri="{FF2B5EF4-FFF2-40B4-BE49-F238E27FC236}">
                <a16:creationId xmlns:a16="http://schemas.microsoft.com/office/drawing/2014/main" id="{37F4B89C-7816-BB21-A5B3-6A1FEAE8B440}"/>
              </a:ext>
            </a:extLst>
          </p:cNvPr>
          <p:cNvSpPr/>
          <p:nvPr/>
        </p:nvSpPr>
        <p:spPr>
          <a:xfrm>
            <a:off x="5248275" y="903347"/>
            <a:ext cx="752475" cy="3771900"/>
          </a:xfrm>
          <a:prstGeom prst="leftBrace">
            <a:avLst>
              <a:gd name="adj1" fmla="val 8333"/>
              <a:gd name="adj2" fmla="val 48611"/>
            </a:avLst>
          </a:prstGeom>
          <a:solidFill>
            <a:srgbClr val="002060"/>
          </a:solidFill>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11885506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Despidos Injustificados.</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22</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3416320"/>
          </a:xfrm>
          <a:prstGeom prst="rect">
            <a:avLst/>
          </a:prstGeom>
          <a:noFill/>
        </p:spPr>
        <p:txBody>
          <a:bodyPr wrap="square">
            <a:spAutoFit/>
          </a:bodyPr>
          <a:lstStyle/>
          <a:p>
            <a:r>
              <a:rPr lang="es-ES" sz="3600" b="1" u="none" strike="noStrike" dirty="0">
                <a:effectLst/>
                <a:latin typeface="Google Sans"/>
              </a:rPr>
              <a:t>Terminación de contratos de trabajo dirigidas principalmente a aforados sindicales (trabajadores con fuero) y líderes de las organizaciones.</a:t>
            </a:r>
            <a:endParaRPr lang="es-CO" b="1" dirty="0"/>
          </a:p>
        </p:txBody>
      </p:sp>
    </p:spTree>
    <p:extLst>
      <p:ext uri="{BB962C8B-B14F-4D97-AF65-F5344CB8AC3E}">
        <p14:creationId xmlns:p14="http://schemas.microsoft.com/office/powerpoint/2010/main" val="9378605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Estigmatización.</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23</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3970318"/>
          </a:xfrm>
          <a:prstGeom prst="rect">
            <a:avLst/>
          </a:prstGeom>
          <a:noFill/>
        </p:spPr>
        <p:txBody>
          <a:bodyPr wrap="square">
            <a:spAutoFit/>
          </a:bodyPr>
          <a:lstStyle/>
          <a:p>
            <a:r>
              <a:rPr lang="es-ES" sz="3600" b="1" u="none" strike="noStrike" dirty="0">
                <a:effectLst/>
                <a:latin typeface="Google Sans"/>
              </a:rPr>
              <a:t>Señalamientos y acusaciones falsas contra activistas, vinculándolos indebidamente con grupos armados ilegales o actos delictivos para deslegitimar sus protestas.</a:t>
            </a:r>
            <a:r>
              <a:rPr lang="es-ES" sz="3600" b="1" dirty="0"/>
              <a:t> </a:t>
            </a:r>
            <a:endParaRPr lang="es-CO" b="1" dirty="0"/>
          </a:p>
        </p:txBody>
      </p:sp>
    </p:spTree>
    <p:extLst>
      <p:ext uri="{BB962C8B-B14F-4D97-AF65-F5344CB8AC3E}">
        <p14:creationId xmlns:p14="http://schemas.microsoft.com/office/powerpoint/2010/main" val="10020398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Pactos Colectivos.</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24</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4524315"/>
          </a:xfrm>
          <a:prstGeom prst="rect">
            <a:avLst/>
          </a:prstGeom>
          <a:noFill/>
        </p:spPr>
        <p:txBody>
          <a:bodyPr wrap="square">
            <a:spAutoFit/>
          </a:bodyPr>
          <a:lstStyle/>
          <a:p>
            <a:r>
              <a:rPr lang="es-ES" sz="3600" b="1" u="none" strike="noStrike" dirty="0">
                <a:effectLst/>
                <a:latin typeface="Google Sans"/>
              </a:rPr>
              <a:t>Uso de acuerdos extralegales por parte de los empleadores para otorgar beneficios exclusivos a trabajadores no sindicalizados, desincentivando así la afiliación al sindicato.</a:t>
            </a:r>
            <a:r>
              <a:rPr lang="es-ES" sz="3600" b="1" dirty="0"/>
              <a:t> </a:t>
            </a:r>
            <a:endParaRPr lang="es-CO" b="1" dirty="0"/>
          </a:p>
        </p:txBody>
      </p:sp>
    </p:spTree>
    <p:extLst>
      <p:ext uri="{BB962C8B-B14F-4D97-AF65-F5344CB8AC3E}">
        <p14:creationId xmlns:p14="http://schemas.microsoft.com/office/powerpoint/2010/main" val="27980519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Acoso e intimidación.</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25</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3416320"/>
          </a:xfrm>
          <a:prstGeom prst="rect">
            <a:avLst/>
          </a:prstGeom>
          <a:noFill/>
        </p:spPr>
        <p:txBody>
          <a:bodyPr wrap="square">
            <a:spAutoFit/>
          </a:bodyPr>
          <a:lstStyle/>
          <a:p>
            <a:r>
              <a:rPr lang="es-ES" sz="3600" b="1" u="none" strike="noStrike" dirty="0">
                <a:effectLst/>
                <a:latin typeface="Google Sans"/>
              </a:rPr>
              <a:t>Prácticas sistemáticas de exclusión, sobrecarga laboral, traslados injustificados y limitaciones a la comunicación entre trabajadores.</a:t>
            </a:r>
            <a:r>
              <a:rPr lang="es-ES" sz="3600" b="1" dirty="0"/>
              <a:t> </a:t>
            </a:r>
            <a:endParaRPr lang="es-CO" b="1" dirty="0"/>
          </a:p>
        </p:txBody>
      </p:sp>
    </p:spTree>
    <p:extLst>
      <p:ext uri="{BB962C8B-B14F-4D97-AF65-F5344CB8AC3E}">
        <p14:creationId xmlns:p14="http://schemas.microsoft.com/office/powerpoint/2010/main" val="37687528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A229ECD8-5B58-C483-2096-1FEBAA915FF2}"/>
              </a:ext>
            </a:extLst>
          </p:cNvPr>
          <p:cNvSpPr>
            <a:spLocks noGrp="1"/>
          </p:cNvSpPr>
          <p:nvPr>
            <p:ph type="title"/>
          </p:nvPr>
        </p:nvSpPr>
        <p:spPr/>
        <p:txBody>
          <a:bodyPr/>
          <a:lstStyle/>
          <a:p>
            <a:r>
              <a:rPr lang="es-ES" b="1" i="0" dirty="0">
                <a:solidFill>
                  <a:schemeClr val="tx1"/>
                </a:solidFill>
              </a:rPr>
              <a:t>Marco de Protección y Denuncia.</a:t>
            </a:r>
            <a:endParaRPr lang="es-CO" b="1" i="0" dirty="0">
              <a:solidFill>
                <a:schemeClr val="tx1"/>
              </a:solidFill>
            </a:endParaRPr>
          </a:p>
        </p:txBody>
      </p:sp>
      <p:sp>
        <p:nvSpPr>
          <p:cNvPr id="7" name="Marcador de número de diapositiva 6">
            <a:extLst>
              <a:ext uri="{FF2B5EF4-FFF2-40B4-BE49-F238E27FC236}">
                <a16:creationId xmlns:a16="http://schemas.microsoft.com/office/drawing/2014/main" id="{A7655E9B-E2A6-FC6E-3640-53606F4535A8}"/>
              </a:ext>
            </a:extLst>
          </p:cNvPr>
          <p:cNvSpPr>
            <a:spLocks noGrp="1"/>
          </p:cNvSpPr>
          <p:nvPr>
            <p:ph type="sldNum" sz="quarter" idx="12"/>
          </p:nvPr>
        </p:nvSpPr>
        <p:spPr/>
        <p:txBody>
          <a:bodyPr/>
          <a:lstStyle/>
          <a:p>
            <a:pPr rtl="0"/>
            <a:fld id="{B9713C8C-8E70-45D5-AE59-23E60168254E}" type="slidenum">
              <a:rPr lang="es-ES" noProof="0" smtClean="0"/>
              <a:t>26</a:t>
            </a:fld>
            <a:endParaRPr lang="es-ES" noProof="0"/>
          </a:p>
        </p:txBody>
      </p:sp>
      <p:pic>
        <p:nvPicPr>
          <p:cNvPr id="10" name="Marcador de contenido 9">
            <a:extLst>
              <a:ext uri="{FF2B5EF4-FFF2-40B4-BE49-F238E27FC236}">
                <a16:creationId xmlns:a16="http://schemas.microsoft.com/office/drawing/2014/main" id="{F4F65290-87B6-0847-6230-F9CEA6C4CC14}"/>
              </a:ext>
            </a:extLst>
          </p:cNvPr>
          <p:cNvPicPr>
            <a:picLocks noGrp="1" noChangeAspect="1"/>
          </p:cNvPicPr>
          <p:nvPr>
            <p:ph sz="quarter" idx="13"/>
          </p:nvPr>
        </p:nvPicPr>
        <p:blipFill>
          <a:blip r:embed="rId2"/>
          <a:stretch>
            <a:fillRect/>
          </a:stretch>
        </p:blipFill>
        <p:spPr>
          <a:xfrm>
            <a:off x="6905625" y="457200"/>
            <a:ext cx="4739481" cy="5899149"/>
          </a:xfrm>
          <a:prstGeom prst="rect">
            <a:avLst/>
          </a:prstGeom>
        </p:spPr>
      </p:pic>
    </p:spTree>
    <p:extLst>
      <p:ext uri="{BB962C8B-B14F-4D97-AF65-F5344CB8AC3E}">
        <p14:creationId xmlns:p14="http://schemas.microsoft.com/office/powerpoint/2010/main" val="2987220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EC02B0-6114-45FA-BF40-69F0FB5E2F14}"/>
              </a:ext>
            </a:extLst>
          </p:cNvPr>
          <p:cNvSpPr>
            <a:spLocks noGrp="1"/>
          </p:cNvSpPr>
          <p:nvPr>
            <p:ph type="title"/>
          </p:nvPr>
        </p:nvSpPr>
        <p:spPr/>
        <p:txBody>
          <a:bodyPr rtlCol="0">
            <a:normAutofit fontScale="90000"/>
          </a:bodyPr>
          <a:lstStyle/>
          <a:p>
            <a:r>
              <a:rPr lang="es-ES" b="1" i="0" u="none" strike="noStrike" dirty="0">
                <a:effectLst/>
                <a:latin typeface="Google Sans"/>
              </a:rPr>
              <a:t>En Colombia, la vulneración a este derecho cuenta con mecanismos de defensa legales y constitucionales:</a:t>
            </a:r>
            <a:br>
              <a:rPr lang="es-ES" b="1" i="0" u="none" strike="noStrike" dirty="0">
                <a:effectLst/>
                <a:latin typeface="Google Sans"/>
              </a:rPr>
            </a:br>
            <a:r>
              <a:rPr lang="es-ES" dirty="0"/>
              <a:t> </a:t>
            </a:r>
          </a:p>
        </p:txBody>
      </p:sp>
      <p:sp>
        <p:nvSpPr>
          <p:cNvPr id="3" name="Marcador de texto 2">
            <a:extLst>
              <a:ext uri="{FF2B5EF4-FFF2-40B4-BE49-F238E27FC236}">
                <a16:creationId xmlns:a16="http://schemas.microsoft.com/office/drawing/2014/main" id="{90C0EF52-4912-4B03-AC36-1F323C916D80}"/>
              </a:ext>
            </a:extLst>
          </p:cNvPr>
          <p:cNvSpPr>
            <a:spLocks noGrp="1"/>
          </p:cNvSpPr>
          <p:nvPr>
            <p:ph type="body" idx="1"/>
          </p:nvPr>
        </p:nvSpPr>
        <p:spPr/>
        <p:txBody>
          <a:bodyPr rtlCol="0"/>
          <a:lstStyle/>
          <a:p>
            <a:pPr rtl="0"/>
            <a:r>
              <a:rPr lang="es-ES" dirty="0"/>
              <a:t>Acción de Tutela</a:t>
            </a:r>
          </a:p>
        </p:txBody>
      </p:sp>
      <p:sp>
        <p:nvSpPr>
          <p:cNvPr id="4" name="Marcador de contenido 3">
            <a:extLst>
              <a:ext uri="{FF2B5EF4-FFF2-40B4-BE49-F238E27FC236}">
                <a16:creationId xmlns:a16="http://schemas.microsoft.com/office/drawing/2014/main" id="{B32D0151-A8F0-46E3-8A2B-11A93ECEEC14}"/>
              </a:ext>
            </a:extLst>
          </p:cNvPr>
          <p:cNvSpPr>
            <a:spLocks noGrp="1"/>
          </p:cNvSpPr>
          <p:nvPr>
            <p:ph sz="half" idx="2"/>
          </p:nvPr>
        </p:nvSpPr>
        <p:spPr>
          <a:xfrm>
            <a:off x="839788" y="3127248"/>
            <a:ext cx="3323138" cy="3063240"/>
          </a:xfrm>
        </p:spPr>
        <p:txBody>
          <a:bodyPr rtlCol="0">
            <a:normAutofit fontScale="92500" lnSpcReduction="10000"/>
          </a:bodyPr>
          <a:lstStyle/>
          <a:p>
            <a:pPr rtl="0"/>
            <a:r>
              <a:rPr lang="es-ES" sz="2400" b="1" u="none" strike="noStrike" dirty="0">
                <a:effectLst/>
                <a:latin typeface="Google Sans"/>
              </a:rPr>
              <a:t>Utilizada como mecanismo preferente y urgente para lograr el reintegro inmediato de un trabajador despedido en retaliación por su actividad sindical y para evitar un perjuicio irremediable.</a:t>
            </a:r>
            <a:r>
              <a:rPr lang="es-ES" dirty="0"/>
              <a:t> </a:t>
            </a:r>
            <a:endParaRPr lang="es-ES" sz="1800" dirty="0"/>
          </a:p>
          <a:p>
            <a:pPr rtl="0"/>
            <a:endParaRPr lang="es-ES" dirty="0"/>
          </a:p>
        </p:txBody>
      </p:sp>
      <p:sp>
        <p:nvSpPr>
          <p:cNvPr id="5" name="Marcador de texto 4">
            <a:extLst>
              <a:ext uri="{FF2B5EF4-FFF2-40B4-BE49-F238E27FC236}">
                <a16:creationId xmlns:a16="http://schemas.microsoft.com/office/drawing/2014/main" id="{DCFF16C4-EADF-47AC-B546-9BB6B594D0FA}"/>
              </a:ext>
            </a:extLst>
          </p:cNvPr>
          <p:cNvSpPr>
            <a:spLocks noGrp="1"/>
          </p:cNvSpPr>
          <p:nvPr>
            <p:ph type="body" sz="quarter" idx="3"/>
          </p:nvPr>
        </p:nvSpPr>
        <p:spPr/>
        <p:txBody>
          <a:bodyPr rtlCol="0"/>
          <a:lstStyle/>
          <a:p>
            <a:pPr rtl="0"/>
            <a:r>
              <a:rPr lang="es-ES" dirty="0"/>
              <a:t>Ministerio del Trabajo.</a:t>
            </a:r>
          </a:p>
        </p:txBody>
      </p:sp>
      <p:sp>
        <p:nvSpPr>
          <p:cNvPr id="6" name="Marcador de contenido 5">
            <a:extLst>
              <a:ext uri="{FF2B5EF4-FFF2-40B4-BE49-F238E27FC236}">
                <a16:creationId xmlns:a16="http://schemas.microsoft.com/office/drawing/2014/main" id="{D5218CF3-AC6F-43C5-8862-AA88D121070B}"/>
              </a:ext>
            </a:extLst>
          </p:cNvPr>
          <p:cNvSpPr>
            <a:spLocks noGrp="1"/>
          </p:cNvSpPr>
          <p:nvPr>
            <p:ph sz="quarter" idx="4"/>
          </p:nvPr>
        </p:nvSpPr>
        <p:spPr>
          <a:xfrm>
            <a:off x="4541519" y="3127248"/>
            <a:ext cx="3423385" cy="3063240"/>
          </a:xfrm>
        </p:spPr>
        <p:txBody>
          <a:bodyPr rtlCol="0">
            <a:noAutofit/>
          </a:bodyPr>
          <a:lstStyle/>
          <a:p>
            <a:pPr rtl="0"/>
            <a:r>
              <a:rPr lang="es-ES" sz="2400" b="1" dirty="0"/>
              <a:t>Entidad encargada de inspeccionar, vigilar y sancionar a las empresas que incurran en prácticas antisindicales y violación de la libertad sindical.</a:t>
            </a:r>
          </a:p>
        </p:txBody>
      </p:sp>
      <p:sp>
        <p:nvSpPr>
          <p:cNvPr id="7" name="Marcador de texto 6">
            <a:extLst>
              <a:ext uri="{FF2B5EF4-FFF2-40B4-BE49-F238E27FC236}">
                <a16:creationId xmlns:a16="http://schemas.microsoft.com/office/drawing/2014/main" id="{BC351E8A-820B-4A5A-8704-9D121A96F332}"/>
              </a:ext>
            </a:extLst>
          </p:cNvPr>
          <p:cNvSpPr>
            <a:spLocks noGrp="1"/>
          </p:cNvSpPr>
          <p:nvPr>
            <p:ph type="body" sz="quarter" idx="13"/>
          </p:nvPr>
        </p:nvSpPr>
        <p:spPr/>
        <p:txBody>
          <a:bodyPr rtlCol="0"/>
          <a:lstStyle/>
          <a:p>
            <a:pPr rtl="0"/>
            <a:r>
              <a:rPr lang="es-ES" dirty="0"/>
              <a:t>Delitos Penales.</a:t>
            </a:r>
          </a:p>
        </p:txBody>
      </p:sp>
      <p:sp>
        <p:nvSpPr>
          <p:cNvPr id="8" name="Marcador de contenido 7">
            <a:extLst>
              <a:ext uri="{FF2B5EF4-FFF2-40B4-BE49-F238E27FC236}">
                <a16:creationId xmlns:a16="http://schemas.microsoft.com/office/drawing/2014/main" id="{7E8C2F85-AB4A-4E27-8962-15AB4A9225EB}"/>
              </a:ext>
            </a:extLst>
          </p:cNvPr>
          <p:cNvSpPr>
            <a:spLocks noGrp="1"/>
          </p:cNvSpPr>
          <p:nvPr>
            <p:ph sz="quarter" idx="14"/>
          </p:nvPr>
        </p:nvSpPr>
        <p:spPr>
          <a:xfrm>
            <a:off x="8243251" y="3127248"/>
            <a:ext cx="3708117" cy="3305636"/>
          </a:xfrm>
        </p:spPr>
        <p:txBody>
          <a:bodyPr rtlCol="0">
            <a:normAutofit lnSpcReduction="10000"/>
          </a:bodyPr>
          <a:lstStyle/>
          <a:p>
            <a:pPr rtl="0"/>
            <a:r>
              <a:rPr lang="es-ES" sz="2400" b="1" u="none" strike="noStrike" dirty="0">
                <a:effectLst/>
                <a:latin typeface="Google Sans"/>
              </a:rPr>
              <a:t>El Código Penal Colombiano tipifica la violación a la libertad sindical, lo que permite iniciar procesos judiciales ante la Fiscalía General de la Nación contra quienes obstruyan el ejercicio de este derecho.</a:t>
            </a:r>
            <a:r>
              <a:rPr lang="es-ES" dirty="0"/>
              <a:t> </a:t>
            </a:r>
            <a:endParaRPr lang="es-ES" sz="1800" dirty="0"/>
          </a:p>
          <a:p>
            <a:pPr rtl="0"/>
            <a:endParaRPr lang="es-ES" dirty="0"/>
          </a:p>
        </p:txBody>
      </p:sp>
      <p:sp>
        <p:nvSpPr>
          <p:cNvPr id="11" name="Marcador de número de diapositiva 10">
            <a:extLst>
              <a:ext uri="{FF2B5EF4-FFF2-40B4-BE49-F238E27FC236}">
                <a16:creationId xmlns:a16="http://schemas.microsoft.com/office/drawing/2014/main" id="{A2A5F5C6-0A35-4E6A-BF43-EDAF5AD55104}"/>
              </a:ext>
            </a:extLst>
          </p:cNvPr>
          <p:cNvSpPr>
            <a:spLocks noGrp="1"/>
          </p:cNvSpPr>
          <p:nvPr>
            <p:ph type="sldNum" sz="quarter" idx="12"/>
          </p:nvPr>
        </p:nvSpPr>
        <p:spPr/>
        <p:txBody>
          <a:bodyPr rtlCol="0"/>
          <a:lstStyle/>
          <a:p>
            <a:pPr rtl="0"/>
            <a:fld id="{B9713C8C-8E70-45D5-AE59-23E60168254E}" type="slidenum">
              <a:rPr lang="es-ES" smtClean="0"/>
              <a:t>27</a:t>
            </a:fld>
            <a:endParaRPr lang="es-ES"/>
          </a:p>
        </p:txBody>
      </p:sp>
    </p:spTree>
    <p:extLst>
      <p:ext uri="{BB962C8B-B14F-4D97-AF65-F5344CB8AC3E}">
        <p14:creationId xmlns:p14="http://schemas.microsoft.com/office/powerpoint/2010/main" val="12415055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35F1468B-C258-4C91-F6FB-2F71866DC9DB}"/>
              </a:ext>
            </a:extLst>
          </p:cNvPr>
          <p:cNvSpPr>
            <a:spLocks noGrp="1"/>
          </p:cNvSpPr>
          <p:nvPr>
            <p:ph type="title"/>
          </p:nvPr>
        </p:nvSpPr>
        <p:spPr/>
        <p:txBody>
          <a:bodyPr/>
          <a:lstStyle/>
          <a:p>
            <a:r>
              <a:rPr lang="es-ES" b="1" i="0" dirty="0">
                <a:solidFill>
                  <a:schemeClr val="tx1"/>
                </a:solidFill>
              </a:rPr>
              <a:t>Regulación desde el Derecho Penal.</a:t>
            </a:r>
            <a:endParaRPr lang="es-CO" b="1" i="0" dirty="0">
              <a:solidFill>
                <a:schemeClr val="tx1"/>
              </a:solidFill>
            </a:endParaRPr>
          </a:p>
        </p:txBody>
      </p:sp>
      <p:sp>
        <p:nvSpPr>
          <p:cNvPr id="9" name="Marcador de número de diapositiva 8">
            <a:extLst>
              <a:ext uri="{FF2B5EF4-FFF2-40B4-BE49-F238E27FC236}">
                <a16:creationId xmlns:a16="http://schemas.microsoft.com/office/drawing/2014/main" id="{E3F8E5AF-3AA4-FD28-5B60-44EAED9ACE16}"/>
              </a:ext>
            </a:extLst>
          </p:cNvPr>
          <p:cNvSpPr>
            <a:spLocks noGrp="1"/>
          </p:cNvSpPr>
          <p:nvPr>
            <p:ph type="sldNum" sz="quarter" idx="12"/>
          </p:nvPr>
        </p:nvSpPr>
        <p:spPr/>
        <p:txBody>
          <a:bodyPr/>
          <a:lstStyle/>
          <a:p>
            <a:pPr rtl="0"/>
            <a:fld id="{B9713C8C-8E70-45D5-AE59-23E60168254E}" type="slidenum">
              <a:rPr lang="es-ES" noProof="0" smtClean="0"/>
              <a:t>28</a:t>
            </a:fld>
            <a:endParaRPr lang="es-ES" noProof="0"/>
          </a:p>
        </p:txBody>
      </p:sp>
      <p:pic>
        <p:nvPicPr>
          <p:cNvPr id="8194" name="Picture 2" descr="CeCo | EE.UU.: Novedades en persecución penal en competencia">
            <a:extLst>
              <a:ext uri="{FF2B5EF4-FFF2-40B4-BE49-F238E27FC236}">
                <a16:creationId xmlns:a16="http://schemas.microsoft.com/office/drawing/2014/main" id="{A31FCD69-188D-76AC-276C-6A207B0E2C45}"/>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9258" r="1925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1918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F053515F-5B53-285A-27D3-75D2D036FED8}"/>
              </a:ext>
            </a:extLst>
          </p:cNvPr>
          <p:cNvSpPr>
            <a:spLocks noGrp="1"/>
          </p:cNvSpPr>
          <p:nvPr>
            <p:ph type="title"/>
          </p:nvPr>
        </p:nvSpPr>
        <p:spPr/>
        <p:txBody>
          <a:bodyPr/>
          <a:lstStyle/>
          <a:p>
            <a:r>
              <a:rPr lang="es-ES" b="1" i="0" dirty="0"/>
              <a:t>Persecución Sindical.</a:t>
            </a:r>
            <a:endParaRPr lang="es-CO" b="1" i="0" dirty="0"/>
          </a:p>
        </p:txBody>
      </p:sp>
      <p:sp>
        <p:nvSpPr>
          <p:cNvPr id="9" name="Marcador de texto 8">
            <a:extLst>
              <a:ext uri="{FF2B5EF4-FFF2-40B4-BE49-F238E27FC236}">
                <a16:creationId xmlns:a16="http://schemas.microsoft.com/office/drawing/2014/main" id="{67B56CE8-A529-AFEE-3B6A-8AD31DD425CC}"/>
              </a:ext>
            </a:extLst>
          </p:cNvPr>
          <p:cNvSpPr>
            <a:spLocks noGrp="1"/>
          </p:cNvSpPr>
          <p:nvPr>
            <p:ph type="body" idx="1"/>
          </p:nvPr>
        </p:nvSpPr>
        <p:spPr/>
        <p:txBody>
          <a:bodyPr/>
          <a:lstStyle/>
          <a:p>
            <a:r>
              <a:rPr lang="es-ES" dirty="0"/>
              <a:t>Definición general.</a:t>
            </a:r>
            <a:endParaRPr lang="es-CO" dirty="0"/>
          </a:p>
        </p:txBody>
      </p:sp>
      <p:sp>
        <p:nvSpPr>
          <p:cNvPr id="10" name="Marcador de contenido 9">
            <a:extLst>
              <a:ext uri="{FF2B5EF4-FFF2-40B4-BE49-F238E27FC236}">
                <a16:creationId xmlns:a16="http://schemas.microsoft.com/office/drawing/2014/main" id="{1D05668E-582E-B52B-B0D9-2969BF78B893}"/>
              </a:ext>
            </a:extLst>
          </p:cNvPr>
          <p:cNvSpPr>
            <a:spLocks noGrp="1"/>
          </p:cNvSpPr>
          <p:nvPr>
            <p:ph sz="half" idx="2"/>
          </p:nvPr>
        </p:nvSpPr>
        <p:spPr/>
        <p:txBody>
          <a:bodyPr/>
          <a:lstStyle/>
          <a:p>
            <a:r>
              <a:rPr lang="es-ES" sz="2000" b="1" u="none" strike="noStrike" dirty="0">
                <a:effectLst/>
                <a:latin typeface="Google Sans"/>
              </a:rPr>
              <a:t>La persecución sindical es cualquier acción de un empleador, gobierno o terceros que busca intimidar, discriminar o despedir a los trabajadores por ejercer su derecho a la asociación sindical</a:t>
            </a:r>
            <a:r>
              <a:rPr lang="es-ES" sz="2000" b="1" dirty="0"/>
              <a:t>. </a:t>
            </a:r>
            <a:r>
              <a:rPr lang="es-ES" sz="2000" b="1" dirty="0">
                <a:latin typeface="Google Sans"/>
              </a:rPr>
              <a:t>Sus formas más comunes incluyen desde despidos injustificados y acoso laboral hasta la presión para disolver sindicato.</a:t>
            </a:r>
            <a:endParaRPr lang="es-CO" b="1" dirty="0">
              <a:latin typeface="Google Sans"/>
            </a:endParaRPr>
          </a:p>
        </p:txBody>
      </p:sp>
      <p:sp>
        <p:nvSpPr>
          <p:cNvPr id="11" name="Marcador de texto 10">
            <a:extLst>
              <a:ext uri="{FF2B5EF4-FFF2-40B4-BE49-F238E27FC236}">
                <a16:creationId xmlns:a16="http://schemas.microsoft.com/office/drawing/2014/main" id="{937DBE98-3D61-DC47-5BBA-7BB05039B6DD}"/>
              </a:ext>
            </a:extLst>
          </p:cNvPr>
          <p:cNvSpPr>
            <a:spLocks noGrp="1"/>
          </p:cNvSpPr>
          <p:nvPr>
            <p:ph type="body" sz="quarter" idx="3"/>
          </p:nvPr>
        </p:nvSpPr>
        <p:spPr/>
        <p:txBody>
          <a:bodyPr/>
          <a:lstStyle/>
          <a:p>
            <a:r>
              <a:rPr lang="es-ES" dirty="0"/>
              <a:t>Desde lo penal (delito).</a:t>
            </a:r>
            <a:endParaRPr lang="es-CO" dirty="0"/>
          </a:p>
        </p:txBody>
      </p:sp>
      <p:sp>
        <p:nvSpPr>
          <p:cNvPr id="12" name="Marcador de contenido 11">
            <a:extLst>
              <a:ext uri="{FF2B5EF4-FFF2-40B4-BE49-F238E27FC236}">
                <a16:creationId xmlns:a16="http://schemas.microsoft.com/office/drawing/2014/main" id="{4569B8A5-4DE0-25E2-8A59-C848FD7905A3}"/>
              </a:ext>
            </a:extLst>
          </p:cNvPr>
          <p:cNvSpPr>
            <a:spLocks noGrp="1"/>
          </p:cNvSpPr>
          <p:nvPr>
            <p:ph sz="quarter" idx="4"/>
          </p:nvPr>
        </p:nvSpPr>
        <p:spPr/>
        <p:txBody>
          <a:bodyPr/>
          <a:lstStyle/>
          <a:p>
            <a:r>
              <a:rPr lang="es-ES" sz="2000" dirty="0">
                <a:latin typeface="Google Sans"/>
              </a:rPr>
              <a:t>L</a:t>
            </a:r>
            <a:r>
              <a:rPr lang="es-ES" sz="2000" b="0" u="none" strike="noStrike" dirty="0">
                <a:effectLst/>
                <a:latin typeface="Google Sans"/>
              </a:rPr>
              <a:t>a persecución sindical es un delito. En Colombia, está tipificada penalmente como la violación a los derechos de reunión y asociación</a:t>
            </a:r>
            <a:r>
              <a:rPr lang="es-ES" sz="2000" dirty="0"/>
              <a:t>. </a:t>
            </a:r>
            <a:r>
              <a:rPr lang="es-ES" sz="2000" dirty="0">
                <a:latin typeface="Google Sans"/>
              </a:rPr>
              <a:t>Los empleadores o cualquier persona que impida, limite o perturbe el derecho a la libre asociación sindical enfrentan penas que van desde </a:t>
            </a:r>
            <a:r>
              <a:rPr lang="es-ES" sz="2000" b="1" u="none" strike="noStrike" dirty="0">
                <a:effectLst/>
                <a:latin typeface="Google Sans"/>
              </a:rPr>
              <a:t>prisión de uno (1) a cinco (5) años</a:t>
            </a:r>
            <a:r>
              <a:rPr lang="es-ES" sz="2000" dirty="0">
                <a:latin typeface="Google Sans"/>
              </a:rPr>
              <a:t>, además de multas económicas.</a:t>
            </a:r>
            <a:r>
              <a:rPr lang="es-ES" sz="2000" dirty="0"/>
              <a:t> </a:t>
            </a:r>
            <a:endParaRPr lang="es-CO" dirty="0"/>
          </a:p>
        </p:txBody>
      </p:sp>
      <p:sp>
        <p:nvSpPr>
          <p:cNvPr id="7" name="Marcador de número de diapositiva 6">
            <a:extLst>
              <a:ext uri="{FF2B5EF4-FFF2-40B4-BE49-F238E27FC236}">
                <a16:creationId xmlns:a16="http://schemas.microsoft.com/office/drawing/2014/main" id="{9E189742-DB0D-FEA8-C531-C9EF784AD8DF}"/>
              </a:ext>
            </a:extLst>
          </p:cNvPr>
          <p:cNvSpPr>
            <a:spLocks noGrp="1"/>
          </p:cNvSpPr>
          <p:nvPr>
            <p:ph type="sldNum" sz="quarter" idx="12"/>
          </p:nvPr>
        </p:nvSpPr>
        <p:spPr/>
        <p:txBody>
          <a:bodyPr/>
          <a:lstStyle/>
          <a:p>
            <a:pPr rtl="0"/>
            <a:fld id="{B9713C8C-8E70-45D5-AE59-23E60168254E}" type="slidenum">
              <a:rPr lang="es-ES" noProof="0" smtClean="0"/>
              <a:t>29</a:t>
            </a:fld>
            <a:endParaRPr lang="es-ES" noProof="0" dirty="0"/>
          </a:p>
        </p:txBody>
      </p:sp>
    </p:spTree>
    <p:extLst>
      <p:ext uri="{BB962C8B-B14F-4D97-AF65-F5344CB8AC3E}">
        <p14:creationId xmlns:p14="http://schemas.microsoft.com/office/powerpoint/2010/main" val="2834327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id="{F67F229A-48C3-4BE7-96EC-3C05DC7FB720}"/>
              </a:ext>
            </a:extLst>
          </p:cNvPr>
          <p:cNvSpPr>
            <a:spLocks noGrp="1"/>
          </p:cNvSpPr>
          <p:nvPr>
            <p:ph type="title"/>
          </p:nvPr>
        </p:nvSpPr>
        <p:spPr/>
        <p:txBody>
          <a:bodyPr rtlCol="0"/>
          <a:lstStyle/>
          <a:p>
            <a:pPr rtl="0"/>
            <a:r>
              <a:rPr lang="es-ES" b="1" i="0" dirty="0">
                <a:solidFill>
                  <a:schemeClr val="tx1"/>
                </a:solidFill>
              </a:rPr>
              <a:t>Persecución Sindical en Colombia.</a:t>
            </a:r>
          </a:p>
        </p:txBody>
      </p:sp>
      <p:sp>
        <p:nvSpPr>
          <p:cNvPr id="11" name="Marcador de contenido 10">
            <a:extLst>
              <a:ext uri="{FF2B5EF4-FFF2-40B4-BE49-F238E27FC236}">
                <a16:creationId xmlns:a16="http://schemas.microsoft.com/office/drawing/2014/main" id="{7041F48D-F184-4F9F-B5AC-F127F0898F39}"/>
              </a:ext>
            </a:extLst>
          </p:cNvPr>
          <p:cNvSpPr>
            <a:spLocks noGrp="1"/>
          </p:cNvSpPr>
          <p:nvPr>
            <p:ph sz="quarter" idx="13"/>
          </p:nvPr>
        </p:nvSpPr>
        <p:spPr>
          <a:xfrm>
            <a:off x="6735763" y="712788"/>
            <a:ext cx="4862679" cy="5432425"/>
          </a:xfrm>
        </p:spPr>
        <p:txBody>
          <a:bodyPr rtlCol="0"/>
          <a:lstStyle/>
          <a:p>
            <a:pPr rtl="0"/>
            <a:r>
              <a:rPr lang="es-ES" sz="2000" b="1" dirty="0"/>
              <a:t>Diversas causas en Colombia.</a:t>
            </a:r>
            <a:r>
              <a:rPr lang="es-ES" sz="1800" dirty="0"/>
              <a:t> </a:t>
            </a:r>
          </a:p>
        </p:txBody>
      </p:sp>
      <p:sp>
        <p:nvSpPr>
          <p:cNvPr id="12" name="Marcador de fecha 11">
            <a:extLst>
              <a:ext uri="{FF2B5EF4-FFF2-40B4-BE49-F238E27FC236}">
                <a16:creationId xmlns:a16="http://schemas.microsoft.com/office/drawing/2014/main" id="{9C693BAD-6B4E-48AD-88BF-D933B374A1F1}"/>
              </a:ext>
            </a:extLst>
          </p:cNvPr>
          <p:cNvSpPr>
            <a:spLocks noGrp="1"/>
          </p:cNvSpPr>
          <p:nvPr>
            <p:ph type="dt" sz="half" idx="10"/>
          </p:nvPr>
        </p:nvSpPr>
        <p:spPr/>
        <p:txBody>
          <a:bodyPr rtlCol="0"/>
          <a:lstStyle/>
          <a:p>
            <a:pPr rtl="0"/>
            <a:r>
              <a:rPr lang="es-ES"/>
              <a:t>3/9/20XX</a:t>
            </a:r>
          </a:p>
        </p:txBody>
      </p:sp>
      <p:sp>
        <p:nvSpPr>
          <p:cNvPr id="13" name="Marcador de pie de página 12">
            <a:extLst>
              <a:ext uri="{FF2B5EF4-FFF2-40B4-BE49-F238E27FC236}">
                <a16:creationId xmlns:a16="http://schemas.microsoft.com/office/drawing/2014/main" id="{1B9E4CF7-70FB-40DF-BE47-6E5AE3154753}"/>
              </a:ext>
            </a:extLst>
          </p:cNvPr>
          <p:cNvSpPr>
            <a:spLocks noGrp="1"/>
          </p:cNvSpPr>
          <p:nvPr>
            <p:ph type="ftr" sz="quarter" idx="11"/>
          </p:nvPr>
        </p:nvSpPr>
        <p:spPr/>
        <p:txBody>
          <a:bodyPr rtlCol="0"/>
          <a:lstStyle/>
          <a:p>
            <a:pPr rtl="0"/>
            <a:r>
              <a:rPr lang="es-ES"/>
              <a:t>Título de la presentación</a:t>
            </a:r>
          </a:p>
        </p:txBody>
      </p:sp>
      <p:sp>
        <p:nvSpPr>
          <p:cNvPr id="14" name="Marcador de número de diapositiva 13">
            <a:extLst>
              <a:ext uri="{FF2B5EF4-FFF2-40B4-BE49-F238E27FC236}">
                <a16:creationId xmlns:a16="http://schemas.microsoft.com/office/drawing/2014/main" id="{C1EA167B-7079-4284-997F-7309C510B763}"/>
              </a:ext>
            </a:extLst>
          </p:cNvPr>
          <p:cNvSpPr>
            <a:spLocks noGrp="1"/>
          </p:cNvSpPr>
          <p:nvPr>
            <p:ph type="sldNum" sz="quarter" idx="12"/>
          </p:nvPr>
        </p:nvSpPr>
        <p:spPr/>
        <p:txBody>
          <a:bodyPr rtlCol="0"/>
          <a:lstStyle/>
          <a:p>
            <a:pPr rtl="0"/>
            <a:fld id="{B9713C8C-8E70-45D5-AE59-23E60168254E}" type="slidenum">
              <a:rPr lang="es-ES" smtClean="0"/>
              <a:t>3</a:t>
            </a:fld>
            <a:endParaRPr lang="es-ES"/>
          </a:p>
        </p:txBody>
      </p:sp>
    </p:spTree>
    <p:extLst>
      <p:ext uri="{BB962C8B-B14F-4D97-AF65-F5344CB8AC3E}">
        <p14:creationId xmlns:p14="http://schemas.microsoft.com/office/powerpoint/2010/main" val="2849151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número de diapositiva 8">
            <a:extLst>
              <a:ext uri="{FF2B5EF4-FFF2-40B4-BE49-F238E27FC236}">
                <a16:creationId xmlns:a16="http://schemas.microsoft.com/office/drawing/2014/main" id="{B7093F60-3656-BFB3-89DB-3F440B3D3604}"/>
              </a:ext>
            </a:extLst>
          </p:cNvPr>
          <p:cNvSpPr>
            <a:spLocks noGrp="1"/>
          </p:cNvSpPr>
          <p:nvPr>
            <p:ph type="sldNum" sz="quarter" idx="12"/>
          </p:nvPr>
        </p:nvSpPr>
        <p:spPr/>
        <p:txBody>
          <a:bodyPr/>
          <a:lstStyle/>
          <a:p>
            <a:pPr rtl="0"/>
            <a:fld id="{B9713C8C-8E70-45D5-AE59-23E60168254E}" type="slidenum">
              <a:rPr lang="es-ES" noProof="0" smtClean="0"/>
              <a:t>30</a:t>
            </a:fld>
            <a:endParaRPr lang="es-ES" noProof="0"/>
          </a:p>
        </p:txBody>
      </p:sp>
      <p:sp>
        <p:nvSpPr>
          <p:cNvPr id="11" name="CuadroTexto 10">
            <a:extLst>
              <a:ext uri="{FF2B5EF4-FFF2-40B4-BE49-F238E27FC236}">
                <a16:creationId xmlns:a16="http://schemas.microsoft.com/office/drawing/2014/main" id="{2584CB7F-956D-F21A-36A1-1A1B23010365}"/>
              </a:ext>
            </a:extLst>
          </p:cNvPr>
          <p:cNvSpPr txBox="1"/>
          <p:nvPr/>
        </p:nvSpPr>
        <p:spPr>
          <a:xfrm>
            <a:off x="381000" y="620316"/>
            <a:ext cx="10515600" cy="6001643"/>
          </a:xfrm>
          <a:prstGeom prst="rect">
            <a:avLst/>
          </a:prstGeom>
          <a:noFill/>
        </p:spPr>
        <p:txBody>
          <a:bodyPr wrap="square">
            <a:spAutoFit/>
          </a:bodyPr>
          <a:lstStyle/>
          <a:p>
            <a:r>
              <a:rPr lang="es-ES" sz="2400" b="1" u="none" strike="noStrike" dirty="0">
                <a:effectLst/>
                <a:latin typeface="Google Sans"/>
              </a:rPr>
              <a:t>Conductas comunes:</a:t>
            </a:r>
          </a:p>
          <a:p>
            <a:endParaRPr lang="es-ES" sz="2400" b="1" u="none" strike="noStrike" dirty="0">
              <a:effectLst/>
              <a:latin typeface="Google Sans"/>
            </a:endParaRPr>
          </a:p>
          <a:p>
            <a:r>
              <a:rPr lang="es-ES" sz="2400" b="1" u="none" strike="noStrike" dirty="0">
                <a:effectLst/>
                <a:latin typeface="Google Sans"/>
              </a:rPr>
              <a:t>Se considera persecución sindical cualquier acto que busque destruir o debilitar una organización de trabajadores, tales como:</a:t>
            </a:r>
          </a:p>
          <a:p>
            <a:pPr>
              <a:buFont typeface="Arial" panose="020B0604020202020204" pitchFamily="34" charset="0"/>
              <a:buChar char="•"/>
            </a:pPr>
            <a:r>
              <a:rPr lang="es-ES" sz="2400" b="1" u="none" strike="noStrike" dirty="0">
                <a:effectLst/>
                <a:latin typeface="Google Sans"/>
              </a:rPr>
              <a:t>Despidos injustificados: Cancelar el contrato de líderes sindicales o miembros activos (evadiendo el fuero sindical).</a:t>
            </a:r>
          </a:p>
          <a:p>
            <a:pPr>
              <a:buFont typeface="Arial" panose="020B0604020202020204" pitchFamily="34" charset="0"/>
              <a:buChar char="•"/>
            </a:pPr>
            <a:endParaRPr lang="es-ES" sz="2400" b="1" u="none" strike="noStrike" dirty="0">
              <a:effectLst/>
              <a:latin typeface="Google Sans"/>
            </a:endParaRPr>
          </a:p>
          <a:p>
            <a:pPr>
              <a:buFont typeface="Arial" panose="020B0604020202020204" pitchFamily="34" charset="0"/>
              <a:buChar char="•"/>
            </a:pPr>
            <a:r>
              <a:rPr lang="es-ES" sz="2400" b="1" u="none" strike="noStrike" dirty="0">
                <a:effectLst/>
                <a:latin typeface="Google Sans"/>
              </a:rPr>
              <a:t>Acoso laboral: Imposición de cargas excesivas, traslados arbitrarios o humillaciones con el objetivo de forzar la renuncia.</a:t>
            </a:r>
          </a:p>
          <a:p>
            <a:pPr>
              <a:buFont typeface="Arial" panose="020B0604020202020204" pitchFamily="34" charset="0"/>
              <a:buChar char="•"/>
            </a:pPr>
            <a:endParaRPr lang="es-ES" sz="2400" b="1" u="none" strike="noStrike" dirty="0">
              <a:effectLst/>
              <a:latin typeface="Google Sans"/>
            </a:endParaRPr>
          </a:p>
          <a:p>
            <a:pPr>
              <a:buFont typeface="Arial" panose="020B0604020202020204" pitchFamily="34" charset="0"/>
              <a:buChar char="•"/>
            </a:pPr>
            <a:r>
              <a:rPr lang="es-ES" sz="2400" b="1" u="none" strike="noStrike" dirty="0">
                <a:effectLst/>
                <a:latin typeface="Google Sans"/>
              </a:rPr>
              <a:t>Desinformación y soborno: Ofrecer incentivos económicos a trabajadores para que abandonen el sindicato.</a:t>
            </a:r>
          </a:p>
          <a:p>
            <a:pPr>
              <a:buFont typeface="Arial" panose="020B0604020202020204" pitchFamily="34" charset="0"/>
              <a:buChar char="•"/>
            </a:pPr>
            <a:endParaRPr lang="es-ES" sz="2400" b="1" u="none" strike="noStrike" dirty="0">
              <a:effectLst/>
              <a:latin typeface="Google Sans"/>
            </a:endParaRPr>
          </a:p>
          <a:p>
            <a:pPr>
              <a:buFont typeface="Arial" panose="020B0604020202020204" pitchFamily="34" charset="0"/>
              <a:buChar char="•"/>
            </a:pPr>
            <a:r>
              <a:rPr lang="es-ES" sz="2400" b="1" u="none" strike="noStrike" dirty="0">
                <a:effectLst/>
                <a:latin typeface="Google Sans"/>
              </a:rPr>
              <a:t>Pactos colectivos abusivos: Otorgar mejores condiciones o beneficios a trabajadores no sindicalizados para restar peso a la negociación colectiva del sindicato. </a:t>
            </a:r>
          </a:p>
        </p:txBody>
      </p:sp>
    </p:spTree>
    <p:extLst>
      <p:ext uri="{BB962C8B-B14F-4D97-AF65-F5344CB8AC3E}">
        <p14:creationId xmlns:p14="http://schemas.microsoft.com/office/powerpoint/2010/main" val="3243796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número de diapositiva 6">
            <a:extLst>
              <a:ext uri="{FF2B5EF4-FFF2-40B4-BE49-F238E27FC236}">
                <a16:creationId xmlns:a16="http://schemas.microsoft.com/office/drawing/2014/main" id="{218A33DA-B3DB-FBD0-B5EB-229F973C55EA}"/>
              </a:ext>
            </a:extLst>
          </p:cNvPr>
          <p:cNvSpPr>
            <a:spLocks noGrp="1"/>
          </p:cNvSpPr>
          <p:nvPr>
            <p:ph type="sldNum" sz="quarter" idx="12"/>
          </p:nvPr>
        </p:nvSpPr>
        <p:spPr/>
        <p:txBody>
          <a:bodyPr/>
          <a:lstStyle/>
          <a:p>
            <a:pPr rtl="0"/>
            <a:fld id="{B9713C8C-8E70-45D5-AE59-23E60168254E}" type="slidenum">
              <a:rPr lang="es-ES" noProof="0" smtClean="0"/>
              <a:t>31</a:t>
            </a:fld>
            <a:endParaRPr lang="es-ES" noProof="0"/>
          </a:p>
        </p:txBody>
      </p:sp>
      <p:sp>
        <p:nvSpPr>
          <p:cNvPr id="9" name="CuadroTexto 8">
            <a:extLst>
              <a:ext uri="{FF2B5EF4-FFF2-40B4-BE49-F238E27FC236}">
                <a16:creationId xmlns:a16="http://schemas.microsoft.com/office/drawing/2014/main" id="{501831F3-DFFD-77D7-FB01-F7ECD7DF9D61}"/>
              </a:ext>
            </a:extLst>
          </p:cNvPr>
          <p:cNvSpPr txBox="1"/>
          <p:nvPr/>
        </p:nvSpPr>
        <p:spPr>
          <a:xfrm>
            <a:off x="504825" y="304056"/>
            <a:ext cx="10715625" cy="6617196"/>
          </a:xfrm>
          <a:prstGeom prst="rect">
            <a:avLst/>
          </a:prstGeom>
          <a:noFill/>
        </p:spPr>
        <p:txBody>
          <a:bodyPr wrap="square">
            <a:spAutoFit/>
          </a:bodyPr>
          <a:lstStyle/>
          <a:p>
            <a:pPr algn="ctr" fontAlgn="base"/>
            <a:r>
              <a:rPr lang="es-ES" sz="2000" b="1" i="0" dirty="0">
                <a:solidFill>
                  <a:srgbClr val="333333"/>
                </a:solidFill>
                <a:effectLst/>
                <a:latin typeface="Arial" panose="020B0604020202020204" pitchFamily="34" charset="0"/>
              </a:rPr>
              <a:t>Artículo 200. Violación de los derechos de reunión y asociación</a:t>
            </a:r>
          </a:p>
          <a:p>
            <a:endParaRPr lang="es-ES" sz="1600" b="0" i="0" dirty="0">
              <a:solidFill>
                <a:srgbClr val="333333"/>
              </a:solidFill>
              <a:effectLst/>
              <a:latin typeface="Arial" panose="020B0604020202020204" pitchFamily="34" charset="0"/>
            </a:endParaRPr>
          </a:p>
          <a:p>
            <a:endParaRPr lang="es-ES" sz="1600" dirty="0">
              <a:solidFill>
                <a:srgbClr val="333333"/>
              </a:solidFill>
              <a:latin typeface="Arial" panose="020B0604020202020204" pitchFamily="34" charset="0"/>
            </a:endParaRPr>
          </a:p>
          <a:p>
            <a:r>
              <a:rPr lang="es-ES" sz="1600" b="1" i="0" dirty="0">
                <a:solidFill>
                  <a:srgbClr val="333333"/>
                </a:solidFill>
                <a:effectLst/>
                <a:latin typeface="Arial" panose="020B0604020202020204" pitchFamily="34" charset="0"/>
              </a:rPr>
              <a:t>El que impida o perturbe una reunión lícita o el ejercicio de los derechos que conceden las leyes laborales o tome represalias con motivo de huelga, reunión o asociación legítimas, incurrirá en pena de prisión de uno (1) a dos (2) años y multa de cien (100) a trescientos (300) salarios mínimos legales mensuales vigentes.</a:t>
            </a:r>
            <a:br>
              <a:rPr lang="es-ES" sz="1600" b="1" dirty="0"/>
            </a:br>
            <a:br>
              <a:rPr lang="es-ES" sz="1600" b="1" dirty="0"/>
            </a:br>
            <a:r>
              <a:rPr lang="es-ES" sz="1600" b="1" i="0" dirty="0">
                <a:solidFill>
                  <a:srgbClr val="333333"/>
                </a:solidFill>
                <a:effectLst/>
                <a:latin typeface="Arial" panose="020B0604020202020204" pitchFamily="34" charset="0"/>
              </a:rPr>
              <a:t>En la misma pena incurrirá el que celebre pactos colectivos en los que, en su conjunto, se otorguen mejores condiciones a los trabajadores no sindicalizados, respecto de aquellas condiciones convenidas en convenciones colectivas con los trabajadores sindicalizados de una misma empresa.</a:t>
            </a:r>
            <a:br>
              <a:rPr lang="es-ES" sz="1600" b="1" dirty="0"/>
            </a:br>
            <a:br>
              <a:rPr lang="es-ES" sz="1600" b="1" dirty="0"/>
            </a:br>
            <a:r>
              <a:rPr lang="es-ES" sz="1600" b="1" i="0" dirty="0">
                <a:solidFill>
                  <a:srgbClr val="333333"/>
                </a:solidFill>
                <a:effectLst/>
                <a:latin typeface="Arial" panose="020B0604020202020204" pitchFamily="34" charset="0"/>
              </a:rPr>
              <a:t>La pena de prisión será de tres (3) a cinco (5) años y multa de trescientos (300) a quinientos (500) salarios mínimos legales mensuales vigentes si la conducta descrita en el inciso primero se cometiere:</a:t>
            </a:r>
            <a:br>
              <a:rPr lang="es-ES" sz="1600" b="1" dirty="0"/>
            </a:br>
            <a:br>
              <a:rPr lang="es-ES" sz="1600" b="1" dirty="0"/>
            </a:br>
            <a:r>
              <a:rPr lang="es-ES" sz="1600" b="1" i="0" dirty="0">
                <a:solidFill>
                  <a:srgbClr val="333333"/>
                </a:solidFill>
                <a:effectLst/>
                <a:latin typeface="Arial" panose="020B0604020202020204" pitchFamily="34" charset="0"/>
              </a:rPr>
              <a:t>1. Colocando al empleado en situación de indefensión o que ponga en peligro su integridad personal.</a:t>
            </a:r>
            <a:br>
              <a:rPr lang="es-ES" sz="1600" b="1" dirty="0"/>
            </a:br>
            <a:br>
              <a:rPr lang="es-ES" sz="1600" b="1" dirty="0"/>
            </a:br>
            <a:r>
              <a:rPr lang="es-ES" sz="1600" b="1" i="0" dirty="0">
                <a:solidFill>
                  <a:srgbClr val="333333"/>
                </a:solidFill>
                <a:effectLst/>
                <a:latin typeface="Arial" panose="020B0604020202020204" pitchFamily="34" charset="0"/>
              </a:rPr>
              <a:t>2. La conducta se cometa en persona discapacitada, que padezca enfermedad grave o sobre mujer embarazada.</a:t>
            </a:r>
            <a:br>
              <a:rPr lang="es-ES" sz="1600" b="1" dirty="0"/>
            </a:br>
            <a:br>
              <a:rPr lang="es-ES" sz="1600" b="1" dirty="0"/>
            </a:br>
            <a:r>
              <a:rPr lang="es-ES" sz="1600" b="1" i="0" dirty="0">
                <a:solidFill>
                  <a:srgbClr val="333333"/>
                </a:solidFill>
                <a:effectLst/>
                <a:latin typeface="Arial" panose="020B0604020202020204" pitchFamily="34" charset="0"/>
              </a:rPr>
              <a:t>3. Mediante la amenaza de causar la muerte, lesiones personales, daño en bien ajeno o al trabajador o a sus ascendientes, descendientes, cónyuge, compañero o compañera permanente, hermano, adoptante o adoptivo, o pariente hasta el segundo grado de afinidad.</a:t>
            </a:r>
            <a:br>
              <a:rPr lang="es-ES" sz="1600" b="1" dirty="0"/>
            </a:br>
            <a:br>
              <a:rPr lang="es-ES" sz="1600" b="1" dirty="0"/>
            </a:br>
            <a:r>
              <a:rPr lang="es-ES" sz="1600" b="1" i="0" dirty="0">
                <a:solidFill>
                  <a:srgbClr val="333333"/>
                </a:solidFill>
                <a:effectLst/>
                <a:latin typeface="Arial" panose="020B0604020202020204" pitchFamily="34" charset="0"/>
              </a:rPr>
              <a:t>4. Mediante engaño sobre el trabajador.</a:t>
            </a:r>
            <a:br>
              <a:rPr lang="es-ES" sz="1600" dirty="0"/>
            </a:br>
            <a:br>
              <a:rPr lang="es-ES" b="0" i="0" dirty="0">
                <a:effectLst/>
                <a:latin typeface="Arial" panose="020B0604020202020204" pitchFamily="34" charset="0"/>
              </a:rPr>
            </a:br>
            <a:endParaRPr lang="es-CO" dirty="0"/>
          </a:p>
        </p:txBody>
      </p:sp>
    </p:spTree>
    <p:extLst>
      <p:ext uri="{BB962C8B-B14F-4D97-AF65-F5344CB8AC3E}">
        <p14:creationId xmlns:p14="http://schemas.microsoft.com/office/powerpoint/2010/main" val="2288801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F25966C-3134-B419-C532-66F2764D0EF5}"/>
              </a:ext>
            </a:extLst>
          </p:cNvPr>
          <p:cNvSpPr>
            <a:spLocks noGrp="1"/>
          </p:cNvSpPr>
          <p:nvPr>
            <p:ph type="title"/>
          </p:nvPr>
        </p:nvSpPr>
        <p:spPr/>
        <p:txBody>
          <a:bodyPr/>
          <a:lstStyle/>
          <a:p>
            <a:r>
              <a:rPr lang="es-ES" b="1" i="0" dirty="0"/>
              <a:t>Conductas que pueden ser consideradas:</a:t>
            </a:r>
            <a:endParaRPr lang="es-CO" b="1" i="0" dirty="0"/>
          </a:p>
        </p:txBody>
      </p:sp>
      <p:sp>
        <p:nvSpPr>
          <p:cNvPr id="6" name="Marcador de contenido 5">
            <a:extLst>
              <a:ext uri="{FF2B5EF4-FFF2-40B4-BE49-F238E27FC236}">
                <a16:creationId xmlns:a16="http://schemas.microsoft.com/office/drawing/2014/main" id="{9E2457AF-722D-8CAF-02BC-0519C1AF49F4}"/>
              </a:ext>
            </a:extLst>
          </p:cNvPr>
          <p:cNvSpPr>
            <a:spLocks noGrp="1"/>
          </p:cNvSpPr>
          <p:nvPr>
            <p:ph idx="1"/>
          </p:nvPr>
        </p:nvSpPr>
        <p:spPr/>
        <p:txBody>
          <a:bodyPr>
            <a:normAutofit fontScale="92500" lnSpcReduction="20000"/>
          </a:bodyPr>
          <a:lstStyle/>
          <a:p>
            <a:pPr marL="0" indent="0">
              <a:buNone/>
            </a:pPr>
            <a:r>
              <a:rPr lang="es-ES" b="1" u="none" strike="noStrike" dirty="0">
                <a:effectLst/>
                <a:latin typeface="Google Sans"/>
              </a:rPr>
              <a:t>Las acciones que pueden constituir persecución o atentado contra el derecho de asociación sindical incluyen: </a:t>
            </a:r>
          </a:p>
          <a:p>
            <a:pPr>
              <a:buFont typeface="Arial" panose="020B0604020202020204" pitchFamily="34" charset="0"/>
              <a:buChar char="•"/>
            </a:pPr>
            <a:r>
              <a:rPr lang="es-ES" b="1" u="none" strike="noStrike" dirty="0">
                <a:effectLst/>
                <a:latin typeface="Google Sans"/>
              </a:rPr>
              <a:t>Despedir, suspender o modificar las condiciones laborales de un trabajador por motivos de su afiliación o actividad sindical.</a:t>
            </a:r>
          </a:p>
          <a:p>
            <a:pPr>
              <a:buFont typeface="Arial" panose="020B0604020202020204" pitchFamily="34" charset="0"/>
              <a:buChar char="•"/>
            </a:pPr>
            <a:r>
              <a:rPr lang="es-ES" b="1" u="none" strike="noStrike" dirty="0">
                <a:effectLst/>
                <a:latin typeface="Google Sans"/>
              </a:rPr>
              <a:t>Presionar a los trabajadores para que renuncien a un sindicato o impedir que se afilien.</a:t>
            </a:r>
          </a:p>
          <a:p>
            <a:pPr>
              <a:buFont typeface="Arial" panose="020B0604020202020204" pitchFamily="34" charset="0"/>
              <a:buChar char="•"/>
            </a:pPr>
            <a:r>
              <a:rPr lang="es-ES" b="1" u="none" strike="noStrike" dirty="0">
                <a:effectLst/>
                <a:latin typeface="Google Sans"/>
              </a:rPr>
              <a:t>Ofrecer beneficios exclusivos a trabajadores no sindicalizados (como bonificaciones o mejores salarios) con el propósito de debilitar al sindicato.</a:t>
            </a:r>
          </a:p>
          <a:p>
            <a:pPr>
              <a:buFont typeface="Arial" panose="020B0604020202020204" pitchFamily="34" charset="0"/>
              <a:buChar char="•"/>
            </a:pPr>
            <a:r>
              <a:rPr lang="es-ES" b="1" u="none" strike="noStrike" dirty="0">
                <a:effectLst/>
                <a:latin typeface="Google Sans"/>
              </a:rPr>
              <a:t>Negarse a negociar con los representantes sindicales o incumplir los acuerdos pactados.</a:t>
            </a:r>
          </a:p>
          <a:p>
            <a:pPr marL="0" indent="0">
              <a:buNone/>
            </a:pPr>
            <a:endParaRPr lang="es-CO" dirty="0"/>
          </a:p>
        </p:txBody>
      </p:sp>
      <p:sp>
        <p:nvSpPr>
          <p:cNvPr id="4" name="Marcador de número de diapositiva 3">
            <a:extLst>
              <a:ext uri="{FF2B5EF4-FFF2-40B4-BE49-F238E27FC236}">
                <a16:creationId xmlns:a16="http://schemas.microsoft.com/office/drawing/2014/main" id="{D2B3B9F3-C7FF-7DA1-796D-F8123815E57C}"/>
              </a:ext>
            </a:extLst>
          </p:cNvPr>
          <p:cNvSpPr>
            <a:spLocks noGrp="1"/>
          </p:cNvSpPr>
          <p:nvPr>
            <p:ph type="sldNum" sz="quarter" idx="12"/>
          </p:nvPr>
        </p:nvSpPr>
        <p:spPr/>
        <p:txBody>
          <a:bodyPr/>
          <a:lstStyle/>
          <a:p>
            <a:pPr rtl="0"/>
            <a:fld id="{B9713C8C-8E70-45D5-AE59-23E60168254E}" type="slidenum">
              <a:rPr lang="es-ES" noProof="0" smtClean="0"/>
              <a:t>32</a:t>
            </a:fld>
            <a:endParaRPr lang="es-ES" noProof="0"/>
          </a:p>
        </p:txBody>
      </p:sp>
    </p:spTree>
    <p:extLst>
      <p:ext uri="{BB962C8B-B14F-4D97-AF65-F5344CB8AC3E}">
        <p14:creationId xmlns:p14="http://schemas.microsoft.com/office/powerpoint/2010/main" val="156456239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C48F87-B6D1-BE17-362B-33F27ADD4C9F}"/>
              </a:ext>
            </a:extLst>
          </p:cNvPr>
          <p:cNvSpPr>
            <a:spLocks noGrp="1"/>
          </p:cNvSpPr>
          <p:nvPr>
            <p:ph type="title"/>
          </p:nvPr>
        </p:nvSpPr>
        <p:spPr/>
        <p:txBody>
          <a:bodyPr>
            <a:normAutofit/>
          </a:bodyPr>
          <a:lstStyle/>
          <a:p>
            <a:r>
              <a:rPr lang="es-ES" b="1" i="0" dirty="0"/>
              <a:t>Consecuencias Legales.</a:t>
            </a:r>
            <a:r>
              <a:rPr lang="es-ES" b="0" u="none" strike="noStrike" dirty="0">
                <a:effectLst/>
                <a:latin typeface="Google Sans"/>
              </a:rPr>
              <a:t> </a:t>
            </a:r>
            <a:endParaRPr lang="es-CO" b="1" i="0" dirty="0"/>
          </a:p>
        </p:txBody>
      </p:sp>
      <p:sp>
        <p:nvSpPr>
          <p:cNvPr id="3" name="Marcador de contenido 2">
            <a:extLst>
              <a:ext uri="{FF2B5EF4-FFF2-40B4-BE49-F238E27FC236}">
                <a16:creationId xmlns:a16="http://schemas.microsoft.com/office/drawing/2014/main" id="{1CAD6F8B-1974-9FA9-563E-D793EAC9B267}"/>
              </a:ext>
            </a:extLst>
          </p:cNvPr>
          <p:cNvSpPr>
            <a:spLocks noGrp="1"/>
          </p:cNvSpPr>
          <p:nvPr>
            <p:ph idx="1"/>
          </p:nvPr>
        </p:nvSpPr>
        <p:spPr>
          <a:xfrm>
            <a:off x="876300" y="2047874"/>
            <a:ext cx="10477500" cy="4124325"/>
          </a:xfrm>
        </p:spPr>
        <p:txBody>
          <a:bodyPr>
            <a:normAutofit/>
          </a:bodyPr>
          <a:lstStyle/>
          <a:p>
            <a:pPr marL="0" indent="0">
              <a:buNone/>
            </a:pPr>
            <a:r>
              <a:rPr lang="es-ES" b="1" u="none" strike="noStrike" dirty="0">
                <a:effectLst/>
                <a:latin typeface="Google Sans"/>
              </a:rPr>
              <a:t>Los responsables de estos actos se exponen a sanciones graves en múltiples vías:</a:t>
            </a:r>
          </a:p>
          <a:p>
            <a:pPr>
              <a:buFont typeface="Arial" panose="020B0604020202020204" pitchFamily="34" charset="0"/>
              <a:buChar char="•"/>
            </a:pPr>
            <a:r>
              <a:rPr lang="es-ES" b="1" u="none" strike="noStrike" dirty="0">
                <a:effectLst/>
                <a:latin typeface="Google Sans"/>
              </a:rPr>
              <a:t>Vía Penal: </a:t>
            </a:r>
            <a:r>
              <a:rPr lang="es-ES" u="none" strike="noStrike" dirty="0">
                <a:effectLst/>
                <a:latin typeface="Google Sans"/>
              </a:rPr>
              <a:t>Prisión de 1 a 5 años, y esta pena puede aumentar (de 3 a 5 años) si el trabajador es colocado en estado de indefensión, pertenece a una población vulnerable o es víctima de amenazas.</a:t>
            </a:r>
            <a:r>
              <a:rPr lang="es-ES" b="1" u="none" strike="noStrike" dirty="0">
                <a:effectLst/>
                <a:latin typeface="Google Sans"/>
              </a:rPr>
              <a:t> </a:t>
            </a:r>
          </a:p>
          <a:p>
            <a:pPr>
              <a:buFont typeface="Arial" panose="020B0604020202020204" pitchFamily="34" charset="0"/>
              <a:buChar char="•"/>
            </a:pPr>
            <a:r>
              <a:rPr lang="es-ES" b="1" u="none" strike="noStrike" dirty="0">
                <a:effectLst/>
                <a:latin typeface="Google Sans"/>
              </a:rPr>
              <a:t>Vía Administrativa: </a:t>
            </a:r>
            <a:r>
              <a:rPr lang="es-ES" u="none" strike="noStrike" dirty="0">
                <a:effectLst/>
                <a:latin typeface="Google Sans"/>
              </a:rPr>
              <a:t>El Ministerio del Trabajo puede imponer multas de hasta cinco mil (5.000) salarios mínimos mensuales legales vigentes por atentar contra el derecho de asociación.</a:t>
            </a:r>
            <a:r>
              <a:rPr lang="es-ES" b="0" u="none" strike="noStrike" dirty="0">
                <a:effectLst/>
                <a:latin typeface="Google Sans"/>
              </a:rPr>
              <a:t> </a:t>
            </a:r>
          </a:p>
          <a:p>
            <a:endParaRPr lang="es-CO" dirty="0"/>
          </a:p>
        </p:txBody>
      </p:sp>
      <p:sp>
        <p:nvSpPr>
          <p:cNvPr id="6" name="Marcador de número de diapositiva 5">
            <a:extLst>
              <a:ext uri="{FF2B5EF4-FFF2-40B4-BE49-F238E27FC236}">
                <a16:creationId xmlns:a16="http://schemas.microsoft.com/office/drawing/2014/main" id="{654316CB-DA71-0B06-9477-77EDEF3A2B8C}"/>
              </a:ext>
            </a:extLst>
          </p:cNvPr>
          <p:cNvSpPr>
            <a:spLocks noGrp="1"/>
          </p:cNvSpPr>
          <p:nvPr>
            <p:ph type="sldNum" sz="quarter" idx="12"/>
          </p:nvPr>
        </p:nvSpPr>
        <p:spPr/>
        <p:txBody>
          <a:bodyPr/>
          <a:lstStyle/>
          <a:p>
            <a:pPr rtl="0"/>
            <a:fld id="{B9713C8C-8E70-45D5-AE59-23E60168254E}" type="slidenum">
              <a:rPr lang="es-ES" noProof="0" smtClean="0"/>
              <a:t>33</a:t>
            </a:fld>
            <a:endParaRPr lang="es-ES" noProof="0"/>
          </a:p>
        </p:txBody>
      </p:sp>
    </p:spTree>
    <p:extLst>
      <p:ext uri="{BB962C8B-B14F-4D97-AF65-F5344CB8AC3E}">
        <p14:creationId xmlns:p14="http://schemas.microsoft.com/office/powerpoint/2010/main" val="2662572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35F1468B-C258-4C91-F6FB-2F71866DC9DB}"/>
              </a:ext>
            </a:extLst>
          </p:cNvPr>
          <p:cNvSpPr>
            <a:spLocks noGrp="1"/>
          </p:cNvSpPr>
          <p:nvPr>
            <p:ph type="title"/>
          </p:nvPr>
        </p:nvSpPr>
        <p:spPr/>
        <p:txBody>
          <a:bodyPr>
            <a:normAutofit/>
          </a:bodyPr>
          <a:lstStyle/>
          <a:p>
            <a:r>
              <a:rPr lang="es-ES" b="1" i="0" dirty="0">
                <a:solidFill>
                  <a:schemeClr val="tx1"/>
                </a:solidFill>
              </a:rPr>
              <a:t>Sentencias relevantes.</a:t>
            </a:r>
            <a:endParaRPr lang="es-CO" b="1" i="0" dirty="0">
              <a:solidFill>
                <a:schemeClr val="tx1"/>
              </a:solidFill>
            </a:endParaRPr>
          </a:p>
        </p:txBody>
      </p:sp>
      <p:sp>
        <p:nvSpPr>
          <p:cNvPr id="9" name="Marcador de número de diapositiva 8">
            <a:extLst>
              <a:ext uri="{FF2B5EF4-FFF2-40B4-BE49-F238E27FC236}">
                <a16:creationId xmlns:a16="http://schemas.microsoft.com/office/drawing/2014/main" id="{E3F8E5AF-3AA4-FD28-5B60-44EAED9ACE16}"/>
              </a:ext>
            </a:extLst>
          </p:cNvPr>
          <p:cNvSpPr>
            <a:spLocks noGrp="1"/>
          </p:cNvSpPr>
          <p:nvPr>
            <p:ph type="sldNum" sz="quarter" idx="12"/>
          </p:nvPr>
        </p:nvSpPr>
        <p:spPr/>
        <p:txBody>
          <a:bodyPr/>
          <a:lstStyle/>
          <a:p>
            <a:pPr rtl="0"/>
            <a:fld id="{B9713C8C-8E70-45D5-AE59-23E60168254E}" type="slidenum">
              <a:rPr lang="es-ES" noProof="0" smtClean="0"/>
              <a:t>34</a:t>
            </a:fld>
            <a:endParaRPr lang="es-ES" noProof="0"/>
          </a:p>
        </p:txBody>
      </p:sp>
      <p:pic>
        <p:nvPicPr>
          <p:cNvPr id="1026" name="Picture 2" descr="Compra de sentencias: ¿Cuál es el paso por seguir posterior a la obtención  de una sentencia favorable dentro de lo contencioso administrativo? 1">
            <a:extLst>
              <a:ext uri="{FF2B5EF4-FFF2-40B4-BE49-F238E27FC236}">
                <a16:creationId xmlns:a16="http://schemas.microsoft.com/office/drawing/2014/main" id="{D4A7864D-85DB-8AD5-8A81-96D519A3267F}"/>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4826" r="24826"/>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0014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FD3BC2F0-0563-E89B-5DC6-B5693628B1B5}"/>
              </a:ext>
            </a:extLst>
          </p:cNvPr>
          <p:cNvSpPr>
            <a:spLocks noGrp="1"/>
          </p:cNvSpPr>
          <p:nvPr>
            <p:ph type="title"/>
          </p:nvPr>
        </p:nvSpPr>
        <p:spPr/>
        <p:txBody>
          <a:bodyPr/>
          <a:lstStyle/>
          <a:p>
            <a:r>
              <a:rPr lang="es-ES" b="1" i="0" dirty="0"/>
              <a:t>Sentencia T-386 de 2011.</a:t>
            </a:r>
            <a:endParaRPr lang="es-CO" b="1" i="0" dirty="0"/>
          </a:p>
        </p:txBody>
      </p:sp>
      <p:sp>
        <p:nvSpPr>
          <p:cNvPr id="9" name="Marcador de contenido 8">
            <a:extLst>
              <a:ext uri="{FF2B5EF4-FFF2-40B4-BE49-F238E27FC236}">
                <a16:creationId xmlns:a16="http://schemas.microsoft.com/office/drawing/2014/main" id="{F8B9419D-9022-8110-AED2-F1A5BEE7CA7F}"/>
              </a:ext>
            </a:extLst>
          </p:cNvPr>
          <p:cNvSpPr>
            <a:spLocks noGrp="1"/>
          </p:cNvSpPr>
          <p:nvPr>
            <p:ph idx="1"/>
          </p:nvPr>
        </p:nvSpPr>
        <p:spPr/>
        <p:txBody>
          <a:bodyPr>
            <a:normAutofit fontScale="85000" lnSpcReduction="20000"/>
          </a:bodyPr>
          <a:lstStyle/>
          <a:p>
            <a:pPr marL="342900" algn="just" hangingPunct="0"/>
            <a:r>
              <a:rPr lang="es-CO" sz="2800" b="1" dirty="0">
                <a:effectLst/>
                <a:latin typeface="Times New Roman" panose="02020603050405020304" pitchFamily="18" charset="0"/>
                <a:ea typeface="Times New Roman" panose="02020603050405020304" pitchFamily="18" charset="0"/>
              </a:rPr>
              <a:t>ACCION DE TUTELA FRENTE A LA VULNERACION DE LOS DERECHOS FUNDAMENTALES OCURRIDA EN EL MARCO DE UNA RELACION LABORAL-</a:t>
            </a:r>
            <a:r>
              <a:rPr lang="es-CO" sz="2800" dirty="0">
                <a:effectLst/>
                <a:latin typeface="Times New Roman" panose="02020603050405020304" pitchFamily="18" charset="0"/>
                <a:ea typeface="Times New Roman" panose="02020603050405020304" pitchFamily="18" charset="0"/>
              </a:rPr>
              <a:t>Procedencia</a:t>
            </a:r>
            <a:endParaRPr lang="es-CO" sz="1600" dirty="0">
              <a:effectLst/>
              <a:latin typeface="Times New Roman" panose="02020603050405020304" pitchFamily="18" charset="0"/>
              <a:ea typeface="Times New Roman" panose="02020603050405020304" pitchFamily="18" charset="0"/>
            </a:endParaRPr>
          </a:p>
          <a:p>
            <a:pPr marL="114300" indent="0" algn="just" hangingPunct="0">
              <a:buNone/>
            </a:pPr>
            <a:endParaRPr lang="es-CO" sz="1600" dirty="0">
              <a:effectLst/>
              <a:latin typeface="Times New Roman" panose="02020603050405020304" pitchFamily="18" charset="0"/>
              <a:ea typeface="Times New Roman" panose="02020603050405020304" pitchFamily="18" charset="0"/>
            </a:endParaRPr>
          </a:p>
          <a:p>
            <a:pPr marL="342900" algn="just" hangingPunct="0"/>
            <a:r>
              <a:rPr lang="es-CO" sz="2800" b="1" dirty="0">
                <a:solidFill>
                  <a:srgbClr val="000000"/>
                </a:solidFill>
                <a:effectLst/>
                <a:latin typeface="Times New Roman" panose="02020603050405020304" pitchFamily="18" charset="0"/>
                <a:ea typeface="Times New Roman" panose="02020603050405020304" pitchFamily="18" charset="0"/>
              </a:rPr>
              <a:t>DERECHO A LA ASOCIACION SINDICAL-</a:t>
            </a:r>
            <a:r>
              <a:rPr lang="es-CO" sz="2800" dirty="0">
                <a:solidFill>
                  <a:srgbClr val="000000"/>
                </a:solidFill>
                <a:effectLst/>
                <a:latin typeface="Times New Roman" panose="02020603050405020304" pitchFamily="18" charset="0"/>
                <a:ea typeface="Times New Roman" panose="02020603050405020304" pitchFamily="18" charset="0"/>
              </a:rPr>
              <a:t>Fundamental</a:t>
            </a:r>
            <a:endParaRPr lang="es-CO" sz="1600" dirty="0">
              <a:effectLst/>
              <a:latin typeface="Times New Roman" panose="02020603050405020304" pitchFamily="18" charset="0"/>
              <a:ea typeface="Times New Roman" panose="02020603050405020304" pitchFamily="18" charset="0"/>
            </a:endParaRPr>
          </a:p>
          <a:p>
            <a:pPr marL="114300" indent="0" algn="just" hangingPunct="0">
              <a:buNone/>
            </a:pPr>
            <a:r>
              <a:rPr lang="es-CO" sz="2800" b="1" dirty="0">
                <a:solidFill>
                  <a:srgbClr val="000000"/>
                </a:solidFill>
                <a:effectLst/>
                <a:latin typeface="Times New Roman" panose="02020603050405020304" pitchFamily="18" charset="0"/>
                <a:ea typeface="Times New Roman" panose="02020603050405020304" pitchFamily="18" charset="0"/>
              </a:rPr>
              <a:t> </a:t>
            </a:r>
            <a:endParaRPr lang="es-CO" sz="1600" dirty="0">
              <a:effectLst/>
              <a:latin typeface="Times New Roman" panose="02020603050405020304" pitchFamily="18" charset="0"/>
              <a:ea typeface="Times New Roman" panose="02020603050405020304" pitchFamily="18" charset="0"/>
            </a:endParaRPr>
          </a:p>
          <a:p>
            <a:pPr marL="342900" algn="just" hangingPunct="0"/>
            <a:r>
              <a:rPr lang="es-CO" sz="2800" b="1" dirty="0">
                <a:effectLst/>
                <a:latin typeface="Times New Roman" panose="02020603050405020304" pitchFamily="18" charset="0"/>
                <a:ea typeface="Times New Roman" panose="02020603050405020304" pitchFamily="18" charset="0"/>
              </a:rPr>
              <a:t>FUERO SINDICAL-</a:t>
            </a:r>
            <a:r>
              <a:rPr lang="es-CO" sz="2800" dirty="0">
                <a:effectLst/>
                <a:latin typeface="Times New Roman" panose="02020603050405020304" pitchFamily="18" charset="0"/>
                <a:ea typeface="Times New Roman" panose="02020603050405020304" pitchFamily="18" charset="0"/>
              </a:rPr>
              <a:t>Mecanismo de protección de los derechos de asociación y libertad sindical</a:t>
            </a:r>
            <a:endParaRPr lang="es-CO" sz="1600" dirty="0">
              <a:effectLst/>
              <a:latin typeface="Times New Roman" panose="02020603050405020304" pitchFamily="18" charset="0"/>
              <a:ea typeface="Times New Roman" panose="02020603050405020304" pitchFamily="18" charset="0"/>
            </a:endParaRPr>
          </a:p>
          <a:p>
            <a:pPr marL="114300" indent="0" algn="just" hangingPunct="0">
              <a:buNone/>
            </a:pPr>
            <a:r>
              <a:rPr lang="es-CO" sz="2800" b="1" dirty="0">
                <a:solidFill>
                  <a:srgbClr val="000000"/>
                </a:solidFill>
                <a:effectLst/>
                <a:latin typeface="Times New Roman" panose="02020603050405020304" pitchFamily="18" charset="0"/>
                <a:ea typeface="Times New Roman" panose="02020603050405020304" pitchFamily="18" charset="0"/>
              </a:rPr>
              <a:t> </a:t>
            </a:r>
            <a:endParaRPr lang="es-CO" sz="1600" dirty="0">
              <a:effectLst/>
              <a:latin typeface="Times New Roman" panose="02020603050405020304" pitchFamily="18" charset="0"/>
              <a:ea typeface="Times New Roman" panose="02020603050405020304" pitchFamily="18" charset="0"/>
            </a:endParaRPr>
          </a:p>
          <a:p>
            <a:pPr marL="342900" algn="just" hangingPunct="0"/>
            <a:r>
              <a:rPr lang="es-CO" sz="2800" b="1" dirty="0">
                <a:solidFill>
                  <a:srgbClr val="000000"/>
                </a:solidFill>
                <a:effectLst/>
                <a:latin typeface="Times New Roman" panose="02020603050405020304" pitchFamily="18" charset="0"/>
                <a:ea typeface="Times New Roman" panose="02020603050405020304" pitchFamily="18" charset="0"/>
              </a:rPr>
              <a:t>TERMINACION UNILATERAL Y SIN JUSTA CAUSA DEL CONTRATO DE TRABAJO POR PARTE DEL EMPLEADOR</a:t>
            </a:r>
            <a:endParaRPr lang="es-CO" sz="1600" dirty="0">
              <a:effectLst/>
              <a:latin typeface="Times New Roman" panose="02020603050405020304" pitchFamily="18" charset="0"/>
              <a:ea typeface="Times New Roman" panose="02020603050405020304" pitchFamily="18" charset="0"/>
            </a:endParaRPr>
          </a:p>
          <a:p>
            <a:endParaRPr lang="es-CO" dirty="0"/>
          </a:p>
        </p:txBody>
      </p:sp>
      <p:sp>
        <p:nvSpPr>
          <p:cNvPr id="7" name="Marcador de número de diapositiva 6">
            <a:extLst>
              <a:ext uri="{FF2B5EF4-FFF2-40B4-BE49-F238E27FC236}">
                <a16:creationId xmlns:a16="http://schemas.microsoft.com/office/drawing/2014/main" id="{6C8229B1-D676-7020-326E-6D3FBA8E80B6}"/>
              </a:ext>
            </a:extLst>
          </p:cNvPr>
          <p:cNvSpPr>
            <a:spLocks noGrp="1"/>
          </p:cNvSpPr>
          <p:nvPr>
            <p:ph type="sldNum" sz="quarter" idx="12"/>
          </p:nvPr>
        </p:nvSpPr>
        <p:spPr/>
        <p:txBody>
          <a:bodyPr/>
          <a:lstStyle/>
          <a:p>
            <a:pPr rtl="0"/>
            <a:fld id="{B9713C8C-8E70-45D5-AE59-23E60168254E}" type="slidenum">
              <a:rPr lang="es-ES" noProof="0" smtClean="0"/>
              <a:t>35</a:t>
            </a:fld>
            <a:endParaRPr lang="es-ES" noProof="0"/>
          </a:p>
        </p:txBody>
      </p:sp>
    </p:spTree>
    <p:extLst>
      <p:ext uri="{BB962C8B-B14F-4D97-AF65-F5344CB8AC3E}">
        <p14:creationId xmlns:p14="http://schemas.microsoft.com/office/powerpoint/2010/main" val="26164731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número de diapositiva 5">
            <a:extLst>
              <a:ext uri="{FF2B5EF4-FFF2-40B4-BE49-F238E27FC236}">
                <a16:creationId xmlns:a16="http://schemas.microsoft.com/office/drawing/2014/main" id="{FCF3BDFE-A6F0-A42A-C678-F71B70FA10C1}"/>
              </a:ext>
            </a:extLst>
          </p:cNvPr>
          <p:cNvSpPr>
            <a:spLocks noGrp="1"/>
          </p:cNvSpPr>
          <p:nvPr>
            <p:ph type="sldNum" sz="quarter" idx="12"/>
          </p:nvPr>
        </p:nvSpPr>
        <p:spPr/>
        <p:txBody>
          <a:bodyPr/>
          <a:lstStyle/>
          <a:p>
            <a:pPr rtl="0"/>
            <a:fld id="{B9713C8C-8E70-45D5-AE59-23E60168254E}" type="slidenum">
              <a:rPr lang="es-ES" noProof="0" smtClean="0"/>
              <a:t>36</a:t>
            </a:fld>
            <a:endParaRPr lang="es-ES" noProof="0"/>
          </a:p>
        </p:txBody>
      </p:sp>
      <p:pic>
        <p:nvPicPr>
          <p:cNvPr id="2050" name="Picture 2" descr="Nosotros | Café OMA">
            <a:extLst>
              <a:ext uri="{FF2B5EF4-FFF2-40B4-BE49-F238E27FC236}">
                <a16:creationId xmlns:a16="http://schemas.microsoft.com/office/drawing/2014/main" id="{1878DF51-78C1-00EE-29BD-7CF0231E04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167" y="93662"/>
            <a:ext cx="3492500" cy="3640138"/>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EA45A4EA-DEEF-18B0-0AD6-CC599FAE379D}"/>
              </a:ext>
            </a:extLst>
          </p:cNvPr>
          <p:cNvSpPr txBox="1"/>
          <p:nvPr/>
        </p:nvSpPr>
        <p:spPr>
          <a:xfrm flipH="1">
            <a:off x="6209452" y="2158999"/>
            <a:ext cx="5457615" cy="1323439"/>
          </a:xfrm>
          <a:prstGeom prst="rect">
            <a:avLst/>
          </a:prstGeom>
          <a:noFill/>
        </p:spPr>
        <p:txBody>
          <a:bodyPr wrap="square" rtlCol="0">
            <a:spAutoFit/>
          </a:bodyPr>
          <a:lstStyle/>
          <a:p>
            <a:r>
              <a:rPr lang="es-ES" sz="4000" b="1" dirty="0"/>
              <a:t>SINTRA IMA COLOMBIA.</a:t>
            </a:r>
            <a:endParaRPr lang="es-CO" sz="4000" b="1" dirty="0"/>
          </a:p>
        </p:txBody>
      </p:sp>
      <p:sp>
        <p:nvSpPr>
          <p:cNvPr id="8" name="CuadroTexto 7">
            <a:extLst>
              <a:ext uri="{FF2B5EF4-FFF2-40B4-BE49-F238E27FC236}">
                <a16:creationId xmlns:a16="http://schemas.microsoft.com/office/drawing/2014/main" id="{445840FC-C5CC-5939-D401-2F5A1201D413}"/>
              </a:ext>
            </a:extLst>
          </p:cNvPr>
          <p:cNvSpPr txBox="1"/>
          <p:nvPr/>
        </p:nvSpPr>
        <p:spPr>
          <a:xfrm>
            <a:off x="389467" y="3344333"/>
            <a:ext cx="4546600" cy="369332"/>
          </a:xfrm>
          <a:prstGeom prst="rect">
            <a:avLst/>
          </a:prstGeom>
          <a:noFill/>
        </p:spPr>
        <p:txBody>
          <a:bodyPr wrap="square" rtlCol="0">
            <a:spAutoFit/>
          </a:bodyPr>
          <a:lstStyle/>
          <a:p>
            <a:r>
              <a:rPr lang="es-ES" b="1" dirty="0"/>
              <a:t>RESTCAFE OMA S.A.</a:t>
            </a:r>
            <a:endParaRPr lang="es-CO" b="1" dirty="0"/>
          </a:p>
        </p:txBody>
      </p:sp>
    </p:spTree>
    <p:extLst>
      <p:ext uri="{BB962C8B-B14F-4D97-AF65-F5344CB8AC3E}">
        <p14:creationId xmlns:p14="http://schemas.microsoft.com/office/powerpoint/2010/main" val="21526924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74B6AD5-3CF7-AA53-5538-0F616A416F7D}"/>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C125064A-5E95-A7E5-AB5A-A42BFA260A25}"/>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14ACDF83-0669-6EA9-BBFC-CDD293BC3B5B}"/>
              </a:ext>
            </a:extLst>
          </p:cNvPr>
          <p:cNvSpPr>
            <a:spLocks noGrp="1"/>
          </p:cNvSpPr>
          <p:nvPr>
            <p:ph type="sldNum" sz="quarter" idx="12"/>
          </p:nvPr>
        </p:nvSpPr>
        <p:spPr/>
        <p:txBody>
          <a:bodyPr/>
          <a:lstStyle/>
          <a:p>
            <a:pPr rtl="0"/>
            <a:fld id="{B9713C8C-8E70-45D5-AE59-23E60168254E}" type="slidenum">
              <a:rPr lang="es-ES" noProof="0" smtClean="0"/>
              <a:t>37</a:t>
            </a:fld>
            <a:endParaRPr lang="es-ES" noProof="0"/>
          </a:p>
        </p:txBody>
      </p:sp>
      <p:sp>
        <p:nvSpPr>
          <p:cNvPr id="5" name="CuadroTexto 4">
            <a:extLst>
              <a:ext uri="{FF2B5EF4-FFF2-40B4-BE49-F238E27FC236}">
                <a16:creationId xmlns:a16="http://schemas.microsoft.com/office/drawing/2014/main" id="{77008830-8400-215F-1BE2-B7A50D88420B}"/>
              </a:ext>
            </a:extLst>
          </p:cNvPr>
          <p:cNvSpPr txBox="1"/>
          <p:nvPr/>
        </p:nvSpPr>
        <p:spPr>
          <a:xfrm>
            <a:off x="1447801" y="719667"/>
            <a:ext cx="7721600" cy="4801314"/>
          </a:xfrm>
          <a:prstGeom prst="rect">
            <a:avLst/>
          </a:prstGeom>
          <a:noFill/>
        </p:spPr>
        <p:txBody>
          <a:bodyPr wrap="square" rtlCol="0">
            <a:spAutoFit/>
          </a:bodyPr>
          <a:lstStyle/>
          <a:p>
            <a:r>
              <a:rPr lang="es-ES" b="1" dirty="0"/>
              <a:t>Acción de Tutela por violación al derecho de asociación sindical ante el Juzgado 10 Penal de Bogotá:</a:t>
            </a:r>
          </a:p>
          <a:p>
            <a:endParaRPr lang="es-ES" b="1" dirty="0"/>
          </a:p>
          <a:p>
            <a:r>
              <a:rPr lang="es-ES" b="1" dirty="0"/>
              <a:t>Niega la Tutela: Es una acción de la jurisdicción laboral.</a:t>
            </a:r>
          </a:p>
          <a:p>
            <a:endParaRPr lang="es-ES" b="1" dirty="0"/>
          </a:p>
          <a:p>
            <a:r>
              <a:rPr lang="es-CO" b="1" dirty="0"/>
              <a:t>Impugnación ante el Juzgado 48 Penal de Bogotá:</a:t>
            </a:r>
          </a:p>
          <a:p>
            <a:endParaRPr lang="es-CO" b="1" dirty="0"/>
          </a:p>
          <a:p>
            <a:r>
              <a:rPr lang="es-CO" b="1" dirty="0"/>
              <a:t>Confirma la decisión anterior: Es una asunto de la jurisdicción laboral.</a:t>
            </a:r>
          </a:p>
          <a:p>
            <a:endParaRPr lang="es-CO" b="1" dirty="0"/>
          </a:p>
          <a:p>
            <a:r>
              <a:rPr lang="es-CO" b="1" dirty="0"/>
              <a:t>Sala Octava de revisión de acciones de tutela de la Corte Constitucional conoce el asunto con base en los arts. 86 y 241 num.9° de la Constitución:</a:t>
            </a:r>
          </a:p>
          <a:p>
            <a:endParaRPr lang="es-CO" b="1" dirty="0"/>
          </a:p>
          <a:p>
            <a:r>
              <a:rPr lang="es-CO" b="1" dirty="0"/>
              <a:t>Revoca las decisiones anteriores y reconoce la violación al derecho de la asociación sindical y ordena todas las medidas pertinentes al caso.</a:t>
            </a:r>
          </a:p>
        </p:txBody>
      </p:sp>
      <p:sp>
        <p:nvSpPr>
          <p:cNvPr id="6" name="Flecha: hacia abajo 5">
            <a:extLst>
              <a:ext uri="{FF2B5EF4-FFF2-40B4-BE49-F238E27FC236}">
                <a16:creationId xmlns:a16="http://schemas.microsoft.com/office/drawing/2014/main" id="{E461A61A-5387-2096-11DF-8479FEBD0EAC}"/>
              </a:ext>
            </a:extLst>
          </p:cNvPr>
          <p:cNvSpPr/>
          <p:nvPr/>
        </p:nvSpPr>
        <p:spPr>
          <a:xfrm>
            <a:off x="4546600" y="1363133"/>
            <a:ext cx="262467" cy="143934"/>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7" name="Flecha: hacia abajo 6">
            <a:extLst>
              <a:ext uri="{FF2B5EF4-FFF2-40B4-BE49-F238E27FC236}">
                <a16:creationId xmlns:a16="http://schemas.microsoft.com/office/drawing/2014/main" id="{8EF60D2F-99FC-1940-412C-B821D1748875}"/>
              </a:ext>
            </a:extLst>
          </p:cNvPr>
          <p:cNvSpPr/>
          <p:nvPr/>
        </p:nvSpPr>
        <p:spPr>
          <a:xfrm>
            <a:off x="4631267" y="1896533"/>
            <a:ext cx="262467" cy="2540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8" name="Flecha: hacia abajo 7">
            <a:extLst>
              <a:ext uri="{FF2B5EF4-FFF2-40B4-BE49-F238E27FC236}">
                <a16:creationId xmlns:a16="http://schemas.microsoft.com/office/drawing/2014/main" id="{19782BE1-CFAD-FDC5-D183-40F352FF187C}"/>
              </a:ext>
            </a:extLst>
          </p:cNvPr>
          <p:cNvSpPr/>
          <p:nvPr/>
        </p:nvSpPr>
        <p:spPr>
          <a:xfrm>
            <a:off x="4762500" y="2455333"/>
            <a:ext cx="262467" cy="2540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9" name="Flecha: hacia abajo 8">
            <a:extLst>
              <a:ext uri="{FF2B5EF4-FFF2-40B4-BE49-F238E27FC236}">
                <a16:creationId xmlns:a16="http://schemas.microsoft.com/office/drawing/2014/main" id="{7BF36B9B-8A9F-4153-E96C-9AE81A2BE368}"/>
              </a:ext>
            </a:extLst>
          </p:cNvPr>
          <p:cNvSpPr/>
          <p:nvPr/>
        </p:nvSpPr>
        <p:spPr>
          <a:xfrm>
            <a:off x="4762500" y="3242733"/>
            <a:ext cx="262467" cy="186267"/>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10" name="Flecha: hacia abajo 9">
            <a:extLst>
              <a:ext uri="{FF2B5EF4-FFF2-40B4-BE49-F238E27FC236}">
                <a16:creationId xmlns:a16="http://schemas.microsoft.com/office/drawing/2014/main" id="{29764282-5C7C-8FF9-920B-044D11690BB6}"/>
              </a:ext>
            </a:extLst>
          </p:cNvPr>
          <p:cNvSpPr/>
          <p:nvPr/>
        </p:nvSpPr>
        <p:spPr>
          <a:xfrm>
            <a:off x="5024967" y="4301067"/>
            <a:ext cx="262467" cy="2540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3621828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FD9B262E-26F1-7CFC-75BC-FD343E2DA451}"/>
              </a:ext>
            </a:extLst>
          </p:cNvPr>
          <p:cNvSpPr>
            <a:spLocks noGrp="1"/>
          </p:cNvSpPr>
          <p:nvPr>
            <p:ph type="sldNum" sz="quarter" idx="12"/>
          </p:nvPr>
        </p:nvSpPr>
        <p:spPr/>
        <p:txBody>
          <a:bodyPr/>
          <a:lstStyle/>
          <a:p>
            <a:pPr rtl="0"/>
            <a:fld id="{B9713C8C-8E70-45D5-AE59-23E60168254E}" type="slidenum">
              <a:rPr lang="es-ES" noProof="0" smtClean="0"/>
              <a:t>38</a:t>
            </a:fld>
            <a:endParaRPr lang="es-ES" noProof="0"/>
          </a:p>
        </p:txBody>
      </p:sp>
      <p:pic>
        <p:nvPicPr>
          <p:cNvPr id="6" name="Imagen 5">
            <a:extLst>
              <a:ext uri="{FF2B5EF4-FFF2-40B4-BE49-F238E27FC236}">
                <a16:creationId xmlns:a16="http://schemas.microsoft.com/office/drawing/2014/main" id="{7942B592-0BD6-208F-5F1F-29571E9B9E90}"/>
              </a:ext>
            </a:extLst>
          </p:cNvPr>
          <p:cNvPicPr>
            <a:picLocks noChangeAspect="1"/>
          </p:cNvPicPr>
          <p:nvPr/>
        </p:nvPicPr>
        <p:blipFill>
          <a:blip r:embed="rId2"/>
          <a:stretch>
            <a:fillRect/>
          </a:stretch>
        </p:blipFill>
        <p:spPr>
          <a:xfrm>
            <a:off x="1574597" y="444271"/>
            <a:ext cx="6430587" cy="5766262"/>
          </a:xfrm>
          <a:prstGeom prst="rect">
            <a:avLst/>
          </a:prstGeom>
        </p:spPr>
      </p:pic>
    </p:spTree>
    <p:extLst>
      <p:ext uri="{BB962C8B-B14F-4D97-AF65-F5344CB8AC3E}">
        <p14:creationId xmlns:p14="http://schemas.microsoft.com/office/powerpoint/2010/main" val="9219653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CEC91282-36C7-0BFE-BA71-A2676DDCD7E7}"/>
              </a:ext>
            </a:extLst>
          </p:cNvPr>
          <p:cNvSpPr>
            <a:spLocks noGrp="1"/>
          </p:cNvSpPr>
          <p:nvPr>
            <p:ph type="sldNum" sz="quarter" idx="12"/>
          </p:nvPr>
        </p:nvSpPr>
        <p:spPr/>
        <p:txBody>
          <a:bodyPr/>
          <a:lstStyle/>
          <a:p>
            <a:pPr rtl="0"/>
            <a:fld id="{B9713C8C-8E70-45D5-AE59-23E60168254E}" type="slidenum">
              <a:rPr lang="es-ES" noProof="0" smtClean="0"/>
              <a:t>39</a:t>
            </a:fld>
            <a:endParaRPr lang="es-ES" noProof="0"/>
          </a:p>
        </p:txBody>
      </p:sp>
      <p:sp>
        <p:nvSpPr>
          <p:cNvPr id="6" name="CuadroTexto 5">
            <a:extLst>
              <a:ext uri="{FF2B5EF4-FFF2-40B4-BE49-F238E27FC236}">
                <a16:creationId xmlns:a16="http://schemas.microsoft.com/office/drawing/2014/main" id="{4707A6A6-5098-59EB-D3B5-6A7AB8CCCADD}"/>
              </a:ext>
            </a:extLst>
          </p:cNvPr>
          <p:cNvSpPr txBox="1"/>
          <p:nvPr/>
        </p:nvSpPr>
        <p:spPr>
          <a:xfrm>
            <a:off x="4724400" y="675326"/>
            <a:ext cx="6096000" cy="1938992"/>
          </a:xfrm>
          <a:prstGeom prst="rect">
            <a:avLst/>
          </a:prstGeom>
          <a:noFill/>
        </p:spPr>
        <p:txBody>
          <a:bodyPr wrap="square">
            <a:spAutoFit/>
          </a:bodyPr>
          <a:lstStyle/>
          <a:p>
            <a:pPr marL="457200" indent="-457200" algn="just" hangingPunct="0"/>
            <a:endParaRPr lang="es-CO" sz="1000" dirty="0">
              <a:effectLst/>
              <a:latin typeface="Times New Roman" panose="02020603050405020304" pitchFamily="18" charset="0"/>
              <a:ea typeface="Times New Roman" panose="02020603050405020304" pitchFamily="18" charset="0"/>
            </a:endParaRPr>
          </a:p>
          <a:p>
            <a:pPr marL="457200" algn="just" hangingPunct="0"/>
            <a:r>
              <a:rPr lang="es-CO" sz="1400" dirty="0">
                <a:effectLst/>
                <a:latin typeface="Times New Roman" panose="02020603050405020304" pitchFamily="18" charset="0"/>
                <a:ea typeface="Times New Roman" panose="02020603050405020304" pitchFamily="18" charset="0"/>
              </a:rPr>
              <a:t> </a:t>
            </a:r>
            <a:endParaRPr lang="es-CO" sz="1000" dirty="0">
              <a:effectLst/>
              <a:latin typeface="Times New Roman" panose="02020603050405020304" pitchFamily="18" charset="0"/>
              <a:ea typeface="Times New Roman" panose="02020603050405020304" pitchFamily="18" charset="0"/>
            </a:endParaRPr>
          </a:p>
          <a:p>
            <a:pPr marL="457200" indent="-457200" algn="just" hangingPunct="0"/>
            <a:r>
              <a:rPr lang="es-CO" sz="1400" b="1" dirty="0">
                <a:effectLst/>
                <a:latin typeface="Times New Roman" panose="02020603050405020304" pitchFamily="18" charset="0"/>
                <a:ea typeface="Times New Roman" panose="02020603050405020304" pitchFamily="18" charset="0"/>
              </a:rPr>
              <a:t>1.2.9.</a:t>
            </a:r>
            <a:r>
              <a:rPr lang="es-CO" sz="1400" dirty="0">
                <a:effectLst/>
                <a:latin typeface="Times New Roman" panose="02020603050405020304" pitchFamily="18" charset="0"/>
                <a:ea typeface="Times New Roman" panose="02020603050405020304" pitchFamily="18" charset="0"/>
              </a:rPr>
              <a:t> Finalmente, aluden a la que llaman </a:t>
            </a:r>
            <a:r>
              <a:rPr lang="es-CO" sz="1400" i="1" dirty="0">
                <a:effectLst/>
                <a:latin typeface="Times New Roman" panose="02020603050405020304" pitchFamily="18" charset="0"/>
                <a:ea typeface="Times New Roman" panose="02020603050405020304" pitchFamily="18" charset="0"/>
              </a:rPr>
              <a:t>“implacable persecución sindical”</a:t>
            </a:r>
            <a:r>
              <a:rPr lang="es-CO" sz="1400" dirty="0">
                <a:effectLst/>
                <a:latin typeface="Times New Roman" panose="02020603050405020304" pitchFamily="18" charset="0"/>
                <a:ea typeface="Times New Roman" panose="02020603050405020304" pitchFamily="18" charset="0"/>
              </a:rPr>
              <a:t> que la empresa viene adelantando contra los empleados sindicalizados, quienes </a:t>
            </a:r>
            <a:r>
              <a:rPr lang="es-CO" b="1" dirty="0">
                <a:effectLst/>
                <a:latin typeface="Times New Roman" panose="02020603050405020304" pitchFamily="18" charset="0"/>
                <a:ea typeface="Times New Roman" panose="02020603050405020304" pitchFamily="18" charset="0"/>
              </a:rPr>
              <a:t>al persistir en la afiliación, han sido objeto de despido de líderes, acoso laboral, practicas de desinformación y ofrecimientos económicos,</a:t>
            </a:r>
            <a:r>
              <a:rPr lang="es-CO" sz="1400" dirty="0">
                <a:effectLst/>
                <a:latin typeface="Times New Roman" panose="02020603050405020304" pitchFamily="18" charset="0"/>
                <a:ea typeface="Times New Roman" panose="02020603050405020304" pitchFamily="18" charset="0"/>
              </a:rPr>
              <a:t> que buscan finalmente su retiro y la consiguiente desaparición de la organización sindical.     </a:t>
            </a:r>
            <a:endParaRPr lang="es-CO" sz="1000" dirty="0">
              <a:effectLst/>
              <a:latin typeface="Times New Roman" panose="02020603050405020304" pitchFamily="18" charset="0"/>
              <a:ea typeface="Times New Roman" panose="02020603050405020304" pitchFamily="18" charset="0"/>
            </a:endParaRPr>
          </a:p>
        </p:txBody>
      </p:sp>
      <p:sp>
        <p:nvSpPr>
          <p:cNvPr id="7" name="Flecha: a la derecha 6">
            <a:extLst>
              <a:ext uri="{FF2B5EF4-FFF2-40B4-BE49-F238E27FC236}">
                <a16:creationId xmlns:a16="http://schemas.microsoft.com/office/drawing/2014/main" id="{5CCEDCB4-91A5-5E74-2684-2DF5D88EFCEE}"/>
              </a:ext>
            </a:extLst>
          </p:cNvPr>
          <p:cNvSpPr/>
          <p:nvPr/>
        </p:nvSpPr>
        <p:spPr>
          <a:xfrm rot="20475651">
            <a:off x="381000" y="1964267"/>
            <a:ext cx="4343400" cy="2226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PERSECUCION SINDICAL.</a:t>
            </a:r>
            <a:endParaRPr lang="es-CO" b="1" dirty="0">
              <a:solidFill>
                <a:schemeClr val="tx1"/>
              </a:solidFill>
            </a:endParaRPr>
          </a:p>
        </p:txBody>
      </p:sp>
      <p:pic>
        <p:nvPicPr>
          <p:cNvPr id="9" name="Imagen 8">
            <a:extLst>
              <a:ext uri="{FF2B5EF4-FFF2-40B4-BE49-F238E27FC236}">
                <a16:creationId xmlns:a16="http://schemas.microsoft.com/office/drawing/2014/main" id="{AD34D745-0473-E6F7-B499-1B2445CF7B81}"/>
              </a:ext>
            </a:extLst>
          </p:cNvPr>
          <p:cNvPicPr>
            <a:picLocks noChangeAspect="1"/>
          </p:cNvPicPr>
          <p:nvPr/>
        </p:nvPicPr>
        <p:blipFill>
          <a:blip r:embed="rId2"/>
          <a:stretch>
            <a:fillRect/>
          </a:stretch>
        </p:blipFill>
        <p:spPr>
          <a:xfrm>
            <a:off x="2925487" y="4214729"/>
            <a:ext cx="5612892" cy="1229868"/>
          </a:xfrm>
          <a:prstGeom prst="rect">
            <a:avLst/>
          </a:prstGeom>
        </p:spPr>
      </p:pic>
    </p:spTree>
    <p:extLst>
      <p:ext uri="{BB962C8B-B14F-4D97-AF65-F5344CB8AC3E}">
        <p14:creationId xmlns:p14="http://schemas.microsoft.com/office/powerpoint/2010/main" val="3154022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779CB060-2E47-55E2-C4F8-2CB6167CFF67}"/>
              </a:ext>
            </a:extLst>
          </p:cNvPr>
          <p:cNvSpPr>
            <a:spLocks noGrp="1"/>
          </p:cNvSpPr>
          <p:nvPr>
            <p:ph type="title"/>
          </p:nvPr>
        </p:nvSpPr>
        <p:spPr/>
        <p:txBody>
          <a:bodyPr/>
          <a:lstStyle/>
          <a:p>
            <a:r>
              <a:rPr lang="es-ES" sz="4000" b="1" i="0" dirty="0">
                <a:solidFill>
                  <a:schemeClr val="tx1"/>
                </a:solidFill>
              </a:rPr>
              <a:t>Persecución Sindical.</a:t>
            </a:r>
            <a:br>
              <a:rPr lang="es-ES" sz="4000" b="1" i="0" dirty="0">
                <a:solidFill>
                  <a:schemeClr val="tx1"/>
                </a:solidFill>
              </a:rPr>
            </a:br>
            <a:r>
              <a:rPr lang="es-ES" sz="4000" b="1" i="0" dirty="0">
                <a:solidFill>
                  <a:schemeClr val="tx1"/>
                </a:solidFill>
              </a:rPr>
              <a:t>Definición.</a:t>
            </a:r>
            <a:endParaRPr lang="es-CO" b="1" i="0" dirty="0">
              <a:solidFill>
                <a:schemeClr val="tx1"/>
              </a:solidFill>
            </a:endParaRPr>
          </a:p>
        </p:txBody>
      </p:sp>
      <p:sp>
        <p:nvSpPr>
          <p:cNvPr id="5" name="CuadroTexto 4">
            <a:extLst>
              <a:ext uri="{FF2B5EF4-FFF2-40B4-BE49-F238E27FC236}">
                <a16:creationId xmlns:a16="http://schemas.microsoft.com/office/drawing/2014/main" id="{3EA4055E-831F-FE16-030D-78C149144A53}"/>
              </a:ext>
            </a:extLst>
          </p:cNvPr>
          <p:cNvSpPr txBox="1"/>
          <p:nvPr/>
        </p:nvSpPr>
        <p:spPr>
          <a:xfrm>
            <a:off x="4902200" y="761999"/>
            <a:ext cx="6908800" cy="4401205"/>
          </a:xfrm>
          <a:prstGeom prst="rect">
            <a:avLst/>
          </a:prstGeom>
          <a:noFill/>
        </p:spPr>
        <p:txBody>
          <a:bodyPr wrap="square" rtlCol="0">
            <a:spAutoFit/>
          </a:bodyPr>
          <a:lstStyle/>
          <a:p>
            <a:r>
              <a:rPr lang="es-ES" sz="2800" b="1" dirty="0"/>
              <a:t>Es el conjunto de conductas fácticas, jurídicas y coercitivas orientadas a obstaculizar, restringir o castigar el ejercicio del derecho de asociación  y la libertad sindical.</a:t>
            </a:r>
          </a:p>
          <a:p>
            <a:endParaRPr lang="es-ES" sz="2800" b="1" dirty="0"/>
          </a:p>
          <a:p>
            <a:r>
              <a:rPr lang="es-ES" sz="2800" b="1" dirty="0"/>
              <a:t>Abarca desde prácticas de discriminación laboral en el ámbito privado hasta graves violaciones de derechos humanos.</a:t>
            </a:r>
            <a:endParaRPr lang="es-CO" sz="2800" b="1" dirty="0"/>
          </a:p>
        </p:txBody>
      </p:sp>
    </p:spTree>
    <p:extLst>
      <p:ext uri="{BB962C8B-B14F-4D97-AF65-F5344CB8AC3E}">
        <p14:creationId xmlns:p14="http://schemas.microsoft.com/office/powerpoint/2010/main" val="353983251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F17BAC9-A629-CAEE-FD30-685AE8F2FA10}"/>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E3E913EF-FCDF-83FD-CBFE-4C3899EEB540}"/>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0E1BB533-8377-5B6F-11B3-20C3131DEF55}"/>
              </a:ext>
            </a:extLst>
          </p:cNvPr>
          <p:cNvSpPr>
            <a:spLocks noGrp="1"/>
          </p:cNvSpPr>
          <p:nvPr>
            <p:ph type="sldNum" sz="quarter" idx="12"/>
          </p:nvPr>
        </p:nvSpPr>
        <p:spPr/>
        <p:txBody>
          <a:bodyPr/>
          <a:lstStyle/>
          <a:p>
            <a:pPr rtl="0"/>
            <a:fld id="{B9713C8C-8E70-45D5-AE59-23E60168254E}" type="slidenum">
              <a:rPr lang="es-ES" noProof="0" smtClean="0"/>
              <a:t>40</a:t>
            </a:fld>
            <a:endParaRPr lang="es-ES" noProof="0"/>
          </a:p>
        </p:txBody>
      </p:sp>
      <p:sp>
        <p:nvSpPr>
          <p:cNvPr id="6" name="CuadroTexto 5">
            <a:extLst>
              <a:ext uri="{FF2B5EF4-FFF2-40B4-BE49-F238E27FC236}">
                <a16:creationId xmlns:a16="http://schemas.microsoft.com/office/drawing/2014/main" id="{E69AA415-7A04-234D-6F71-782D906999D5}"/>
              </a:ext>
            </a:extLst>
          </p:cNvPr>
          <p:cNvSpPr txBox="1"/>
          <p:nvPr/>
        </p:nvSpPr>
        <p:spPr>
          <a:xfrm>
            <a:off x="110067" y="787401"/>
            <a:ext cx="9033933" cy="738664"/>
          </a:xfrm>
          <a:prstGeom prst="rect">
            <a:avLst/>
          </a:prstGeom>
          <a:noFill/>
        </p:spPr>
        <p:txBody>
          <a:bodyPr wrap="square">
            <a:spAutoFit/>
          </a:bodyPr>
          <a:lstStyle/>
          <a:p>
            <a:pPr marL="457200" algn="just" hangingPunct="0"/>
            <a:r>
              <a:rPr lang="es-CO" sz="1400" b="1" dirty="0">
                <a:effectLst/>
                <a:latin typeface="Times New Roman" panose="02020603050405020304" pitchFamily="18" charset="0"/>
                <a:ea typeface="Times New Roman" panose="02020603050405020304" pitchFamily="18" charset="0"/>
              </a:rPr>
              <a:t>El artículo 354 del C. S. T. establece como causales que atentan contra el derecho de reunión y asociación, las dádivas, las promesas y los despidos de personal sindicalizado, situaciones que promovió la empresa accionada </a:t>
            </a:r>
            <a:r>
              <a:rPr lang="es-CO" sz="1400" b="1" i="1" dirty="0">
                <a:effectLst/>
                <a:latin typeface="Times New Roman" panose="02020603050405020304" pitchFamily="18" charset="0"/>
                <a:ea typeface="Times New Roman" panose="02020603050405020304" pitchFamily="18" charset="0"/>
              </a:rPr>
              <a:t>“con una supuesta restructuración”</a:t>
            </a:r>
            <a:r>
              <a:rPr lang="es-CO" sz="1400" b="1" dirty="0">
                <a:effectLst/>
                <a:latin typeface="Times New Roman" panose="02020603050405020304" pitchFamily="18" charset="0"/>
                <a:ea typeface="Times New Roman" panose="02020603050405020304" pitchFamily="18" charset="0"/>
              </a:rPr>
              <a:t>, sin haber agotado la vía judicial de levantamiento del fuero sindical.</a:t>
            </a:r>
            <a:endParaRPr lang="es-CO" sz="1000" b="1" dirty="0">
              <a:effectLst/>
              <a:latin typeface="Times New Roman" panose="02020603050405020304" pitchFamily="18" charset="0"/>
              <a:ea typeface="Times New Roman" panose="02020603050405020304" pitchFamily="18" charset="0"/>
            </a:endParaRPr>
          </a:p>
        </p:txBody>
      </p:sp>
      <p:sp>
        <p:nvSpPr>
          <p:cNvPr id="8" name="CuadroTexto 7">
            <a:extLst>
              <a:ext uri="{FF2B5EF4-FFF2-40B4-BE49-F238E27FC236}">
                <a16:creationId xmlns:a16="http://schemas.microsoft.com/office/drawing/2014/main" id="{875AC71D-C4CF-E0D5-2575-9DC0A78CD957}"/>
              </a:ext>
            </a:extLst>
          </p:cNvPr>
          <p:cNvSpPr txBox="1"/>
          <p:nvPr/>
        </p:nvSpPr>
        <p:spPr>
          <a:xfrm>
            <a:off x="4627033" y="2528838"/>
            <a:ext cx="6096000" cy="2308324"/>
          </a:xfrm>
          <a:prstGeom prst="rect">
            <a:avLst/>
          </a:prstGeom>
          <a:noFill/>
        </p:spPr>
        <p:txBody>
          <a:bodyPr wrap="square">
            <a:spAutoFit/>
          </a:bodyPr>
          <a:lstStyle/>
          <a:p>
            <a:r>
              <a:rPr lang="es-CO" sz="1800" dirty="0">
                <a:effectLst/>
                <a:latin typeface="Times New Roman" panose="02020603050405020304" pitchFamily="18" charset="0"/>
                <a:ea typeface="Times New Roman" panose="02020603050405020304" pitchFamily="18" charset="0"/>
              </a:rPr>
              <a:t>Para resolver la controversia la Sala reiterará la jurisprudencia respecto de los siguientes temas: </a:t>
            </a:r>
            <a:r>
              <a:rPr lang="es-CO" sz="1800" b="1" dirty="0">
                <a:effectLst/>
                <a:latin typeface="Times New Roman" panose="02020603050405020304" pitchFamily="18" charset="0"/>
                <a:ea typeface="Times New Roman" panose="02020603050405020304" pitchFamily="18" charset="0"/>
              </a:rPr>
              <a:t>primero,</a:t>
            </a:r>
            <a:r>
              <a:rPr lang="es-CO" sz="1800" b="1" i="1" dirty="0">
                <a:effectLst/>
                <a:latin typeface="Times New Roman" panose="02020603050405020304" pitchFamily="18" charset="0"/>
                <a:ea typeface="Times New Roman" panose="02020603050405020304" pitchFamily="18" charset="0"/>
              </a:rPr>
              <a:t> </a:t>
            </a:r>
            <a:r>
              <a:rPr lang="es-CO" sz="1800" dirty="0">
                <a:effectLst/>
                <a:latin typeface="Times New Roman" panose="02020603050405020304" pitchFamily="18" charset="0"/>
                <a:ea typeface="Times New Roman" panose="02020603050405020304" pitchFamily="18" charset="0"/>
              </a:rPr>
              <a:t>la procedencia excepcional de la acción de tutela ante la vulneración de los derechos fundamentales ocurridas en el marco de una relación laboral; </a:t>
            </a:r>
            <a:r>
              <a:rPr lang="es-CO" sz="1800" b="1" dirty="0">
                <a:effectLst/>
                <a:latin typeface="Times New Roman" panose="02020603050405020304" pitchFamily="18" charset="0"/>
                <a:ea typeface="Times New Roman" panose="02020603050405020304" pitchFamily="18" charset="0"/>
              </a:rPr>
              <a:t>segundo,</a:t>
            </a:r>
            <a:r>
              <a:rPr lang="es-CO" sz="1800" dirty="0">
                <a:effectLst/>
                <a:latin typeface="Times New Roman" panose="02020603050405020304" pitchFamily="18" charset="0"/>
                <a:ea typeface="Times New Roman" panose="02020603050405020304" pitchFamily="18" charset="0"/>
              </a:rPr>
              <a:t> el derecho </a:t>
            </a:r>
            <a:r>
              <a:rPr lang="es-CO" sz="1800" dirty="0">
                <a:solidFill>
                  <a:srgbClr val="FF0000"/>
                </a:solidFill>
                <a:effectLst/>
                <a:latin typeface="Times New Roman" panose="02020603050405020304" pitchFamily="18" charset="0"/>
                <a:ea typeface="Times New Roman" panose="02020603050405020304" pitchFamily="18" charset="0"/>
              </a:rPr>
              <a:t>fundamental a la asociación sindical; </a:t>
            </a:r>
            <a:r>
              <a:rPr lang="es-CO" sz="1800" b="1" dirty="0">
                <a:solidFill>
                  <a:srgbClr val="FF0000"/>
                </a:solidFill>
                <a:effectLst/>
                <a:latin typeface="Times New Roman" panose="02020603050405020304" pitchFamily="18" charset="0"/>
                <a:ea typeface="Times New Roman" panose="02020603050405020304" pitchFamily="18" charset="0"/>
              </a:rPr>
              <a:t>tercero</a:t>
            </a:r>
            <a:r>
              <a:rPr lang="es-CO" sz="1800" dirty="0">
                <a:solidFill>
                  <a:srgbClr val="FF0000"/>
                </a:solidFill>
                <a:effectLst/>
                <a:latin typeface="Times New Roman" panose="02020603050405020304" pitchFamily="18" charset="0"/>
                <a:ea typeface="Times New Roman" panose="02020603050405020304" pitchFamily="18" charset="0"/>
              </a:rPr>
              <a:t>, el fuero sindical; </a:t>
            </a:r>
            <a:r>
              <a:rPr lang="es-CO" sz="1800" b="1" dirty="0">
                <a:solidFill>
                  <a:srgbClr val="FF0000"/>
                </a:solidFill>
                <a:effectLst/>
                <a:latin typeface="Times New Roman" panose="02020603050405020304" pitchFamily="18" charset="0"/>
                <a:ea typeface="Times New Roman" panose="02020603050405020304" pitchFamily="18" charset="0"/>
              </a:rPr>
              <a:t>cuarto</a:t>
            </a:r>
            <a:r>
              <a:rPr lang="es-CO" sz="1800" dirty="0">
                <a:solidFill>
                  <a:srgbClr val="FF0000"/>
                </a:solidFill>
                <a:effectLst/>
                <a:latin typeface="Times New Roman" panose="02020603050405020304" pitchFamily="18" charset="0"/>
                <a:ea typeface="Times New Roman" panose="02020603050405020304" pitchFamily="18" charset="0"/>
              </a:rPr>
              <a:t>, l</a:t>
            </a:r>
            <a:r>
              <a:rPr lang="es-ES_tradnl" sz="1800" dirty="0">
                <a:solidFill>
                  <a:srgbClr val="FF0000"/>
                </a:solidFill>
                <a:effectLst/>
                <a:latin typeface="Times New Roman" panose="02020603050405020304" pitchFamily="18" charset="0"/>
                <a:ea typeface="Times New Roman" panose="02020603050405020304" pitchFamily="18" charset="0"/>
              </a:rPr>
              <a:t>a terminación </a:t>
            </a:r>
            <a:r>
              <a:rPr lang="es-ES_tradnl" sz="1800" dirty="0">
                <a:effectLst/>
                <a:latin typeface="Times New Roman" panose="02020603050405020304" pitchFamily="18" charset="0"/>
                <a:ea typeface="Times New Roman" panose="02020603050405020304" pitchFamily="18" charset="0"/>
              </a:rPr>
              <a:t>unilateral y sin justa causa del contrato de trabajo por parte del empleador y por último se analizará el caso concreto.</a:t>
            </a:r>
            <a:endParaRPr lang="es-CO" dirty="0"/>
          </a:p>
        </p:txBody>
      </p:sp>
      <p:sp>
        <p:nvSpPr>
          <p:cNvPr id="9" name="Flecha: a la derecha 8">
            <a:extLst>
              <a:ext uri="{FF2B5EF4-FFF2-40B4-BE49-F238E27FC236}">
                <a16:creationId xmlns:a16="http://schemas.microsoft.com/office/drawing/2014/main" id="{544FC503-8DFA-26BF-207F-CC1165DC925A}"/>
              </a:ext>
            </a:extLst>
          </p:cNvPr>
          <p:cNvSpPr/>
          <p:nvPr/>
        </p:nvSpPr>
        <p:spPr>
          <a:xfrm>
            <a:off x="499533" y="2528838"/>
            <a:ext cx="3699934" cy="2009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SENTENCIA T-386/11</a:t>
            </a:r>
            <a:endParaRPr lang="es-CO" b="1" dirty="0">
              <a:solidFill>
                <a:schemeClr val="tx1"/>
              </a:solidFill>
            </a:endParaRPr>
          </a:p>
        </p:txBody>
      </p:sp>
    </p:spTree>
    <p:extLst>
      <p:ext uri="{BB962C8B-B14F-4D97-AF65-F5344CB8AC3E}">
        <p14:creationId xmlns:p14="http://schemas.microsoft.com/office/powerpoint/2010/main" val="31517752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B516035E-252B-044C-F954-C171490247AC}"/>
              </a:ext>
            </a:extLst>
          </p:cNvPr>
          <p:cNvSpPr>
            <a:spLocks noGrp="1"/>
          </p:cNvSpPr>
          <p:nvPr>
            <p:ph type="sldNum" sz="quarter" idx="12"/>
          </p:nvPr>
        </p:nvSpPr>
        <p:spPr/>
        <p:txBody>
          <a:bodyPr/>
          <a:lstStyle/>
          <a:p>
            <a:pPr rtl="0"/>
            <a:fld id="{B9713C8C-8E70-45D5-AE59-23E60168254E}" type="slidenum">
              <a:rPr lang="es-ES" noProof="0" smtClean="0"/>
              <a:t>41</a:t>
            </a:fld>
            <a:endParaRPr lang="es-ES" noProof="0"/>
          </a:p>
        </p:txBody>
      </p:sp>
      <p:sp>
        <p:nvSpPr>
          <p:cNvPr id="8" name="CuadroTexto 7">
            <a:extLst>
              <a:ext uri="{FF2B5EF4-FFF2-40B4-BE49-F238E27FC236}">
                <a16:creationId xmlns:a16="http://schemas.microsoft.com/office/drawing/2014/main" id="{5871E0F2-BEB3-0811-7043-D1B2B2E80AF6}"/>
              </a:ext>
            </a:extLst>
          </p:cNvPr>
          <p:cNvSpPr txBox="1"/>
          <p:nvPr/>
        </p:nvSpPr>
        <p:spPr>
          <a:xfrm>
            <a:off x="5359400" y="332939"/>
            <a:ext cx="6096000" cy="2585323"/>
          </a:xfrm>
          <a:prstGeom prst="rect">
            <a:avLst/>
          </a:prstGeom>
          <a:noFill/>
        </p:spPr>
        <p:txBody>
          <a:bodyPr wrap="square">
            <a:spAutoFit/>
          </a:bodyPr>
          <a:lstStyle/>
          <a:p>
            <a:pPr marL="444500" algn="just" hangingPunct="0">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s-CO" sz="1800" dirty="0">
                <a:effectLst/>
                <a:latin typeface="Times New Roman" panose="02020603050405020304" pitchFamily="18" charset="0"/>
                <a:ea typeface="Times New Roman" panose="02020603050405020304" pitchFamily="18" charset="0"/>
              </a:rPr>
              <a:t>No obstante, esta Corporación ha hecho la salvedad de que la acción de tutela es procedente en aquellos procesos de carácter laboral cuando la sola existencia de un medio ordinario de defensa no se ofrece como alternativa real de protección de los derechos constitucionales fundamentales de los trabajadores. En estos casos, la protección</a:t>
            </a:r>
            <a:r>
              <a:rPr lang="es-CO" sz="1800" i="1" dirty="0">
                <a:effectLst/>
                <a:latin typeface="Times New Roman" panose="02020603050405020304" pitchFamily="18" charset="0"/>
                <a:ea typeface="Times New Roman" panose="02020603050405020304" pitchFamily="18" charset="0"/>
              </a:rPr>
              <a:t> ius fundamental</a:t>
            </a:r>
            <a:r>
              <a:rPr lang="es-CO" sz="1800" dirty="0">
                <a:effectLst/>
                <a:latin typeface="Times New Roman" panose="02020603050405020304" pitchFamily="18" charset="0"/>
                <a:ea typeface="Times New Roman" panose="02020603050405020304" pitchFamily="18" charset="0"/>
              </a:rPr>
              <a:t> se permite por vía tutela si el mecanismo ordinario no resulta idóneo y eficaz para evitar el perjuicio amenazante. </a:t>
            </a:r>
            <a:endParaRPr lang="es-CO" sz="1100" dirty="0">
              <a:effectLst/>
              <a:latin typeface="Times New Roman" panose="02020603050405020304" pitchFamily="18" charset="0"/>
              <a:ea typeface="Times New Roman" panose="02020603050405020304" pitchFamily="18" charset="0"/>
            </a:endParaRPr>
          </a:p>
        </p:txBody>
      </p:sp>
      <p:sp>
        <p:nvSpPr>
          <p:cNvPr id="9" name="Rectángulo 8">
            <a:extLst>
              <a:ext uri="{FF2B5EF4-FFF2-40B4-BE49-F238E27FC236}">
                <a16:creationId xmlns:a16="http://schemas.microsoft.com/office/drawing/2014/main" id="{596364CF-F07A-5A63-8913-C517CF5532FE}"/>
              </a:ext>
            </a:extLst>
          </p:cNvPr>
          <p:cNvSpPr/>
          <p:nvPr/>
        </p:nvSpPr>
        <p:spPr>
          <a:xfrm>
            <a:off x="643467" y="982133"/>
            <a:ext cx="5029200" cy="111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200" b="1" dirty="0">
                <a:solidFill>
                  <a:schemeClr val="tx1"/>
                </a:solidFill>
              </a:rPr>
              <a:t>ACCIÓN DE TUTELA.</a:t>
            </a:r>
            <a:endParaRPr lang="es-CO" b="1" dirty="0">
              <a:solidFill>
                <a:schemeClr val="tx1"/>
              </a:solidFill>
            </a:endParaRPr>
          </a:p>
        </p:txBody>
      </p:sp>
      <p:sp>
        <p:nvSpPr>
          <p:cNvPr id="11" name="CuadroTexto 10">
            <a:extLst>
              <a:ext uri="{FF2B5EF4-FFF2-40B4-BE49-F238E27FC236}">
                <a16:creationId xmlns:a16="http://schemas.microsoft.com/office/drawing/2014/main" id="{DD874150-45C4-2ADE-B8D5-8671F15CB21C}"/>
              </a:ext>
            </a:extLst>
          </p:cNvPr>
          <p:cNvSpPr txBox="1"/>
          <p:nvPr/>
        </p:nvSpPr>
        <p:spPr>
          <a:xfrm>
            <a:off x="-254000" y="3891678"/>
            <a:ext cx="6096000" cy="1200329"/>
          </a:xfrm>
          <a:prstGeom prst="rect">
            <a:avLst/>
          </a:prstGeom>
          <a:noFill/>
        </p:spPr>
        <p:txBody>
          <a:bodyPr wrap="square">
            <a:spAutoFit/>
          </a:bodyPr>
          <a:lstStyle/>
          <a:p>
            <a:pPr marL="444500" algn="just" hangingPunct="0"/>
            <a:r>
              <a:rPr lang="es-CO" sz="1800" dirty="0">
                <a:effectLst/>
                <a:latin typeface="Times New Roman" panose="02020603050405020304" pitchFamily="18" charset="0"/>
                <a:ea typeface="Times New Roman" panose="02020603050405020304" pitchFamily="18" charset="0"/>
              </a:rPr>
              <a:t>Por su parte, la Sala Plena de la Corte ha reiterado que la libertad de asociación sindical constituye de manera autónoma un derecho fundamental que resulta exigible por vía de tutela. </a:t>
            </a:r>
            <a:endParaRPr lang="es-CO" sz="11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ángulo 11">
            <a:extLst>
              <a:ext uri="{FF2B5EF4-FFF2-40B4-BE49-F238E27FC236}">
                <a16:creationId xmlns:a16="http://schemas.microsoft.com/office/drawing/2014/main" id="{1F7086BC-2451-29EC-5ED7-08D92483575C}"/>
              </a:ext>
            </a:extLst>
          </p:cNvPr>
          <p:cNvSpPr/>
          <p:nvPr/>
        </p:nvSpPr>
        <p:spPr>
          <a:xfrm>
            <a:off x="6239933" y="3640667"/>
            <a:ext cx="5588000" cy="16848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solidFill>
                  <a:schemeClr val="tx1"/>
                </a:solidFill>
              </a:rPr>
              <a:t>LIBERTAD DE ASOCIACIÓN SINDICAL.</a:t>
            </a:r>
            <a:endParaRPr lang="es-CO" b="1" dirty="0">
              <a:solidFill>
                <a:schemeClr val="tx1"/>
              </a:solidFill>
            </a:endParaRPr>
          </a:p>
        </p:txBody>
      </p:sp>
    </p:spTree>
    <p:extLst>
      <p:ext uri="{BB962C8B-B14F-4D97-AF65-F5344CB8AC3E}">
        <p14:creationId xmlns:p14="http://schemas.microsoft.com/office/powerpoint/2010/main" val="93075217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6BF27E9-D198-6DC1-A584-5E2FDDA37A7C}"/>
              </a:ext>
            </a:extLst>
          </p:cNvPr>
          <p:cNvSpPr>
            <a:spLocks noGrp="1"/>
          </p:cNvSpPr>
          <p:nvPr>
            <p:ph type="title"/>
          </p:nvPr>
        </p:nvSpPr>
        <p:spPr/>
        <p:txBody>
          <a:bodyPr>
            <a:normAutofit fontScale="90000"/>
          </a:bodyPr>
          <a:lstStyle/>
          <a:p>
            <a:r>
              <a:rPr lang="es-ES" b="1" i="0" dirty="0">
                <a:solidFill>
                  <a:schemeClr val="tx1"/>
                </a:solidFill>
              </a:rPr>
              <a:t>Persecución Sindical en el nuevo Código Procesal Laboral.</a:t>
            </a:r>
            <a:endParaRPr lang="es-CO" b="1" i="0" dirty="0">
              <a:solidFill>
                <a:schemeClr val="tx1"/>
              </a:solidFill>
            </a:endParaRPr>
          </a:p>
        </p:txBody>
      </p:sp>
      <p:sp>
        <p:nvSpPr>
          <p:cNvPr id="2" name="Marcador de fecha 1">
            <a:extLst>
              <a:ext uri="{FF2B5EF4-FFF2-40B4-BE49-F238E27FC236}">
                <a16:creationId xmlns:a16="http://schemas.microsoft.com/office/drawing/2014/main" id="{45AECDB7-5F01-C4FE-F1DC-17A76EB04594}"/>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B4948A08-F6FF-9D1F-DC4C-968104B913F8}"/>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815359D6-D755-3EE5-0FAA-FBB6BDF76FDE}"/>
              </a:ext>
            </a:extLst>
          </p:cNvPr>
          <p:cNvSpPr>
            <a:spLocks noGrp="1"/>
          </p:cNvSpPr>
          <p:nvPr>
            <p:ph type="sldNum" sz="quarter" idx="12"/>
          </p:nvPr>
        </p:nvSpPr>
        <p:spPr/>
        <p:txBody>
          <a:bodyPr/>
          <a:lstStyle/>
          <a:p>
            <a:pPr rtl="0"/>
            <a:fld id="{B9713C8C-8E70-45D5-AE59-23E60168254E}" type="slidenum">
              <a:rPr lang="es-ES" noProof="0" smtClean="0"/>
              <a:t>42</a:t>
            </a:fld>
            <a:endParaRPr lang="es-ES" noProof="0"/>
          </a:p>
        </p:txBody>
      </p:sp>
      <p:pic>
        <p:nvPicPr>
          <p:cNvPr id="4098" name="Picture 2" descr="La reparación que espera el movimiento sindical colombiano - Hacemos Memoria">
            <a:extLst>
              <a:ext uri="{FF2B5EF4-FFF2-40B4-BE49-F238E27FC236}">
                <a16:creationId xmlns:a16="http://schemas.microsoft.com/office/drawing/2014/main" id="{3AF52E8A-5DB0-93DD-192E-700938412C7E}"/>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0462" r="20462"/>
          <a:stretch>
            <a:fillRect/>
          </a:stretch>
        </p:blipFill>
        <p:spPr bwMode="auto">
          <a:xfrm>
            <a:off x="6460067" y="602207"/>
            <a:ext cx="5080000" cy="5485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6692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2C0ED6A5-5EE7-50D8-6199-E2DE7C84AA38}"/>
              </a:ext>
            </a:extLst>
          </p:cNvPr>
          <p:cNvSpPr>
            <a:spLocks noGrp="1"/>
          </p:cNvSpPr>
          <p:nvPr>
            <p:ph type="title"/>
          </p:nvPr>
        </p:nvSpPr>
        <p:spPr/>
        <p:txBody>
          <a:bodyPr>
            <a:normAutofit fontScale="90000"/>
          </a:bodyPr>
          <a:lstStyle/>
          <a:p>
            <a:r>
              <a:rPr lang="es-ES" i="0" dirty="0"/>
              <a:t>Ley 2452 de 2025: Código Procesal del Trabajo y de la Seguridad Social.</a:t>
            </a:r>
            <a:endParaRPr lang="es-CO" i="0" dirty="0"/>
          </a:p>
        </p:txBody>
      </p:sp>
      <p:sp>
        <p:nvSpPr>
          <p:cNvPr id="9" name="Marcador de texto 8">
            <a:extLst>
              <a:ext uri="{FF2B5EF4-FFF2-40B4-BE49-F238E27FC236}">
                <a16:creationId xmlns:a16="http://schemas.microsoft.com/office/drawing/2014/main" id="{2996596E-297E-B51A-56AF-CEB9663E0593}"/>
              </a:ext>
            </a:extLst>
          </p:cNvPr>
          <p:cNvSpPr>
            <a:spLocks noGrp="1"/>
          </p:cNvSpPr>
          <p:nvPr>
            <p:ph type="body" idx="1"/>
          </p:nvPr>
        </p:nvSpPr>
        <p:spPr/>
        <p:txBody>
          <a:bodyPr/>
          <a:lstStyle/>
          <a:p>
            <a:r>
              <a:rPr lang="es-ES" b="1" dirty="0"/>
              <a:t>Art. 314</a:t>
            </a:r>
          </a:p>
          <a:p>
            <a:r>
              <a:rPr lang="es-ES" b="1" dirty="0"/>
              <a:t>Protección de derechos sindicales.</a:t>
            </a:r>
            <a:endParaRPr lang="es-CO" b="1" dirty="0"/>
          </a:p>
        </p:txBody>
      </p:sp>
      <p:sp>
        <p:nvSpPr>
          <p:cNvPr id="7" name="Marcador de número de diapositiva 6">
            <a:extLst>
              <a:ext uri="{FF2B5EF4-FFF2-40B4-BE49-F238E27FC236}">
                <a16:creationId xmlns:a16="http://schemas.microsoft.com/office/drawing/2014/main" id="{BF426F33-713E-4221-6EE4-86A67E2F8443}"/>
              </a:ext>
            </a:extLst>
          </p:cNvPr>
          <p:cNvSpPr>
            <a:spLocks noGrp="1"/>
          </p:cNvSpPr>
          <p:nvPr>
            <p:ph type="sldNum" sz="quarter" idx="12"/>
          </p:nvPr>
        </p:nvSpPr>
        <p:spPr/>
        <p:txBody>
          <a:bodyPr/>
          <a:lstStyle/>
          <a:p>
            <a:pPr rtl="0"/>
            <a:fld id="{B9713C8C-8E70-45D5-AE59-23E60168254E}" type="slidenum">
              <a:rPr lang="es-ES" noProof="0" smtClean="0"/>
              <a:t>43</a:t>
            </a:fld>
            <a:endParaRPr lang="es-ES" noProof="0"/>
          </a:p>
        </p:txBody>
      </p:sp>
      <p:sp>
        <p:nvSpPr>
          <p:cNvPr id="10" name="CuadroTexto 9">
            <a:extLst>
              <a:ext uri="{FF2B5EF4-FFF2-40B4-BE49-F238E27FC236}">
                <a16:creationId xmlns:a16="http://schemas.microsoft.com/office/drawing/2014/main" id="{C7F019BE-D1FF-EBBC-F6E6-52446691F329}"/>
              </a:ext>
            </a:extLst>
          </p:cNvPr>
          <p:cNvSpPr txBox="1"/>
          <p:nvPr/>
        </p:nvSpPr>
        <p:spPr>
          <a:xfrm>
            <a:off x="6203950" y="262467"/>
            <a:ext cx="5156200" cy="5909310"/>
          </a:xfrm>
          <a:prstGeom prst="rect">
            <a:avLst/>
          </a:prstGeom>
          <a:noFill/>
        </p:spPr>
        <p:txBody>
          <a:bodyPr wrap="square" rtlCol="0">
            <a:spAutoFit/>
          </a:bodyPr>
          <a:lstStyle/>
          <a:p>
            <a:pPr marL="342900" indent="-342900">
              <a:buAutoNum type="arabicPeriod"/>
            </a:pPr>
            <a:r>
              <a:rPr lang="es-ES" b="1" dirty="0"/>
              <a:t>Los trabajadores y las organizaciones de trabajadores podrán acudir ante el Juez  del Trabajo del lugar en el que ocurrieron los hechos, a fin de obtener protección judicial frente a actos de discriminación sindical, para lo cual se seguirá el procedimiento establecido en los artículos 293 a 297 para los fueros especiales.</a:t>
            </a:r>
          </a:p>
          <a:p>
            <a:pPr marL="342900" indent="-342900">
              <a:buAutoNum type="arabicPeriod"/>
            </a:pPr>
            <a:endParaRPr lang="es-ES" b="1" dirty="0"/>
          </a:p>
          <a:p>
            <a:pPr marL="342900" indent="-342900">
              <a:buAutoNum type="arabicPeriod"/>
            </a:pPr>
            <a:r>
              <a:rPr lang="es-ES" b="1" dirty="0"/>
              <a:t>En la demanda, quien alegue ser víctima de actos de discriminación sindical deberá indicar lo que pretende, los hechos que sirven de fundamento a sus pretensiones, la identificación del empleador y/o las personas acusadas de tales conductas y la dirección electrónica  o canal digital de su notificación o en su defecto el lugar de su domicilio y las pruebas que pretenden hacer valer.</a:t>
            </a:r>
            <a:endParaRPr lang="es-CO" b="1" dirty="0"/>
          </a:p>
        </p:txBody>
      </p:sp>
    </p:spTree>
    <p:extLst>
      <p:ext uri="{BB962C8B-B14F-4D97-AF65-F5344CB8AC3E}">
        <p14:creationId xmlns:p14="http://schemas.microsoft.com/office/powerpoint/2010/main" val="24726754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2C0ED6A5-5EE7-50D8-6199-E2DE7C84AA38}"/>
              </a:ext>
            </a:extLst>
          </p:cNvPr>
          <p:cNvSpPr>
            <a:spLocks noGrp="1"/>
          </p:cNvSpPr>
          <p:nvPr>
            <p:ph type="title"/>
          </p:nvPr>
        </p:nvSpPr>
        <p:spPr/>
        <p:txBody>
          <a:bodyPr>
            <a:normAutofit fontScale="90000"/>
          </a:bodyPr>
          <a:lstStyle/>
          <a:p>
            <a:r>
              <a:rPr lang="es-ES" i="0" dirty="0"/>
              <a:t>Ley 2452 de 2025: Código Procesal del Trabajo y de la Seguridad Social.</a:t>
            </a:r>
            <a:endParaRPr lang="es-CO" i="0" dirty="0"/>
          </a:p>
        </p:txBody>
      </p:sp>
      <p:sp>
        <p:nvSpPr>
          <p:cNvPr id="9" name="Marcador de texto 8">
            <a:extLst>
              <a:ext uri="{FF2B5EF4-FFF2-40B4-BE49-F238E27FC236}">
                <a16:creationId xmlns:a16="http://schemas.microsoft.com/office/drawing/2014/main" id="{2996596E-297E-B51A-56AF-CEB9663E0593}"/>
              </a:ext>
            </a:extLst>
          </p:cNvPr>
          <p:cNvSpPr>
            <a:spLocks noGrp="1"/>
          </p:cNvSpPr>
          <p:nvPr>
            <p:ph type="body" idx="1"/>
          </p:nvPr>
        </p:nvSpPr>
        <p:spPr/>
        <p:txBody>
          <a:bodyPr/>
          <a:lstStyle/>
          <a:p>
            <a:r>
              <a:rPr lang="es-ES" b="1" dirty="0"/>
              <a:t>Art. 314</a:t>
            </a:r>
          </a:p>
          <a:p>
            <a:r>
              <a:rPr lang="es-ES" b="1" dirty="0"/>
              <a:t>Protección de derechos sindicales.</a:t>
            </a:r>
            <a:endParaRPr lang="es-CO" b="1" dirty="0"/>
          </a:p>
        </p:txBody>
      </p:sp>
      <p:sp>
        <p:nvSpPr>
          <p:cNvPr id="7" name="Marcador de número de diapositiva 6">
            <a:extLst>
              <a:ext uri="{FF2B5EF4-FFF2-40B4-BE49-F238E27FC236}">
                <a16:creationId xmlns:a16="http://schemas.microsoft.com/office/drawing/2014/main" id="{BF426F33-713E-4221-6EE4-86A67E2F8443}"/>
              </a:ext>
            </a:extLst>
          </p:cNvPr>
          <p:cNvSpPr>
            <a:spLocks noGrp="1"/>
          </p:cNvSpPr>
          <p:nvPr>
            <p:ph type="sldNum" sz="quarter" idx="12"/>
          </p:nvPr>
        </p:nvSpPr>
        <p:spPr/>
        <p:txBody>
          <a:bodyPr/>
          <a:lstStyle/>
          <a:p>
            <a:pPr rtl="0"/>
            <a:fld id="{B9713C8C-8E70-45D5-AE59-23E60168254E}" type="slidenum">
              <a:rPr lang="es-ES" noProof="0" smtClean="0"/>
              <a:t>44</a:t>
            </a:fld>
            <a:endParaRPr lang="es-ES" noProof="0"/>
          </a:p>
        </p:txBody>
      </p:sp>
      <p:sp>
        <p:nvSpPr>
          <p:cNvPr id="10" name="CuadroTexto 9">
            <a:extLst>
              <a:ext uri="{FF2B5EF4-FFF2-40B4-BE49-F238E27FC236}">
                <a16:creationId xmlns:a16="http://schemas.microsoft.com/office/drawing/2014/main" id="{C7F019BE-D1FF-EBBC-F6E6-52446691F329}"/>
              </a:ext>
            </a:extLst>
          </p:cNvPr>
          <p:cNvSpPr txBox="1"/>
          <p:nvPr/>
        </p:nvSpPr>
        <p:spPr>
          <a:xfrm>
            <a:off x="6203950" y="262467"/>
            <a:ext cx="5156200" cy="4031873"/>
          </a:xfrm>
          <a:prstGeom prst="rect">
            <a:avLst/>
          </a:prstGeom>
          <a:noFill/>
        </p:spPr>
        <p:txBody>
          <a:bodyPr wrap="square" rtlCol="0">
            <a:spAutoFit/>
          </a:bodyPr>
          <a:lstStyle/>
          <a:p>
            <a:r>
              <a:rPr lang="es-ES" sz="3200" b="1" dirty="0"/>
              <a:t>3. Esta acción prescribe en dos (2) años contados a partir de la consumación de la conducta o desde la realización del último acto, si la conducta fue de ejecución sucesiva.</a:t>
            </a:r>
            <a:endParaRPr lang="es-CO" sz="3200" b="1" dirty="0"/>
          </a:p>
        </p:txBody>
      </p:sp>
    </p:spTree>
    <p:extLst>
      <p:ext uri="{BB962C8B-B14F-4D97-AF65-F5344CB8AC3E}">
        <p14:creationId xmlns:p14="http://schemas.microsoft.com/office/powerpoint/2010/main" val="16574187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B7975673-07F3-8E32-8754-8DA480DE7099}"/>
              </a:ext>
            </a:extLst>
          </p:cNvPr>
          <p:cNvSpPr>
            <a:spLocks noGrp="1"/>
          </p:cNvSpPr>
          <p:nvPr>
            <p:ph type="title"/>
          </p:nvPr>
        </p:nvSpPr>
        <p:spPr>
          <a:xfrm>
            <a:off x="1549400" y="2242457"/>
            <a:ext cx="3951377" cy="2373086"/>
          </a:xfrm>
        </p:spPr>
        <p:txBody>
          <a:bodyPr/>
          <a:lstStyle/>
          <a:p>
            <a:r>
              <a:rPr lang="es-ES" b="1" i="0" dirty="0">
                <a:solidFill>
                  <a:schemeClr val="tx1"/>
                </a:solidFill>
              </a:rPr>
              <a:t>Procedimiento</a:t>
            </a:r>
            <a:endParaRPr lang="es-CO" b="1" i="0" dirty="0">
              <a:solidFill>
                <a:schemeClr val="tx1"/>
              </a:solidFill>
            </a:endParaRPr>
          </a:p>
        </p:txBody>
      </p:sp>
      <p:sp>
        <p:nvSpPr>
          <p:cNvPr id="4" name="Marcador de fecha 3">
            <a:extLst>
              <a:ext uri="{FF2B5EF4-FFF2-40B4-BE49-F238E27FC236}">
                <a16:creationId xmlns:a16="http://schemas.microsoft.com/office/drawing/2014/main" id="{65F862AF-188D-95CC-483C-E01C643280D6}"/>
              </a:ext>
            </a:extLst>
          </p:cNvPr>
          <p:cNvSpPr>
            <a:spLocks noGrp="1"/>
          </p:cNvSpPr>
          <p:nvPr>
            <p:ph type="dt" sz="half" idx="10"/>
          </p:nvPr>
        </p:nvSpPr>
        <p:spPr/>
        <p:txBody>
          <a:bodyPr/>
          <a:lstStyle/>
          <a:p>
            <a:pPr rtl="0"/>
            <a:r>
              <a:rPr lang="es-ES" noProof="0"/>
              <a:t>3/9/20XX</a:t>
            </a:r>
          </a:p>
        </p:txBody>
      </p:sp>
      <p:sp>
        <p:nvSpPr>
          <p:cNvPr id="5" name="Marcador de pie de página 4">
            <a:extLst>
              <a:ext uri="{FF2B5EF4-FFF2-40B4-BE49-F238E27FC236}">
                <a16:creationId xmlns:a16="http://schemas.microsoft.com/office/drawing/2014/main" id="{0A8406DF-59A0-DFB3-4389-C891B621B460}"/>
              </a:ext>
            </a:extLst>
          </p:cNvPr>
          <p:cNvSpPr>
            <a:spLocks noGrp="1"/>
          </p:cNvSpPr>
          <p:nvPr>
            <p:ph type="ftr" sz="quarter" idx="11"/>
          </p:nvPr>
        </p:nvSpPr>
        <p:spPr/>
        <p:txBody>
          <a:bodyPr/>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09848B9E-EA67-4A46-4357-AF0E39280EAF}"/>
              </a:ext>
            </a:extLst>
          </p:cNvPr>
          <p:cNvSpPr>
            <a:spLocks noGrp="1"/>
          </p:cNvSpPr>
          <p:nvPr>
            <p:ph type="sldNum" sz="quarter" idx="12"/>
          </p:nvPr>
        </p:nvSpPr>
        <p:spPr/>
        <p:txBody>
          <a:bodyPr/>
          <a:lstStyle/>
          <a:p>
            <a:pPr rtl="0"/>
            <a:fld id="{B9713C8C-8E70-45D5-AE59-23E60168254E}" type="slidenum">
              <a:rPr lang="es-ES" noProof="0" smtClean="0"/>
              <a:t>45</a:t>
            </a:fld>
            <a:endParaRPr lang="es-ES" noProof="0"/>
          </a:p>
        </p:txBody>
      </p:sp>
      <p:sp>
        <p:nvSpPr>
          <p:cNvPr id="10" name="Marcador de contenido 9">
            <a:extLst>
              <a:ext uri="{FF2B5EF4-FFF2-40B4-BE49-F238E27FC236}">
                <a16:creationId xmlns:a16="http://schemas.microsoft.com/office/drawing/2014/main" id="{2BCA62CE-DF65-CF4A-97C4-952F941B5408}"/>
              </a:ext>
            </a:extLst>
          </p:cNvPr>
          <p:cNvSpPr>
            <a:spLocks noGrp="1"/>
          </p:cNvSpPr>
          <p:nvPr>
            <p:ph sz="quarter" idx="13"/>
          </p:nvPr>
        </p:nvSpPr>
        <p:spPr/>
        <p:txBody>
          <a:bodyPr>
            <a:normAutofit/>
          </a:bodyPr>
          <a:lstStyle/>
          <a:p>
            <a:r>
              <a:rPr lang="es-ES" sz="3200" b="1" dirty="0"/>
              <a:t>Art.314: 293 a 297</a:t>
            </a:r>
          </a:p>
          <a:p>
            <a:pPr algn="ctr"/>
            <a:r>
              <a:rPr lang="es-ES" sz="3200" b="1" dirty="0"/>
              <a:t>Se debe tener en cuenta el </a:t>
            </a:r>
          </a:p>
          <a:p>
            <a:r>
              <a:rPr lang="es-ES" sz="3200" b="1" dirty="0"/>
              <a:t>Art.300.</a:t>
            </a:r>
            <a:endParaRPr lang="es-CO" sz="3200" b="1" dirty="0"/>
          </a:p>
        </p:txBody>
      </p:sp>
    </p:spTree>
    <p:extLst>
      <p:ext uri="{BB962C8B-B14F-4D97-AF65-F5344CB8AC3E}">
        <p14:creationId xmlns:p14="http://schemas.microsoft.com/office/powerpoint/2010/main" val="22488090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C2222CB6-07EB-DD29-184B-3E39BFB3FB34}"/>
              </a:ext>
            </a:extLst>
          </p:cNvPr>
          <p:cNvSpPr>
            <a:spLocks noGrp="1"/>
          </p:cNvSpPr>
          <p:nvPr>
            <p:ph type="title"/>
          </p:nvPr>
        </p:nvSpPr>
        <p:spPr/>
        <p:txBody>
          <a:bodyPr/>
          <a:lstStyle/>
          <a:p>
            <a:r>
              <a:rPr lang="es-ES" b="1" i="0" dirty="0">
                <a:solidFill>
                  <a:schemeClr val="tx1"/>
                </a:solidFill>
              </a:rPr>
              <a:t>Art. 300</a:t>
            </a:r>
            <a:endParaRPr lang="es-CO" b="1" i="0" dirty="0">
              <a:solidFill>
                <a:schemeClr val="tx1"/>
              </a:solidFill>
            </a:endParaRPr>
          </a:p>
        </p:txBody>
      </p:sp>
      <p:sp>
        <p:nvSpPr>
          <p:cNvPr id="5" name="Marcador de número de diapositiva 4">
            <a:extLst>
              <a:ext uri="{FF2B5EF4-FFF2-40B4-BE49-F238E27FC236}">
                <a16:creationId xmlns:a16="http://schemas.microsoft.com/office/drawing/2014/main" id="{7A0E6CB4-3663-CAF6-3CAE-023FAB4C0207}"/>
              </a:ext>
            </a:extLst>
          </p:cNvPr>
          <p:cNvSpPr>
            <a:spLocks noGrp="1"/>
          </p:cNvSpPr>
          <p:nvPr>
            <p:ph type="sldNum" sz="quarter" idx="12"/>
          </p:nvPr>
        </p:nvSpPr>
        <p:spPr/>
        <p:txBody>
          <a:bodyPr/>
          <a:lstStyle/>
          <a:p>
            <a:pPr rtl="0"/>
            <a:fld id="{B9713C8C-8E70-45D5-AE59-23E60168254E}" type="slidenum">
              <a:rPr lang="es-ES" noProof="0" smtClean="0"/>
              <a:t>46</a:t>
            </a:fld>
            <a:endParaRPr lang="es-ES" noProof="0"/>
          </a:p>
        </p:txBody>
      </p:sp>
      <p:sp>
        <p:nvSpPr>
          <p:cNvPr id="13" name="Marcador de contenido 12">
            <a:extLst>
              <a:ext uri="{FF2B5EF4-FFF2-40B4-BE49-F238E27FC236}">
                <a16:creationId xmlns:a16="http://schemas.microsoft.com/office/drawing/2014/main" id="{EB385EEB-7023-073F-8A5E-EB1ED7EBF777}"/>
              </a:ext>
            </a:extLst>
          </p:cNvPr>
          <p:cNvSpPr>
            <a:spLocks noGrp="1"/>
          </p:cNvSpPr>
          <p:nvPr>
            <p:ph sz="quarter" idx="13"/>
          </p:nvPr>
        </p:nvSpPr>
        <p:spPr/>
        <p:txBody>
          <a:bodyPr>
            <a:normAutofit fontScale="92500"/>
          </a:bodyPr>
          <a:lstStyle/>
          <a:p>
            <a:r>
              <a:rPr lang="es-ES" b="1" dirty="0"/>
              <a:t>Extensión de procedimiento a los fueros.</a:t>
            </a:r>
          </a:p>
          <a:p>
            <a:endParaRPr lang="es-ES" b="1" dirty="0"/>
          </a:p>
          <a:p>
            <a:r>
              <a:rPr lang="es-ES" b="1" dirty="0"/>
              <a:t>Se tramitarán por el procedimiento establecido en los arts. 293 a 297 que anteceden, los asuntos donde se pretenda el reintegro del trabajador, relativos a estabilidad reforzada, entre otros, los siguientes que se enuncian:</a:t>
            </a:r>
          </a:p>
          <a:p>
            <a:r>
              <a:rPr lang="es-ES" b="1" dirty="0"/>
              <a:t>a). Fuero de maternidad que incluye al cónyuge pareja, compañero o </a:t>
            </a:r>
            <a:r>
              <a:rPr lang="es-ES" b="1" dirty="0" err="1"/>
              <a:t>caompañera</a:t>
            </a:r>
            <a:r>
              <a:rPr lang="es-ES" b="1" dirty="0"/>
              <a:t> permanente cuando no tengan un empleo formal.</a:t>
            </a:r>
          </a:p>
          <a:p>
            <a:r>
              <a:rPr lang="es-ES" b="1" dirty="0"/>
              <a:t>b). Fuero por situación de discapacidad.</a:t>
            </a:r>
          </a:p>
          <a:p>
            <a:r>
              <a:rPr lang="es-ES" b="1" dirty="0"/>
              <a:t>c). Fuero por </a:t>
            </a:r>
            <a:r>
              <a:rPr lang="es-ES" b="1" dirty="0" err="1"/>
              <a:t>prepensionado</a:t>
            </a:r>
            <a:r>
              <a:rPr lang="es-ES" b="1" dirty="0"/>
              <a:t>.</a:t>
            </a:r>
          </a:p>
          <a:p>
            <a:r>
              <a:rPr lang="es-ES" b="1" dirty="0"/>
              <a:t>d). </a:t>
            </a:r>
            <a:r>
              <a:rPr lang="es-ES" sz="3000" b="1" dirty="0"/>
              <a:t>ACOSO LABORAL</a:t>
            </a:r>
            <a:r>
              <a:rPr lang="es-ES" b="1" dirty="0"/>
              <a:t> y</a:t>
            </a:r>
          </a:p>
          <a:p>
            <a:r>
              <a:rPr lang="es-ES" b="1" dirty="0"/>
              <a:t>e). Fuero circunstancial.</a:t>
            </a:r>
            <a:endParaRPr lang="es-CO" b="1" dirty="0"/>
          </a:p>
        </p:txBody>
      </p:sp>
    </p:spTree>
    <p:extLst>
      <p:ext uri="{BB962C8B-B14F-4D97-AF65-F5344CB8AC3E}">
        <p14:creationId xmlns:p14="http://schemas.microsoft.com/office/powerpoint/2010/main" val="37785110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C2222CB6-07EB-DD29-184B-3E39BFB3FB34}"/>
              </a:ext>
            </a:extLst>
          </p:cNvPr>
          <p:cNvSpPr>
            <a:spLocks noGrp="1"/>
          </p:cNvSpPr>
          <p:nvPr>
            <p:ph type="title"/>
          </p:nvPr>
        </p:nvSpPr>
        <p:spPr/>
        <p:txBody>
          <a:bodyPr/>
          <a:lstStyle/>
          <a:p>
            <a:r>
              <a:rPr lang="es-ES" b="1" i="0" dirty="0">
                <a:solidFill>
                  <a:schemeClr val="tx1"/>
                </a:solidFill>
              </a:rPr>
              <a:t>Art. 299</a:t>
            </a:r>
            <a:endParaRPr lang="es-CO" b="1" i="0" dirty="0">
              <a:solidFill>
                <a:schemeClr val="tx1"/>
              </a:solidFill>
            </a:endParaRPr>
          </a:p>
        </p:txBody>
      </p:sp>
      <p:sp>
        <p:nvSpPr>
          <p:cNvPr id="5" name="Marcador de número de diapositiva 4">
            <a:extLst>
              <a:ext uri="{FF2B5EF4-FFF2-40B4-BE49-F238E27FC236}">
                <a16:creationId xmlns:a16="http://schemas.microsoft.com/office/drawing/2014/main" id="{7A0E6CB4-3663-CAF6-3CAE-023FAB4C0207}"/>
              </a:ext>
            </a:extLst>
          </p:cNvPr>
          <p:cNvSpPr>
            <a:spLocks noGrp="1"/>
          </p:cNvSpPr>
          <p:nvPr>
            <p:ph type="sldNum" sz="quarter" idx="12"/>
          </p:nvPr>
        </p:nvSpPr>
        <p:spPr/>
        <p:txBody>
          <a:bodyPr/>
          <a:lstStyle/>
          <a:p>
            <a:pPr rtl="0"/>
            <a:fld id="{B9713C8C-8E70-45D5-AE59-23E60168254E}" type="slidenum">
              <a:rPr lang="es-ES" noProof="0" smtClean="0"/>
              <a:t>47</a:t>
            </a:fld>
            <a:endParaRPr lang="es-ES" noProof="0"/>
          </a:p>
        </p:txBody>
      </p:sp>
      <p:sp>
        <p:nvSpPr>
          <p:cNvPr id="13" name="Marcador de contenido 12">
            <a:extLst>
              <a:ext uri="{FF2B5EF4-FFF2-40B4-BE49-F238E27FC236}">
                <a16:creationId xmlns:a16="http://schemas.microsoft.com/office/drawing/2014/main" id="{EB385EEB-7023-073F-8A5E-EB1ED7EBF777}"/>
              </a:ext>
            </a:extLst>
          </p:cNvPr>
          <p:cNvSpPr>
            <a:spLocks noGrp="1"/>
          </p:cNvSpPr>
          <p:nvPr>
            <p:ph sz="quarter" idx="13"/>
          </p:nvPr>
        </p:nvSpPr>
        <p:spPr/>
        <p:txBody>
          <a:bodyPr>
            <a:normAutofit fontScale="92500" lnSpcReduction="10000"/>
          </a:bodyPr>
          <a:lstStyle/>
          <a:p>
            <a:r>
              <a:rPr lang="es-ES" b="1" dirty="0"/>
              <a:t>Parte Sindical.</a:t>
            </a:r>
          </a:p>
          <a:p>
            <a:endParaRPr lang="es-ES" b="1" dirty="0"/>
          </a:p>
          <a:p>
            <a:r>
              <a:rPr lang="es-ES" b="1" dirty="0"/>
              <a:t>La organización sindical de la cual emane el fuero que sirva de fundamento a la acción, por conducto de su representante legal podrá intervenir en los procesos de fuero así:</a:t>
            </a:r>
          </a:p>
          <a:p>
            <a:endParaRPr lang="es-ES" b="1" dirty="0"/>
          </a:p>
          <a:p>
            <a:pPr marL="342900" indent="-342900">
              <a:buAutoNum type="arabicPeriod"/>
            </a:pPr>
            <a:r>
              <a:rPr lang="es-ES" b="1" dirty="0"/>
              <a:t>Instaurando la acción por el trabajador.</a:t>
            </a:r>
          </a:p>
          <a:p>
            <a:pPr marL="342900" indent="-342900">
              <a:buAutoNum type="arabicPeriod"/>
            </a:pPr>
            <a:r>
              <a:rPr lang="es-ES" b="1" dirty="0"/>
              <a:t>De toda demanda, instaurada por el empleador o por el trabajador aforado, deberá serle notificado el auto admisorio personalmente para que coadyuve al aforado si lo considera.</a:t>
            </a:r>
          </a:p>
          <a:p>
            <a:pPr marL="342900" indent="-342900">
              <a:buAutoNum type="arabicPeriod"/>
            </a:pPr>
            <a:r>
              <a:rPr lang="es-ES" b="1" dirty="0"/>
              <a:t>Podrá efectuar los actos procesales permitidos para el </a:t>
            </a:r>
            <a:r>
              <a:rPr lang="es-ES" b="1" dirty="0" err="1"/>
              <a:t>trabajdor</a:t>
            </a:r>
            <a:r>
              <a:rPr lang="es-ES" b="1" dirty="0"/>
              <a:t> aforado.</a:t>
            </a:r>
            <a:endParaRPr lang="es-CO" b="1" dirty="0"/>
          </a:p>
        </p:txBody>
      </p:sp>
    </p:spTree>
    <p:extLst>
      <p:ext uri="{BB962C8B-B14F-4D97-AF65-F5344CB8AC3E}">
        <p14:creationId xmlns:p14="http://schemas.microsoft.com/office/powerpoint/2010/main" val="21388166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C2222CB6-07EB-DD29-184B-3E39BFB3FB34}"/>
              </a:ext>
            </a:extLst>
          </p:cNvPr>
          <p:cNvSpPr>
            <a:spLocks noGrp="1"/>
          </p:cNvSpPr>
          <p:nvPr>
            <p:ph type="title"/>
          </p:nvPr>
        </p:nvSpPr>
        <p:spPr/>
        <p:txBody>
          <a:bodyPr/>
          <a:lstStyle/>
          <a:p>
            <a:r>
              <a:rPr lang="es-ES" b="1" i="0" dirty="0">
                <a:solidFill>
                  <a:schemeClr val="tx1"/>
                </a:solidFill>
              </a:rPr>
              <a:t>Art. 298</a:t>
            </a:r>
            <a:endParaRPr lang="es-CO" b="1" i="0" dirty="0">
              <a:solidFill>
                <a:schemeClr val="tx1"/>
              </a:solidFill>
            </a:endParaRPr>
          </a:p>
        </p:txBody>
      </p:sp>
      <p:sp>
        <p:nvSpPr>
          <p:cNvPr id="5" name="Marcador de número de diapositiva 4">
            <a:extLst>
              <a:ext uri="{FF2B5EF4-FFF2-40B4-BE49-F238E27FC236}">
                <a16:creationId xmlns:a16="http://schemas.microsoft.com/office/drawing/2014/main" id="{7A0E6CB4-3663-CAF6-3CAE-023FAB4C0207}"/>
              </a:ext>
            </a:extLst>
          </p:cNvPr>
          <p:cNvSpPr>
            <a:spLocks noGrp="1"/>
          </p:cNvSpPr>
          <p:nvPr>
            <p:ph type="sldNum" sz="quarter" idx="12"/>
          </p:nvPr>
        </p:nvSpPr>
        <p:spPr/>
        <p:txBody>
          <a:bodyPr/>
          <a:lstStyle/>
          <a:p>
            <a:pPr rtl="0"/>
            <a:fld id="{B9713C8C-8E70-45D5-AE59-23E60168254E}" type="slidenum">
              <a:rPr lang="es-ES" noProof="0" smtClean="0"/>
              <a:t>48</a:t>
            </a:fld>
            <a:endParaRPr lang="es-ES" noProof="0"/>
          </a:p>
        </p:txBody>
      </p:sp>
      <p:sp>
        <p:nvSpPr>
          <p:cNvPr id="13" name="Marcador de contenido 12">
            <a:extLst>
              <a:ext uri="{FF2B5EF4-FFF2-40B4-BE49-F238E27FC236}">
                <a16:creationId xmlns:a16="http://schemas.microsoft.com/office/drawing/2014/main" id="{EB385EEB-7023-073F-8A5E-EB1ED7EBF777}"/>
              </a:ext>
            </a:extLst>
          </p:cNvPr>
          <p:cNvSpPr>
            <a:spLocks noGrp="1"/>
          </p:cNvSpPr>
          <p:nvPr>
            <p:ph sz="quarter" idx="13"/>
          </p:nvPr>
        </p:nvSpPr>
        <p:spPr/>
        <p:txBody>
          <a:bodyPr>
            <a:normAutofit/>
          </a:bodyPr>
          <a:lstStyle/>
          <a:p>
            <a:r>
              <a:rPr lang="es-ES" b="1" dirty="0"/>
              <a:t>Prescripción:</a:t>
            </a:r>
          </a:p>
          <a:p>
            <a:r>
              <a:rPr lang="es-CO" b="1" dirty="0"/>
              <a:t>Las acciones que emanan de este proceso especial  prescriben en:</a:t>
            </a:r>
          </a:p>
          <a:p>
            <a:r>
              <a:rPr lang="es-CO" b="1" dirty="0"/>
              <a:t>1 año para el trabajador; este término se contará a partir desde la fecha de despido, traslado o desmejora.</a:t>
            </a:r>
          </a:p>
          <a:p>
            <a:r>
              <a:rPr lang="es-CO" b="1" dirty="0"/>
              <a:t>Empleador: Desde la fecha en que tuvo conocimiento  del hecho que se invoca como justa causa o desde que se haya agotado el procedimiento convencional o reglamentario correspondiente, según el caso.</a:t>
            </a:r>
          </a:p>
        </p:txBody>
      </p:sp>
    </p:spTree>
    <p:extLst>
      <p:ext uri="{BB962C8B-B14F-4D97-AF65-F5344CB8AC3E}">
        <p14:creationId xmlns:p14="http://schemas.microsoft.com/office/powerpoint/2010/main" val="14750035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CA6E381-7CDD-4999-B9C7-CD31E749FD95}"/>
              </a:ext>
            </a:extLst>
          </p:cNvPr>
          <p:cNvSpPr>
            <a:spLocks noGrp="1"/>
          </p:cNvSpPr>
          <p:nvPr>
            <p:ph type="title"/>
          </p:nvPr>
        </p:nvSpPr>
        <p:spPr/>
        <p:txBody>
          <a:bodyPr rtlCol="0"/>
          <a:lstStyle/>
          <a:p>
            <a:pPr rtl="0"/>
            <a:r>
              <a:rPr lang="es-ES"/>
              <a:t>Gracias</a:t>
            </a:r>
          </a:p>
        </p:txBody>
      </p:sp>
      <p:sp>
        <p:nvSpPr>
          <p:cNvPr id="5" name="Marcador de texto 4">
            <a:extLst>
              <a:ext uri="{FF2B5EF4-FFF2-40B4-BE49-F238E27FC236}">
                <a16:creationId xmlns:a16="http://schemas.microsoft.com/office/drawing/2014/main" id="{BCDB3C5E-E520-4B9D-8574-178AD4C9F286}"/>
              </a:ext>
            </a:extLst>
          </p:cNvPr>
          <p:cNvSpPr>
            <a:spLocks noGrp="1"/>
          </p:cNvSpPr>
          <p:nvPr>
            <p:ph type="body" sz="quarter" idx="13"/>
          </p:nvPr>
        </p:nvSpPr>
        <p:spPr/>
        <p:txBody>
          <a:bodyPr rtlCol="0"/>
          <a:lstStyle/>
          <a:p>
            <a:pPr rtl="0"/>
            <a:r>
              <a:rPr lang="es-ES" b="1" dirty="0"/>
              <a:t>Dr. Juan Felipe restrepo Giraldo</a:t>
            </a:r>
          </a:p>
        </p:txBody>
      </p:sp>
      <p:sp>
        <p:nvSpPr>
          <p:cNvPr id="10" name="Marcador de texto 9">
            <a:extLst>
              <a:ext uri="{FF2B5EF4-FFF2-40B4-BE49-F238E27FC236}">
                <a16:creationId xmlns:a16="http://schemas.microsoft.com/office/drawing/2014/main" id="{4C8B0F30-95FD-437A-9D9B-F937C36E9C85}"/>
              </a:ext>
            </a:extLst>
          </p:cNvPr>
          <p:cNvSpPr>
            <a:spLocks noGrp="1"/>
          </p:cNvSpPr>
          <p:nvPr>
            <p:ph type="body" sz="quarter" idx="14"/>
          </p:nvPr>
        </p:nvSpPr>
        <p:spPr/>
        <p:txBody>
          <a:bodyPr rtlCol="0">
            <a:normAutofit/>
          </a:bodyPr>
          <a:lstStyle/>
          <a:p>
            <a:pPr rtl="0"/>
            <a:r>
              <a:rPr lang="es-ES" b="1" dirty="0"/>
              <a:t>jrestreposter@gmail.com</a:t>
            </a:r>
          </a:p>
          <a:p>
            <a:pPr rtl="0"/>
            <a:endParaRPr lang="es-ES" dirty="0"/>
          </a:p>
        </p:txBody>
      </p:sp>
      <p:sp>
        <p:nvSpPr>
          <p:cNvPr id="11" name="Marcador de texto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rtlCol="0"/>
          <a:lstStyle/>
          <a:p>
            <a:pPr rtl="0"/>
            <a:r>
              <a:rPr lang="es-ES" b="1" dirty="0"/>
              <a:t>310 537 70 24 móvil</a:t>
            </a:r>
          </a:p>
          <a:p>
            <a:pPr rtl="0"/>
            <a:endParaRPr lang="es-ES" dirty="0"/>
          </a:p>
        </p:txBody>
      </p:sp>
      <p:pic>
        <p:nvPicPr>
          <p:cNvPr id="1026" name="Picture 2" descr="Contraloria general persigue al sindicato | ASCONTROL">
            <a:extLst>
              <a:ext uri="{FF2B5EF4-FFF2-40B4-BE49-F238E27FC236}">
                <a16:creationId xmlns:a16="http://schemas.microsoft.com/office/drawing/2014/main" id="{FCDB4771-11B0-F0A3-BA6E-2ECD1CF99D9A}"/>
              </a:ext>
            </a:extLst>
          </p:cNvPr>
          <p:cNvPicPr>
            <a:picLocks noGrp="1" noChangeAspect="1" noChangeArrowheads="1"/>
          </p:cNvPicPr>
          <p:nvPr>
            <p:ph type="pic" sz="quarter" idx="16"/>
          </p:nvPr>
        </p:nvPicPr>
        <p:blipFill>
          <a:blip r:embed="rId3">
            <a:extLst>
              <a:ext uri="{28A0092B-C50C-407E-A947-70E740481C1C}">
                <a14:useLocalDpi xmlns:a14="http://schemas.microsoft.com/office/drawing/2010/main" val="0"/>
              </a:ext>
            </a:extLst>
          </a:blip>
          <a:srcRect t="19101" b="19101"/>
          <a:stretch>
            <a:fillRect/>
          </a:stretch>
        </p:blipFill>
        <p:spPr bwMode="auto">
          <a:xfrm>
            <a:off x="6096000" y="250557"/>
            <a:ext cx="6096000" cy="39656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 violencia y el acoso en el lugar de trabajo son un problema mundial.">
            <a:extLst>
              <a:ext uri="{FF2B5EF4-FFF2-40B4-BE49-F238E27FC236}">
                <a16:creationId xmlns:a16="http://schemas.microsoft.com/office/drawing/2014/main" id="{11E4EF99-6D54-FCB7-E77B-4E4A593CF6A4}"/>
              </a:ext>
            </a:extLst>
          </p:cNvPr>
          <p:cNvPicPr>
            <a:picLocks noGrp="1" noChangeAspect="1" noChangeArrowheads="1"/>
          </p:cNvPicPr>
          <p:nvPr>
            <p:ph type="pic" sz="quarter" idx="17"/>
          </p:nvPr>
        </p:nvPicPr>
        <p:blipFill>
          <a:blip r:embed="rId4">
            <a:extLst>
              <a:ext uri="{28A0092B-C50C-407E-A947-70E740481C1C}">
                <a14:useLocalDpi xmlns:a14="http://schemas.microsoft.com/office/drawing/2010/main" val="0"/>
              </a:ext>
            </a:extLst>
          </a:blip>
          <a:srcRect t="37409" b="37409"/>
          <a:stretch>
            <a:fillRect/>
          </a:stretch>
        </p:blipFill>
        <p:spPr bwMode="auto">
          <a:xfrm>
            <a:off x="3479800" y="4073342"/>
            <a:ext cx="8712200" cy="2534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4A7CBE0-ADBD-95B7-CF4C-147093B96E83}"/>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81F65342-636D-5EC1-2E8B-AFA870F4FC72}"/>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050F8555-DEB4-65F2-8024-93D330B579C6}"/>
              </a:ext>
            </a:extLst>
          </p:cNvPr>
          <p:cNvSpPr>
            <a:spLocks noGrp="1"/>
          </p:cNvSpPr>
          <p:nvPr>
            <p:ph type="sldNum" sz="quarter" idx="12"/>
          </p:nvPr>
        </p:nvSpPr>
        <p:spPr/>
        <p:txBody>
          <a:bodyPr/>
          <a:lstStyle/>
          <a:p>
            <a:pPr rtl="0"/>
            <a:fld id="{B9713C8C-8E70-45D5-AE59-23E60168254E}" type="slidenum">
              <a:rPr lang="es-ES" noProof="0" smtClean="0"/>
              <a:t>5</a:t>
            </a:fld>
            <a:endParaRPr lang="es-ES" noProof="0"/>
          </a:p>
        </p:txBody>
      </p:sp>
      <p:sp>
        <p:nvSpPr>
          <p:cNvPr id="5" name="CuadroTexto 4">
            <a:extLst>
              <a:ext uri="{FF2B5EF4-FFF2-40B4-BE49-F238E27FC236}">
                <a16:creationId xmlns:a16="http://schemas.microsoft.com/office/drawing/2014/main" id="{1368C1F9-E5C2-ED98-EBE5-CE26D5278D32}"/>
              </a:ext>
            </a:extLst>
          </p:cNvPr>
          <p:cNvSpPr txBox="1"/>
          <p:nvPr/>
        </p:nvSpPr>
        <p:spPr>
          <a:xfrm>
            <a:off x="1943100" y="2457450"/>
            <a:ext cx="2371725" cy="584775"/>
          </a:xfrm>
          <a:prstGeom prst="rect">
            <a:avLst/>
          </a:prstGeom>
          <a:noFill/>
        </p:spPr>
        <p:txBody>
          <a:bodyPr wrap="square" rtlCol="0">
            <a:spAutoFit/>
          </a:bodyPr>
          <a:lstStyle/>
          <a:p>
            <a:r>
              <a:rPr lang="es-ES" sz="3200" b="1" dirty="0"/>
              <a:t>Causas.</a:t>
            </a:r>
            <a:endParaRPr lang="es-CO" b="1" dirty="0"/>
          </a:p>
        </p:txBody>
      </p:sp>
      <p:sp>
        <p:nvSpPr>
          <p:cNvPr id="6" name="CuadroTexto 5">
            <a:extLst>
              <a:ext uri="{FF2B5EF4-FFF2-40B4-BE49-F238E27FC236}">
                <a16:creationId xmlns:a16="http://schemas.microsoft.com/office/drawing/2014/main" id="{68EDC64E-01F6-12D2-DCF6-58327E99CDC3}"/>
              </a:ext>
            </a:extLst>
          </p:cNvPr>
          <p:cNvSpPr txBox="1"/>
          <p:nvPr/>
        </p:nvSpPr>
        <p:spPr>
          <a:xfrm>
            <a:off x="6096000" y="676275"/>
            <a:ext cx="5457825" cy="3970318"/>
          </a:xfrm>
          <a:prstGeom prst="rect">
            <a:avLst/>
          </a:prstGeom>
          <a:noFill/>
        </p:spPr>
        <p:txBody>
          <a:bodyPr wrap="square" rtlCol="0">
            <a:spAutoFit/>
          </a:bodyPr>
          <a:lstStyle/>
          <a:p>
            <a:r>
              <a:rPr lang="es-ES" b="1" dirty="0"/>
              <a:t>Intereses Económicos.</a:t>
            </a:r>
          </a:p>
          <a:p>
            <a:endParaRPr lang="es-ES" b="1" dirty="0"/>
          </a:p>
          <a:p>
            <a:endParaRPr lang="es-ES" b="1" dirty="0"/>
          </a:p>
          <a:p>
            <a:r>
              <a:rPr lang="es-ES" b="1" dirty="0"/>
              <a:t>Cultura antisindical.</a:t>
            </a:r>
          </a:p>
          <a:p>
            <a:endParaRPr lang="es-ES" b="1" dirty="0"/>
          </a:p>
          <a:p>
            <a:endParaRPr lang="es-ES" b="1" dirty="0"/>
          </a:p>
          <a:p>
            <a:r>
              <a:rPr lang="es-ES" b="1" dirty="0"/>
              <a:t>Conflicto armado y violencia.</a:t>
            </a:r>
          </a:p>
          <a:p>
            <a:endParaRPr lang="es-ES" b="1" dirty="0"/>
          </a:p>
          <a:p>
            <a:endParaRPr lang="es-ES" b="1" dirty="0"/>
          </a:p>
          <a:p>
            <a:r>
              <a:rPr lang="es-ES" b="1" dirty="0"/>
              <a:t>Tercerización e informalidad.</a:t>
            </a:r>
          </a:p>
          <a:p>
            <a:endParaRPr lang="es-ES" b="1" dirty="0"/>
          </a:p>
          <a:p>
            <a:endParaRPr lang="es-ES" b="1" dirty="0"/>
          </a:p>
          <a:p>
            <a:r>
              <a:rPr lang="es-ES" b="1" dirty="0"/>
              <a:t>Nuevas estrategias empresariales (Grupos Empresariales).</a:t>
            </a:r>
            <a:endParaRPr lang="es-CO" b="1" dirty="0"/>
          </a:p>
        </p:txBody>
      </p:sp>
      <p:sp>
        <p:nvSpPr>
          <p:cNvPr id="7" name="Abrir llave 6">
            <a:extLst>
              <a:ext uri="{FF2B5EF4-FFF2-40B4-BE49-F238E27FC236}">
                <a16:creationId xmlns:a16="http://schemas.microsoft.com/office/drawing/2014/main" id="{37F4B89C-7816-BB21-A5B3-6A1FEAE8B440}"/>
              </a:ext>
            </a:extLst>
          </p:cNvPr>
          <p:cNvSpPr/>
          <p:nvPr/>
        </p:nvSpPr>
        <p:spPr>
          <a:xfrm>
            <a:off x="5267325" y="552450"/>
            <a:ext cx="657225" cy="4800600"/>
          </a:xfrm>
          <a:prstGeom prst="leftBrace">
            <a:avLst>
              <a:gd name="adj1" fmla="val 8333"/>
              <a:gd name="adj2" fmla="val 48611"/>
            </a:avLst>
          </a:prstGeom>
          <a:solidFill>
            <a:srgbClr val="002060"/>
          </a:solidFill>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1372014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a:bodyPr>
          <a:lstStyle/>
          <a:p>
            <a:pPr rtl="0"/>
            <a:r>
              <a:rPr lang="es-ES" sz="5400" b="1" dirty="0">
                <a:solidFill>
                  <a:schemeClr val="tx1"/>
                </a:solidFill>
              </a:rPr>
              <a:t>Intereses Económicos.</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6</a:t>
            </a:fld>
            <a:endParaRPr lang="es-ES"/>
          </a:p>
        </p:txBody>
      </p:sp>
    </p:spTree>
    <p:extLst>
      <p:ext uri="{BB962C8B-B14F-4D97-AF65-F5344CB8AC3E}">
        <p14:creationId xmlns:p14="http://schemas.microsoft.com/office/powerpoint/2010/main" val="3079534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000" b="1" dirty="0"/>
              <a:t>Las empresas a menudo ven las demandas sindicales (aumentos salariales, mejores beneficios) como obstáculos para reducir costos y maximizar ganancias, lo que lleva a la creación de "pactos colectivos" para empleados no sindicalizados que compiten o disuaden la afiliación.</a:t>
            </a:r>
            <a:endParaRPr lang="es-ES" sz="1800" b="1" dirty="0"/>
          </a:p>
        </p:txBody>
      </p:sp>
      <p:sp>
        <p:nvSpPr>
          <p:cNvPr id="7" name="Marcador de fecha 5">
            <a:extLst>
              <a:ext uri="{FF2B5EF4-FFF2-40B4-BE49-F238E27FC236}">
                <a16:creationId xmlns:a16="http://schemas.microsoft.com/office/drawing/2014/main" id="{608D1D4A-3ABF-47FD-9E9F-50C12B4A3A01}"/>
              </a:ext>
            </a:extLst>
          </p:cNvPr>
          <p:cNvSpPr>
            <a:spLocks noGrp="1"/>
          </p:cNvSpPr>
          <p:nvPr>
            <p:ph type="dt" sz="half" idx="10"/>
          </p:nvPr>
        </p:nvSpPr>
        <p:spPr/>
        <p:txBody>
          <a:bodyPr rtlCol="0"/>
          <a:lstStyle/>
          <a:p>
            <a:pPr rtl="0"/>
            <a:r>
              <a:rPr lang="es-ES"/>
              <a:t>3/9/20XX</a:t>
            </a:r>
          </a:p>
        </p:txBody>
      </p:sp>
      <p:sp>
        <p:nvSpPr>
          <p:cNvPr id="8" name="Marcador de pie de página 6">
            <a:extLst>
              <a:ext uri="{FF2B5EF4-FFF2-40B4-BE49-F238E27FC236}">
                <a16:creationId xmlns:a16="http://schemas.microsoft.com/office/drawing/2014/main" id="{A0DB317D-4A72-44A9-B888-2974D6C16CFD}"/>
              </a:ext>
            </a:extLst>
          </p:cNvPr>
          <p:cNvSpPr>
            <a:spLocks noGrp="1"/>
          </p:cNvSpPr>
          <p:nvPr>
            <p:ph type="ftr" sz="quarter" idx="11"/>
          </p:nvPr>
        </p:nvSpPr>
        <p:spPr/>
        <p:txBody>
          <a:bodyPr rtlCol="0"/>
          <a:lstStyle/>
          <a:p>
            <a:pPr rtl="0"/>
            <a:r>
              <a:rPr lang="es-ES"/>
              <a:t>Título de la presentación</a:t>
            </a:r>
          </a:p>
        </p:txBody>
      </p:sp>
      <p:sp>
        <p:nvSpPr>
          <p:cNvPr id="9" name="Marcador de número de diapositiva 7">
            <a:extLst>
              <a:ext uri="{FF2B5EF4-FFF2-40B4-BE49-F238E27FC236}">
                <a16:creationId xmlns:a16="http://schemas.microsoft.com/office/drawing/2014/main" id="{E2ACE18F-7572-4B57-B093-F422098CCA80}"/>
              </a:ext>
            </a:extLst>
          </p:cNvPr>
          <p:cNvSpPr>
            <a:spLocks noGrp="1"/>
          </p:cNvSpPr>
          <p:nvPr>
            <p:ph type="sldNum" sz="quarter" idx="12"/>
          </p:nvPr>
        </p:nvSpPr>
        <p:spPr/>
        <p:txBody>
          <a:bodyPr rtlCol="0"/>
          <a:lstStyle/>
          <a:p>
            <a:pPr rtl="0"/>
            <a:fld id="{590024A9-0184-448B-881E-CC722A916CB1}" type="slidenum">
              <a:rPr lang="es-ES" smtClean="0"/>
              <a:pPr rtl="0"/>
              <a:t>7</a:t>
            </a:fld>
            <a:endParaRPr lang="es-ES"/>
          </a:p>
        </p:txBody>
      </p:sp>
      <p:pic>
        <p:nvPicPr>
          <p:cNvPr id="2050" name="Picture 2">
            <a:extLst>
              <a:ext uri="{FF2B5EF4-FFF2-40B4-BE49-F238E27FC236}">
                <a16:creationId xmlns:a16="http://schemas.microsoft.com/office/drawing/2014/main" id="{DA524EAD-2ED3-34E5-4D6A-22688E190B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688" y="862013"/>
            <a:ext cx="4114800" cy="5224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942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a:bodyPr>
          <a:lstStyle/>
          <a:p>
            <a:pPr rtl="0"/>
            <a:r>
              <a:rPr lang="es-ES" sz="5400" b="1" dirty="0">
                <a:solidFill>
                  <a:schemeClr val="tx1"/>
                </a:solidFill>
              </a:rPr>
              <a:t>Cultura Antisindical.</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8</a:t>
            </a:fld>
            <a:endParaRPr lang="es-ES"/>
          </a:p>
        </p:txBody>
      </p:sp>
    </p:spTree>
    <p:extLst>
      <p:ext uri="{BB962C8B-B14F-4D97-AF65-F5344CB8AC3E}">
        <p14:creationId xmlns:p14="http://schemas.microsoft.com/office/powerpoint/2010/main" val="32497602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Persiste una fuerte estigmatización y discriminación hacia el sindicalismo, muchas veces considerando los sindicatos como entorpecedores de la producción o de la administración de la empresa.</a:t>
            </a:r>
            <a:r>
              <a:rPr lang="es-ES" dirty="0"/>
              <a:t> </a:t>
            </a:r>
            <a:endParaRPr lang="es-ES" sz="1800" b="1" dirty="0"/>
          </a:p>
        </p:txBody>
      </p:sp>
      <p:sp>
        <p:nvSpPr>
          <p:cNvPr id="7" name="Marcador de fecha 5">
            <a:extLst>
              <a:ext uri="{FF2B5EF4-FFF2-40B4-BE49-F238E27FC236}">
                <a16:creationId xmlns:a16="http://schemas.microsoft.com/office/drawing/2014/main" id="{608D1D4A-3ABF-47FD-9E9F-50C12B4A3A01}"/>
              </a:ext>
            </a:extLst>
          </p:cNvPr>
          <p:cNvSpPr>
            <a:spLocks noGrp="1"/>
          </p:cNvSpPr>
          <p:nvPr>
            <p:ph type="dt" sz="half" idx="10"/>
          </p:nvPr>
        </p:nvSpPr>
        <p:spPr/>
        <p:txBody>
          <a:bodyPr rtlCol="0"/>
          <a:lstStyle/>
          <a:p>
            <a:pPr rtl="0"/>
            <a:r>
              <a:rPr lang="es-ES"/>
              <a:t>3/9/20XX</a:t>
            </a:r>
          </a:p>
        </p:txBody>
      </p:sp>
      <p:sp>
        <p:nvSpPr>
          <p:cNvPr id="8" name="Marcador de pie de página 6">
            <a:extLst>
              <a:ext uri="{FF2B5EF4-FFF2-40B4-BE49-F238E27FC236}">
                <a16:creationId xmlns:a16="http://schemas.microsoft.com/office/drawing/2014/main" id="{A0DB317D-4A72-44A9-B888-2974D6C16CFD}"/>
              </a:ext>
            </a:extLst>
          </p:cNvPr>
          <p:cNvSpPr>
            <a:spLocks noGrp="1"/>
          </p:cNvSpPr>
          <p:nvPr>
            <p:ph type="ftr" sz="quarter" idx="11"/>
          </p:nvPr>
        </p:nvSpPr>
        <p:spPr/>
        <p:txBody>
          <a:bodyPr rtlCol="0"/>
          <a:lstStyle/>
          <a:p>
            <a:pPr rtl="0"/>
            <a:r>
              <a:rPr lang="es-ES"/>
              <a:t>Título de la presentación</a:t>
            </a:r>
          </a:p>
        </p:txBody>
      </p:sp>
      <p:sp>
        <p:nvSpPr>
          <p:cNvPr id="9" name="Marcador de número de diapositiva 7">
            <a:extLst>
              <a:ext uri="{FF2B5EF4-FFF2-40B4-BE49-F238E27FC236}">
                <a16:creationId xmlns:a16="http://schemas.microsoft.com/office/drawing/2014/main" id="{E2ACE18F-7572-4B57-B093-F422098CCA80}"/>
              </a:ext>
            </a:extLst>
          </p:cNvPr>
          <p:cNvSpPr>
            <a:spLocks noGrp="1"/>
          </p:cNvSpPr>
          <p:nvPr>
            <p:ph type="sldNum" sz="quarter" idx="12"/>
          </p:nvPr>
        </p:nvSpPr>
        <p:spPr/>
        <p:txBody>
          <a:bodyPr rtlCol="0"/>
          <a:lstStyle/>
          <a:p>
            <a:pPr rtl="0"/>
            <a:fld id="{590024A9-0184-448B-881E-CC722A916CB1}" type="slidenum">
              <a:rPr lang="es-ES" smtClean="0"/>
              <a:pPr rtl="0"/>
              <a:t>9</a:t>
            </a:fld>
            <a:endParaRPr lang="es-ES"/>
          </a:p>
        </p:txBody>
      </p:sp>
      <p:pic>
        <p:nvPicPr>
          <p:cNvPr id="3074" name="Picture 2" descr="Por qué hablamos mal de los sindicatos? | El Correo">
            <a:extLst>
              <a:ext uri="{FF2B5EF4-FFF2-40B4-BE49-F238E27FC236}">
                <a16:creationId xmlns:a16="http://schemas.microsoft.com/office/drawing/2014/main" id="{8C6FAF33-9EB5-C1B5-0197-1D889EB2DA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9" y="1381124"/>
            <a:ext cx="4829175" cy="437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0166546"/>
      </p:ext>
    </p:extLst>
  </p:cSld>
  <p:clrMapOvr>
    <a:masterClrMapping/>
  </p:clrMapOvr>
</p:sld>
</file>

<file path=ppt/theme/theme1.xml><?xml version="1.0" encoding="utf-8"?>
<a:theme xmlns:a="http://schemas.openxmlformats.org/drawingml/2006/main" name="Pincel">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8399993_TF89080264_Win32.potx" id="{DFF681A2-D3DC-4057-9FE7-6F4D0BCBA5BD}" vid="{A2236765-0CC6-492F-ACE6-5A7195E83AF5}"/>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la oficin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C0DCE9DA-F7FD-45FA-83B7-D9813A4425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Presentación de pincel</Template>
  <TotalTime>2235</TotalTime>
  <Words>2704</Words>
  <Application>Microsoft Office PowerPoint</Application>
  <PresentationFormat>Panorámica</PresentationFormat>
  <Paragraphs>272</Paragraphs>
  <Slides>49</Slides>
  <Notes>15</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49</vt:i4>
      </vt:variant>
    </vt:vector>
  </HeadingPairs>
  <TitlesOfParts>
    <vt:vector size="56" baseType="lpstr">
      <vt:lpstr>Arial</vt:lpstr>
      <vt:lpstr>Calibri</vt:lpstr>
      <vt:lpstr>Century Gothic</vt:lpstr>
      <vt:lpstr>Elephant</vt:lpstr>
      <vt:lpstr>Google Sans</vt:lpstr>
      <vt:lpstr>Times New Roman</vt:lpstr>
      <vt:lpstr>Pincel</vt:lpstr>
      <vt:lpstr>Persecución Sindical en el nuevo Código Procesal Laboral (Ley 2452 de 2025) y su relación en el Código Penal.</vt:lpstr>
      <vt:lpstr>Agenda</vt:lpstr>
      <vt:lpstr>Persecución Sindical en Colombia.</vt:lpstr>
      <vt:lpstr>Persecución Sindical. Definición.</vt:lpstr>
      <vt:lpstr>Presentación de PowerPoint</vt:lpstr>
      <vt:lpstr>Intereses Económicos.</vt:lpstr>
      <vt:lpstr>Presentación de PowerPoint</vt:lpstr>
      <vt:lpstr>Cultura Antisindical.</vt:lpstr>
      <vt:lpstr>Presentación de PowerPoint</vt:lpstr>
      <vt:lpstr>Persecución Sindical. Dimensiones</vt:lpstr>
      <vt:lpstr>Conflicto armado y violencia.</vt:lpstr>
      <vt:lpstr>Presentación de PowerPoint</vt:lpstr>
      <vt:lpstr>Persecución Sindical. Dimensiones.</vt:lpstr>
      <vt:lpstr>Tercerización e informalidad.</vt:lpstr>
      <vt:lpstr>Presentación de PowerPoint</vt:lpstr>
      <vt:lpstr>Nuevas Estrategias Empresariales: Grupos Empresariales.</vt:lpstr>
      <vt:lpstr>Presentación de PowerPoint</vt:lpstr>
      <vt:lpstr>Persecución Sindical. Dimensiones.</vt:lpstr>
      <vt:lpstr>Modalidades Persecución Sindical más frecuentes.</vt:lpstr>
      <vt:lpstr>Persecución Sindical.</vt:lpstr>
      <vt:lpstr>Presentación de PowerPoint</vt:lpstr>
      <vt:lpstr>Despidos Injustificados.</vt:lpstr>
      <vt:lpstr>Estigmatización.</vt:lpstr>
      <vt:lpstr>Pactos Colectivos.</vt:lpstr>
      <vt:lpstr>Acoso e intimidación.</vt:lpstr>
      <vt:lpstr>Marco de Protección y Denuncia.</vt:lpstr>
      <vt:lpstr>En Colombia, la vulneración a este derecho cuenta con mecanismos de defensa legales y constitucionales:  </vt:lpstr>
      <vt:lpstr>Regulación desde el Derecho Penal.</vt:lpstr>
      <vt:lpstr>Persecución Sindical.</vt:lpstr>
      <vt:lpstr>Presentación de PowerPoint</vt:lpstr>
      <vt:lpstr>Presentación de PowerPoint</vt:lpstr>
      <vt:lpstr>Conductas que pueden ser consideradas:</vt:lpstr>
      <vt:lpstr>Consecuencias Legales. </vt:lpstr>
      <vt:lpstr>Sentencias relevantes.</vt:lpstr>
      <vt:lpstr>Sentencia T-386 de 2011.</vt:lpstr>
      <vt:lpstr>Presentación de PowerPoint</vt:lpstr>
      <vt:lpstr>Presentación de PowerPoint</vt:lpstr>
      <vt:lpstr>Presentación de PowerPoint</vt:lpstr>
      <vt:lpstr>Presentación de PowerPoint</vt:lpstr>
      <vt:lpstr>Presentación de PowerPoint</vt:lpstr>
      <vt:lpstr>Presentación de PowerPoint</vt:lpstr>
      <vt:lpstr>Persecución Sindical en el nuevo Código Procesal Laboral.</vt:lpstr>
      <vt:lpstr>Ley 2452 de 2025: Código Procesal del Trabajo y de la Seguridad Social.</vt:lpstr>
      <vt:lpstr>Ley 2452 de 2025: Código Procesal del Trabajo y de la Seguridad Social.</vt:lpstr>
      <vt:lpstr>Procedimiento</vt:lpstr>
      <vt:lpstr>Art. 300</vt:lpstr>
      <vt:lpstr>Art. 299</vt:lpstr>
      <vt:lpstr>Art. 298</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Persecución Sindical en el nuevo Código Procesal Laboral (Ley 2452 de 2025).</dc:title>
  <dc:creator>JUAN FELIPE RESTREPO GIRALDO</dc:creator>
  <cp:lastModifiedBy>JUAN FELIPE RESTREPO GIRALDO</cp:lastModifiedBy>
  <cp:revision>8</cp:revision>
  <dcterms:created xsi:type="dcterms:W3CDTF">2026-06-10T16:15:17Z</dcterms:created>
  <dcterms:modified xsi:type="dcterms:W3CDTF">2026-08-27T14:58:46Z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