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5143500" cx="9144000"/>
  <p:notesSz cx="6858000" cy="9144000"/>
  <p:embeddedFontLst>
    <p:embeddedFont>
      <p:font typeface="Playfair Display"/>
      <p:regular r:id="rId17"/>
      <p:bold r:id="rId18"/>
      <p:italic r:id="rId19"/>
      <p:boldItalic r:id="rId20"/>
    </p:embeddedFont>
    <p:embeddedFont>
      <p:font typeface="Lato"/>
      <p:regular r:id="rId21"/>
      <p:bold r:id="rId22"/>
      <p:italic r:id="rId23"/>
      <p:boldItalic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PlayfairDisplay-boldItalic.fntdata"/><Relationship Id="rId11" Type="http://schemas.openxmlformats.org/officeDocument/2006/relationships/slide" Target="slides/slide6.xml"/><Relationship Id="rId22" Type="http://schemas.openxmlformats.org/officeDocument/2006/relationships/font" Target="fonts/Lato-bold.fntdata"/><Relationship Id="rId10" Type="http://schemas.openxmlformats.org/officeDocument/2006/relationships/slide" Target="slides/slide5.xml"/><Relationship Id="rId21" Type="http://schemas.openxmlformats.org/officeDocument/2006/relationships/font" Target="fonts/Lato-regular.fntdata"/><Relationship Id="rId13" Type="http://schemas.openxmlformats.org/officeDocument/2006/relationships/slide" Target="slides/slide8.xml"/><Relationship Id="rId24" Type="http://schemas.openxmlformats.org/officeDocument/2006/relationships/font" Target="fonts/Lato-boldItalic.fntdata"/><Relationship Id="rId12" Type="http://schemas.openxmlformats.org/officeDocument/2006/relationships/slide" Target="slides/slide7.xml"/><Relationship Id="rId23" Type="http://schemas.openxmlformats.org/officeDocument/2006/relationships/font" Target="fonts/Lato-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PlayfairDisplay-regular.fntdata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PlayfairDisplay-italic.fntdata"/><Relationship Id="rId6" Type="http://schemas.openxmlformats.org/officeDocument/2006/relationships/slide" Target="slides/slide1.xml"/><Relationship Id="rId18" Type="http://schemas.openxmlformats.org/officeDocument/2006/relationships/font" Target="fonts/PlayfairDisplay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c6f83aa91_0_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c6f83aa91_0_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3f85faa9c82_0_32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3f85faa9c82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c6f83aa91_0_93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c6f83aa91_0_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c6f83aa91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c6f83aa91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3f85faa9c82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3f85faa9c82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c6f83aa91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c6f83aa91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3f85faa9c82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3f85faa9c82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3f85faa9c82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3f85faa9c82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c6f83aa91_0_8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c6f83aa91_0_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3f85faa9c82_0_22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3f85faa9c82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3f85faa9c82_0_27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3f85faa9c82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2749050" y="748800"/>
            <a:ext cx="3645900" cy="36459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2992950" y="992700"/>
            <a:ext cx="3158100" cy="3158100"/>
          </a:xfrm>
          <a:prstGeom prst="rect">
            <a:avLst/>
          </a:prstGeom>
          <a:noFill/>
          <a:ln cap="flat" cmpd="sng" w="28575">
            <a:solidFill>
              <a:schemeClr val="lt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 txBox="1"/>
          <p:nvPr>
            <p:ph type="ctrTitle"/>
          </p:nvPr>
        </p:nvSpPr>
        <p:spPr>
          <a:xfrm>
            <a:off x="3096250" y="1627200"/>
            <a:ext cx="2951400" cy="158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Lato"/>
              <a:buNone/>
              <a:defRPr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3096363" y="3266930"/>
            <a:ext cx="2951400" cy="701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layfair Display"/>
              <a:buNone/>
              <a:defRPr b="1" sz="18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" name="Google Shape;50;p11"/>
          <p:cNvSpPr txBox="1"/>
          <p:nvPr>
            <p:ph hasCustomPrompt="1" type="title"/>
          </p:nvPr>
        </p:nvSpPr>
        <p:spPr>
          <a:xfrm>
            <a:off x="311700" y="1233100"/>
            <a:ext cx="8520600" cy="1610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10000"/>
              <a:buFont typeface="Lato"/>
              <a:buNone/>
              <a:defRPr sz="10000">
                <a:latin typeface="Lato"/>
                <a:ea typeface="Lato"/>
                <a:cs typeface="Lato"/>
                <a:sym typeface="Lato"/>
              </a:defRPr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311700" y="2919450"/>
            <a:ext cx="85206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title"/>
          </p:nvPr>
        </p:nvSpPr>
        <p:spPr>
          <a:xfrm>
            <a:off x="509550" y="1423875"/>
            <a:ext cx="8124900" cy="179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17" name="Google Shape;17;p3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" name="Google Shape;20;p4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6" name="Google Shape;26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30" name="Google Shape;30;p6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3" name="Google Shape;33;p7"/>
          <p:cNvSpPr txBox="1"/>
          <p:nvPr>
            <p:ph idx="1" type="body"/>
          </p:nvPr>
        </p:nvSpPr>
        <p:spPr>
          <a:xfrm>
            <a:off x="311700" y="1391378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7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dk2"/>
        </a:solid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Lato"/>
              <a:buNone/>
              <a:defRPr b="0" sz="4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37" name="Google Shape;37;p8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0" name="Google Shape;4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1" name="Google Shape;41;p9"/>
          <p:cNvSpPr txBox="1"/>
          <p:nvPr>
            <p:ph type="title"/>
          </p:nvPr>
        </p:nvSpPr>
        <p:spPr>
          <a:xfrm>
            <a:off x="265500" y="1107950"/>
            <a:ext cx="4045200" cy="1683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2" name="Google Shape;42;p9"/>
          <p:cNvSpPr txBox="1"/>
          <p:nvPr>
            <p:ph idx="1" type="subTitle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3" name="Google Shape;43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/>
          <p:nvPr>
            <p:ph idx="1" type="body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7" name="Google Shape;47;p10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coral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/>
          <p:nvPr>
            <p:ph type="title"/>
          </p:nvPr>
        </p:nvSpPr>
        <p:spPr>
          <a:xfrm>
            <a:off x="509550" y="1423875"/>
            <a:ext cx="8124900" cy="179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SINDICALISMO Y DERECHOS HUMANOS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400"/>
              <a:t>Por Milena Trujillo Loaiza, asesora del movimiento sindical en derechos humanos, género y política pública</a:t>
            </a:r>
            <a:r>
              <a:rPr lang="es-419" sz="3600"/>
              <a:t> </a:t>
            </a:r>
            <a:endParaRPr sz="36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2"/>
          <p:cNvSpPr txBox="1"/>
          <p:nvPr>
            <p:ph idx="4294967295"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Autoprotección y prevención</a:t>
            </a:r>
            <a:endParaRPr/>
          </a:p>
        </p:txBody>
      </p:sp>
      <p:sp>
        <p:nvSpPr>
          <p:cNvPr id="114" name="Google Shape;114;p22"/>
          <p:cNvSpPr txBox="1"/>
          <p:nvPr>
            <p:ph idx="4294967295" type="body"/>
          </p:nvPr>
        </p:nvSpPr>
        <p:spPr>
          <a:xfrm>
            <a:off x="311674" y="1100502"/>
            <a:ext cx="8520600" cy="302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s-419" sz="2200"/>
              <a:t>Definición de responsabilidades frente a autoprotección al interior de las organizaciones sindicales</a:t>
            </a:r>
            <a:endParaRPr sz="2200"/>
          </a:p>
          <a:p>
            <a:pPr indent="-3683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s-419" sz="2200"/>
              <a:t>Definición de duplas o triadas en las movilizaciones</a:t>
            </a:r>
            <a:endParaRPr sz="2200"/>
          </a:p>
          <a:p>
            <a:pPr indent="-3683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s-419" sz="2200"/>
              <a:t>Definición de puntos de encuentro</a:t>
            </a:r>
            <a:endParaRPr sz="2200"/>
          </a:p>
          <a:p>
            <a:pPr indent="-3683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s-419" sz="2200"/>
              <a:t>Todos con la ruta de autoprotección clara: a quién llamo de la organización sindical en caso de violación a los ddhh, a dónde me dirijo si tengo posibilidad de movilizarme, etc.</a:t>
            </a:r>
            <a:endParaRPr sz="2200"/>
          </a:p>
          <a:p>
            <a:pPr indent="-3683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s-419" sz="2200"/>
              <a:t>Seguimiento de casos: creación de base de datos de la organización sindical con los datos de la violación a los ddhh</a:t>
            </a:r>
            <a:endParaRPr sz="22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3"/>
          <p:cNvSpPr txBox="1"/>
          <p:nvPr>
            <p:ph type="title"/>
          </p:nvPr>
        </p:nvSpPr>
        <p:spPr>
          <a:xfrm>
            <a:off x="311700" y="1395344"/>
            <a:ext cx="6563700" cy="1648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6000"/>
              <a:t>¡Gracias!</a:t>
            </a:r>
            <a:endParaRPr sz="60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 txBox="1"/>
          <p:nvPr>
            <p:ph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¿Qué vamos a abordar en este espacio?</a:t>
            </a:r>
            <a:endParaRPr/>
          </a:p>
        </p:txBody>
      </p:sp>
      <p:sp>
        <p:nvSpPr>
          <p:cNvPr id="65" name="Google Shape;65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s-419"/>
              <a:t>Acercamiento a los derechos humanos y su relación con el sindicalismo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s-419"/>
              <a:t>El movimiento sindical como defensor de los derechos humanos y como víctima del conflicto armado en Colombia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s-419"/>
              <a:t>Claves, recomendaciones y mecanismos de afrontamiento del movimiento sindical en medio de la etapa actual del fascismo global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 txBox="1"/>
          <p:nvPr>
            <p:ph type="title"/>
          </p:nvPr>
        </p:nvSpPr>
        <p:spPr>
          <a:xfrm>
            <a:off x="509550" y="1423875"/>
            <a:ext cx="8124900" cy="179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3600"/>
              <a:t>Acercamiento a los derechos humanos y su relación con el sindicalismo</a:t>
            </a:r>
            <a:endParaRPr sz="3600"/>
          </a:p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400"/>
              <a:t>Juego de debate</a:t>
            </a:r>
            <a:endParaRPr sz="2400"/>
          </a:p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71" name="Google Shape;71;p15"/>
          <p:cNvSpPr/>
          <p:nvPr/>
        </p:nvSpPr>
        <p:spPr>
          <a:xfrm>
            <a:off x="2864475" y="2571750"/>
            <a:ext cx="606300" cy="650400"/>
          </a:xfrm>
          <a:prstGeom prst="smileyFace">
            <a:avLst>
              <a:gd fmla="val 4653" name="adj"/>
            </a:avLst>
          </a:prstGeom>
          <a:solidFill>
            <a:schemeClr val="accent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6"/>
          <p:cNvSpPr txBox="1"/>
          <p:nvPr>
            <p:ph type="title"/>
          </p:nvPr>
        </p:nvSpPr>
        <p:spPr>
          <a:xfrm>
            <a:off x="265500" y="1107950"/>
            <a:ext cx="4045200" cy="1683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Juego de debate</a:t>
            </a:r>
            <a:endParaRPr/>
          </a:p>
        </p:txBody>
      </p:sp>
      <p:sp>
        <p:nvSpPr>
          <p:cNvPr id="77" name="Google Shape;77;p16"/>
          <p:cNvSpPr txBox="1"/>
          <p:nvPr>
            <p:ph idx="1" type="subTitle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(6 grupos)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p16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-419"/>
              <a:t>Premisas:</a:t>
            </a:r>
            <a:endParaRPr b="1"/>
          </a:p>
          <a:p>
            <a:pPr indent="-317500" lvl="0" marL="457200" rtl="0" algn="ctr"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s-419" sz="1400">
                <a:solidFill>
                  <a:srgbClr val="000000"/>
                </a:solidFill>
              </a:rPr>
              <a:t>Derechos humanos como naturaleza humana</a:t>
            </a:r>
            <a:endParaRPr sz="1400">
              <a:solidFill>
                <a:srgbClr val="000000"/>
              </a:solidFill>
            </a:endParaRPr>
          </a:p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  <a:p>
            <a:pPr indent="-317500" lvl="0" marL="45720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s-419" sz="1400">
                <a:solidFill>
                  <a:srgbClr val="000000"/>
                </a:solidFill>
              </a:rPr>
              <a:t>Derechos humanos como estrategia burguesa de orden social</a:t>
            </a:r>
            <a:endParaRPr sz="1400">
              <a:solidFill>
                <a:srgbClr val="000000"/>
              </a:solidFill>
            </a:endParaRPr>
          </a:p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  <a:p>
            <a:pPr indent="-317500" lvl="0" marL="45720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s-419" sz="1400">
                <a:solidFill>
                  <a:srgbClr val="000000"/>
                </a:solidFill>
              </a:rPr>
              <a:t>Derechos humanos como movimiento social</a:t>
            </a:r>
            <a:endParaRPr sz="1400">
              <a:solidFill>
                <a:srgbClr val="000000"/>
              </a:solidFill>
            </a:endParaRPr>
          </a:p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  <a:p>
            <a:pPr indent="-317500" lvl="0" marL="45720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s-419" sz="1400">
                <a:solidFill>
                  <a:srgbClr val="000000"/>
                </a:solidFill>
              </a:rPr>
              <a:t>Derechos humanos como construcción y resultado socio histórico</a:t>
            </a:r>
            <a:endParaRPr sz="1400">
              <a:solidFill>
                <a:srgbClr val="000000"/>
              </a:solidFill>
            </a:endParaRPr>
          </a:p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  <a:p>
            <a:pPr indent="-317500" lvl="0" marL="45720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s-419" sz="1400">
                <a:solidFill>
                  <a:srgbClr val="000000"/>
                </a:solidFill>
              </a:rPr>
              <a:t>Derechos humanos como instrumento de lucha del campo popular</a:t>
            </a:r>
            <a:endParaRPr sz="1400">
              <a:solidFill>
                <a:srgbClr val="000000"/>
              </a:solidFill>
            </a:endParaRPr>
          </a:p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  <a:p>
            <a:pPr indent="-317500" lvl="0" marL="45720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s-419" sz="1400">
                <a:solidFill>
                  <a:srgbClr val="000000"/>
                </a:solidFill>
              </a:rPr>
              <a:t>Derechos humanos como conjunto de leyes y normas</a:t>
            </a:r>
            <a:endParaRPr sz="14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7"/>
          <p:cNvSpPr txBox="1"/>
          <p:nvPr>
            <p:ph type="title"/>
          </p:nvPr>
        </p:nvSpPr>
        <p:spPr>
          <a:xfrm>
            <a:off x="509550" y="1821137"/>
            <a:ext cx="8124900" cy="179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3600"/>
              <a:t>El movimiento sindical como defensor de los derechos humanos y como víctima del conflicto armado en Colombia</a:t>
            </a:r>
            <a:endParaRPr sz="3600"/>
          </a:p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2400"/>
              <a:t>Documental “El sindicalismo cuenta”</a:t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84" name="Google Shape;84;p17"/>
          <p:cNvSpPr/>
          <p:nvPr/>
        </p:nvSpPr>
        <p:spPr>
          <a:xfrm>
            <a:off x="1003617" y="2718125"/>
            <a:ext cx="1087236" cy="1254474"/>
          </a:xfrm>
          <a:prstGeom prst="irregularSeal1">
            <a:avLst/>
          </a:prstGeom>
          <a:solidFill>
            <a:schemeClr val="accent4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8"/>
          <p:cNvSpPr txBox="1"/>
          <p:nvPr>
            <p:ph type="title"/>
          </p:nvPr>
        </p:nvSpPr>
        <p:spPr>
          <a:xfrm>
            <a:off x="509550" y="2427485"/>
            <a:ext cx="8124900" cy="1798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3600"/>
              <a:t>Claves y recomendaciones para el sindicalismo en la etapa actual de fascismo global</a:t>
            </a:r>
            <a:endParaRPr sz="3600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  <a:p>
            <a:pPr indent="0" lvl="0" marL="4572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/>
          </a:p>
        </p:txBody>
      </p:sp>
      <p:sp>
        <p:nvSpPr>
          <p:cNvPr id="90" name="Google Shape;90;p18"/>
          <p:cNvSpPr/>
          <p:nvPr/>
        </p:nvSpPr>
        <p:spPr>
          <a:xfrm>
            <a:off x="3568388" y="2989925"/>
            <a:ext cx="2007234" cy="2007234"/>
          </a:xfrm>
          <a:prstGeom prst="irregularSeal2">
            <a:avLst/>
          </a:prstGeom>
          <a:solidFill>
            <a:srgbClr val="FF99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9"/>
          <p:cNvSpPr txBox="1"/>
          <p:nvPr>
            <p:ph idx="4294967295"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Claves</a:t>
            </a:r>
            <a:endParaRPr/>
          </a:p>
        </p:txBody>
      </p:sp>
      <p:sp>
        <p:nvSpPr>
          <p:cNvPr id="96" name="Google Shape;96;p19"/>
          <p:cNvSpPr txBox="1"/>
          <p:nvPr>
            <p:ph idx="4294967295" type="body"/>
          </p:nvPr>
        </p:nvSpPr>
        <p:spPr>
          <a:xfrm>
            <a:off x="311674" y="995959"/>
            <a:ext cx="8520600" cy="302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200"/>
              <a:buChar char="●"/>
            </a:pPr>
            <a:r>
              <a:rPr lang="es-419" sz="2200">
                <a:solidFill>
                  <a:srgbClr val="666666"/>
                </a:solidFill>
              </a:rPr>
              <a:t>Entendimiento de la violencia contra el movimiento sindical como violencia sociopolítica. Histórica, sistemática y selectiva.</a:t>
            </a:r>
            <a:endParaRPr sz="2200">
              <a:solidFill>
                <a:srgbClr val="666666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200"/>
              <a:buChar char="●"/>
            </a:pPr>
            <a:r>
              <a:rPr lang="es-419" sz="2200">
                <a:solidFill>
                  <a:srgbClr val="666666"/>
                </a:solidFill>
              </a:rPr>
              <a:t>Sólo el Estado viola los derechos humanos</a:t>
            </a:r>
            <a:endParaRPr sz="2200">
              <a:solidFill>
                <a:srgbClr val="666666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200"/>
              <a:buChar char="●"/>
            </a:pPr>
            <a:r>
              <a:rPr lang="es-419" sz="2200">
                <a:solidFill>
                  <a:srgbClr val="666666"/>
                </a:solidFill>
              </a:rPr>
              <a:t>El movimiento sindical colombiano como proyecto de derechos humanos:</a:t>
            </a:r>
            <a:endParaRPr sz="2200">
              <a:solidFill>
                <a:srgbClr val="666666"/>
              </a:solidFill>
            </a:endParaRPr>
          </a:p>
          <a:p>
            <a:pPr indent="-368300" lvl="1" marL="914400" rtl="0" algn="l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200"/>
              <a:buChar char="○"/>
            </a:pPr>
            <a:r>
              <a:rPr lang="es-419" sz="2200">
                <a:solidFill>
                  <a:srgbClr val="666666"/>
                </a:solidFill>
              </a:rPr>
              <a:t>Reivindicación de las libertades sindicales</a:t>
            </a:r>
            <a:endParaRPr sz="2200">
              <a:solidFill>
                <a:srgbClr val="666666"/>
              </a:solidFill>
            </a:endParaRPr>
          </a:p>
          <a:p>
            <a:pPr indent="-368300" lvl="1" marL="914400" rtl="0" algn="l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200"/>
              <a:buChar char="○"/>
            </a:pPr>
            <a:r>
              <a:rPr lang="es-419" sz="2200">
                <a:solidFill>
                  <a:srgbClr val="666666"/>
                </a:solidFill>
              </a:rPr>
              <a:t>Mejoramiento de las condiciones de vida de los trabajadores y las trabajadoras</a:t>
            </a:r>
            <a:endParaRPr sz="2200">
              <a:solidFill>
                <a:srgbClr val="666666"/>
              </a:solidFill>
            </a:endParaRPr>
          </a:p>
          <a:p>
            <a:pPr indent="-368300" lvl="1" marL="914400" rtl="0" algn="l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200"/>
              <a:buChar char="○"/>
            </a:pPr>
            <a:r>
              <a:rPr lang="es-419" sz="2200">
                <a:solidFill>
                  <a:srgbClr val="666666"/>
                </a:solidFill>
              </a:rPr>
              <a:t>Fortalecimiento de la democracia como actor sociopolítico</a:t>
            </a:r>
            <a:endParaRPr sz="2200">
              <a:solidFill>
                <a:srgbClr val="666666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0"/>
          <p:cNvSpPr txBox="1"/>
          <p:nvPr>
            <p:ph idx="4294967295"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Recomendaciones</a:t>
            </a:r>
            <a:endParaRPr/>
          </a:p>
        </p:txBody>
      </p:sp>
      <p:sp>
        <p:nvSpPr>
          <p:cNvPr id="102" name="Google Shape;102;p20"/>
          <p:cNvSpPr txBox="1"/>
          <p:nvPr>
            <p:ph idx="4294967295" type="body"/>
          </p:nvPr>
        </p:nvSpPr>
        <p:spPr>
          <a:xfrm>
            <a:off x="311674" y="1225953"/>
            <a:ext cx="8520600" cy="302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s-419" sz="2200"/>
              <a:t>Fortalecer las comisiones o secretarías de derechos humanos. Imprimirles tiempo, estructura organizativa, recursos.</a:t>
            </a:r>
            <a:endParaRPr sz="2200"/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s-419" sz="2200"/>
              <a:t>Formación en protección y prevención.</a:t>
            </a:r>
            <a:endParaRPr sz="2200"/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s-419" sz="2200"/>
              <a:t>Potenciar las alianzas entre organizaciones sindicales; con otras organizaciones sociales, con el movimiento social. A nivel nacional e internacional.</a:t>
            </a:r>
            <a:endParaRPr sz="2200"/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s-419" sz="2200"/>
              <a:t>Juntarse, cuidarse, pensar juntos, crear juntos.</a:t>
            </a:r>
            <a:endParaRPr sz="22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1"/>
          <p:cNvSpPr txBox="1"/>
          <p:nvPr>
            <p:ph idx="4294967295" type="title"/>
          </p:nvPr>
        </p:nvSpPr>
        <p:spPr>
          <a:xfrm>
            <a:off x="311700" y="391350"/>
            <a:ext cx="8520600" cy="62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-419"/>
              <a:t>Afrontamientos</a:t>
            </a:r>
            <a:endParaRPr/>
          </a:p>
        </p:txBody>
      </p:sp>
      <p:sp>
        <p:nvSpPr>
          <p:cNvPr id="108" name="Google Shape;108;p21"/>
          <p:cNvSpPr txBox="1"/>
          <p:nvPr>
            <p:ph idx="4294967295" type="body"/>
          </p:nvPr>
        </p:nvSpPr>
        <p:spPr>
          <a:xfrm>
            <a:off x="311674" y="1100502"/>
            <a:ext cx="8520600" cy="302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s-419" sz="2200"/>
              <a:t>Afecto, fundamentos emocionales y cuidado colectivo</a:t>
            </a:r>
            <a:endParaRPr sz="2200"/>
          </a:p>
          <a:p>
            <a:pPr indent="-3683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s-419" sz="2200"/>
              <a:t>Acciones y actos públicos y privados de movilización y manifestación</a:t>
            </a:r>
            <a:endParaRPr sz="2200"/>
          </a:p>
          <a:p>
            <a:pPr indent="-3683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s-419" sz="2200"/>
              <a:t>Formación y pedagogía</a:t>
            </a:r>
            <a:endParaRPr sz="2200"/>
          </a:p>
          <a:p>
            <a:pPr indent="-3683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s-419" sz="2200"/>
              <a:t>Denuncia e implementación de herramientas legales nacionales e</a:t>
            </a:r>
            <a:endParaRPr sz="2200"/>
          </a:p>
          <a:p>
            <a:pPr indent="-3683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s-419" sz="2200"/>
              <a:t>internacionales</a:t>
            </a:r>
            <a:endParaRPr sz="2200"/>
          </a:p>
          <a:p>
            <a:pPr indent="-3683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s-419" sz="2200"/>
              <a:t>Medidas adaptativas</a:t>
            </a:r>
            <a:endParaRPr sz="2200"/>
          </a:p>
          <a:p>
            <a:pPr indent="-3683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s-419" sz="2200"/>
              <a:t>Memoria, paz y medidas simbólicas</a:t>
            </a:r>
            <a:endParaRPr sz="2200"/>
          </a:p>
          <a:p>
            <a:pPr indent="-3683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s-419" sz="2200"/>
              <a:t>Identidad colectiva, vocación y accionar sindical</a:t>
            </a:r>
            <a:endParaRPr sz="2200"/>
          </a:p>
          <a:p>
            <a:pPr indent="-3683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</a:pPr>
            <a:r>
              <a:rPr lang="es-419" sz="2200"/>
              <a:t>Medidas diferenciales</a:t>
            </a:r>
            <a:endParaRPr sz="22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oral">
  <a:themeElements>
    <a:clrScheme name="Coral">
      <a:dk1>
        <a:srgbClr val="F55E61"/>
      </a:dk1>
      <a:lt1>
        <a:srgbClr val="FFFFFF"/>
      </a:lt1>
      <a:dk2>
        <a:srgbClr val="5E696C"/>
      </a:dk2>
      <a:lt2>
        <a:srgbClr val="BFC7CA"/>
      </a:lt2>
      <a:accent1>
        <a:srgbClr val="1E2D31"/>
      </a:accent1>
      <a:accent2>
        <a:srgbClr val="273C42"/>
      </a:accent2>
      <a:accent3>
        <a:srgbClr val="83D061"/>
      </a:accent3>
      <a:accent4>
        <a:srgbClr val="F6CD4C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