
<file path=[Content_Types].xml><?xml version="1.0" encoding="utf-8"?>
<Types xmlns="http://schemas.openxmlformats.org/package/2006/content-types">
  <Default Extension="jpeg" ContentType="image/jpeg"/>
  <Default Extension="jpg" ContentType="image/jp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charts/chart1.xml" ContentType="application/vnd.openxmlformats-officedocument.drawingml.chart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charts/chart2.xml" ContentType="application/vnd.openxmlformats-officedocument.drawingml.chart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charts/chart3.xml" ContentType="application/vnd.openxmlformats-officedocument.drawingml.chart+xml"/>
  <Override PartName="/ppt/notesSlides/notesSlide23.xml" ContentType="application/vnd.openxmlformats-officedocument.presentationml.notesSlide+xml"/>
  <Override PartName="/ppt/charts/chart4.xml" ContentType="application/vnd.openxmlformats-officedocument.drawingml.chart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6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9" r:id="rId21"/>
    <p:sldId id="275" r:id="rId22"/>
    <p:sldId id="276" r:id="rId23"/>
    <p:sldId id="278" r:id="rId24"/>
    <p:sldId id="277" r:id="rId25"/>
  </p:sldIdLst>
  <p:sldSz cx="9144000" cy="5143500" type="screen16x9"/>
  <p:notesSz cx="5143500" cy="9144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>
      <p:cViewPr varScale="1">
        <p:scale>
          <a:sx n="68" d="100"/>
          <a:sy n="68" d="100"/>
        </p:scale>
        <p:origin x="1192" y="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1"/>
  <c:style val="2"/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Ponderación</c:v>
                </c:pt>
              </c:strCache>
            </c:strRef>
          </c:tx>
          <c:spPr>
            <a:solidFill>
              <a:srgbClr val="2E7D5B">
                <a:alpha val="100000"/>
              </a:srgbClr>
            </a:solidFill>
            <a:effectLst/>
          </c:spPr>
          <c:invertIfNegative val="0"/>
          <c:dLbls>
            <c:numFmt formatCode="0.0&quot;%&quot;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900" b="0" i="0" u="none" strike="noStrike">
                    <a:solidFill>
                      <a:srgbClr val="14563C"/>
                    </a:solidFill>
                    <a:latin typeface="Calibri"/>
                  </a:defRPr>
                </a:pPr>
                <a:endParaRPr lang="es-CO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Sheet1!$A$2:$A$13</c:f>
              <c:strCache>
                <c:ptCount val="12"/>
                <c:pt idx="0">
                  <c:v>Alojamiento y serv.</c:v>
                </c:pt>
                <c:pt idx="1">
                  <c:v>Alimentos</c:v>
                </c:pt>
                <c:pt idx="2">
                  <c:v>Transporte</c:v>
                </c:pt>
                <c:pt idx="3">
                  <c:v>Restaurantes y hoteles</c:v>
                </c:pt>
                <c:pt idx="4">
                  <c:v>Bienes y serv. diversos</c:v>
                </c:pt>
                <c:pt idx="5">
                  <c:v>Educación</c:v>
                </c:pt>
                <c:pt idx="6">
                  <c:v>Información y comunic.</c:v>
                </c:pt>
                <c:pt idx="7">
                  <c:v>Muebles y hogar</c:v>
                </c:pt>
                <c:pt idx="8">
                  <c:v>Prendas y calzado</c:v>
                </c:pt>
                <c:pt idx="9">
                  <c:v>Recreación y cultura</c:v>
                </c:pt>
                <c:pt idx="10">
                  <c:v>Salud</c:v>
                </c:pt>
                <c:pt idx="11">
                  <c:v>Bebidas alc. y tabaco</c:v>
                </c:pt>
              </c:strCache>
            </c:strRef>
          </c:cat>
          <c:val>
            <c:numRef>
              <c:f>Sheet1!$B$2:$B$13</c:f>
              <c:numCache>
                <c:formatCode>General</c:formatCode>
                <c:ptCount val="12"/>
                <c:pt idx="0">
                  <c:v>33.119999999999997</c:v>
                </c:pt>
                <c:pt idx="1">
                  <c:v>15.05</c:v>
                </c:pt>
                <c:pt idx="2">
                  <c:v>12.93</c:v>
                </c:pt>
                <c:pt idx="3">
                  <c:v>9.43</c:v>
                </c:pt>
                <c:pt idx="4">
                  <c:v>5.36</c:v>
                </c:pt>
                <c:pt idx="5">
                  <c:v>4.41</c:v>
                </c:pt>
                <c:pt idx="6">
                  <c:v>4.33</c:v>
                </c:pt>
                <c:pt idx="7">
                  <c:v>4.1900000000000004</c:v>
                </c:pt>
                <c:pt idx="8">
                  <c:v>3.98</c:v>
                </c:pt>
                <c:pt idx="9">
                  <c:v>3.79</c:v>
                </c:pt>
                <c:pt idx="10">
                  <c:v>1.71</c:v>
                </c:pt>
                <c:pt idx="11">
                  <c:v>1.7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286-42DD-8944-68E37DD21FD0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35"/>
        <c:axId val="2094734554"/>
        <c:axId val="2094734552"/>
      </c:barChart>
      <c:catAx>
        <c:axId val="2094734554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ln w="12700" cap="flat">
            <a:solidFill>
              <a:srgbClr val="888888"/>
            </a:solidFill>
            <a:prstDash val="solid"/>
            <a:round/>
          </a:ln>
        </c:spPr>
        <c:txPr>
          <a:bodyPr/>
          <a:lstStyle/>
          <a:p>
            <a:pPr>
              <a:defRPr sz="900" b="0" i="0" u="none" strike="noStrike">
                <a:solidFill>
                  <a:srgbClr val="22302A"/>
                </a:solidFill>
                <a:latin typeface="Calibri"/>
              </a:defRPr>
            </a:pPr>
            <a:endParaRPr lang="en-US"/>
          </a:p>
        </c:txPr>
        <c:crossAx val="2094734552"/>
        <c:crosses val="autoZero"/>
        <c:auto val="1"/>
        <c:lblAlgn val="ctr"/>
        <c:lblOffset val="100"/>
        <c:noMultiLvlLbl val="1"/>
      </c:catAx>
      <c:valAx>
        <c:axId val="2094734552"/>
        <c:scaling>
          <c:orientation val="minMax"/>
          <c:max val="40"/>
          <c:min val="0"/>
        </c:scaling>
        <c:delete val="1"/>
        <c:axPos val="b"/>
        <c:numFmt formatCode="General" sourceLinked="0"/>
        <c:majorTickMark val="out"/>
        <c:minorTickMark val="none"/>
        <c:tickLblPos val="low"/>
        <c:crossAx val="209473455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span"/>
    <c:showDLblsOverMax val="1"/>
  </c:chart>
  <c:spPr>
    <a:noFill/>
    <a:ln>
      <a:noFill/>
    </a:ln>
    <a:effectLst/>
  </c:sp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1"/>
  <c:style val="2"/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Pobres</c:v>
                </c:pt>
              </c:strCache>
            </c:strRef>
          </c:tx>
          <c:spPr>
            <a:solidFill>
              <a:srgbClr val="9DBE9F"/>
            </a:solidFill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Alimentos</c:v>
                </c:pt>
                <c:pt idx="1">
                  <c:v>Alojamiento</c:v>
                </c:pt>
                <c:pt idx="2">
                  <c:v>Transporte</c:v>
                </c:pt>
                <c:pt idx="3">
                  <c:v>Educación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23.78</c:v>
                </c:pt>
                <c:pt idx="1">
                  <c:v>40.17</c:v>
                </c:pt>
                <c:pt idx="2">
                  <c:v>7.08</c:v>
                </c:pt>
                <c:pt idx="3">
                  <c:v>1.64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291-4585-B48A-AFC4DABB7C18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Vulnerables</c:v>
                </c:pt>
              </c:strCache>
            </c:strRef>
          </c:tx>
          <c:spPr>
            <a:solidFill>
              <a:srgbClr val="2E7D5B"/>
            </a:solidFill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Alimentos</c:v>
                </c:pt>
                <c:pt idx="1">
                  <c:v>Alojamiento</c:v>
                </c:pt>
                <c:pt idx="2">
                  <c:v>Transporte</c:v>
                </c:pt>
                <c:pt idx="3">
                  <c:v>Educación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22.24</c:v>
                </c:pt>
                <c:pt idx="1">
                  <c:v>36.33</c:v>
                </c:pt>
                <c:pt idx="2">
                  <c:v>10.07</c:v>
                </c:pt>
                <c:pt idx="3">
                  <c:v>1.74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0291-4585-B48A-AFC4DABB7C18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Clase media</c:v>
                </c:pt>
              </c:strCache>
            </c:strRef>
          </c:tx>
          <c:spPr>
            <a:solidFill>
              <a:srgbClr val="14563C"/>
            </a:solidFill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Alimentos</c:v>
                </c:pt>
                <c:pt idx="1">
                  <c:v>Alojamiento</c:v>
                </c:pt>
                <c:pt idx="2">
                  <c:v>Transporte</c:v>
                </c:pt>
                <c:pt idx="3">
                  <c:v>Educación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15.8</c:v>
                </c:pt>
                <c:pt idx="1">
                  <c:v>33.130000000000003</c:v>
                </c:pt>
                <c:pt idx="2">
                  <c:v>13</c:v>
                </c:pt>
                <c:pt idx="3">
                  <c:v>4.29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0291-4585-B48A-AFC4DABB7C18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Ingresos altos</c:v>
                </c:pt>
              </c:strCache>
            </c:strRef>
          </c:tx>
          <c:spPr>
            <a:solidFill>
              <a:srgbClr val="C1912B"/>
            </a:solidFill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Alimentos</c:v>
                </c:pt>
                <c:pt idx="1">
                  <c:v>Alojamiento</c:v>
                </c:pt>
                <c:pt idx="2">
                  <c:v>Transporte</c:v>
                </c:pt>
                <c:pt idx="3">
                  <c:v>Educación</c:v>
                </c:pt>
              </c:strCache>
            </c:strRef>
          </c:cat>
          <c:val>
            <c:numRef>
              <c:f>Sheet1!$E$2:$E$5</c:f>
              <c:numCache>
                <c:formatCode>General</c:formatCode>
                <c:ptCount val="4"/>
                <c:pt idx="0">
                  <c:v>8.16</c:v>
                </c:pt>
                <c:pt idx="1">
                  <c:v>30.44</c:v>
                </c:pt>
                <c:pt idx="2">
                  <c:v>15.12</c:v>
                </c:pt>
                <c:pt idx="3">
                  <c:v>6.55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0291-4585-B48A-AFC4DABB7C1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40"/>
        <c:axId val="2094734554"/>
        <c:axId val="2094734552"/>
      </c:barChart>
      <c:catAx>
        <c:axId val="209473455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low"/>
        <c:spPr>
          <a:ln w="12700" cap="flat">
            <a:solidFill>
              <a:srgbClr val="888888"/>
            </a:solidFill>
            <a:prstDash val="solid"/>
            <a:round/>
          </a:ln>
        </c:spPr>
        <c:txPr>
          <a:bodyPr/>
          <a:lstStyle/>
          <a:p>
            <a:pPr>
              <a:defRPr sz="1100" b="0" i="0" u="none" strike="noStrike">
                <a:solidFill>
                  <a:srgbClr val="22302A"/>
                </a:solidFill>
                <a:latin typeface="Calibri"/>
              </a:defRPr>
            </a:pPr>
            <a:endParaRPr lang="en-US"/>
          </a:p>
        </c:txPr>
        <c:crossAx val="2094734552"/>
        <c:crosses val="autoZero"/>
        <c:auto val="1"/>
        <c:lblAlgn val="ctr"/>
        <c:lblOffset val="100"/>
        <c:noMultiLvlLbl val="1"/>
      </c:catAx>
      <c:valAx>
        <c:axId val="2094734552"/>
        <c:scaling>
          <c:orientation val="minMax"/>
          <c:max val="45"/>
        </c:scaling>
        <c:delete val="1"/>
        <c:axPos val="l"/>
        <c:numFmt formatCode="General" sourceLinked="0"/>
        <c:majorTickMark val="out"/>
        <c:minorTickMark val="none"/>
        <c:tickLblPos val="nextTo"/>
        <c:crossAx val="209473455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txPr>
        <a:bodyPr/>
        <a:lstStyle/>
        <a:p>
          <a:pPr>
            <a:defRPr sz="1000">
              <a:solidFill>
                <a:srgbClr val="22302A"/>
              </a:solidFill>
              <a:latin typeface="Calibri"/>
              <a:cs typeface="Calibri"/>
            </a:defRPr>
          </a:pPr>
          <a:endParaRPr lang="en-US"/>
        </a:p>
      </c:txPr>
    </c:legend>
    <c:plotVisOnly val="1"/>
    <c:dispBlanksAs val="span"/>
    <c:showDLblsOverMax val="1"/>
  </c:chart>
  <c:spPr>
    <a:noFill/>
    <a:ln>
      <a:noFill/>
    </a:ln>
    <a:effectLst/>
  </c:sp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1"/>
  <c:style val="2"/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US$/hora</c:v>
                </c:pt>
              </c:strCache>
            </c:strRef>
          </c:tx>
          <c:spPr>
            <a:solidFill>
              <a:srgbClr val="2E7D5B"/>
            </a:solidFill>
            <a:effectLst/>
          </c:spPr>
          <c:invertIfNegative val="0"/>
          <c:dPt>
            <c:idx val="0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1-B423-4FC7-9ED5-9568838E29D9}"/>
              </c:ext>
            </c:extLst>
          </c:dPt>
          <c:dPt>
            <c:idx val="1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3-B423-4FC7-9ED5-9568838E29D9}"/>
              </c:ext>
            </c:extLst>
          </c:dPt>
          <c:dPt>
            <c:idx val="2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5-B423-4FC7-9ED5-9568838E29D9}"/>
              </c:ext>
            </c:extLst>
          </c:dPt>
          <c:dPt>
            <c:idx val="3"/>
            <c:invertIfNegative val="0"/>
            <c:bubble3D val="0"/>
            <c:spPr>
              <a:solidFill>
                <a:srgbClr val="14563C"/>
              </a:solidFill>
              <a:effectLst/>
            </c:spPr>
            <c:extLst>
              <c:ext xmlns:c16="http://schemas.microsoft.com/office/drawing/2014/chart" uri="{C3380CC4-5D6E-409C-BE32-E72D297353CC}">
                <c16:uniqueId val="{00000007-B423-4FC7-9ED5-9568838E29D9}"/>
              </c:ext>
            </c:extLst>
          </c:dPt>
          <c:dPt>
            <c:idx val="4"/>
            <c:invertIfNegative val="0"/>
            <c:bubble3D val="0"/>
            <c:spPr>
              <a:solidFill>
                <a:srgbClr val="C1912B"/>
              </a:solidFill>
              <a:effectLst/>
            </c:spPr>
            <c:extLst>
              <c:ext xmlns:c16="http://schemas.microsoft.com/office/drawing/2014/chart" uri="{C3380CC4-5D6E-409C-BE32-E72D297353CC}">
                <c16:uniqueId val="{00000009-B423-4FC7-9ED5-9568838E29D9}"/>
              </c:ext>
            </c:extLst>
          </c:dPt>
          <c:dLbls>
            <c:numFmt formatCode="&quot;$&quot;0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100" b="0" i="0" u="none" strike="noStrike">
                    <a:solidFill>
                      <a:srgbClr val="22302A"/>
                    </a:solidFill>
                    <a:latin typeface="Calibri"/>
                  </a:defRPr>
                </a:pPr>
                <a:endParaRPr lang="es-CO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Sheet1!$A$2:$A$6</c:f>
              <c:strCache>
                <c:ptCount val="5"/>
                <c:pt idx="0">
                  <c:v>Irlanda</c:v>
                </c:pt>
                <c:pt idx="1">
                  <c:v>Noruega</c:v>
                </c:pt>
                <c:pt idx="2">
                  <c:v>Luxemburgo</c:v>
                </c:pt>
                <c:pt idx="3">
                  <c:v>Prom. OCDE</c:v>
                </c:pt>
                <c:pt idx="4">
                  <c:v>Colombia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151</c:v>
                </c:pt>
                <c:pt idx="1">
                  <c:v>132</c:v>
                </c:pt>
                <c:pt idx="2">
                  <c:v>125</c:v>
                </c:pt>
                <c:pt idx="3">
                  <c:v>71</c:v>
                </c:pt>
                <c:pt idx="4">
                  <c:v>21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B423-4FC7-9ED5-9568838E29D9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45"/>
        <c:axId val="2094734554"/>
        <c:axId val="2094734552"/>
      </c:barChart>
      <c:catAx>
        <c:axId val="209473455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low"/>
        <c:spPr>
          <a:ln w="12700" cap="flat">
            <a:solidFill>
              <a:srgbClr val="888888"/>
            </a:solidFill>
            <a:prstDash val="solid"/>
            <a:round/>
          </a:ln>
        </c:spPr>
        <c:txPr>
          <a:bodyPr/>
          <a:lstStyle/>
          <a:p>
            <a:pPr>
              <a:defRPr sz="1100" b="0" i="0" u="none" strike="noStrike">
                <a:solidFill>
                  <a:srgbClr val="22302A"/>
                </a:solidFill>
                <a:latin typeface="Calibri"/>
              </a:defRPr>
            </a:pPr>
            <a:endParaRPr lang="en-US"/>
          </a:p>
        </c:txPr>
        <c:crossAx val="2094734552"/>
        <c:crosses val="autoZero"/>
        <c:auto val="1"/>
        <c:lblAlgn val="ctr"/>
        <c:lblOffset val="100"/>
        <c:noMultiLvlLbl val="1"/>
      </c:catAx>
      <c:valAx>
        <c:axId val="2094734552"/>
        <c:scaling>
          <c:orientation val="minMax"/>
          <c:max val="170"/>
        </c:scaling>
        <c:delete val="1"/>
        <c:axPos val="l"/>
        <c:numFmt formatCode="General" sourceLinked="0"/>
        <c:majorTickMark val="out"/>
        <c:minorTickMark val="none"/>
        <c:tickLblPos val="nextTo"/>
        <c:crossAx val="209473455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span"/>
    <c:showDLblsOverMax val="1"/>
  </c:chart>
  <c:spPr>
    <a:noFill/>
    <a:ln>
      <a:noFill/>
    </a:ln>
    <a:effectLst/>
  </c:sp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1"/>
  <c:style val="2"/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US$ por hora trabajada</c:v>
                </c:pt>
              </c:strCache>
            </c:strRef>
          </c:tx>
          <c:spPr>
            <a:solidFill>
              <a:srgbClr val="16785F"/>
            </a:solidFill>
            <a:effectLst/>
          </c:spPr>
          <c:invertIfNegative val="0"/>
          <c:dPt>
            <c:idx val="0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1-50CF-4EAA-9B9B-C73E0CCE9224}"/>
              </c:ext>
            </c:extLst>
          </c:dPt>
          <c:dPt>
            <c:idx val="1"/>
            <c:invertIfNegative val="0"/>
            <c:bubble3D val="0"/>
            <c:spPr>
              <a:solidFill>
                <a:srgbClr val="2FB894"/>
              </a:solidFill>
              <a:effectLst/>
            </c:spPr>
            <c:extLst>
              <c:ext xmlns:c16="http://schemas.microsoft.com/office/drawing/2014/chart" uri="{C3380CC4-5D6E-409C-BE32-E72D297353CC}">
                <c16:uniqueId val="{00000003-50CF-4EAA-9B9B-C73E0CCE9224}"/>
              </c:ext>
            </c:extLst>
          </c:dPt>
          <c:dPt>
            <c:idx val="2"/>
            <c:invertIfNegative val="0"/>
            <c:bubble3D val="0"/>
            <c:spPr>
              <a:solidFill>
                <a:srgbClr val="E0913A"/>
              </a:solidFill>
              <a:effectLst/>
            </c:spPr>
            <c:extLst>
              <c:ext xmlns:c16="http://schemas.microsoft.com/office/drawing/2014/chart" uri="{C3380CC4-5D6E-409C-BE32-E72D297353CC}">
                <c16:uniqueId val="{00000005-50CF-4EAA-9B9B-C73E0CCE9224}"/>
              </c:ext>
            </c:extLst>
          </c:dPt>
          <c:dLbls>
            <c:numFmt formatCode="#,##0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200" b="1" i="0" u="none" strike="noStrike">
                    <a:solidFill>
                      <a:srgbClr val="263230"/>
                    </a:solidFill>
                    <a:latin typeface="Calibri"/>
                  </a:defRPr>
                </a:pPr>
                <a:endParaRPr lang="es-CO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Sheet1!$A$2:$A$4</c:f>
              <c:strCache>
                <c:ptCount val="3"/>
                <c:pt idx="0">
                  <c:v>Irlanda</c:v>
                </c:pt>
                <c:pt idx="1">
                  <c:v>Promedio OCDE</c:v>
                </c:pt>
                <c:pt idx="2">
                  <c:v>Colombia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153.6</c:v>
                </c:pt>
                <c:pt idx="1">
                  <c:v>70.599999999999994</c:v>
                </c:pt>
                <c:pt idx="2">
                  <c:v>21.35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50CF-4EAA-9B9B-C73E0CCE9224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55"/>
        <c:axId val="2094734554"/>
        <c:axId val="2094734552"/>
      </c:barChart>
      <c:catAx>
        <c:axId val="209473455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low"/>
        <c:spPr>
          <a:ln w="12700" cap="flat">
            <a:solidFill>
              <a:srgbClr val="888888"/>
            </a:solidFill>
            <a:prstDash val="solid"/>
            <a:round/>
          </a:ln>
        </c:spPr>
        <c:txPr>
          <a:bodyPr/>
          <a:lstStyle/>
          <a:p>
            <a:pPr>
              <a:defRPr sz="1200" b="0" i="0" u="none" strike="noStrike">
                <a:solidFill>
                  <a:srgbClr val="4A5450"/>
                </a:solidFill>
                <a:latin typeface="Calibri"/>
              </a:defRPr>
            </a:pPr>
            <a:endParaRPr lang="en-US"/>
          </a:p>
        </c:txPr>
        <c:crossAx val="2094734552"/>
        <c:crosses val="autoZero"/>
        <c:auto val="1"/>
        <c:lblAlgn val="ctr"/>
        <c:lblOffset val="100"/>
        <c:noMultiLvlLbl val="1"/>
      </c:catAx>
      <c:valAx>
        <c:axId val="2094734552"/>
        <c:scaling>
          <c:orientation val="minMax"/>
          <c:max val="175"/>
          <c:min val="0"/>
        </c:scaling>
        <c:delete val="1"/>
        <c:axPos val="l"/>
        <c:numFmt formatCode="General" sourceLinked="0"/>
        <c:majorTickMark val="out"/>
        <c:minorTickMark val="none"/>
        <c:tickLblPos val="nextTo"/>
        <c:crossAx val="2094734554"/>
        <c:crosses val="autoZero"/>
        <c:crossBetween val="between"/>
      </c:valAx>
      <c:spPr>
        <a:solidFill>
          <a:srgbClr val="F3F7F5"/>
        </a:solidFill>
        <a:ln>
          <a:noFill/>
        </a:ln>
        <a:effectLst/>
      </c:spPr>
    </c:plotArea>
    <c:plotVisOnly val="1"/>
    <c:dispBlanksAs val="span"/>
    <c:showDLblsOverMax val="1"/>
  </c:chart>
  <c:spPr>
    <a:solidFill>
      <a:srgbClr val="F3F7F5"/>
    </a:solidFill>
    <a:ln>
      <a:noFill/>
    </a:ln>
    <a:effectLst/>
  </c:sp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7/30/2026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E7ACD6B-229E-6092-427C-A67CE6BB09E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4916E11-9B99-A387-ADC6-39D7069630C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526CF57-CF6F-1E0B-DBD4-4848C2B751D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FA4A9AA-24D3-21F7-0B65-98CEE1B084C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891410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">
    <p:bg>
      <p:bgPr>
        <a:solidFill>
          <a:srgbClr val="F5F1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4818888"/>
            <a:ext cx="9144000" cy="324612"/>
          </a:xfrm>
          <a:prstGeom prst="rect">
            <a:avLst/>
          </a:prstGeom>
          <a:solidFill>
            <a:srgbClr val="14563C"/>
          </a:solidFill>
          <a:ln/>
        </p:spPr>
      </p:sp>
      <p:sp>
        <p:nvSpPr>
          <p:cNvPr id="3" name="Text 1"/>
          <p:cNvSpPr/>
          <p:nvPr/>
        </p:nvSpPr>
        <p:spPr>
          <a:xfrm>
            <a:off x="457200" y="4828032"/>
            <a:ext cx="4572000" cy="31089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00" kern="0" spc="200" dirty="0">
                <a:solidFill>
                  <a:srgbClr val="CFE0D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SALARIO Y COSTO DE VIDA</a:t>
            </a:r>
            <a:endParaRPr lang="en-US" sz="900" dirty="0"/>
          </a:p>
        </p:txBody>
      </p:sp>
      <p:sp>
        <p:nvSpPr>
          <p:cNvPr id="4" name="Text 2"/>
          <p:cNvSpPr>
            <a:spLocks noGrp="1"/>
          </p:cNvSpPr>
          <p:nvPr>
            <p:ph type="title" idx="102" hasCustomPrompt="1"/>
          </p:nvPr>
        </p:nvSpPr>
        <p:spPr>
          <a:xfrm>
            <a:off x="1572768" y="676656"/>
            <a:ext cx="7223760" cy="868680"/>
          </a:xfrm>
          <a:prstGeom prst="rect">
            <a:avLst/>
          </a:prstGeom>
          <a:noFill/>
          <a:ln/>
        </p:spPr>
        <p:txBody>
          <a:bodyPr wrap="square" rtlCol="0"/>
          <a:lstStyle>
            <a:lvl1pPr marL="0" indent="0">
              <a:buNone/>
              <a:defRPr lang="en-US" dirty="0"/>
            </a:lvl1pPr>
          </a:lstStyle>
          <a:p>
            <a:pPr marL="0" indent="0">
              <a:buNone/>
            </a:pPr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LAIN">
    <p:bg>
      <p:bgPr>
        <a:solidFill>
          <a:srgbClr val="F5F1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CONTENT">
    <p:bg>
      <p:bgPr>
        <a:solidFill>
          <a:srgbClr val="F3F7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>
            <a:spLocks noGrp="1"/>
          </p:cNvSpPr>
          <p:nvPr>
            <p:ph type="title" idx="100" hasCustomPrompt="1"/>
          </p:nvPr>
        </p:nvSpPr>
        <p:spPr>
          <a:xfrm>
            <a:off x="1062990" y="589788"/>
            <a:ext cx="7680960" cy="617220"/>
          </a:xfrm>
          <a:prstGeom prst="rect">
            <a:avLst/>
          </a:prstGeom>
          <a:noFill/>
          <a:ln/>
        </p:spPr>
        <p:txBody>
          <a:bodyPr wrap="square" rtlCol="0"/>
          <a:lstStyle>
            <a:lvl1pPr marL="0" indent="0" algn="l">
              <a:buNone/>
              <a:defRPr lang="en-US" sz="2025" b="1" dirty="0">
                <a:solidFill>
                  <a:srgbClr val="263230"/>
                </a:solidFill>
                <a:latin typeface="Trebuchet MS" pitchFamily="34" charset="0"/>
                <a:ea typeface="Trebuchet MS" pitchFamily="34" charset="-122"/>
                <a:cs typeface="Trebuchet MS" pitchFamily="34" charset="-120"/>
              </a:defRPr>
            </a:lvl1pPr>
          </a:lstStyle>
          <a:p>
            <a:pPr marL="0" indent="0" algn="l">
              <a:buNone/>
            </a:pPr>
            <a:endParaRPr lang="en-US" sz="2025" dirty="0"/>
          </a:p>
        </p:txBody>
      </p:sp>
    </p:spTree>
    <p:extLst>
      <p:ext uri="{BB962C8B-B14F-4D97-AF65-F5344CB8AC3E}">
        <p14:creationId xmlns:p14="http://schemas.microsoft.com/office/powerpoint/2010/main" val="2855801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363944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jpg"/><Relationship Id="rId4" Type="http://schemas.openxmlformats.org/officeDocument/2006/relationships/image" Target="../media/image13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anel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0" y="0"/>
            <a:ext cx="5074920" cy="5143500"/>
          </a:xfrm>
          <a:prstGeom prst="rect">
            <a:avLst/>
          </a:prstGeom>
          <a:solidFill>
            <a:srgbClr val="14563C">
              <a:alpha val="94000"/>
            </a:srgbClr>
          </a:solidFill>
          <a:ln/>
        </p:spPr>
        <p:txBody>
          <a:bodyPr/>
          <a:lstStyle/>
          <a:p>
            <a:endParaRPr lang="es-CO"/>
          </a:p>
        </p:txBody>
      </p:sp>
      <p:sp>
        <p:nvSpPr>
          <p:cNvPr id="3" name="accent edge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5074920" y="0"/>
            <a:ext cx="64008" cy="5143500"/>
          </a:xfrm>
          <a:prstGeom prst="rect">
            <a:avLst/>
          </a:prstGeom>
          <a:solidFill>
            <a:srgbClr val="C1912B"/>
          </a:solidFill>
          <a:ln/>
        </p:spPr>
        <p:txBody>
          <a:bodyPr/>
          <a:lstStyle/>
          <a:p>
            <a:endParaRPr lang="es-CO"/>
          </a:p>
        </p:txBody>
      </p:sp>
      <p:sp>
        <p:nvSpPr>
          <p:cNvPr id="4" name="Text 2"/>
          <p:cNvSpPr/>
          <p:nvPr/>
        </p:nvSpPr>
        <p:spPr>
          <a:xfrm>
            <a:off x="548640" y="640080"/>
            <a:ext cx="420624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00" b="1" kern="0" spc="300" dirty="0">
                <a:solidFill>
                  <a:srgbClr val="E7D6A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ECONOMÍA PARA TODOS</a:t>
            </a:r>
            <a:endParaRPr lang="en-US" sz="1200" dirty="0"/>
          </a:p>
        </p:txBody>
      </p:sp>
      <p:sp>
        <p:nvSpPr>
          <p:cNvPr id="5" name="Text 3"/>
          <p:cNvSpPr/>
          <p:nvPr/>
        </p:nvSpPr>
        <p:spPr>
          <a:xfrm>
            <a:off x="548640" y="1371600"/>
            <a:ext cx="4297680" cy="1737360"/>
          </a:xfrm>
          <a:prstGeom prst="rect">
            <a:avLst/>
          </a:prstGeom>
          <a:noFill/>
          <a:ln/>
        </p:spPr>
        <p:txBody>
          <a:bodyPr wrap="square" lIns="0" tIns="0" rIns="0" bIns="0" rtlCol="0"/>
          <a:lstStyle/>
          <a:p>
            <a:pPr marL="0" indent="0">
              <a:lnSpc>
                <a:spcPts val="4200"/>
              </a:lnSpc>
              <a:buNone/>
            </a:pPr>
            <a:r>
              <a:rPr lang="en-US" sz="4000" b="1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SALARIO Y</a:t>
            </a:r>
            <a:endParaRPr lang="en-US" sz="4000" dirty="0"/>
          </a:p>
          <a:p>
            <a:pPr marL="0" indent="0">
              <a:lnSpc>
                <a:spcPts val="4200"/>
              </a:lnSpc>
              <a:buNone/>
            </a:pPr>
            <a:r>
              <a:rPr lang="en-US" sz="4000" b="1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COSTO DE VIDA</a:t>
            </a:r>
            <a:endParaRPr lang="en-US" sz="4000" dirty="0"/>
          </a:p>
        </p:txBody>
      </p:sp>
      <p:sp>
        <p:nvSpPr>
          <p:cNvPr id="6" name="Text 4"/>
          <p:cNvSpPr/>
          <p:nvPr/>
        </p:nvSpPr>
        <p:spPr>
          <a:xfrm>
            <a:off x="566928" y="3200400"/>
            <a:ext cx="4114800" cy="10972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lnSpc>
                <a:spcPts val="1900"/>
              </a:lnSpc>
              <a:buNone/>
            </a:pPr>
            <a:r>
              <a:rPr lang="en-US" sz="1350" dirty="0">
                <a:solidFill>
                  <a:srgbClr val="EAF2E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Cómo se mide el costo de vida en Colombia y cómo se fija lo que ganamos: IPC, canasta familiar del DANE, productividad y salario mínimo.</a:t>
            </a:r>
            <a:endParaRPr lang="en-US" sz="1350" dirty="0"/>
          </a:p>
        </p:txBody>
      </p:sp>
      <p:sp>
        <p:nvSpPr>
          <p:cNvPr id="7" name="Text 5"/>
          <p:cNvSpPr/>
          <p:nvPr/>
        </p:nvSpPr>
        <p:spPr>
          <a:xfrm>
            <a:off x="566928" y="4370832"/>
            <a:ext cx="420624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00" b="1" kern="0" spc="100" dirty="0">
                <a:solidFill>
                  <a:srgbClr val="CDE4D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IPC · Canasta familiar · Productividad · OIT · OCDE</a:t>
            </a:r>
            <a:endParaRPr lang="en-US" sz="1100" dirty="0"/>
          </a:p>
        </p:txBody>
      </p:sp>
      <p:sp>
        <p:nvSpPr>
          <p:cNvPr id="8" name="Expositor"/>
          <p:cNvSpPr/>
          <p:nvPr/>
        </p:nvSpPr>
        <p:spPr>
          <a:xfrm>
            <a:off x="566928" y="4754880"/>
            <a:ext cx="420624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s-CO" sz="1000">
                <a:solidFill>
                  <a:srgbClr val="EAF2E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Expositor: Pablo Castaño</a:t>
            </a:r>
            <a:endParaRPr lang="es-CO" sz="1000"/>
          </a:p>
        </p:txBody>
      </p:sp>
      <p:pic>
        <p:nvPicPr>
          <p:cNvPr id="9" name="Logo NEPO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80960" y="4221000"/>
            <a:ext cx="1234440" cy="694372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con disc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502920" y="457200"/>
            <a:ext cx="841248" cy="841248"/>
          </a:xfrm>
          <a:prstGeom prst="ellipse">
            <a:avLst/>
          </a:prstGeom>
          <a:solidFill>
            <a:srgbClr val="FFFFFF"/>
          </a:solidFill>
          <a:ln w="15875">
            <a:solidFill>
              <a:srgbClr val="E4EFE6"/>
            </a:solidFill>
            <a:prstDash val="solid"/>
          </a:ln>
          <a:effectLst>
            <a:outerShdw blurRad="88900" dist="38100" dir="5400000" algn="bl" rotWithShape="0">
              <a:srgbClr val="1A2A20">
                <a:alpha val="16000"/>
              </a:srgbClr>
            </a:outerShdw>
          </a:effectLst>
        </p:spPr>
        <p:txBody>
          <a:bodyPr/>
          <a:lstStyle/>
          <a:p>
            <a:endParaRPr lang="es-CO"/>
          </a:p>
        </p:txBody>
      </p:sp>
      <p:pic>
        <p:nvPicPr>
          <p:cNvPr id="3" name="Image 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4820" y="659100"/>
            <a:ext cx="437449" cy="437449"/>
          </a:xfrm>
          <a:prstGeom prst="rect">
            <a:avLst/>
          </a:prstGeom>
        </p:spPr>
      </p:pic>
      <p:sp>
        <p:nvSpPr>
          <p:cNvPr id="4" name="Text 1"/>
          <p:cNvSpPr/>
          <p:nvPr/>
        </p:nvSpPr>
        <p:spPr>
          <a:xfrm>
            <a:off x="1591056" y="457200"/>
            <a:ext cx="7132320" cy="2194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00" b="1" kern="0" spc="200" dirty="0">
                <a:solidFill>
                  <a:srgbClr val="C1912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TEMA 9 · ESTADÍSTICA</a:t>
            </a:r>
            <a:endParaRPr lang="en-US" sz="1100" dirty="0"/>
          </a:p>
        </p:txBody>
      </p:sp>
      <p:sp>
        <p:nvSpPr>
          <p:cNvPr id="5" name="Text 2"/>
          <p:cNvSpPr>
            <a:spLocks noGrp="1"/>
          </p:cNvSpPr>
          <p:nvPr>
            <p:ph type="title" idx="102" hasCustomPrompt="1"/>
          </p:nvPr>
        </p:nvSpPr>
        <p:spPr>
          <a:xfrm>
            <a:off x="1572768" y="676656"/>
            <a:ext cx="7223760" cy="8686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buNone/>
            </a:pPr>
            <a:r>
              <a:rPr lang="en-US" sz="2300" b="1" dirty="0">
                <a:solidFill>
                  <a:srgbClr val="14563C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¿Qué es un número índice?</a:t>
            </a:r>
            <a:endParaRPr lang="en-US" sz="2300" dirty="0"/>
          </a:p>
        </p:txBody>
      </p:sp>
      <p:sp>
        <p:nvSpPr>
          <p:cNvPr id="6" name="Text 3"/>
          <p:cNvSpPr/>
          <p:nvPr/>
        </p:nvSpPr>
        <p:spPr>
          <a:xfrm>
            <a:off x="8229600" y="4828032"/>
            <a:ext cx="640080" cy="31089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900" dirty="0">
                <a:solidFill>
                  <a:srgbClr val="CFE0D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10</a:t>
            </a:r>
            <a:endParaRPr lang="en-US" sz="900" dirty="0"/>
          </a:p>
        </p:txBody>
      </p:sp>
      <p:sp>
        <p:nvSpPr>
          <p:cNvPr id="7" name="Text 4"/>
          <p:cNvSpPr/>
          <p:nvPr/>
        </p:nvSpPr>
        <p:spPr>
          <a:xfrm>
            <a:off x="502920" y="1783080"/>
            <a:ext cx="4206240" cy="11887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000"/>
              </a:lnSpc>
              <a:spcAft>
                <a:spcPts val="600"/>
              </a:spcAft>
              <a:buNone/>
            </a:pPr>
            <a:r>
              <a:rPr lang="en-US" sz="1400" dirty="0">
                <a:solidFill>
                  <a:srgbClr val="2230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Es un </a:t>
            </a:r>
            <a:r>
              <a:rPr lang="en-US" sz="1400" b="1" dirty="0">
                <a:solidFill>
                  <a:srgbClr val="2230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indicador que mide cómo cambia una magnitud a lo largo del tiempo</a:t>
            </a:r>
            <a:r>
              <a:rPr lang="en-US" sz="1400" dirty="0">
                <a:solidFill>
                  <a:srgbClr val="2230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respecto a un periodo base, al que se le asigna el valor 100.</a:t>
            </a:r>
            <a:endParaRPr lang="en-US" sz="1400" dirty="0"/>
          </a:p>
        </p:txBody>
      </p:sp>
      <p:sp>
        <p:nvSpPr>
          <p:cNvPr id="8" name="Text 5"/>
          <p:cNvSpPr/>
          <p:nvPr/>
        </p:nvSpPr>
        <p:spPr>
          <a:xfrm>
            <a:off x="502920" y="2926080"/>
            <a:ext cx="4206240" cy="640080"/>
          </a:xfrm>
          <a:prstGeom prst="rect">
            <a:avLst/>
          </a:prstGeom>
          <a:solidFill>
            <a:srgbClr val="E4EFE6"/>
          </a:solidFill>
          <a:ln w="12700">
            <a:solidFill>
              <a:srgbClr val="D8E0D6"/>
            </a:solidFill>
          </a:ln>
        </p:spPr>
        <p:txBody>
          <a:bodyPr wrap="square" lIns="101600" tIns="101600" rIns="101600" bIns="101600" rtlCol="0" anchor="ctr"/>
          <a:lstStyle/>
          <a:p>
            <a:pPr marL="0" indent="0" algn="ctr">
              <a:lnSpc>
                <a:spcPts val="1700"/>
              </a:lnSpc>
              <a:buNone/>
            </a:pPr>
            <a:r>
              <a:rPr lang="en-US" sz="1350" dirty="0">
                <a:solidFill>
                  <a:srgbClr val="2230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Si el índice pasa de 100 a 105, </a:t>
            </a:r>
            <a:r>
              <a:rPr lang="en-US" sz="1350" b="1" dirty="0">
                <a:solidFill>
                  <a:srgbClr val="14563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los precios subieron 5%.</a:t>
            </a:r>
            <a:endParaRPr lang="en-US" sz="1350" dirty="0"/>
          </a:p>
        </p:txBody>
      </p:sp>
      <p:sp>
        <p:nvSpPr>
          <p:cNvPr id="9" name="Text 6"/>
          <p:cNvSpPr/>
          <p:nvPr/>
        </p:nvSpPr>
        <p:spPr>
          <a:xfrm>
            <a:off x="502920" y="3749040"/>
            <a:ext cx="4206240" cy="8229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lnSpc>
                <a:spcPts val="1700"/>
              </a:lnSpc>
              <a:buNone/>
            </a:pPr>
            <a:r>
              <a:rPr lang="en-US" sz="1250" i="1" dirty="0">
                <a:solidFill>
                  <a:srgbClr val="5F6E6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El IPC es un número índice: compara el costo de la misma canasta entre dos momentos.</a:t>
            </a:r>
            <a:endParaRPr lang="en-US" sz="1250" dirty="0"/>
          </a:p>
        </p:txBody>
      </p:sp>
      <p:sp>
        <p:nvSpPr>
          <p:cNvPr id="10" name="card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4937760" y="1783080"/>
            <a:ext cx="3794760" cy="2788920"/>
          </a:xfrm>
          <a:prstGeom prst="roundRect">
            <a:avLst>
              <a:gd name="adj" fmla="val 2951"/>
            </a:avLst>
          </a:prstGeom>
          <a:solidFill>
            <a:srgbClr val="FFFFFF"/>
          </a:solidFill>
          <a:ln w="12700">
            <a:solidFill>
              <a:srgbClr val="D8E0D6"/>
            </a:solidFill>
            <a:prstDash val="solid"/>
          </a:ln>
          <a:effectLst>
            <a:outerShdw blurRad="88900" dist="38100" dir="5400000" algn="bl" rotWithShape="0">
              <a:srgbClr val="1A2A20">
                <a:alpha val="16000"/>
              </a:srgbClr>
            </a:outerShdw>
          </a:effectLst>
        </p:spPr>
        <p:txBody>
          <a:bodyPr/>
          <a:lstStyle/>
          <a:p>
            <a:endParaRPr lang="es-CO"/>
          </a:p>
        </p:txBody>
      </p:sp>
      <p:sp>
        <p:nvSpPr>
          <p:cNvPr id="11" name="Text 8"/>
          <p:cNvSpPr/>
          <p:nvPr/>
        </p:nvSpPr>
        <p:spPr>
          <a:xfrm>
            <a:off x="5120640" y="1965960"/>
            <a:ext cx="34290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500" b="1" dirty="0">
                <a:solidFill>
                  <a:srgbClr val="14563C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El IPC usa el índice de Laspeyres</a:t>
            </a:r>
            <a:endParaRPr lang="en-US" sz="1500" dirty="0"/>
          </a:p>
        </p:txBody>
      </p:sp>
      <p:sp>
        <p:nvSpPr>
          <p:cNvPr id="12" name="Text 9"/>
          <p:cNvSpPr/>
          <p:nvPr/>
        </p:nvSpPr>
        <p:spPr>
          <a:xfrm>
            <a:off x="5166360" y="2377440"/>
            <a:ext cx="3383280" cy="1371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342900" indent="-342900">
              <a:lnSpc>
                <a:spcPts val="1700"/>
              </a:lnSpc>
              <a:spcAft>
                <a:spcPts val="500"/>
              </a:spcAft>
              <a:buSzPct val="100000"/>
              <a:buChar char="•"/>
            </a:pPr>
            <a:r>
              <a:rPr lang="en-US" sz="1250" dirty="0">
                <a:solidFill>
                  <a:srgbClr val="2230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Índice de canasta fija: usa las cantidades del periodo base.</a:t>
            </a:r>
            <a:endParaRPr lang="en-US" sz="1250" dirty="0"/>
          </a:p>
          <a:p>
            <a:pPr marL="342900" indent="-342900">
              <a:lnSpc>
                <a:spcPts val="1700"/>
              </a:lnSpc>
              <a:spcAft>
                <a:spcPts val="500"/>
              </a:spcAft>
              <a:buSzPct val="100000"/>
              <a:buChar char="•"/>
            </a:pPr>
            <a:r>
              <a:rPr lang="en-US" sz="1250" dirty="0">
                <a:solidFill>
                  <a:srgbClr val="2230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Compara cuánto costaría hoy la misma canasta de antes.</a:t>
            </a:r>
            <a:endParaRPr lang="en-US" sz="1250" dirty="0"/>
          </a:p>
          <a:p>
            <a:pPr marL="342900" indent="-342900">
              <a:lnSpc>
                <a:spcPts val="1700"/>
              </a:lnSpc>
              <a:spcAft>
                <a:spcPts val="500"/>
              </a:spcAft>
              <a:buSzPct val="100000"/>
              <a:buChar char="•"/>
            </a:pPr>
            <a:r>
              <a:rPr lang="en-US" sz="1250" dirty="0">
                <a:solidFill>
                  <a:srgbClr val="2230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Cada bien pesa según su importancia en el gasto (ponderación).</a:t>
            </a:r>
            <a:endParaRPr lang="en-US" sz="1250" dirty="0"/>
          </a:p>
        </p:txBody>
      </p:sp>
      <p:sp>
        <p:nvSpPr>
          <p:cNvPr id="13" name="Text 10"/>
          <p:cNvSpPr/>
          <p:nvPr/>
        </p:nvSpPr>
        <p:spPr>
          <a:xfrm>
            <a:off x="5166360" y="3886200"/>
            <a:ext cx="338328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lnSpc>
                <a:spcPts val="1500"/>
              </a:lnSpc>
              <a:buNone/>
            </a:pPr>
            <a:r>
              <a:rPr lang="en-US" sz="1150" i="1" dirty="0">
                <a:solidFill>
                  <a:srgbClr val="5F6E64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IPC = </a:t>
            </a:r>
            <a:r>
              <a:rPr lang="en-US" sz="1150" i="1" dirty="0">
                <a:solidFill>
                  <a:srgbClr val="2E7D5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(Gasto canasta a precios de hoy ÷ Gasto a precios base) × 100</a:t>
            </a:r>
            <a:endParaRPr lang="en-US" sz="1150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con disc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502920" y="457200"/>
            <a:ext cx="841248" cy="841248"/>
          </a:xfrm>
          <a:prstGeom prst="ellipse">
            <a:avLst/>
          </a:prstGeom>
          <a:solidFill>
            <a:srgbClr val="FFFFFF"/>
          </a:solidFill>
          <a:ln w="15875">
            <a:solidFill>
              <a:srgbClr val="E4EFE6"/>
            </a:solidFill>
            <a:prstDash val="solid"/>
          </a:ln>
          <a:effectLst>
            <a:outerShdw blurRad="88900" dist="38100" dir="5400000" algn="bl" rotWithShape="0">
              <a:srgbClr val="1A2A20">
                <a:alpha val="16000"/>
              </a:srgbClr>
            </a:outerShdw>
          </a:effectLst>
        </p:spPr>
        <p:txBody>
          <a:bodyPr/>
          <a:lstStyle/>
          <a:p>
            <a:endParaRPr lang="es-CO"/>
          </a:p>
        </p:txBody>
      </p:sp>
      <p:pic>
        <p:nvPicPr>
          <p:cNvPr id="3" name="Image 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4820" y="659100"/>
            <a:ext cx="437449" cy="437449"/>
          </a:xfrm>
          <a:prstGeom prst="rect">
            <a:avLst/>
          </a:prstGeom>
        </p:spPr>
      </p:pic>
      <p:sp>
        <p:nvSpPr>
          <p:cNvPr id="4" name="Text 1"/>
          <p:cNvSpPr/>
          <p:nvPr/>
        </p:nvSpPr>
        <p:spPr>
          <a:xfrm>
            <a:off x="1591056" y="457200"/>
            <a:ext cx="7132320" cy="2194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00" b="1" kern="0" spc="200" dirty="0">
                <a:solidFill>
                  <a:srgbClr val="C1912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TEMA 10 · ESTADÍSTICA</a:t>
            </a:r>
            <a:endParaRPr lang="en-US" sz="1100" dirty="0"/>
          </a:p>
        </p:txBody>
      </p:sp>
      <p:sp>
        <p:nvSpPr>
          <p:cNvPr id="5" name="Text 2"/>
          <p:cNvSpPr>
            <a:spLocks noGrp="1"/>
          </p:cNvSpPr>
          <p:nvPr>
            <p:ph type="title" idx="102" hasCustomPrompt="1"/>
          </p:nvPr>
        </p:nvSpPr>
        <p:spPr>
          <a:xfrm>
            <a:off x="1572768" y="676656"/>
            <a:ext cx="7223760" cy="8686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buNone/>
            </a:pPr>
            <a:r>
              <a:rPr lang="en-US" sz="2300" b="1" dirty="0">
                <a:solidFill>
                  <a:srgbClr val="14563C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¿Qué es la ponderación?</a:t>
            </a:r>
            <a:endParaRPr lang="en-US" sz="2300" dirty="0"/>
          </a:p>
        </p:txBody>
      </p:sp>
      <p:sp>
        <p:nvSpPr>
          <p:cNvPr id="6" name="Text 3"/>
          <p:cNvSpPr/>
          <p:nvPr/>
        </p:nvSpPr>
        <p:spPr>
          <a:xfrm>
            <a:off x="8229600" y="4828032"/>
            <a:ext cx="640080" cy="31089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900" dirty="0">
                <a:solidFill>
                  <a:srgbClr val="CFE0D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11</a:t>
            </a:r>
            <a:endParaRPr lang="en-US" sz="900" dirty="0"/>
          </a:p>
        </p:txBody>
      </p:sp>
      <p:sp>
        <p:nvSpPr>
          <p:cNvPr id="7" name="Text 4"/>
          <p:cNvSpPr/>
          <p:nvPr/>
        </p:nvSpPr>
        <p:spPr>
          <a:xfrm>
            <a:off x="502920" y="1783080"/>
            <a:ext cx="4206240" cy="15544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000"/>
              </a:lnSpc>
              <a:spcAft>
                <a:spcPts val="600"/>
              </a:spcAft>
              <a:buNone/>
            </a:pPr>
            <a:r>
              <a:rPr lang="en-US" sz="1400" dirty="0">
                <a:solidFill>
                  <a:srgbClr val="2230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Es el </a:t>
            </a:r>
            <a:r>
              <a:rPr lang="en-US" sz="1400" b="1" dirty="0">
                <a:solidFill>
                  <a:srgbClr val="2230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peso relativo que se da a cada elemento</a:t>
            </a:r>
            <a:r>
              <a:rPr lang="en-US" sz="1400" dirty="0">
                <a:solidFill>
                  <a:srgbClr val="2230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dentro de un total. No todos los gastos influyen igual: los que representan una mayor parte del presupuesto pesan más en el índice.</a:t>
            </a:r>
            <a:endParaRPr lang="en-US" sz="1400" dirty="0"/>
          </a:p>
        </p:txBody>
      </p:sp>
      <p:sp>
        <p:nvSpPr>
          <p:cNvPr id="8" name="Text 5"/>
          <p:cNvSpPr/>
          <p:nvPr/>
        </p:nvSpPr>
        <p:spPr>
          <a:xfrm>
            <a:off x="502920" y="3383280"/>
            <a:ext cx="4206240" cy="10058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lnSpc>
                <a:spcPts val="1800"/>
              </a:lnSpc>
              <a:buNone/>
            </a:pPr>
            <a:r>
              <a:rPr lang="en-US" sz="1250" i="1" dirty="0">
                <a:solidFill>
                  <a:srgbClr val="5F6E6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Por eso una subida del arriendo afecta el IPC mucho más que una subida del mismo % en un producto pequeño.</a:t>
            </a:r>
            <a:endParaRPr lang="en-US" sz="1250" dirty="0"/>
          </a:p>
        </p:txBody>
      </p:sp>
      <p:sp>
        <p:nvSpPr>
          <p:cNvPr id="9" name="card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4937760" y="1783080"/>
            <a:ext cx="3794760" cy="2788920"/>
          </a:xfrm>
          <a:prstGeom prst="roundRect">
            <a:avLst>
              <a:gd name="adj" fmla="val 2951"/>
            </a:avLst>
          </a:prstGeom>
          <a:solidFill>
            <a:srgbClr val="FFFFFF"/>
          </a:solidFill>
          <a:ln w="12700">
            <a:solidFill>
              <a:srgbClr val="D8E0D6"/>
            </a:solidFill>
            <a:prstDash val="solid"/>
          </a:ln>
          <a:effectLst>
            <a:outerShdw blurRad="88900" dist="38100" dir="5400000" algn="bl" rotWithShape="0">
              <a:srgbClr val="1A2A20">
                <a:alpha val="16000"/>
              </a:srgbClr>
            </a:outerShdw>
          </a:effectLst>
        </p:spPr>
        <p:txBody>
          <a:bodyPr/>
          <a:lstStyle/>
          <a:p>
            <a:endParaRPr lang="es-CO"/>
          </a:p>
        </p:txBody>
      </p:sp>
      <p:sp>
        <p:nvSpPr>
          <p:cNvPr id="10" name="Text 7"/>
          <p:cNvSpPr/>
          <p:nvPr/>
        </p:nvSpPr>
        <p:spPr>
          <a:xfrm>
            <a:off x="5120640" y="1938528"/>
            <a:ext cx="34290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50" b="1" dirty="0">
                <a:solidFill>
                  <a:srgbClr val="C1912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Ejemplo · peso en la canasta</a:t>
            </a:r>
            <a:endParaRPr lang="en-US" sz="1150" dirty="0"/>
          </a:p>
        </p:txBody>
      </p:sp>
      <p:sp>
        <p:nvSpPr>
          <p:cNvPr id="11" name="Text 8"/>
          <p:cNvSpPr/>
          <p:nvPr/>
        </p:nvSpPr>
        <p:spPr>
          <a:xfrm>
            <a:off x="5120640" y="2331720"/>
            <a:ext cx="118872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50" dirty="0">
                <a:solidFill>
                  <a:srgbClr val="2230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Alojamiento</a:t>
            </a:r>
            <a:endParaRPr lang="en-US" sz="1150" dirty="0"/>
          </a:p>
        </p:txBody>
      </p:sp>
      <p:sp>
        <p:nvSpPr>
          <p:cNvPr id="12" name="track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6309360" y="2377440"/>
            <a:ext cx="2148840" cy="201168"/>
          </a:xfrm>
          <a:prstGeom prst="rect">
            <a:avLst/>
          </a:prstGeom>
          <a:solidFill>
            <a:srgbClr val="E4EFE6"/>
          </a:solidFill>
          <a:ln/>
        </p:spPr>
        <p:txBody>
          <a:bodyPr/>
          <a:lstStyle/>
          <a:p>
            <a:endParaRPr lang="es-CO"/>
          </a:p>
        </p:txBody>
      </p:sp>
      <p:sp>
        <p:nvSpPr>
          <p:cNvPr id="13" name="bar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6309360" y="2377440"/>
            <a:ext cx="2033417" cy="201168"/>
          </a:xfrm>
          <a:prstGeom prst="rect">
            <a:avLst/>
          </a:prstGeom>
          <a:solidFill>
            <a:srgbClr val="2E7D5B"/>
          </a:solidFill>
          <a:ln/>
        </p:spPr>
        <p:txBody>
          <a:bodyPr/>
          <a:lstStyle/>
          <a:p>
            <a:endParaRPr lang="es-CO"/>
          </a:p>
        </p:txBody>
      </p:sp>
      <p:sp>
        <p:nvSpPr>
          <p:cNvPr id="14" name="Text 11"/>
          <p:cNvSpPr/>
          <p:nvPr/>
        </p:nvSpPr>
        <p:spPr>
          <a:xfrm>
            <a:off x="8503920" y="2331720"/>
            <a:ext cx="54864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50" b="1" dirty="0">
                <a:solidFill>
                  <a:srgbClr val="14563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33.1%</a:t>
            </a:r>
            <a:endParaRPr lang="en-US" sz="1050" dirty="0"/>
          </a:p>
        </p:txBody>
      </p:sp>
      <p:sp>
        <p:nvSpPr>
          <p:cNvPr id="15" name="Text 12"/>
          <p:cNvSpPr/>
          <p:nvPr/>
        </p:nvSpPr>
        <p:spPr>
          <a:xfrm>
            <a:off x="5120640" y="2880360"/>
            <a:ext cx="118872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50" dirty="0">
                <a:solidFill>
                  <a:srgbClr val="2230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Alimentos</a:t>
            </a:r>
            <a:endParaRPr lang="en-US" sz="1150" dirty="0"/>
          </a:p>
        </p:txBody>
      </p:sp>
      <p:sp>
        <p:nvSpPr>
          <p:cNvPr id="16" name="track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6309360" y="2926080"/>
            <a:ext cx="2148840" cy="201168"/>
          </a:xfrm>
          <a:prstGeom prst="rect">
            <a:avLst/>
          </a:prstGeom>
          <a:solidFill>
            <a:srgbClr val="E4EFE6"/>
          </a:solidFill>
          <a:ln/>
        </p:spPr>
        <p:txBody>
          <a:bodyPr/>
          <a:lstStyle/>
          <a:p>
            <a:endParaRPr lang="es-CO"/>
          </a:p>
        </p:txBody>
      </p:sp>
      <p:sp>
        <p:nvSpPr>
          <p:cNvPr id="17" name="bar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6309360" y="2926080"/>
            <a:ext cx="924001" cy="201168"/>
          </a:xfrm>
          <a:prstGeom prst="rect">
            <a:avLst/>
          </a:prstGeom>
          <a:solidFill>
            <a:srgbClr val="2E7D5B"/>
          </a:solidFill>
          <a:ln/>
        </p:spPr>
        <p:txBody>
          <a:bodyPr/>
          <a:lstStyle/>
          <a:p>
            <a:endParaRPr lang="es-CO"/>
          </a:p>
        </p:txBody>
      </p:sp>
      <p:sp>
        <p:nvSpPr>
          <p:cNvPr id="18" name="Text 15"/>
          <p:cNvSpPr/>
          <p:nvPr/>
        </p:nvSpPr>
        <p:spPr>
          <a:xfrm>
            <a:off x="8503920" y="2880360"/>
            <a:ext cx="54864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50" b="1" dirty="0">
                <a:solidFill>
                  <a:srgbClr val="14563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15.1%</a:t>
            </a:r>
            <a:endParaRPr lang="en-US" sz="1050" dirty="0"/>
          </a:p>
        </p:txBody>
      </p:sp>
      <p:sp>
        <p:nvSpPr>
          <p:cNvPr id="19" name="Text 16"/>
          <p:cNvSpPr/>
          <p:nvPr/>
        </p:nvSpPr>
        <p:spPr>
          <a:xfrm>
            <a:off x="5120640" y="3429000"/>
            <a:ext cx="118872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50" dirty="0">
                <a:solidFill>
                  <a:srgbClr val="2230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Transporte</a:t>
            </a:r>
            <a:endParaRPr lang="en-US" sz="1150" dirty="0"/>
          </a:p>
        </p:txBody>
      </p:sp>
      <p:sp>
        <p:nvSpPr>
          <p:cNvPr id="20" name="track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6309360" y="3474720"/>
            <a:ext cx="2148840" cy="201168"/>
          </a:xfrm>
          <a:prstGeom prst="rect">
            <a:avLst/>
          </a:prstGeom>
          <a:solidFill>
            <a:srgbClr val="E4EFE6"/>
          </a:solidFill>
          <a:ln/>
        </p:spPr>
        <p:txBody>
          <a:bodyPr/>
          <a:lstStyle/>
          <a:p>
            <a:endParaRPr lang="es-CO"/>
          </a:p>
        </p:txBody>
      </p:sp>
      <p:sp>
        <p:nvSpPr>
          <p:cNvPr id="21" name="bar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6309360" y="3474720"/>
            <a:ext cx="793843" cy="201168"/>
          </a:xfrm>
          <a:prstGeom prst="rect">
            <a:avLst/>
          </a:prstGeom>
          <a:solidFill>
            <a:srgbClr val="2E7D5B"/>
          </a:solidFill>
          <a:ln/>
        </p:spPr>
        <p:txBody>
          <a:bodyPr/>
          <a:lstStyle/>
          <a:p>
            <a:endParaRPr lang="es-CO"/>
          </a:p>
        </p:txBody>
      </p:sp>
      <p:sp>
        <p:nvSpPr>
          <p:cNvPr id="22" name="Text 19"/>
          <p:cNvSpPr/>
          <p:nvPr/>
        </p:nvSpPr>
        <p:spPr>
          <a:xfrm>
            <a:off x="8503920" y="3429000"/>
            <a:ext cx="54864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50" b="1" dirty="0">
                <a:solidFill>
                  <a:srgbClr val="14563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12.9%</a:t>
            </a:r>
            <a:endParaRPr lang="en-US" sz="1050" dirty="0"/>
          </a:p>
        </p:txBody>
      </p:sp>
      <p:sp>
        <p:nvSpPr>
          <p:cNvPr id="23" name="Text 20"/>
          <p:cNvSpPr/>
          <p:nvPr/>
        </p:nvSpPr>
        <p:spPr>
          <a:xfrm>
            <a:off x="5120640" y="3977640"/>
            <a:ext cx="118872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50" dirty="0">
                <a:solidFill>
                  <a:srgbClr val="2230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Salud</a:t>
            </a:r>
            <a:endParaRPr lang="en-US" sz="1150" dirty="0"/>
          </a:p>
        </p:txBody>
      </p:sp>
      <p:sp>
        <p:nvSpPr>
          <p:cNvPr id="24" name="track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6309360" y="4023360"/>
            <a:ext cx="2148840" cy="201168"/>
          </a:xfrm>
          <a:prstGeom prst="rect">
            <a:avLst/>
          </a:prstGeom>
          <a:solidFill>
            <a:srgbClr val="E4EFE6"/>
          </a:solidFill>
          <a:ln/>
        </p:spPr>
        <p:txBody>
          <a:bodyPr/>
          <a:lstStyle/>
          <a:p>
            <a:endParaRPr lang="es-CO"/>
          </a:p>
        </p:txBody>
      </p:sp>
      <p:sp>
        <p:nvSpPr>
          <p:cNvPr id="25" name="bar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6309360" y="4023360"/>
            <a:ext cx="104986" cy="201168"/>
          </a:xfrm>
          <a:prstGeom prst="rect">
            <a:avLst/>
          </a:prstGeom>
          <a:solidFill>
            <a:srgbClr val="2E7D5B"/>
          </a:solidFill>
          <a:ln/>
        </p:spPr>
        <p:txBody>
          <a:bodyPr/>
          <a:lstStyle/>
          <a:p>
            <a:endParaRPr lang="es-CO"/>
          </a:p>
        </p:txBody>
      </p:sp>
      <p:sp>
        <p:nvSpPr>
          <p:cNvPr id="26" name="Text 23"/>
          <p:cNvSpPr/>
          <p:nvPr/>
        </p:nvSpPr>
        <p:spPr>
          <a:xfrm>
            <a:off x="8503920" y="3977640"/>
            <a:ext cx="54864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50" b="1" dirty="0">
                <a:solidFill>
                  <a:srgbClr val="14563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1.7%</a:t>
            </a:r>
            <a:endParaRPr lang="en-US" sz="1050" dirty="0"/>
          </a:p>
        </p:txBody>
      </p:sp>
      <p:sp>
        <p:nvSpPr>
          <p:cNvPr id="27" name="Text 24"/>
          <p:cNvSpPr/>
          <p:nvPr/>
        </p:nvSpPr>
        <p:spPr>
          <a:xfrm>
            <a:off x="5120640" y="4315968"/>
            <a:ext cx="34290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50" i="1" dirty="0">
                <a:solidFill>
                  <a:srgbClr val="5F6E6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La suma de todas las ponderaciones equivale al 100% del gasto.</a:t>
            </a:r>
            <a:endParaRPr lang="en-US" sz="1050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con disc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502920" y="457200"/>
            <a:ext cx="841248" cy="841248"/>
          </a:xfrm>
          <a:prstGeom prst="ellipse">
            <a:avLst/>
          </a:prstGeom>
          <a:solidFill>
            <a:srgbClr val="FFFFFF"/>
          </a:solidFill>
          <a:ln w="15875">
            <a:solidFill>
              <a:srgbClr val="E4EFE6"/>
            </a:solidFill>
            <a:prstDash val="solid"/>
          </a:ln>
          <a:effectLst>
            <a:outerShdw blurRad="88900" dist="38100" dir="5400000" algn="bl" rotWithShape="0">
              <a:srgbClr val="1A2A20">
                <a:alpha val="16000"/>
              </a:srgbClr>
            </a:outerShdw>
          </a:effectLst>
        </p:spPr>
        <p:txBody>
          <a:bodyPr/>
          <a:lstStyle/>
          <a:p>
            <a:endParaRPr lang="es-CO"/>
          </a:p>
        </p:txBody>
      </p:sp>
      <p:pic>
        <p:nvPicPr>
          <p:cNvPr id="3" name="Image 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4820" y="659100"/>
            <a:ext cx="437449" cy="437449"/>
          </a:xfrm>
          <a:prstGeom prst="rect">
            <a:avLst/>
          </a:prstGeom>
        </p:spPr>
      </p:pic>
      <p:sp>
        <p:nvSpPr>
          <p:cNvPr id="4" name="Text 1"/>
          <p:cNvSpPr/>
          <p:nvPr/>
        </p:nvSpPr>
        <p:spPr>
          <a:xfrm>
            <a:off x="1591056" y="457200"/>
            <a:ext cx="7132320" cy="2194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00" b="1" kern="0" spc="200" dirty="0">
                <a:solidFill>
                  <a:srgbClr val="C1912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TEMA 11 · HOGARES</a:t>
            </a:r>
            <a:endParaRPr lang="en-US" sz="1100" dirty="0"/>
          </a:p>
        </p:txBody>
      </p:sp>
      <p:sp>
        <p:nvSpPr>
          <p:cNvPr id="5" name="Text 2"/>
          <p:cNvSpPr>
            <a:spLocks noGrp="1"/>
          </p:cNvSpPr>
          <p:nvPr>
            <p:ph type="title" idx="102" hasCustomPrompt="1"/>
          </p:nvPr>
        </p:nvSpPr>
        <p:spPr>
          <a:xfrm>
            <a:off x="1572768" y="676656"/>
            <a:ext cx="7223760" cy="8686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buNone/>
            </a:pPr>
            <a:r>
              <a:rPr lang="en-US" sz="2300" b="1" dirty="0">
                <a:solidFill>
                  <a:srgbClr val="14563C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Cómo se determina el nivel de ingresos</a:t>
            </a:r>
            <a:endParaRPr lang="en-US" sz="2300" dirty="0"/>
          </a:p>
        </p:txBody>
      </p:sp>
      <p:sp>
        <p:nvSpPr>
          <p:cNvPr id="6" name="Text 3"/>
          <p:cNvSpPr/>
          <p:nvPr/>
        </p:nvSpPr>
        <p:spPr>
          <a:xfrm>
            <a:off x="8229600" y="4828032"/>
            <a:ext cx="640080" cy="31089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900" dirty="0">
                <a:solidFill>
                  <a:srgbClr val="CFE0D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12</a:t>
            </a:r>
            <a:endParaRPr lang="en-US" sz="900" dirty="0"/>
          </a:p>
        </p:txBody>
      </p:sp>
      <p:sp>
        <p:nvSpPr>
          <p:cNvPr id="7" name="Text 4"/>
          <p:cNvSpPr/>
          <p:nvPr/>
        </p:nvSpPr>
        <p:spPr>
          <a:xfrm>
            <a:off x="502920" y="1737360"/>
            <a:ext cx="822960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lnSpc>
                <a:spcPts val="1800"/>
              </a:lnSpc>
              <a:buNone/>
            </a:pPr>
            <a:r>
              <a:rPr lang="en-US" sz="1350" dirty="0">
                <a:solidFill>
                  <a:srgbClr val="2230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El DANE clasifica los hogares por rangos de ingreso (criterio absoluto). Cada grupo tiene su propia canasta y ponderaciones:</a:t>
            </a:r>
            <a:endParaRPr lang="en-US" sz="1350" dirty="0"/>
          </a:p>
        </p:txBody>
      </p:sp>
      <p:sp>
        <p:nvSpPr>
          <p:cNvPr id="8" name="group card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502920" y="2423160"/>
            <a:ext cx="1885950" cy="1828800"/>
          </a:xfrm>
          <a:prstGeom prst="rect">
            <a:avLst/>
          </a:prstGeom>
          <a:solidFill>
            <a:srgbClr val="FFFFFF"/>
          </a:solidFill>
          <a:ln w="12700">
            <a:solidFill>
              <a:srgbClr val="D8E0D6"/>
            </a:solidFill>
            <a:prstDash val="solid"/>
          </a:ln>
          <a:effectLst>
            <a:outerShdw blurRad="88900" dist="38100" dir="5400000" algn="bl" rotWithShape="0">
              <a:srgbClr val="1A2A20">
                <a:alpha val="16000"/>
              </a:srgbClr>
            </a:outerShdw>
          </a:effectLst>
        </p:spPr>
        <p:txBody>
          <a:bodyPr/>
          <a:lstStyle/>
          <a:p>
            <a:endParaRPr lang="es-CO"/>
          </a:p>
        </p:txBody>
      </p:sp>
      <p:sp>
        <p:nvSpPr>
          <p:cNvPr id="9" name="header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502920" y="2423160"/>
            <a:ext cx="1885950" cy="475488"/>
          </a:xfrm>
          <a:prstGeom prst="rect">
            <a:avLst/>
          </a:prstGeom>
          <a:solidFill>
            <a:srgbClr val="9DBE9F"/>
          </a:solidFill>
          <a:ln/>
        </p:spPr>
        <p:txBody>
          <a:bodyPr/>
          <a:lstStyle/>
          <a:p>
            <a:endParaRPr lang="es-CO"/>
          </a:p>
        </p:txBody>
      </p:sp>
      <p:sp>
        <p:nvSpPr>
          <p:cNvPr id="10" name="Text 7"/>
          <p:cNvSpPr/>
          <p:nvPr/>
        </p:nvSpPr>
        <p:spPr>
          <a:xfrm>
            <a:off x="594360" y="2423160"/>
            <a:ext cx="1703070" cy="4754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400" b="1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Pobres</a:t>
            </a:r>
            <a:endParaRPr lang="en-US" sz="1400" dirty="0"/>
          </a:p>
        </p:txBody>
      </p:sp>
      <p:sp>
        <p:nvSpPr>
          <p:cNvPr id="11" name="Text 8"/>
          <p:cNvSpPr/>
          <p:nvPr/>
        </p:nvSpPr>
        <p:spPr>
          <a:xfrm>
            <a:off x="1171575" y="3081528"/>
            <a:ext cx="54864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2600" b="1" dirty="0">
                <a:solidFill>
                  <a:srgbClr val="9DBE9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1</a:t>
            </a:r>
            <a:endParaRPr lang="en-US" sz="2600" dirty="0"/>
          </a:p>
        </p:txBody>
      </p:sp>
      <p:sp>
        <p:nvSpPr>
          <p:cNvPr id="12" name="Text 9"/>
          <p:cNvSpPr/>
          <p:nvPr/>
        </p:nvSpPr>
        <p:spPr>
          <a:xfrm>
            <a:off x="630936" y="3593592"/>
            <a:ext cx="1629918" cy="59436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lnSpc>
                <a:spcPts val="1400"/>
              </a:lnSpc>
              <a:buNone/>
            </a:pPr>
            <a:r>
              <a:rPr lang="en-US" sz="1100" dirty="0">
                <a:solidFill>
                  <a:srgbClr val="5F6E6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Ingresos por debajo de la línea de pobreza</a:t>
            </a:r>
            <a:endParaRPr lang="en-US" sz="1100" dirty="0"/>
          </a:p>
        </p:txBody>
      </p:sp>
      <p:sp>
        <p:nvSpPr>
          <p:cNvPr id="13" name="group card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2617470" y="2423160"/>
            <a:ext cx="1885950" cy="1828800"/>
          </a:xfrm>
          <a:prstGeom prst="rect">
            <a:avLst/>
          </a:prstGeom>
          <a:solidFill>
            <a:srgbClr val="FFFFFF"/>
          </a:solidFill>
          <a:ln w="12700">
            <a:solidFill>
              <a:srgbClr val="D8E0D6"/>
            </a:solidFill>
            <a:prstDash val="solid"/>
          </a:ln>
          <a:effectLst>
            <a:outerShdw blurRad="88900" dist="38100" dir="5400000" algn="bl" rotWithShape="0">
              <a:srgbClr val="1A2A20">
                <a:alpha val="16000"/>
              </a:srgbClr>
            </a:outerShdw>
          </a:effectLst>
        </p:spPr>
        <p:txBody>
          <a:bodyPr/>
          <a:lstStyle/>
          <a:p>
            <a:endParaRPr lang="es-CO"/>
          </a:p>
        </p:txBody>
      </p:sp>
      <p:sp>
        <p:nvSpPr>
          <p:cNvPr id="14" name="header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2617470" y="2423160"/>
            <a:ext cx="1885950" cy="475488"/>
          </a:xfrm>
          <a:prstGeom prst="rect">
            <a:avLst/>
          </a:prstGeom>
          <a:solidFill>
            <a:srgbClr val="6FA47C"/>
          </a:solidFill>
          <a:ln/>
        </p:spPr>
        <p:txBody>
          <a:bodyPr/>
          <a:lstStyle/>
          <a:p>
            <a:endParaRPr lang="es-CO"/>
          </a:p>
        </p:txBody>
      </p:sp>
      <p:sp>
        <p:nvSpPr>
          <p:cNvPr id="15" name="Text 12"/>
          <p:cNvSpPr/>
          <p:nvPr/>
        </p:nvSpPr>
        <p:spPr>
          <a:xfrm>
            <a:off x="2708910" y="2423160"/>
            <a:ext cx="1703070" cy="4754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400" b="1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Vulnerables</a:t>
            </a:r>
            <a:endParaRPr lang="en-US" sz="1400" dirty="0"/>
          </a:p>
        </p:txBody>
      </p:sp>
      <p:sp>
        <p:nvSpPr>
          <p:cNvPr id="16" name="Text 13"/>
          <p:cNvSpPr/>
          <p:nvPr/>
        </p:nvSpPr>
        <p:spPr>
          <a:xfrm>
            <a:off x="3286125" y="3081528"/>
            <a:ext cx="54864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2600" b="1" dirty="0">
                <a:solidFill>
                  <a:srgbClr val="6FA47C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2</a:t>
            </a:r>
            <a:endParaRPr lang="en-US" sz="2600" dirty="0"/>
          </a:p>
        </p:txBody>
      </p:sp>
      <p:sp>
        <p:nvSpPr>
          <p:cNvPr id="17" name="Text 14"/>
          <p:cNvSpPr/>
          <p:nvPr/>
        </p:nvSpPr>
        <p:spPr>
          <a:xfrm>
            <a:off x="2745486" y="3593592"/>
            <a:ext cx="1629918" cy="59436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lnSpc>
                <a:spcPts val="1400"/>
              </a:lnSpc>
              <a:buNone/>
            </a:pPr>
            <a:r>
              <a:rPr lang="en-US" sz="1100" dirty="0">
                <a:solidFill>
                  <a:srgbClr val="5F6E6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Sobre la línea de pobreza, en riesgo de caer</a:t>
            </a:r>
            <a:endParaRPr lang="en-US" sz="1100" dirty="0"/>
          </a:p>
        </p:txBody>
      </p:sp>
      <p:sp>
        <p:nvSpPr>
          <p:cNvPr id="18" name="group card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4732020" y="2423160"/>
            <a:ext cx="1885950" cy="1828800"/>
          </a:xfrm>
          <a:prstGeom prst="rect">
            <a:avLst/>
          </a:prstGeom>
          <a:solidFill>
            <a:srgbClr val="FFFFFF"/>
          </a:solidFill>
          <a:ln w="12700">
            <a:solidFill>
              <a:srgbClr val="D8E0D6"/>
            </a:solidFill>
            <a:prstDash val="solid"/>
          </a:ln>
          <a:effectLst>
            <a:outerShdw blurRad="88900" dist="38100" dir="5400000" algn="bl" rotWithShape="0">
              <a:srgbClr val="1A2A20">
                <a:alpha val="16000"/>
              </a:srgbClr>
            </a:outerShdw>
          </a:effectLst>
        </p:spPr>
        <p:txBody>
          <a:bodyPr/>
          <a:lstStyle/>
          <a:p>
            <a:endParaRPr lang="es-CO"/>
          </a:p>
        </p:txBody>
      </p:sp>
      <p:sp>
        <p:nvSpPr>
          <p:cNvPr id="19" name="header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4732020" y="2423160"/>
            <a:ext cx="1885950" cy="475488"/>
          </a:xfrm>
          <a:prstGeom prst="rect">
            <a:avLst/>
          </a:prstGeom>
          <a:solidFill>
            <a:srgbClr val="2E7D5B"/>
          </a:solidFill>
          <a:ln/>
        </p:spPr>
        <p:txBody>
          <a:bodyPr/>
          <a:lstStyle/>
          <a:p>
            <a:endParaRPr lang="es-CO"/>
          </a:p>
        </p:txBody>
      </p:sp>
      <p:sp>
        <p:nvSpPr>
          <p:cNvPr id="20" name="Text 17"/>
          <p:cNvSpPr/>
          <p:nvPr/>
        </p:nvSpPr>
        <p:spPr>
          <a:xfrm>
            <a:off x="4823460" y="2423160"/>
            <a:ext cx="1703070" cy="4754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400" b="1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Clase media</a:t>
            </a:r>
            <a:endParaRPr lang="en-US" sz="1400" dirty="0"/>
          </a:p>
        </p:txBody>
      </p:sp>
      <p:sp>
        <p:nvSpPr>
          <p:cNvPr id="21" name="Text 18"/>
          <p:cNvSpPr/>
          <p:nvPr/>
        </p:nvSpPr>
        <p:spPr>
          <a:xfrm>
            <a:off x="5400675" y="3081528"/>
            <a:ext cx="54864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2600" b="1" dirty="0">
                <a:solidFill>
                  <a:srgbClr val="2E7D5B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3</a:t>
            </a:r>
            <a:endParaRPr lang="en-US" sz="2600" dirty="0"/>
          </a:p>
        </p:txBody>
      </p:sp>
      <p:sp>
        <p:nvSpPr>
          <p:cNvPr id="22" name="Text 19"/>
          <p:cNvSpPr/>
          <p:nvPr/>
        </p:nvSpPr>
        <p:spPr>
          <a:xfrm>
            <a:off x="4860036" y="3593592"/>
            <a:ext cx="1629918" cy="59436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lnSpc>
                <a:spcPts val="1400"/>
              </a:lnSpc>
              <a:buNone/>
            </a:pPr>
            <a:r>
              <a:rPr lang="en-US" sz="1100" dirty="0">
                <a:solidFill>
                  <a:srgbClr val="5F6E6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Ingreso estable y consolidado</a:t>
            </a:r>
            <a:endParaRPr lang="en-US" sz="1100" dirty="0"/>
          </a:p>
        </p:txBody>
      </p:sp>
      <p:sp>
        <p:nvSpPr>
          <p:cNvPr id="23" name="group card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6846570" y="2423160"/>
            <a:ext cx="1885950" cy="1828800"/>
          </a:xfrm>
          <a:prstGeom prst="rect">
            <a:avLst/>
          </a:prstGeom>
          <a:solidFill>
            <a:srgbClr val="FFFFFF"/>
          </a:solidFill>
          <a:ln w="12700">
            <a:solidFill>
              <a:srgbClr val="D8E0D6"/>
            </a:solidFill>
            <a:prstDash val="solid"/>
          </a:ln>
          <a:effectLst>
            <a:outerShdw blurRad="88900" dist="38100" dir="5400000" algn="bl" rotWithShape="0">
              <a:srgbClr val="1A2A20">
                <a:alpha val="16000"/>
              </a:srgbClr>
            </a:outerShdw>
          </a:effectLst>
        </p:spPr>
        <p:txBody>
          <a:bodyPr/>
          <a:lstStyle/>
          <a:p>
            <a:endParaRPr lang="es-CO"/>
          </a:p>
        </p:txBody>
      </p:sp>
      <p:sp>
        <p:nvSpPr>
          <p:cNvPr id="24" name="header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6846570" y="2423160"/>
            <a:ext cx="1885950" cy="475488"/>
          </a:xfrm>
          <a:prstGeom prst="rect">
            <a:avLst/>
          </a:prstGeom>
          <a:solidFill>
            <a:srgbClr val="14563C"/>
          </a:solidFill>
          <a:ln/>
        </p:spPr>
        <p:txBody>
          <a:bodyPr/>
          <a:lstStyle/>
          <a:p>
            <a:endParaRPr lang="es-CO"/>
          </a:p>
        </p:txBody>
      </p:sp>
      <p:sp>
        <p:nvSpPr>
          <p:cNvPr id="25" name="Text 22"/>
          <p:cNvSpPr/>
          <p:nvPr/>
        </p:nvSpPr>
        <p:spPr>
          <a:xfrm>
            <a:off x="6938010" y="2423160"/>
            <a:ext cx="1703070" cy="4754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400" b="1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Ingresos altos</a:t>
            </a:r>
            <a:endParaRPr lang="en-US" sz="1400" dirty="0"/>
          </a:p>
        </p:txBody>
      </p:sp>
      <p:sp>
        <p:nvSpPr>
          <p:cNvPr id="26" name="Text 23"/>
          <p:cNvSpPr/>
          <p:nvPr/>
        </p:nvSpPr>
        <p:spPr>
          <a:xfrm>
            <a:off x="7515225" y="3081528"/>
            <a:ext cx="54864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2600" b="1" dirty="0">
                <a:solidFill>
                  <a:srgbClr val="14563C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4</a:t>
            </a:r>
            <a:endParaRPr lang="en-US" sz="2600" dirty="0"/>
          </a:p>
        </p:txBody>
      </p:sp>
      <p:sp>
        <p:nvSpPr>
          <p:cNvPr id="27" name="Text 24"/>
          <p:cNvSpPr/>
          <p:nvPr/>
        </p:nvSpPr>
        <p:spPr>
          <a:xfrm>
            <a:off x="6974586" y="3593592"/>
            <a:ext cx="1629918" cy="59436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lnSpc>
                <a:spcPts val="1400"/>
              </a:lnSpc>
              <a:buNone/>
            </a:pPr>
            <a:r>
              <a:rPr lang="en-US" sz="1100" dirty="0">
                <a:solidFill>
                  <a:srgbClr val="5F6E6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Los hogares de mayor ingreso</a:t>
            </a:r>
            <a:endParaRPr lang="en-US" sz="1100" dirty="0"/>
          </a:p>
        </p:txBody>
      </p:sp>
      <p:sp>
        <p:nvSpPr>
          <p:cNvPr id="28" name="Text 25"/>
          <p:cNvSpPr/>
          <p:nvPr/>
        </p:nvSpPr>
        <p:spPr>
          <a:xfrm>
            <a:off x="502920" y="4407408"/>
            <a:ext cx="82296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150" i="1" dirty="0">
                <a:solidFill>
                  <a:srgbClr val="5F6E6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La menor unidad de gasto pesa distinto en cada grupo: por eso la inflación golpea de forma diferente según el ingreso.</a:t>
            </a:r>
            <a:endParaRPr lang="en-US" sz="1150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con disc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502920" y="457200"/>
            <a:ext cx="841248" cy="841248"/>
          </a:xfrm>
          <a:prstGeom prst="ellipse">
            <a:avLst/>
          </a:prstGeom>
          <a:solidFill>
            <a:srgbClr val="FFFFFF"/>
          </a:solidFill>
          <a:ln w="15875">
            <a:solidFill>
              <a:srgbClr val="E4EFE6"/>
            </a:solidFill>
            <a:prstDash val="solid"/>
          </a:ln>
          <a:effectLst>
            <a:outerShdw blurRad="88900" dist="38100" dir="5400000" algn="bl" rotWithShape="0">
              <a:srgbClr val="1A2A20">
                <a:alpha val="16000"/>
              </a:srgbClr>
            </a:outerShdw>
          </a:effectLst>
        </p:spPr>
        <p:txBody>
          <a:bodyPr/>
          <a:lstStyle/>
          <a:p>
            <a:endParaRPr lang="es-CO"/>
          </a:p>
        </p:txBody>
      </p:sp>
      <p:pic>
        <p:nvPicPr>
          <p:cNvPr id="3" name="Image 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4820" y="691926"/>
            <a:ext cx="437449" cy="371796"/>
          </a:xfrm>
          <a:prstGeom prst="rect">
            <a:avLst/>
          </a:prstGeom>
        </p:spPr>
      </p:pic>
      <p:sp>
        <p:nvSpPr>
          <p:cNvPr id="4" name="Text 1"/>
          <p:cNvSpPr/>
          <p:nvPr/>
        </p:nvSpPr>
        <p:spPr>
          <a:xfrm>
            <a:off x="1591056" y="457200"/>
            <a:ext cx="7132320" cy="2194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00" b="1" kern="0" spc="200" dirty="0">
                <a:solidFill>
                  <a:srgbClr val="C1912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TEMA 12 · PRODUCTIVIDAD</a:t>
            </a:r>
            <a:endParaRPr lang="en-US" sz="1100" dirty="0"/>
          </a:p>
        </p:txBody>
      </p:sp>
      <p:sp>
        <p:nvSpPr>
          <p:cNvPr id="5" name="Text 2"/>
          <p:cNvSpPr>
            <a:spLocks noGrp="1"/>
          </p:cNvSpPr>
          <p:nvPr>
            <p:ph type="title" idx="102" hasCustomPrompt="1"/>
          </p:nvPr>
        </p:nvSpPr>
        <p:spPr>
          <a:xfrm>
            <a:off x="1572768" y="676656"/>
            <a:ext cx="7223760" cy="8686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buNone/>
            </a:pPr>
            <a:r>
              <a:rPr lang="en-US" sz="2300" b="1" dirty="0">
                <a:solidFill>
                  <a:srgbClr val="14563C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¿Qué es la productividad?</a:t>
            </a:r>
            <a:endParaRPr lang="en-US" sz="2300" dirty="0"/>
          </a:p>
        </p:txBody>
      </p:sp>
      <p:sp>
        <p:nvSpPr>
          <p:cNvPr id="6" name="Text 3"/>
          <p:cNvSpPr/>
          <p:nvPr/>
        </p:nvSpPr>
        <p:spPr>
          <a:xfrm>
            <a:off x="8229600" y="4828032"/>
            <a:ext cx="640080" cy="31089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900" dirty="0">
                <a:solidFill>
                  <a:srgbClr val="CFE0D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13</a:t>
            </a:r>
            <a:endParaRPr lang="en-US" sz="900" dirty="0"/>
          </a:p>
        </p:txBody>
      </p:sp>
      <p:sp>
        <p:nvSpPr>
          <p:cNvPr id="7" name="Text 4"/>
          <p:cNvSpPr/>
          <p:nvPr/>
        </p:nvSpPr>
        <p:spPr>
          <a:xfrm>
            <a:off x="502920" y="1783080"/>
            <a:ext cx="4206240" cy="146304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000"/>
              </a:lnSpc>
              <a:spcAft>
                <a:spcPts val="600"/>
              </a:spcAft>
              <a:buNone/>
            </a:pPr>
            <a:r>
              <a:rPr lang="en-US" sz="1400" dirty="0">
                <a:solidFill>
                  <a:srgbClr val="2230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Es la </a:t>
            </a:r>
            <a:r>
              <a:rPr lang="en-US" sz="1400" b="1" dirty="0">
                <a:solidFill>
                  <a:srgbClr val="2230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relación entre lo que se produce y los recursos empleados</a:t>
            </a:r>
            <a:r>
              <a:rPr lang="en-US" sz="1400" dirty="0">
                <a:solidFill>
                  <a:srgbClr val="2230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para lograrlo. Mide la eficiencia: cuánto valor se genera con el trabajo, el capital y la tecnología.</a:t>
            </a:r>
            <a:endParaRPr lang="en-US" sz="1400" dirty="0"/>
          </a:p>
        </p:txBody>
      </p:sp>
      <p:sp>
        <p:nvSpPr>
          <p:cNvPr id="8" name="Text 5"/>
          <p:cNvSpPr/>
          <p:nvPr/>
        </p:nvSpPr>
        <p:spPr>
          <a:xfrm>
            <a:off x="502920" y="3291840"/>
            <a:ext cx="4206240" cy="10972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lnSpc>
                <a:spcPts val="1800"/>
              </a:lnSpc>
              <a:buNone/>
            </a:pPr>
            <a:r>
              <a:rPr lang="en-US" sz="1250" i="1" dirty="0">
                <a:solidFill>
                  <a:srgbClr val="5F6E6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Más productividad = más valor con los mismos recursos, lo que permite mejorar salarios sin generar más inflación.</a:t>
            </a:r>
            <a:endParaRPr lang="en-US" sz="1250" dirty="0"/>
          </a:p>
        </p:txBody>
      </p:sp>
      <p:sp>
        <p:nvSpPr>
          <p:cNvPr id="9" name="card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4937760" y="1755648"/>
            <a:ext cx="3794760" cy="822960"/>
          </a:xfrm>
          <a:prstGeom prst="roundRect">
            <a:avLst>
              <a:gd name="adj" fmla="val 10000"/>
            </a:avLst>
          </a:prstGeom>
          <a:solidFill>
            <a:srgbClr val="FFFFFF"/>
          </a:solidFill>
          <a:ln w="12700">
            <a:solidFill>
              <a:srgbClr val="D8E0D6"/>
            </a:solidFill>
            <a:prstDash val="solid"/>
          </a:ln>
          <a:effectLst>
            <a:outerShdw blurRad="88900" dist="38100" dir="5400000" algn="bl" rotWithShape="0">
              <a:srgbClr val="1A2A20">
                <a:alpha val="16000"/>
              </a:srgbClr>
            </a:outerShdw>
          </a:effectLst>
        </p:spPr>
        <p:txBody>
          <a:bodyPr/>
          <a:lstStyle/>
          <a:p>
            <a:endParaRPr lang="es-CO"/>
          </a:p>
        </p:txBody>
      </p:sp>
      <p:sp>
        <p:nvSpPr>
          <p:cNvPr id="10" name="tab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4937760" y="1755648"/>
            <a:ext cx="73152" cy="822960"/>
          </a:xfrm>
          <a:prstGeom prst="rect">
            <a:avLst/>
          </a:prstGeom>
          <a:solidFill>
            <a:srgbClr val="C1912B"/>
          </a:solidFill>
          <a:ln/>
        </p:spPr>
        <p:txBody>
          <a:bodyPr/>
          <a:lstStyle/>
          <a:p>
            <a:endParaRPr lang="es-CO"/>
          </a:p>
        </p:txBody>
      </p:sp>
      <p:sp>
        <p:nvSpPr>
          <p:cNvPr id="11" name="Text 8"/>
          <p:cNvSpPr/>
          <p:nvPr/>
        </p:nvSpPr>
        <p:spPr>
          <a:xfrm>
            <a:off x="5138928" y="1847088"/>
            <a:ext cx="347472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lnSpc>
                <a:spcPts val="1400"/>
              </a:lnSpc>
              <a:buNone/>
            </a:pPr>
            <a:r>
              <a:rPr lang="en-US" sz="1250" b="1" dirty="0">
                <a:solidFill>
                  <a:srgbClr val="14563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Productividad laboral</a:t>
            </a:r>
            <a:endParaRPr lang="en-US" sz="1250" dirty="0"/>
          </a:p>
        </p:txBody>
      </p:sp>
      <p:sp>
        <p:nvSpPr>
          <p:cNvPr id="12" name="Text 9"/>
          <p:cNvSpPr/>
          <p:nvPr/>
        </p:nvSpPr>
        <p:spPr>
          <a:xfrm>
            <a:off x="5138928" y="2194560"/>
            <a:ext cx="347472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lnSpc>
                <a:spcPts val="1300"/>
              </a:lnSpc>
              <a:buNone/>
            </a:pPr>
            <a:r>
              <a:rPr lang="en-US" sz="1100" dirty="0">
                <a:solidFill>
                  <a:srgbClr val="5F6E6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Valor producido por hora trabajada</a:t>
            </a:r>
            <a:endParaRPr lang="en-US" sz="1100" dirty="0"/>
          </a:p>
        </p:txBody>
      </p:sp>
      <p:sp>
        <p:nvSpPr>
          <p:cNvPr id="13" name="card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4937760" y="2688336"/>
            <a:ext cx="3794760" cy="822960"/>
          </a:xfrm>
          <a:prstGeom prst="roundRect">
            <a:avLst>
              <a:gd name="adj" fmla="val 10000"/>
            </a:avLst>
          </a:prstGeom>
          <a:solidFill>
            <a:srgbClr val="FFFFFF"/>
          </a:solidFill>
          <a:ln w="12700">
            <a:solidFill>
              <a:srgbClr val="D8E0D6"/>
            </a:solidFill>
            <a:prstDash val="solid"/>
          </a:ln>
          <a:effectLst>
            <a:outerShdw blurRad="88900" dist="38100" dir="5400000" algn="bl" rotWithShape="0">
              <a:srgbClr val="1A2A20">
                <a:alpha val="16000"/>
              </a:srgbClr>
            </a:outerShdw>
          </a:effectLst>
        </p:spPr>
        <p:txBody>
          <a:bodyPr/>
          <a:lstStyle/>
          <a:p>
            <a:endParaRPr lang="es-CO"/>
          </a:p>
        </p:txBody>
      </p:sp>
      <p:sp>
        <p:nvSpPr>
          <p:cNvPr id="14" name="tab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4937760" y="2688336"/>
            <a:ext cx="73152" cy="822960"/>
          </a:xfrm>
          <a:prstGeom prst="rect">
            <a:avLst/>
          </a:prstGeom>
          <a:solidFill>
            <a:srgbClr val="C1912B"/>
          </a:solidFill>
          <a:ln/>
        </p:spPr>
        <p:txBody>
          <a:bodyPr/>
          <a:lstStyle/>
          <a:p>
            <a:endParaRPr lang="es-CO"/>
          </a:p>
        </p:txBody>
      </p:sp>
      <p:sp>
        <p:nvSpPr>
          <p:cNvPr id="15" name="Text 12"/>
          <p:cNvSpPr/>
          <p:nvPr/>
        </p:nvSpPr>
        <p:spPr>
          <a:xfrm>
            <a:off x="5138928" y="2779776"/>
            <a:ext cx="347472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lnSpc>
                <a:spcPts val="1400"/>
              </a:lnSpc>
              <a:buNone/>
            </a:pPr>
            <a:r>
              <a:rPr lang="en-US" sz="1250" b="1" dirty="0">
                <a:solidFill>
                  <a:srgbClr val="14563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Productividad del capital</a:t>
            </a:r>
            <a:endParaRPr lang="en-US" sz="1250" dirty="0"/>
          </a:p>
        </p:txBody>
      </p:sp>
      <p:sp>
        <p:nvSpPr>
          <p:cNvPr id="16" name="Text 13"/>
          <p:cNvSpPr/>
          <p:nvPr/>
        </p:nvSpPr>
        <p:spPr>
          <a:xfrm>
            <a:off x="5138928" y="3127248"/>
            <a:ext cx="347472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lnSpc>
                <a:spcPts val="1300"/>
              </a:lnSpc>
              <a:buNone/>
            </a:pPr>
            <a:r>
              <a:rPr lang="en-US" sz="1100" dirty="0">
                <a:solidFill>
                  <a:srgbClr val="5F6E6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Valor generado por la maquinaria e inversión</a:t>
            </a:r>
            <a:endParaRPr lang="en-US" sz="1100" dirty="0"/>
          </a:p>
        </p:txBody>
      </p:sp>
      <p:sp>
        <p:nvSpPr>
          <p:cNvPr id="17" name="card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4937760" y="3621024"/>
            <a:ext cx="3794760" cy="822960"/>
          </a:xfrm>
          <a:prstGeom prst="roundRect">
            <a:avLst>
              <a:gd name="adj" fmla="val 10000"/>
            </a:avLst>
          </a:prstGeom>
          <a:solidFill>
            <a:srgbClr val="FFFFFF"/>
          </a:solidFill>
          <a:ln w="12700">
            <a:solidFill>
              <a:srgbClr val="D8E0D6"/>
            </a:solidFill>
            <a:prstDash val="solid"/>
          </a:ln>
          <a:effectLst>
            <a:outerShdw blurRad="88900" dist="38100" dir="5400000" algn="bl" rotWithShape="0">
              <a:srgbClr val="1A2A20">
                <a:alpha val="16000"/>
              </a:srgbClr>
            </a:outerShdw>
          </a:effectLst>
        </p:spPr>
        <p:txBody>
          <a:bodyPr/>
          <a:lstStyle/>
          <a:p>
            <a:endParaRPr lang="es-CO"/>
          </a:p>
        </p:txBody>
      </p:sp>
      <p:sp>
        <p:nvSpPr>
          <p:cNvPr id="18" name="tab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4937760" y="3621024"/>
            <a:ext cx="73152" cy="822960"/>
          </a:xfrm>
          <a:prstGeom prst="rect">
            <a:avLst/>
          </a:prstGeom>
          <a:solidFill>
            <a:srgbClr val="C1912B"/>
          </a:solidFill>
          <a:ln/>
        </p:spPr>
        <p:txBody>
          <a:bodyPr/>
          <a:lstStyle/>
          <a:p>
            <a:endParaRPr lang="es-CO"/>
          </a:p>
        </p:txBody>
      </p:sp>
      <p:sp>
        <p:nvSpPr>
          <p:cNvPr id="19" name="Text 16"/>
          <p:cNvSpPr/>
          <p:nvPr/>
        </p:nvSpPr>
        <p:spPr>
          <a:xfrm>
            <a:off x="5138928" y="3712464"/>
            <a:ext cx="347472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lnSpc>
                <a:spcPts val="1400"/>
              </a:lnSpc>
              <a:buNone/>
            </a:pPr>
            <a:r>
              <a:rPr lang="en-US" sz="1250" b="1" dirty="0">
                <a:solidFill>
                  <a:srgbClr val="14563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Productividad Total de los Factores (PTF)</a:t>
            </a:r>
            <a:endParaRPr lang="en-US" sz="1250" dirty="0"/>
          </a:p>
        </p:txBody>
      </p:sp>
      <p:sp>
        <p:nvSpPr>
          <p:cNvPr id="20" name="Text 17"/>
          <p:cNvSpPr/>
          <p:nvPr/>
        </p:nvSpPr>
        <p:spPr>
          <a:xfrm>
            <a:off x="5138928" y="4059936"/>
            <a:ext cx="347472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lnSpc>
                <a:spcPts val="1300"/>
              </a:lnSpc>
              <a:buNone/>
            </a:pPr>
            <a:r>
              <a:rPr lang="en-US" sz="1100" dirty="0">
                <a:solidFill>
                  <a:srgbClr val="5F6E6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Eficiencia con que se combinan todos los factores</a:t>
            </a:r>
            <a:endParaRPr lang="en-US" sz="1100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con disc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502920" y="457200"/>
            <a:ext cx="841248" cy="841248"/>
          </a:xfrm>
          <a:prstGeom prst="ellipse">
            <a:avLst/>
          </a:prstGeom>
          <a:solidFill>
            <a:srgbClr val="FFFFFF"/>
          </a:solidFill>
          <a:ln w="15875">
            <a:solidFill>
              <a:srgbClr val="E4EFE6"/>
            </a:solidFill>
            <a:prstDash val="solid"/>
          </a:ln>
          <a:effectLst>
            <a:outerShdw blurRad="88900" dist="38100" dir="5400000" algn="bl" rotWithShape="0">
              <a:srgbClr val="1A2A20">
                <a:alpha val="16000"/>
              </a:srgbClr>
            </a:outerShdw>
          </a:effectLst>
        </p:spPr>
        <p:txBody>
          <a:bodyPr/>
          <a:lstStyle/>
          <a:p>
            <a:endParaRPr lang="es-CO"/>
          </a:p>
        </p:txBody>
      </p:sp>
      <p:pic>
        <p:nvPicPr>
          <p:cNvPr id="3" name="Image 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4820" y="659100"/>
            <a:ext cx="437449" cy="437449"/>
          </a:xfrm>
          <a:prstGeom prst="rect">
            <a:avLst/>
          </a:prstGeom>
        </p:spPr>
      </p:pic>
      <p:sp>
        <p:nvSpPr>
          <p:cNvPr id="4" name="Text 1"/>
          <p:cNvSpPr/>
          <p:nvPr/>
        </p:nvSpPr>
        <p:spPr>
          <a:xfrm>
            <a:off x="1591056" y="457200"/>
            <a:ext cx="7132320" cy="2194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00" b="1" kern="0" spc="200" dirty="0">
                <a:solidFill>
                  <a:srgbClr val="C1912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TEMA 13 · PRODUCTIVIDAD</a:t>
            </a:r>
            <a:endParaRPr lang="en-US" sz="1100" dirty="0"/>
          </a:p>
        </p:txBody>
      </p:sp>
      <p:sp>
        <p:nvSpPr>
          <p:cNvPr id="5" name="Text 2"/>
          <p:cNvSpPr>
            <a:spLocks noGrp="1"/>
          </p:cNvSpPr>
          <p:nvPr>
            <p:ph type="title" idx="102" hasCustomPrompt="1"/>
          </p:nvPr>
        </p:nvSpPr>
        <p:spPr>
          <a:xfrm>
            <a:off x="1572768" y="676656"/>
            <a:ext cx="7223760" cy="8686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buNone/>
            </a:pPr>
            <a:r>
              <a:rPr lang="en-US" sz="2300" b="1" dirty="0">
                <a:solidFill>
                  <a:srgbClr val="14563C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¿Cómo se calcula la productividad?</a:t>
            </a:r>
            <a:endParaRPr lang="en-US" sz="2300" dirty="0"/>
          </a:p>
        </p:txBody>
      </p:sp>
      <p:sp>
        <p:nvSpPr>
          <p:cNvPr id="6" name="Text 3"/>
          <p:cNvSpPr/>
          <p:nvPr/>
        </p:nvSpPr>
        <p:spPr>
          <a:xfrm>
            <a:off x="8229600" y="4828032"/>
            <a:ext cx="640080" cy="31089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900" dirty="0">
                <a:solidFill>
                  <a:srgbClr val="CFE0D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14</a:t>
            </a:r>
            <a:endParaRPr lang="en-US" sz="900" dirty="0"/>
          </a:p>
        </p:txBody>
      </p:sp>
      <p:sp>
        <p:nvSpPr>
          <p:cNvPr id="7" name="Text 4"/>
          <p:cNvSpPr/>
          <p:nvPr/>
        </p:nvSpPr>
        <p:spPr>
          <a:xfrm>
            <a:off x="502920" y="1737360"/>
            <a:ext cx="82296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400" dirty="0">
                <a:solidFill>
                  <a:srgbClr val="2230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La idea básica es dividir la producción entre los factores usados:</a:t>
            </a:r>
            <a:endParaRPr lang="en-US" sz="1400" dirty="0"/>
          </a:p>
        </p:txBody>
      </p:sp>
      <p:sp>
        <p:nvSpPr>
          <p:cNvPr id="8" name="formula band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502920" y="2148840"/>
            <a:ext cx="8229600" cy="868680"/>
          </a:xfrm>
          <a:prstGeom prst="roundRect">
            <a:avLst>
              <a:gd name="adj" fmla="val 8421"/>
            </a:avLst>
          </a:prstGeom>
          <a:solidFill>
            <a:srgbClr val="14563C"/>
          </a:solidFill>
          <a:ln/>
        </p:spPr>
        <p:txBody>
          <a:bodyPr/>
          <a:lstStyle/>
          <a:p>
            <a:endParaRPr lang="es-CO"/>
          </a:p>
        </p:txBody>
      </p:sp>
      <p:sp>
        <p:nvSpPr>
          <p:cNvPr id="9" name="Text 6"/>
          <p:cNvSpPr/>
          <p:nvPr/>
        </p:nvSpPr>
        <p:spPr>
          <a:xfrm>
            <a:off x="502920" y="2148840"/>
            <a:ext cx="8229600" cy="8686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900" b="1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Productividad  =  </a:t>
            </a:r>
            <a:r>
              <a:rPr lang="en-US" sz="1900" i="1" dirty="0">
                <a:solidFill>
                  <a:srgbClr val="E7D6A0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Producción (valor agregado)</a:t>
            </a:r>
            <a:r>
              <a:rPr lang="en-US" sz="1900" b="1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  ÷  </a:t>
            </a:r>
            <a:r>
              <a:rPr lang="en-US" sz="1900" i="1" dirty="0">
                <a:solidFill>
                  <a:srgbClr val="E7D6A0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Factores empleados</a:t>
            </a:r>
            <a:endParaRPr lang="en-US" sz="1900" dirty="0"/>
          </a:p>
        </p:txBody>
      </p:sp>
      <p:sp>
        <p:nvSpPr>
          <p:cNvPr id="10" name="card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502920" y="3246120"/>
            <a:ext cx="4023360" cy="1417320"/>
          </a:xfrm>
          <a:prstGeom prst="roundRect">
            <a:avLst>
              <a:gd name="adj" fmla="val 5806"/>
            </a:avLst>
          </a:prstGeom>
          <a:solidFill>
            <a:srgbClr val="FFFFFF"/>
          </a:solidFill>
          <a:ln w="12700">
            <a:solidFill>
              <a:srgbClr val="D8E0D6"/>
            </a:solidFill>
            <a:prstDash val="solid"/>
          </a:ln>
          <a:effectLst>
            <a:outerShdw blurRad="88900" dist="38100" dir="5400000" algn="bl" rotWithShape="0">
              <a:srgbClr val="1A2A20">
                <a:alpha val="16000"/>
              </a:srgbClr>
            </a:outerShdw>
          </a:effectLst>
        </p:spPr>
        <p:txBody>
          <a:bodyPr/>
          <a:lstStyle/>
          <a:p>
            <a:endParaRPr lang="es-CO"/>
          </a:p>
        </p:txBody>
      </p:sp>
      <p:sp>
        <p:nvSpPr>
          <p:cNvPr id="11" name="icon disc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704088" y="3502152"/>
            <a:ext cx="777240" cy="777240"/>
          </a:xfrm>
          <a:prstGeom prst="ellipse">
            <a:avLst/>
          </a:prstGeom>
          <a:solidFill>
            <a:srgbClr val="FFFFFF"/>
          </a:solidFill>
          <a:ln w="15875">
            <a:solidFill>
              <a:srgbClr val="E4EFE6"/>
            </a:solidFill>
            <a:prstDash val="solid"/>
          </a:ln>
          <a:effectLst>
            <a:outerShdw blurRad="88900" dist="38100" dir="5400000" algn="bl" rotWithShape="0">
              <a:srgbClr val="1A2A20">
                <a:alpha val="16000"/>
              </a:srgbClr>
            </a:outerShdw>
          </a:effectLst>
        </p:spPr>
        <p:txBody>
          <a:bodyPr/>
          <a:lstStyle/>
          <a:p>
            <a:endParaRPr lang="es-CO"/>
          </a:p>
        </p:txBody>
      </p:sp>
      <p:pic>
        <p:nvPicPr>
          <p:cNvPr id="12" name="Imag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0626" y="3719018"/>
            <a:ext cx="404165" cy="343507"/>
          </a:xfrm>
          <a:prstGeom prst="rect">
            <a:avLst/>
          </a:prstGeom>
        </p:spPr>
      </p:pic>
      <p:sp>
        <p:nvSpPr>
          <p:cNvPr id="13" name="Text 9"/>
          <p:cNvSpPr/>
          <p:nvPr/>
        </p:nvSpPr>
        <p:spPr>
          <a:xfrm>
            <a:off x="1645920" y="3429000"/>
            <a:ext cx="269748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lnSpc>
                <a:spcPts val="1400"/>
              </a:lnSpc>
              <a:buNone/>
            </a:pPr>
            <a:r>
              <a:rPr lang="en-US" sz="1250" b="1" dirty="0">
                <a:solidFill>
                  <a:srgbClr val="14563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Productividad laboral</a:t>
            </a:r>
            <a:endParaRPr lang="en-US" sz="1250" dirty="0"/>
          </a:p>
        </p:txBody>
      </p:sp>
      <p:sp>
        <p:nvSpPr>
          <p:cNvPr id="14" name="Text 10"/>
          <p:cNvSpPr/>
          <p:nvPr/>
        </p:nvSpPr>
        <p:spPr>
          <a:xfrm>
            <a:off x="1645920" y="3931920"/>
            <a:ext cx="269748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lnSpc>
                <a:spcPts val="1300"/>
              </a:lnSpc>
              <a:buNone/>
            </a:pPr>
            <a:r>
              <a:rPr lang="en-US" sz="1100" b="1" dirty="0">
                <a:solidFill>
                  <a:srgbClr val="2E7D5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PIB ÷ horas trabajadas</a:t>
            </a:r>
            <a:endParaRPr lang="en-US" sz="1100" dirty="0"/>
          </a:p>
        </p:txBody>
      </p:sp>
      <p:sp>
        <p:nvSpPr>
          <p:cNvPr id="15" name="Text 11"/>
          <p:cNvSpPr/>
          <p:nvPr/>
        </p:nvSpPr>
        <p:spPr>
          <a:xfrm>
            <a:off x="731520" y="4270248"/>
            <a:ext cx="361188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lnSpc>
                <a:spcPts val="1200"/>
              </a:lnSpc>
              <a:buNone/>
            </a:pPr>
            <a:r>
              <a:rPr lang="en-US" sz="1050" i="1" dirty="0">
                <a:solidFill>
                  <a:srgbClr val="5F6E6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Cuánto valor genera cada hora de trabajo.</a:t>
            </a:r>
            <a:endParaRPr lang="en-US" sz="1050" dirty="0"/>
          </a:p>
        </p:txBody>
      </p:sp>
      <p:sp>
        <p:nvSpPr>
          <p:cNvPr id="16" name="card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4709160" y="3246120"/>
            <a:ext cx="4023360" cy="1417320"/>
          </a:xfrm>
          <a:prstGeom prst="roundRect">
            <a:avLst>
              <a:gd name="adj" fmla="val 5806"/>
            </a:avLst>
          </a:prstGeom>
          <a:solidFill>
            <a:srgbClr val="FFFFFF"/>
          </a:solidFill>
          <a:ln w="12700">
            <a:solidFill>
              <a:srgbClr val="D8E0D6"/>
            </a:solidFill>
            <a:prstDash val="solid"/>
          </a:ln>
          <a:effectLst>
            <a:outerShdw blurRad="88900" dist="38100" dir="5400000" algn="bl" rotWithShape="0">
              <a:srgbClr val="1A2A20">
                <a:alpha val="16000"/>
              </a:srgbClr>
            </a:outerShdw>
          </a:effectLst>
        </p:spPr>
        <p:txBody>
          <a:bodyPr/>
          <a:lstStyle/>
          <a:p>
            <a:endParaRPr lang="es-CO"/>
          </a:p>
        </p:txBody>
      </p:sp>
      <p:sp>
        <p:nvSpPr>
          <p:cNvPr id="17" name="icon disc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4910328" y="3502152"/>
            <a:ext cx="777240" cy="777240"/>
          </a:xfrm>
          <a:prstGeom prst="ellipse">
            <a:avLst/>
          </a:prstGeom>
          <a:solidFill>
            <a:srgbClr val="FFFFFF"/>
          </a:solidFill>
          <a:ln w="15875">
            <a:solidFill>
              <a:srgbClr val="E4EFE6"/>
            </a:solidFill>
            <a:prstDash val="solid"/>
          </a:ln>
          <a:effectLst>
            <a:outerShdw blurRad="88900" dist="38100" dir="5400000" algn="bl" rotWithShape="0">
              <a:srgbClr val="1A2A20">
                <a:alpha val="16000"/>
              </a:srgbClr>
            </a:outerShdw>
          </a:effectLst>
        </p:spPr>
        <p:txBody>
          <a:bodyPr/>
          <a:lstStyle/>
          <a:p>
            <a:endParaRPr lang="es-CO"/>
          </a:p>
        </p:txBody>
      </p:sp>
      <p:pic>
        <p:nvPicPr>
          <p:cNvPr id="18" name="Image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96866" y="3688690"/>
            <a:ext cx="404165" cy="404165"/>
          </a:xfrm>
          <a:prstGeom prst="rect">
            <a:avLst/>
          </a:prstGeom>
        </p:spPr>
      </p:pic>
      <p:sp>
        <p:nvSpPr>
          <p:cNvPr id="19" name="Text 14"/>
          <p:cNvSpPr/>
          <p:nvPr/>
        </p:nvSpPr>
        <p:spPr>
          <a:xfrm>
            <a:off x="5852160" y="3429000"/>
            <a:ext cx="269748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lnSpc>
                <a:spcPts val="1400"/>
              </a:lnSpc>
              <a:buNone/>
            </a:pPr>
            <a:r>
              <a:rPr lang="en-US" sz="1250" b="1" dirty="0">
                <a:solidFill>
                  <a:srgbClr val="14563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Productividad Total de Factores (PTF)</a:t>
            </a:r>
            <a:endParaRPr lang="en-US" sz="1250" dirty="0"/>
          </a:p>
        </p:txBody>
      </p:sp>
      <p:sp>
        <p:nvSpPr>
          <p:cNvPr id="20" name="Text 15"/>
          <p:cNvSpPr/>
          <p:nvPr/>
        </p:nvSpPr>
        <p:spPr>
          <a:xfrm>
            <a:off x="5852160" y="3931920"/>
            <a:ext cx="269748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lnSpc>
                <a:spcPts val="1300"/>
              </a:lnSpc>
              <a:buNone/>
            </a:pPr>
            <a:r>
              <a:rPr lang="en-US" sz="1100" b="1" dirty="0">
                <a:solidFill>
                  <a:srgbClr val="2E7D5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Parte del crecimiento no explicada por más trabajo o capital</a:t>
            </a:r>
            <a:endParaRPr lang="en-US" sz="1100" dirty="0"/>
          </a:p>
        </p:txBody>
      </p:sp>
      <p:sp>
        <p:nvSpPr>
          <p:cNvPr id="21" name="Text 16"/>
          <p:cNvSpPr/>
          <p:nvPr/>
        </p:nvSpPr>
        <p:spPr>
          <a:xfrm>
            <a:off x="4937760" y="4270248"/>
            <a:ext cx="361188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lnSpc>
                <a:spcPts val="1200"/>
              </a:lnSpc>
              <a:buNone/>
            </a:pPr>
            <a:r>
              <a:rPr lang="en-US" sz="1050" i="1" dirty="0">
                <a:solidFill>
                  <a:srgbClr val="5F6E6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Mide el progreso tecnológico y la eficiencia.</a:t>
            </a:r>
            <a:endParaRPr lang="en-US" sz="1050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con disc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502920" y="457200"/>
            <a:ext cx="841248" cy="841248"/>
          </a:xfrm>
          <a:prstGeom prst="ellipse">
            <a:avLst/>
          </a:prstGeom>
          <a:solidFill>
            <a:srgbClr val="FFFFFF"/>
          </a:solidFill>
          <a:ln w="15875">
            <a:solidFill>
              <a:srgbClr val="E4EFE6"/>
            </a:solidFill>
            <a:prstDash val="solid"/>
          </a:ln>
          <a:effectLst>
            <a:outerShdw blurRad="88900" dist="38100" dir="5400000" algn="bl" rotWithShape="0">
              <a:srgbClr val="1A2A20">
                <a:alpha val="16000"/>
              </a:srgbClr>
            </a:outerShdw>
          </a:effectLst>
        </p:spPr>
        <p:txBody>
          <a:bodyPr/>
          <a:lstStyle/>
          <a:p>
            <a:endParaRPr lang="es-CO"/>
          </a:p>
        </p:txBody>
      </p:sp>
      <p:pic>
        <p:nvPicPr>
          <p:cNvPr id="3" name="Image 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4820" y="659100"/>
            <a:ext cx="437449" cy="437449"/>
          </a:xfrm>
          <a:prstGeom prst="rect">
            <a:avLst/>
          </a:prstGeom>
        </p:spPr>
      </p:pic>
      <p:sp>
        <p:nvSpPr>
          <p:cNvPr id="4" name="Text 1"/>
          <p:cNvSpPr/>
          <p:nvPr/>
        </p:nvSpPr>
        <p:spPr>
          <a:xfrm>
            <a:off x="1591056" y="457200"/>
            <a:ext cx="7132320" cy="2194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00" b="1" kern="0" spc="200" dirty="0">
                <a:solidFill>
                  <a:srgbClr val="C1912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TEMA 14 · SALARIO</a:t>
            </a:r>
            <a:endParaRPr lang="en-US" sz="1100" dirty="0"/>
          </a:p>
        </p:txBody>
      </p:sp>
      <p:sp>
        <p:nvSpPr>
          <p:cNvPr id="5" name="Text 2"/>
          <p:cNvSpPr>
            <a:spLocks noGrp="1"/>
          </p:cNvSpPr>
          <p:nvPr>
            <p:ph type="title" idx="102" hasCustomPrompt="1"/>
          </p:nvPr>
        </p:nvSpPr>
        <p:spPr>
          <a:xfrm>
            <a:off x="1572768" y="676656"/>
            <a:ext cx="7223760" cy="8686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buNone/>
            </a:pPr>
            <a:r>
              <a:rPr lang="en-US" sz="2300" b="1" dirty="0">
                <a:solidFill>
                  <a:srgbClr val="14563C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¿Qué es el salario mínimo?</a:t>
            </a:r>
            <a:endParaRPr lang="en-US" sz="2300" dirty="0"/>
          </a:p>
        </p:txBody>
      </p:sp>
      <p:sp>
        <p:nvSpPr>
          <p:cNvPr id="6" name="Text 3"/>
          <p:cNvSpPr/>
          <p:nvPr/>
        </p:nvSpPr>
        <p:spPr>
          <a:xfrm>
            <a:off x="8229600" y="4828032"/>
            <a:ext cx="640080" cy="31089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900" dirty="0">
                <a:solidFill>
                  <a:srgbClr val="CFE0D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15</a:t>
            </a:r>
            <a:endParaRPr lang="en-US" sz="900" dirty="0"/>
          </a:p>
        </p:txBody>
      </p:sp>
      <p:sp>
        <p:nvSpPr>
          <p:cNvPr id="7" name="Text 4"/>
          <p:cNvSpPr/>
          <p:nvPr/>
        </p:nvSpPr>
        <p:spPr>
          <a:xfrm>
            <a:off x="502920" y="1783080"/>
            <a:ext cx="4160520" cy="15544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000"/>
              </a:lnSpc>
              <a:spcAft>
                <a:spcPts val="600"/>
              </a:spcAft>
              <a:buNone/>
            </a:pPr>
            <a:r>
              <a:rPr lang="en-US" sz="1400" dirty="0">
                <a:solidFill>
                  <a:srgbClr val="2230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Es la </a:t>
            </a:r>
            <a:r>
              <a:rPr lang="en-US" sz="1400" b="1" dirty="0">
                <a:solidFill>
                  <a:srgbClr val="2230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remuneración legal más baja que un empleador puede pagar</a:t>
            </a:r>
            <a:r>
              <a:rPr lang="en-US" sz="1400" dirty="0">
                <a:solidFill>
                  <a:srgbClr val="2230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por una jornada de trabajo. En Colombia lo fija cada año el Gobierno junto a empresarios y sindicatos (SMMLV).</a:t>
            </a:r>
            <a:endParaRPr lang="en-US" sz="1400" dirty="0"/>
          </a:p>
        </p:txBody>
      </p:sp>
      <p:sp>
        <p:nvSpPr>
          <p:cNvPr id="8" name="Text 5"/>
          <p:cNvSpPr/>
          <p:nvPr/>
        </p:nvSpPr>
        <p:spPr>
          <a:xfrm>
            <a:off x="502920" y="3337560"/>
            <a:ext cx="4160520" cy="9144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lnSpc>
                <a:spcPts val="1800"/>
              </a:lnSpc>
              <a:buNone/>
            </a:pPr>
            <a:r>
              <a:rPr lang="en-US" sz="1250" i="1" dirty="0">
                <a:solidFill>
                  <a:srgbClr val="5F6E6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Busca proteger el poder adquisitivo de los trabajadores y garantizar un ingreso digno.</a:t>
            </a:r>
            <a:endParaRPr lang="en-US" sz="1250" dirty="0"/>
          </a:p>
        </p:txBody>
      </p:sp>
      <p:sp>
        <p:nvSpPr>
          <p:cNvPr id="9" name="card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4937760" y="1783080"/>
            <a:ext cx="3794760" cy="2788920"/>
          </a:xfrm>
          <a:prstGeom prst="roundRect">
            <a:avLst>
              <a:gd name="adj" fmla="val 2951"/>
            </a:avLst>
          </a:prstGeom>
          <a:solidFill>
            <a:srgbClr val="FFFFFF"/>
          </a:solidFill>
          <a:ln w="12700">
            <a:solidFill>
              <a:srgbClr val="D8E0D6"/>
            </a:solidFill>
            <a:prstDash val="solid"/>
          </a:ln>
          <a:effectLst>
            <a:outerShdw blurRad="88900" dist="38100" dir="5400000" algn="bl" rotWithShape="0">
              <a:srgbClr val="1A2A20">
                <a:alpha val="16000"/>
              </a:srgbClr>
            </a:outerShdw>
          </a:effectLst>
        </p:spPr>
        <p:txBody>
          <a:bodyPr/>
          <a:lstStyle/>
          <a:p>
            <a:endParaRPr lang="es-CO"/>
          </a:p>
        </p:txBody>
      </p:sp>
      <p:sp>
        <p:nvSpPr>
          <p:cNvPr id="10" name="Text 7"/>
          <p:cNvSpPr/>
          <p:nvPr/>
        </p:nvSpPr>
        <p:spPr>
          <a:xfrm>
            <a:off x="5120640" y="1965960"/>
            <a:ext cx="347472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00" b="1" kern="0" spc="100" dirty="0">
                <a:solidFill>
                  <a:srgbClr val="C1912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SALARIO MÍNIMO EN COLOMBIA · 2026</a:t>
            </a:r>
            <a:endParaRPr lang="en-US" sz="1100" dirty="0"/>
          </a:p>
        </p:txBody>
      </p:sp>
      <p:sp>
        <p:nvSpPr>
          <p:cNvPr id="11" name="Text 8"/>
          <p:cNvSpPr/>
          <p:nvPr/>
        </p:nvSpPr>
        <p:spPr>
          <a:xfrm>
            <a:off x="5120640" y="2286000"/>
            <a:ext cx="3520440" cy="8229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4400" b="1" dirty="0">
                <a:solidFill>
                  <a:srgbClr val="14563C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$1.750.905</a:t>
            </a:r>
            <a:endParaRPr lang="en-US" sz="4400" dirty="0"/>
          </a:p>
        </p:txBody>
      </p:sp>
      <p:sp>
        <p:nvSpPr>
          <p:cNvPr id="12" name="Text 9"/>
          <p:cNvSpPr/>
          <p:nvPr/>
        </p:nvSpPr>
        <p:spPr>
          <a:xfrm>
            <a:off x="5120640" y="3108960"/>
            <a:ext cx="34290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lnSpc>
                <a:spcPts val="1600"/>
              </a:lnSpc>
              <a:buNone/>
            </a:pPr>
            <a:r>
              <a:rPr lang="en-US" sz="1250" dirty="0">
                <a:solidFill>
                  <a:srgbClr val="5F6E6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mensual (SMMLV), un aumento del 23,0% frente a 2025.</a:t>
            </a:r>
            <a:endParaRPr lang="en-US" sz="1250" dirty="0"/>
          </a:p>
        </p:txBody>
      </p:sp>
      <p:sp>
        <p:nvSpPr>
          <p:cNvPr id="13" name="chip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5120640" y="3657600"/>
            <a:ext cx="3429000" cy="822960"/>
          </a:xfrm>
          <a:prstGeom prst="rect">
            <a:avLst/>
          </a:prstGeom>
          <a:solidFill>
            <a:srgbClr val="E4EFE6"/>
          </a:solidFill>
          <a:ln w="12700">
            <a:solidFill>
              <a:srgbClr val="D8E0D6"/>
            </a:solidFill>
            <a:prstDash val="solid"/>
          </a:ln>
        </p:spPr>
        <p:txBody>
          <a:bodyPr/>
          <a:lstStyle/>
          <a:p>
            <a:endParaRPr lang="es-CO"/>
          </a:p>
        </p:txBody>
      </p:sp>
      <p:sp>
        <p:nvSpPr>
          <p:cNvPr id="14" name="Text 11"/>
          <p:cNvSpPr/>
          <p:nvPr/>
        </p:nvSpPr>
        <p:spPr>
          <a:xfrm>
            <a:off x="5257800" y="3657600"/>
            <a:ext cx="3200400" cy="8229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lnSpc>
                <a:spcPts val="1600"/>
              </a:lnSpc>
              <a:buNone/>
            </a:pPr>
            <a:r>
              <a:rPr lang="en-US" sz="1600" b="1" dirty="0">
                <a:solidFill>
                  <a:srgbClr val="14563C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$2.000.000  </a:t>
            </a:r>
            <a:r>
              <a:rPr lang="en-US" sz="1150" dirty="0">
                <a:solidFill>
                  <a:srgbClr val="5F6E6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con auxilio de transporte incluido</a:t>
            </a:r>
            <a:endParaRPr lang="en-US" sz="1600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con disc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502920" y="457200"/>
            <a:ext cx="841248" cy="841248"/>
          </a:xfrm>
          <a:prstGeom prst="ellipse">
            <a:avLst/>
          </a:prstGeom>
          <a:solidFill>
            <a:srgbClr val="FFFFFF"/>
          </a:solidFill>
          <a:ln w="15875">
            <a:solidFill>
              <a:srgbClr val="E4EFE6"/>
            </a:solidFill>
            <a:prstDash val="solid"/>
          </a:ln>
          <a:effectLst>
            <a:outerShdw blurRad="88900" dist="38100" dir="5400000" algn="bl" rotWithShape="0">
              <a:srgbClr val="1A2A20">
                <a:alpha val="16000"/>
              </a:srgbClr>
            </a:outerShdw>
          </a:effectLst>
        </p:spPr>
        <p:txBody>
          <a:bodyPr/>
          <a:lstStyle/>
          <a:p>
            <a:endParaRPr lang="es-CO"/>
          </a:p>
        </p:txBody>
      </p:sp>
      <p:pic>
        <p:nvPicPr>
          <p:cNvPr id="3" name="Image 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4820" y="659100"/>
            <a:ext cx="437449" cy="437449"/>
          </a:xfrm>
          <a:prstGeom prst="rect">
            <a:avLst/>
          </a:prstGeom>
        </p:spPr>
      </p:pic>
      <p:sp>
        <p:nvSpPr>
          <p:cNvPr id="4" name="Text 1"/>
          <p:cNvSpPr/>
          <p:nvPr/>
        </p:nvSpPr>
        <p:spPr>
          <a:xfrm>
            <a:off x="1591056" y="457200"/>
            <a:ext cx="7132320" cy="2194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00" b="1" kern="0" spc="200" dirty="0">
                <a:solidFill>
                  <a:srgbClr val="C1912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TEMA 15 · SALARIO</a:t>
            </a:r>
            <a:endParaRPr lang="en-US" sz="1100" dirty="0"/>
          </a:p>
        </p:txBody>
      </p:sp>
      <p:sp>
        <p:nvSpPr>
          <p:cNvPr id="5" name="Text 2"/>
          <p:cNvSpPr>
            <a:spLocks noGrp="1"/>
          </p:cNvSpPr>
          <p:nvPr>
            <p:ph type="title" idx="102" hasCustomPrompt="1"/>
          </p:nvPr>
        </p:nvSpPr>
        <p:spPr>
          <a:xfrm>
            <a:off x="1572768" y="676656"/>
            <a:ext cx="7223760" cy="8686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buNone/>
            </a:pPr>
            <a:r>
              <a:rPr lang="en-US" sz="2300" b="1" dirty="0">
                <a:solidFill>
                  <a:srgbClr val="14563C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¿Cómo se calcula el salario mínimo en Colombia?</a:t>
            </a:r>
            <a:endParaRPr lang="en-US" sz="2300" dirty="0"/>
          </a:p>
        </p:txBody>
      </p:sp>
      <p:sp>
        <p:nvSpPr>
          <p:cNvPr id="6" name="Text 3"/>
          <p:cNvSpPr/>
          <p:nvPr/>
        </p:nvSpPr>
        <p:spPr>
          <a:xfrm>
            <a:off x="8229600" y="4828032"/>
            <a:ext cx="640080" cy="31089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900" dirty="0">
                <a:solidFill>
                  <a:srgbClr val="CFE0D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16</a:t>
            </a:r>
            <a:endParaRPr lang="en-US" sz="900" dirty="0"/>
          </a:p>
        </p:txBody>
      </p:sp>
      <p:sp>
        <p:nvSpPr>
          <p:cNvPr id="7" name="Text 4"/>
          <p:cNvSpPr/>
          <p:nvPr/>
        </p:nvSpPr>
        <p:spPr>
          <a:xfrm>
            <a:off x="502920" y="1737360"/>
            <a:ext cx="82296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lnSpc>
                <a:spcPts val="1800"/>
              </a:lnSpc>
              <a:buNone/>
            </a:pPr>
            <a:r>
              <a:rPr lang="en-US" sz="1350" dirty="0">
                <a:solidFill>
                  <a:srgbClr val="2230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Cada fin de año, la Comisión Permanente de Concertación negocia el ajuste con base en criterios técnicos:</a:t>
            </a:r>
            <a:endParaRPr lang="en-US" sz="1350" dirty="0"/>
          </a:p>
        </p:txBody>
      </p:sp>
      <p:sp>
        <p:nvSpPr>
          <p:cNvPr id="8" name="card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502920" y="2377440"/>
            <a:ext cx="1906524" cy="1965960"/>
          </a:xfrm>
          <a:prstGeom prst="roundRect">
            <a:avLst>
              <a:gd name="adj" fmla="val 4317"/>
            </a:avLst>
          </a:prstGeom>
          <a:solidFill>
            <a:srgbClr val="FFFFFF"/>
          </a:solidFill>
          <a:ln w="12700">
            <a:solidFill>
              <a:srgbClr val="D8E0D6"/>
            </a:solidFill>
            <a:prstDash val="solid"/>
          </a:ln>
          <a:effectLst>
            <a:outerShdw blurRad="88900" dist="38100" dir="5400000" algn="bl" rotWithShape="0">
              <a:srgbClr val="1A2A20">
                <a:alpha val="16000"/>
              </a:srgbClr>
            </a:outerShdw>
          </a:effectLst>
        </p:spPr>
        <p:txBody>
          <a:bodyPr/>
          <a:lstStyle/>
          <a:p>
            <a:endParaRPr lang="es-CO"/>
          </a:p>
        </p:txBody>
      </p:sp>
      <p:sp>
        <p:nvSpPr>
          <p:cNvPr id="9" name="step number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136142" y="2578608"/>
            <a:ext cx="640080" cy="640080"/>
          </a:xfrm>
          <a:prstGeom prst="ellipse">
            <a:avLst/>
          </a:prstGeom>
          <a:solidFill>
            <a:srgbClr val="14563C"/>
          </a:solidFill>
          <a:ln/>
        </p:spPr>
        <p:txBody>
          <a:bodyPr/>
          <a:lstStyle/>
          <a:p>
            <a:endParaRPr lang="es-CO"/>
          </a:p>
        </p:txBody>
      </p:sp>
      <p:sp>
        <p:nvSpPr>
          <p:cNvPr id="10" name="Text 7"/>
          <p:cNvSpPr/>
          <p:nvPr/>
        </p:nvSpPr>
        <p:spPr>
          <a:xfrm>
            <a:off x="1136142" y="2578608"/>
            <a:ext cx="64008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2200" b="1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1</a:t>
            </a:r>
            <a:endParaRPr lang="en-US" sz="2200" dirty="0"/>
          </a:p>
        </p:txBody>
      </p:sp>
      <p:sp>
        <p:nvSpPr>
          <p:cNvPr id="11" name="Text 8"/>
          <p:cNvSpPr/>
          <p:nvPr/>
        </p:nvSpPr>
        <p:spPr>
          <a:xfrm>
            <a:off x="612648" y="3310128"/>
            <a:ext cx="1687068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250" b="1" dirty="0">
                <a:solidFill>
                  <a:srgbClr val="14563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Inflación (IPC)</a:t>
            </a:r>
            <a:endParaRPr lang="en-US" sz="1250" dirty="0"/>
          </a:p>
        </p:txBody>
      </p:sp>
      <p:sp>
        <p:nvSpPr>
          <p:cNvPr id="12" name="Text 9"/>
          <p:cNvSpPr/>
          <p:nvPr/>
        </p:nvSpPr>
        <p:spPr>
          <a:xfrm>
            <a:off x="630936" y="3639312"/>
            <a:ext cx="1650492" cy="6583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lnSpc>
                <a:spcPts val="1300"/>
              </a:lnSpc>
              <a:buNone/>
            </a:pPr>
            <a:r>
              <a:rPr lang="en-US" sz="1050" dirty="0">
                <a:solidFill>
                  <a:srgbClr val="5F6E6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Se toma la inflación causada del año, para no perder poder adquisitivo.</a:t>
            </a:r>
            <a:endParaRPr lang="en-US" sz="1050" dirty="0"/>
          </a:p>
        </p:txBody>
      </p:sp>
      <p:sp>
        <p:nvSpPr>
          <p:cNvPr id="13" name="Text 10"/>
          <p:cNvSpPr/>
          <p:nvPr/>
        </p:nvSpPr>
        <p:spPr>
          <a:xfrm>
            <a:off x="2363724" y="2651760"/>
            <a:ext cx="292608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2400" b="1" dirty="0">
                <a:solidFill>
                  <a:srgbClr val="C1912B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+</a:t>
            </a:r>
            <a:endParaRPr lang="en-US" sz="2400" dirty="0"/>
          </a:p>
        </p:txBody>
      </p:sp>
      <p:sp>
        <p:nvSpPr>
          <p:cNvPr id="14" name="card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2610612" y="2377440"/>
            <a:ext cx="1906524" cy="1965960"/>
          </a:xfrm>
          <a:prstGeom prst="roundRect">
            <a:avLst>
              <a:gd name="adj" fmla="val 4317"/>
            </a:avLst>
          </a:prstGeom>
          <a:solidFill>
            <a:srgbClr val="FFFFFF"/>
          </a:solidFill>
          <a:ln w="12700">
            <a:solidFill>
              <a:srgbClr val="D8E0D6"/>
            </a:solidFill>
            <a:prstDash val="solid"/>
          </a:ln>
          <a:effectLst>
            <a:outerShdw blurRad="88900" dist="38100" dir="5400000" algn="bl" rotWithShape="0">
              <a:srgbClr val="1A2A20">
                <a:alpha val="16000"/>
              </a:srgbClr>
            </a:outerShdw>
          </a:effectLst>
        </p:spPr>
        <p:txBody>
          <a:bodyPr/>
          <a:lstStyle/>
          <a:p>
            <a:endParaRPr lang="es-CO"/>
          </a:p>
        </p:txBody>
      </p:sp>
      <p:sp>
        <p:nvSpPr>
          <p:cNvPr id="15" name="step number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3243834" y="2578608"/>
            <a:ext cx="640080" cy="640080"/>
          </a:xfrm>
          <a:prstGeom prst="ellipse">
            <a:avLst/>
          </a:prstGeom>
          <a:solidFill>
            <a:srgbClr val="14563C"/>
          </a:solidFill>
          <a:ln/>
        </p:spPr>
        <p:txBody>
          <a:bodyPr/>
          <a:lstStyle/>
          <a:p>
            <a:endParaRPr lang="es-CO"/>
          </a:p>
        </p:txBody>
      </p:sp>
      <p:sp>
        <p:nvSpPr>
          <p:cNvPr id="16" name="Text 13"/>
          <p:cNvSpPr/>
          <p:nvPr/>
        </p:nvSpPr>
        <p:spPr>
          <a:xfrm>
            <a:off x="3243834" y="2578608"/>
            <a:ext cx="64008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2200" b="1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2</a:t>
            </a:r>
            <a:endParaRPr lang="en-US" sz="2200" dirty="0"/>
          </a:p>
        </p:txBody>
      </p:sp>
      <p:sp>
        <p:nvSpPr>
          <p:cNvPr id="17" name="Text 14"/>
          <p:cNvSpPr/>
          <p:nvPr/>
        </p:nvSpPr>
        <p:spPr>
          <a:xfrm>
            <a:off x="2720340" y="3310128"/>
            <a:ext cx="1687068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250" b="1" dirty="0">
                <a:solidFill>
                  <a:srgbClr val="14563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Productividad</a:t>
            </a:r>
            <a:endParaRPr lang="en-US" sz="1250" dirty="0"/>
          </a:p>
        </p:txBody>
      </p:sp>
      <p:sp>
        <p:nvSpPr>
          <p:cNvPr id="18" name="Text 15"/>
          <p:cNvSpPr/>
          <p:nvPr/>
        </p:nvSpPr>
        <p:spPr>
          <a:xfrm>
            <a:off x="2738628" y="3639312"/>
            <a:ext cx="1650492" cy="6583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lnSpc>
                <a:spcPts val="1300"/>
              </a:lnSpc>
              <a:buNone/>
            </a:pPr>
            <a:r>
              <a:rPr lang="en-US" sz="1050" dirty="0">
                <a:solidFill>
                  <a:srgbClr val="5F6E6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Se suma el avance de la productividad (PTF) medida por el DANE.</a:t>
            </a:r>
            <a:endParaRPr lang="en-US" sz="1050" dirty="0"/>
          </a:p>
        </p:txBody>
      </p:sp>
      <p:sp>
        <p:nvSpPr>
          <p:cNvPr id="19" name="Text 16"/>
          <p:cNvSpPr/>
          <p:nvPr/>
        </p:nvSpPr>
        <p:spPr>
          <a:xfrm>
            <a:off x="4471416" y="2651760"/>
            <a:ext cx="292608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2400" b="1" dirty="0">
                <a:solidFill>
                  <a:srgbClr val="C1912B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+</a:t>
            </a:r>
            <a:endParaRPr lang="en-US" sz="2400" dirty="0"/>
          </a:p>
        </p:txBody>
      </p:sp>
      <p:sp>
        <p:nvSpPr>
          <p:cNvPr id="20" name="card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4718304" y="2377440"/>
            <a:ext cx="1906524" cy="1965960"/>
          </a:xfrm>
          <a:prstGeom prst="roundRect">
            <a:avLst>
              <a:gd name="adj" fmla="val 4317"/>
            </a:avLst>
          </a:prstGeom>
          <a:solidFill>
            <a:srgbClr val="FFFFFF"/>
          </a:solidFill>
          <a:ln w="12700">
            <a:solidFill>
              <a:srgbClr val="D8E0D6"/>
            </a:solidFill>
            <a:prstDash val="solid"/>
          </a:ln>
          <a:effectLst>
            <a:outerShdw blurRad="88900" dist="38100" dir="5400000" algn="bl" rotWithShape="0">
              <a:srgbClr val="1A2A20">
                <a:alpha val="16000"/>
              </a:srgbClr>
            </a:outerShdw>
          </a:effectLst>
        </p:spPr>
        <p:txBody>
          <a:bodyPr/>
          <a:lstStyle/>
          <a:p>
            <a:endParaRPr lang="es-CO"/>
          </a:p>
        </p:txBody>
      </p:sp>
      <p:sp>
        <p:nvSpPr>
          <p:cNvPr id="21" name="step number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5351526" y="2578608"/>
            <a:ext cx="640080" cy="640080"/>
          </a:xfrm>
          <a:prstGeom prst="ellipse">
            <a:avLst/>
          </a:prstGeom>
          <a:solidFill>
            <a:srgbClr val="14563C"/>
          </a:solidFill>
          <a:ln/>
        </p:spPr>
        <p:txBody>
          <a:bodyPr/>
          <a:lstStyle/>
          <a:p>
            <a:endParaRPr lang="es-CO"/>
          </a:p>
        </p:txBody>
      </p:sp>
      <p:sp>
        <p:nvSpPr>
          <p:cNvPr id="22" name="Text 19"/>
          <p:cNvSpPr/>
          <p:nvPr/>
        </p:nvSpPr>
        <p:spPr>
          <a:xfrm>
            <a:off x="5351526" y="2578608"/>
            <a:ext cx="64008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2200" b="1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3</a:t>
            </a:r>
            <a:endParaRPr lang="en-US" sz="2200" dirty="0"/>
          </a:p>
        </p:txBody>
      </p:sp>
      <p:sp>
        <p:nvSpPr>
          <p:cNvPr id="23" name="Text 20"/>
          <p:cNvSpPr/>
          <p:nvPr/>
        </p:nvSpPr>
        <p:spPr>
          <a:xfrm>
            <a:off x="4828032" y="3310128"/>
            <a:ext cx="1687068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250" b="1" dirty="0">
                <a:solidFill>
                  <a:srgbClr val="14563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Concertación</a:t>
            </a:r>
            <a:endParaRPr lang="en-US" sz="1250" dirty="0"/>
          </a:p>
        </p:txBody>
      </p:sp>
      <p:sp>
        <p:nvSpPr>
          <p:cNvPr id="24" name="Text 21"/>
          <p:cNvSpPr/>
          <p:nvPr/>
        </p:nvSpPr>
        <p:spPr>
          <a:xfrm>
            <a:off x="4846320" y="3639312"/>
            <a:ext cx="1650492" cy="6583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lnSpc>
                <a:spcPts val="1300"/>
              </a:lnSpc>
              <a:buNone/>
            </a:pPr>
            <a:r>
              <a:rPr lang="en-US" sz="1050" dirty="0">
                <a:solidFill>
                  <a:srgbClr val="5F6E6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Gobierno, empresarios y sindicatos negocian en la mesa.</a:t>
            </a:r>
            <a:endParaRPr lang="en-US" sz="1050" dirty="0"/>
          </a:p>
        </p:txBody>
      </p:sp>
      <p:sp>
        <p:nvSpPr>
          <p:cNvPr id="25" name="Text 22"/>
          <p:cNvSpPr/>
          <p:nvPr/>
        </p:nvSpPr>
        <p:spPr>
          <a:xfrm>
            <a:off x="6579108" y="2651760"/>
            <a:ext cx="292608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2400" b="1" dirty="0">
                <a:solidFill>
                  <a:srgbClr val="C1912B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+</a:t>
            </a:r>
            <a:endParaRPr lang="en-US" sz="2400" dirty="0"/>
          </a:p>
        </p:txBody>
      </p:sp>
      <p:sp>
        <p:nvSpPr>
          <p:cNvPr id="26" name="card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6825996" y="2377440"/>
            <a:ext cx="1906524" cy="1965960"/>
          </a:xfrm>
          <a:prstGeom prst="roundRect">
            <a:avLst>
              <a:gd name="adj" fmla="val 4317"/>
            </a:avLst>
          </a:prstGeom>
          <a:solidFill>
            <a:srgbClr val="FFFFFF"/>
          </a:solidFill>
          <a:ln w="12700">
            <a:solidFill>
              <a:srgbClr val="D8E0D6"/>
            </a:solidFill>
            <a:prstDash val="solid"/>
          </a:ln>
          <a:effectLst>
            <a:outerShdw blurRad="88900" dist="38100" dir="5400000" algn="bl" rotWithShape="0">
              <a:srgbClr val="1A2A20">
                <a:alpha val="16000"/>
              </a:srgbClr>
            </a:outerShdw>
          </a:effectLst>
        </p:spPr>
        <p:txBody>
          <a:bodyPr/>
          <a:lstStyle/>
          <a:p>
            <a:endParaRPr lang="es-CO"/>
          </a:p>
        </p:txBody>
      </p:sp>
      <p:sp>
        <p:nvSpPr>
          <p:cNvPr id="27" name="step number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7459218" y="2578608"/>
            <a:ext cx="640080" cy="640080"/>
          </a:xfrm>
          <a:prstGeom prst="ellipse">
            <a:avLst/>
          </a:prstGeom>
          <a:solidFill>
            <a:srgbClr val="14563C"/>
          </a:solidFill>
          <a:ln/>
        </p:spPr>
        <p:txBody>
          <a:bodyPr/>
          <a:lstStyle/>
          <a:p>
            <a:endParaRPr lang="es-CO"/>
          </a:p>
        </p:txBody>
      </p:sp>
      <p:sp>
        <p:nvSpPr>
          <p:cNvPr id="28" name="Text 25"/>
          <p:cNvSpPr/>
          <p:nvPr/>
        </p:nvSpPr>
        <p:spPr>
          <a:xfrm>
            <a:off x="7459218" y="2578608"/>
            <a:ext cx="64008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2200" b="1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4</a:t>
            </a:r>
            <a:endParaRPr lang="en-US" sz="2200" dirty="0"/>
          </a:p>
        </p:txBody>
      </p:sp>
      <p:sp>
        <p:nvSpPr>
          <p:cNvPr id="29" name="Text 26"/>
          <p:cNvSpPr/>
          <p:nvPr/>
        </p:nvSpPr>
        <p:spPr>
          <a:xfrm>
            <a:off x="6935724" y="3310128"/>
            <a:ext cx="1687068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250" b="1" dirty="0">
                <a:solidFill>
                  <a:srgbClr val="14563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Decreto</a:t>
            </a:r>
            <a:endParaRPr lang="en-US" sz="1250" dirty="0"/>
          </a:p>
        </p:txBody>
      </p:sp>
      <p:sp>
        <p:nvSpPr>
          <p:cNvPr id="30" name="Text 27"/>
          <p:cNvSpPr/>
          <p:nvPr/>
        </p:nvSpPr>
        <p:spPr>
          <a:xfrm>
            <a:off x="6954012" y="3639312"/>
            <a:ext cx="1650492" cy="6583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lnSpc>
                <a:spcPts val="1300"/>
              </a:lnSpc>
              <a:buNone/>
            </a:pPr>
            <a:r>
              <a:rPr lang="en-US" sz="1050" dirty="0">
                <a:solidFill>
                  <a:srgbClr val="5F6E6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Si no hay acuerdo, el Gobierno lo fija por decreto.</a:t>
            </a:r>
            <a:endParaRPr lang="en-US" sz="1050" dirty="0"/>
          </a:p>
        </p:txBody>
      </p:sp>
      <p:sp>
        <p:nvSpPr>
          <p:cNvPr id="31" name="Text 28"/>
          <p:cNvSpPr/>
          <p:nvPr/>
        </p:nvSpPr>
        <p:spPr>
          <a:xfrm>
            <a:off x="502920" y="4434840"/>
            <a:ext cx="822960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150" i="1" dirty="0">
                <a:solidFill>
                  <a:srgbClr val="5F6E6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Para 2026 el ajuste se definió por decreto, incorporando el enfoque de salario mínimo vital.</a:t>
            </a:r>
            <a:endParaRPr lang="en-US" sz="1150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con disc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502920" y="457200"/>
            <a:ext cx="841248" cy="841248"/>
          </a:xfrm>
          <a:prstGeom prst="ellipse">
            <a:avLst/>
          </a:prstGeom>
          <a:solidFill>
            <a:srgbClr val="FFFFFF"/>
          </a:solidFill>
          <a:ln w="15875">
            <a:solidFill>
              <a:srgbClr val="E4EFE6"/>
            </a:solidFill>
            <a:prstDash val="solid"/>
          </a:ln>
          <a:effectLst>
            <a:outerShdw blurRad="88900" dist="38100" dir="5400000" algn="bl" rotWithShape="0">
              <a:srgbClr val="1A2A20">
                <a:alpha val="16000"/>
              </a:srgbClr>
            </a:outerShdw>
          </a:effectLst>
        </p:spPr>
        <p:txBody>
          <a:bodyPr/>
          <a:lstStyle/>
          <a:p>
            <a:endParaRPr lang="es-CO"/>
          </a:p>
        </p:txBody>
      </p:sp>
      <p:pic>
        <p:nvPicPr>
          <p:cNvPr id="3" name="Image 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4820" y="659100"/>
            <a:ext cx="437449" cy="437449"/>
          </a:xfrm>
          <a:prstGeom prst="rect">
            <a:avLst/>
          </a:prstGeom>
        </p:spPr>
      </p:pic>
      <p:sp>
        <p:nvSpPr>
          <p:cNvPr id="4" name="Text 1"/>
          <p:cNvSpPr/>
          <p:nvPr/>
        </p:nvSpPr>
        <p:spPr>
          <a:xfrm>
            <a:off x="1591056" y="457200"/>
            <a:ext cx="7132320" cy="2194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00" b="1" kern="0" spc="200" dirty="0">
                <a:solidFill>
                  <a:srgbClr val="C1912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TEMA 16 · SALARIO</a:t>
            </a:r>
            <a:endParaRPr lang="en-US" sz="1100" dirty="0"/>
          </a:p>
        </p:txBody>
      </p:sp>
      <p:sp>
        <p:nvSpPr>
          <p:cNvPr id="5" name="Text 2"/>
          <p:cNvSpPr>
            <a:spLocks noGrp="1"/>
          </p:cNvSpPr>
          <p:nvPr>
            <p:ph type="title" idx="102" hasCustomPrompt="1"/>
          </p:nvPr>
        </p:nvSpPr>
        <p:spPr>
          <a:xfrm>
            <a:off x="1572768" y="676656"/>
            <a:ext cx="7223760" cy="8686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buNone/>
            </a:pPr>
            <a:r>
              <a:rPr lang="en-US" sz="2300" b="1" dirty="0">
                <a:solidFill>
                  <a:srgbClr val="14563C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Fórmula para calcular el salario mínimo</a:t>
            </a:r>
            <a:endParaRPr lang="en-US" sz="2300" dirty="0"/>
          </a:p>
        </p:txBody>
      </p:sp>
      <p:sp>
        <p:nvSpPr>
          <p:cNvPr id="6" name="Text 3"/>
          <p:cNvSpPr/>
          <p:nvPr/>
        </p:nvSpPr>
        <p:spPr>
          <a:xfrm>
            <a:off x="8229600" y="4828032"/>
            <a:ext cx="640080" cy="31089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900" dirty="0">
                <a:solidFill>
                  <a:srgbClr val="CFE0D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17</a:t>
            </a:r>
            <a:endParaRPr lang="en-US" sz="900" dirty="0"/>
          </a:p>
        </p:txBody>
      </p:sp>
      <p:sp>
        <p:nvSpPr>
          <p:cNvPr id="7" name="Text 4"/>
          <p:cNvSpPr/>
          <p:nvPr/>
        </p:nvSpPr>
        <p:spPr>
          <a:xfrm>
            <a:off x="502920" y="1737360"/>
            <a:ext cx="82296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400" dirty="0">
                <a:solidFill>
                  <a:srgbClr val="2230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La regla técnica tradicional que orienta la negociación:</a:t>
            </a:r>
            <a:endParaRPr lang="en-US" sz="1400" dirty="0"/>
          </a:p>
        </p:txBody>
      </p:sp>
      <p:sp>
        <p:nvSpPr>
          <p:cNvPr id="8" name="formula band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502920" y="2148840"/>
            <a:ext cx="8229600" cy="960120"/>
          </a:xfrm>
          <a:prstGeom prst="roundRect">
            <a:avLst>
              <a:gd name="adj" fmla="val 7619"/>
            </a:avLst>
          </a:prstGeom>
          <a:solidFill>
            <a:srgbClr val="14563C"/>
          </a:solidFill>
          <a:ln/>
        </p:spPr>
        <p:txBody>
          <a:bodyPr/>
          <a:lstStyle/>
          <a:p>
            <a:endParaRPr lang="es-CO"/>
          </a:p>
        </p:txBody>
      </p:sp>
      <p:sp>
        <p:nvSpPr>
          <p:cNvPr id="9" name="Text 6"/>
          <p:cNvSpPr/>
          <p:nvPr/>
        </p:nvSpPr>
        <p:spPr>
          <a:xfrm>
            <a:off x="502920" y="2148840"/>
            <a:ext cx="8229600" cy="9601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2200" b="1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Ajuste %  =  </a:t>
            </a:r>
            <a:r>
              <a:rPr lang="en-US" sz="2200" b="1" dirty="0">
                <a:solidFill>
                  <a:srgbClr val="E7D6A0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Inflación (IPC)</a:t>
            </a:r>
            <a:r>
              <a:rPr lang="en-US" sz="2200" b="1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  +  </a:t>
            </a:r>
            <a:r>
              <a:rPr lang="en-US" sz="2200" b="1" dirty="0">
                <a:solidFill>
                  <a:srgbClr val="E7D6A0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Productividad (PTF)</a:t>
            </a:r>
            <a:endParaRPr lang="en-US" sz="2200" dirty="0"/>
          </a:p>
        </p:txBody>
      </p:sp>
      <p:sp>
        <p:nvSpPr>
          <p:cNvPr id="10" name="Text 7"/>
          <p:cNvSpPr/>
          <p:nvPr/>
        </p:nvSpPr>
        <p:spPr>
          <a:xfrm>
            <a:off x="502920" y="3291840"/>
            <a:ext cx="82296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50" b="1" dirty="0">
                <a:solidFill>
                  <a:srgbClr val="2E7D5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Ejemplo con datos de cierre de 2025</a:t>
            </a:r>
            <a:endParaRPr lang="en-US" sz="1250" dirty="0"/>
          </a:p>
        </p:txBody>
      </p:sp>
      <p:sp>
        <p:nvSpPr>
          <p:cNvPr id="11" name="example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502920" y="3611880"/>
            <a:ext cx="1920240" cy="1005840"/>
          </a:xfrm>
          <a:prstGeom prst="rect">
            <a:avLst/>
          </a:prstGeom>
          <a:solidFill>
            <a:srgbClr val="FFFFFF"/>
          </a:solidFill>
          <a:ln w="12700">
            <a:solidFill>
              <a:srgbClr val="D8E0D6"/>
            </a:solidFill>
            <a:prstDash val="solid"/>
          </a:ln>
        </p:spPr>
        <p:txBody>
          <a:bodyPr/>
          <a:lstStyle/>
          <a:p>
            <a:endParaRPr lang="es-CO"/>
          </a:p>
        </p:txBody>
      </p:sp>
      <p:sp>
        <p:nvSpPr>
          <p:cNvPr id="12" name="Text 9"/>
          <p:cNvSpPr/>
          <p:nvPr/>
        </p:nvSpPr>
        <p:spPr>
          <a:xfrm>
            <a:off x="594360" y="3703320"/>
            <a:ext cx="173736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100" b="1" dirty="0">
                <a:solidFill>
                  <a:srgbClr val="5F6E6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IPC 2025</a:t>
            </a:r>
            <a:endParaRPr lang="en-US" sz="1100" dirty="0"/>
          </a:p>
        </p:txBody>
      </p:sp>
      <p:sp>
        <p:nvSpPr>
          <p:cNvPr id="13" name="Text 10"/>
          <p:cNvSpPr/>
          <p:nvPr/>
        </p:nvSpPr>
        <p:spPr>
          <a:xfrm>
            <a:off x="594360" y="3941064"/>
            <a:ext cx="173736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2200" b="1" dirty="0">
                <a:solidFill>
                  <a:srgbClr val="14563C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5,1%</a:t>
            </a:r>
            <a:endParaRPr lang="en-US" sz="2200" dirty="0"/>
          </a:p>
        </p:txBody>
      </p:sp>
      <p:sp>
        <p:nvSpPr>
          <p:cNvPr id="14" name="Text 11"/>
          <p:cNvSpPr/>
          <p:nvPr/>
        </p:nvSpPr>
        <p:spPr>
          <a:xfrm>
            <a:off x="594360" y="4361688"/>
            <a:ext cx="1737360" cy="2377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900" dirty="0">
                <a:solidFill>
                  <a:srgbClr val="5F6E6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Inflación anual</a:t>
            </a:r>
            <a:endParaRPr lang="en-US" sz="900" dirty="0"/>
          </a:p>
        </p:txBody>
      </p:sp>
      <p:sp>
        <p:nvSpPr>
          <p:cNvPr id="15" name="example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2606040" y="3611880"/>
            <a:ext cx="1920240" cy="1005840"/>
          </a:xfrm>
          <a:prstGeom prst="rect">
            <a:avLst/>
          </a:prstGeom>
          <a:solidFill>
            <a:srgbClr val="FFFFFF"/>
          </a:solidFill>
          <a:ln w="12700">
            <a:solidFill>
              <a:srgbClr val="D8E0D6"/>
            </a:solidFill>
            <a:prstDash val="solid"/>
          </a:ln>
        </p:spPr>
        <p:txBody>
          <a:bodyPr/>
          <a:lstStyle/>
          <a:p>
            <a:endParaRPr lang="es-CO"/>
          </a:p>
        </p:txBody>
      </p:sp>
      <p:sp>
        <p:nvSpPr>
          <p:cNvPr id="16" name="Text 13"/>
          <p:cNvSpPr/>
          <p:nvPr/>
        </p:nvSpPr>
        <p:spPr>
          <a:xfrm>
            <a:off x="2697480" y="3703320"/>
            <a:ext cx="173736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100" b="1" dirty="0">
                <a:solidFill>
                  <a:srgbClr val="5F6E6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+ PTF 2025</a:t>
            </a:r>
            <a:endParaRPr lang="en-US" sz="1100" dirty="0"/>
          </a:p>
        </p:txBody>
      </p:sp>
      <p:sp>
        <p:nvSpPr>
          <p:cNvPr id="17" name="Text 14"/>
          <p:cNvSpPr/>
          <p:nvPr/>
        </p:nvSpPr>
        <p:spPr>
          <a:xfrm>
            <a:off x="2697480" y="3941064"/>
            <a:ext cx="173736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2200" b="1" dirty="0">
                <a:solidFill>
                  <a:srgbClr val="14563C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0,91%</a:t>
            </a:r>
            <a:endParaRPr lang="en-US" sz="2200" dirty="0"/>
          </a:p>
        </p:txBody>
      </p:sp>
      <p:sp>
        <p:nvSpPr>
          <p:cNvPr id="18" name="Text 15"/>
          <p:cNvSpPr/>
          <p:nvPr/>
        </p:nvSpPr>
        <p:spPr>
          <a:xfrm>
            <a:off x="2697480" y="4361688"/>
            <a:ext cx="1737360" cy="2377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900" dirty="0">
                <a:solidFill>
                  <a:srgbClr val="5F6E6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Productividad (DANE)</a:t>
            </a:r>
            <a:endParaRPr lang="en-US" sz="900" dirty="0"/>
          </a:p>
        </p:txBody>
      </p:sp>
      <p:sp>
        <p:nvSpPr>
          <p:cNvPr id="19" name="example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4709160" y="3611880"/>
            <a:ext cx="1920240" cy="1005840"/>
          </a:xfrm>
          <a:prstGeom prst="rect">
            <a:avLst/>
          </a:prstGeom>
          <a:solidFill>
            <a:srgbClr val="FFFFFF"/>
          </a:solidFill>
          <a:ln w="12700">
            <a:solidFill>
              <a:srgbClr val="D8E0D6"/>
            </a:solidFill>
            <a:prstDash val="solid"/>
          </a:ln>
        </p:spPr>
        <p:txBody>
          <a:bodyPr/>
          <a:lstStyle/>
          <a:p>
            <a:endParaRPr lang="es-CO"/>
          </a:p>
        </p:txBody>
      </p:sp>
      <p:sp>
        <p:nvSpPr>
          <p:cNvPr id="20" name="Text 17"/>
          <p:cNvSpPr/>
          <p:nvPr/>
        </p:nvSpPr>
        <p:spPr>
          <a:xfrm>
            <a:off x="4800600" y="3703320"/>
            <a:ext cx="173736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100" b="1" dirty="0">
                <a:solidFill>
                  <a:srgbClr val="5F6E6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= Ajuste base</a:t>
            </a:r>
            <a:endParaRPr lang="en-US" sz="1100" dirty="0"/>
          </a:p>
        </p:txBody>
      </p:sp>
      <p:sp>
        <p:nvSpPr>
          <p:cNvPr id="21" name="Text 18"/>
          <p:cNvSpPr/>
          <p:nvPr/>
        </p:nvSpPr>
        <p:spPr>
          <a:xfrm>
            <a:off x="4800600" y="3941064"/>
            <a:ext cx="173736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2200" b="1" dirty="0">
                <a:solidFill>
                  <a:srgbClr val="14563C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≈ 6,0%</a:t>
            </a:r>
            <a:endParaRPr lang="en-US" sz="2200" dirty="0"/>
          </a:p>
        </p:txBody>
      </p:sp>
      <p:sp>
        <p:nvSpPr>
          <p:cNvPr id="22" name="Text 19"/>
          <p:cNvSpPr/>
          <p:nvPr/>
        </p:nvSpPr>
        <p:spPr>
          <a:xfrm>
            <a:off x="4800600" y="4361688"/>
            <a:ext cx="1737360" cy="2377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900" dirty="0">
                <a:solidFill>
                  <a:srgbClr val="5F6E6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Punto de partida técnico</a:t>
            </a:r>
            <a:endParaRPr lang="en-US" sz="900" dirty="0"/>
          </a:p>
        </p:txBody>
      </p:sp>
      <p:sp>
        <p:nvSpPr>
          <p:cNvPr id="23" name="example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6812280" y="3611880"/>
            <a:ext cx="1920240" cy="1005840"/>
          </a:xfrm>
          <a:prstGeom prst="rect">
            <a:avLst/>
          </a:prstGeom>
          <a:solidFill>
            <a:srgbClr val="C1912B"/>
          </a:solidFill>
          <a:ln w="12700">
            <a:solidFill>
              <a:srgbClr val="D8E0D6"/>
            </a:solidFill>
            <a:prstDash val="solid"/>
          </a:ln>
        </p:spPr>
        <p:txBody>
          <a:bodyPr/>
          <a:lstStyle/>
          <a:p>
            <a:endParaRPr lang="es-CO"/>
          </a:p>
        </p:txBody>
      </p:sp>
      <p:sp>
        <p:nvSpPr>
          <p:cNvPr id="24" name="Text 21"/>
          <p:cNvSpPr/>
          <p:nvPr/>
        </p:nvSpPr>
        <p:spPr>
          <a:xfrm>
            <a:off x="6903720" y="3703320"/>
            <a:ext cx="173736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1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Decreto 2026</a:t>
            </a:r>
            <a:endParaRPr lang="en-US" sz="1100" dirty="0"/>
          </a:p>
        </p:txBody>
      </p:sp>
      <p:sp>
        <p:nvSpPr>
          <p:cNvPr id="25" name="Text 22"/>
          <p:cNvSpPr/>
          <p:nvPr/>
        </p:nvSpPr>
        <p:spPr>
          <a:xfrm>
            <a:off x="6903720" y="3941064"/>
            <a:ext cx="173736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2200" b="1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23,0%</a:t>
            </a:r>
            <a:endParaRPr lang="en-US" sz="2200" dirty="0"/>
          </a:p>
        </p:txBody>
      </p:sp>
      <p:sp>
        <p:nvSpPr>
          <p:cNvPr id="26" name="Text 23"/>
          <p:cNvSpPr/>
          <p:nvPr/>
        </p:nvSpPr>
        <p:spPr>
          <a:xfrm>
            <a:off x="6903720" y="4361688"/>
            <a:ext cx="1737360" cy="2377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900" dirty="0">
                <a:solidFill>
                  <a:srgbClr val="F6ECC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Aumento finalmente fijado</a:t>
            </a:r>
            <a:endParaRPr lang="en-US" sz="900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con disc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502920" y="457200"/>
            <a:ext cx="841248" cy="841248"/>
          </a:xfrm>
          <a:prstGeom prst="ellipse">
            <a:avLst/>
          </a:prstGeom>
          <a:solidFill>
            <a:srgbClr val="FFFFFF"/>
          </a:solidFill>
          <a:ln w="15875">
            <a:solidFill>
              <a:srgbClr val="E4EFE6"/>
            </a:solidFill>
            <a:prstDash val="solid"/>
          </a:ln>
          <a:effectLst>
            <a:outerShdw blurRad="88900" dist="38100" dir="5400000" algn="bl" rotWithShape="0">
              <a:srgbClr val="1A2A20">
                <a:alpha val="16000"/>
              </a:srgbClr>
            </a:outerShdw>
          </a:effectLst>
        </p:spPr>
        <p:txBody>
          <a:bodyPr/>
          <a:lstStyle/>
          <a:p>
            <a:endParaRPr lang="es-CO"/>
          </a:p>
        </p:txBody>
      </p:sp>
      <p:pic>
        <p:nvPicPr>
          <p:cNvPr id="3" name="Image 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4820" y="659100"/>
            <a:ext cx="437449" cy="437449"/>
          </a:xfrm>
          <a:prstGeom prst="rect">
            <a:avLst/>
          </a:prstGeom>
        </p:spPr>
      </p:pic>
      <p:sp>
        <p:nvSpPr>
          <p:cNvPr id="4" name="Text 1"/>
          <p:cNvSpPr/>
          <p:nvPr/>
        </p:nvSpPr>
        <p:spPr>
          <a:xfrm>
            <a:off x="1591056" y="457200"/>
            <a:ext cx="7132320" cy="2194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00" b="1" kern="0" spc="200" dirty="0">
                <a:solidFill>
                  <a:srgbClr val="C1912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TEMA 17 · OIT</a:t>
            </a:r>
            <a:endParaRPr lang="en-US" sz="1100" dirty="0"/>
          </a:p>
        </p:txBody>
      </p:sp>
      <p:sp>
        <p:nvSpPr>
          <p:cNvPr id="5" name="Text 2"/>
          <p:cNvSpPr>
            <a:spLocks noGrp="1"/>
          </p:cNvSpPr>
          <p:nvPr>
            <p:ph type="title" idx="102" hasCustomPrompt="1"/>
          </p:nvPr>
        </p:nvSpPr>
        <p:spPr>
          <a:xfrm>
            <a:off x="1572768" y="676656"/>
            <a:ext cx="7223760" cy="8686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buNone/>
            </a:pPr>
            <a:r>
              <a:rPr lang="en-US" sz="2300" b="1" dirty="0">
                <a:solidFill>
                  <a:srgbClr val="14563C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¿Qué es el salario mínimo vital según la OIT?</a:t>
            </a:r>
            <a:endParaRPr lang="en-US" sz="2300" dirty="0"/>
          </a:p>
        </p:txBody>
      </p:sp>
      <p:sp>
        <p:nvSpPr>
          <p:cNvPr id="6" name="Text 3"/>
          <p:cNvSpPr/>
          <p:nvPr/>
        </p:nvSpPr>
        <p:spPr>
          <a:xfrm>
            <a:off x="8229600" y="4828032"/>
            <a:ext cx="640080" cy="31089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900" dirty="0">
                <a:solidFill>
                  <a:srgbClr val="CFE0D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18</a:t>
            </a:r>
            <a:endParaRPr lang="en-US" sz="900" dirty="0"/>
          </a:p>
        </p:txBody>
      </p:sp>
      <p:sp>
        <p:nvSpPr>
          <p:cNvPr id="7" name="quote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502920" y="1783080"/>
            <a:ext cx="4617720" cy="1965960"/>
          </a:xfrm>
          <a:prstGeom prst="rect">
            <a:avLst/>
          </a:prstGeom>
          <a:solidFill>
            <a:srgbClr val="14563C"/>
          </a:solidFill>
          <a:ln/>
        </p:spPr>
        <p:txBody>
          <a:bodyPr/>
          <a:lstStyle/>
          <a:p>
            <a:endParaRPr lang="es-CO"/>
          </a:p>
        </p:txBody>
      </p:sp>
      <p:sp>
        <p:nvSpPr>
          <p:cNvPr id="8" name="Text 5"/>
          <p:cNvSpPr/>
          <p:nvPr/>
        </p:nvSpPr>
        <p:spPr>
          <a:xfrm>
            <a:off x="640080" y="1737360"/>
            <a:ext cx="914400" cy="8229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6000" b="1" dirty="0">
                <a:solidFill>
                  <a:srgbClr val="3E7A5E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“</a:t>
            </a:r>
            <a:endParaRPr lang="en-US" sz="6000" dirty="0"/>
          </a:p>
        </p:txBody>
      </p:sp>
      <p:sp>
        <p:nvSpPr>
          <p:cNvPr id="9" name="Text 6"/>
          <p:cNvSpPr/>
          <p:nvPr/>
        </p:nvSpPr>
        <p:spPr>
          <a:xfrm>
            <a:off x="822960" y="2148840"/>
            <a:ext cx="4114800" cy="12344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lnSpc>
                <a:spcPts val="2000"/>
              </a:lnSpc>
              <a:buNone/>
            </a:pPr>
            <a:r>
              <a:rPr lang="en-US" sz="1500" i="1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El nivel salarial necesario para proporcionar un nivel de vida digno a los trabajadores y sus familias, teniendo en cuenta las circunstancias del país.</a:t>
            </a:r>
            <a:endParaRPr lang="en-US" sz="1500" dirty="0"/>
          </a:p>
        </p:txBody>
      </p:sp>
      <p:sp>
        <p:nvSpPr>
          <p:cNvPr id="10" name="Text 7"/>
          <p:cNvSpPr/>
          <p:nvPr/>
        </p:nvSpPr>
        <p:spPr>
          <a:xfrm>
            <a:off x="822960" y="3337560"/>
            <a:ext cx="41148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50" b="1" dirty="0">
                <a:solidFill>
                  <a:srgbClr val="E7D6A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— Organización Internacional del Trabajo (OIT), Convenio 131</a:t>
            </a:r>
            <a:endParaRPr lang="en-US" sz="1050" dirty="0"/>
          </a:p>
        </p:txBody>
      </p:sp>
      <p:sp>
        <p:nvSpPr>
          <p:cNvPr id="11" name="Text 8"/>
          <p:cNvSpPr/>
          <p:nvPr/>
        </p:nvSpPr>
        <p:spPr>
          <a:xfrm>
            <a:off x="502920" y="3886200"/>
            <a:ext cx="4617720" cy="7315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lnSpc>
                <a:spcPts val="1600"/>
              </a:lnSpc>
              <a:buNone/>
            </a:pPr>
            <a:r>
              <a:rPr lang="en-US" sz="1200" i="1" dirty="0">
                <a:solidFill>
                  <a:srgbClr val="5F6E6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 diferencia del salario mínimo tradicional, parte de las necesidades de la familia y del costo real de vida.</a:t>
            </a:r>
            <a:endParaRPr lang="en-US" sz="1200" dirty="0"/>
          </a:p>
        </p:txBody>
      </p:sp>
      <p:sp>
        <p:nvSpPr>
          <p:cNvPr id="12" name="card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5349240" y="1783080"/>
            <a:ext cx="3337560" cy="2834640"/>
          </a:xfrm>
          <a:prstGeom prst="roundRect">
            <a:avLst>
              <a:gd name="adj" fmla="val 2903"/>
            </a:avLst>
          </a:prstGeom>
          <a:solidFill>
            <a:srgbClr val="FFFFFF"/>
          </a:solidFill>
          <a:ln w="12700">
            <a:solidFill>
              <a:srgbClr val="D8E0D6"/>
            </a:solidFill>
            <a:prstDash val="solid"/>
          </a:ln>
          <a:effectLst>
            <a:outerShdw blurRad="88900" dist="38100" dir="5400000" algn="bl" rotWithShape="0">
              <a:srgbClr val="1A2A20">
                <a:alpha val="16000"/>
              </a:srgbClr>
            </a:outerShdw>
          </a:effectLst>
        </p:spPr>
        <p:txBody>
          <a:bodyPr/>
          <a:lstStyle/>
          <a:p>
            <a:endParaRPr lang="es-CO"/>
          </a:p>
        </p:txBody>
      </p:sp>
      <p:sp>
        <p:nvSpPr>
          <p:cNvPr id="13" name="Text 10"/>
          <p:cNvSpPr/>
          <p:nvPr/>
        </p:nvSpPr>
        <p:spPr>
          <a:xfrm>
            <a:off x="5532120" y="1938528"/>
            <a:ext cx="301752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50" b="1" dirty="0">
                <a:solidFill>
                  <a:srgbClr val="14563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¿Qué debe tener en cuenta?</a:t>
            </a:r>
            <a:endParaRPr lang="en-US" sz="1250" dirty="0"/>
          </a:p>
        </p:txBody>
      </p:sp>
      <p:sp>
        <p:nvSpPr>
          <p:cNvPr id="14" name="Text 11"/>
          <p:cNvSpPr/>
          <p:nvPr/>
        </p:nvSpPr>
        <p:spPr>
          <a:xfrm>
            <a:off x="5577840" y="2286000"/>
            <a:ext cx="3017520" cy="21945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342900" indent="-342900">
              <a:lnSpc>
                <a:spcPts val="1800"/>
              </a:lnSpc>
              <a:spcAft>
                <a:spcPts val="800"/>
              </a:spcAft>
              <a:buSzPct val="100000"/>
              <a:buChar char="•"/>
            </a:pPr>
            <a:r>
              <a:rPr lang="en-US" sz="1250" dirty="0">
                <a:solidFill>
                  <a:srgbClr val="2230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Necesidades de los trabajadores y sus familias</a:t>
            </a:r>
            <a:endParaRPr lang="en-US" sz="1250" dirty="0"/>
          </a:p>
          <a:p>
            <a:pPr marL="342900" indent="-342900">
              <a:lnSpc>
                <a:spcPts val="1800"/>
              </a:lnSpc>
              <a:spcAft>
                <a:spcPts val="800"/>
              </a:spcAft>
              <a:buSzPct val="100000"/>
              <a:buChar char="•"/>
            </a:pPr>
            <a:r>
              <a:rPr lang="en-US" sz="1250" dirty="0">
                <a:solidFill>
                  <a:srgbClr val="2230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Costo de vida y nivel general de salarios</a:t>
            </a:r>
            <a:endParaRPr lang="en-US" sz="1250" dirty="0"/>
          </a:p>
          <a:p>
            <a:pPr marL="342900" indent="-342900">
              <a:lnSpc>
                <a:spcPts val="1800"/>
              </a:lnSpc>
              <a:spcAft>
                <a:spcPts val="800"/>
              </a:spcAft>
              <a:buSzPct val="100000"/>
              <a:buChar char="•"/>
            </a:pPr>
            <a:r>
              <a:rPr lang="en-US" sz="1250" dirty="0">
                <a:solidFill>
                  <a:srgbClr val="2230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Prestaciones de seguridad social</a:t>
            </a:r>
            <a:endParaRPr lang="en-US" sz="1250" dirty="0"/>
          </a:p>
          <a:p>
            <a:pPr marL="342900" indent="-342900">
              <a:lnSpc>
                <a:spcPts val="1800"/>
              </a:lnSpc>
              <a:spcAft>
                <a:spcPts val="800"/>
              </a:spcAft>
              <a:buSzPct val="100000"/>
              <a:buChar char="•"/>
            </a:pPr>
            <a:r>
              <a:rPr lang="en-US" sz="1250" dirty="0">
                <a:solidFill>
                  <a:srgbClr val="2230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Factores económicos: productividad y empleo</a:t>
            </a:r>
            <a:endParaRPr lang="en-US" sz="1250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con disc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502920" y="457200"/>
            <a:ext cx="841248" cy="841248"/>
          </a:xfrm>
          <a:prstGeom prst="ellipse">
            <a:avLst/>
          </a:prstGeom>
          <a:solidFill>
            <a:srgbClr val="FFFFFF"/>
          </a:solidFill>
          <a:ln w="15875">
            <a:solidFill>
              <a:srgbClr val="E4EFE6"/>
            </a:solidFill>
            <a:prstDash val="solid"/>
          </a:ln>
          <a:effectLst>
            <a:outerShdw blurRad="88900" dist="38100" dir="5400000" algn="bl" rotWithShape="0">
              <a:srgbClr val="1A2A20">
                <a:alpha val="16000"/>
              </a:srgbClr>
            </a:outerShdw>
          </a:effectLst>
        </p:spPr>
        <p:txBody>
          <a:bodyPr/>
          <a:lstStyle/>
          <a:p>
            <a:endParaRPr lang="es-CO"/>
          </a:p>
        </p:txBody>
      </p:sp>
      <p:pic>
        <p:nvPicPr>
          <p:cNvPr id="3" name="Image 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4820" y="659100"/>
            <a:ext cx="437449" cy="437449"/>
          </a:xfrm>
          <a:prstGeom prst="rect">
            <a:avLst/>
          </a:prstGeom>
        </p:spPr>
      </p:pic>
      <p:sp>
        <p:nvSpPr>
          <p:cNvPr id="4" name="Text 1"/>
          <p:cNvSpPr/>
          <p:nvPr/>
        </p:nvSpPr>
        <p:spPr>
          <a:xfrm>
            <a:off x="1591056" y="457200"/>
            <a:ext cx="7132320" cy="2194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00" b="1" kern="0" spc="200" dirty="0">
                <a:solidFill>
                  <a:srgbClr val="C1912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TEMA 18 · SALARIO VITAL</a:t>
            </a:r>
            <a:endParaRPr lang="en-US" sz="1100" dirty="0"/>
          </a:p>
        </p:txBody>
      </p:sp>
      <p:sp>
        <p:nvSpPr>
          <p:cNvPr id="5" name="Text 2"/>
          <p:cNvSpPr>
            <a:spLocks noGrp="1"/>
          </p:cNvSpPr>
          <p:nvPr>
            <p:ph type="title" idx="102" hasCustomPrompt="1"/>
          </p:nvPr>
        </p:nvSpPr>
        <p:spPr>
          <a:xfrm>
            <a:off x="1572768" y="676656"/>
            <a:ext cx="7223760" cy="8686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buNone/>
            </a:pPr>
            <a:r>
              <a:rPr lang="en-US" sz="2300" b="1" dirty="0">
                <a:solidFill>
                  <a:srgbClr val="14563C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¿Cómo se calcula el salario mínimo vital en Colombia?</a:t>
            </a:r>
            <a:endParaRPr lang="en-US" sz="2300" dirty="0"/>
          </a:p>
        </p:txBody>
      </p:sp>
      <p:sp>
        <p:nvSpPr>
          <p:cNvPr id="6" name="Text 3"/>
          <p:cNvSpPr/>
          <p:nvPr/>
        </p:nvSpPr>
        <p:spPr>
          <a:xfrm>
            <a:off x="8229600" y="4828032"/>
            <a:ext cx="640080" cy="31089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900" dirty="0">
                <a:solidFill>
                  <a:srgbClr val="CFE0D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19</a:t>
            </a:r>
            <a:endParaRPr lang="en-US" sz="900" dirty="0"/>
          </a:p>
        </p:txBody>
      </p:sp>
      <p:sp>
        <p:nvSpPr>
          <p:cNvPr id="7" name="Text 4"/>
          <p:cNvSpPr/>
          <p:nvPr/>
        </p:nvSpPr>
        <p:spPr>
          <a:xfrm>
            <a:off x="502920" y="1737360"/>
            <a:ext cx="82296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lnSpc>
                <a:spcPts val="1800"/>
              </a:lnSpc>
              <a:buNone/>
            </a:pPr>
            <a:r>
              <a:rPr lang="en-US" sz="1350" dirty="0">
                <a:solidFill>
                  <a:srgbClr val="2230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El enfoque parte de cuánto necesita una familia para vivir dignamente, no solo del trabajador individual:</a:t>
            </a:r>
            <a:endParaRPr lang="en-US" sz="1350" dirty="0"/>
          </a:p>
        </p:txBody>
      </p:sp>
      <p:sp>
        <p:nvSpPr>
          <p:cNvPr id="8" name="step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502920" y="2331720"/>
            <a:ext cx="4937760" cy="512064"/>
          </a:xfrm>
          <a:prstGeom prst="rect">
            <a:avLst/>
          </a:prstGeom>
          <a:solidFill>
            <a:srgbClr val="FFFFFF"/>
          </a:solidFill>
          <a:ln w="12700">
            <a:solidFill>
              <a:srgbClr val="D8E0D6"/>
            </a:solidFill>
            <a:prstDash val="solid"/>
          </a:ln>
        </p:spPr>
        <p:txBody>
          <a:bodyPr/>
          <a:lstStyle/>
          <a:p>
            <a:endParaRPr lang="es-CO"/>
          </a:p>
        </p:txBody>
      </p:sp>
      <p:sp>
        <p:nvSpPr>
          <p:cNvPr id="9" name="num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612648" y="2404872"/>
            <a:ext cx="365760" cy="365760"/>
          </a:xfrm>
          <a:prstGeom prst="ellipse">
            <a:avLst/>
          </a:prstGeom>
          <a:solidFill>
            <a:srgbClr val="14563C"/>
          </a:solidFill>
          <a:ln/>
        </p:spPr>
        <p:txBody>
          <a:bodyPr/>
          <a:lstStyle/>
          <a:p>
            <a:endParaRPr lang="es-CO"/>
          </a:p>
        </p:txBody>
      </p:sp>
      <p:sp>
        <p:nvSpPr>
          <p:cNvPr id="10" name="Text 7"/>
          <p:cNvSpPr/>
          <p:nvPr/>
        </p:nvSpPr>
        <p:spPr>
          <a:xfrm>
            <a:off x="612648" y="2404872"/>
            <a:ext cx="36576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500" b="1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1</a:t>
            </a:r>
            <a:endParaRPr lang="en-US" sz="1500" dirty="0"/>
          </a:p>
        </p:txBody>
      </p:sp>
      <p:sp>
        <p:nvSpPr>
          <p:cNvPr id="11" name="Text 8"/>
          <p:cNvSpPr/>
          <p:nvPr/>
        </p:nvSpPr>
        <p:spPr>
          <a:xfrm>
            <a:off x="1124712" y="2331720"/>
            <a:ext cx="4206240" cy="51206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lnSpc>
                <a:spcPts val="1300"/>
              </a:lnSpc>
              <a:buNone/>
            </a:pPr>
            <a:r>
              <a:rPr lang="en-US" sz="1100" b="1" dirty="0">
                <a:solidFill>
                  <a:srgbClr val="14563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Canasta mínima vital  </a:t>
            </a:r>
            <a:r>
              <a:rPr lang="en-US" sz="1100" dirty="0">
                <a:solidFill>
                  <a:srgbClr val="5F6E6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Se estima el costo de los bienes y servicios básicos de un hogar.</a:t>
            </a:r>
            <a:endParaRPr lang="en-US" sz="1100" dirty="0"/>
          </a:p>
        </p:txBody>
      </p:sp>
      <p:sp>
        <p:nvSpPr>
          <p:cNvPr id="12" name="step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502920" y="2935224"/>
            <a:ext cx="4937760" cy="512064"/>
          </a:xfrm>
          <a:prstGeom prst="rect">
            <a:avLst/>
          </a:prstGeom>
          <a:solidFill>
            <a:srgbClr val="FFFFFF"/>
          </a:solidFill>
          <a:ln w="12700">
            <a:solidFill>
              <a:srgbClr val="D8E0D6"/>
            </a:solidFill>
            <a:prstDash val="solid"/>
          </a:ln>
        </p:spPr>
        <p:txBody>
          <a:bodyPr/>
          <a:lstStyle/>
          <a:p>
            <a:endParaRPr lang="es-CO"/>
          </a:p>
        </p:txBody>
      </p:sp>
      <p:sp>
        <p:nvSpPr>
          <p:cNvPr id="13" name="num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612648" y="3008376"/>
            <a:ext cx="365760" cy="365760"/>
          </a:xfrm>
          <a:prstGeom prst="ellipse">
            <a:avLst/>
          </a:prstGeom>
          <a:solidFill>
            <a:srgbClr val="14563C"/>
          </a:solidFill>
          <a:ln/>
        </p:spPr>
        <p:txBody>
          <a:bodyPr/>
          <a:lstStyle/>
          <a:p>
            <a:endParaRPr lang="es-CO"/>
          </a:p>
        </p:txBody>
      </p:sp>
      <p:sp>
        <p:nvSpPr>
          <p:cNvPr id="14" name="Text 11"/>
          <p:cNvSpPr/>
          <p:nvPr/>
        </p:nvSpPr>
        <p:spPr>
          <a:xfrm>
            <a:off x="612648" y="3008376"/>
            <a:ext cx="36576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500" b="1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2</a:t>
            </a:r>
            <a:endParaRPr lang="en-US" sz="1500" dirty="0"/>
          </a:p>
        </p:txBody>
      </p:sp>
      <p:sp>
        <p:nvSpPr>
          <p:cNvPr id="15" name="Text 12"/>
          <p:cNvSpPr/>
          <p:nvPr/>
        </p:nvSpPr>
        <p:spPr>
          <a:xfrm>
            <a:off x="1124712" y="2935224"/>
            <a:ext cx="4206240" cy="51206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lnSpc>
                <a:spcPts val="1300"/>
              </a:lnSpc>
              <a:buNone/>
            </a:pPr>
            <a:r>
              <a:rPr lang="en-US" sz="1100" b="1" dirty="0">
                <a:solidFill>
                  <a:srgbClr val="14563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Tamaño del hogar  </a:t>
            </a:r>
            <a:r>
              <a:rPr lang="en-US" sz="1100" dirty="0">
                <a:solidFill>
                  <a:srgbClr val="5F6E6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Se considera el número de personas que dependen del ingreso.</a:t>
            </a:r>
            <a:endParaRPr lang="en-US" sz="1100" dirty="0"/>
          </a:p>
        </p:txBody>
      </p:sp>
      <p:sp>
        <p:nvSpPr>
          <p:cNvPr id="16" name="step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502920" y="3538728"/>
            <a:ext cx="4937760" cy="512064"/>
          </a:xfrm>
          <a:prstGeom prst="rect">
            <a:avLst/>
          </a:prstGeom>
          <a:solidFill>
            <a:srgbClr val="FFFFFF"/>
          </a:solidFill>
          <a:ln w="12700">
            <a:solidFill>
              <a:srgbClr val="D8E0D6"/>
            </a:solidFill>
            <a:prstDash val="solid"/>
          </a:ln>
        </p:spPr>
        <p:txBody>
          <a:bodyPr/>
          <a:lstStyle/>
          <a:p>
            <a:endParaRPr lang="es-CO"/>
          </a:p>
        </p:txBody>
      </p:sp>
      <p:sp>
        <p:nvSpPr>
          <p:cNvPr id="17" name="num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612648" y="3611880"/>
            <a:ext cx="365760" cy="365760"/>
          </a:xfrm>
          <a:prstGeom prst="ellipse">
            <a:avLst/>
          </a:prstGeom>
          <a:solidFill>
            <a:srgbClr val="14563C"/>
          </a:solidFill>
          <a:ln/>
        </p:spPr>
        <p:txBody>
          <a:bodyPr/>
          <a:lstStyle/>
          <a:p>
            <a:endParaRPr lang="es-CO"/>
          </a:p>
        </p:txBody>
      </p:sp>
      <p:sp>
        <p:nvSpPr>
          <p:cNvPr id="18" name="Text 15"/>
          <p:cNvSpPr/>
          <p:nvPr/>
        </p:nvSpPr>
        <p:spPr>
          <a:xfrm>
            <a:off x="612648" y="3611880"/>
            <a:ext cx="36576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500" b="1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3</a:t>
            </a:r>
            <a:endParaRPr lang="en-US" sz="1500" dirty="0"/>
          </a:p>
        </p:txBody>
      </p:sp>
      <p:sp>
        <p:nvSpPr>
          <p:cNvPr id="19" name="Text 16"/>
          <p:cNvSpPr/>
          <p:nvPr/>
        </p:nvSpPr>
        <p:spPr>
          <a:xfrm>
            <a:off x="1124712" y="3538728"/>
            <a:ext cx="4206240" cy="51206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lnSpc>
                <a:spcPts val="1300"/>
              </a:lnSpc>
              <a:buNone/>
            </a:pPr>
            <a:r>
              <a:rPr lang="en-US" sz="1100" b="1" dirty="0">
                <a:solidFill>
                  <a:srgbClr val="14563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Perceptores de ingreso  </a:t>
            </a:r>
            <a:r>
              <a:rPr lang="en-US" sz="1100" dirty="0">
                <a:solidFill>
                  <a:srgbClr val="5F6E6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Se ajusta por cuántos miembros aportan (en promedio ~1,5).</a:t>
            </a:r>
            <a:endParaRPr lang="en-US" sz="1100" dirty="0"/>
          </a:p>
        </p:txBody>
      </p:sp>
      <p:sp>
        <p:nvSpPr>
          <p:cNvPr id="20" name="step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502920" y="4142232"/>
            <a:ext cx="4937760" cy="512064"/>
          </a:xfrm>
          <a:prstGeom prst="rect">
            <a:avLst/>
          </a:prstGeom>
          <a:solidFill>
            <a:srgbClr val="FFFFFF"/>
          </a:solidFill>
          <a:ln w="12700">
            <a:solidFill>
              <a:srgbClr val="D8E0D6"/>
            </a:solidFill>
            <a:prstDash val="solid"/>
          </a:ln>
        </p:spPr>
        <p:txBody>
          <a:bodyPr/>
          <a:lstStyle/>
          <a:p>
            <a:endParaRPr lang="es-CO"/>
          </a:p>
        </p:txBody>
      </p:sp>
      <p:sp>
        <p:nvSpPr>
          <p:cNvPr id="21" name="num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612648" y="4215384"/>
            <a:ext cx="365760" cy="365760"/>
          </a:xfrm>
          <a:prstGeom prst="ellipse">
            <a:avLst/>
          </a:prstGeom>
          <a:solidFill>
            <a:srgbClr val="14563C"/>
          </a:solidFill>
          <a:ln/>
        </p:spPr>
        <p:txBody>
          <a:bodyPr/>
          <a:lstStyle/>
          <a:p>
            <a:endParaRPr lang="es-CO"/>
          </a:p>
        </p:txBody>
      </p:sp>
      <p:sp>
        <p:nvSpPr>
          <p:cNvPr id="22" name="Text 19"/>
          <p:cNvSpPr/>
          <p:nvPr/>
        </p:nvSpPr>
        <p:spPr>
          <a:xfrm>
            <a:off x="612648" y="4215384"/>
            <a:ext cx="36576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500" b="1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4</a:t>
            </a:r>
            <a:endParaRPr lang="en-US" sz="1500" dirty="0"/>
          </a:p>
        </p:txBody>
      </p:sp>
      <p:sp>
        <p:nvSpPr>
          <p:cNvPr id="23" name="Text 20"/>
          <p:cNvSpPr/>
          <p:nvPr/>
        </p:nvSpPr>
        <p:spPr>
          <a:xfrm>
            <a:off x="1124712" y="4142232"/>
            <a:ext cx="4206240" cy="51206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lnSpc>
                <a:spcPts val="1300"/>
              </a:lnSpc>
              <a:buNone/>
            </a:pPr>
            <a:r>
              <a:rPr lang="en-US" sz="1100" b="1" dirty="0">
                <a:solidFill>
                  <a:srgbClr val="14563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Ingreso vital familiar  </a:t>
            </a:r>
            <a:r>
              <a:rPr lang="en-US" sz="1100" dirty="0">
                <a:solidFill>
                  <a:srgbClr val="5F6E6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Resulta el salario que cubre las necesidades de la familia.</a:t>
            </a:r>
            <a:endParaRPr lang="en-US" sz="1100" dirty="0"/>
          </a:p>
        </p:txBody>
      </p:sp>
      <p:sp>
        <p:nvSpPr>
          <p:cNvPr id="24" name="card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5669280" y="2331720"/>
            <a:ext cx="3017520" cy="2286000"/>
          </a:xfrm>
          <a:prstGeom prst="roundRect">
            <a:avLst>
              <a:gd name="adj" fmla="val 3600"/>
            </a:avLst>
          </a:prstGeom>
          <a:solidFill>
            <a:srgbClr val="14563C"/>
          </a:solidFill>
          <a:ln w="12700">
            <a:solidFill>
              <a:srgbClr val="14563C"/>
            </a:solidFill>
            <a:prstDash val="solid"/>
          </a:ln>
          <a:effectLst>
            <a:outerShdw blurRad="88900" dist="38100" dir="5400000" algn="bl" rotWithShape="0">
              <a:srgbClr val="1A2A20">
                <a:alpha val="16000"/>
              </a:srgbClr>
            </a:outerShdw>
          </a:effectLst>
        </p:spPr>
        <p:txBody>
          <a:bodyPr/>
          <a:lstStyle/>
          <a:p>
            <a:endParaRPr lang="es-CO"/>
          </a:p>
        </p:txBody>
      </p:sp>
      <p:sp>
        <p:nvSpPr>
          <p:cNvPr id="25" name="Text 22"/>
          <p:cNvSpPr/>
          <p:nvPr/>
        </p:nvSpPr>
        <p:spPr>
          <a:xfrm>
            <a:off x="5852160" y="2487168"/>
            <a:ext cx="26974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50" b="1" kern="0" spc="100" dirty="0">
                <a:solidFill>
                  <a:srgbClr val="E7D6A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ESTIMACIÓN DE REFERENCIA</a:t>
            </a:r>
            <a:endParaRPr lang="en-US" sz="1050" dirty="0"/>
          </a:p>
        </p:txBody>
      </p:sp>
      <p:sp>
        <p:nvSpPr>
          <p:cNvPr id="26" name="Text 23"/>
          <p:cNvSpPr/>
          <p:nvPr/>
        </p:nvSpPr>
        <p:spPr>
          <a:xfrm>
            <a:off x="5852160" y="2788920"/>
            <a:ext cx="2697480" cy="10972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lnSpc>
                <a:spcPts val="3600"/>
              </a:lnSpc>
              <a:buNone/>
            </a:pPr>
            <a:r>
              <a:rPr lang="en-US" sz="3600" b="1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≈ $2</a:t>
            </a:r>
            <a:endParaRPr lang="en-US" sz="3600" dirty="0"/>
          </a:p>
          <a:p>
            <a:pPr marL="0" indent="0">
              <a:lnSpc>
                <a:spcPts val="3600"/>
              </a:lnSpc>
              <a:buNone/>
            </a:pPr>
            <a:r>
              <a:rPr lang="en-US" sz="3600" b="1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millones</a:t>
            </a:r>
            <a:endParaRPr lang="en-US" sz="3600" dirty="0"/>
          </a:p>
        </p:txBody>
      </p:sp>
      <p:sp>
        <p:nvSpPr>
          <p:cNvPr id="27" name="Text 24"/>
          <p:cNvSpPr/>
          <p:nvPr/>
        </p:nvSpPr>
        <p:spPr>
          <a:xfrm>
            <a:off x="5852160" y="3886200"/>
            <a:ext cx="2697480" cy="6858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lnSpc>
                <a:spcPts val="1400"/>
              </a:lnSpc>
              <a:buNone/>
            </a:pPr>
            <a:r>
              <a:rPr lang="en-US" sz="1100" dirty="0">
                <a:solidFill>
                  <a:srgbClr val="CFE3D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mensuales por trabajador para cubrir el costo de vida de una familia, según estimaciones de la OIT y la CUT.</a:t>
            </a:r>
            <a:endParaRPr lang="en-US" sz="11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con disc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502920" y="457200"/>
            <a:ext cx="841248" cy="841248"/>
          </a:xfrm>
          <a:prstGeom prst="ellipse">
            <a:avLst/>
          </a:prstGeom>
          <a:solidFill>
            <a:srgbClr val="FFFFFF"/>
          </a:solidFill>
          <a:ln w="15875">
            <a:solidFill>
              <a:srgbClr val="E4EFE6"/>
            </a:solidFill>
            <a:prstDash val="solid"/>
          </a:ln>
          <a:effectLst>
            <a:outerShdw blurRad="88900" dist="38100" dir="5400000" algn="bl" rotWithShape="0">
              <a:srgbClr val="1A2A20">
                <a:alpha val="16000"/>
              </a:srgbClr>
            </a:outerShdw>
          </a:effectLst>
        </p:spPr>
        <p:txBody>
          <a:bodyPr/>
          <a:lstStyle/>
          <a:p>
            <a:endParaRPr lang="es-CO"/>
          </a:p>
        </p:txBody>
      </p:sp>
      <p:pic>
        <p:nvPicPr>
          <p:cNvPr id="3" name="Image 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4820" y="659100"/>
            <a:ext cx="437449" cy="437449"/>
          </a:xfrm>
          <a:prstGeom prst="rect">
            <a:avLst/>
          </a:prstGeom>
        </p:spPr>
      </p:pic>
      <p:sp>
        <p:nvSpPr>
          <p:cNvPr id="4" name="Text 1"/>
          <p:cNvSpPr/>
          <p:nvPr/>
        </p:nvSpPr>
        <p:spPr>
          <a:xfrm>
            <a:off x="1591056" y="457200"/>
            <a:ext cx="7132320" cy="2194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00" b="1" kern="0" spc="200" dirty="0">
                <a:solidFill>
                  <a:srgbClr val="C1912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TEMA 1 · CONTABILIDAD</a:t>
            </a:r>
            <a:endParaRPr lang="en-US" sz="1100" dirty="0"/>
          </a:p>
        </p:txBody>
      </p:sp>
      <p:sp>
        <p:nvSpPr>
          <p:cNvPr id="5" name="Text 2"/>
          <p:cNvSpPr>
            <a:spLocks noGrp="1"/>
          </p:cNvSpPr>
          <p:nvPr>
            <p:ph type="title" idx="102" hasCustomPrompt="1"/>
          </p:nvPr>
        </p:nvSpPr>
        <p:spPr>
          <a:xfrm>
            <a:off x="1572768" y="676656"/>
            <a:ext cx="7223760" cy="8686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buNone/>
            </a:pPr>
            <a:r>
              <a:rPr lang="en-US" sz="2300" b="1" dirty="0">
                <a:solidFill>
                  <a:srgbClr val="14563C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Estructura del estado de resultados</a:t>
            </a:r>
            <a:endParaRPr lang="en-US" sz="2300" dirty="0"/>
          </a:p>
        </p:txBody>
      </p:sp>
      <p:sp>
        <p:nvSpPr>
          <p:cNvPr id="6" name="Text 3"/>
          <p:cNvSpPr/>
          <p:nvPr/>
        </p:nvSpPr>
        <p:spPr>
          <a:xfrm>
            <a:off x="8229600" y="4828032"/>
            <a:ext cx="640080" cy="31089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900" dirty="0">
                <a:solidFill>
                  <a:srgbClr val="CFE0D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02</a:t>
            </a:r>
            <a:endParaRPr lang="en-US" sz="900" dirty="0"/>
          </a:p>
        </p:txBody>
      </p:sp>
      <p:sp>
        <p:nvSpPr>
          <p:cNvPr id="7" name="Text 4"/>
          <p:cNvSpPr/>
          <p:nvPr/>
        </p:nvSpPr>
        <p:spPr>
          <a:xfrm>
            <a:off x="502920" y="1737360"/>
            <a:ext cx="3977640" cy="100584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000"/>
              </a:lnSpc>
              <a:spcAft>
                <a:spcPts val="600"/>
              </a:spcAft>
              <a:buNone/>
            </a:pPr>
            <a:r>
              <a:rPr lang="en-US" sz="1400" b="1" dirty="0">
                <a:solidFill>
                  <a:srgbClr val="2230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El estado de resultados </a:t>
            </a:r>
            <a:r>
              <a:rPr lang="en-US" sz="1400" dirty="0">
                <a:solidFill>
                  <a:srgbClr val="2230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(o de pérdidas y ganancias) resume los ingresos, costos y gastos de una empresa durante un periodo y termina en la </a:t>
            </a:r>
            <a:r>
              <a:rPr lang="en-US" sz="1400" b="1" dirty="0">
                <a:solidFill>
                  <a:srgbClr val="2230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utilidad neta.</a:t>
            </a:r>
            <a:endParaRPr lang="en-US" sz="1400" dirty="0"/>
          </a:p>
        </p:txBody>
      </p:sp>
      <p:sp>
        <p:nvSpPr>
          <p:cNvPr id="8" name="Text 5"/>
          <p:cNvSpPr/>
          <p:nvPr/>
        </p:nvSpPr>
        <p:spPr>
          <a:xfrm>
            <a:off x="502920" y="2788920"/>
            <a:ext cx="3977640" cy="868680"/>
          </a:xfrm>
          <a:prstGeom prst="rect">
            <a:avLst/>
          </a:prstGeom>
          <a:solidFill>
            <a:srgbClr val="E4EFE6"/>
          </a:solidFill>
          <a:ln w="12700">
            <a:solidFill>
              <a:srgbClr val="D8E0D6"/>
            </a:solidFill>
          </a:ln>
        </p:spPr>
        <p:txBody>
          <a:bodyPr wrap="square" lIns="127000" tIns="127000" rIns="127000" bIns="127000" rtlCol="0" anchor="ctr"/>
          <a:lstStyle/>
          <a:p>
            <a:pPr marL="0" indent="0" algn="l">
              <a:buNone/>
            </a:pPr>
            <a:r>
              <a:rPr lang="en-US" sz="1200" dirty="0">
                <a:solidFill>
                  <a:srgbClr val="5F6E6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Regla base
</a:t>
            </a:r>
            <a:endParaRPr lang="en-US" sz="1200" dirty="0"/>
          </a:p>
          <a:p>
            <a:pPr marL="0" indent="0" algn="l">
              <a:buNone/>
            </a:pPr>
            <a:r>
              <a:rPr lang="en-US" sz="1700" b="1" dirty="0">
                <a:solidFill>
                  <a:srgbClr val="14563C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Ingresos − Gastos = Utilidad</a:t>
            </a:r>
            <a:endParaRPr lang="en-US" sz="1200" dirty="0"/>
          </a:p>
        </p:txBody>
      </p:sp>
      <p:sp>
        <p:nvSpPr>
          <p:cNvPr id="9" name="Text 6"/>
          <p:cNvSpPr/>
          <p:nvPr/>
        </p:nvSpPr>
        <p:spPr>
          <a:xfrm>
            <a:off x="502920" y="3794760"/>
            <a:ext cx="3977640" cy="8229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lnSpc>
                <a:spcPts val="1700"/>
              </a:lnSpc>
              <a:buNone/>
            </a:pPr>
            <a:r>
              <a:rPr lang="en-US" sz="1250" i="1" dirty="0">
                <a:solidFill>
                  <a:srgbClr val="5F6E6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Es un estado dinámico: cuenta la historia financiera entre dos fechas (mes, trimestre o año).</a:t>
            </a:r>
            <a:endParaRPr lang="en-US" sz="1250" dirty="0"/>
          </a:p>
        </p:txBody>
      </p:sp>
      <p:sp>
        <p:nvSpPr>
          <p:cNvPr id="10" name="row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4709160" y="1783080"/>
            <a:ext cx="3977640" cy="329184"/>
          </a:xfrm>
          <a:prstGeom prst="rect">
            <a:avLst/>
          </a:prstGeom>
          <a:solidFill>
            <a:srgbClr val="FFFFFF"/>
          </a:solidFill>
          <a:ln w="12700">
            <a:solidFill>
              <a:srgbClr val="D8E0D6"/>
            </a:solidFill>
            <a:prstDash val="solid"/>
          </a:ln>
        </p:spPr>
        <p:txBody>
          <a:bodyPr/>
          <a:lstStyle/>
          <a:p>
            <a:endParaRPr lang="es-CO"/>
          </a:p>
        </p:txBody>
      </p:sp>
      <p:sp>
        <p:nvSpPr>
          <p:cNvPr id="11" name="Text 8"/>
          <p:cNvSpPr/>
          <p:nvPr/>
        </p:nvSpPr>
        <p:spPr>
          <a:xfrm>
            <a:off x="4873752" y="1783080"/>
            <a:ext cx="3703320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50" dirty="0">
                <a:solidFill>
                  <a:srgbClr val="2230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Ingresos operacionales (ventas)</a:t>
            </a:r>
            <a:endParaRPr lang="en-US" sz="1250" dirty="0"/>
          </a:p>
        </p:txBody>
      </p:sp>
      <p:sp>
        <p:nvSpPr>
          <p:cNvPr id="12" name="row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4709160" y="2185416"/>
            <a:ext cx="3977640" cy="329184"/>
          </a:xfrm>
          <a:prstGeom prst="rect">
            <a:avLst/>
          </a:prstGeom>
          <a:solidFill>
            <a:srgbClr val="FFFFFF"/>
          </a:solidFill>
          <a:ln w="12700">
            <a:solidFill>
              <a:srgbClr val="D8E0D6"/>
            </a:solidFill>
            <a:prstDash val="solid"/>
          </a:ln>
        </p:spPr>
        <p:txBody>
          <a:bodyPr/>
          <a:lstStyle/>
          <a:p>
            <a:endParaRPr lang="es-CO"/>
          </a:p>
        </p:txBody>
      </p:sp>
      <p:sp>
        <p:nvSpPr>
          <p:cNvPr id="13" name="Text 10"/>
          <p:cNvSpPr/>
          <p:nvPr/>
        </p:nvSpPr>
        <p:spPr>
          <a:xfrm>
            <a:off x="4873752" y="2185416"/>
            <a:ext cx="3703320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50" dirty="0">
                <a:solidFill>
                  <a:srgbClr val="2230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− Costo de ventas</a:t>
            </a:r>
            <a:endParaRPr lang="en-US" sz="1250" dirty="0"/>
          </a:p>
        </p:txBody>
      </p:sp>
      <p:sp>
        <p:nvSpPr>
          <p:cNvPr id="14" name="row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4709160" y="2587752"/>
            <a:ext cx="3977640" cy="329184"/>
          </a:xfrm>
          <a:prstGeom prst="rect">
            <a:avLst/>
          </a:prstGeom>
          <a:solidFill>
            <a:srgbClr val="14563C"/>
          </a:solidFill>
          <a:ln w="12700">
            <a:solidFill>
              <a:srgbClr val="D8E0D6"/>
            </a:solidFill>
            <a:prstDash val="solid"/>
          </a:ln>
        </p:spPr>
        <p:txBody>
          <a:bodyPr/>
          <a:lstStyle/>
          <a:p>
            <a:endParaRPr lang="es-CO"/>
          </a:p>
        </p:txBody>
      </p:sp>
      <p:sp>
        <p:nvSpPr>
          <p:cNvPr id="15" name="Text 12"/>
          <p:cNvSpPr/>
          <p:nvPr/>
        </p:nvSpPr>
        <p:spPr>
          <a:xfrm>
            <a:off x="4873752" y="2587752"/>
            <a:ext cx="3703320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5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= Utilidad bruta</a:t>
            </a:r>
            <a:endParaRPr lang="en-US" sz="1250" dirty="0"/>
          </a:p>
        </p:txBody>
      </p:sp>
      <p:sp>
        <p:nvSpPr>
          <p:cNvPr id="16" name="row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4709160" y="2990088"/>
            <a:ext cx="3977640" cy="329184"/>
          </a:xfrm>
          <a:prstGeom prst="rect">
            <a:avLst/>
          </a:prstGeom>
          <a:solidFill>
            <a:srgbClr val="FFFFFF"/>
          </a:solidFill>
          <a:ln w="12700">
            <a:solidFill>
              <a:srgbClr val="D8E0D6"/>
            </a:solidFill>
            <a:prstDash val="solid"/>
          </a:ln>
        </p:spPr>
        <p:txBody>
          <a:bodyPr/>
          <a:lstStyle/>
          <a:p>
            <a:endParaRPr lang="es-CO"/>
          </a:p>
        </p:txBody>
      </p:sp>
      <p:sp>
        <p:nvSpPr>
          <p:cNvPr id="17" name="Text 14"/>
          <p:cNvSpPr/>
          <p:nvPr/>
        </p:nvSpPr>
        <p:spPr>
          <a:xfrm>
            <a:off x="4873752" y="2990088"/>
            <a:ext cx="3703320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50" dirty="0">
                <a:solidFill>
                  <a:srgbClr val="2230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− Gastos operativos (admón. y ventas)</a:t>
            </a:r>
            <a:endParaRPr lang="en-US" sz="1250" dirty="0"/>
          </a:p>
        </p:txBody>
      </p:sp>
      <p:sp>
        <p:nvSpPr>
          <p:cNvPr id="18" name="row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4709160" y="3392424"/>
            <a:ext cx="3977640" cy="329184"/>
          </a:xfrm>
          <a:prstGeom prst="rect">
            <a:avLst/>
          </a:prstGeom>
          <a:solidFill>
            <a:srgbClr val="14563C"/>
          </a:solidFill>
          <a:ln w="12700">
            <a:solidFill>
              <a:srgbClr val="D8E0D6"/>
            </a:solidFill>
            <a:prstDash val="solid"/>
          </a:ln>
        </p:spPr>
        <p:txBody>
          <a:bodyPr/>
          <a:lstStyle/>
          <a:p>
            <a:endParaRPr lang="es-CO"/>
          </a:p>
        </p:txBody>
      </p:sp>
      <p:sp>
        <p:nvSpPr>
          <p:cNvPr id="19" name="Text 16"/>
          <p:cNvSpPr/>
          <p:nvPr/>
        </p:nvSpPr>
        <p:spPr>
          <a:xfrm>
            <a:off x="4873752" y="3392424"/>
            <a:ext cx="3703320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5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= Utilidad operativa</a:t>
            </a:r>
            <a:endParaRPr lang="en-US" sz="1250" dirty="0"/>
          </a:p>
        </p:txBody>
      </p:sp>
      <p:sp>
        <p:nvSpPr>
          <p:cNvPr id="20" name="row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4709160" y="3794760"/>
            <a:ext cx="3977640" cy="329184"/>
          </a:xfrm>
          <a:prstGeom prst="rect">
            <a:avLst/>
          </a:prstGeom>
          <a:solidFill>
            <a:srgbClr val="FFFFFF"/>
          </a:solidFill>
          <a:ln w="12700">
            <a:solidFill>
              <a:srgbClr val="D8E0D6"/>
            </a:solidFill>
            <a:prstDash val="solid"/>
          </a:ln>
        </p:spPr>
        <p:txBody>
          <a:bodyPr/>
          <a:lstStyle/>
          <a:p>
            <a:endParaRPr lang="es-CO"/>
          </a:p>
        </p:txBody>
      </p:sp>
      <p:sp>
        <p:nvSpPr>
          <p:cNvPr id="21" name="Text 18"/>
          <p:cNvSpPr/>
          <p:nvPr/>
        </p:nvSpPr>
        <p:spPr>
          <a:xfrm>
            <a:off x="4873752" y="3794760"/>
            <a:ext cx="3703320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50" dirty="0">
                <a:solidFill>
                  <a:srgbClr val="2230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− Gastos financieros e impuestos</a:t>
            </a:r>
            <a:endParaRPr lang="en-US" sz="1250" dirty="0"/>
          </a:p>
        </p:txBody>
      </p:sp>
      <p:sp>
        <p:nvSpPr>
          <p:cNvPr id="22" name="row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4709160" y="4197096"/>
            <a:ext cx="3977640" cy="329184"/>
          </a:xfrm>
          <a:prstGeom prst="rect">
            <a:avLst/>
          </a:prstGeom>
          <a:solidFill>
            <a:srgbClr val="14563C"/>
          </a:solidFill>
          <a:ln w="12700">
            <a:solidFill>
              <a:srgbClr val="D8E0D6"/>
            </a:solidFill>
            <a:prstDash val="solid"/>
          </a:ln>
        </p:spPr>
        <p:txBody>
          <a:bodyPr/>
          <a:lstStyle/>
          <a:p>
            <a:endParaRPr lang="es-CO"/>
          </a:p>
        </p:txBody>
      </p:sp>
      <p:sp>
        <p:nvSpPr>
          <p:cNvPr id="23" name="Text 20"/>
          <p:cNvSpPr/>
          <p:nvPr/>
        </p:nvSpPr>
        <p:spPr>
          <a:xfrm>
            <a:off x="4873752" y="4197096"/>
            <a:ext cx="3703320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5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= Utilidad neta</a:t>
            </a:r>
            <a:endParaRPr lang="en-US" sz="1250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E8916FB-DFE3-A213-0F3F-5135BBAF9D5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2">
            <a:extLst>
              <a:ext uri="{FF2B5EF4-FFF2-40B4-BE49-F238E27FC236}">
                <a16:creationId xmlns:a16="http://schemas.microsoft.com/office/drawing/2014/main" id="{5E1F3281-88BF-ADB2-0276-18D0CA16064D}"/>
              </a:ext>
            </a:extLst>
          </p:cNvPr>
          <p:cNvSpPr/>
          <p:nvPr/>
        </p:nvSpPr>
        <p:spPr>
          <a:xfrm>
            <a:off x="1076706" y="397764"/>
            <a:ext cx="7543800" cy="19202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900" b="1" kern="0" spc="150" dirty="0">
                <a:solidFill>
                  <a:srgbClr val="16785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DATOS 2025</a:t>
            </a:r>
            <a:endParaRPr lang="en-US" sz="900" dirty="0"/>
          </a:p>
        </p:txBody>
      </p:sp>
      <p:sp>
        <p:nvSpPr>
          <p:cNvPr id="6" name="Text 4">
            <a:extLst>
              <a:ext uri="{FF2B5EF4-FFF2-40B4-BE49-F238E27FC236}">
                <a16:creationId xmlns:a16="http://schemas.microsoft.com/office/drawing/2014/main" id="{69BAD8EC-8ECA-1B75-8A3D-3B9146C21499}"/>
              </a:ext>
            </a:extLst>
          </p:cNvPr>
          <p:cNvSpPr/>
          <p:nvPr/>
        </p:nvSpPr>
        <p:spPr>
          <a:xfrm>
            <a:off x="411480" y="4841748"/>
            <a:ext cx="6172200" cy="2057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675" b="1" kern="0" spc="75" dirty="0">
                <a:solidFill>
                  <a:srgbClr val="16785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SALARIO Y COSTO DE VIDA</a:t>
            </a:r>
            <a:r>
              <a:rPr lang="en-US" sz="675" kern="0" spc="75" dirty="0">
                <a:solidFill>
                  <a:srgbClr val="6E767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  ·   DANE · OIT · OCDE</a:t>
            </a:r>
            <a:endParaRPr lang="en-US" sz="675" dirty="0"/>
          </a:p>
        </p:txBody>
      </p:sp>
      <p:sp>
        <p:nvSpPr>
          <p:cNvPr id="7" name="Text 5">
            <a:extLst>
              <a:ext uri="{FF2B5EF4-FFF2-40B4-BE49-F238E27FC236}">
                <a16:creationId xmlns:a16="http://schemas.microsoft.com/office/drawing/2014/main" id="{E6D3D2DC-51C6-EB34-03C6-096DADE91C76}"/>
              </a:ext>
            </a:extLst>
          </p:cNvPr>
          <p:cNvSpPr/>
          <p:nvPr/>
        </p:nvSpPr>
        <p:spPr>
          <a:xfrm>
            <a:off x="8435340" y="4841748"/>
            <a:ext cx="294894" cy="2057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/>
            <a:r>
              <a:rPr lang="en-US" sz="675" dirty="0">
                <a:solidFill>
                  <a:srgbClr val="6E767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20</a:t>
            </a:r>
            <a:endParaRPr lang="en-US" sz="675" dirty="0"/>
          </a:p>
        </p:txBody>
      </p:sp>
      <p:pic>
        <p:nvPicPr>
          <p:cNvPr id="25" name="Imagen 24">
            <a:extLst>
              <a:ext uri="{FF2B5EF4-FFF2-40B4-BE49-F238E27FC236}">
                <a16:creationId xmlns:a16="http://schemas.microsoft.com/office/drawing/2014/main" id="{DC377A26-8A5D-D993-93E1-79665DB8293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3480" y="1001268"/>
            <a:ext cx="8570520" cy="4142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76284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con disc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502920" y="457200"/>
            <a:ext cx="841248" cy="841248"/>
          </a:xfrm>
          <a:prstGeom prst="ellipse">
            <a:avLst/>
          </a:prstGeom>
          <a:solidFill>
            <a:srgbClr val="FFFFFF"/>
          </a:solidFill>
          <a:ln w="15875">
            <a:solidFill>
              <a:srgbClr val="E4EFE6"/>
            </a:solidFill>
            <a:prstDash val="solid"/>
          </a:ln>
          <a:effectLst>
            <a:outerShdw blurRad="88900" dist="38100" dir="5400000" algn="bl" rotWithShape="0">
              <a:srgbClr val="1A2A20">
                <a:alpha val="16000"/>
              </a:srgbClr>
            </a:outerShdw>
          </a:effectLst>
        </p:spPr>
        <p:txBody>
          <a:bodyPr/>
          <a:lstStyle/>
          <a:p>
            <a:endParaRPr lang="es-CO"/>
          </a:p>
        </p:txBody>
      </p:sp>
      <p:pic>
        <p:nvPicPr>
          <p:cNvPr id="3" name="Image 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4820" y="659100"/>
            <a:ext cx="437449" cy="437449"/>
          </a:xfrm>
          <a:prstGeom prst="rect">
            <a:avLst/>
          </a:prstGeom>
        </p:spPr>
      </p:pic>
      <p:sp>
        <p:nvSpPr>
          <p:cNvPr id="4" name="Text 1"/>
          <p:cNvSpPr/>
          <p:nvPr/>
        </p:nvSpPr>
        <p:spPr>
          <a:xfrm>
            <a:off x="1591056" y="457200"/>
            <a:ext cx="7132320" cy="2194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00" b="1" kern="0" spc="200" dirty="0">
                <a:solidFill>
                  <a:srgbClr val="C1912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TEMA 19 · PRODUCTIVIDAD</a:t>
            </a:r>
            <a:endParaRPr lang="en-US" sz="1100" dirty="0"/>
          </a:p>
        </p:txBody>
      </p:sp>
      <p:sp>
        <p:nvSpPr>
          <p:cNvPr id="5" name="Text 2"/>
          <p:cNvSpPr>
            <a:spLocks noGrp="1"/>
          </p:cNvSpPr>
          <p:nvPr>
            <p:ph type="title" idx="102" hasCustomPrompt="1"/>
          </p:nvPr>
        </p:nvSpPr>
        <p:spPr>
          <a:xfrm>
            <a:off x="1572768" y="676656"/>
            <a:ext cx="7223760" cy="8686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buNone/>
            </a:pPr>
            <a:r>
              <a:rPr lang="en-US" sz="2300" b="1" dirty="0">
                <a:solidFill>
                  <a:srgbClr val="14563C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¿Cuál fue la productividad en Colombia en 2025?</a:t>
            </a:r>
            <a:endParaRPr lang="en-US" sz="2300" dirty="0"/>
          </a:p>
        </p:txBody>
      </p:sp>
      <p:sp>
        <p:nvSpPr>
          <p:cNvPr id="6" name="Text 3"/>
          <p:cNvSpPr/>
          <p:nvPr/>
        </p:nvSpPr>
        <p:spPr>
          <a:xfrm>
            <a:off x="8229600" y="4828032"/>
            <a:ext cx="640080" cy="31089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900" dirty="0">
                <a:solidFill>
                  <a:srgbClr val="CFE0D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20</a:t>
            </a:r>
            <a:endParaRPr lang="en-US" sz="900" dirty="0"/>
          </a:p>
        </p:txBody>
      </p:sp>
      <p:sp>
        <p:nvSpPr>
          <p:cNvPr id="7" name="card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502920" y="1783080"/>
            <a:ext cx="3977640" cy="2834640"/>
          </a:xfrm>
          <a:prstGeom prst="roundRect">
            <a:avLst>
              <a:gd name="adj" fmla="val 2903"/>
            </a:avLst>
          </a:prstGeom>
          <a:solidFill>
            <a:srgbClr val="14563C"/>
          </a:solidFill>
          <a:ln w="12700">
            <a:solidFill>
              <a:srgbClr val="14563C"/>
            </a:solidFill>
            <a:prstDash val="solid"/>
          </a:ln>
          <a:effectLst>
            <a:outerShdw blurRad="88900" dist="38100" dir="5400000" algn="bl" rotWithShape="0">
              <a:srgbClr val="1A2A20">
                <a:alpha val="16000"/>
              </a:srgbClr>
            </a:outerShdw>
          </a:effectLst>
        </p:spPr>
        <p:txBody>
          <a:bodyPr/>
          <a:lstStyle/>
          <a:p>
            <a:endParaRPr lang="es-CO"/>
          </a:p>
        </p:txBody>
      </p:sp>
      <p:sp>
        <p:nvSpPr>
          <p:cNvPr id="8" name="Text 5"/>
          <p:cNvSpPr/>
          <p:nvPr/>
        </p:nvSpPr>
        <p:spPr>
          <a:xfrm>
            <a:off x="685800" y="1965960"/>
            <a:ext cx="361188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lnSpc>
                <a:spcPts val="1400"/>
              </a:lnSpc>
              <a:buNone/>
            </a:pPr>
            <a:r>
              <a:rPr lang="en-US" sz="1100" b="1" kern="0" spc="100" dirty="0">
                <a:solidFill>
                  <a:srgbClr val="E7D6A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PRODUCTIVIDAD TOTAL DE LOS FACTORES · 2025</a:t>
            </a:r>
            <a:endParaRPr lang="en-US" sz="1100" dirty="0"/>
          </a:p>
        </p:txBody>
      </p:sp>
      <p:sp>
        <p:nvSpPr>
          <p:cNvPr id="9" name="Text 6"/>
          <p:cNvSpPr/>
          <p:nvPr/>
        </p:nvSpPr>
        <p:spPr>
          <a:xfrm>
            <a:off x="685800" y="2377440"/>
            <a:ext cx="3611880" cy="10058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5800" b="1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+0,91%</a:t>
            </a:r>
            <a:endParaRPr lang="en-US" sz="5800" dirty="0"/>
          </a:p>
        </p:txBody>
      </p:sp>
      <p:sp>
        <p:nvSpPr>
          <p:cNvPr id="10" name="Text 7"/>
          <p:cNvSpPr/>
          <p:nvPr/>
        </p:nvSpPr>
        <p:spPr>
          <a:xfrm>
            <a:off x="685800" y="3429000"/>
            <a:ext cx="3566160" cy="10058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lnSpc>
                <a:spcPts val="1700"/>
              </a:lnSpc>
              <a:buNone/>
            </a:pPr>
            <a:r>
              <a:rPr lang="en-US" sz="1300" dirty="0">
                <a:solidFill>
                  <a:srgbClr val="D9E9DD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de crecimiento de la PTF reportado por el DANE (hasta el tercer trimestre de 2025).</a:t>
            </a:r>
            <a:endParaRPr lang="en-US" sz="1300" dirty="0"/>
          </a:p>
        </p:txBody>
      </p:sp>
      <p:sp>
        <p:nvSpPr>
          <p:cNvPr id="11" name="Text 8"/>
          <p:cNvSpPr/>
          <p:nvPr/>
        </p:nvSpPr>
        <p:spPr>
          <a:xfrm>
            <a:off x="4846320" y="1828800"/>
            <a:ext cx="38404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300" b="1" dirty="0">
                <a:solidFill>
                  <a:srgbClr val="2E7D5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Descomposición del crecimiento</a:t>
            </a:r>
            <a:endParaRPr lang="en-US" sz="1300" dirty="0"/>
          </a:p>
        </p:txBody>
      </p:sp>
      <p:sp>
        <p:nvSpPr>
          <p:cNvPr id="12" name="part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4846320" y="2194560"/>
            <a:ext cx="3840480" cy="374904"/>
          </a:xfrm>
          <a:prstGeom prst="rect">
            <a:avLst/>
          </a:prstGeom>
          <a:solidFill>
            <a:srgbClr val="FFFFFF"/>
          </a:solidFill>
          <a:ln w="12700">
            <a:solidFill>
              <a:srgbClr val="D8E0D6"/>
            </a:solidFill>
            <a:prstDash val="solid"/>
          </a:ln>
        </p:spPr>
        <p:txBody>
          <a:bodyPr/>
          <a:lstStyle/>
          <a:p>
            <a:endParaRPr lang="es-CO"/>
          </a:p>
        </p:txBody>
      </p:sp>
      <p:sp>
        <p:nvSpPr>
          <p:cNvPr id="13" name="Text 10"/>
          <p:cNvSpPr/>
          <p:nvPr/>
        </p:nvSpPr>
        <p:spPr>
          <a:xfrm>
            <a:off x="4983480" y="2194560"/>
            <a:ext cx="28346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00" b="1" dirty="0">
                <a:solidFill>
                  <a:srgbClr val="2230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Valor agregado (volumen)</a:t>
            </a:r>
            <a:endParaRPr lang="en-US" sz="1200" dirty="0"/>
          </a:p>
        </p:txBody>
      </p:sp>
      <p:sp>
        <p:nvSpPr>
          <p:cNvPr id="14" name="Text 11"/>
          <p:cNvSpPr/>
          <p:nvPr/>
        </p:nvSpPr>
        <p:spPr>
          <a:xfrm>
            <a:off x="7818120" y="2194560"/>
            <a:ext cx="777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r">
              <a:buNone/>
            </a:pPr>
            <a:r>
              <a:rPr lang="en-US" sz="1400" b="1" dirty="0">
                <a:solidFill>
                  <a:srgbClr val="14563C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+2,91%</a:t>
            </a:r>
            <a:endParaRPr lang="en-US" sz="1400" dirty="0"/>
          </a:p>
        </p:txBody>
      </p:sp>
      <p:sp>
        <p:nvSpPr>
          <p:cNvPr id="15" name="part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4846320" y="2651760"/>
            <a:ext cx="3840480" cy="374904"/>
          </a:xfrm>
          <a:prstGeom prst="rect">
            <a:avLst/>
          </a:prstGeom>
          <a:solidFill>
            <a:srgbClr val="FFFFFF"/>
          </a:solidFill>
          <a:ln w="12700">
            <a:solidFill>
              <a:srgbClr val="D8E0D6"/>
            </a:solidFill>
            <a:prstDash val="solid"/>
          </a:ln>
        </p:spPr>
        <p:txBody>
          <a:bodyPr/>
          <a:lstStyle/>
          <a:p>
            <a:endParaRPr lang="es-CO"/>
          </a:p>
        </p:txBody>
      </p:sp>
      <p:sp>
        <p:nvSpPr>
          <p:cNvPr id="16" name="Text 13"/>
          <p:cNvSpPr/>
          <p:nvPr/>
        </p:nvSpPr>
        <p:spPr>
          <a:xfrm>
            <a:off x="4983480" y="2651760"/>
            <a:ext cx="28346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00" b="1" dirty="0">
                <a:solidFill>
                  <a:srgbClr val="2230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Contribución de los factores</a:t>
            </a:r>
            <a:endParaRPr lang="en-US" sz="1200" dirty="0"/>
          </a:p>
        </p:txBody>
      </p:sp>
      <p:sp>
        <p:nvSpPr>
          <p:cNvPr id="17" name="Text 14"/>
          <p:cNvSpPr/>
          <p:nvPr/>
        </p:nvSpPr>
        <p:spPr>
          <a:xfrm>
            <a:off x="7818120" y="2651760"/>
            <a:ext cx="777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r">
              <a:buNone/>
            </a:pPr>
            <a:r>
              <a:rPr lang="en-US" sz="1400" b="1" dirty="0">
                <a:solidFill>
                  <a:srgbClr val="2E7D5B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+1,99%</a:t>
            </a:r>
            <a:endParaRPr lang="en-US" sz="1400" dirty="0"/>
          </a:p>
        </p:txBody>
      </p:sp>
      <p:sp>
        <p:nvSpPr>
          <p:cNvPr id="18" name="part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5120640" y="3108960"/>
            <a:ext cx="3566160" cy="374904"/>
          </a:xfrm>
          <a:prstGeom prst="rect">
            <a:avLst/>
          </a:prstGeom>
          <a:solidFill>
            <a:srgbClr val="F5F1E6"/>
          </a:solidFill>
          <a:ln w="12700">
            <a:solidFill>
              <a:srgbClr val="D8E0D6"/>
            </a:solidFill>
            <a:prstDash val="solid"/>
          </a:ln>
        </p:spPr>
        <p:txBody>
          <a:bodyPr/>
          <a:lstStyle/>
          <a:p>
            <a:endParaRPr lang="es-CO"/>
          </a:p>
        </p:txBody>
      </p:sp>
      <p:sp>
        <p:nvSpPr>
          <p:cNvPr id="19" name="Text 16"/>
          <p:cNvSpPr/>
          <p:nvPr/>
        </p:nvSpPr>
        <p:spPr>
          <a:xfrm>
            <a:off x="5257800" y="3108960"/>
            <a:ext cx="28346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50" dirty="0">
                <a:solidFill>
                  <a:srgbClr val="5F6E6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→ Servicios laborales</a:t>
            </a:r>
            <a:endParaRPr lang="en-US" sz="1050" dirty="0"/>
          </a:p>
        </p:txBody>
      </p:sp>
      <p:sp>
        <p:nvSpPr>
          <p:cNvPr id="20" name="Text 17"/>
          <p:cNvSpPr/>
          <p:nvPr/>
        </p:nvSpPr>
        <p:spPr>
          <a:xfrm>
            <a:off x="7818120" y="3108960"/>
            <a:ext cx="777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r">
              <a:buNone/>
            </a:pPr>
            <a:r>
              <a:rPr lang="en-US" sz="1200" b="1" dirty="0">
                <a:solidFill>
                  <a:srgbClr val="5F6E64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+1,23%</a:t>
            </a:r>
            <a:endParaRPr lang="en-US" sz="1200" dirty="0"/>
          </a:p>
        </p:txBody>
      </p:sp>
      <p:sp>
        <p:nvSpPr>
          <p:cNvPr id="21" name="part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5120640" y="3566160"/>
            <a:ext cx="3566160" cy="374904"/>
          </a:xfrm>
          <a:prstGeom prst="rect">
            <a:avLst/>
          </a:prstGeom>
          <a:solidFill>
            <a:srgbClr val="F5F1E6"/>
          </a:solidFill>
          <a:ln w="12700">
            <a:solidFill>
              <a:srgbClr val="D8E0D6"/>
            </a:solidFill>
            <a:prstDash val="solid"/>
          </a:ln>
        </p:spPr>
        <p:txBody>
          <a:bodyPr/>
          <a:lstStyle/>
          <a:p>
            <a:endParaRPr lang="es-CO"/>
          </a:p>
        </p:txBody>
      </p:sp>
      <p:sp>
        <p:nvSpPr>
          <p:cNvPr id="22" name="Text 19"/>
          <p:cNvSpPr/>
          <p:nvPr/>
        </p:nvSpPr>
        <p:spPr>
          <a:xfrm>
            <a:off x="5257800" y="3566160"/>
            <a:ext cx="28346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50" dirty="0">
                <a:solidFill>
                  <a:srgbClr val="5F6E6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→ Servicios de capital</a:t>
            </a:r>
            <a:endParaRPr lang="en-US" sz="1050" dirty="0"/>
          </a:p>
        </p:txBody>
      </p:sp>
      <p:sp>
        <p:nvSpPr>
          <p:cNvPr id="23" name="Text 20"/>
          <p:cNvSpPr/>
          <p:nvPr/>
        </p:nvSpPr>
        <p:spPr>
          <a:xfrm>
            <a:off x="7818120" y="3566160"/>
            <a:ext cx="777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r">
              <a:buNone/>
            </a:pPr>
            <a:r>
              <a:rPr lang="en-US" sz="1200" b="1" dirty="0">
                <a:solidFill>
                  <a:srgbClr val="5F6E64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+0,76%</a:t>
            </a:r>
            <a:endParaRPr lang="en-US" sz="1200" dirty="0"/>
          </a:p>
        </p:txBody>
      </p:sp>
      <p:sp>
        <p:nvSpPr>
          <p:cNvPr id="24" name="part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4846320" y="4023360"/>
            <a:ext cx="3840480" cy="374904"/>
          </a:xfrm>
          <a:prstGeom prst="rect">
            <a:avLst/>
          </a:prstGeom>
          <a:solidFill>
            <a:srgbClr val="FFFFFF"/>
          </a:solidFill>
          <a:ln w="12700">
            <a:solidFill>
              <a:srgbClr val="D8E0D6"/>
            </a:solidFill>
            <a:prstDash val="solid"/>
          </a:ln>
        </p:spPr>
        <p:txBody>
          <a:bodyPr/>
          <a:lstStyle/>
          <a:p>
            <a:endParaRPr lang="es-CO"/>
          </a:p>
        </p:txBody>
      </p:sp>
      <p:sp>
        <p:nvSpPr>
          <p:cNvPr id="25" name="Text 22"/>
          <p:cNvSpPr/>
          <p:nvPr/>
        </p:nvSpPr>
        <p:spPr>
          <a:xfrm>
            <a:off x="4983480" y="4023360"/>
            <a:ext cx="28346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00" b="1" dirty="0">
                <a:solidFill>
                  <a:srgbClr val="2230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Productividad Total (PTF)</a:t>
            </a:r>
            <a:endParaRPr lang="en-US" sz="1200" dirty="0"/>
          </a:p>
        </p:txBody>
      </p:sp>
      <p:sp>
        <p:nvSpPr>
          <p:cNvPr id="26" name="Text 23"/>
          <p:cNvSpPr/>
          <p:nvPr/>
        </p:nvSpPr>
        <p:spPr>
          <a:xfrm>
            <a:off x="7818120" y="4023360"/>
            <a:ext cx="777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r">
              <a:buNone/>
            </a:pPr>
            <a:r>
              <a:rPr lang="en-US" sz="1400" b="1" dirty="0">
                <a:solidFill>
                  <a:srgbClr val="C1912B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+0,91%</a:t>
            </a:r>
            <a:endParaRPr lang="en-US" sz="1400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con disc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502920" y="457200"/>
            <a:ext cx="841248" cy="841248"/>
          </a:xfrm>
          <a:prstGeom prst="ellipse">
            <a:avLst/>
          </a:prstGeom>
          <a:solidFill>
            <a:srgbClr val="FFFFFF"/>
          </a:solidFill>
          <a:ln w="15875">
            <a:solidFill>
              <a:srgbClr val="E4EFE6"/>
            </a:solidFill>
            <a:prstDash val="solid"/>
          </a:ln>
          <a:effectLst>
            <a:outerShdw blurRad="88900" dist="38100" dir="5400000" algn="bl" rotWithShape="0">
              <a:srgbClr val="1A2A20">
                <a:alpha val="16000"/>
              </a:srgbClr>
            </a:outerShdw>
          </a:effectLst>
        </p:spPr>
        <p:txBody>
          <a:bodyPr/>
          <a:lstStyle/>
          <a:p>
            <a:endParaRPr lang="es-CO"/>
          </a:p>
        </p:txBody>
      </p:sp>
      <p:pic>
        <p:nvPicPr>
          <p:cNvPr id="3" name="Image 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4820" y="662616"/>
            <a:ext cx="437449" cy="430416"/>
          </a:xfrm>
          <a:prstGeom prst="rect">
            <a:avLst/>
          </a:prstGeom>
        </p:spPr>
      </p:pic>
      <p:sp>
        <p:nvSpPr>
          <p:cNvPr id="4" name="Text 1"/>
          <p:cNvSpPr/>
          <p:nvPr/>
        </p:nvSpPr>
        <p:spPr>
          <a:xfrm>
            <a:off x="1591056" y="457200"/>
            <a:ext cx="7132320" cy="2194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00" b="1" kern="0" spc="200" dirty="0">
                <a:solidFill>
                  <a:srgbClr val="C1912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TEMA 20 · OCDE</a:t>
            </a:r>
            <a:endParaRPr lang="en-US" sz="1100" dirty="0"/>
          </a:p>
        </p:txBody>
      </p:sp>
      <p:sp>
        <p:nvSpPr>
          <p:cNvPr id="5" name="Text 2"/>
          <p:cNvSpPr>
            <a:spLocks noGrp="1"/>
          </p:cNvSpPr>
          <p:nvPr>
            <p:ph type="title" idx="102" hasCustomPrompt="1"/>
          </p:nvPr>
        </p:nvSpPr>
        <p:spPr>
          <a:xfrm>
            <a:off x="1572768" y="676656"/>
            <a:ext cx="7223760" cy="8686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buNone/>
            </a:pPr>
            <a:r>
              <a:rPr lang="en-US" sz="2300" b="1" dirty="0">
                <a:solidFill>
                  <a:srgbClr val="14563C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La productividad en los países de la OCDE (2025)</a:t>
            </a:r>
            <a:endParaRPr lang="en-US" sz="2300" dirty="0"/>
          </a:p>
        </p:txBody>
      </p:sp>
      <p:sp>
        <p:nvSpPr>
          <p:cNvPr id="6" name="Text 3"/>
          <p:cNvSpPr/>
          <p:nvPr/>
        </p:nvSpPr>
        <p:spPr>
          <a:xfrm>
            <a:off x="8229600" y="4828032"/>
            <a:ext cx="640080" cy="31089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900" dirty="0">
                <a:solidFill>
                  <a:srgbClr val="CFE0D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21</a:t>
            </a:r>
            <a:endParaRPr lang="en-US" sz="900" dirty="0"/>
          </a:p>
        </p:txBody>
      </p:sp>
      <p:sp>
        <p:nvSpPr>
          <p:cNvPr id="7" name="Text 4"/>
          <p:cNvSpPr/>
          <p:nvPr/>
        </p:nvSpPr>
        <p:spPr>
          <a:xfrm>
            <a:off x="502920" y="1691640"/>
            <a:ext cx="82296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300" b="1" dirty="0">
                <a:solidFill>
                  <a:srgbClr val="2E7D5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PIB por hora trabajada (US$, ajustado por poder adquisitivo)</a:t>
            </a:r>
            <a:endParaRPr lang="en-US" sz="1300" dirty="0"/>
          </a:p>
        </p:txBody>
      </p:sp>
      <p:graphicFrame>
        <p:nvGraphicFramePr>
          <p:cNvPr id="8" name="Productividad OCDE" descr="Gráfico de barras del PIB por hora: Irlanda 151, Noruega 132, Luxemburgo 125, promedio OCDE 71 y Colombia 21 dólares por hora."/>
          <p:cNvGraphicFramePr/>
          <p:nvPr/>
        </p:nvGraphicFramePr>
        <p:xfrm>
          <a:off x="365760" y="2057400"/>
          <a:ext cx="585216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9" name="card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6446520" y="2057400"/>
            <a:ext cx="2286000" cy="2743200"/>
          </a:xfrm>
          <a:prstGeom prst="roundRect">
            <a:avLst>
              <a:gd name="adj" fmla="val 3600"/>
            </a:avLst>
          </a:prstGeom>
          <a:solidFill>
            <a:srgbClr val="14563C"/>
          </a:solidFill>
          <a:ln w="12700">
            <a:solidFill>
              <a:srgbClr val="14563C"/>
            </a:solidFill>
            <a:prstDash val="solid"/>
          </a:ln>
          <a:effectLst>
            <a:outerShdw blurRad="88900" dist="38100" dir="5400000" algn="bl" rotWithShape="0">
              <a:srgbClr val="1A2A20">
                <a:alpha val="16000"/>
              </a:srgbClr>
            </a:outerShdw>
          </a:effectLst>
        </p:spPr>
        <p:txBody>
          <a:bodyPr/>
          <a:lstStyle/>
          <a:p>
            <a:endParaRPr lang="es-CO"/>
          </a:p>
        </p:txBody>
      </p:sp>
      <p:sp>
        <p:nvSpPr>
          <p:cNvPr id="10" name="Text 6"/>
          <p:cNvSpPr/>
          <p:nvPr/>
        </p:nvSpPr>
        <p:spPr>
          <a:xfrm>
            <a:off x="6629400" y="2240280"/>
            <a:ext cx="192024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00" b="1" kern="0" spc="100" dirty="0">
                <a:solidFill>
                  <a:srgbClr val="E7D6A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LA BRECHA</a:t>
            </a:r>
            <a:endParaRPr lang="en-US" sz="1100" dirty="0"/>
          </a:p>
        </p:txBody>
      </p:sp>
      <p:sp>
        <p:nvSpPr>
          <p:cNvPr id="11" name="Text 7"/>
          <p:cNvSpPr/>
          <p:nvPr/>
        </p:nvSpPr>
        <p:spPr>
          <a:xfrm>
            <a:off x="6629400" y="2560320"/>
            <a:ext cx="1965960" cy="11887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lnSpc>
                <a:spcPts val="1800"/>
              </a:lnSpc>
              <a:buNone/>
            </a:pPr>
            <a:r>
              <a:rPr lang="en-US" sz="1300" dirty="0">
                <a:solidFill>
                  <a:srgbClr val="E8F1E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Colombia produce cerca de </a:t>
            </a:r>
            <a:r>
              <a:rPr lang="en-US" sz="13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3 veces menos </a:t>
            </a:r>
            <a:r>
              <a:rPr lang="en-US" sz="1300" dirty="0">
                <a:solidFill>
                  <a:srgbClr val="E8F1E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por hora que el promedio de la OCDE.</a:t>
            </a:r>
            <a:endParaRPr lang="en-US" sz="1300" dirty="0"/>
          </a:p>
        </p:txBody>
      </p:sp>
      <p:sp>
        <p:nvSpPr>
          <p:cNvPr id="12" name="Text 8"/>
          <p:cNvSpPr/>
          <p:nvPr/>
        </p:nvSpPr>
        <p:spPr>
          <a:xfrm>
            <a:off x="6629400" y="3749040"/>
            <a:ext cx="1965960" cy="9144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lnSpc>
                <a:spcPts val="1500"/>
              </a:lnSpc>
              <a:buNone/>
            </a:pPr>
            <a:r>
              <a:rPr lang="en-US" sz="1100" i="1" dirty="0">
                <a:solidFill>
                  <a:srgbClr val="CFE3D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Trabaja muchas horas (44 a la semana vs. 37 de la OCDE), pero con menor productividad.</a:t>
            </a:r>
            <a:endParaRPr lang="en-US" sz="1100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umber chip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411480" y="493776"/>
            <a:ext cx="507492" cy="507492"/>
          </a:xfrm>
          <a:prstGeom prst="ellipse">
            <a:avLst/>
          </a:prstGeom>
          <a:solidFill>
            <a:srgbClr val="2FB894"/>
          </a:solidFill>
          <a:ln/>
          <a:effectLst>
            <a:outerShdw blurRad="114300" dist="38100" dir="5400000" algn="bl" rotWithShape="0">
              <a:srgbClr val="1C2A27">
                <a:alpha val="10000"/>
              </a:srgbClr>
            </a:outerShdw>
          </a:effectLst>
        </p:spPr>
        <p:txBody>
          <a:bodyPr/>
          <a:lstStyle/>
          <a:p>
            <a:endParaRPr lang="es-CO" sz="1350"/>
          </a:p>
        </p:txBody>
      </p:sp>
      <p:sp>
        <p:nvSpPr>
          <p:cNvPr id="3" name="Text 1"/>
          <p:cNvSpPr/>
          <p:nvPr/>
        </p:nvSpPr>
        <p:spPr>
          <a:xfrm>
            <a:off x="411480" y="493776"/>
            <a:ext cx="507492" cy="5074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500" b="1" dirty="0">
                <a:solidFill>
                  <a:srgbClr val="FFFFFF"/>
                </a:solidFill>
                <a:latin typeface="Trebuchet MS" pitchFamily="34" charset="0"/>
                <a:ea typeface="Trebuchet MS" pitchFamily="34" charset="-122"/>
                <a:cs typeface="Trebuchet MS" pitchFamily="34" charset="-120"/>
              </a:rPr>
              <a:t>20</a:t>
            </a:r>
            <a:endParaRPr lang="en-US" sz="1500" dirty="0"/>
          </a:p>
        </p:txBody>
      </p:sp>
      <p:sp>
        <p:nvSpPr>
          <p:cNvPr id="4" name="Text 2"/>
          <p:cNvSpPr/>
          <p:nvPr/>
        </p:nvSpPr>
        <p:spPr>
          <a:xfrm>
            <a:off x="1076706" y="397764"/>
            <a:ext cx="7543800" cy="19202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900" b="1" kern="0" spc="150" dirty="0">
                <a:solidFill>
                  <a:srgbClr val="16785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DATOS 2025</a:t>
            </a:r>
            <a:endParaRPr lang="en-US" sz="900" dirty="0"/>
          </a:p>
        </p:txBody>
      </p:sp>
      <p:sp>
        <p:nvSpPr>
          <p:cNvPr id="5" name="Text 0"/>
          <p:cNvSpPr>
            <a:spLocks noGrp="1"/>
          </p:cNvSpPr>
          <p:nvPr>
            <p:ph type="title" idx="100" hasCustomPrompt="1"/>
          </p:nvPr>
        </p:nvSpPr>
        <p:spPr>
          <a:xfrm>
            <a:off x="1062990" y="589788"/>
            <a:ext cx="7680960" cy="6172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dirty="0"/>
              <a:t>¿Cuál fue la productividad en los países de la OCDE en 2025?</a:t>
            </a:r>
          </a:p>
        </p:txBody>
      </p:sp>
      <p:sp>
        <p:nvSpPr>
          <p:cNvPr id="6" name="Text 4"/>
          <p:cNvSpPr/>
          <p:nvPr/>
        </p:nvSpPr>
        <p:spPr>
          <a:xfrm>
            <a:off x="411480" y="4841748"/>
            <a:ext cx="6172200" cy="2057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675" b="1" kern="0" spc="75" dirty="0">
                <a:solidFill>
                  <a:srgbClr val="16785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SALARIO Y COSTO DE VIDA</a:t>
            </a:r>
            <a:r>
              <a:rPr lang="en-US" sz="675" kern="0" spc="75" dirty="0">
                <a:solidFill>
                  <a:srgbClr val="6E767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  ·   DANE · OIT · OCDE</a:t>
            </a:r>
            <a:endParaRPr lang="en-US" sz="675" dirty="0"/>
          </a:p>
        </p:txBody>
      </p:sp>
      <p:sp>
        <p:nvSpPr>
          <p:cNvPr id="7" name="Text 5"/>
          <p:cNvSpPr/>
          <p:nvPr/>
        </p:nvSpPr>
        <p:spPr>
          <a:xfrm>
            <a:off x="8435340" y="4841748"/>
            <a:ext cx="294894" cy="2057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/>
            <a:r>
              <a:rPr lang="en-US" sz="675" dirty="0">
                <a:solidFill>
                  <a:srgbClr val="6E767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20</a:t>
            </a:r>
            <a:endParaRPr lang="en-US" sz="675" dirty="0"/>
          </a:p>
        </p:txBody>
      </p:sp>
      <p:sp>
        <p:nvSpPr>
          <p:cNvPr id="8" name="definition panel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411480" y="1268730"/>
            <a:ext cx="8318754" cy="582930"/>
          </a:xfrm>
          <a:prstGeom prst="rect">
            <a:avLst/>
          </a:prstGeom>
          <a:solidFill>
            <a:srgbClr val="DCF1EA"/>
          </a:solidFill>
          <a:ln/>
        </p:spPr>
        <p:txBody>
          <a:bodyPr/>
          <a:lstStyle/>
          <a:p>
            <a:endParaRPr lang="es-CO" sz="1350"/>
          </a:p>
        </p:txBody>
      </p:sp>
      <p:sp>
        <p:nvSpPr>
          <p:cNvPr id="9" name="accent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411480" y="1268730"/>
            <a:ext cx="61722" cy="582930"/>
          </a:xfrm>
          <a:prstGeom prst="rect">
            <a:avLst/>
          </a:prstGeom>
          <a:solidFill>
            <a:srgbClr val="2FB894"/>
          </a:solidFill>
          <a:ln/>
        </p:spPr>
        <p:txBody>
          <a:bodyPr/>
          <a:lstStyle/>
          <a:p>
            <a:endParaRPr lang="es-CO" sz="1350"/>
          </a:p>
        </p:txBody>
      </p:sp>
      <p:sp>
        <p:nvSpPr>
          <p:cNvPr id="10" name="Text 8"/>
          <p:cNvSpPr/>
          <p:nvPr/>
        </p:nvSpPr>
        <p:spPr>
          <a:xfrm>
            <a:off x="582930" y="1282446"/>
            <a:ext cx="7975854" cy="55549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1088" dirty="0">
                <a:solidFill>
                  <a:srgbClr val="26323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En productividad laboral (PIB por hora trabajada, US$ PPA), Colombia es el país más rezagado de la OCDE; Irlanda encabeza la lista.</a:t>
            </a:r>
            <a:endParaRPr lang="en-US" sz="1088" dirty="0"/>
          </a:p>
        </p:txBody>
      </p:sp>
      <p:graphicFrame>
        <p:nvGraphicFramePr>
          <p:cNvPr id="11" name="Productividad OCDE" descr="Gráfico de barras: PIB por hora trabajada en US$ PPA. Irlanda 153,6; promedio OCDE 70,6; Colombia 21,35."/>
          <p:cNvGraphicFramePr/>
          <p:nvPr/>
        </p:nvGraphicFramePr>
        <p:xfrm>
          <a:off x="411480" y="2057400"/>
          <a:ext cx="5006340" cy="25374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2" name="Shape 9"/>
          <p:cNvSpPr/>
          <p:nvPr/>
        </p:nvSpPr>
        <p:spPr>
          <a:xfrm>
            <a:off x="5623560" y="2091690"/>
            <a:ext cx="3106674" cy="768096"/>
          </a:xfrm>
          <a:prstGeom prst="roundRect">
            <a:avLst>
              <a:gd name="adj" fmla="val 6250"/>
            </a:avLst>
          </a:prstGeom>
          <a:solidFill>
            <a:srgbClr val="FFFFFF"/>
          </a:solidFill>
          <a:ln w="12700">
            <a:solidFill>
              <a:srgbClr val="E3EDE9"/>
            </a:solidFill>
            <a:prstDash val="solid"/>
          </a:ln>
          <a:effectLst>
            <a:outerShdw blurRad="114300" dist="38100" dir="5400000" algn="bl" rotWithShape="0">
              <a:srgbClr val="1C2A27">
                <a:alpha val="10000"/>
              </a:srgbClr>
            </a:outerShdw>
          </a:effectLst>
        </p:spPr>
        <p:txBody>
          <a:bodyPr/>
          <a:lstStyle/>
          <a:p>
            <a:endParaRPr lang="es-CO" sz="1350"/>
          </a:p>
        </p:txBody>
      </p:sp>
      <p:sp>
        <p:nvSpPr>
          <p:cNvPr id="13" name="accent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5623560" y="2187702"/>
            <a:ext cx="68580" cy="576072"/>
          </a:xfrm>
          <a:prstGeom prst="rect">
            <a:avLst/>
          </a:prstGeom>
          <a:solidFill>
            <a:srgbClr val="2FB894"/>
          </a:solidFill>
          <a:ln/>
        </p:spPr>
        <p:txBody>
          <a:bodyPr/>
          <a:lstStyle/>
          <a:p>
            <a:endParaRPr lang="es-CO" sz="1350"/>
          </a:p>
        </p:txBody>
      </p:sp>
      <p:sp>
        <p:nvSpPr>
          <p:cNvPr id="14" name="Text 11"/>
          <p:cNvSpPr/>
          <p:nvPr/>
        </p:nvSpPr>
        <p:spPr>
          <a:xfrm>
            <a:off x="5801868" y="2160270"/>
            <a:ext cx="2798064" cy="2194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975" b="1" dirty="0">
                <a:solidFill>
                  <a:srgbClr val="16785F"/>
                </a:solidFill>
                <a:latin typeface="Trebuchet MS" pitchFamily="34" charset="0"/>
                <a:ea typeface="Trebuchet MS" pitchFamily="34" charset="-122"/>
                <a:cs typeface="Trebuchet MS" pitchFamily="34" charset="-120"/>
              </a:rPr>
              <a:t>Líderes</a:t>
            </a:r>
            <a:endParaRPr lang="en-US" sz="975" dirty="0"/>
          </a:p>
        </p:txBody>
      </p:sp>
      <p:sp>
        <p:nvSpPr>
          <p:cNvPr id="15" name="Text 12"/>
          <p:cNvSpPr/>
          <p:nvPr/>
        </p:nvSpPr>
        <p:spPr>
          <a:xfrm>
            <a:off x="5801868" y="2379726"/>
            <a:ext cx="2798064" cy="425196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r>
              <a:rPr lang="en-US" sz="863" dirty="0">
                <a:solidFill>
                  <a:srgbClr val="26323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Irlanda, Noruega y Luxemburgo encabezan la productividad.</a:t>
            </a:r>
            <a:endParaRPr lang="en-US" sz="863" dirty="0"/>
          </a:p>
        </p:txBody>
      </p:sp>
      <p:sp>
        <p:nvSpPr>
          <p:cNvPr id="16" name="Shape 13"/>
          <p:cNvSpPr/>
          <p:nvPr/>
        </p:nvSpPr>
        <p:spPr>
          <a:xfrm>
            <a:off x="5623560" y="2962656"/>
            <a:ext cx="3106674" cy="768096"/>
          </a:xfrm>
          <a:prstGeom prst="roundRect">
            <a:avLst>
              <a:gd name="adj" fmla="val 6250"/>
            </a:avLst>
          </a:prstGeom>
          <a:solidFill>
            <a:srgbClr val="FFFFFF"/>
          </a:solidFill>
          <a:ln w="12700">
            <a:solidFill>
              <a:srgbClr val="E3EDE9"/>
            </a:solidFill>
            <a:prstDash val="solid"/>
          </a:ln>
          <a:effectLst>
            <a:outerShdw blurRad="114300" dist="38100" dir="5400000" algn="bl" rotWithShape="0">
              <a:srgbClr val="1C2A27">
                <a:alpha val="10000"/>
              </a:srgbClr>
            </a:outerShdw>
          </a:effectLst>
        </p:spPr>
        <p:txBody>
          <a:bodyPr/>
          <a:lstStyle/>
          <a:p>
            <a:endParaRPr lang="es-CO" sz="1350"/>
          </a:p>
        </p:txBody>
      </p:sp>
      <p:sp>
        <p:nvSpPr>
          <p:cNvPr id="17" name="accent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5623560" y="3058668"/>
            <a:ext cx="68580" cy="576072"/>
          </a:xfrm>
          <a:prstGeom prst="rect">
            <a:avLst/>
          </a:prstGeom>
          <a:solidFill>
            <a:srgbClr val="2FB894"/>
          </a:solidFill>
          <a:ln/>
        </p:spPr>
        <p:txBody>
          <a:bodyPr/>
          <a:lstStyle/>
          <a:p>
            <a:endParaRPr lang="es-CO" sz="1350"/>
          </a:p>
        </p:txBody>
      </p:sp>
      <p:sp>
        <p:nvSpPr>
          <p:cNvPr id="18" name="Text 15"/>
          <p:cNvSpPr/>
          <p:nvPr/>
        </p:nvSpPr>
        <p:spPr>
          <a:xfrm>
            <a:off x="5801868" y="3031236"/>
            <a:ext cx="2798064" cy="2194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975" b="1" dirty="0">
                <a:solidFill>
                  <a:srgbClr val="16785F"/>
                </a:solidFill>
                <a:latin typeface="Trebuchet MS" pitchFamily="34" charset="0"/>
                <a:ea typeface="Trebuchet MS" pitchFamily="34" charset="-122"/>
                <a:cs typeface="Trebuchet MS" pitchFamily="34" charset="-120"/>
              </a:rPr>
              <a:t>Rezagados</a:t>
            </a:r>
            <a:endParaRPr lang="en-US" sz="975" dirty="0"/>
          </a:p>
        </p:txBody>
      </p:sp>
      <p:sp>
        <p:nvSpPr>
          <p:cNvPr id="19" name="Text 16"/>
          <p:cNvSpPr/>
          <p:nvPr/>
        </p:nvSpPr>
        <p:spPr>
          <a:xfrm>
            <a:off x="5801868" y="3250692"/>
            <a:ext cx="2798064" cy="425196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r>
              <a:rPr lang="en-US" sz="863" dirty="0">
                <a:solidFill>
                  <a:srgbClr val="26323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Colombia, México y Costa Rica están al final de la tabla.</a:t>
            </a:r>
            <a:endParaRPr lang="en-US" sz="863" dirty="0"/>
          </a:p>
        </p:txBody>
      </p:sp>
      <p:sp>
        <p:nvSpPr>
          <p:cNvPr id="20" name="Shape 17"/>
          <p:cNvSpPr/>
          <p:nvPr/>
        </p:nvSpPr>
        <p:spPr>
          <a:xfrm>
            <a:off x="5623560" y="3833622"/>
            <a:ext cx="3106674" cy="768096"/>
          </a:xfrm>
          <a:prstGeom prst="roundRect">
            <a:avLst>
              <a:gd name="adj" fmla="val 6250"/>
            </a:avLst>
          </a:prstGeom>
          <a:solidFill>
            <a:srgbClr val="FFFFFF"/>
          </a:solidFill>
          <a:ln w="12700">
            <a:solidFill>
              <a:srgbClr val="E3EDE9"/>
            </a:solidFill>
            <a:prstDash val="solid"/>
          </a:ln>
          <a:effectLst>
            <a:outerShdw blurRad="114300" dist="38100" dir="5400000" algn="bl" rotWithShape="0">
              <a:srgbClr val="1C2A27">
                <a:alpha val="10000"/>
              </a:srgbClr>
            </a:outerShdw>
          </a:effectLst>
        </p:spPr>
        <p:txBody>
          <a:bodyPr/>
          <a:lstStyle/>
          <a:p>
            <a:endParaRPr lang="es-CO" sz="1350"/>
          </a:p>
        </p:txBody>
      </p:sp>
      <p:sp>
        <p:nvSpPr>
          <p:cNvPr id="21" name="accent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5623560" y="3929634"/>
            <a:ext cx="68580" cy="576072"/>
          </a:xfrm>
          <a:prstGeom prst="rect">
            <a:avLst/>
          </a:prstGeom>
          <a:solidFill>
            <a:srgbClr val="2FB894"/>
          </a:solidFill>
          <a:ln/>
        </p:spPr>
        <p:txBody>
          <a:bodyPr/>
          <a:lstStyle/>
          <a:p>
            <a:endParaRPr lang="es-CO" sz="1350"/>
          </a:p>
        </p:txBody>
      </p:sp>
      <p:sp>
        <p:nvSpPr>
          <p:cNvPr id="22" name="Text 19"/>
          <p:cNvSpPr/>
          <p:nvPr/>
        </p:nvSpPr>
        <p:spPr>
          <a:xfrm>
            <a:off x="5801868" y="3902202"/>
            <a:ext cx="2798064" cy="2194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975" b="1" dirty="0">
                <a:solidFill>
                  <a:srgbClr val="16785F"/>
                </a:solidFill>
                <a:latin typeface="Trebuchet MS" pitchFamily="34" charset="0"/>
                <a:ea typeface="Trebuchet MS" pitchFamily="34" charset="-122"/>
                <a:cs typeface="Trebuchet MS" pitchFamily="34" charset="-120"/>
              </a:rPr>
              <a:t>Brecha</a:t>
            </a:r>
            <a:endParaRPr lang="en-US" sz="975" dirty="0"/>
          </a:p>
        </p:txBody>
      </p:sp>
      <p:sp>
        <p:nvSpPr>
          <p:cNvPr id="23" name="Text 20"/>
          <p:cNvSpPr/>
          <p:nvPr/>
        </p:nvSpPr>
        <p:spPr>
          <a:xfrm>
            <a:off x="5801868" y="4121658"/>
            <a:ext cx="2798064" cy="425196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r>
              <a:rPr lang="en-US" sz="863" dirty="0">
                <a:solidFill>
                  <a:srgbClr val="26323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Un trabajador irlandés produce por hora ~7 veces lo de uno colombiano.</a:t>
            </a:r>
            <a:endParaRPr lang="en-US" sz="863"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2">
    <p:bg>
      <p:bgPr>
        <a:solidFill>
          <a:srgbClr val="14563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Billetes y monedas colombianas junto a una canasta de compras"/>
          <p:cNvPicPr>
            <a:picLocks noChangeAspect="1"/>
          </p:cNvPicPr>
          <p:nvPr/>
        </p:nvPicPr>
        <p:blipFill>
          <a:blip r:embed="rId3"/>
          <a:srcRect l="28370" r="28370"/>
          <a:stretch/>
        </p:blipFill>
        <p:spPr>
          <a:xfrm>
            <a:off x="5806440" y="0"/>
            <a:ext cx="3337560" cy="5143500"/>
          </a:xfrm>
          <a:prstGeom prst="rect">
            <a:avLst/>
          </a:prstGeom>
        </p:spPr>
      </p:pic>
      <p:sp>
        <p:nvSpPr>
          <p:cNvPr id="3" name="edge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5806440" y="0"/>
            <a:ext cx="64008" cy="5143500"/>
          </a:xfrm>
          <a:prstGeom prst="rect">
            <a:avLst/>
          </a:prstGeom>
          <a:solidFill>
            <a:srgbClr val="C1912B"/>
          </a:solidFill>
          <a:ln/>
        </p:spPr>
        <p:txBody>
          <a:bodyPr/>
          <a:lstStyle/>
          <a:p>
            <a:endParaRPr lang="es-CO"/>
          </a:p>
        </p:txBody>
      </p:sp>
      <p:sp>
        <p:nvSpPr>
          <p:cNvPr id="4" name="Text 1"/>
          <p:cNvSpPr/>
          <p:nvPr/>
        </p:nvSpPr>
        <p:spPr>
          <a:xfrm>
            <a:off x="548640" y="502920"/>
            <a:ext cx="45720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00" b="1" kern="0" spc="200" dirty="0">
                <a:solidFill>
                  <a:srgbClr val="E7D6A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IDEAS CLAVE</a:t>
            </a:r>
            <a:endParaRPr lang="en-US" sz="1200" dirty="0"/>
          </a:p>
        </p:txBody>
      </p:sp>
      <p:sp>
        <p:nvSpPr>
          <p:cNvPr id="5" name="Text 2"/>
          <p:cNvSpPr/>
          <p:nvPr/>
        </p:nvSpPr>
        <p:spPr>
          <a:xfrm>
            <a:off x="548640" y="777240"/>
            <a:ext cx="502920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2800" b="1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Salario y costo de vida</a:t>
            </a:r>
            <a:endParaRPr lang="en-US" sz="2800" dirty="0"/>
          </a:p>
        </p:txBody>
      </p:sp>
      <p:sp>
        <p:nvSpPr>
          <p:cNvPr id="6" name="Text 3"/>
          <p:cNvSpPr/>
          <p:nvPr/>
        </p:nvSpPr>
        <p:spPr>
          <a:xfrm>
            <a:off x="594360" y="1554480"/>
            <a:ext cx="5029200" cy="23774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342900" indent="-342900">
              <a:lnSpc>
                <a:spcPts val="2000"/>
              </a:lnSpc>
              <a:spcAft>
                <a:spcPts val="900"/>
              </a:spcAft>
              <a:buSzPct val="100000"/>
              <a:buChar char="•"/>
            </a:pPr>
            <a:r>
              <a:rPr lang="en-US" sz="1350" dirty="0">
                <a:solidFill>
                  <a:srgbClr val="EAF2E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El IPC mide cómo cambian los precios de la canasta familiar del DANE.</a:t>
            </a:r>
            <a:endParaRPr lang="en-US" sz="1350" dirty="0"/>
          </a:p>
          <a:p>
            <a:pPr marL="342900" indent="-342900">
              <a:lnSpc>
                <a:spcPts val="2000"/>
              </a:lnSpc>
              <a:spcAft>
                <a:spcPts val="900"/>
              </a:spcAft>
              <a:buSzPct val="100000"/>
              <a:buChar char="•"/>
            </a:pPr>
            <a:r>
              <a:rPr lang="en-US" sz="1350" dirty="0">
                <a:solidFill>
                  <a:srgbClr val="EAF2E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Vivienda y alimentos pesan casi la mitad del gasto de los hogares.</a:t>
            </a:r>
            <a:endParaRPr lang="en-US" sz="1350" dirty="0"/>
          </a:p>
          <a:p>
            <a:pPr marL="342900" indent="-342900">
              <a:lnSpc>
                <a:spcPts val="2000"/>
              </a:lnSpc>
              <a:spcAft>
                <a:spcPts val="900"/>
              </a:spcAft>
              <a:buSzPct val="100000"/>
              <a:buChar char="•"/>
            </a:pPr>
            <a:r>
              <a:rPr lang="en-US" sz="1350" dirty="0">
                <a:solidFill>
                  <a:srgbClr val="EAF2E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La inflación de 2025 cerró en 5,1% y la productividad (PTF) en 0,91%.</a:t>
            </a:r>
            <a:endParaRPr lang="en-US" sz="1350" dirty="0"/>
          </a:p>
          <a:p>
            <a:pPr marL="342900" indent="-342900">
              <a:lnSpc>
                <a:spcPts val="2000"/>
              </a:lnSpc>
              <a:spcAft>
                <a:spcPts val="900"/>
              </a:spcAft>
              <a:buSzPct val="100000"/>
              <a:buChar char="•"/>
            </a:pPr>
            <a:r>
              <a:rPr lang="en-US" sz="1350" dirty="0">
                <a:solidFill>
                  <a:srgbClr val="EAF2E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El salario mínimo se ajusta con inflación + productividad; en 2026 fue $1.750.905.</a:t>
            </a:r>
            <a:endParaRPr lang="en-US" sz="1350" dirty="0"/>
          </a:p>
          <a:p>
            <a:pPr marL="342900" indent="-342900">
              <a:lnSpc>
                <a:spcPts val="2000"/>
              </a:lnSpc>
              <a:spcAft>
                <a:spcPts val="900"/>
              </a:spcAft>
              <a:buSzPct val="100000"/>
              <a:buChar char="•"/>
            </a:pPr>
            <a:r>
              <a:rPr lang="en-US" sz="1350" dirty="0">
                <a:solidFill>
                  <a:srgbClr val="EAF2E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El salario vital (OIT) apunta a cubrir el costo de vida de la familia (≈ $2 millones).</a:t>
            </a:r>
            <a:endParaRPr lang="en-US" sz="1350" dirty="0"/>
          </a:p>
        </p:txBody>
      </p:sp>
      <p:sp>
        <p:nvSpPr>
          <p:cNvPr id="7" name="Text 4"/>
          <p:cNvSpPr/>
          <p:nvPr/>
        </p:nvSpPr>
        <p:spPr>
          <a:xfrm>
            <a:off x="548640" y="4160520"/>
            <a:ext cx="512064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lnSpc>
                <a:spcPts val="1300"/>
              </a:lnSpc>
              <a:buNone/>
            </a:pPr>
            <a:r>
              <a:rPr lang="en-US" sz="950" i="1" dirty="0">
                <a:solidFill>
                  <a:srgbClr val="BFD8C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Fuentes: DANE (IPC, ponderaciones, PTF), OIT (Convenio 131), OCDE (Compendium of Productivity Indicators 2025), Banco de la República y prensa económica (2025–2026).</a:t>
            </a:r>
            <a:endParaRPr lang="en-US" sz="950" dirty="0"/>
          </a:p>
        </p:txBody>
      </p:sp>
      <p:sp>
        <p:nvSpPr>
          <p:cNvPr id="8" name="Expositor"/>
          <p:cNvSpPr/>
          <p:nvPr/>
        </p:nvSpPr>
        <p:spPr>
          <a:xfrm>
            <a:off x="548640" y="4800600"/>
            <a:ext cx="420624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s-CO" sz="1000">
                <a:solidFill>
                  <a:srgbClr val="EAF2E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Expositor: Pablo Castaño</a:t>
            </a:r>
            <a:endParaRPr lang="es-CO" sz="1000"/>
          </a:p>
        </p:txBody>
      </p:sp>
      <p:pic>
        <p:nvPicPr>
          <p:cNvPr id="9" name="Logo NEPO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80960" y="4221000"/>
            <a:ext cx="1234440" cy="694372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con disc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502920" y="457200"/>
            <a:ext cx="841248" cy="841248"/>
          </a:xfrm>
          <a:prstGeom prst="ellipse">
            <a:avLst/>
          </a:prstGeom>
          <a:solidFill>
            <a:srgbClr val="FFFFFF"/>
          </a:solidFill>
          <a:ln w="15875">
            <a:solidFill>
              <a:srgbClr val="E4EFE6"/>
            </a:solidFill>
            <a:prstDash val="solid"/>
          </a:ln>
          <a:effectLst>
            <a:outerShdw blurRad="88900" dist="38100" dir="5400000" algn="bl" rotWithShape="0">
              <a:srgbClr val="1A2A20">
                <a:alpha val="16000"/>
              </a:srgbClr>
            </a:outerShdw>
          </a:effectLst>
        </p:spPr>
        <p:txBody>
          <a:bodyPr/>
          <a:lstStyle/>
          <a:p>
            <a:endParaRPr lang="es-CO"/>
          </a:p>
        </p:txBody>
      </p:sp>
      <p:pic>
        <p:nvPicPr>
          <p:cNvPr id="3" name="Image 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4820" y="659100"/>
            <a:ext cx="437449" cy="437449"/>
          </a:xfrm>
          <a:prstGeom prst="rect">
            <a:avLst/>
          </a:prstGeom>
        </p:spPr>
      </p:pic>
      <p:sp>
        <p:nvSpPr>
          <p:cNvPr id="4" name="Text 1"/>
          <p:cNvSpPr/>
          <p:nvPr/>
        </p:nvSpPr>
        <p:spPr>
          <a:xfrm>
            <a:off x="1591056" y="457200"/>
            <a:ext cx="7132320" cy="2194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00" b="1" kern="0" spc="200" dirty="0">
                <a:solidFill>
                  <a:srgbClr val="C1912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TEMA 2 · PRECIOS</a:t>
            </a:r>
            <a:endParaRPr lang="en-US" sz="1100" dirty="0"/>
          </a:p>
        </p:txBody>
      </p:sp>
      <p:sp>
        <p:nvSpPr>
          <p:cNvPr id="5" name="Text 2"/>
          <p:cNvSpPr>
            <a:spLocks noGrp="1"/>
          </p:cNvSpPr>
          <p:nvPr>
            <p:ph type="title" idx="102" hasCustomPrompt="1"/>
          </p:nvPr>
        </p:nvSpPr>
        <p:spPr>
          <a:xfrm>
            <a:off x="1572768" y="676656"/>
            <a:ext cx="7223760" cy="8686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buNone/>
            </a:pPr>
            <a:r>
              <a:rPr lang="en-US" sz="2300" b="1" dirty="0">
                <a:solidFill>
                  <a:srgbClr val="14563C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¿Qué es el IPC?</a:t>
            </a:r>
            <a:endParaRPr lang="en-US" sz="2300" dirty="0"/>
          </a:p>
        </p:txBody>
      </p:sp>
      <p:sp>
        <p:nvSpPr>
          <p:cNvPr id="6" name="Text 3"/>
          <p:cNvSpPr/>
          <p:nvPr/>
        </p:nvSpPr>
        <p:spPr>
          <a:xfrm>
            <a:off x="8229600" y="4828032"/>
            <a:ext cx="640080" cy="31089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900" dirty="0">
                <a:solidFill>
                  <a:srgbClr val="CFE0D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03</a:t>
            </a:r>
            <a:endParaRPr lang="en-US" sz="900" dirty="0"/>
          </a:p>
        </p:txBody>
      </p:sp>
      <p:sp>
        <p:nvSpPr>
          <p:cNvPr id="7" name="Text 4"/>
          <p:cNvSpPr/>
          <p:nvPr/>
        </p:nvSpPr>
        <p:spPr>
          <a:xfrm>
            <a:off x="502920" y="1783080"/>
            <a:ext cx="4114800" cy="11887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000"/>
              </a:lnSpc>
              <a:spcAft>
                <a:spcPts val="600"/>
              </a:spcAft>
              <a:buNone/>
            </a:pPr>
            <a:r>
              <a:rPr lang="en-US" sz="1400" b="1" dirty="0">
                <a:solidFill>
                  <a:srgbClr val="2230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El Índice de Precios al Consumidor </a:t>
            </a:r>
            <a:r>
              <a:rPr lang="en-US" sz="1400" dirty="0">
                <a:solidFill>
                  <a:srgbClr val="2230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mide la variación de los precios de una canasta de bienes y servicios representativos del consumo de los hogares. Es el termómetro de la </a:t>
            </a:r>
            <a:r>
              <a:rPr lang="en-US" sz="1400" b="1" dirty="0">
                <a:solidFill>
                  <a:srgbClr val="2230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inflación.</a:t>
            </a:r>
            <a:endParaRPr lang="en-US" sz="1400" dirty="0"/>
          </a:p>
        </p:txBody>
      </p:sp>
      <p:sp>
        <p:nvSpPr>
          <p:cNvPr id="8" name="Text 5"/>
          <p:cNvSpPr/>
          <p:nvPr/>
        </p:nvSpPr>
        <p:spPr>
          <a:xfrm>
            <a:off x="502920" y="2971800"/>
            <a:ext cx="41148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300" b="1" dirty="0">
                <a:solidFill>
                  <a:srgbClr val="2E7D5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¿Para qué sirve?</a:t>
            </a:r>
            <a:endParaRPr lang="en-US" sz="1300" dirty="0"/>
          </a:p>
        </p:txBody>
      </p:sp>
      <p:sp>
        <p:nvSpPr>
          <p:cNvPr id="9" name="Text 6"/>
          <p:cNvSpPr/>
          <p:nvPr/>
        </p:nvSpPr>
        <p:spPr>
          <a:xfrm>
            <a:off x="548640" y="3246120"/>
            <a:ext cx="4114800" cy="1371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342900" indent="-342900">
              <a:lnSpc>
                <a:spcPts val="2000"/>
              </a:lnSpc>
              <a:spcAft>
                <a:spcPts val="500"/>
              </a:spcAft>
              <a:buSzPct val="100000"/>
              <a:buChar char="•"/>
            </a:pPr>
            <a:r>
              <a:rPr lang="en-US" sz="1300" dirty="0">
                <a:solidFill>
                  <a:srgbClr val="2230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Medir la inflación mes a mes</a:t>
            </a:r>
            <a:endParaRPr lang="en-US" sz="1300" dirty="0"/>
          </a:p>
          <a:p>
            <a:pPr marL="342900" indent="-342900">
              <a:lnSpc>
                <a:spcPts val="2000"/>
              </a:lnSpc>
              <a:spcAft>
                <a:spcPts val="500"/>
              </a:spcAft>
              <a:buSzPct val="100000"/>
              <a:buChar char="•"/>
            </a:pPr>
            <a:r>
              <a:rPr lang="en-US" sz="1300" dirty="0">
                <a:solidFill>
                  <a:srgbClr val="2230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Ajustar salarios, arriendos y tarifas</a:t>
            </a:r>
            <a:endParaRPr lang="en-US" sz="1300" dirty="0"/>
          </a:p>
          <a:p>
            <a:pPr marL="342900" indent="-342900">
              <a:lnSpc>
                <a:spcPts val="2000"/>
              </a:lnSpc>
              <a:spcAft>
                <a:spcPts val="500"/>
              </a:spcAft>
              <a:buSzPct val="100000"/>
              <a:buChar char="•"/>
            </a:pPr>
            <a:r>
              <a:rPr lang="en-US" sz="1300" dirty="0">
                <a:solidFill>
                  <a:srgbClr val="2230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Comparar la economía con otros países</a:t>
            </a:r>
            <a:endParaRPr lang="en-US" sz="1300" dirty="0"/>
          </a:p>
        </p:txBody>
      </p:sp>
      <p:sp>
        <p:nvSpPr>
          <p:cNvPr id="10" name="card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4892040" y="1783080"/>
            <a:ext cx="3794760" cy="2788920"/>
          </a:xfrm>
          <a:prstGeom prst="roundRect">
            <a:avLst>
              <a:gd name="adj" fmla="val 2951"/>
            </a:avLst>
          </a:prstGeom>
          <a:solidFill>
            <a:srgbClr val="FFFFFF"/>
          </a:solidFill>
          <a:ln w="12700">
            <a:solidFill>
              <a:srgbClr val="D8E0D6"/>
            </a:solidFill>
            <a:prstDash val="solid"/>
          </a:ln>
          <a:effectLst>
            <a:outerShdw blurRad="88900" dist="38100" dir="5400000" algn="bl" rotWithShape="0">
              <a:srgbClr val="1A2A20">
                <a:alpha val="16000"/>
              </a:srgbClr>
            </a:outerShdw>
          </a:effectLst>
        </p:spPr>
        <p:txBody>
          <a:bodyPr/>
          <a:lstStyle/>
          <a:p>
            <a:endParaRPr lang="es-CO"/>
          </a:p>
        </p:txBody>
      </p:sp>
      <p:sp>
        <p:nvSpPr>
          <p:cNvPr id="11" name="Text 8"/>
          <p:cNvSpPr/>
          <p:nvPr/>
        </p:nvSpPr>
        <p:spPr>
          <a:xfrm>
            <a:off x="5074920" y="1965960"/>
            <a:ext cx="347472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00" b="1" kern="0" spc="100" dirty="0">
                <a:solidFill>
                  <a:srgbClr val="C1912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INFLACIÓN EN COLOMBIA · 2025</a:t>
            </a:r>
            <a:endParaRPr lang="en-US" sz="1100" dirty="0"/>
          </a:p>
        </p:txBody>
      </p:sp>
      <p:sp>
        <p:nvSpPr>
          <p:cNvPr id="12" name="Text 9"/>
          <p:cNvSpPr/>
          <p:nvPr/>
        </p:nvSpPr>
        <p:spPr>
          <a:xfrm>
            <a:off x="5074920" y="2240280"/>
            <a:ext cx="3474720" cy="9144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6200" b="1" dirty="0">
                <a:solidFill>
                  <a:srgbClr val="14563C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5,1%</a:t>
            </a:r>
            <a:endParaRPr lang="en-US" sz="6200" dirty="0"/>
          </a:p>
        </p:txBody>
      </p:sp>
      <p:sp>
        <p:nvSpPr>
          <p:cNvPr id="13" name="Text 10"/>
          <p:cNvSpPr/>
          <p:nvPr/>
        </p:nvSpPr>
        <p:spPr>
          <a:xfrm>
            <a:off x="5074920" y="3200400"/>
            <a:ext cx="342900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lnSpc>
                <a:spcPts val="1600"/>
              </a:lnSpc>
              <a:buNone/>
            </a:pPr>
            <a:r>
              <a:rPr lang="en-US" sz="1250" dirty="0">
                <a:solidFill>
                  <a:srgbClr val="5F6E6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variación anual del IPC al cierre de 2025 (5,2% en 2024).</a:t>
            </a:r>
            <a:endParaRPr lang="en-US" sz="1250" dirty="0"/>
          </a:p>
        </p:txBody>
      </p:sp>
      <p:sp>
        <p:nvSpPr>
          <p:cNvPr id="14" name="Text 11"/>
          <p:cNvSpPr/>
          <p:nvPr/>
        </p:nvSpPr>
        <p:spPr>
          <a:xfrm>
            <a:off x="5074920" y="3840480"/>
            <a:ext cx="347472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lnSpc>
                <a:spcPts val="1500"/>
              </a:lnSpc>
              <a:buNone/>
            </a:pPr>
            <a:r>
              <a:rPr lang="en-US" sz="1150" b="1" dirty="0">
                <a:solidFill>
                  <a:srgbClr val="2230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Mayores alzas 2025:  </a:t>
            </a:r>
            <a:r>
              <a:rPr lang="en-US" sz="1150" dirty="0">
                <a:solidFill>
                  <a:srgbClr val="5F6E6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Restaurantes y hoteles 7,9% · Educación 7,4% · Salud 7,2%</a:t>
            </a:r>
            <a:endParaRPr lang="en-US" sz="115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con disc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502920" y="457200"/>
            <a:ext cx="841248" cy="841248"/>
          </a:xfrm>
          <a:prstGeom prst="ellipse">
            <a:avLst/>
          </a:prstGeom>
          <a:solidFill>
            <a:srgbClr val="FFFFFF"/>
          </a:solidFill>
          <a:ln w="15875">
            <a:solidFill>
              <a:srgbClr val="E4EFE6"/>
            </a:solidFill>
            <a:prstDash val="solid"/>
          </a:ln>
          <a:effectLst>
            <a:outerShdw blurRad="88900" dist="38100" dir="5400000" algn="bl" rotWithShape="0">
              <a:srgbClr val="1A2A20">
                <a:alpha val="16000"/>
              </a:srgbClr>
            </a:outerShdw>
          </a:effectLst>
        </p:spPr>
        <p:txBody>
          <a:bodyPr/>
          <a:lstStyle/>
          <a:p>
            <a:endParaRPr lang="es-CO"/>
          </a:p>
        </p:txBody>
      </p:sp>
      <p:pic>
        <p:nvPicPr>
          <p:cNvPr id="3" name="Image 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4820" y="659100"/>
            <a:ext cx="437449" cy="437449"/>
          </a:xfrm>
          <a:prstGeom prst="rect">
            <a:avLst/>
          </a:prstGeom>
        </p:spPr>
      </p:pic>
      <p:sp>
        <p:nvSpPr>
          <p:cNvPr id="4" name="Text 1"/>
          <p:cNvSpPr/>
          <p:nvPr/>
        </p:nvSpPr>
        <p:spPr>
          <a:xfrm>
            <a:off x="1591056" y="457200"/>
            <a:ext cx="7132320" cy="2194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00" b="1" kern="0" spc="200" dirty="0">
                <a:solidFill>
                  <a:srgbClr val="C1912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TEMA 3 · CANASTA FAMILIAR</a:t>
            </a:r>
            <a:endParaRPr lang="en-US" sz="1100" dirty="0"/>
          </a:p>
        </p:txBody>
      </p:sp>
      <p:sp>
        <p:nvSpPr>
          <p:cNvPr id="5" name="Text 2"/>
          <p:cNvSpPr>
            <a:spLocks noGrp="1"/>
          </p:cNvSpPr>
          <p:nvPr>
            <p:ph type="title" idx="102" hasCustomPrompt="1"/>
          </p:nvPr>
        </p:nvSpPr>
        <p:spPr>
          <a:xfrm>
            <a:off x="1572768" y="676656"/>
            <a:ext cx="7223760" cy="8686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buNone/>
            </a:pPr>
            <a:r>
              <a:rPr lang="en-US" sz="2300" b="1" dirty="0">
                <a:solidFill>
                  <a:srgbClr val="14563C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¿Qué es la canasta familiar según el DANE?</a:t>
            </a:r>
            <a:endParaRPr lang="en-US" sz="2300" dirty="0"/>
          </a:p>
        </p:txBody>
      </p:sp>
      <p:sp>
        <p:nvSpPr>
          <p:cNvPr id="6" name="Text 3"/>
          <p:cNvSpPr/>
          <p:nvPr/>
        </p:nvSpPr>
        <p:spPr>
          <a:xfrm>
            <a:off x="8229600" y="4828032"/>
            <a:ext cx="640080" cy="31089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900" dirty="0">
                <a:solidFill>
                  <a:srgbClr val="CFE0D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04</a:t>
            </a:r>
            <a:endParaRPr lang="en-US" sz="900" dirty="0"/>
          </a:p>
        </p:txBody>
      </p:sp>
      <p:sp>
        <p:nvSpPr>
          <p:cNvPr id="7" name="Text 4"/>
          <p:cNvSpPr/>
          <p:nvPr/>
        </p:nvSpPr>
        <p:spPr>
          <a:xfrm>
            <a:off x="502920" y="1783080"/>
            <a:ext cx="4160520" cy="146304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000"/>
              </a:lnSpc>
              <a:spcAft>
                <a:spcPts val="600"/>
              </a:spcAft>
              <a:buNone/>
            </a:pPr>
            <a:r>
              <a:rPr lang="en-US" sz="1400" dirty="0">
                <a:solidFill>
                  <a:srgbClr val="2230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Es el </a:t>
            </a:r>
            <a:r>
              <a:rPr lang="en-US" sz="1400" b="1" dirty="0">
                <a:solidFill>
                  <a:srgbClr val="2230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conjunto de bienes y servicios que los hogares consumen habitualmente</a:t>
            </a:r>
            <a:r>
              <a:rPr lang="en-US" sz="1400" dirty="0">
                <a:solidFill>
                  <a:srgbClr val="2230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. El DANE la define a partir de la Encuesta Nacional de Presupuesto de los Hogares (ENPH) y sobre ella calcula el IPC.</a:t>
            </a:r>
            <a:endParaRPr lang="en-US" sz="1400" dirty="0"/>
          </a:p>
        </p:txBody>
      </p:sp>
      <p:sp>
        <p:nvSpPr>
          <p:cNvPr id="8" name="Text 5"/>
          <p:cNvSpPr/>
          <p:nvPr/>
        </p:nvSpPr>
        <p:spPr>
          <a:xfrm>
            <a:off x="502920" y="3246120"/>
            <a:ext cx="4160520" cy="10058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lnSpc>
                <a:spcPts val="1800"/>
              </a:lnSpc>
              <a:buNone/>
            </a:pPr>
            <a:r>
              <a:rPr lang="en-US" sz="1250" i="1" dirty="0">
                <a:solidFill>
                  <a:srgbClr val="5F6E6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Sirve para saber en qué gastan las familias y con qué peso, y así medir cómo cambia el costo de vida.</a:t>
            </a:r>
            <a:endParaRPr lang="en-US" sz="1250" dirty="0"/>
          </a:p>
        </p:txBody>
      </p:sp>
      <p:pic>
        <p:nvPicPr>
          <p:cNvPr id="9" name="Image 1" descr="Billetes y monedas colombianas junto a una canasta de compras"/>
          <p:cNvPicPr>
            <a:picLocks noChangeAspect="1"/>
          </p:cNvPicPr>
          <p:nvPr/>
        </p:nvPicPr>
        <p:blipFill>
          <a:blip r:embed="rId4"/>
          <a:srcRect t="17988" b="17988"/>
          <a:stretch/>
        </p:blipFill>
        <p:spPr>
          <a:xfrm>
            <a:off x="4937760" y="1783080"/>
            <a:ext cx="3749040" cy="1600200"/>
          </a:xfrm>
          <a:prstGeom prst="rect">
            <a:avLst/>
          </a:prstGeom>
        </p:spPr>
      </p:pic>
      <p:sp>
        <p:nvSpPr>
          <p:cNvPr id="10" name="card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4937760" y="3520440"/>
            <a:ext cx="1188720" cy="960120"/>
          </a:xfrm>
          <a:prstGeom prst="roundRect">
            <a:avLst>
              <a:gd name="adj" fmla="val 8571"/>
            </a:avLst>
          </a:prstGeom>
          <a:solidFill>
            <a:srgbClr val="FFFFFF"/>
          </a:solidFill>
          <a:ln w="12700">
            <a:solidFill>
              <a:srgbClr val="D8E0D6"/>
            </a:solidFill>
            <a:prstDash val="solid"/>
          </a:ln>
          <a:effectLst>
            <a:outerShdw blurRad="88900" dist="38100" dir="5400000" algn="bl" rotWithShape="0">
              <a:srgbClr val="1A2A20">
                <a:alpha val="16000"/>
              </a:srgbClr>
            </a:outerShdw>
          </a:effectLst>
        </p:spPr>
        <p:txBody>
          <a:bodyPr/>
          <a:lstStyle/>
          <a:p>
            <a:endParaRPr lang="es-CO"/>
          </a:p>
        </p:txBody>
      </p:sp>
      <p:sp>
        <p:nvSpPr>
          <p:cNvPr id="11" name="Text 7"/>
          <p:cNvSpPr/>
          <p:nvPr/>
        </p:nvSpPr>
        <p:spPr>
          <a:xfrm>
            <a:off x="4937760" y="3639312"/>
            <a:ext cx="118872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2300" b="1" dirty="0">
                <a:solidFill>
                  <a:srgbClr val="14563C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443</a:t>
            </a:r>
            <a:endParaRPr lang="en-US" sz="2300" dirty="0"/>
          </a:p>
        </p:txBody>
      </p:sp>
      <p:sp>
        <p:nvSpPr>
          <p:cNvPr id="12" name="Text 8"/>
          <p:cNvSpPr/>
          <p:nvPr/>
        </p:nvSpPr>
        <p:spPr>
          <a:xfrm>
            <a:off x="4937760" y="4096512"/>
            <a:ext cx="118872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050" dirty="0">
                <a:solidFill>
                  <a:srgbClr val="5F6E6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artículos</a:t>
            </a:r>
            <a:endParaRPr lang="en-US" sz="1050" dirty="0"/>
          </a:p>
        </p:txBody>
      </p:sp>
      <p:sp>
        <p:nvSpPr>
          <p:cNvPr id="13" name="card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6217920" y="3520440"/>
            <a:ext cx="1188720" cy="960120"/>
          </a:xfrm>
          <a:prstGeom prst="roundRect">
            <a:avLst>
              <a:gd name="adj" fmla="val 8571"/>
            </a:avLst>
          </a:prstGeom>
          <a:solidFill>
            <a:srgbClr val="FFFFFF"/>
          </a:solidFill>
          <a:ln w="12700">
            <a:solidFill>
              <a:srgbClr val="D8E0D6"/>
            </a:solidFill>
            <a:prstDash val="solid"/>
          </a:ln>
          <a:effectLst>
            <a:outerShdw blurRad="88900" dist="38100" dir="5400000" algn="bl" rotWithShape="0">
              <a:srgbClr val="1A2A20">
                <a:alpha val="16000"/>
              </a:srgbClr>
            </a:outerShdw>
          </a:effectLst>
        </p:spPr>
        <p:txBody>
          <a:bodyPr/>
          <a:lstStyle/>
          <a:p>
            <a:endParaRPr lang="es-CO"/>
          </a:p>
        </p:txBody>
      </p:sp>
      <p:sp>
        <p:nvSpPr>
          <p:cNvPr id="14" name="Text 10"/>
          <p:cNvSpPr/>
          <p:nvPr/>
        </p:nvSpPr>
        <p:spPr>
          <a:xfrm>
            <a:off x="6217920" y="3639312"/>
            <a:ext cx="118872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2300" b="1" dirty="0">
                <a:solidFill>
                  <a:srgbClr val="14563C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12</a:t>
            </a:r>
            <a:endParaRPr lang="en-US" sz="2300" dirty="0"/>
          </a:p>
        </p:txBody>
      </p:sp>
      <p:sp>
        <p:nvSpPr>
          <p:cNvPr id="15" name="Text 11"/>
          <p:cNvSpPr/>
          <p:nvPr/>
        </p:nvSpPr>
        <p:spPr>
          <a:xfrm>
            <a:off x="6217920" y="4096512"/>
            <a:ext cx="118872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050" dirty="0">
                <a:solidFill>
                  <a:srgbClr val="5F6E6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divisiones</a:t>
            </a:r>
            <a:endParaRPr lang="en-US" sz="1050" dirty="0"/>
          </a:p>
        </p:txBody>
      </p:sp>
      <p:sp>
        <p:nvSpPr>
          <p:cNvPr id="16" name="card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7498080" y="3520440"/>
            <a:ext cx="1188720" cy="960120"/>
          </a:xfrm>
          <a:prstGeom prst="roundRect">
            <a:avLst>
              <a:gd name="adj" fmla="val 8571"/>
            </a:avLst>
          </a:prstGeom>
          <a:solidFill>
            <a:srgbClr val="FFFFFF"/>
          </a:solidFill>
          <a:ln w="12700">
            <a:solidFill>
              <a:srgbClr val="D8E0D6"/>
            </a:solidFill>
            <a:prstDash val="solid"/>
          </a:ln>
          <a:effectLst>
            <a:outerShdw blurRad="88900" dist="38100" dir="5400000" algn="bl" rotWithShape="0">
              <a:srgbClr val="1A2A20">
                <a:alpha val="16000"/>
              </a:srgbClr>
            </a:outerShdw>
          </a:effectLst>
        </p:spPr>
        <p:txBody>
          <a:bodyPr/>
          <a:lstStyle/>
          <a:p>
            <a:endParaRPr lang="es-CO"/>
          </a:p>
        </p:txBody>
      </p:sp>
      <p:sp>
        <p:nvSpPr>
          <p:cNvPr id="17" name="Text 13"/>
          <p:cNvSpPr/>
          <p:nvPr/>
        </p:nvSpPr>
        <p:spPr>
          <a:xfrm>
            <a:off x="7498080" y="3639312"/>
            <a:ext cx="118872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500" b="1" dirty="0">
                <a:solidFill>
                  <a:srgbClr val="14563C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c/ 10 años</a:t>
            </a:r>
            <a:endParaRPr lang="en-US" sz="1500" dirty="0"/>
          </a:p>
        </p:txBody>
      </p:sp>
      <p:sp>
        <p:nvSpPr>
          <p:cNvPr id="18" name="Text 14"/>
          <p:cNvSpPr/>
          <p:nvPr/>
        </p:nvSpPr>
        <p:spPr>
          <a:xfrm>
            <a:off x="7498080" y="4096512"/>
            <a:ext cx="118872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050" dirty="0">
                <a:solidFill>
                  <a:srgbClr val="5F6E6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se actualiza</a:t>
            </a:r>
            <a:endParaRPr lang="en-US" sz="105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con disc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502920" y="457200"/>
            <a:ext cx="841248" cy="841248"/>
          </a:xfrm>
          <a:prstGeom prst="ellipse">
            <a:avLst/>
          </a:prstGeom>
          <a:solidFill>
            <a:srgbClr val="FFFFFF"/>
          </a:solidFill>
          <a:ln w="15875">
            <a:solidFill>
              <a:srgbClr val="E4EFE6"/>
            </a:solidFill>
            <a:prstDash val="solid"/>
          </a:ln>
          <a:effectLst>
            <a:outerShdw blurRad="88900" dist="38100" dir="5400000" algn="bl" rotWithShape="0">
              <a:srgbClr val="1A2A20">
                <a:alpha val="16000"/>
              </a:srgbClr>
            </a:outerShdw>
          </a:effectLst>
        </p:spPr>
        <p:txBody>
          <a:bodyPr/>
          <a:lstStyle/>
          <a:p>
            <a:endParaRPr lang="es-CO"/>
          </a:p>
        </p:txBody>
      </p:sp>
      <p:pic>
        <p:nvPicPr>
          <p:cNvPr id="3" name="Image 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4820" y="659100"/>
            <a:ext cx="437449" cy="437449"/>
          </a:xfrm>
          <a:prstGeom prst="rect">
            <a:avLst/>
          </a:prstGeom>
        </p:spPr>
      </p:pic>
      <p:sp>
        <p:nvSpPr>
          <p:cNvPr id="4" name="Text 1"/>
          <p:cNvSpPr/>
          <p:nvPr/>
        </p:nvSpPr>
        <p:spPr>
          <a:xfrm>
            <a:off x="1591056" y="457200"/>
            <a:ext cx="7132320" cy="2194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00" b="1" kern="0" spc="200" dirty="0">
                <a:solidFill>
                  <a:srgbClr val="C1912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TEMA 4 · CANASTA FAMILIAR</a:t>
            </a:r>
            <a:endParaRPr lang="en-US" sz="1100" dirty="0"/>
          </a:p>
        </p:txBody>
      </p:sp>
      <p:sp>
        <p:nvSpPr>
          <p:cNvPr id="5" name="Text 2"/>
          <p:cNvSpPr>
            <a:spLocks noGrp="1"/>
          </p:cNvSpPr>
          <p:nvPr>
            <p:ph type="title" idx="102" hasCustomPrompt="1"/>
          </p:nvPr>
        </p:nvSpPr>
        <p:spPr>
          <a:xfrm>
            <a:off x="1572768" y="676656"/>
            <a:ext cx="7223760" cy="8686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buNone/>
            </a:pPr>
            <a:r>
              <a:rPr lang="en-US" sz="2300" b="1" dirty="0">
                <a:solidFill>
                  <a:srgbClr val="14563C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Estructura de la canasta familiar del DANE</a:t>
            </a:r>
            <a:endParaRPr lang="en-US" sz="2300" dirty="0"/>
          </a:p>
        </p:txBody>
      </p:sp>
      <p:sp>
        <p:nvSpPr>
          <p:cNvPr id="6" name="Text 3"/>
          <p:cNvSpPr/>
          <p:nvPr/>
        </p:nvSpPr>
        <p:spPr>
          <a:xfrm>
            <a:off x="8229600" y="4828032"/>
            <a:ext cx="640080" cy="31089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900" dirty="0">
                <a:solidFill>
                  <a:srgbClr val="CFE0D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05</a:t>
            </a:r>
            <a:endParaRPr lang="en-US" sz="900" dirty="0"/>
          </a:p>
        </p:txBody>
      </p:sp>
      <p:sp>
        <p:nvSpPr>
          <p:cNvPr id="7" name="Text 4"/>
          <p:cNvSpPr/>
          <p:nvPr/>
        </p:nvSpPr>
        <p:spPr>
          <a:xfrm>
            <a:off x="502920" y="1783080"/>
            <a:ext cx="82296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400" dirty="0">
                <a:solidFill>
                  <a:srgbClr val="2230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La canasta se organiza en niveles jerárquicos, de lo más general a lo más específico:</a:t>
            </a:r>
            <a:endParaRPr lang="en-US" sz="1400" dirty="0"/>
          </a:p>
        </p:txBody>
      </p:sp>
      <p:sp>
        <p:nvSpPr>
          <p:cNvPr id="8" name="card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502920" y="2377440"/>
            <a:ext cx="1817370" cy="1554480"/>
          </a:xfrm>
          <a:prstGeom prst="roundRect">
            <a:avLst>
              <a:gd name="adj" fmla="val 5294"/>
            </a:avLst>
          </a:prstGeom>
          <a:solidFill>
            <a:srgbClr val="FFFFFF"/>
          </a:solidFill>
          <a:ln w="12700">
            <a:solidFill>
              <a:srgbClr val="D8E0D6"/>
            </a:solidFill>
            <a:prstDash val="solid"/>
          </a:ln>
          <a:effectLst>
            <a:outerShdw blurRad="88900" dist="38100" dir="5400000" algn="bl" rotWithShape="0">
              <a:srgbClr val="1A2A20">
                <a:alpha val="16000"/>
              </a:srgbClr>
            </a:outerShdw>
          </a:effectLst>
        </p:spPr>
        <p:txBody>
          <a:bodyPr/>
          <a:lstStyle/>
          <a:p>
            <a:endParaRPr lang="es-CO"/>
          </a:p>
        </p:txBody>
      </p:sp>
      <p:sp>
        <p:nvSpPr>
          <p:cNvPr id="9" name="node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027557" y="2560320"/>
            <a:ext cx="768096" cy="768096"/>
          </a:xfrm>
          <a:prstGeom prst="ellipse">
            <a:avLst/>
          </a:prstGeom>
          <a:solidFill>
            <a:srgbClr val="14563C"/>
          </a:solidFill>
          <a:ln/>
        </p:spPr>
        <p:txBody>
          <a:bodyPr/>
          <a:lstStyle/>
          <a:p>
            <a:endParaRPr lang="es-CO"/>
          </a:p>
        </p:txBody>
      </p:sp>
      <p:sp>
        <p:nvSpPr>
          <p:cNvPr id="10" name="Text 7"/>
          <p:cNvSpPr/>
          <p:nvPr/>
        </p:nvSpPr>
        <p:spPr>
          <a:xfrm>
            <a:off x="1027557" y="2560320"/>
            <a:ext cx="768096" cy="7680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2200" b="1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12</a:t>
            </a:r>
            <a:endParaRPr lang="en-US" sz="2200" dirty="0"/>
          </a:p>
        </p:txBody>
      </p:sp>
      <p:sp>
        <p:nvSpPr>
          <p:cNvPr id="11" name="Text 8"/>
          <p:cNvSpPr/>
          <p:nvPr/>
        </p:nvSpPr>
        <p:spPr>
          <a:xfrm>
            <a:off x="594360" y="3364992"/>
            <a:ext cx="163449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400" b="1" dirty="0">
                <a:solidFill>
                  <a:srgbClr val="14563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Divisiones</a:t>
            </a:r>
            <a:endParaRPr lang="en-US" sz="1400" dirty="0"/>
          </a:p>
        </p:txBody>
      </p:sp>
      <p:sp>
        <p:nvSpPr>
          <p:cNvPr id="12" name="Text 9"/>
          <p:cNvSpPr/>
          <p:nvPr/>
        </p:nvSpPr>
        <p:spPr>
          <a:xfrm>
            <a:off x="594360" y="3639312"/>
            <a:ext cx="163449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lnSpc>
                <a:spcPts val="1100"/>
              </a:lnSpc>
              <a:buNone/>
            </a:pPr>
            <a:r>
              <a:rPr lang="en-US" sz="1000" dirty="0">
                <a:solidFill>
                  <a:srgbClr val="5F6E6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p. ej. Alimentos, Transporte, Salud</a:t>
            </a:r>
            <a:endParaRPr lang="en-US" sz="1000" dirty="0"/>
          </a:p>
        </p:txBody>
      </p:sp>
      <p:sp>
        <p:nvSpPr>
          <p:cNvPr id="13" name="Text 10"/>
          <p:cNvSpPr/>
          <p:nvPr/>
        </p:nvSpPr>
        <p:spPr>
          <a:xfrm>
            <a:off x="2315718" y="2697480"/>
            <a:ext cx="329184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3000" b="1" dirty="0">
                <a:solidFill>
                  <a:srgbClr val="C1912B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›</a:t>
            </a:r>
            <a:endParaRPr lang="en-US" sz="3000" dirty="0"/>
          </a:p>
        </p:txBody>
      </p:sp>
      <p:sp>
        <p:nvSpPr>
          <p:cNvPr id="14" name="card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2640330" y="2377440"/>
            <a:ext cx="1817370" cy="1554480"/>
          </a:xfrm>
          <a:prstGeom prst="roundRect">
            <a:avLst>
              <a:gd name="adj" fmla="val 5294"/>
            </a:avLst>
          </a:prstGeom>
          <a:solidFill>
            <a:srgbClr val="FFFFFF"/>
          </a:solidFill>
          <a:ln w="12700">
            <a:solidFill>
              <a:srgbClr val="D8E0D6"/>
            </a:solidFill>
            <a:prstDash val="solid"/>
          </a:ln>
          <a:effectLst>
            <a:outerShdw blurRad="88900" dist="38100" dir="5400000" algn="bl" rotWithShape="0">
              <a:srgbClr val="1A2A20">
                <a:alpha val="16000"/>
              </a:srgbClr>
            </a:outerShdw>
          </a:effectLst>
        </p:spPr>
        <p:txBody>
          <a:bodyPr/>
          <a:lstStyle/>
          <a:p>
            <a:endParaRPr lang="es-CO"/>
          </a:p>
        </p:txBody>
      </p:sp>
      <p:sp>
        <p:nvSpPr>
          <p:cNvPr id="15" name="node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3164967" y="2560320"/>
            <a:ext cx="768096" cy="768096"/>
          </a:xfrm>
          <a:prstGeom prst="ellipse">
            <a:avLst/>
          </a:prstGeom>
          <a:solidFill>
            <a:srgbClr val="14563C"/>
          </a:solidFill>
          <a:ln/>
        </p:spPr>
        <p:txBody>
          <a:bodyPr/>
          <a:lstStyle/>
          <a:p>
            <a:endParaRPr lang="es-CO"/>
          </a:p>
        </p:txBody>
      </p:sp>
      <p:sp>
        <p:nvSpPr>
          <p:cNvPr id="16" name="Text 13"/>
          <p:cNvSpPr/>
          <p:nvPr/>
        </p:nvSpPr>
        <p:spPr>
          <a:xfrm>
            <a:off x="3164967" y="2560320"/>
            <a:ext cx="768096" cy="7680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2200" b="1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42</a:t>
            </a:r>
            <a:endParaRPr lang="en-US" sz="2200" dirty="0"/>
          </a:p>
        </p:txBody>
      </p:sp>
      <p:sp>
        <p:nvSpPr>
          <p:cNvPr id="17" name="Text 14"/>
          <p:cNvSpPr/>
          <p:nvPr/>
        </p:nvSpPr>
        <p:spPr>
          <a:xfrm>
            <a:off x="2731770" y="3364992"/>
            <a:ext cx="163449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400" b="1" dirty="0">
                <a:solidFill>
                  <a:srgbClr val="14563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Grupos</a:t>
            </a:r>
            <a:endParaRPr lang="en-US" sz="1400" dirty="0"/>
          </a:p>
        </p:txBody>
      </p:sp>
      <p:sp>
        <p:nvSpPr>
          <p:cNvPr id="18" name="Text 15"/>
          <p:cNvSpPr/>
          <p:nvPr/>
        </p:nvSpPr>
        <p:spPr>
          <a:xfrm>
            <a:off x="2731770" y="3639312"/>
            <a:ext cx="163449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lnSpc>
                <a:spcPts val="1100"/>
              </a:lnSpc>
              <a:buNone/>
            </a:pPr>
            <a:r>
              <a:rPr lang="en-US" sz="1000" dirty="0">
                <a:solidFill>
                  <a:srgbClr val="5F6E6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dentro de cada división</a:t>
            </a:r>
            <a:endParaRPr lang="en-US" sz="1000" dirty="0"/>
          </a:p>
        </p:txBody>
      </p:sp>
      <p:sp>
        <p:nvSpPr>
          <p:cNvPr id="19" name="Text 16"/>
          <p:cNvSpPr/>
          <p:nvPr/>
        </p:nvSpPr>
        <p:spPr>
          <a:xfrm>
            <a:off x="4453128" y="2697480"/>
            <a:ext cx="329184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3000" b="1" dirty="0">
                <a:solidFill>
                  <a:srgbClr val="C1912B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›</a:t>
            </a:r>
            <a:endParaRPr lang="en-US" sz="3000" dirty="0"/>
          </a:p>
        </p:txBody>
      </p:sp>
      <p:sp>
        <p:nvSpPr>
          <p:cNvPr id="20" name="card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4777740" y="2377440"/>
            <a:ext cx="1817370" cy="1554480"/>
          </a:xfrm>
          <a:prstGeom prst="roundRect">
            <a:avLst>
              <a:gd name="adj" fmla="val 5294"/>
            </a:avLst>
          </a:prstGeom>
          <a:solidFill>
            <a:srgbClr val="FFFFFF"/>
          </a:solidFill>
          <a:ln w="12700">
            <a:solidFill>
              <a:srgbClr val="D8E0D6"/>
            </a:solidFill>
            <a:prstDash val="solid"/>
          </a:ln>
          <a:effectLst>
            <a:outerShdw blurRad="88900" dist="38100" dir="5400000" algn="bl" rotWithShape="0">
              <a:srgbClr val="1A2A20">
                <a:alpha val="16000"/>
              </a:srgbClr>
            </a:outerShdw>
          </a:effectLst>
        </p:spPr>
        <p:txBody>
          <a:bodyPr/>
          <a:lstStyle/>
          <a:p>
            <a:endParaRPr lang="es-CO"/>
          </a:p>
        </p:txBody>
      </p:sp>
      <p:sp>
        <p:nvSpPr>
          <p:cNvPr id="21" name="node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5302377" y="2560320"/>
            <a:ext cx="768096" cy="768096"/>
          </a:xfrm>
          <a:prstGeom prst="ellipse">
            <a:avLst/>
          </a:prstGeom>
          <a:solidFill>
            <a:srgbClr val="14563C"/>
          </a:solidFill>
          <a:ln/>
        </p:spPr>
        <p:txBody>
          <a:bodyPr/>
          <a:lstStyle/>
          <a:p>
            <a:endParaRPr lang="es-CO"/>
          </a:p>
        </p:txBody>
      </p:sp>
      <p:sp>
        <p:nvSpPr>
          <p:cNvPr id="22" name="Text 19"/>
          <p:cNvSpPr/>
          <p:nvPr/>
        </p:nvSpPr>
        <p:spPr>
          <a:xfrm>
            <a:off x="5302377" y="2560320"/>
            <a:ext cx="768096" cy="7680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2200" b="1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84</a:t>
            </a:r>
            <a:endParaRPr lang="en-US" sz="2200" dirty="0"/>
          </a:p>
        </p:txBody>
      </p:sp>
      <p:sp>
        <p:nvSpPr>
          <p:cNvPr id="23" name="Text 20"/>
          <p:cNvSpPr/>
          <p:nvPr/>
        </p:nvSpPr>
        <p:spPr>
          <a:xfrm>
            <a:off x="4869180" y="3364992"/>
            <a:ext cx="163449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400" b="1" dirty="0">
                <a:solidFill>
                  <a:srgbClr val="14563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Clases</a:t>
            </a:r>
            <a:endParaRPr lang="en-US" sz="1400" dirty="0"/>
          </a:p>
        </p:txBody>
      </p:sp>
      <p:sp>
        <p:nvSpPr>
          <p:cNvPr id="24" name="Text 21"/>
          <p:cNvSpPr/>
          <p:nvPr/>
        </p:nvSpPr>
        <p:spPr>
          <a:xfrm>
            <a:off x="4869180" y="3639312"/>
            <a:ext cx="163449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lnSpc>
                <a:spcPts val="1100"/>
              </a:lnSpc>
              <a:buNone/>
            </a:pPr>
            <a:r>
              <a:rPr lang="en-US" sz="1000" dirty="0">
                <a:solidFill>
                  <a:srgbClr val="5F6E6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categorías más finas</a:t>
            </a:r>
            <a:endParaRPr lang="en-US" sz="1000" dirty="0"/>
          </a:p>
        </p:txBody>
      </p:sp>
      <p:sp>
        <p:nvSpPr>
          <p:cNvPr id="25" name="Text 22"/>
          <p:cNvSpPr/>
          <p:nvPr/>
        </p:nvSpPr>
        <p:spPr>
          <a:xfrm>
            <a:off x="6590538" y="2697480"/>
            <a:ext cx="329184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3000" b="1" dirty="0">
                <a:solidFill>
                  <a:srgbClr val="C1912B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›</a:t>
            </a:r>
            <a:endParaRPr lang="en-US" sz="3000" dirty="0"/>
          </a:p>
        </p:txBody>
      </p:sp>
      <p:sp>
        <p:nvSpPr>
          <p:cNvPr id="26" name="card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6915150" y="2377440"/>
            <a:ext cx="1817370" cy="1554480"/>
          </a:xfrm>
          <a:prstGeom prst="roundRect">
            <a:avLst>
              <a:gd name="adj" fmla="val 5294"/>
            </a:avLst>
          </a:prstGeom>
          <a:solidFill>
            <a:srgbClr val="FFFFFF"/>
          </a:solidFill>
          <a:ln w="12700">
            <a:solidFill>
              <a:srgbClr val="D8E0D6"/>
            </a:solidFill>
            <a:prstDash val="solid"/>
          </a:ln>
          <a:effectLst>
            <a:outerShdw blurRad="88900" dist="38100" dir="5400000" algn="bl" rotWithShape="0">
              <a:srgbClr val="1A2A20">
                <a:alpha val="16000"/>
              </a:srgbClr>
            </a:outerShdw>
          </a:effectLst>
        </p:spPr>
        <p:txBody>
          <a:bodyPr/>
          <a:lstStyle/>
          <a:p>
            <a:endParaRPr lang="es-CO"/>
          </a:p>
        </p:txBody>
      </p:sp>
      <p:sp>
        <p:nvSpPr>
          <p:cNvPr id="27" name="node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7439787" y="2560320"/>
            <a:ext cx="768096" cy="768096"/>
          </a:xfrm>
          <a:prstGeom prst="ellipse">
            <a:avLst/>
          </a:prstGeom>
          <a:solidFill>
            <a:srgbClr val="14563C"/>
          </a:solidFill>
          <a:ln/>
        </p:spPr>
        <p:txBody>
          <a:bodyPr/>
          <a:lstStyle/>
          <a:p>
            <a:endParaRPr lang="es-CO"/>
          </a:p>
        </p:txBody>
      </p:sp>
      <p:sp>
        <p:nvSpPr>
          <p:cNvPr id="28" name="Text 25"/>
          <p:cNvSpPr/>
          <p:nvPr/>
        </p:nvSpPr>
        <p:spPr>
          <a:xfrm>
            <a:off x="7439787" y="2560320"/>
            <a:ext cx="768096" cy="7680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2200" b="1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188</a:t>
            </a:r>
            <a:endParaRPr lang="en-US" sz="2200" dirty="0"/>
          </a:p>
        </p:txBody>
      </p:sp>
      <p:sp>
        <p:nvSpPr>
          <p:cNvPr id="29" name="Text 26"/>
          <p:cNvSpPr/>
          <p:nvPr/>
        </p:nvSpPr>
        <p:spPr>
          <a:xfrm>
            <a:off x="7006590" y="3364992"/>
            <a:ext cx="163449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400" b="1" dirty="0">
                <a:solidFill>
                  <a:srgbClr val="14563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Subclases</a:t>
            </a:r>
            <a:endParaRPr lang="en-US" sz="1400" dirty="0"/>
          </a:p>
        </p:txBody>
      </p:sp>
      <p:sp>
        <p:nvSpPr>
          <p:cNvPr id="30" name="Text 27"/>
          <p:cNvSpPr/>
          <p:nvPr/>
        </p:nvSpPr>
        <p:spPr>
          <a:xfrm>
            <a:off x="7006590" y="3639312"/>
            <a:ext cx="163449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lnSpc>
                <a:spcPts val="1100"/>
              </a:lnSpc>
              <a:buNone/>
            </a:pPr>
            <a:r>
              <a:rPr lang="en-US" sz="1000" dirty="0">
                <a:solidFill>
                  <a:srgbClr val="5F6E6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artículos agrupados</a:t>
            </a:r>
            <a:endParaRPr lang="en-US" sz="1000" dirty="0"/>
          </a:p>
        </p:txBody>
      </p:sp>
      <p:sp>
        <p:nvSpPr>
          <p:cNvPr id="31" name="Text 28"/>
          <p:cNvSpPr/>
          <p:nvPr/>
        </p:nvSpPr>
        <p:spPr>
          <a:xfrm>
            <a:off x="502920" y="4224528"/>
            <a:ext cx="82296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200" i="1" dirty="0">
                <a:solidFill>
                  <a:srgbClr val="5F6E6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El DANE registra cada mes el precio de los 443 artículos de la canasta para calcular el IPC.</a:t>
            </a:r>
            <a:endParaRPr lang="en-US" sz="12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con disc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502920" y="457200"/>
            <a:ext cx="841248" cy="841248"/>
          </a:xfrm>
          <a:prstGeom prst="ellipse">
            <a:avLst/>
          </a:prstGeom>
          <a:solidFill>
            <a:srgbClr val="FFFFFF"/>
          </a:solidFill>
          <a:ln w="15875">
            <a:solidFill>
              <a:srgbClr val="E4EFE6"/>
            </a:solidFill>
            <a:prstDash val="solid"/>
          </a:ln>
          <a:effectLst>
            <a:outerShdw blurRad="88900" dist="38100" dir="5400000" algn="bl" rotWithShape="0">
              <a:srgbClr val="1A2A20">
                <a:alpha val="16000"/>
              </a:srgbClr>
            </a:outerShdw>
          </a:effectLst>
        </p:spPr>
        <p:txBody>
          <a:bodyPr/>
          <a:lstStyle/>
          <a:p>
            <a:endParaRPr lang="es-CO"/>
          </a:p>
        </p:txBody>
      </p:sp>
      <p:pic>
        <p:nvPicPr>
          <p:cNvPr id="3" name="Image 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4820" y="668433"/>
            <a:ext cx="437449" cy="418782"/>
          </a:xfrm>
          <a:prstGeom prst="rect">
            <a:avLst/>
          </a:prstGeom>
        </p:spPr>
      </p:pic>
      <p:sp>
        <p:nvSpPr>
          <p:cNvPr id="4" name="Text 1"/>
          <p:cNvSpPr/>
          <p:nvPr/>
        </p:nvSpPr>
        <p:spPr>
          <a:xfrm>
            <a:off x="1591056" y="457200"/>
            <a:ext cx="7132320" cy="2194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00" b="1" kern="0" spc="200" dirty="0">
                <a:solidFill>
                  <a:srgbClr val="C1912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TEMA 5 · CANASTA FAMILIAR</a:t>
            </a:r>
            <a:endParaRPr lang="en-US" sz="1100" dirty="0"/>
          </a:p>
        </p:txBody>
      </p:sp>
      <p:sp>
        <p:nvSpPr>
          <p:cNvPr id="5" name="Text 2"/>
          <p:cNvSpPr>
            <a:spLocks noGrp="1"/>
          </p:cNvSpPr>
          <p:nvPr>
            <p:ph type="title" idx="102" hasCustomPrompt="1"/>
          </p:nvPr>
        </p:nvSpPr>
        <p:spPr>
          <a:xfrm>
            <a:off x="1572768" y="676656"/>
            <a:ext cx="7223760" cy="8686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buNone/>
            </a:pPr>
            <a:r>
              <a:rPr lang="en-US" sz="2300" b="1" dirty="0">
                <a:solidFill>
                  <a:srgbClr val="14563C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Composición de la canasta familiar del DANE</a:t>
            </a:r>
            <a:endParaRPr lang="en-US" sz="2300" dirty="0"/>
          </a:p>
        </p:txBody>
      </p:sp>
      <p:sp>
        <p:nvSpPr>
          <p:cNvPr id="6" name="Text 3"/>
          <p:cNvSpPr/>
          <p:nvPr/>
        </p:nvSpPr>
        <p:spPr>
          <a:xfrm>
            <a:off x="8229600" y="4828032"/>
            <a:ext cx="640080" cy="31089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900" dirty="0">
                <a:solidFill>
                  <a:srgbClr val="CFE0D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06</a:t>
            </a:r>
            <a:endParaRPr lang="en-US" sz="900" dirty="0"/>
          </a:p>
        </p:txBody>
      </p:sp>
      <p:sp>
        <p:nvSpPr>
          <p:cNvPr id="7" name="Text 4"/>
          <p:cNvSpPr/>
          <p:nvPr/>
        </p:nvSpPr>
        <p:spPr>
          <a:xfrm>
            <a:off x="502920" y="1691640"/>
            <a:ext cx="54864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300" b="1" dirty="0">
                <a:solidFill>
                  <a:srgbClr val="2E7D5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Peso (%) de cada división de gasto en el IPC total</a:t>
            </a:r>
            <a:endParaRPr lang="en-US" sz="1300" dirty="0"/>
          </a:p>
        </p:txBody>
      </p:sp>
      <p:graphicFrame>
        <p:nvGraphicFramePr>
          <p:cNvPr id="8" name="Composición canasta" descr="Gráfico de barras: Alojamiento 33,1%, Alimentos 15,1%, Transporte 12,9%, Restaurantes 9,4%, y demás divisiones con pesos menores."/>
          <p:cNvGraphicFramePr/>
          <p:nvPr/>
        </p:nvGraphicFramePr>
        <p:xfrm>
          <a:off x="365760" y="2057400"/>
          <a:ext cx="580644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9" name="card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6400800" y="2057400"/>
            <a:ext cx="2331720" cy="2743200"/>
          </a:xfrm>
          <a:prstGeom prst="roundRect">
            <a:avLst>
              <a:gd name="adj" fmla="val 3529"/>
            </a:avLst>
          </a:prstGeom>
          <a:solidFill>
            <a:srgbClr val="14563C"/>
          </a:solidFill>
          <a:ln w="12700">
            <a:solidFill>
              <a:srgbClr val="14563C"/>
            </a:solidFill>
            <a:prstDash val="solid"/>
          </a:ln>
          <a:effectLst>
            <a:outerShdw blurRad="88900" dist="38100" dir="5400000" algn="bl" rotWithShape="0">
              <a:srgbClr val="1A2A20">
                <a:alpha val="16000"/>
              </a:srgbClr>
            </a:outerShdw>
          </a:effectLst>
        </p:spPr>
        <p:txBody>
          <a:bodyPr/>
          <a:lstStyle/>
          <a:p>
            <a:endParaRPr lang="es-CO"/>
          </a:p>
        </p:txBody>
      </p:sp>
      <p:sp>
        <p:nvSpPr>
          <p:cNvPr id="10" name="Text 6"/>
          <p:cNvSpPr/>
          <p:nvPr/>
        </p:nvSpPr>
        <p:spPr>
          <a:xfrm>
            <a:off x="6583680" y="2240280"/>
            <a:ext cx="20116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00" b="1" kern="0" spc="100" dirty="0">
                <a:solidFill>
                  <a:srgbClr val="E7D6A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LO CLAVE</a:t>
            </a:r>
            <a:endParaRPr lang="en-US" sz="1100" dirty="0"/>
          </a:p>
        </p:txBody>
      </p:sp>
      <p:sp>
        <p:nvSpPr>
          <p:cNvPr id="11" name="Text 7"/>
          <p:cNvSpPr/>
          <p:nvPr/>
        </p:nvSpPr>
        <p:spPr>
          <a:xfrm>
            <a:off x="6583680" y="2542032"/>
            <a:ext cx="2011680" cy="10058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lnSpc>
                <a:spcPts val="1800"/>
              </a:lnSpc>
              <a:buNone/>
            </a:pPr>
            <a:r>
              <a:rPr lang="en-US" sz="13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Vivienda y alimentos </a:t>
            </a:r>
            <a:endParaRPr lang="en-US" sz="1300" dirty="0"/>
          </a:p>
          <a:p>
            <a:pPr marL="0" indent="0">
              <a:lnSpc>
                <a:spcPts val="1800"/>
              </a:lnSpc>
              <a:buNone/>
            </a:pPr>
            <a:r>
              <a:rPr lang="en-US" sz="1300" dirty="0">
                <a:solidFill>
                  <a:srgbClr val="E8F1E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pesan casi la mitad de la canasta (≈48%).</a:t>
            </a:r>
            <a:endParaRPr lang="en-US" sz="1300" dirty="0"/>
          </a:p>
        </p:txBody>
      </p:sp>
      <p:sp>
        <p:nvSpPr>
          <p:cNvPr id="12" name="Text 8"/>
          <p:cNvSpPr/>
          <p:nvPr/>
        </p:nvSpPr>
        <p:spPr>
          <a:xfrm>
            <a:off x="6583680" y="3703320"/>
            <a:ext cx="2011680" cy="10058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lnSpc>
                <a:spcPts val="1600"/>
              </a:lnSpc>
              <a:buNone/>
            </a:pPr>
            <a:r>
              <a:rPr lang="en-US" sz="1200" i="1" dirty="0">
                <a:solidFill>
                  <a:srgbClr val="CFE3D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Por eso sus precios son los que más mueven la inflación de los hogares.</a:t>
            </a:r>
            <a:endParaRPr lang="en-US" sz="12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con disc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502920" y="457200"/>
            <a:ext cx="841248" cy="841248"/>
          </a:xfrm>
          <a:prstGeom prst="ellipse">
            <a:avLst/>
          </a:prstGeom>
          <a:solidFill>
            <a:srgbClr val="FFFFFF"/>
          </a:solidFill>
          <a:ln w="15875">
            <a:solidFill>
              <a:srgbClr val="E4EFE6"/>
            </a:solidFill>
            <a:prstDash val="solid"/>
          </a:ln>
          <a:effectLst>
            <a:outerShdw blurRad="88900" dist="38100" dir="5400000" algn="bl" rotWithShape="0">
              <a:srgbClr val="1A2A20">
                <a:alpha val="16000"/>
              </a:srgbClr>
            </a:outerShdw>
          </a:effectLst>
        </p:spPr>
        <p:txBody>
          <a:bodyPr/>
          <a:lstStyle/>
          <a:p>
            <a:endParaRPr lang="es-CO"/>
          </a:p>
        </p:txBody>
      </p:sp>
      <p:pic>
        <p:nvPicPr>
          <p:cNvPr id="3" name="Image 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4820" y="659100"/>
            <a:ext cx="437449" cy="437449"/>
          </a:xfrm>
          <a:prstGeom prst="rect">
            <a:avLst/>
          </a:prstGeom>
        </p:spPr>
      </p:pic>
      <p:sp>
        <p:nvSpPr>
          <p:cNvPr id="4" name="Text 1"/>
          <p:cNvSpPr/>
          <p:nvPr/>
        </p:nvSpPr>
        <p:spPr>
          <a:xfrm>
            <a:off x="1591056" y="457200"/>
            <a:ext cx="7132320" cy="2194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00" b="1" kern="0" spc="200" dirty="0">
                <a:solidFill>
                  <a:srgbClr val="C1912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TEMA 6 · CANASTA FAMILIAR</a:t>
            </a:r>
            <a:endParaRPr lang="en-US" sz="1100" dirty="0"/>
          </a:p>
        </p:txBody>
      </p:sp>
      <p:sp>
        <p:nvSpPr>
          <p:cNvPr id="5" name="Text 2"/>
          <p:cNvSpPr>
            <a:spLocks noGrp="1"/>
          </p:cNvSpPr>
          <p:nvPr>
            <p:ph type="title" idx="102" hasCustomPrompt="1"/>
          </p:nvPr>
        </p:nvSpPr>
        <p:spPr>
          <a:xfrm>
            <a:off x="1572768" y="676656"/>
            <a:ext cx="7223760" cy="8686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buNone/>
            </a:pPr>
            <a:r>
              <a:rPr lang="en-US" sz="2300" b="1" dirty="0">
                <a:solidFill>
                  <a:srgbClr val="14563C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Productos que componen la canasta del DANE</a:t>
            </a:r>
            <a:endParaRPr lang="en-US" sz="2300" dirty="0"/>
          </a:p>
        </p:txBody>
      </p:sp>
      <p:sp>
        <p:nvSpPr>
          <p:cNvPr id="6" name="Text 3"/>
          <p:cNvSpPr/>
          <p:nvPr/>
        </p:nvSpPr>
        <p:spPr>
          <a:xfrm>
            <a:off x="8229600" y="4828032"/>
            <a:ext cx="640080" cy="31089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900" dirty="0">
                <a:solidFill>
                  <a:srgbClr val="CFE0D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07</a:t>
            </a:r>
            <a:endParaRPr lang="en-US" sz="900" dirty="0"/>
          </a:p>
        </p:txBody>
      </p:sp>
      <p:sp>
        <p:nvSpPr>
          <p:cNvPr id="7" name="Text 4"/>
          <p:cNvSpPr/>
          <p:nvPr/>
        </p:nvSpPr>
        <p:spPr>
          <a:xfrm>
            <a:off x="502920" y="1691640"/>
            <a:ext cx="82296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300" dirty="0">
                <a:solidFill>
                  <a:srgbClr val="2230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Las 12 divisiones de gasto agrupan los 443 artículos que mide el DANE:</a:t>
            </a:r>
            <a:endParaRPr lang="en-US" sz="1300" dirty="0"/>
          </a:p>
        </p:txBody>
      </p:sp>
      <p:sp>
        <p:nvSpPr>
          <p:cNvPr id="8" name="division card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502920" y="2103120"/>
            <a:ext cx="2621280" cy="555498"/>
          </a:xfrm>
          <a:prstGeom prst="rect">
            <a:avLst/>
          </a:prstGeom>
          <a:solidFill>
            <a:srgbClr val="FFFFFF"/>
          </a:solidFill>
          <a:ln w="12700">
            <a:solidFill>
              <a:srgbClr val="D8E0D6"/>
            </a:solidFill>
            <a:prstDash val="solid"/>
          </a:ln>
        </p:spPr>
        <p:txBody>
          <a:bodyPr/>
          <a:lstStyle/>
          <a:p>
            <a:endParaRPr lang="es-CO"/>
          </a:p>
        </p:txBody>
      </p:sp>
      <p:sp>
        <p:nvSpPr>
          <p:cNvPr id="9" name="tab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502920" y="2103120"/>
            <a:ext cx="64008" cy="555498"/>
          </a:xfrm>
          <a:prstGeom prst="rect">
            <a:avLst/>
          </a:prstGeom>
          <a:solidFill>
            <a:srgbClr val="2E7D5B"/>
          </a:solidFill>
          <a:ln/>
        </p:spPr>
        <p:txBody>
          <a:bodyPr/>
          <a:lstStyle/>
          <a:p>
            <a:endParaRPr lang="es-CO"/>
          </a:p>
        </p:txBody>
      </p:sp>
      <p:sp>
        <p:nvSpPr>
          <p:cNvPr id="10" name="Text 7"/>
          <p:cNvSpPr/>
          <p:nvPr/>
        </p:nvSpPr>
        <p:spPr>
          <a:xfrm>
            <a:off x="667512" y="2167128"/>
            <a:ext cx="2365248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lnSpc>
                <a:spcPts val="1200"/>
              </a:lnSpc>
              <a:buNone/>
            </a:pPr>
            <a:r>
              <a:rPr lang="en-US" sz="1100" b="1" dirty="0">
                <a:solidFill>
                  <a:srgbClr val="14563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Alimentos y bebidas no alcohólicas</a:t>
            </a:r>
            <a:endParaRPr lang="en-US" sz="1100" dirty="0"/>
          </a:p>
        </p:txBody>
      </p:sp>
      <p:sp>
        <p:nvSpPr>
          <p:cNvPr id="11" name="Text 8"/>
          <p:cNvSpPr/>
          <p:nvPr/>
        </p:nvSpPr>
        <p:spPr>
          <a:xfrm>
            <a:off x="667512" y="2468880"/>
            <a:ext cx="2365248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50" dirty="0">
                <a:solidFill>
                  <a:srgbClr val="5F6E6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Mercado, frutas, carnes, lácteos</a:t>
            </a:r>
            <a:endParaRPr lang="en-US" sz="950" dirty="0"/>
          </a:p>
        </p:txBody>
      </p:sp>
      <p:sp>
        <p:nvSpPr>
          <p:cNvPr id="12" name="division card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3307080" y="2103120"/>
            <a:ext cx="2621280" cy="555498"/>
          </a:xfrm>
          <a:prstGeom prst="rect">
            <a:avLst/>
          </a:prstGeom>
          <a:solidFill>
            <a:srgbClr val="FFFFFF"/>
          </a:solidFill>
          <a:ln w="12700">
            <a:solidFill>
              <a:srgbClr val="D8E0D6"/>
            </a:solidFill>
            <a:prstDash val="solid"/>
          </a:ln>
        </p:spPr>
        <p:txBody>
          <a:bodyPr/>
          <a:lstStyle/>
          <a:p>
            <a:endParaRPr lang="es-CO"/>
          </a:p>
        </p:txBody>
      </p:sp>
      <p:sp>
        <p:nvSpPr>
          <p:cNvPr id="13" name="tab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3307080" y="2103120"/>
            <a:ext cx="64008" cy="555498"/>
          </a:xfrm>
          <a:prstGeom prst="rect">
            <a:avLst/>
          </a:prstGeom>
          <a:solidFill>
            <a:srgbClr val="2E7D5B"/>
          </a:solidFill>
          <a:ln/>
        </p:spPr>
        <p:txBody>
          <a:bodyPr/>
          <a:lstStyle/>
          <a:p>
            <a:endParaRPr lang="es-CO"/>
          </a:p>
        </p:txBody>
      </p:sp>
      <p:sp>
        <p:nvSpPr>
          <p:cNvPr id="14" name="Text 11"/>
          <p:cNvSpPr/>
          <p:nvPr/>
        </p:nvSpPr>
        <p:spPr>
          <a:xfrm>
            <a:off x="3471672" y="2167128"/>
            <a:ext cx="2365248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lnSpc>
                <a:spcPts val="1200"/>
              </a:lnSpc>
              <a:buNone/>
            </a:pPr>
            <a:r>
              <a:rPr lang="en-US" sz="1100" b="1" dirty="0">
                <a:solidFill>
                  <a:srgbClr val="14563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Alojamiento y servicios</a:t>
            </a:r>
            <a:endParaRPr lang="en-US" sz="1100" dirty="0"/>
          </a:p>
        </p:txBody>
      </p:sp>
      <p:sp>
        <p:nvSpPr>
          <p:cNvPr id="15" name="Text 12"/>
          <p:cNvSpPr/>
          <p:nvPr/>
        </p:nvSpPr>
        <p:spPr>
          <a:xfrm>
            <a:off x="3471672" y="2468880"/>
            <a:ext cx="2365248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50" dirty="0">
                <a:solidFill>
                  <a:srgbClr val="5F6E6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Arriendo, agua, luz, gas</a:t>
            </a:r>
            <a:endParaRPr lang="en-US" sz="950" dirty="0"/>
          </a:p>
        </p:txBody>
      </p:sp>
      <p:sp>
        <p:nvSpPr>
          <p:cNvPr id="16" name="division card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6111240" y="2103120"/>
            <a:ext cx="2621280" cy="555498"/>
          </a:xfrm>
          <a:prstGeom prst="rect">
            <a:avLst/>
          </a:prstGeom>
          <a:solidFill>
            <a:srgbClr val="FFFFFF"/>
          </a:solidFill>
          <a:ln w="12700">
            <a:solidFill>
              <a:srgbClr val="D8E0D6"/>
            </a:solidFill>
            <a:prstDash val="solid"/>
          </a:ln>
        </p:spPr>
        <p:txBody>
          <a:bodyPr/>
          <a:lstStyle/>
          <a:p>
            <a:endParaRPr lang="es-CO"/>
          </a:p>
        </p:txBody>
      </p:sp>
      <p:sp>
        <p:nvSpPr>
          <p:cNvPr id="17" name="tab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6111240" y="2103120"/>
            <a:ext cx="64008" cy="555498"/>
          </a:xfrm>
          <a:prstGeom prst="rect">
            <a:avLst/>
          </a:prstGeom>
          <a:solidFill>
            <a:srgbClr val="2E7D5B"/>
          </a:solidFill>
          <a:ln/>
        </p:spPr>
        <p:txBody>
          <a:bodyPr/>
          <a:lstStyle/>
          <a:p>
            <a:endParaRPr lang="es-CO"/>
          </a:p>
        </p:txBody>
      </p:sp>
      <p:sp>
        <p:nvSpPr>
          <p:cNvPr id="18" name="Text 15"/>
          <p:cNvSpPr/>
          <p:nvPr/>
        </p:nvSpPr>
        <p:spPr>
          <a:xfrm>
            <a:off x="6275832" y="2167128"/>
            <a:ext cx="2365248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lnSpc>
                <a:spcPts val="1200"/>
              </a:lnSpc>
              <a:buNone/>
            </a:pPr>
            <a:r>
              <a:rPr lang="en-US" sz="1100" b="1" dirty="0">
                <a:solidFill>
                  <a:srgbClr val="14563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Transporte</a:t>
            </a:r>
            <a:endParaRPr lang="en-US" sz="1100" dirty="0"/>
          </a:p>
        </p:txBody>
      </p:sp>
      <p:sp>
        <p:nvSpPr>
          <p:cNvPr id="19" name="Text 16"/>
          <p:cNvSpPr/>
          <p:nvPr/>
        </p:nvSpPr>
        <p:spPr>
          <a:xfrm>
            <a:off x="6275832" y="2468880"/>
            <a:ext cx="2365248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50" dirty="0">
                <a:solidFill>
                  <a:srgbClr val="5F6E6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Buses, gasolina, vehículos</a:t>
            </a:r>
            <a:endParaRPr lang="en-US" sz="950" dirty="0"/>
          </a:p>
        </p:txBody>
      </p:sp>
      <p:sp>
        <p:nvSpPr>
          <p:cNvPr id="20" name="division card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502920" y="2786634"/>
            <a:ext cx="2621280" cy="555498"/>
          </a:xfrm>
          <a:prstGeom prst="rect">
            <a:avLst/>
          </a:prstGeom>
          <a:solidFill>
            <a:srgbClr val="FFFFFF"/>
          </a:solidFill>
          <a:ln w="12700">
            <a:solidFill>
              <a:srgbClr val="D8E0D6"/>
            </a:solidFill>
            <a:prstDash val="solid"/>
          </a:ln>
        </p:spPr>
        <p:txBody>
          <a:bodyPr/>
          <a:lstStyle/>
          <a:p>
            <a:endParaRPr lang="es-CO"/>
          </a:p>
        </p:txBody>
      </p:sp>
      <p:sp>
        <p:nvSpPr>
          <p:cNvPr id="21" name="tab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502920" y="2786634"/>
            <a:ext cx="64008" cy="555498"/>
          </a:xfrm>
          <a:prstGeom prst="rect">
            <a:avLst/>
          </a:prstGeom>
          <a:solidFill>
            <a:srgbClr val="2E7D5B"/>
          </a:solidFill>
          <a:ln/>
        </p:spPr>
        <p:txBody>
          <a:bodyPr/>
          <a:lstStyle/>
          <a:p>
            <a:endParaRPr lang="es-CO"/>
          </a:p>
        </p:txBody>
      </p:sp>
      <p:sp>
        <p:nvSpPr>
          <p:cNvPr id="22" name="Text 19"/>
          <p:cNvSpPr/>
          <p:nvPr/>
        </p:nvSpPr>
        <p:spPr>
          <a:xfrm>
            <a:off x="667512" y="2850642"/>
            <a:ext cx="2365248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lnSpc>
                <a:spcPts val="1200"/>
              </a:lnSpc>
              <a:buNone/>
            </a:pPr>
            <a:r>
              <a:rPr lang="en-US" sz="1100" b="1" dirty="0">
                <a:solidFill>
                  <a:srgbClr val="14563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Restaurantes y hoteles</a:t>
            </a:r>
            <a:endParaRPr lang="en-US" sz="1100" dirty="0"/>
          </a:p>
        </p:txBody>
      </p:sp>
      <p:sp>
        <p:nvSpPr>
          <p:cNvPr id="23" name="Text 20"/>
          <p:cNvSpPr/>
          <p:nvPr/>
        </p:nvSpPr>
        <p:spPr>
          <a:xfrm>
            <a:off x="667512" y="3152394"/>
            <a:ext cx="2365248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50" dirty="0">
                <a:solidFill>
                  <a:srgbClr val="5F6E6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Comidas fuera del hogar</a:t>
            </a:r>
            <a:endParaRPr lang="en-US" sz="950" dirty="0"/>
          </a:p>
        </p:txBody>
      </p:sp>
      <p:sp>
        <p:nvSpPr>
          <p:cNvPr id="24" name="division card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3307080" y="2786634"/>
            <a:ext cx="2621280" cy="555498"/>
          </a:xfrm>
          <a:prstGeom prst="rect">
            <a:avLst/>
          </a:prstGeom>
          <a:solidFill>
            <a:srgbClr val="FFFFFF"/>
          </a:solidFill>
          <a:ln w="12700">
            <a:solidFill>
              <a:srgbClr val="D8E0D6"/>
            </a:solidFill>
            <a:prstDash val="solid"/>
          </a:ln>
        </p:spPr>
        <p:txBody>
          <a:bodyPr/>
          <a:lstStyle/>
          <a:p>
            <a:endParaRPr lang="es-CO"/>
          </a:p>
        </p:txBody>
      </p:sp>
      <p:sp>
        <p:nvSpPr>
          <p:cNvPr id="25" name="tab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3307080" y="2786634"/>
            <a:ext cx="64008" cy="555498"/>
          </a:xfrm>
          <a:prstGeom prst="rect">
            <a:avLst/>
          </a:prstGeom>
          <a:solidFill>
            <a:srgbClr val="2E7D5B"/>
          </a:solidFill>
          <a:ln/>
        </p:spPr>
        <p:txBody>
          <a:bodyPr/>
          <a:lstStyle/>
          <a:p>
            <a:endParaRPr lang="es-CO"/>
          </a:p>
        </p:txBody>
      </p:sp>
      <p:sp>
        <p:nvSpPr>
          <p:cNvPr id="26" name="Text 23"/>
          <p:cNvSpPr/>
          <p:nvPr/>
        </p:nvSpPr>
        <p:spPr>
          <a:xfrm>
            <a:off x="3471672" y="2850642"/>
            <a:ext cx="2365248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lnSpc>
                <a:spcPts val="1200"/>
              </a:lnSpc>
              <a:buNone/>
            </a:pPr>
            <a:r>
              <a:rPr lang="en-US" sz="1100" b="1" dirty="0">
                <a:solidFill>
                  <a:srgbClr val="14563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Bienes y servicios diversos</a:t>
            </a:r>
            <a:endParaRPr lang="en-US" sz="1100" dirty="0"/>
          </a:p>
        </p:txBody>
      </p:sp>
      <p:sp>
        <p:nvSpPr>
          <p:cNvPr id="27" name="Text 24"/>
          <p:cNvSpPr/>
          <p:nvPr/>
        </p:nvSpPr>
        <p:spPr>
          <a:xfrm>
            <a:off x="3471672" y="3152394"/>
            <a:ext cx="2365248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50" dirty="0">
                <a:solidFill>
                  <a:srgbClr val="5F6E6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Cuidado personal, seguros</a:t>
            </a:r>
            <a:endParaRPr lang="en-US" sz="950" dirty="0"/>
          </a:p>
        </p:txBody>
      </p:sp>
      <p:sp>
        <p:nvSpPr>
          <p:cNvPr id="28" name="division card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6111240" y="2786634"/>
            <a:ext cx="2621280" cy="555498"/>
          </a:xfrm>
          <a:prstGeom prst="rect">
            <a:avLst/>
          </a:prstGeom>
          <a:solidFill>
            <a:srgbClr val="FFFFFF"/>
          </a:solidFill>
          <a:ln w="12700">
            <a:solidFill>
              <a:srgbClr val="D8E0D6"/>
            </a:solidFill>
            <a:prstDash val="solid"/>
          </a:ln>
        </p:spPr>
        <p:txBody>
          <a:bodyPr/>
          <a:lstStyle/>
          <a:p>
            <a:endParaRPr lang="es-CO"/>
          </a:p>
        </p:txBody>
      </p:sp>
      <p:sp>
        <p:nvSpPr>
          <p:cNvPr id="29" name="tab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6111240" y="2786634"/>
            <a:ext cx="64008" cy="555498"/>
          </a:xfrm>
          <a:prstGeom prst="rect">
            <a:avLst/>
          </a:prstGeom>
          <a:solidFill>
            <a:srgbClr val="2E7D5B"/>
          </a:solidFill>
          <a:ln/>
        </p:spPr>
        <p:txBody>
          <a:bodyPr/>
          <a:lstStyle/>
          <a:p>
            <a:endParaRPr lang="es-CO"/>
          </a:p>
        </p:txBody>
      </p:sp>
      <p:sp>
        <p:nvSpPr>
          <p:cNvPr id="30" name="Text 27"/>
          <p:cNvSpPr/>
          <p:nvPr/>
        </p:nvSpPr>
        <p:spPr>
          <a:xfrm>
            <a:off x="6275832" y="2850642"/>
            <a:ext cx="2365248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lnSpc>
                <a:spcPts val="1200"/>
              </a:lnSpc>
              <a:buNone/>
            </a:pPr>
            <a:r>
              <a:rPr lang="en-US" sz="1100" b="1" dirty="0">
                <a:solidFill>
                  <a:srgbClr val="14563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Educación</a:t>
            </a:r>
            <a:endParaRPr lang="en-US" sz="1100" dirty="0"/>
          </a:p>
        </p:txBody>
      </p:sp>
      <p:sp>
        <p:nvSpPr>
          <p:cNvPr id="31" name="Text 28"/>
          <p:cNvSpPr/>
          <p:nvPr/>
        </p:nvSpPr>
        <p:spPr>
          <a:xfrm>
            <a:off x="6275832" y="3152394"/>
            <a:ext cx="2365248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50" dirty="0">
                <a:solidFill>
                  <a:srgbClr val="5F6E6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Matrículas y pensiones</a:t>
            </a:r>
            <a:endParaRPr lang="en-US" sz="950" dirty="0"/>
          </a:p>
        </p:txBody>
      </p:sp>
      <p:sp>
        <p:nvSpPr>
          <p:cNvPr id="32" name="division card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502920" y="3470148"/>
            <a:ext cx="2621280" cy="555498"/>
          </a:xfrm>
          <a:prstGeom prst="rect">
            <a:avLst/>
          </a:prstGeom>
          <a:solidFill>
            <a:srgbClr val="FFFFFF"/>
          </a:solidFill>
          <a:ln w="12700">
            <a:solidFill>
              <a:srgbClr val="D8E0D6"/>
            </a:solidFill>
            <a:prstDash val="solid"/>
          </a:ln>
        </p:spPr>
        <p:txBody>
          <a:bodyPr/>
          <a:lstStyle/>
          <a:p>
            <a:endParaRPr lang="es-CO"/>
          </a:p>
        </p:txBody>
      </p:sp>
      <p:sp>
        <p:nvSpPr>
          <p:cNvPr id="33" name="tab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502920" y="3470148"/>
            <a:ext cx="64008" cy="555498"/>
          </a:xfrm>
          <a:prstGeom prst="rect">
            <a:avLst/>
          </a:prstGeom>
          <a:solidFill>
            <a:srgbClr val="2E7D5B"/>
          </a:solidFill>
          <a:ln/>
        </p:spPr>
        <p:txBody>
          <a:bodyPr/>
          <a:lstStyle/>
          <a:p>
            <a:endParaRPr lang="es-CO"/>
          </a:p>
        </p:txBody>
      </p:sp>
      <p:sp>
        <p:nvSpPr>
          <p:cNvPr id="34" name="Text 31"/>
          <p:cNvSpPr/>
          <p:nvPr/>
        </p:nvSpPr>
        <p:spPr>
          <a:xfrm>
            <a:off x="667512" y="3534156"/>
            <a:ext cx="2365248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lnSpc>
                <a:spcPts val="1200"/>
              </a:lnSpc>
              <a:buNone/>
            </a:pPr>
            <a:r>
              <a:rPr lang="en-US" sz="1100" b="1" dirty="0">
                <a:solidFill>
                  <a:srgbClr val="14563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Información y comunicación</a:t>
            </a:r>
            <a:endParaRPr lang="en-US" sz="1100" dirty="0"/>
          </a:p>
        </p:txBody>
      </p:sp>
      <p:sp>
        <p:nvSpPr>
          <p:cNvPr id="35" name="Text 32"/>
          <p:cNvSpPr/>
          <p:nvPr/>
        </p:nvSpPr>
        <p:spPr>
          <a:xfrm>
            <a:off x="667512" y="3835908"/>
            <a:ext cx="2365248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50" dirty="0">
                <a:solidFill>
                  <a:srgbClr val="5F6E6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Internet, telefonía</a:t>
            </a:r>
            <a:endParaRPr lang="en-US" sz="950" dirty="0"/>
          </a:p>
        </p:txBody>
      </p:sp>
      <p:sp>
        <p:nvSpPr>
          <p:cNvPr id="36" name="division card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3307080" y="3470148"/>
            <a:ext cx="2621280" cy="555498"/>
          </a:xfrm>
          <a:prstGeom prst="rect">
            <a:avLst/>
          </a:prstGeom>
          <a:solidFill>
            <a:srgbClr val="FFFFFF"/>
          </a:solidFill>
          <a:ln w="12700">
            <a:solidFill>
              <a:srgbClr val="D8E0D6"/>
            </a:solidFill>
            <a:prstDash val="solid"/>
          </a:ln>
        </p:spPr>
        <p:txBody>
          <a:bodyPr/>
          <a:lstStyle/>
          <a:p>
            <a:endParaRPr lang="es-CO"/>
          </a:p>
        </p:txBody>
      </p:sp>
      <p:sp>
        <p:nvSpPr>
          <p:cNvPr id="37" name="tab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3307080" y="3470148"/>
            <a:ext cx="64008" cy="555498"/>
          </a:xfrm>
          <a:prstGeom prst="rect">
            <a:avLst/>
          </a:prstGeom>
          <a:solidFill>
            <a:srgbClr val="2E7D5B"/>
          </a:solidFill>
          <a:ln/>
        </p:spPr>
        <p:txBody>
          <a:bodyPr/>
          <a:lstStyle/>
          <a:p>
            <a:endParaRPr lang="es-CO"/>
          </a:p>
        </p:txBody>
      </p:sp>
      <p:sp>
        <p:nvSpPr>
          <p:cNvPr id="38" name="Text 35"/>
          <p:cNvSpPr/>
          <p:nvPr/>
        </p:nvSpPr>
        <p:spPr>
          <a:xfrm>
            <a:off x="3471672" y="3534156"/>
            <a:ext cx="2365248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lnSpc>
                <a:spcPts val="1200"/>
              </a:lnSpc>
              <a:buNone/>
            </a:pPr>
            <a:r>
              <a:rPr lang="en-US" sz="1100" b="1" dirty="0">
                <a:solidFill>
                  <a:srgbClr val="14563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Muebles y artículos del hogar</a:t>
            </a:r>
            <a:endParaRPr lang="en-US" sz="1100" dirty="0"/>
          </a:p>
        </p:txBody>
      </p:sp>
      <p:sp>
        <p:nvSpPr>
          <p:cNvPr id="39" name="Text 36"/>
          <p:cNvSpPr/>
          <p:nvPr/>
        </p:nvSpPr>
        <p:spPr>
          <a:xfrm>
            <a:off x="3471672" y="3835908"/>
            <a:ext cx="2365248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50" dirty="0">
                <a:solidFill>
                  <a:srgbClr val="5F6E6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Enseres y aseo</a:t>
            </a:r>
            <a:endParaRPr lang="en-US" sz="950" dirty="0"/>
          </a:p>
        </p:txBody>
      </p:sp>
      <p:sp>
        <p:nvSpPr>
          <p:cNvPr id="40" name="division card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6111240" y="3470148"/>
            <a:ext cx="2621280" cy="555498"/>
          </a:xfrm>
          <a:prstGeom prst="rect">
            <a:avLst/>
          </a:prstGeom>
          <a:solidFill>
            <a:srgbClr val="FFFFFF"/>
          </a:solidFill>
          <a:ln w="12700">
            <a:solidFill>
              <a:srgbClr val="D8E0D6"/>
            </a:solidFill>
            <a:prstDash val="solid"/>
          </a:ln>
        </p:spPr>
        <p:txBody>
          <a:bodyPr/>
          <a:lstStyle/>
          <a:p>
            <a:endParaRPr lang="es-CO"/>
          </a:p>
        </p:txBody>
      </p:sp>
      <p:sp>
        <p:nvSpPr>
          <p:cNvPr id="41" name="tab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6111240" y="3470148"/>
            <a:ext cx="64008" cy="555498"/>
          </a:xfrm>
          <a:prstGeom prst="rect">
            <a:avLst/>
          </a:prstGeom>
          <a:solidFill>
            <a:srgbClr val="2E7D5B"/>
          </a:solidFill>
          <a:ln/>
        </p:spPr>
        <p:txBody>
          <a:bodyPr/>
          <a:lstStyle/>
          <a:p>
            <a:endParaRPr lang="es-CO"/>
          </a:p>
        </p:txBody>
      </p:sp>
      <p:sp>
        <p:nvSpPr>
          <p:cNvPr id="42" name="Text 39"/>
          <p:cNvSpPr/>
          <p:nvPr/>
        </p:nvSpPr>
        <p:spPr>
          <a:xfrm>
            <a:off x="6275832" y="3534156"/>
            <a:ext cx="2365248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lnSpc>
                <a:spcPts val="1200"/>
              </a:lnSpc>
              <a:buNone/>
            </a:pPr>
            <a:r>
              <a:rPr lang="en-US" sz="1100" b="1" dirty="0">
                <a:solidFill>
                  <a:srgbClr val="14563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Prendas de vestir y calzado</a:t>
            </a:r>
            <a:endParaRPr lang="en-US" sz="1100" dirty="0"/>
          </a:p>
        </p:txBody>
      </p:sp>
      <p:sp>
        <p:nvSpPr>
          <p:cNvPr id="43" name="Text 40"/>
          <p:cNvSpPr/>
          <p:nvPr/>
        </p:nvSpPr>
        <p:spPr>
          <a:xfrm>
            <a:off x="6275832" y="3835908"/>
            <a:ext cx="2365248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50" dirty="0">
                <a:solidFill>
                  <a:srgbClr val="5F6E6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Ropa y zapatos</a:t>
            </a:r>
            <a:endParaRPr lang="en-US" sz="950" dirty="0"/>
          </a:p>
        </p:txBody>
      </p:sp>
      <p:sp>
        <p:nvSpPr>
          <p:cNvPr id="44" name="division card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502920" y="4153662"/>
            <a:ext cx="2621280" cy="555498"/>
          </a:xfrm>
          <a:prstGeom prst="rect">
            <a:avLst/>
          </a:prstGeom>
          <a:solidFill>
            <a:srgbClr val="FFFFFF"/>
          </a:solidFill>
          <a:ln w="12700">
            <a:solidFill>
              <a:srgbClr val="D8E0D6"/>
            </a:solidFill>
            <a:prstDash val="solid"/>
          </a:ln>
        </p:spPr>
        <p:txBody>
          <a:bodyPr/>
          <a:lstStyle/>
          <a:p>
            <a:endParaRPr lang="es-CO"/>
          </a:p>
        </p:txBody>
      </p:sp>
      <p:sp>
        <p:nvSpPr>
          <p:cNvPr id="45" name="tab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502920" y="4153662"/>
            <a:ext cx="64008" cy="555498"/>
          </a:xfrm>
          <a:prstGeom prst="rect">
            <a:avLst/>
          </a:prstGeom>
          <a:solidFill>
            <a:srgbClr val="2E7D5B"/>
          </a:solidFill>
          <a:ln/>
        </p:spPr>
        <p:txBody>
          <a:bodyPr/>
          <a:lstStyle/>
          <a:p>
            <a:endParaRPr lang="es-CO"/>
          </a:p>
        </p:txBody>
      </p:sp>
      <p:sp>
        <p:nvSpPr>
          <p:cNvPr id="46" name="Text 43"/>
          <p:cNvSpPr/>
          <p:nvPr/>
        </p:nvSpPr>
        <p:spPr>
          <a:xfrm>
            <a:off x="667512" y="4217670"/>
            <a:ext cx="2365248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lnSpc>
                <a:spcPts val="1200"/>
              </a:lnSpc>
              <a:buNone/>
            </a:pPr>
            <a:r>
              <a:rPr lang="en-US" sz="1100" b="1" dirty="0">
                <a:solidFill>
                  <a:srgbClr val="14563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Recreación y cultura</a:t>
            </a:r>
            <a:endParaRPr lang="en-US" sz="1100" dirty="0"/>
          </a:p>
        </p:txBody>
      </p:sp>
      <p:sp>
        <p:nvSpPr>
          <p:cNvPr id="47" name="Text 44"/>
          <p:cNvSpPr/>
          <p:nvPr/>
        </p:nvSpPr>
        <p:spPr>
          <a:xfrm>
            <a:off x="667512" y="4519422"/>
            <a:ext cx="2365248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50" dirty="0">
                <a:solidFill>
                  <a:srgbClr val="5F6E6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Ocio, deporte, cultura</a:t>
            </a:r>
            <a:endParaRPr lang="en-US" sz="950" dirty="0"/>
          </a:p>
        </p:txBody>
      </p:sp>
      <p:sp>
        <p:nvSpPr>
          <p:cNvPr id="48" name="division card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3307080" y="4153662"/>
            <a:ext cx="2621280" cy="555498"/>
          </a:xfrm>
          <a:prstGeom prst="rect">
            <a:avLst/>
          </a:prstGeom>
          <a:solidFill>
            <a:srgbClr val="FFFFFF"/>
          </a:solidFill>
          <a:ln w="12700">
            <a:solidFill>
              <a:srgbClr val="D8E0D6"/>
            </a:solidFill>
            <a:prstDash val="solid"/>
          </a:ln>
        </p:spPr>
        <p:txBody>
          <a:bodyPr/>
          <a:lstStyle/>
          <a:p>
            <a:endParaRPr lang="es-CO"/>
          </a:p>
        </p:txBody>
      </p:sp>
      <p:sp>
        <p:nvSpPr>
          <p:cNvPr id="49" name="tab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3307080" y="4153662"/>
            <a:ext cx="64008" cy="555498"/>
          </a:xfrm>
          <a:prstGeom prst="rect">
            <a:avLst/>
          </a:prstGeom>
          <a:solidFill>
            <a:srgbClr val="2E7D5B"/>
          </a:solidFill>
          <a:ln/>
        </p:spPr>
        <p:txBody>
          <a:bodyPr/>
          <a:lstStyle/>
          <a:p>
            <a:endParaRPr lang="es-CO"/>
          </a:p>
        </p:txBody>
      </p:sp>
      <p:sp>
        <p:nvSpPr>
          <p:cNvPr id="50" name="Text 47"/>
          <p:cNvSpPr/>
          <p:nvPr/>
        </p:nvSpPr>
        <p:spPr>
          <a:xfrm>
            <a:off x="3471672" y="4217670"/>
            <a:ext cx="2365248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lnSpc>
                <a:spcPts val="1200"/>
              </a:lnSpc>
              <a:buNone/>
            </a:pPr>
            <a:r>
              <a:rPr lang="en-US" sz="1100" b="1" dirty="0">
                <a:solidFill>
                  <a:srgbClr val="14563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Salud</a:t>
            </a:r>
            <a:endParaRPr lang="en-US" sz="1100" dirty="0"/>
          </a:p>
        </p:txBody>
      </p:sp>
      <p:sp>
        <p:nvSpPr>
          <p:cNvPr id="51" name="Text 48"/>
          <p:cNvSpPr/>
          <p:nvPr/>
        </p:nvSpPr>
        <p:spPr>
          <a:xfrm>
            <a:off x="3471672" y="4519422"/>
            <a:ext cx="2365248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50" dirty="0">
                <a:solidFill>
                  <a:srgbClr val="5F6E6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Medicinas y consultas</a:t>
            </a:r>
            <a:endParaRPr lang="en-US" sz="950" dirty="0"/>
          </a:p>
        </p:txBody>
      </p:sp>
      <p:sp>
        <p:nvSpPr>
          <p:cNvPr id="52" name="division card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6111240" y="4153662"/>
            <a:ext cx="2621280" cy="555498"/>
          </a:xfrm>
          <a:prstGeom prst="rect">
            <a:avLst/>
          </a:prstGeom>
          <a:solidFill>
            <a:srgbClr val="FFFFFF"/>
          </a:solidFill>
          <a:ln w="12700">
            <a:solidFill>
              <a:srgbClr val="D8E0D6"/>
            </a:solidFill>
            <a:prstDash val="solid"/>
          </a:ln>
        </p:spPr>
        <p:txBody>
          <a:bodyPr/>
          <a:lstStyle/>
          <a:p>
            <a:endParaRPr lang="es-CO"/>
          </a:p>
        </p:txBody>
      </p:sp>
      <p:sp>
        <p:nvSpPr>
          <p:cNvPr id="53" name="tab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6111240" y="4153662"/>
            <a:ext cx="64008" cy="555498"/>
          </a:xfrm>
          <a:prstGeom prst="rect">
            <a:avLst/>
          </a:prstGeom>
          <a:solidFill>
            <a:srgbClr val="2E7D5B"/>
          </a:solidFill>
          <a:ln/>
        </p:spPr>
        <p:txBody>
          <a:bodyPr/>
          <a:lstStyle/>
          <a:p>
            <a:endParaRPr lang="es-CO"/>
          </a:p>
        </p:txBody>
      </p:sp>
      <p:sp>
        <p:nvSpPr>
          <p:cNvPr id="54" name="Text 51"/>
          <p:cNvSpPr/>
          <p:nvPr/>
        </p:nvSpPr>
        <p:spPr>
          <a:xfrm>
            <a:off x="6275832" y="4217670"/>
            <a:ext cx="2365248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lnSpc>
                <a:spcPts val="1200"/>
              </a:lnSpc>
              <a:buNone/>
            </a:pPr>
            <a:r>
              <a:rPr lang="en-US" sz="1100" b="1" dirty="0">
                <a:solidFill>
                  <a:srgbClr val="14563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Bebidas alcohólicas y tabaco</a:t>
            </a:r>
            <a:endParaRPr lang="en-US" sz="1100" dirty="0"/>
          </a:p>
        </p:txBody>
      </p:sp>
      <p:sp>
        <p:nvSpPr>
          <p:cNvPr id="55" name="Text 52"/>
          <p:cNvSpPr/>
          <p:nvPr/>
        </p:nvSpPr>
        <p:spPr>
          <a:xfrm>
            <a:off x="6275832" y="4519422"/>
            <a:ext cx="2365248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50" dirty="0">
                <a:solidFill>
                  <a:srgbClr val="5F6E6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Licores y cigarrillos</a:t>
            </a:r>
            <a:endParaRPr lang="en-US" sz="95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con disc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502920" y="457200"/>
            <a:ext cx="841248" cy="841248"/>
          </a:xfrm>
          <a:prstGeom prst="ellipse">
            <a:avLst/>
          </a:prstGeom>
          <a:solidFill>
            <a:srgbClr val="FFFFFF"/>
          </a:solidFill>
          <a:ln w="15875">
            <a:solidFill>
              <a:srgbClr val="E4EFE6"/>
            </a:solidFill>
            <a:prstDash val="solid"/>
          </a:ln>
          <a:effectLst>
            <a:outerShdw blurRad="88900" dist="38100" dir="5400000" algn="bl" rotWithShape="0">
              <a:srgbClr val="1A2A20">
                <a:alpha val="16000"/>
              </a:srgbClr>
            </a:outerShdw>
          </a:effectLst>
        </p:spPr>
        <p:txBody>
          <a:bodyPr/>
          <a:lstStyle/>
          <a:p>
            <a:endParaRPr lang="es-CO"/>
          </a:p>
        </p:txBody>
      </p:sp>
      <p:pic>
        <p:nvPicPr>
          <p:cNvPr id="3" name="Image 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4820" y="659100"/>
            <a:ext cx="437449" cy="437449"/>
          </a:xfrm>
          <a:prstGeom prst="rect">
            <a:avLst/>
          </a:prstGeom>
        </p:spPr>
      </p:pic>
      <p:sp>
        <p:nvSpPr>
          <p:cNvPr id="4" name="Text 1"/>
          <p:cNvSpPr/>
          <p:nvPr/>
        </p:nvSpPr>
        <p:spPr>
          <a:xfrm>
            <a:off x="1591056" y="457200"/>
            <a:ext cx="7132320" cy="2194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00" b="1" kern="0" spc="200" dirty="0">
                <a:solidFill>
                  <a:srgbClr val="C1912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TEMA 7 · CANASTA FAMILIAR</a:t>
            </a:r>
            <a:endParaRPr lang="en-US" sz="1100" dirty="0"/>
          </a:p>
        </p:txBody>
      </p:sp>
      <p:sp>
        <p:nvSpPr>
          <p:cNvPr id="5" name="Text 2"/>
          <p:cNvSpPr>
            <a:spLocks noGrp="1"/>
          </p:cNvSpPr>
          <p:nvPr>
            <p:ph type="title" idx="102" hasCustomPrompt="1"/>
          </p:nvPr>
        </p:nvSpPr>
        <p:spPr>
          <a:xfrm>
            <a:off x="1572768" y="676656"/>
            <a:ext cx="7223760" cy="8686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buNone/>
            </a:pPr>
            <a:r>
              <a:rPr lang="en-US" sz="2300" b="1" dirty="0">
                <a:solidFill>
                  <a:srgbClr val="14563C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Canasta familiar según ciudad</a:t>
            </a:r>
            <a:endParaRPr lang="en-US" sz="2300" dirty="0"/>
          </a:p>
        </p:txBody>
      </p:sp>
      <p:sp>
        <p:nvSpPr>
          <p:cNvPr id="6" name="Text 3"/>
          <p:cNvSpPr/>
          <p:nvPr/>
        </p:nvSpPr>
        <p:spPr>
          <a:xfrm>
            <a:off x="8229600" y="4828032"/>
            <a:ext cx="640080" cy="31089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900" dirty="0">
                <a:solidFill>
                  <a:srgbClr val="CFE0D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08</a:t>
            </a:r>
            <a:endParaRPr lang="en-US" sz="900" dirty="0"/>
          </a:p>
        </p:txBody>
      </p:sp>
      <p:sp>
        <p:nvSpPr>
          <p:cNvPr id="7" name="Text 4"/>
          <p:cNvSpPr/>
          <p:nvPr/>
        </p:nvSpPr>
        <p:spPr>
          <a:xfrm>
            <a:off x="502920" y="1783080"/>
            <a:ext cx="4160520" cy="128016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000"/>
              </a:lnSpc>
              <a:spcAft>
                <a:spcPts val="600"/>
              </a:spcAft>
              <a:buNone/>
            </a:pPr>
            <a:r>
              <a:rPr lang="en-US" sz="1400" dirty="0">
                <a:solidFill>
                  <a:srgbClr val="2230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El DANE calcula el IPC en las </a:t>
            </a:r>
            <a:r>
              <a:rPr lang="en-US" sz="1400" b="1" dirty="0">
                <a:solidFill>
                  <a:srgbClr val="2230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principales ciudades y áreas metropolitanas del país</a:t>
            </a:r>
            <a:r>
              <a:rPr lang="en-US" sz="1400" dirty="0">
                <a:solidFill>
                  <a:srgbClr val="2230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. El costo y la variación de la canasta no son iguales en todas partes.</a:t>
            </a:r>
            <a:endParaRPr lang="en-US" sz="1400" dirty="0"/>
          </a:p>
        </p:txBody>
      </p:sp>
      <p:sp>
        <p:nvSpPr>
          <p:cNvPr id="8" name="Text 5"/>
          <p:cNvSpPr/>
          <p:nvPr/>
        </p:nvSpPr>
        <p:spPr>
          <a:xfrm>
            <a:off x="502920" y="3063240"/>
            <a:ext cx="416052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300" b="1" dirty="0">
                <a:solidFill>
                  <a:srgbClr val="2E7D5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¿Por qué difieren entre ciudades?</a:t>
            </a:r>
            <a:endParaRPr lang="en-US" sz="1300" dirty="0"/>
          </a:p>
        </p:txBody>
      </p:sp>
      <p:sp>
        <p:nvSpPr>
          <p:cNvPr id="9" name="Text 6"/>
          <p:cNvSpPr/>
          <p:nvPr/>
        </p:nvSpPr>
        <p:spPr>
          <a:xfrm>
            <a:off x="548640" y="3337560"/>
            <a:ext cx="4160520" cy="12801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342900" indent="-342900">
              <a:lnSpc>
                <a:spcPts val="1800"/>
              </a:lnSpc>
              <a:spcAft>
                <a:spcPts val="300"/>
              </a:spcAft>
              <a:buSzPct val="100000"/>
              <a:buChar char="•"/>
            </a:pPr>
            <a:r>
              <a:rPr lang="en-US" sz="1250" dirty="0">
                <a:solidFill>
                  <a:srgbClr val="2230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Hábitos de consumo distintos</a:t>
            </a:r>
            <a:endParaRPr lang="en-US" sz="1250" dirty="0"/>
          </a:p>
          <a:p>
            <a:pPr marL="342900" indent="-342900">
              <a:lnSpc>
                <a:spcPts val="1800"/>
              </a:lnSpc>
              <a:spcAft>
                <a:spcPts val="300"/>
              </a:spcAft>
              <a:buSzPct val="100000"/>
              <a:buChar char="•"/>
            </a:pPr>
            <a:r>
              <a:rPr lang="en-US" sz="1250" dirty="0">
                <a:solidFill>
                  <a:srgbClr val="2230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Oferta y precios locales</a:t>
            </a:r>
            <a:endParaRPr lang="en-US" sz="1250" dirty="0"/>
          </a:p>
          <a:p>
            <a:pPr marL="342900" indent="-342900">
              <a:lnSpc>
                <a:spcPts val="1800"/>
              </a:lnSpc>
              <a:spcAft>
                <a:spcPts val="300"/>
              </a:spcAft>
              <a:buSzPct val="100000"/>
              <a:buChar char="•"/>
            </a:pPr>
            <a:r>
              <a:rPr lang="en-US" sz="1250" dirty="0">
                <a:solidFill>
                  <a:srgbClr val="2230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Costos de arriendo y transporte</a:t>
            </a:r>
            <a:endParaRPr lang="en-US" sz="1250" dirty="0"/>
          </a:p>
          <a:p>
            <a:pPr marL="342900" indent="-342900">
              <a:lnSpc>
                <a:spcPts val="1800"/>
              </a:lnSpc>
              <a:spcAft>
                <a:spcPts val="300"/>
              </a:spcAft>
              <a:buSzPct val="100000"/>
              <a:buChar char="•"/>
            </a:pPr>
            <a:r>
              <a:rPr lang="en-US" sz="1250" dirty="0">
                <a:solidFill>
                  <a:srgbClr val="2230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Clima y producción regional</a:t>
            </a:r>
            <a:endParaRPr lang="en-US" sz="1250" dirty="0"/>
          </a:p>
        </p:txBody>
      </p:sp>
      <p:sp>
        <p:nvSpPr>
          <p:cNvPr id="10" name="card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4937760" y="1783080"/>
            <a:ext cx="3749040" cy="2788920"/>
          </a:xfrm>
          <a:prstGeom prst="roundRect">
            <a:avLst>
              <a:gd name="adj" fmla="val 2951"/>
            </a:avLst>
          </a:prstGeom>
          <a:solidFill>
            <a:srgbClr val="E4EFE6"/>
          </a:solidFill>
          <a:ln w="12700">
            <a:solidFill>
              <a:srgbClr val="D8E0D6"/>
            </a:solidFill>
            <a:prstDash val="solid"/>
          </a:ln>
          <a:effectLst>
            <a:outerShdw blurRad="88900" dist="38100" dir="5400000" algn="bl" rotWithShape="0">
              <a:srgbClr val="1A2A20">
                <a:alpha val="16000"/>
              </a:srgbClr>
            </a:outerShdw>
          </a:effectLst>
        </p:spPr>
        <p:txBody>
          <a:bodyPr/>
          <a:lstStyle/>
          <a:p>
            <a:endParaRPr lang="es-CO"/>
          </a:p>
        </p:txBody>
      </p:sp>
      <p:sp>
        <p:nvSpPr>
          <p:cNvPr id="11" name="Text 8"/>
          <p:cNvSpPr/>
          <p:nvPr/>
        </p:nvSpPr>
        <p:spPr>
          <a:xfrm>
            <a:off x="5120640" y="1938528"/>
            <a:ext cx="33832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50" b="1" dirty="0">
                <a:solidFill>
                  <a:srgbClr val="14563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Ciudades que reporta el DANE (ejemplos)</a:t>
            </a:r>
            <a:endParaRPr lang="en-US" sz="1150" dirty="0"/>
          </a:p>
        </p:txBody>
      </p:sp>
      <p:sp>
        <p:nvSpPr>
          <p:cNvPr id="12" name="dot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5120640" y="2368296"/>
            <a:ext cx="91440" cy="91440"/>
          </a:xfrm>
          <a:prstGeom prst="ellipse">
            <a:avLst/>
          </a:prstGeom>
          <a:solidFill>
            <a:srgbClr val="C1912B"/>
          </a:solidFill>
          <a:ln/>
        </p:spPr>
        <p:txBody>
          <a:bodyPr/>
          <a:lstStyle/>
          <a:p>
            <a:endParaRPr lang="es-CO"/>
          </a:p>
        </p:txBody>
      </p:sp>
      <p:sp>
        <p:nvSpPr>
          <p:cNvPr id="13" name="Text 10"/>
          <p:cNvSpPr/>
          <p:nvPr/>
        </p:nvSpPr>
        <p:spPr>
          <a:xfrm>
            <a:off x="5285232" y="2286000"/>
            <a:ext cx="14401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00" dirty="0">
                <a:solidFill>
                  <a:srgbClr val="2230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Bogotá</a:t>
            </a:r>
            <a:endParaRPr lang="en-US" sz="1200" dirty="0"/>
          </a:p>
        </p:txBody>
      </p:sp>
      <p:sp>
        <p:nvSpPr>
          <p:cNvPr id="14" name="dot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6743700" y="2368296"/>
            <a:ext cx="91440" cy="91440"/>
          </a:xfrm>
          <a:prstGeom prst="ellipse">
            <a:avLst/>
          </a:prstGeom>
          <a:solidFill>
            <a:srgbClr val="C1912B"/>
          </a:solidFill>
          <a:ln/>
        </p:spPr>
        <p:txBody>
          <a:bodyPr/>
          <a:lstStyle/>
          <a:p>
            <a:endParaRPr lang="es-CO"/>
          </a:p>
        </p:txBody>
      </p:sp>
      <p:sp>
        <p:nvSpPr>
          <p:cNvPr id="15" name="Text 12"/>
          <p:cNvSpPr/>
          <p:nvPr/>
        </p:nvSpPr>
        <p:spPr>
          <a:xfrm>
            <a:off x="6908292" y="2286000"/>
            <a:ext cx="14401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00" dirty="0">
                <a:solidFill>
                  <a:srgbClr val="2230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Medellín</a:t>
            </a:r>
            <a:endParaRPr lang="en-US" sz="1200" dirty="0"/>
          </a:p>
        </p:txBody>
      </p:sp>
      <p:sp>
        <p:nvSpPr>
          <p:cNvPr id="16" name="dot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5120640" y="2697480"/>
            <a:ext cx="91440" cy="91440"/>
          </a:xfrm>
          <a:prstGeom prst="ellipse">
            <a:avLst/>
          </a:prstGeom>
          <a:solidFill>
            <a:srgbClr val="C1912B"/>
          </a:solidFill>
          <a:ln/>
        </p:spPr>
        <p:txBody>
          <a:bodyPr/>
          <a:lstStyle/>
          <a:p>
            <a:endParaRPr lang="es-CO"/>
          </a:p>
        </p:txBody>
      </p:sp>
      <p:sp>
        <p:nvSpPr>
          <p:cNvPr id="17" name="Text 14"/>
          <p:cNvSpPr/>
          <p:nvPr/>
        </p:nvSpPr>
        <p:spPr>
          <a:xfrm>
            <a:off x="5285232" y="2615184"/>
            <a:ext cx="14401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00" dirty="0">
                <a:solidFill>
                  <a:srgbClr val="2230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Cali</a:t>
            </a:r>
            <a:endParaRPr lang="en-US" sz="1200" dirty="0"/>
          </a:p>
        </p:txBody>
      </p:sp>
      <p:sp>
        <p:nvSpPr>
          <p:cNvPr id="18" name="dot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6743700" y="2697480"/>
            <a:ext cx="91440" cy="91440"/>
          </a:xfrm>
          <a:prstGeom prst="ellipse">
            <a:avLst/>
          </a:prstGeom>
          <a:solidFill>
            <a:srgbClr val="C1912B"/>
          </a:solidFill>
          <a:ln/>
        </p:spPr>
        <p:txBody>
          <a:bodyPr/>
          <a:lstStyle/>
          <a:p>
            <a:endParaRPr lang="es-CO"/>
          </a:p>
        </p:txBody>
      </p:sp>
      <p:sp>
        <p:nvSpPr>
          <p:cNvPr id="19" name="Text 16"/>
          <p:cNvSpPr/>
          <p:nvPr/>
        </p:nvSpPr>
        <p:spPr>
          <a:xfrm>
            <a:off x="6908292" y="2615184"/>
            <a:ext cx="14401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00" dirty="0">
                <a:solidFill>
                  <a:srgbClr val="2230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Barranquilla</a:t>
            </a:r>
            <a:endParaRPr lang="en-US" sz="1200" dirty="0"/>
          </a:p>
        </p:txBody>
      </p:sp>
      <p:sp>
        <p:nvSpPr>
          <p:cNvPr id="20" name="dot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5120640" y="3026664"/>
            <a:ext cx="91440" cy="91440"/>
          </a:xfrm>
          <a:prstGeom prst="ellipse">
            <a:avLst/>
          </a:prstGeom>
          <a:solidFill>
            <a:srgbClr val="C1912B"/>
          </a:solidFill>
          <a:ln/>
        </p:spPr>
        <p:txBody>
          <a:bodyPr/>
          <a:lstStyle/>
          <a:p>
            <a:endParaRPr lang="es-CO"/>
          </a:p>
        </p:txBody>
      </p:sp>
      <p:sp>
        <p:nvSpPr>
          <p:cNvPr id="21" name="Text 18"/>
          <p:cNvSpPr/>
          <p:nvPr/>
        </p:nvSpPr>
        <p:spPr>
          <a:xfrm>
            <a:off x="5285232" y="2944368"/>
            <a:ext cx="14401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00" dirty="0">
                <a:solidFill>
                  <a:srgbClr val="2230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Bucaramanga</a:t>
            </a:r>
            <a:endParaRPr lang="en-US" sz="1200" dirty="0"/>
          </a:p>
        </p:txBody>
      </p:sp>
      <p:sp>
        <p:nvSpPr>
          <p:cNvPr id="22" name="dot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6743700" y="3026664"/>
            <a:ext cx="91440" cy="91440"/>
          </a:xfrm>
          <a:prstGeom prst="ellipse">
            <a:avLst/>
          </a:prstGeom>
          <a:solidFill>
            <a:srgbClr val="C1912B"/>
          </a:solidFill>
          <a:ln/>
        </p:spPr>
        <p:txBody>
          <a:bodyPr/>
          <a:lstStyle/>
          <a:p>
            <a:endParaRPr lang="es-CO"/>
          </a:p>
        </p:txBody>
      </p:sp>
      <p:sp>
        <p:nvSpPr>
          <p:cNvPr id="23" name="Text 20"/>
          <p:cNvSpPr/>
          <p:nvPr/>
        </p:nvSpPr>
        <p:spPr>
          <a:xfrm>
            <a:off x="6908292" y="2944368"/>
            <a:ext cx="14401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00" dirty="0">
                <a:solidFill>
                  <a:srgbClr val="2230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Cartagena</a:t>
            </a:r>
            <a:endParaRPr lang="en-US" sz="1200" dirty="0"/>
          </a:p>
        </p:txBody>
      </p:sp>
      <p:sp>
        <p:nvSpPr>
          <p:cNvPr id="24" name="dot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5120640" y="3355848"/>
            <a:ext cx="91440" cy="91440"/>
          </a:xfrm>
          <a:prstGeom prst="ellipse">
            <a:avLst/>
          </a:prstGeom>
          <a:solidFill>
            <a:srgbClr val="C1912B"/>
          </a:solidFill>
          <a:ln/>
        </p:spPr>
        <p:txBody>
          <a:bodyPr/>
          <a:lstStyle/>
          <a:p>
            <a:endParaRPr lang="es-CO"/>
          </a:p>
        </p:txBody>
      </p:sp>
      <p:sp>
        <p:nvSpPr>
          <p:cNvPr id="25" name="Text 22"/>
          <p:cNvSpPr/>
          <p:nvPr/>
        </p:nvSpPr>
        <p:spPr>
          <a:xfrm>
            <a:off x="5285232" y="3273552"/>
            <a:ext cx="14401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00" dirty="0">
                <a:solidFill>
                  <a:srgbClr val="2230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Cúcuta</a:t>
            </a:r>
            <a:endParaRPr lang="en-US" sz="1200" dirty="0"/>
          </a:p>
        </p:txBody>
      </p:sp>
      <p:sp>
        <p:nvSpPr>
          <p:cNvPr id="26" name="dot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6743700" y="3355848"/>
            <a:ext cx="91440" cy="91440"/>
          </a:xfrm>
          <a:prstGeom prst="ellipse">
            <a:avLst/>
          </a:prstGeom>
          <a:solidFill>
            <a:srgbClr val="C1912B"/>
          </a:solidFill>
          <a:ln/>
        </p:spPr>
        <p:txBody>
          <a:bodyPr/>
          <a:lstStyle/>
          <a:p>
            <a:endParaRPr lang="es-CO"/>
          </a:p>
        </p:txBody>
      </p:sp>
      <p:sp>
        <p:nvSpPr>
          <p:cNvPr id="27" name="Text 24"/>
          <p:cNvSpPr/>
          <p:nvPr/>
        </p:nvSpPr>
        <p:spPr>
          <a:xfrm>
            <a:off x="6908292" y="3273552"/>
            <a:ext cx="14401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00" dirty="0">
                <a:solidFill>
                  <a:srgbClr val="2230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Pereira</a:t>
            </a:r>
            <a:endParaRPr lang="en-US" sz="1200" dirty="0"/>
          </a:p>
        </p:txBody>
      </p:sp>
      <p:sp>
        <p:nvSpPr>
          <p:cNvPr id="28" name="dot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5120640" y="3685032"/>
            <a:ext cx="91440" cy="91440"/>
          </a:xfrm>
          <a:prstGeom prst="ellipse">
            <a:avLst/>
          </a:prstGeom>
          <a:solidFill>
            <a:srgbClr val="C1912B"/>
          </a:solidFill>
          <a:ln/>
        </p:spPr>
        <p:txBody>
          <a:bodyPr/>
          <a:lstStyle/>
          <a:p>
            <a:endParaRPr lang="es-CO"/>
          </a:p>
        </p:txBody>
      </p:sp>
      <p:sp>
        <p:nvSpPr>
          <p:cNvPr id="29" name="Text 26"/>
          <p:cNvSpPr/>
          <p:nvPr/>
        </p:nvSpPr>
        <p:spPr>
          <a:xfrm>
            <a:off x="5285232" y="3602736"/>
            <a:ext cx="14401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00" dirty="0">
                <a:solidFill>
                  <a:srgbClr val="2230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Manizales</a:t>
            </a:r>
            <a:endParaRPr lang="en-US" sz="1200" dirty="0"/>
          </a:p>
        </p:txBody>
      </p:sp>
      <p:sp>
        <p:nvSpPr>
          <p:cNvPr id="30" name="dot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6743700" y="3685032"/>
            <a:ext cx="91440" cy="91440"/>
          </a:xfrm>
          <a:prstGeom prst="ellipse">
            <a:avLst/>
          </a:prstGeom>
          <a:solidFill>
            <a:srgbClr val="C1912B"/>
          </a:solidFill>
          <a:ln/>
        </p:spPr>
        <p:txBody>
          <a:bodyPr/>
          <a:lstStyle/>
          <a:p>
            <a:endParaRPr lang="es-CO"/>
          </a:p>
        </p:txBody>
      </p:sp>
      <p:sp>
        <p:nvSpPr>
          <p:cNvPr id="31" name="Text 28"/>
          <p:cNvSpPr/>
          <p:nvPr/>
        </p:nvSpPr>
        <p:spPr>
          <a:xfrm>
            <a:off x="6908292" y="3602736"/>
            <a:ext cx="14401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00" dirty="0">
                <a:solidFill>
                  <a:srgbClr val="2230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Ibagué</a:t>
            </a:r>
            <a:endParaRPr lang="en-US" sz="1200" dirty="0"/>
          </a:p>
        </p:txBody>
      </p:sp>
      <p:sp>
        <p:nvSpPr>
          <p:cNvPr id="32" name="dot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5120640" y="4014216"/>
            <a:ext cx="91440" cy="91440"/>
          </a:xfrm>
          <a:prstGeom prst="ellipse">
            <a:avLst/>
          </a:prstGeom>
          <a:solidFill>
            <a:srgbClr val="C1912B"/>
          </a:solidFill>
          <a:ln/>
        </p:spPr>
        <p:txBody>
          <a:bodyPr/>
          <a:lstStyle/>
          <a:p>
            <a:endParaRPr lang="es-CO"/>
          </a:p>
        </p:txBody>
      </p:sp>
      <p:sp>
        <p:nvSpPr>
          <p:cNvPr id="33" name="Text 30"/>
          <p:cNvSpPr/>
          <p:nvPr/>
        </p:nvSpPr>
        <p:spPr>
          <a:xfrm>
            <a:off x="5285232" y="3931920"/>
            <a:ext cx="14401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00" dirty="0">
                <a:solidFill>
                  <a:srgbClr val="2230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Villavicencio</a:t>
            </a:r>
            <a:endParaRPr lang="en-US" sz="1200" dirty="0"/>
          </a:p>
        </p:txBody>
      </p:sp>
      <p:sp>
        <p:nvSpPr>
          <p:cNvPr id="34" name="dot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6743700" y="4014216"/>
            <a:ext cx="91440" cy="91440"/>
          </a:xfrm>
          <a:prstGeom prst="ellipse">
            <a:avLst/>
          </a:prstGeom>
          <a:solidFill>
            <a:srgbClr val="C1912B"/>
          </a:solidFill>
          <a:ln/>
        </p:spPr>
        <p:txBody>
          <a:bodyPr/>
          <a:lstStyle/>
          <a:p>
            <a:endParaRPr lang="es-CO"/>
          </a:p>
        </p:txBody>
      </p:sp>
      <p:sp>
        <p:nvSpPr>
          <p:cNvPr id="35" name="Text 32"/>
          <p:cNvSpPr/>
          <p:nvPr/>
        </p:nvSpPr>
        <p:spPr>
          <a:xfrm>
            <a:off x="6908292" y="3931920"/>
            <a:ext cx="14401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00" dirty="0">
                <a:solidFill>
                  <a:srgbClr val="2230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Pasto</a:t>
            </a:r>
            <a:endParaRPr lang="en-US" sz="1200" dirty="0"/>
          </a:p>
        </p:txBody>
      </p:sp>
      <p:sp>
        <p:nvSpPr>
          <p:cNvPr id="36" name="Text 33"/>
          <p:cNvSpPr/>
          <p:nvPr/>
        </p:nvSpPr>
        <p:spPr>
          <a:xfrm>
            <a:off x="5120640" y="4160520"/>
            <a:ext cx="338328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lnSpc>
                <a:spcPts val="1300"/>
              </a:lnSpc>
              <a:buNone/>
            </a:pPr>
            <a:r>
              <a:rPr lang="en-US" sz="1050" i="1" dirty="0">
                <a:solidFill>
                  <a:srgbClr val="5F6E6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El seguimiento por ciudad permite ver dónde el costo de vida sube más rápido.</a:t>
            </a:r>
            <a:endParaRPr lang="en-US" sz="105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con disc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502920" y="457200"/>
            <a:ext cx="841248" cy="841248"/>
          </a:xfrm>
          <a:prstGeom prst="ellipse">
            <a:avLst/>
          </a:prstGeom>
          <a:solidFill>
            <a:srgbClr val="FFFFFF"/>
          </a:solidFill>
          <a:ln w="15875">
            <a:solidFill>
              <a:srgbClr val="E4EFE6"/>
            </a:solidFill>
            <a:prstDash val="solid"/>
          </a:ln>
          <a:effectLst>
            <a:outerShdw blurRad="88900" dist="38100" dir="5400000" algn="bl" rotWithShape="0">
              <a:srgbClr val="1A2A20">
                <a:alpha val="16000"/>
              </a:srgbClr>
            </a:outerShdw>
          </a:effectLst>
        </p:spPr>
        <p:txBody>
          <a:bodyPr/>
          <a:lstStyle/>
          <a:p>
            <a:endParaRPr lang="es-CO"/>
          </a:p>
        </p:txBody>
      </p:sp>
      <p:pic>
        <p:nvPicPr>
          <p:cNvPr id="3" name="Image 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4820" y="659100"/>
            <a:ext cx="437449" cy="437449"/>
          </a:xfrm>
          <a:prstGeom prst="rect">
            <a:avLst/>
          </a:prstGeom>
        </p:spPr>
      </p:pic>
      <p:sp>
        <p:nvSpPr>
          <p:cNvPr id="4" name="Text 1"/>
          <p:cNvSpPr/>
          <p:nvPr/>
        </p:nvSpPr>
        <p:spPr>
          <a:xfrm>
            <a:off x="1591056" y="457200"/>
            <a:ext cx="7132320" cy="2194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00" b="1" kern="0" spc="200" dirty="0">
                <a:solidFill>
                  <a:srgbClr val="C1912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TEMA 8 · CANASTA FAMILIAR</a:t>
            </a:r>
            <a:endParaRPr lang="en-US" sz="1100" dirty="0"/>
          </a:p>
        </p:txBody>
      </p:sp>
      <p:sp>
        <p:nvSpPr>
          <p:cNvPr id="5" name="Text 2"/>
          <p:cNvSpPr>
            <a:spLocks noGrp="1"/>
          </p:cNvSpPr>
          <p:nvPr>
            <p:ph type="title" idx="102" hasCustomPrompt="1"/>
          </p:nvPr>
        </p:nvSpPr>
        <p:spPr>
          <a:xfrm>
            <a:off x="1572768" y="676656"/>
            <a:ext cx="7223760" cy="8686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buNone/>
            </a:pPr>
            <a:r>
              <a:rPr lang="en-US" sz="2300" b="1" dirty="0">
                <a:solidFill>
                  <a:srgbClr val="14563C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Canasta familiar según nivel de ingresos</a:t>
            </a:r>
            <a:endParaRPr lang="en-US" sz="2300" dirty="0"/>
          </a:p>
        </p:txBody>
      </p:sp>
      <p:sp>
        <p:nvSpPr>
          <p:cNvPr id="6" name="Text 3"/>
          <p:cNvSpPr/>
          <p:nvPr/>
        </p:nvSpPr>
        <p:spPr>
          <a:xfrm>
            <a:off x="8229600" y="4828032"/>
            <a:ext cx="640080" cy="31089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900" dirty="0">
                <a:solidFill>
                  <a:srgbClr val="CFE0D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09</a:t>
            </a:r>
            <a:endParaRPr lang="en-US" sz="900" dirty="0"/>
          </a:p>
        </p:txBody>
      </p:sp>
      <p:sp>
        <p:nvSpPr>
          <p:cNvPr id="7" name="Text 4"/>
          <p:cNvSpPr/>
          <p:nvPr/>
        </p:nvSpPr>
        <p:spPr>
          <a:xfrm>
            <a:off x="502920" y="1691640"/>
            <a:ext cx="82296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300" b="1" dirty="0">
                <a:solidFill>
                  <a:srgbClr val="2E7D5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Peso (%) del gasto por división y nivel de ingreso del hogar</a:t>
            </a:r>
            <a:endParaRPr lang="en-US" sz="1300" dirty="0"/>
          </a:p>
        </p:txBody>
      </p:sp>
      <p:graphicFrame>
        <p:nvGraphicFramePr>
          <p:cNvPr id="8" name="Ponderación por nivel de ingreso" descr="Gráfico de barras agrupadas: los hogares pobres destinan más a alimentos (23,8%) y los de ingresos altos menos (8,2%); en transporte y educación ocurre lo contrario."/>
          <p:cNvGraphicFramePr/>
          <p:nvPr/>
        </p:nvGraphicFramePr>
        <p:xfrm>
          <a:off x="365760" y="2057400"/>
          <a:ext cx="585216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9" name="card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6446520" y="2057400"/>
            <a:ext cx="2286000" cy="2743200"/>
          </a:xfrm>
          <a:prstGeom prst="roundRect">
            <a:avLst>
              <a:gd name="adj" fmla="val 3600"/>
            </a:avLst>
          </a:prstGeom>
          <a:solidFill>
            <a:srgbClr val="14563C"/>
          </a:solidFill>
          <a:ln w="12700">
            <a:solidFill>
              <a:srgbClr val="14563C"/>
            </a:solidFill>
            <a:prstDash val="solid"/>
          </a:ln>
          <a:effectLst>
            <a:outerShdw blurRad="88900" dist="38100" dir="5400000" algn="bl" rotWithShape="0">
              <a:srgbClr val="1A2A20">
                <a:alpha val="16000"/>
              </a:srgbClr>
            </a:outerShdw>
          </a:effectLst>
        </p:spPr>
        <p:txBody>
          <a:bodyPr/>
          <a:lstStyle/>
          <a:p>
            <a:endParaRPr lang="es-CO"/>
          </a:p>
        </p:txBody>
      </p:sp>
      <p:sp>
        <p:nvSpPr>
          <p:cNvPr id="10" name="Text 6"/>
          <p:cNvSpPr/>
          <p:nvPr/>
        </p:nvSpPr>
        <p:spPr>
          <a:xfrm>
            <a:off x="6629400" y="2240280"/>
            <a:ext cx="192024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00" b="1" kern="0" spc="100" dirty="0">
                <a:solidFill>
                  <a:srgbClr val="E7D6A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LEY DE ENGEL</a:t>
            </a:r>
            <a:endParaRPr lang="en-US" sz="1100" dirty="0"/>
          </a:p>
        </p:txBody>
      </p:sp>
      <p:sp>
        <p:nvSpPr>
          <p:cNvPr id="11" name="Text 7"/>
          <p:cNvSpPr/>
          <p:nvPr/>
        </p:nvSpPr>
        <p:spPr>
          <a:xfrm>
            <a:off x="6629400" y="2560320"/>
            <a:ext cx="1920240" cy="10972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lnSpc>
                <a:spcPts val="1800"/>
              </a:lnSpc>
              <a:buNone/>
            </a:pPr>
            <a:r>
              <a:rPr lang="en-US" sz="1300" dirty="0">
                <a:solidFill>
                  <a:srgbClr val="E8F1E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 menor ingreso, mayor proporción del gasto en </a:t>
            </a:r>
            <a:r>
              <a:rPr lang="en-US" sz="13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alimentos.</a:t>
            </a:r>
            <a:endParaRPr lang="en-US" sz="1300" dirty="0"/>
          </a:p>
        </p:txBody>
      </p:sp>
      <p:sp>
        <p:nvSpPr>
          <p:cNvPr id="12" name="Text 8"/>
          <p:cNvSpPr/>
          <p:nvPr/>
        </p:nvSpPr>
        <p:spPr>
          <a:xfrm>
            <a:off x="6629400" y="3703320"/>
            <a:ext cx="1920240" cy="10058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lnSpc>
                <a:spcPts val="1500"/>
              </a:lnSpc>
              <a:buNone/>
            </a:pPr>
            <a:r>
              <a:rPr lang="en-US" sz="1150" i="1" dirty="0">
                <a:solidFill>
                  <a:srgbClr val="CFE3D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Los hogares de ingresos altos gastan relativamente más en transporte y educación.</a:t>
            </a:r>
            <a:endParaRPr lang="en-US" sz="115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</TotalTime>
  <Words>2151</Words>
  <Application>Microsoft Office PowerPoint</Application>
  <PresentationFormat>Presentación en pantalla (16:9)</PresentationFormat>
  <Paragraphs>341</Paragraphs>
  <Slides>24</Slides>
  <Notes>24</Notes>
  <HiddenSlides>0</HiddenSlides>
  <MMClips>0</MMClips>
  <ScaleCrop>false</ScaleCrop>
  <HeadingPairs>
    <vt:vector size="6" baseType="variant">
      <vt:variant>
        <vt:lpstr>Fuentes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24</vt:i4>
      </vt:variant>
    </vt:vector>
  </HeadingPairs>
  <TitlesOfParts>
    <vt:vector size="29" baseType="lpstr">
      <vt:lpstr>Arial</vt:lpstr>
      <vt:lpstr>Calibri</vt:lpstr>
      <vt:lpstr>Georgia</vt:lpstr>
      <vt:lpstr>Trebuchet MS</vt:lpstr>
      <vt:lpstr>Office Theme</vt:lpstr>
      <vt:lpstr>Presentación de PowerPoint</vt:lpstr>
      <vt:lpstr>Estructura del estado de resultados</vt:lpstr>
      <vt:lpstr>¿Qué es el IPC?</vt:lpstr>
      <vt:lpstr>¿Qué es la canasta familiar según el DANE?</vt:lpstr>
      <vt:lpstr>Estructura de la canasta familiar del DANE</vt:lpstr>
      <vt:lpstr>Composición de la canasta familiar del DANE</vt:lpstr>
      <vt:lpstr>Productos que componen la canasta del DANE</vt:lpstr>
      <vt:lpstr>Canasta familiar según ciudad</vt:lpstr>
      <vt:lpstr>Canasta familiar según nivel de ingresos</vt:lpstr>
      <vt:lpstr>¿Qué es un número índice?</vt:lpstr>
      <vt:lpstr>¿Qué es la ponderación?</vt:lpstr>
      <vt:lpstr>Cómo se determina el nivel de ingresos</vt:lpstr>
      <vt:lpstr>¿Qué es la productividad?</vt:lpstr>
      <vt:lpstr>¿Cómo se calcula la productividad?</vt:lpstr>
      <vt:lpstr>¿Qué es el salario mínimo?</vt:lpstr>
      <vt:lpstr>¿Cómo se calcula el salario mínimo en Colombia?</vt:lpstr>
      <vt:lpstr>Fórmula para calcular el salario mínimo</vt:lpstr>
      <vt:lpstr>¿Qué es el salario mínimo vital según la OIT?</vt:lpstr>
      <vt:lpstr>¿Cómo se calcula el salario mínimo vital en Colombia?</vt:lpstr>
      <vt:lpstr>Presentación de PowerPoint</vt:lpstr>
      <vt:lpstr>¿Cuál fue la productividad en Colombia en 2025?</vt:lpstr>
      <vt:lpstr>La productividad en los países de la OCDE (2025)</vt:lpstr>
      <vt:lpstr>¿Cuál fue la productividad en los países de la OCDE en 2025?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Administrador Nepo</dc:creator>
  <cp:lastModifiedBy>Administrador Nepo</cp:lastModifiedBy>
  <cp:revision>3</cp:revision>
  <dcterms:created xsi:type="dcterms:W3CDTF">2026-07-28T02:10:30Z</dcterms:created>
  <dcterms:modified xsi:type="dcterms:W3CDTF">2026-07-30T13:17:40Z</dcterms:modified>
</cp:coreProperties>
</file>