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8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79" r:id="rId22"/>
    <p:sldId id="281" r:id="rId23"/>
    <p:sldId id="288" r:id="rId24"/>
    <p:sldId id="274" r:id="rId25"/>
    <p:sldId id="289" r:id="rId26"/>
    <p:sldId id="290" r:id="rId27"/>
    <p:sldId id="291" r:id="rId28"/>
    <p:sldId id="292" r:id="rId29"/>
    <p:sldId id="293" r:id="rId30"/>
    <p:sldId id="280" r:id="rId31"/>
    <p:sldId id="287" r:id="rId32"/>
    <p:sldId id="282" r:id="rId33"/>
    <p:sldId id="285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Posición relativa</c:v>
                </c:pt>
              </c:strCache>
            </c:strRef>
          </c:tx>
          <c:spPr>
            <a:solidFill>
              <a:srgbClr val="F0C84B"/>
            </a:solidFill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Europa</c:v>
                </c:pt>
                <c:pt idx="1">
                  <c:v>EE. UU.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99-4112-B5ED-EBEFDD66D2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ptos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00"/>
          <c:min val="0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Tasa Fed conceptual</c:v>
                </c:pt>
              </c:strCache>
            </c:strRef>
          </c:tx>
          <c:spPr>
            <a:ln w="25400" cap="flat">
              <a:solidFill>
                <a:srgbClr val="F0C84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F0C84B"/>
              </a:solidFill>
              <a:ln w="9525" cap="flat">
                <a:solidFill>
                  <a:srgbClr val="F0C84B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1978</c:v>
                </c:pt>
                <c:pt idx="1">
                  <c:v>1980</c:v>
                </c:pt>
                <c:pt idx="2">
                  <c:v>1982</c:v>
                </c:pt>
                <c:pt idx="3">
                  <c:v>1984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16</c:v>
                </c:pt>
                <c:pt idx="2">
                  <c:v>14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59-461D-866B-A4B8C137A3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Presión deuda externa</c:v>
                </c:pt>
              </c:strCache>
            </c:strRef>
          </c:tx>
          <c:spPr>
            <a:ln w="25400" cap="flat">
              <a:solidFill>
                <a:srgbClr val="39C5BB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39C5BB"/>
              </a:solidFill>
              <a:ln w="9525" cap="flat">
                <a:solidFill>
                  <a:srgbClr val="39C5BB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1978</c:v>
                </c:pt>
                <c:pt idx="1">
                  <c:v>1980</c:v>
                </c:pt>
                <c:pt idx="2">
                  <c:v>1982</c:v>
                </c:pt>
                <c:pt idx="3">
                  <c:v>1984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18</c:v>
                </c:pt>
                <c:pt idx="3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59-461D-866B-A4B8C137A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20"/>
          <c:min val="0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Exposición conceptual</c:v>
                </c:pt>
              </c:strCache>
            </c:strRef>
          </c:tx>
          <c:spPr>
            <a:solidFill>
              <a:srgbClr val="F0C84B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Importaciones</c:v>
                </c:pt>
                <c:pt idx="1">
                  <c:v>Deuda USD</c:v>
                </c:pt>
                <c:pt idx="2">
                  <c:v>Exportaciones</c:v>
                </c:pt>
                <c:pt idx="3">
                  <c:v>Capitales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70</c:v>
                </c:pt>
                <c:pt idx="2">
                  <c:v>60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72-43B6-AD2A-3AFB35634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00"/>
          <c:min val="0"/>
        </c:scaling>
        <c:delete val="0"/>
        <c:axPos val="l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681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Abrir con la pregunta: ¿por qué una decisión de la Reserva Federal afecta alimentos, deuda, comercio y tasa de cambio en otros países? Presentar la tesis: el dólar es moneda nacional y arquitectura global de pagos, reservas y deuda.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Insistir en que las personas no convertían libremente dólares en oro; la convertibilidad operaba para autoridades monetarias.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Enfatizar la diferencia entre instituciones monetarias y financieras de desarrollo.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Este es el puente conceptual hacia el Nixon Shock de 1971.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Aclara que no significó el fin del dólar, sino el inicio de otra forma de hegemonía: fiduciaria, financiera y geopolítica.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Conectar con la idea de que una moneda de reserva requiere activos seguros y mercado profundo, no solo respaldo metálico.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Usar ejemplos breves: alza de tasas atrae capitales; inflación erosiona valor; riesgo global eleva demanda de dólares.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Presentar como mapa para luego profundizar en algunos casos.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Caso útil: crisis de 2008. Aunque nace en EE. UU., el mundo demanda dólares para cubrir pasivos y preservar liquidez.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Advertir que la gráfica es conceptual para explicar canales, no una serie estadística precisa.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Usar como puente hacia Rusia-Ucrania y la búsqueda de mecanismos alternativos de pago.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Explicar que cada bloque puede trabajarse con exposición, una pregunta de discusión y un ejemplo internacional.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Usar ejemplos cotidianos para acercar el tema: alimentos importados, fertilizantes, combustibles, computadores, tiquetes.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Diferenciar ruido mediático de transformación estructural.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Mostrar que el liderazgo monetario no depende solo del PIB; depende de mercados financieros y confianza.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ACA1F-6F11-074C-A22A-27FB66C3C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0AEED2-B8BB-57AE-7C1D-CF6D193420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4E267C-098C-37B2-37DA-8E856B4BE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Mostrar que el liderazgo monetario no depende solo del PIB; depende de mercados financieros y confianza.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F9F45F-EE72-EB75-0690-74C2DD94D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66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5DBEC-E221-106B-E9DD-1387F428D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98176E-80DE-9114-F902-07062CCC82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B9E907-80D4-89E2-56AA-053608A98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675D05-0297-1952-3450-D4D205209B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976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292AF-E297-4F35-6AF4-203E61EDC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98EE5A-6DBC-598A-EFB2-B6B53DC325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BC9DF8-DF28-235D-5BF1-51B0D7B9DE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533C8D-C0AF-1B9E-50BF-5A1F0F0A0F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653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808C0-C63C-415F-48DA-F6D2E6D54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6BAD88-7A28-A207-6298-5BCEB4921E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C0D075-05F3-9FA3-7683-CB756143E1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23BEC7-D06A-06C8-F486-E5300578AE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94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A2337-9B53-ED06-5D54-BF0D05A54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E1909-F880-4B2E-D278-293875313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6FBDAA-3BC6-1E28-2287-B2B0C6207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9CF92-5525-C5EF-1B29-7084E92035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13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8BBAB-8485-7B1E-44E6-D9618FDE8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D48E42-1134-A287-0BE1-D0D40E3FA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0E8AD0-126D-38FB-5A7F-F30581CB4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Plantear que el reemplazo del dólar requiere moneda alternativa y mercado de activos seguros de escala global.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8E2835-89E6-ECA1-3A6D-7FC0AA4FF1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397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Usar esta diapositiva como marco conceptual. Evitar una respuesta binaria: el tema combina continuidad y transformación.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Presentar como hipótesis y no como predicción categórica.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D0175-3F30-DD01-BCD1-2895C8643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FE6F76-F28D-EB47-7C8F-F0A988B59B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3A56FE-E273-47EB-BB7A-E723B090AA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Mostrar que el liderazgo monetario no depende solo del PIB; depende de mercados financieros y confianza.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A0154D-E806-B16B-AEEC-5CED20367C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9163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Pedir al público que elija cuál escenario considera más probable y por qué.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Invitar a preguntas. Puede retomarse el dilema central: confianza, liquidez y poder explican la continuidad; fragmentación, sanciones y rivalidad explican la transformación.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04057-5C7C-1B63-053C-A9F7FB4F2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C2F405-C8FC-F150-7F7A-A86020287A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F6C3D4-0EE4-61C7-6C3E-E9CA704390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Usar esta diapositiva como marco conceptual. Evitar una respuesta binaria: el tema combina continuidad y transformación.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41434-CD86-5DA1-EB0D-CA3171381B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59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Señalar que Bretton Woods no aparece de la nada: institucionaliza una trayectoria previa de poder industrial y financiero de Estados Unidos.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Reseñar el origen etimológico y comercial. Conectar con el concepto de efecto red: una moneda vale internacionalmente cuando muchos la aceptan.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presentar el gráfico como dato exacto, sino como visual conceptual de cambio de poder relativo.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Contextualizar: la guerra no había terminado, pero ya se estaba definiendo quién establecería las reglas del orden económico mundial.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Hacer énfasis en que no fue una simple imposición automática: fue una negociación asimétrica.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6446520"/>
            <a:ext cx="11155680" cy="0"/>
          </a:xfrm>
          <a:prstGeom prst="line">
            <a:avLst/>
          </a:prstGeom>
          <a:noFill/>
          <a:ln w="12700">
            <a:solidFill>
              <a:srgbClr val="C997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81A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high_tech_futuristic_financial_geo_network_info_batch_4.png"/>
          <p:cNvPicPr>
            <a:picLocks noChangeAspect="1"/>
          </p:cNvPicPr>
          <p:nvPr/>
        </p:nvPicPr>
        <p:blipFill>
          <a:blip r:embed="rId3"/>
          <a:srcRect l="27188" r="27188"/>
          <a:stretch/>
        </p:blipFill>
        <p:spPr>
          <a:xfrm>
            <a:off x="6629400" y="0"/>
            <a:ext cx="5559552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58368" y="1225296"/>
            <a:ext cx="5577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</a:t>
            </a:r>
          </a:p>
        </p:txBody>
      </p:sp>
      <p:sp>
        <p:nvSpPr>
          <p:cNvPr id="4" name="Text 1"/>
          <p:cNvSpPr/>
          <p:nvPr/>
        </p:nvSpPr>
        <p:spPr>
          <a:xfrm>
            <a:off x="694944" y="2501577"/>
            <a:ext cx="53035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Apogeo, decadencia e incidencias globales.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658368" y="4181580"/>
            <a:ext cx="5303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Marcela Lucía Gómez Ramírez</a:t>
            </a:r>
          </a:p>
          <a:p>
            <a:r>
              <a:rPr lang="es-E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Economista Universidad Nacional de Colombia</a:t>
            </a:r>
          </a:p>
          <a:p>
            <a:r>
              <a:rPr lang="es-E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Especialista en Gerencia  Fundación Universitaria CEIPA</a:t>
            </a:r>
          </a:p>
          <a:p>
            <a:r>
              <a:rPr lang="es-E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Docente de Cátedra ITM</a:t>
            </a:r>
            <a:endParaRPr lang="en-US" sz="15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Cómo funcionaba Bretton Woods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1005840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sistema dólar-oro: el oro permanecía como referencia última, pero el dólar era el eje operativo.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971800" y="2926080"/>
            <a:ext cx="192024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7269480" y="2926080"/>
            <a:ext cx="192024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914400" y="2212848"/>
            <a:ext cx="2011680" cy="1371600"/>
          </a:xfrm>
          <a:prstGeom prst="rect">
            <a:avLst/>
          </a:prstGeom>
          <a:solidFill>
            <a:srgbClr val="102C49"/>
          </a:solidFill>
          <a:ln>
            <a:solidFill>
              <a:srgbClr val="F0C84B"/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Oro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18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US$35/onza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4558145" y="2148840"/>
            <a:ext cx="2802775" cy="1508760"/>
          </a:xfrm>
          <a:prstGeom prst="rect">
            <a:avLst/>
          </a:prstGeom>
          <a:solidFill>
            <a:srgbClr val="153E66"/>
          </a:solidFill>
          <a:ln>
            <a:solidFill>
              <a:srgbClr val="F0C84B"/>
            </a:solidFill>
          </a:ln>
        </p:spPr>
        <p:txBody>
          <a:bodyPr wrap="square" lIns="635" tIns="635" rIns="635" bIns="635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Dólar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convertible para bancos centrales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9144000" y="2148840"/>
            <a:ext cx="2240280" cy="1508760"/>
          </a:xfrm>
          <a:prstGeom prst="rect">
            <a:avLst/>
          </a:prstGeom>
          <a:solidFill>
            <a:srgbClr val="102C49"/>
          </a:solidFill>
          <a:ln>
            <a:solidFill>
              <a:srgbClr val="F0C84B"/>
            </a:solidFill>
          </a:ln>
        </p:spPr>
        <p:txBody>
          <a:bodyPr wrap="square" lIns="635" tIns="635" rIns="635" bIns="635" rtlCol="0" anchor="ctr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</a:rPr>
              <a:t>Otras monedas</a:t>
            </a:r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</a:rPr>
              <a:t>paridades fijas ajustables</a:t>
            </a: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1067492" y="4882896"/>
            <a:ext cx="9784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bancos centrales intervenían para mantener las tasas de cambio dentro de márgenes definidos.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7F9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Instituciones creadas en el nuevo orden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594360" y="841248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Bretton Woods dejó organismos permanentes para estabilización y reconstrucción.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914400" y="1508760"/>
            <a:ext cx="4800600" cy="228600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FMI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Estabilidad cambiaria, apoyo temporal a problemas de balanza de pagos y vigilancia macroeconómica.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46520" y="1508760"/>
            <a:ext cx="4800600" cy="228600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Banco Mundial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Financiamiento para reconstrucción y desarrollo, originalmente mediante el BIRF 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(Banco Internacional de Reconstrucción y Fomento)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005840" y="4754880"/>
            <a:ext cx="1014984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se convirtió en unidad de cuenta, medio de pago, activo de reserva y moneda de intervención.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3712" y="246888"/>
            <a:ext cx="109728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La contradicción interna: el dilema de Triffin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59140" y="1120140"/>
            <a:ext cx="1108058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mundo necesitaba dólares; demasiados dólares debilitaban la promesa de convertibilidad en oro.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63603" y="2106445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dar liquidez global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472163" y="2647188"/>
            <a:ext cx="3108960" cy="9144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EE. UU. debía emitir dólares y aceptar déficits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3931920" y="3033592"/>
            <a:ext cx="182880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5861996" y="2888396"/>
            <a:ext cx="777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6639236" y="3071276"/>
            <a:ext cx="182880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8842248" y="2377371"/>
            <a:ext cx="2560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crecer los dólares externos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8842248" y="2933978"/>
            <a:ext cx="2651760" cy="9144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aumentaba la duda sobre la conversión a oro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94509" y="5132001"/>
            <a:ext cx="9966960" cy="5486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sistema requería expansión, pero su credibilidad dependía de límites.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1971: cierre de la ventana del oro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97378" y="1024128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Nixon Shock suspendió la convertibilidad del dólar en oro para autoridades extranjeras.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12648" y="1943100"/>
            <a:ext cx="5486400" cy="29718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Gasto fiscal y militar creciente, especialmente por Vietnam.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Programas sociales internos y presiones inflacionarias.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Recuperación de Europa y Japón.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Dudas sobre la capacidad de convertir dólares externos en oro.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132320" y="1808156"/>
            <a:ext cx="4023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de agosto de 1971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132320" y="2651760"/>
            <a:ext cx="4023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7F9FC"/>
                </a:solidFill>
              </a:rPr>
              <a:t>Fin práctico del patrón dólar-oro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6858000" y="4146665"/>
            <a:ext cx="429768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1973: principales monedas pasan a flotar con mayor libertad.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¿Por qué sobrevivió el dólar sin oro?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941832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convertibilidad terminó, pero la red global del dólar siguió intacta.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297180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 de bonos del Tesoro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4069080" y="1234440"/>
            <a:ext cx="726948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Activo líquido y profundo para reservas y garantías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822960" y="1993392"/>
            <a:ext cx="10515600" cy="0"/>
          </a:xfrm>
          <a:prstGeom prst="line">
            <a:avLst/>
          </a:prstGeom>
          <a:noFill/>
          <a:ln w="10160">
            <a:solidFill>
              <a:srgbClr val="2D567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822960" y="2194560"/>
            <a:ext cx="297180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Efectos de red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4069080" y="2194560"/>
            <a:ext cx="726948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Empresas, bancos y Estados ya operaban en dólares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822960" y="2953512"/>
            <a:ext cx="10515600" cy="0"/>
          </a:xfrm>
          <a:prstGeom prst="line">
            <a:avLst/>
          </a:prstGeom>
          <a:noFill/>
          <a:ln w="10160">
            <a:solidFill>
              <a:srgbClr val="2D567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8"/>
          <p:cNvSpPr/>
          <p:nvPr/>
        </p:nvSpPr>
        <p:spPr>
          <a:xfrm>
            <a:off x="822960" y="3154680"/>
            <a:ext cx="297180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Petróleo y materias primas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069080" y="3154680"/>
            <a:ext cx="726948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 parte de precios y pagos internacionales usan dólares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822960" y="3913632"/>
            <a:ext cx="10515600" cy="0"/>
          </a:xfrm>
          <a:prstGeom prst="line">
            <a:avLst/>
          </a:prstGeom>
          <a:noFill/>
          <a:ln w="10160">
            <a:solidFill>
              <a:srgbClr val="2D567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Text 11"/>
          <p:cNvSpPr/>
          <p:nvPr/>
        </p:nvSpPr>
        <p:spPr>
          <a:xfrm>
            <a:off x="822960" y="4114800"/>
            <a:ext cx="297180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Instituciones y poder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4099560" y="4096511"/>
            <a:ext cx="7269480" cy="6400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Confianza relativa, Reserva Federal y alcance geopolítico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822960" y="4873752"/>
            <a:ext cx="10515600" cy="0"/>
          </a:xfrm>
          <a:prstGeom prst="line">
            <a:avLst/>
          </a:prstGeom>
          <a:noFill/>
          <a:ln w="10160">
            <a:solidFill>
              <a:srgbClr val="2D567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914400" y="5440680"/>
            <a:ext cx="10149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siguió siendo útil porque ofrecía escala, liquidez y confianza relativa.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7F9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Qué mueve el valor del dólar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12648" y="713232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D7E0EA"/>
                </a:solidFill>
              </a:rPr>
              <a:t>El tipo de cambio refleja macroeconomía, riesgo y geopolítica.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868680" y="1325880"/>
            <a:ext cx="2148840" cy="384048"/>
          </a:xfrm>
          <a:prstGeom prst="rect">
            <a:avLst/>
          </a:prstGeom>
          <a:solidFill>
            <a:srgbClr val="102C49"/>
          </a:solidFill>
          <a:ln>
            <a:solidFill>
              <a:srgbClr val="102C49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Tasas de la Fed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3657600" y="1325880"/>
            <a:ext cx="2148840" cy="384048"/>
          </a:xfrm>
          <a:prstGeom prst="rect">
            <a:avLst/>
          </a:prstGeom>
          <a:solidFill>
            <a:srgbClr val="153E66"/>
          </a:solidFill>
          <a:ln>
            <a:solidFill>
              <a:srgbClr val="153E66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Inflación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446520" y="1325880"/>
            <a:ext cx="2148840" cy="384048"/>
          </a:xfrm>
          <a:prstGeom prst="rect">
            <a:avLst/>
          </a:prstGeom>
          <a:solidFill>
            <a:srgbClr val="102C49"/>
          </a:solidFill>
          <a:ln>
            <a:solidFill>
              <a:srgbClr val="102C49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Crecimiento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9235440" y="1325880"/>
            <a:ext cx="2148840" cy="384048"/>
          </a:xfrm>
          <a:prstGeom prst="rect">
            <a:avLst/>
          </a:prstGeom>
          <a:solidFill>
            <a:srgbClr val="153E66"/>
          </a:solidFill>
          <a:ln>
            <a:solidFill>
              <a:srgbClr val="153E66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 global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868680" y="2743200"/>
            <a:ext cx="2148840" cy="384048"/>
          </a:xfrm>
          <a:prstGeom prst="rect">
            <a:avLst/>
          </a:prstGeom>
          <a:solidFill>
            <a:srgbClr val="102C49"/>
          </a:solidFill>
          <a:ln>
            <a:solidFill>
              <a:srgbClr val="102C49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Flujos de capital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3657600" y="2743200"/>
            <a:ext cx="2148840" cy="384048"/>
          </a:xfrm>
          <a:prstGeom prst="rect">
            <a:avLst/>
          </a:prstGeom>
          <a:solidFill>
            <a:srgbClr val="153E66"/>
          </a:solidFill>
          <a:ln>
            <a:solidFill>
              <a:srgbClr val="153E66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Deuda y déficit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6446520" y="2743200"/>
            <a:ext cx="2148840" cy="384048"/>
          </a:xfrm>
          <a:prstGeom prst="rect">
            <a:avLst/>
          </a:prstGeom>
          <a:solidFill>
            <a:srgbClr val="102C49"/>
          </a:solidFill>
          <a:ln>
            <a:solidFill>
              <a:srgbClr val="102C49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Materias primas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235440" y="2743200"/>
            <a:ext cx="2148840" cy="548640"/>
          </a:xfrm>
          <a:prstGeom prst="rect">
            <a:avLst/>
          </a:prstGeom>
          <a:solidFill>
            <a:srgbClr val="153E66"/>
          </a:solidFill>
          <a:ln>
            <a:solidFill>
              <a:srgbClr val="153E66">
                <a:alpha val="0"/>
              </a:srgbClr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Confianza institucional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85800" y="5257800"/>
            <a:ext cx="10241280" cy="5486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Cuando sube la incertidumbre, el dólar puede apreciarse por demanda de refugio; cuando cae la confianza en EE. UU., puede debilitarse.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210728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Eventos geopolíticos y financieros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820189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evento opera por canales distintos: petróleo, tasas, deuda, sanciones, liquidez o refugio.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40080" y="1336686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Vietnam / 1960s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3429000" y="1267552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Gasto y déficits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492240" y="1368829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Presión contra convertibilidad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31520" y="1801368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Petróleo 1973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3429000" y="1801368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Energía e inflación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6537960" y="1801368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Demanda de dólares y choque global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31520" y="2459736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Volcker 1979-82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3429000" y="2459736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Tasas altas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537960" y="2459736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Dólar fuerte y crisis de deuda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31520" y="3118104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3429000" y="3118104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Liquidez global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6537960" y="3118104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Demanda de dólares como refugio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731520" y="3776472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3429000" y="3776472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Shock + estímulo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6537960" y="3776472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 volatilidad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731520" y="4434840"/>
            <a:ext cx="24688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Rusia-Ucrania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3429000" y="4434840"/>
            <a:ext cx="278892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Sanciones + energía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6537960" y="4434840"/>
            <a:ext cx="466344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Refugio y debates de desdolarización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731520" y="5166360"/>
            <a:ext cx="10469880" cy="0"/>
          </a:xfrm>
          <a:prstGeom prst="line">
            <a:avLst/>
          </a:prstGeom>
          <a:noFill/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891540" y="5686183"/>
            <a:ext cx="101498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mismo evento puede fortalecer al dólar como refugio y, al mismo tiempo, debilitar su legitimidad política.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5"/>
          <p:cNvSpPr/>
          <p:nvPr/>
        </p:nvSpPr>
        <p:spPr>
          <a:xfrm>
            <a:off x="7315200" y="2196222"/>
            <a:ext cx="160020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2" name="Text 0"/>
          <p:cNvSpPr/>
          <p:nvPr/>
        </p:nvSpPr>
        <p:spPr>
          <a:xfrm>
            <a:off x="594360" y="278337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28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La paradoja del dólar refugio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1001682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Incluso crisis originadas en Estados Unidos pueden aumentar la demanda mundial de dólares.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68680" y="1688037"/>
            <a:ext cx="2468880" cy="777240"/>
          </a:xfrm>
          <a:prstGeom prst="rect">
            <a:avLst/>
          </a:prstGeom>
          <a:solidFill>
            <a:srgbClr val="102C49"/>
          </a:solidFill>
          <a:ln>
            <a:solidFill>
              <a:srgbClr val="F0C84B"/>
            </a:solidFill>
          </a:ln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Crisis global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3337560" y="2076657"/>
            <a:ext cx="160020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  <a:tailEnd type="triangle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4937760" y="1782110"/>
            <a:ext cx="2743200" cy="777240"/>
          </a:xfrm>
          <a:prstGeom prst="rect">
            <a:avLst/>
          </a:prstGeom>
          <a:solidFill>
            <a:srgbClr val="153E66"/>
          </a:solidFill>
          <a:ln>
            <a:solidFill>
              <a:srgbClr val="F0C84B"/>
            </a:solidFill>
          </a:ln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Búsqueda de liquidez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8991600" y="1853044"/>
            <a:ext cx="2331720" cy="777240"/>
          </a:xfrm>
          <a:prstGeom prst="rect">
            <a:avLst/>
          </a:prstGeom>
          <a:solidFill>
            <a:srgbClr val="102C49"/>
          </a:solidFill>
          <a:ln>
            <a:solidFill>
              <a:srgbClr val="F0C84B"/>
            </a:solidFill>
          </a:ln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Demanda de dólares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05840" y="3154680"/>
            <a:ext cx="10149840" cy="16459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Autofit/>
          </a:bodyPr>
          <a:lstStyle/>
          <a:p>
            <a:pPr marL="0" indent="0" algn="just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Bonos del Tesoro como activo seguro.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Bancos y empresas necesitan dólares para obligaciones internacionales.</a:t>
            </a:r>
          </a:p>
          <a:p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La Reserva Federal actúa como prestamista global mediante líneas swap (</a:t>
            </a: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acuerdo financiero entre dos bancos centrales para intercambiar monedas y prestar dinero temporalmente)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123742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Tasas de interés y deuda: el golpe a economías emergentes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87957" y="1218369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dólar fuerte encarece la deuda externa denominada en dólares.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0"/>
          <p:cNvGraphicFramePr/>
          <p:nvPr>
            <p:extLst>
              <p:ext uri="{D42A27DB-BD31-4B8C-83A1-F6EECF244321}">
                <p14:modId xmlns:p14="http://schemas.microsoft.com/office/powerpoint/2010/main" val="3483283204"/>
              </p:ext>
            </p:extLst>
          </p:nvPr>
        </p:nvGraphicFramePr>
        <p:xfrm>
          <a:off x="635231" y="1645919"/>
          <a:ext cx="5577840" cy="3757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2"/>
          <p:cNvSpPr/>
          <p:nvPr/>
        </p:nvSpPr>
        <p:spPr>
          <a:xfrm>
            <a:off x="6720839" y="1325880"/>
            <a:ext cx="4835929" cy="29718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El alza de tasas atrae capital hacia EE. UU.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La moneda local se deprecia frente al dólar.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El servicio de deuda externa aumenta.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Se reducen inversión y gasto público.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914400" y="5652100"/>
            <a:ext cx="10149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década Perdida: crisis de deuda latinoamericana de los años ochenta.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27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Sanciones financieras: el dólar como instrumento geopolítico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43835" y="1137373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centralidad del dólar permite restringir pagos, reservas y acceso a infraestructura financiera.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12648" y="1899842"/>
            <a:ext cx="3200400" cy="21488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Poder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Quien controla nodos financieros puede condicionar acceso a pagos, bancos y reservas.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4359226" y="1899842"/>
            <a:ext cx="3200400" cy="21488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Efecto inmediato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sanciones aumentan costos de financiamiento y reducen liquidez internacional.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321040" y="1984248"/>
            <a:ext cx="3200400" cy="21488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Efecto indirecto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Otros países buscan diversificar reservas y desarrollar sistemas alternativos.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960120" y="4910328"/>
            <a:ext cx="10195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0C84B"/>
                </a:solidFill>
              </a:rPr>
              <a:t>La misma fortaleza del dólar puede incentivar estrategias de desdolarización parcial.</a:t>
            </a:r>
            <a:endParaRPr lang="en-US" sz="21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7F9FC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Ruta de la charla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777240" y="123444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1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600200" y="118872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Origen histórico del dólar
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777240" y="265176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2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600200" y="260604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Bretton Woods y hegemonía
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77240" y="406908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3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600200" y="402336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Del oro al dólar fiduciario
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355080" y="123444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4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7178040" y="118872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Geopolítica y valor del dólar
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355080" y="265176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5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7178040" y="260604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¿Decadencia o multipolaridad?
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355080" y="4069080"/>
            <a:ext cx="640080" cy="640080"/>
          </a:xfrm>
          <a:prstGeom prst="rect">
            <a:avLst/>
          </a:prstGeom>
          <a:solidFill>
            <a:srgbClr val="F0C84B"/>
          </a:solidFill>
          <a:ln>
            <a:solidFill>
              <a:srgbClr val="F0C84B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1A2B"/>
                </a:solidFill>
              </a:rPr>
              <a:t>6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7178040" y="4023360"/>
            <a:ext cx="4297680" cy="86868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F7F9FC"/>
                </a:solidFill>
              </a:rPr>
              <a:t>Discusión y cierre
</a:t>
            </a:r>
            <a:endParaRPr lang="en-US" sz="15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2628" y="192024"/>
            <a:ext cx="104698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América Latina y Colombia: exposición al dólar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905256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región combina comercio de materias primas, importaciones estratégicas y deuda externa.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28003" y="1656470"/>
            <a:ext cx="5486400" cy="31089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Un dólar caro encarece maquinaria, tecnología, combustibles, insumos agrícolas, medicamentos y viajes.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Puede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 favorecer ingresos de algunos exportadores, pero depende del contenido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importado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La tasa de cambio colombiana también responde al petróleo, riesgo país, tasas de la Fed y política monetaria local.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0"/>
          <p:cNvGraphicFramePr/>
          <p:nvPr>
            <p:extLst>
              <p:ext uri="{D42A27DB-BD31-4B8C-83A1-F6EECF244321}">
                <p14:modId xmlns:p14="http://schemas.microsoft.com/office/powerpoint/2010/main" val="589894434"/>
              </p:ext>
            </p:extLst>
          </p:nvPr>
        </p:nvGraphicFramePr>
        <p:xfrm>
          <a:off x="6568440" y="1624818"/>
          <a:ext cx="4754880" cy="345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3"/>
          <p:cNvSpPr/>
          <p:nvPr/>
        </p:nvSpPr>
        <p:spPr>
          <a:xfrm>
            <a:off x="612648" y="5355570"/>
            <a:ext cx="10149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tasa de cambio no es solo un precio financiero: transmite choques globales a la vida cotidiana.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Desdolarización: qué es y qué no 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713232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implica desaparición inmediata del dólar; puede ser diversificación gradual.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77240" y="1417320"/>
            <a:ext cx="4937760" cy="196596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es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Sustitución instantánea del dólar ni colapso automático del sistema financiero estadounidense.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46520" y="1417320"/>
            <a:ext cx="4937760" cy="196596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Sí puede ser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 comercio en monedas locales, reservas diversificadas, oro, sistemas de pago alternativos y bloques regionales.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914400" y="4617720"/>
            <a:ext cx="10287000" cy="62179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pregunta no es si el dólar desaparece mañana, sino cuánto espacio pierde en un sistema más fragmentado.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0251" y="372952"/>
            <a:ext cx="11197883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Un mundo cada vez más multipolar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22</a:t>
            </a:fld>
            <a:endParaRPr lang="en-U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7733B43-88DC-C8F8-B87E-8E237BB78B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FE9E0"/>
              </a:clrFrom>
              <a:clrTo>
                <a:srgbClr val="DFE9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3899" y="1097281"/>
            <a:ext cx="6098344" cy="4070602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FE82473-0A56-5C66-2A03-2513408C268C}"/>
              </a:ext>
            </a:extLst>
          </p:cNvPr>
          <p:cNvSpPr txBox="1"/>
          <p:nvPr/>
        </p:nvSpPr>
        <p:spPr>
          <a:xfrm>
            <a:off x="594360" y="1085868"/>
            <a:ext cx="489204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son los BRICS+?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Brasil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Sudáfrica </a:t>
            </a:r>
          </a:p>
          <a:p>
            <a:pPr>
              <a:buNone/>
            </a:pPr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Ampliación (2024-2025)</a:t>
            </a:r>
            <a:endParaRPr lang="es-CO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Egipto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Etiopía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Emiratos Árabes Unidos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Irán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Indonesia (incorporación posterior, según la evolución del bloque)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80ECEEC-C474-F9C3-EF35-BD044DD7C21C}"/>
              </a:ext>
            </a:extLst>
          </p:cNvPr>
          <p:cNvSpPr txBox="1"/>
          <p:nvPr/>
        </p:nvSpPr>
        <p:spPr>
          <a:xfrm>
            <a:off x="1181686" y="5324173"/>
            <a:ext cx="9355015" cy="10618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indent="0" algn="ctr">
              <a:buNone/>
              <a:defRPr sz="2100" b="1">
                <a:solidFill>
                  <a:srgbClr val="F0C84B"/>
                </a:solidFill>
              </a:defRPr>
            </a:lvl1pPr>
          </a:lstStyle>
          <a:p>
            <a:r>
              <a:rPr lang="es-CO" dirty="0"/>
              <a:t>Los BRICS+ representan una proporción significativa de la población mundial, del PIB medido por paridad de poder adquisitivo y de la producción global de materias primas estratégicas.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ED9BD4-38BA-E335-3615-2592E776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96EC1FA9-2846-33A3-4FD0-9EB5BB65041E}"/>
              </a:ext>
            </a:extLst>
          </p:cNvPr>
          <p:cNvSpPr/>
          <p:nvPr/>
        </p:nvSpPr>
        <p:spPr>
          <a:xfrm>
            <a:off x="594359" y="320040"/>
            <a:ext cx="11197883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Un mundo cada vez más multipolar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DA9C35EE-A69E-E45B-AEC0-81999AD1EC7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23</a:t>
            </a:fld>
            <a:endParaRPr lang="en-U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49B1FBD-AE04-218E-7027-AE5AFC5A580D}"/>
              </a:ext>
            </a:extLst>
          </p:cNvPr>
          <p:cNvSpPr txBox="1"/>
          <p:nvPr/>
        </p:nvSpPr>
        <p:spPr>
          <a:xfrm>
            <a:off x="872197" y="5029736"/>
            <a:ext cx="9847385" cy="10618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indent="0" algn="ctr">
              <a:buNone/>
              <a:defRPr sz="2100" b="1">
                <a:solidFill>
                  <a:srgbClr val="F0C84B"/>
                </a:solidFill>
              </a:defRPr>
            </a:lvl1pPr>
          </a:lstStyle>
          <a:p>
            <a:r>
              <a:rPr lang="es-CO" sz="2400" dirty="0">
                <a:latin typeface="Arial" panose="020B0604020202020204" pitchFamily="34" charset="0"/>
                <a:cs typeface="Arial" panose="020B0604020202020204" pitchFamily="34" charset="0"/>
              </a:rPr>
              <a:t>Durante las dos últimas décadas, los BRICS+ han incrementado su influencia económica y financiera, promoviendo una mayor diversificación del sistema monetario internacional y reduciendo gradualmente la dependencia del dólar en algunas transacciones.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16F7423-5F03-587F-A809-3D8833A7BB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95" y="886266"/>
            <a:ext cx="10654009" cy="371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66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Estados Unidos- BRICS+:competencia por comercio, tecnología y pagos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59" y="1122250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disputa estratégica acelera la búsqueda de rutas financieras alternativas.</a:t>
            </a:r>
          </a:p>
        </p:txBody>
      </p:sp>
      <p:sp>
        <p:nvSpPr>
          <p:cNvPr id="4" name="Text 2"/>
          <p:cNvSpPr/>
          <p:nvPr/>
        </p:nvSpPr>
        <p:spPr>
          <a:xfrm>
            <a:off x="777240" y="1596683"/>
            <a:ext cx="5394960" cy="324612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Controles a exportaciones tecnológicas y restricciones de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inversión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Reconfiguración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 de cadenas globales de suministro.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Acuerdos bilaterales en monedas locales.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Avance gradual, pero limitado, del renminbi como moneda internacional.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629400" y="1417320"/>
            <a:ext cx="4389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Limitaciones del reemplazo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812280" y="2032078"/>
            <a:ext cx="4023360" cy="14630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Renminbi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Mercados menos abiertos, controles de capital y menor confianza legal frente al dólar.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6812280" y="3794760"/>
            <a:ext cx="4023360" cy="14630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Amplio uso internacional, pero sin un mercado único de deuda pública equivalente al Tesoro estadounidense.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99FBB9-A2D9-F841-7A6D-55602682B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E9167904-1DC0-937A-7E7A-C6D6CE0E16C8}"/>
              </a:ext>
            </a:extLst>
          </p:cNvPr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Estados Unidos- BRICS+:competencia por comercio, tecnología y pagos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DF3881D1-9307-943D-DE29-61855330FCA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25</a:t>
            </a:fld>
            <a:endParaRPr lang="en-US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48A58635-C8FB-15F9-5F94-01E57FD30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799449"/>
              </p:ext>
            </p:extLst>
          </p:nvPr>
        </p:nvGraphicFramePr>
        <p:xfrm>
          <a:off x="594359" y="1661745"/>
          <a:ext cx="10772336" cy="3866858"/>
        </p:xfrm>
        <a:graphic>
          <a:graphicData uri="http://schemas.openxmlformats.org/drawingml/2006/table">
            <a:tbl>
              <a:tblPr/>
              <a:tblGrid>
                <a:gridCol w="5386168">
                  <a:extLst>
                    <a:ext uri="{9D8B030D-6E8A-4147-A177-3AD203B41FA5}">
                      <a16:colId xmlns:a16="http://schemas.microsoft.com/office/drawing/2014/main" val="755628752"/>
                    </a:ext>
                  </a:extLst>
                </a:gridCol>
                <a:gridCol w="5386168">
                  <a:extLst>
                    <a:ext uri="{9D8B030D-6E8A-4147-A177-3AD203B41FA5}">
                      <a16:colId xmlns:a16="http://schemas.microsoft.com/office/drawing/2014/main" val="577780729"/>
                    </a:ext>
                  </a:extLst>
                </a:gridCol>
              </a:tblGrid>
              <a:tr h="48335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Estados Unidos</a:t>
                      </a:r>
                      <a:endParaRPr lang="es-CO" sz="20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BRICS+</a:t>
                      </a:r>
                      <a:endParaRPr lang="es-CO" sz="20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8097505"/>
                  </a:ext>
                </a:extLst>
              </a:tr>
              <a:tr h="845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Mantener el liderazgo del dólar como principal moneda internacional.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Promover un sistema financiero más multipolar.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810114"/>
                  </a:ext>
                </a:extLst>
              </a:tr>
              <a:tr h="845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Preservar el predominio de instituciones como el FMI y el Banco Mundial.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Fortalecer instituciones alternativas como el Nuevo Banco de Desarrollo (NDB).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5118656"/>
                  </a:ext>
                </a:extLst>
              </a:tr>
              <a:tr h="845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Continuar utilizando el dólar como principal moneda de comercio y reservas.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Incrementar el comercio en monedas nacionales.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651252"/>
                  </a:ext>
                </a:extLst>
              </a:tr>
              <a:tr h="845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Mantener el liderazgo tecnológico y financiero.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Ampliar la cooperación económica entre economías emergentes.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294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649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A7E8B0-9F02-D257-7FD6-F3C9B6ADF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3E0F318B-00F8-F1F1-1858-D94FC537B196}"/>
              </a:ext>
            </a:extLst>
          </p:cNvPr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Estados Unidos- BRICS+:competencia por comercio, tecnología y pagos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7DD47F97-4452-98E5-2494-90D03DFFC5C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26</a:t>
            </a:fld>
            <a:endParaRPr lang="en-U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DC85252-107B-504E-C9D1-04736BE48FCF}"/>
              </a:ext>
            </a:extLst>
          </p:cNvPr>
          <p:cNvSpPr txBox="1"/>
          <p:nvPr/>
        </p:nvSpPr>
        <p:spPr>
          <a:xfrm>
            <a:off x="594359" y="1065854"/>
            <a:ext cx="112365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b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Principales focos de tensión: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Competencia tecnológica (semiconductores, inteligencia artificial y telecomunicaciones).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Restricciones comerciales y arancelarias.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energética.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Acceso a minerales estratégicos.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Dominio de los sistemas financieros internacionales.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Competencia por la influencia geopolítica.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24A2980-6FAB-1097-CC24-0A47324DD1F5}"/>
              </a:ext>
            </a:extLst>
          </p:cNvPr>
          <p:cNvSpPr txBox="1"/>
          <p:nvPr/>
        </p:nvSpPr>
        <p:spPr>
          <a:xfrm>
            <a:off x="594358" y="5035144"/>
            <a:ext cx="113613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800" b="1" dirty="0">
                <a:solidFill>
                  <a:srgbClr val="F0C84B"/>
                </a:solidFill>
              </a:rPr>
              <a:t>La competencia actual trasciende el comercio; involucra el liderazgo tecnológico, financiero, monetario y geopolítico del siglo XXI.</a:t>
            </a:r>
          </a:p>
        </p:txBody>
      </p:sp>
    </p:spTree>
    <p:extLst>
      <p:ext uri="{BB962C8B-B14F-4D97-AF65-F5344CB8AC3E}">
        <p14:creationId xmlns:p14="http://schemas.microsoft.com/office/powerpoint/2010/main" val="2104393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538EC8-6288-4861-BBBD-6B79478F1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D3666824-7F2C-3C34-BBFD-433D11FDDDDB}"/>
              </a:ext>
            </a:extLst>
          </p:cNvPr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transición monetaria mundial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746A546C-69D7-AC3A-22E2-3C1811E49F5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27</a:t>
            </a:fld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0CE9503-2674-4B10-7A7E-B4F50E3B10B6}"/>
              </a:ext>
            </a:extLst>
          </p:cNvPr>
          <p:cNvSpPr txBox="1"/>
          <p:nvPr/>
        </p:nvSpPr>
        <p:spPr>
          <a:xfrm>
            <a:off x="710418" y="1598250"/>
            <a:ext cx="1100445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Fortalezas actuales del dólar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Cerca de la mitad de las reservas internacionales continúan denominadas en dólares.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mayor parte del comercio mundial se factura en dólares.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bonos del Tesoro de EE. UU. siguen siendo el activo financiero más líquido y utilizado como referencia.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continúa siendo la principal moneda utilizada en pagos internacionales y financiamiento global.</a:t>
            </a:r>
          </a:p>
        </p:txBody>
      </p:sp>
    </p:spTree>
    <p:extLst>
      <p:ext uri="{BB962C8B-B14F-4D97-AF65-F5344CB8AC3E}">
        <p14:creationId xmlns:p14="http://schemas.microsoft.com/office/powerpoint/2010/main" val="32373549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DD4C3-328E-0B6C-4EFE-4F7C2A7D3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D53A3D5E-EFED-8FF1-7C86-5C244246927B}"/>
              </a:ext>
            </a:extLst>
          </p:cNvPr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transición monetaria mundial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13FE3066-7025-7989-2297-5720AB0715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28</a:t>
            </a:fld>
            <a:endParaRPr lang="en-U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3A3A14-B4D4-7E42-E66C-068C2A305D2B}"/>
              </a:ext>
            </a:extLst>
          </p:cNvPr>
          <p:cNvSpPr txBox="1"/>
          <p:nvPr/>
        </p:nvSpPr>
        <p:spPr>
          <a:xfrm>
            <a:off x="826477" y="1401302"/>
            <a:ext cx="1100445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 de los BRICS+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 Comercio bilateral utilizando monedas nacionales.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 Mayor acumulación de oro por parte de algunos bancos centrales.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 Desarrollo de sistemas alternativos de pago (como CIPS y SPFS).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 Financiamiento mediante el Nuevo Banco de Desarrollo.</a:t>
            </a:r>
          </a:p>
          <a:p>
            <a:r>
              <a:rPr lang="es-CO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✔ Impulso a monedas digitales de bancos centrales para facilitar pagos transfronterizos.</a:t>
            </a:r>
          </a:p>
        </p:txBody>
      </p:sp>
    </p:spTree>
    <p:extLst>
      <p:ext uri="{BB962C8B-B14F-4D97-AF65-F5344CB8AC3E}">
        <p14:creationId xmlns:p14="http://schemas.microsoft.com/office/powerpoint/2010/main" val="4204040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2023E6-C845-8660-9EA9-5760E9AB5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CD19C252-88FB-802F-4840-5DEB53FD5FE0}"/>
              </a:ext>
            </a:extLst>
          </p:cNvPr>
          <p:cNvSpPr/>
          <p:nvPr/>
        </p:nvSpPr>
        <p:spPr>
          <a:xfrm>
            <a:off x="594359" y="320040"/>
            <a:ext cx="1123657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s-CO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transición monetaria mundial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D883BD72-E537-ABE9-196F-48A92724F4B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29</a:t>
            </a:fld>
            <a:endParaRPr lang="en-US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5A8168D-C3F4-CD47-A8A2-EB9F6DBB4C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595558"/>
              </p:ext>
            </p:extLst>
          </p:nvPr>
        </p:nvGraphicFramePr>
        <p:xfrm>
          <a:off x="594359" y="1466116"/>
          <a:ext cx="10515600" cy="338328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346999171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591502440"/>
                    </a:ext>
                  </a:extLst>
                </a:gridCol>
              </a:tblGrid>
              <a:tr h="4190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Fortalezas del dólar</a:t>
                      </a:r>
                      <a:endParaRPr lang="es-CO" sz="24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Limitaciones de las alternativas</a:t>
                      </a:r>
                      <a:endParaRPr lang="es-CO" sz="24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8828345"/>
                  </a:ext>
                </a:extLst>
              </a:tr>
              <a:tr h="7542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Mercados financieros profundos y líquidos.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Mercados de capitales menos desarrollados.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1333925"/>
                  </a:ext>
                </a:extLst>
              </a:tr>
              <a:tr h="7542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Alta confianza institucional.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Menor convertibilidad y apertura financiera.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116819"/>
                  </a:ext>
                </a:extLst>
              </a:tr>
              <a:tr h="41900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Amplia aceptación internacional.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Uso internacional todavía limitado.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221148"/>
                  </a:ext>
                </a:extLst>
              </a:tr>
              <a:tr h="7542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Efectos de red consolidados.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s-CO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Escasa integración entre sistemas alternativos.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390310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F4EF35A0-69F0-6A7C-B80F-C18C7C20E793}"/>
              </a:ext>
            </a:extLst>
          </p:cNvPr>
          <p:cNvSpPr txBox="1"/>
          <p:nvPr/>
        </p:nvSpPr>
        <p:spPr>
          <a:xfrm>
            <a:off x="425546" y="829487"/>
            <a:ext cx="60983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Obstáculos para sustituir al dólar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8E2B8C0-0A02-E53E-5B75-7C27451C781E}"/>
              </a:ext>
            </a:extLst>
          </p:cNvPr>
          <p:cNvSpPr txBox="1"/>
          <p:nvPr/>
        </p:nvSpPr>
        <p:spPr>
          <a:xfrm>
            <a:off x="1012874" y="5092246"/>
            <a:ext cx="99317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just">
              <a:defRPr sz="2800" b="1">
                <a:solidFill>
                  <a:srgbClr val="F0C84B"/>
                </a:solidFill>
              </a:defRPr>
            </a:lvl1pPr>
          </a:lstStyle>
          <a:p>
            <a:r>
              <a:rPr lang="es-CO" sz="2400" dirty="0"/>
              <a:t>El desafío  no consiste necesariamente en sustituir al dólar, sino en construir un sistema internacional en el que varias monedas compartan funciones de reserva, financiamiento y comercio.</a:t>
            </a:r>
          </a:p>
        </p:txBody>
      </p:sp>
    </p:spTree>
    <p:extLst>
      <p:ext uri="{BB962C8B-B14F-4D97-AF65-F5344CB8AC3E}">
        <p14:creationId xmlns:p14="http://schemas.microsoft.com/office/powerpoint/2010/main" val="282360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1143000" y="2018053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en-US" sz="4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 ha dominado no solo por decisiones monetarias, sino por una red histórica de comercio, deuda, reservas y poder geopolítico</a:t>
            </a:r>
            <a:r>
              <a:rPr lang="en-US" sz="1050" dirty="0">
                <a:solidFill>
                  <a:srgbClr val="D7E0EA"/>
                </a:solidFill>
              </a:rPr>
              <a:t>.</a:t>
            </a:r>
            <a:endParaRPr lang="en-US" sz="1050" dirty="0"/>
          </a:p>
        </p:txBody>
      </p:sp>
      <p:sp>
        <p:nvSpPr>
          <p:cNvPr id="5" name="Text 3"/>
          <p:cNvSpPr/>
          <p:nvPr/>
        </p:nvSpPr>
        <p:spPr>
          <a:xfrm>
            <a:off x="685800" y="1325880"/>
            <a:ext cx="5669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400" dirty="0"/>
          </a:p>
        </p:txBody>
      </p:sp>
      <p:sp>
        <p:nvSpPr>
          <p:cNvPr id="10" name="Text 8"/>
          <p:cNvSpPr/>
          <p:nvPr/>
        </p:nvSpPr>
        <p:spPr>
          <a:xfrm>
            <a:off x="777240" y="4800600"/>
            <a:ext cx="10332720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¿El dólar está en decadencia o el sistema se está volviendo más multipolar?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Argumentos de decadencia relativa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864108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Factores que podrían reducir gradualmente la hegemonía del dólar.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77240" y="1325880"/>
            <a:ext cx="5440680" cy="36576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Mayor peso de China y economías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emergentes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Uso de sanciones financieras como incentivo a buscar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alternativas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Déficits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 fiscales y deuda pública de Estados Unidos.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Acumulación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 de oro por bancos </a:t>
            </a:r>
            <a:r>
              <a:rPr lang="en-US" sz="22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centrales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2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Sistemas de pago alternativos y monedas digitales de bancos centrales.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995160" y="1325880"/>
            <a:ext cx="3200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6629400" y="2148840"/>
            <a:ext cx="3840480" cy="1965960"/>
          </a:xfrm>
          <a:prstGeom prst="rect">
            <a:avLst/>
          </a:prstGeom>
          <a:solidFill>
            <a:srgbClr val="102C49"/>
          </a:solidFill>
          <a:ln>
            <a:solidFill>
              <a:srgbClr val="F0C84B"/>
            </a:solidFill>
          </a:ln>
        </p:spPr>
        <p:txBody>
          <a:bodyPr wrap="square" lIns="1270" tIns="1270" rIns="1270" bIns="1270" rtlCol="0" anchor="ctr">
            <a:normAutofit/>
          </a:bodyPr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decadencia no requiere colapso: basta una pérdida sostenida de participación en reservas, pagos y contratos.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AD0130-3D74-D19B-3086-B7B65179A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A1B5437C-57DE-8959-2008-F503809E8201}"/>
              </a:ext>
            </a:extLst>
          </p:cNvPr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Argumentos de continuidad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39CF6AB2-0D9A-3004-17E3-B68406455DB7}"/>
              </a:ext>
            </a:extLst>
          </p:cNvPr>
          <p:cNvSpPr/>
          <p:nvPr/>
        </p:nvSpPr>
        <p:spPr>
          <a:xfrm>
            <a:off x="594360" y="813816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Sustituir al dólar exige más que voluntad política.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0AA65D43-E93B-D9F9-D65B-954DE5ABA6BE}"/>
              </a:ext>
            </a:extLst>
          </p:cNvPr>
          <p:cNvSpPr/>
          <p:nvPr/>
        </p:nvSpPr>
        <p:spPr>
          <a:xfrm>
            <a:off x="868680" y="1353312"/>
            <a:ext cx="3063240" cy="96012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Mercados profundos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difícil de replicar a escala global.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E2B285DB-42F1-4D83-0592-E36A61EAD279}"/>
              </a:ext>
            </a:extLst>
          </p:cNvPr>
          <p:cNvSpPr/>
          <p:nvPr/>
        </p:nvSpPr>
        <p:spPr>
          <a:xfrm>
            <a:off x="4526280" y="1353312"/>
            <a:ext cx="3063240" cy="96012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Activos seguros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difícil de replicar a escala global.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32AB6339-D58B-01CE-CE88-04D62B4941C9}"/>
              </a:ext>
            </a:extLst>
          </p:cNvPr>
          <p:cNvSpPr/>
          <p:nvPr/>
        </p:nvSpPr>
        <p:spPr>
          <a:xfrm>
            <a:off x="8183880" y="1353312"/>
            <a:ext cx="3063240" cy="96012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 de derecho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difícil de replicar a escala global.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A88522C3-CDCB-1F79-F84A-BBFF7FA89206}"/>
              </a:ext>
            </a:extLst>
          </p:cNvPr>
          <p:cNvSpPr/>
          <p:nvPr/>
        </p:nvSpPr>
        <p:spPr>
          <a:xfrm>
            <a:off x="868680" y="2679192"/>
            <a:ext cx="3063240" cy="96012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Movilidad de capital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Condición difícil de replicar a escala global.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52CEFAF8-FED5-2D6D-B88F-E6F2C7EDD60A}"/>
              </a:ext>
            </a:extLst>
          </p:cNvPr>
          <p:cNvSpPr/>
          <p:nvPr/>
        </p:nvSpPr>
        <p:spPr>
          <a:xfrm>
            <a:off x="4526280" y="2679192"/>
            <a:ext cx="3063240" cy="96012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</a:rPr>
              <a:t>Confianza global
</a:t>
            </a:r>
            <a:r>
              <a:rPr lang="en-US" dirty="0">
                <a:solidFill>
                  <a:srgbClr val="F7F9FC"/>
                </a:solidFill>
              </a:rPr>
              <a:t>Condición difícil de replicar a escala global.</a:t>
            </a:r>
            <a:endParaRPr lang="en-US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3BE0A3C8-A5C0-4181-CA11-D7B0AFE3777A}"/>
              </a:ext>
            </a:extLst>
          </p:cNvPr>
          <p:cNvSpPr/>
          <p:nvPr/>
        </p:nvSpPr>
        <p:spPr>
          <a:xfrm>
            <a:off x="8183880" y="2679192"/>
            <a:ext cx="3063240" cy="96012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</a:rPr>
              <a:t>Efectos de red
</a:t>
            </a:r>
            <a:r>
              <a:rPr lang="en-US" dirty="0">
                <a:solidFill>
                  <a:srgbClr val="F7F9FC"/>
                </a:solidFill>
              </a:rPr>
              <a:t>Condición difícil de replicar a escala global.</a:t>
            </a:r>
            <a:endParaRPr lang="en-US" dirty="0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9090BB58-6145-2F3D-F376-EF16495C438D}"/>
              </a:ext>
            </a:extLst>
          </p:cNvPr>
          <p:cNvSpPr/>
          <p:nvPr/>
        </p:nvSpPr>
        <p:spPr>
          <a:xfrm>
            <a:off x="914400" y="4983480"/>
            <a:ext cx="10149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alternativa debe ofrecer liquidez, seguridad jurídica y escala comparable a los bonos del Tesoro.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33F5EB29-8C77-C5EF-15C3-E5D7526A5E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4301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Cuatro escenarios para el sistema monetario internacional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923544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transición puede tomar la forma de continuidad, multipolaridad, fragmentación o crisis.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77240" y="1325880"/>
            <a:ext cx="4937760" cy="12344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Continuidad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mantiene liderazgo por liquidez y ausencia de sustituto equivalente.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446520" y="1325880"/>
            <a:ext cx="4937760" cy="12344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</a:rPr>
              <a:t>2. Multipolaridad
</a:t>
            </a:r>
            <a:r>
              <a:rPr lang="en-US" dirty="0">
                <a:solidFill>
                  <a:srgbClr val="F7F9FC"/>
                </a:solidFill>
              </a:rPr>
              <a:t>Dólar dominante, pero con mayor espacio para euro, renminbi, oro y monedas regionales.</a:t>
            </a:r>
            <a:endParaRPr lang="en-US" dirty="0"/>
          </a:p>
        </p:txBody>
      </p:sp>
      <p:sp>
        <p:nvSpPr>
          <p:cNvPr id="6" name="Text 4"/>
          <p:cNvSpPr/>
          <p:nvPr/>
        </p:nvSpPr>
        <p:spPr>
          <a:xfrm>
            <a:off x="777240" y="3154680"/>
            <a:ext cx="4937760" cy="12344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Fragmentación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Bloques geopolíticos usan infraestructuras y monedas diferenciadas.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6446520" y="3154680"/>
            <a:ext cx="4937760" cy="12344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Crisis de confianza
</a:t>
            </a:r>
            <a:r>
              <a:rPr lang="en-US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Choque fiscal, político o financiero acelera diversificación fuera del dólar.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81A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_high_tech_futuristic_financial_geo_network_info_batch_4.png"/>
          <p:cNvPicPr>
            <a:picLocks noChangeAspect="1"/>
          </p:cNvPicPr>
          <p:nvPr/>
        </p:nvPicPr>
        <p:blipFill>
          <a:blip r:embed="rId3"/>
          <a:srcRect t="25" b="25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7240" y="1417320"/>
            <a:ext cx="4389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777240" y="2057400"/>
            <a:ext cx="10083018" cy="1645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¿El mundo está dejando atrás al dólar, o solo está aprendiendo a convivir con menos dependencia de él?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822960" y="484632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D7E0EA"/>
                </a:solidFill>
              </a:rPr>
              <a:t>Cierre de la charla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33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9228F0-06E5-F81F-C868-5E86D4A99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9CF6D843-5CAF-2B6D-9C56-DFB2F79DC716}"/>
              </a:ext>
            </a:extLst>
          </p:cNvPr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F8E6AE33-F9C5-BA60-40E0-EC161273FF77}"/>
              </a:ext>
            </a:extLst>
          </p:cNvPr>
          <p:cNvSpPr/>
          <p:nvPr/>
        </p:nvSpPr>
        <p:spPr>
          <a:xfrm>
            <a:off x="685799" y="1325880"/>
            <a:ext cx="10744201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hegemonía del dólar combina cuatro capas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7E7E6772-F3E8-6740-F5BE-B3007E0A33BE}"/>
              </a:ext>
            </a:extLst>
          </p:cNvPr>
          <p:cNvSpPr/>
          <p:nvPr/>
        </p:nvSpPr>
        <p:spPr>
          <a:xfrm>
            <a:off x="594360" y="2122516"/>
            <a:ext cx="2148840" cy="187452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Confianza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Aceptación global y expectativa de estabilidad.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99CA2674-591D-FA34-00C2-7D64AAC33631}"/>
              </a:ext>
            </a:extLst>
          </p:cNvPr>
          <p:cNvSpPr/>
          <p:nvPr/>
        </p:nvSpPr>
        <p:spPr>
          <a:xfrm>
            <a:off x="3497580" y="3429000"/>
            <a:ext cx="2148840" cy="187452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Liquidez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Mercados profundos y activos negociables.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91234497-AD55-CEDE-B76E-CBE67EF5B9AA}"/>
              </a:ext>
            </a:extLst>
          </p:cNvPr>
          <p:cNvSpPr/>
          <p:nvPr/>
        </p:nvSpPr>
        <p:spPr>
          <a:xfrm>
            <a:off x="6446520" y="2148840"/>
            <a:ext cx="2148840" cy="187452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</a:rPr>
              <a:t>Instituciones
</a:t>
            </a:r>
            <a:r>
              <a:rPr lang="en-US" sz="2400" dirty="0">
                <a:solidFill>
                  <a:srgbClr val="F7F9FC"/>
                </a:solidFill>
              </a:rPr>
              <a:t>Reserva Federal, Tesoro y marco legal.</a:t>
            </a:r>
            <a:endParaRPr lang="en-US" sz="24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5EA0E376-8914-EB1A-0747-A0DE514963AE}"/>
              </a:ext>
            </a:extLst>
          </p:cNvPr>
          <p:cNvSpPr/>
          <p:nvPr/>
        </p:nvSpPr>
        <p:spPr>
          <a:xfrm>
            <a:off x="9281160" y="3061855"/>
            <a:ext cx="2148840" cy="2241665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</a:rPr>
              <a:t>Poder estratégico
</a:t>
            </a:r>
            <a:r>
              <a:rPr lang="en-US" sz="2400" dirty="0">
                <a:solidFill>
                  <a:srgbClr val="F7F9FC"/>
                </a:solidFill>
              </a:rPr>
              <a:t>Sanciones, alianzas y capacidad militar.</a:t>
            </a:r>
            <a:endParaRPr lang="en-US" sz="2400" dirty="0"/>
          </a:p>
        </p:txBody>
      </p:sp>
      <p:sp>
        <p:nvSpPr>
          <p:cNvPr id="25" name="Slide Number Placeholder 0">
            <a:extLst>
              <a:ext uri="{FF2B5EF4-FFF2-40B4-BE49-F238E27FC236}">
                <a16:creationId xmlns:a16="http://schemas.microsoft.com/office/drawing/2014/main" id="{1F88CEA5-F038-EF47-C290-FA33681E95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939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Del thaler al dólar global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34230" y="1005840"/>
            <a:ext cx="10798787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dólar se consolidó por capas sucesivas: moneda, banco central, patrón internacional y activo refugio.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77240" y="3017520"/>
            <a:ext cx="10149840" cy="0"/>
          </a:xfrm>
          <a:prstGeom prst="line">
            <a:avLst/>
          </a:prstGeom>
          <a:noFill/>
          <a:ln w="254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1088136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685800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 XVI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34230" y="336042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Thaler europeo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2478024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075688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Colonial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2029968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de a ocho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3867912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3465576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1792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3419856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Ley de Acuñación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257800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4855464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4809744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Reserva Federal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6647688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6245352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1944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6199632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Bretton Woods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8037576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7635240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7589520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Nixon Shock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9427464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Text 22"/>
          <p:cNvSpPr/>
          <p:nvPr/>
        </p:nvSpPr>
        <p:spPr>
          <a:xfrm>
            <a:off x="9025128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8979408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Crisis financiera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10817352" y="2834640"/>
            <a:ext cx="320040" cy="320040"/>
          </a:xfrm>
          <a:prstGeom prst="ellipse">
            <a:avLst/>
          </a:prstGeom>
          <a:solidFill>
            <a:srgbClr val="F0C84B"/>
          </a:solidFill>
          <a:ln w="12700">
            <a:solidFill>
              <a:srgbClr val="F0C84B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Text 25"/>
          <p:cNvSpPr/>
          <p:nvPr/>
        </p:nvSpPr>
        <p:spPr>
          <a:xfrm>
            <a:off x="10415016" y="2103120"/>
            <a:ext cx="1143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10369296" y="3337560"/>
            <a:ext cx="123444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4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Multipolaridad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104345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Origen del dólar: una moneda con genealogía internacional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813262"/>
            <a:ext cx="11178540" cy="55723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 de ser estadounidense, la palabra “dólar” ya circulaba como referencia comercial.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400397" y="2373976"/>
            <a:ext cx="3154680" cy="2110047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</a:rPr>
              <a:t>Thaler
</a:t>
            </a:r>
            <a:r>
              <a:rPr lang="en-US" sz="2400" dirty="0">
                <a:solidFill>
                  <a:srgbClr val="F7F9FC"/>
                </a:solidFill>
              </a:rPr>
              <a:t>Moneda de plata centroeuropea del siglo XVI. Su nombre evolucionó hacia “dollar”.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4509308" y="1743318"/>
            <a:ext cx="3154680" cy="19202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de a ocho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peso español fue ampliamente aceptado en el comercio colonial y transatlántico.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618220" y="3167287"/>
            <a:ext cx="3154680" cy="19202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Dólar estadounidense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de Acuñación de 1792 formalizó el dólar como unidad monetaria decimal.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30134" y="5475316"/>
            <a:ext cx="10287000" cy="68580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</a:rPr>
              <a:t>La confianza monetaria nace cuando una moneda es reconocida, divisible, estable y aceptada en redes de comercio.</a:t>
            </a:r>
            <a:endParaRPr lang="en-US" sz="2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2648" y="224028"/>
            <a:ext cx="1077163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Antes de Bretton Woods: el desplazamiento de la libra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978408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guerras mundiales debilitaron a Europa y fortalecieron la posición acreedora de Estados Unidos.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12648" y="1687484"/>
            <a:ext cx="5212080" cy="306324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>
            <a:no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La libra esterlina fue centro del sistema financiero durante gran parte del siglo XIX.</a:t>
            </a:r>
          </a:p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Las guerras aumentaron las deudas europeas y la necesidad de </a:t>
            </a:r>
            <a:r>
              <a:rPr lang="en-US" sz="2000" dirty="0" err="1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financiación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• 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ea typeface="Aptos" pitchFamily="34" charset="-122"/>
                <a:cs typeface="Arial" panose="020B0604020202020204" pitchFamily="34" charset="0"/>
              </a:rPr>
              <a:t>Estados Unidos acumuló reservas de oro, capacidad industrial y poder negociador.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0"/>
          <p:cNvGraphicFramePr/>
          <p:nvPr>
            <p:extLst>
              <p:ext uri="{D42A27DB-BD31-4B8C-83A1-F6EECF244321}">
                <p14:modId xmlns:p14="http://schemas.microsoft.com/office/powerpoint/2010/main" val="1591843567"/>
              </p:ext>
            </p:extLst>
          </p:nvPr>
        </p:nvGraphicFramePr>
        <p:xfrm>
          <a:off x="6367274" y="1691640"/>
          <a:ext cx="5017006" cy="329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3"/>
          <p:cNvSpPr/>
          <p:nvPr/>
        </p:nvSpPr>
        <p:spPr>
          <a:xfrm>
            <a:off x="777240" y="5583243"/>
            <a:ext cx="9966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hegemonía monetaria sigue al poder productivo, financiero y militar.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33450" y="256032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Bretton Woods: una negociación en plena guerra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18684" y="1059769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Julio de 1944: 44 países aliados diseñan las reglas monetarias de la posguerra.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169302" y="1602555"/>
            <a:ext cx="3468763" cy="19202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 a resolver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Evitar devaluaciones competitivas, controles desordenados y crisis de balanza de pagos.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3920213" y="2693740"/>
            <a:ext cx="3671870" cy="192024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político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Construir estabilidad económica para la reconstrucción y el comercio internacional.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874230" y="3517600"/>
            <a:ext cx="3429000" cy="192024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Resultado institucional
</a:t>
            </a:r>
            <a:r>
              <a:rPr lang="en-US" sz="20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Creación del FMI y del Banco Internacional de Reconstrucción y Fomento.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612648" y="5576455"/>
            <a:ext cx="10287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Bretton Woods no fue solo técnica monetaria: fue arquitectura de poder para la posguerra.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43563"/>
            <a:ext cx="7955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7F9FC"/>
                </a:solidFill>
                <a:latin typeface="Arial" panose="020B0604020202020204" pitchFamily="34" charset="0"/>
                <a:ea typeface="Aptos Display" pitchFamily="34" charset="-122"/>
                <a:cs typeface="Arial" panose="020B0604020202020204" pitchFamily="34" charset="0"/>
              </a:rPr>
              <a:t>La negociación clave: Keynes vs. White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12648" y="713232"/>
            <a:ext cx="9601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D7E0EA"/>
                </a:solidFill>
              </a:rPr>
              <a:t>Dos visiones sobre cómo debía organizarse el sistema monetario internacional.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612648" y="1627632"/>
            <a:ext cx="5012297" cy="2926080"/>
          </a:xfrm>
          <a:prstGeom prst="rect">
            <a:avLst/>
          </a:prstGeom>
          <a:solidFill>
            <a:srgbClr val="102C49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M. Keynes · Reino Unido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Propuso una Unión Internacional de Compensación y una moneda supranacional: </a:t>
            </a:r>
            <a:r>
              <a:rPr lang="en-US" sz="2400" b="1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sz="2400" b="1" dirty="0" err="1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Bancor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Buscaba que el ajuste recayera también sobre países con superávit.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6172200" y="1670581"/>
            <a:ext cx="5303520" cy="2926080"/>
          </a:xfrm>
          <a:prstGeom prst="rect">
            <a:avLst/>
          </a:prstGeom>
          <a:solidFill>
            <a:srgbClr val="153E66">
              <a:alpha val="92000"/>
            </a:srgbClr>
          </a:solidFill>
          <a:ln>
            <a:solidFill>
              <a:srgbClr val="2D5678">
                <a:alpha val="80000"/>
              </a:srgbClr>
            </a:solidFill>
          </a:ln>
        </p:spPr>
        <p:txBody>
          <a:bodyPr wrap="square" lIns="1524" tIns="1524" rIns="1524" bIns="1524" rtlCol="0" anchor="ctr">
            <a:normAutofit/>
          </a:bodyPr>
          <a:lstStyle/>
          <a:p>
            <a:pPr marL="0" indent="0" algn="just">
              <a:buNone/>
            </a:pPr>
            <a:r>
              <a:rPr lang="en-US" sz="24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Harry D. White · Estados Unidos
</a:t>
            </a:r>
            <a:r>
              <a:rPr lang="en-US" sz="2400" dirty="0">
                <a:solidFill>
                  <a:srgbClr val="F7F9F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Defendió un sistema con monedas nacionales, tipos fijos ajustables, Fondo de Estabilización y centralidad práctica del dólar.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31520" y="5212080"/>
            <a:ext cx="10287000" cy="5943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0C8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Ganó la propuesta estadounidense porque EE. UU. llegó a la mesa con oro, industria, crédito y poder político.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492240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>
                <a:solidFill>
                  <a:srgbClr val="D7E0EA"/>
                </a:solidFill>
                <a:latin typeface="Aptos"/>
                <a:ea typeface="Aptos"/>
                <a:cs typeface="Aptos"/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3061</Words>
  <Application>Microsoft Office PowerPoint</Application>
  <PresentationFormat>Panorámica</PresentationFormat>
  <Paragraphs>369</Paragraphs>
  <Slides>33</Slides>
  <Notes>33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8" baseType="lpstr">
      <vt:lpstr>Aptos</vt:lpstr>
      <vt:lpstr>Aptos Display</vt:lpstr>
      <vt:lpstr>Arial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ChatGPT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dólar: apogeo, decadencia e incidencias globales</dc:title>
  <dc:subject>El dólar: apogeo, decadencia e incidencias globales</dc:subject>
  <dc:creator>OpenAI</dc:creator>
  <cp:lastModifiedBy>Marcela Lucia Gomez Ramirez</cp:lastModifiedBy>
  <cp:revision>4</cp:revision>
  <dcterms:created xsi:type="dcterms:W3CDTF">2026-07-27T14:31:40Z</dcterms:created>
  <dcterms:modified xsi:type="dcterms:W3CDTF">2026-07-27T17:28:44Z</dcterms:modified>
</cp:coreProperties>
</file>