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65"/>
  </p:notesMasterIdLst>
  <p:handoutMasterIdLst>
    <p:handoutMasterId r:id="rId66"/>
  </p:handoutMasterIdLst>
  <p:sldIdLst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</p:sldIdLst>
  <p:sldSz cx="12192000" cy="6858000"/>
  <p:notesSz cx="6858000" cy="9144000"/>
  <p:defaultTextStyle>
    <a:defPPr rtl="0"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8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2CE89D3-0471-4D1D-8859-9DB47FCDF83F}" type="datetime1">
              <a:rPr lang="es-ES" smtClean="0"/>
              <a:t>30/07/2026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1DAC83C-4E6E-41C1-9402-F38530AF9B0B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05862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C9C5AE4-102A-44E8-9CDD-E808D181EBDF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 dirty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C112EAA-B504-4DE4-86AF-9234CC185AA8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370087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C112EAA-B504-4DE4-86AF-9234CC185AA8}" type="slidenum">
              <a:rPr lang="es-ES" smtClean="0"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9852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upo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orma libre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orma libre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orma libre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orma libre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orma libre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orma libre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orma libre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orma libre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orma libre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orma libre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orma libre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orma libre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orma libre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orma libre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orma libre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orma libre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orma libre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orma libre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orma libre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upo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ángulo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Triángulo isósceles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ángulo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rtlCol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-ES" noProof="0"/>
              <a:t>Haga clic para modificar el estilo de subtítulo del patrón</a:t>
            </a:r>
            <a:endParaRPr lang="es-ES" noProof="0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pPr rtl="0"/>
            <a:fld id="{3E5FDE9A-19AC-4D91-986E-8D68D7BC9A90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endParaRPr lang="es-ES" noProof="0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upo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orma libre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orma libre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orma libre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orma libre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orma libre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orma libre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orma libre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orma libre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orma libre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orma libre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orma libre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orma libre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orma libre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orma libre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orma libre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orma libre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orma libre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orma libre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orma libre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orma libre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orma libre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upo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ángulo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Triángulo isósceles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ángulo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 rtlCol="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DC057AD-FE2E-4AAA-98BC-9C67C1D7AC0D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upo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orma libre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orma libre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orma libre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orma libre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orma libre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orma libre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orma libre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orma libre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orma libre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orma libre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orma libre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orma libre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orma libre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orma libre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orma libre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orma libre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orma libre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orma libre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orma libre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orma libre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orma libre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upo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ángulo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Triángulo isósceles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ángulo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 rtlCol="0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rtlCol="0"/>
          <a:lstStyle/>
          <a:p>
            <a:pPr rtl="0"/>
            <a:fld id="{FDAE7EC2-FA5F-4613-A532-E0C67A9BB1DC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upo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orma libre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orma libre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orma libre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orma libre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orma libre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orma libre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orma libre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orma libre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orma libre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orma libre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orma libre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orma libre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orma libre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orma libre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orma libre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orma libre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orma libre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orma libre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orma libre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orma libre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orma libre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upo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ángulo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Triángulo isósceles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ángulo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 rtlCol="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rtlCol="0" anchor="ctr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9B0E5FD-CD90-4737-B3ED-CD10D69423DA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o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orma libre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orma libre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orma libre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orma libre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orma libre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orma libre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orma libre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orma libre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orma libre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orma libre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orma libre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orma libre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orma libre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orma libre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orma libre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orma libre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orma libre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orma libre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orma libre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upo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ángulo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Triángulo isósceles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ángulo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rtlCol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 rtlCol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rtlCol="0"/>
          <a:lstStyle/>
          <a:p>
            <a:pPr rtl="0"/>
            <a:fld id="{FCFD86B8-7491-40B2-8FA4-C9EFE9017240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endParaRPr lang="es-ES" noProof="0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upo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orma libre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orma libre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orma libre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orma libre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orma libre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orma libre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orma libre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orma libre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orma libre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orma libre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orma libre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orma libre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orma libre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orma libre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orma libre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orma libre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orma libre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orma libre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orma libre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orma libre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orma libre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upo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ángulo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Triángulo isósceles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ángulo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 rtlCol="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rtlCol="0"/>
          <a:lstStyle/>
          <a:p>
            <a:pPr rtl="0"/>
            <a:fld id="{FBA86CCC-EE71-499C-BBA1-B8506637A780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upo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orma libre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orma libre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orma libre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orma libre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orma libre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orma libre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orma libre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orma libre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orma libre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orma libre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orma libre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orma libre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orma libre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orma libre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orma libre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orma libre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orma libre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orma libre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orma libre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orma libre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orma libre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upo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ángulo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Triángulo isósceles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ángulo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 rtlCol="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rtlCol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rtlCol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6" name="Marcador de posición de contenido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rtlCol="0"/>
          <a:lstStyle/>
          <a:p>
            <a:pPr rtl="0"/>
            <a:fld id="{87521222-41E1-4F93-BAE7-EC9B0852926E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8" name="Marcador de posición de pie de página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o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orma libre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orma libre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orma libre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orma libre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orma libre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orma libre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orma libre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orma libre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orma libre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orma libre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orma libre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orma libre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orma libre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orma libre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orma libre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orma libre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orma libre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orma libre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orma libre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orma libre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orma libre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upo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ángulo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Triángulo isósceles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ángulo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 rtlCol="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64B5088-6FFE-43DC-889A-772FA3B0BED7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rtlCol="0"/>
          <a:lstStyle/>
          <a:p>
            <a:pPr rtl="0"/>
            <a:fld id="{FB924DD6-7958-4E89-ADE7-48CC0DC13DA2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3" name="Marcador de posición de pie de página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upo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orma libre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orma libre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orma libre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orma libre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orma libre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orma libre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orma libre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orma libre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orma libre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orma libre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orma libre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orma libre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orma libre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orma libre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orma libre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orma libre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orma libre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orma libre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orma libre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orma libre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orma libre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upo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ángulo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Triángulo isósceles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ángulo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rtlCol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rtlCol="0" anchor="ctr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 rtlCol="0"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C56F69A-635C-42D9-A567-432C5C15EDFA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upo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orma libre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orma libre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orma libre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orma libre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orma libre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orma libre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orma libre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orma libre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orma libre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orma libre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orma libre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orma libre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orma libre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orma libre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orma libre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orma libre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orma libre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orma libre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orma libre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upo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ángulo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Triángulo isósceles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ángulo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Marcador de posición de imagen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rtlCol="0"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 dirty="0"/>
              <a:t>Haga clic en el icono para agregar una imagen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rtlCol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rtlCol="0"/>
          <a:lstStyle/>
          <a:p>
            <a:pPr rtl="0"/>
            <a:fld id="{3644CF16-9B6E-4154-AD00-506BAA7F94F2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pPr rtl="0"/>
            <a:r>
              <a:rPr lang="es-ES" noProof="0"/>
              <a:t>Haga clic para editar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1034D86F-3EA1-47D7-B5EB-FF5B63503DFA}" type="datetime1">
              <a:rPr lang="es-ES" noProof="0" smtClean="0"/>
              <a:t>30/07/2026</a:t>
            </a:fld>
            <a:endParaRPr lang="es-ES" noProof="0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s-ES" noProof="0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22F896-40B5-4ADD-8801-0D06FADFA095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ángulo 10">
            <a:extLst>
              <a:ext uri="{FF2B5EF4-FFF2-40B4-BE49-F238E27FC236}">
                <a16:creationId xmlns:a16="http://schemas.microsoft.com/office/drawing/2014/main" id="{6BDBA639-2A71-4A60-A71A-FF1836F546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dirty="0"/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5E208A8B-5EBD-4532-BE72-26414FA7C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4" name="Forma libre 5">
              <a:extLst>
                <a:ext uri="{FF2B5EF4-FFF2-40B4-BE49-F238E27FC236}">
                  <a16:creationId xmlns:a16="http://schemas.microsoft.com/office/drawing/2014/main" id="{15D09196-B338-4AB5-A71B-CFD5FFCA6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orma libre 6">
              <a:extLst>
                <a:ext uri="{FF2B5EF4-FFF2-40B4-BE49-F238E27FC236}">
                  <a16:creationId xmlns:a16="http://schemas.microsoft.com/office/drawing/2014/main" id="{F50B4463-128A-4677-A285-C017E6C543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orma libre 7">
              <a:extLst>
                <a:ext uri="{FF2B5EF4-FFF2-40B4-BE49-F238E27FC236}">
                  <a16:creationId xmlns:a16="http://schemas.microsoft.com/office/drawing/2014/main" id="{1D9B95CD-F023-4DFA-9678-1E02713F74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orma libre 8">
              <a:extLst>
                <a:ext uri="{FF2B5EF4-FFF2-40B4-BE49-F238E27FC236}">
                  <a16:creationId xmlns:a16="http://schemas.microsoft.com/office/drawing/2014/main" id="{1DDF47A8-BE7B-43F3-A500-F5A4656D83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orma libre 9">
              <a:extLst>
                <a:ext uri="{FF2B5EF4-FFF2-40B4-BE49-F238E27FC236}">
                  <a16:creationId xmlns:a16="http://schemas.microsoft.com/office/drawing/2014/main" id="{2DD394DE-76FB-42F8-85F2-FD436F423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orma libre 10">
              <a:extLst>
                <a:ext uri="{FF2B5EF4-FFF2-40B4-BE49-F238E27FC236}">
                  <a16:creationId xmlns:a16="http://schemas.microsoft.com/office/drawing/2014/main" id="{B95F2EFB-87E6-4400-AAF3-7EB8B4F15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orma libre 11">
              <a:extLst>
                <a:ext uri="{FF2B5EF4-FFF2-40B4-BE49-F238E27FC236}">
                  <a16:creationId xmlns:a16="http://schemas.microsoft.com/office/drawing/2014/main" id="{1D463476-2BC7-418C-9D6F-51444B11A7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orma libre 12">
              <a:extLst>
                <a:ext uri="{FF2B5EF4-FFF2-40B4-BE49-F238E27FC236}">
                  <a16:creationId xmlns:a16="http://schemas.microsoft.com/office/drawing/2014/main" id="{24011122-2495-478A-81BF-ABBDEA1DA8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orma libre 13">
              <a:extLst>
                <a:ext uri="{FF2B5EF4-FFF2-40B4-BE49-F238E27FC236}">
                  <a16:creationId xmlns:a16="http://schemas.microsoft.com/office/drawing/2014/main" id="{C79E87C5-E5B3-476B-B539-FC9CF4A33B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orma libre 14">
              <a:extLst>
                <a:ext uri="{FF2B5EF4-FFF2-40B4-BE49-F238E27FC236}">
                  <a16:creationId xmlns:a16="http://schemas.microsoft.com/office/drawing/2014/main" id="{956029CA-2B38-434D-9044-5FF3A1ECD1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orma libre 15">
              <a:extLst>
                <a:ext uri="{FF2B5EF4-FFF2-40B4-BE49-F238E27FC236}">
                  <a16:creationId xmlns:a16="http://schemas.microsoft.com/office/drawing/2014/main" id="{9514CFB6-E8DB-43DC-B1CD-9CC2D4B276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orma libre 16">
              <a:extLst>
                <a:ext uri="{FF2B5EF4-FFF2-40B4-BE49-F238E27FC236}">
                  <a16:creationId xmlns:a16="http://schemas.microsoft.com/office/drawing/2014/main" id="{BD8C1FC8-E550-45BE-9F30-822BAB378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orma libre 17">
              <a:extLst>
                <a:ext uri="{FF2B5EF4-FFF2-40B4-BE49-F238E27FC236}">
                  <a16:creationId xmlns:a16="http://schemas.microsoft.com/office/drawing/2014/main" id="{D1646B5D-A7B7-41EC-9591-0E0C0F4F94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orma libre 18">
              <a:extLst>
                <a:ext uri="{FF2B5EF4-FFF2-40B4-BE49-F238E27FC236}">
                  <a16:creationId xmlns:a16="http://schemas.microsoft.com/office/drawing/2014/main" id="{E2118E93-481E-4843-987E-378187AA37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orma libre 19">
              <a:extLst>
                <a:ext uri="{FF2B5EF4-FFF2-40B4-BE49-F238E27FC236}">
                  <a16:creationId xmlns:a16="http://schemas.microsoft.com/office/drawing/2014/main" id="{77038464-F4E2-47EC-A87F-18469191E3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orma libre 20">
              <a:extLst>
                <a:ext uri="{FF2B5EF4-FFF2-40B4-BE49-F238E27FC236}">
                  <a16:creationId xmlns:a16="http://schemas.microsoft.com/office/drawing/2014/main" id="{FB3BBEB1-E146-408F-95B7-EE2F269DE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orma libre 21">
              <a:extLst>
                <a:ext uri="{FF2B5EF4-FFF2-40B4-BE49-F238E27FC236}">
                  <a16:creationId xmlns:a16="http://schemas.microsoft.com/office/drawing/2014/main" id="{C765B285-56EC-47FC-B116-274EBBD61A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orma libre 22">
              <a:extLst>
                <a:ext uri="{FF2B5EF4-FFF2-40B4-BE49-F238E27FC236}">
                  <a16:creationId xmlns:a16="http://schemas.microsoft.com/office/drawing/2014/main" id="{CB4A6191-6913-42EA-905E-8A174AE2C9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Forma libre 23">
              <a:extLst>
                <a:ext uri="{FF2B5EF4-FFF2-40B4-BE49-F238E27FC236}">
                  <a16:creationId xmlns:a16="http://schemas.microsoft.com/office/drawing/2014/main" id="{8ADEEF92-F481-475A-845C-5E940F0D55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4" name="Forma libre: Forma 33">
            <a:extLst>
              <a:ext uri="{FF2B5EF4-FFF2-40B4-BE49-F238E27FC236}">
                <a16:creationId xmlns:a16="http://schemas.microsoft.com/office/drawing/2014/main" id="{D9C506D7-84CB-4057-A44A-465313E78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2173916" y="2448612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es-ES" dirty="0"/>
          </a:p>
        </p:txBody>
      </p:sp>
      <p:sp>
        <p:nvSpPr>
          <p:cNvPr id="36" name="Elipse 32">
            <a:extLst>
              <a:ext uri="{FF2B5EF4-FFF2-40B4-BE49-F238E27FC236}">
                <a16:creationId xmlns:a16="http://schemas.microsoft.com/office/drawing/2014/main" id="{7842FC68-61FD-4700-8A22-BB8B071884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54579" y="691977"/>
            <a:ext cx="7761923" cy="5343064"/>
          </a:xfrm>
          <a:custGeom>
            <a:avLst/>
            <a:gdLst>
              <a:gd name="connsiteX0" fmla="*/ 0 w 6428838"/>
              <a:gd name="connsiteY0" fmla="*/ 2579031 h 5158062"/>
              <a:gd name="connsiteX1" fmla="*/ 3214419 w 6428838"/>
              <a:gd name="connsiteY1" fmla="*/ 0 h 5158062"/>
              <a:gd name="connsiteX2" fmla="*/ 6428838 w 6428838"/>
              <a:gd name="connsiteY2" fmla="*/ 2579031 h 5158062"/>
              <a:gd name="connsiteX3" fmla="*/ 3214419 w 6428838"/>
              <a:gd name="connsiteY3" fmla="*/ 5158062 h 5158062"/>
              <a:gd name="connsiteX4" fmla="*/ 0 w 6428838"/>
              <a:gd name="connsiteY4" fmla="*/ 2579031 h 5158062"/>
              <a:gd name="connsiteX0" fmla="*/ 3321 w 6432159"/>
              <a:gd name="connsiteY0" fmla="*/ 2647125 h 5226156"/>
              <a:gd name="connsiteX1" fmla="*/ 2789723 w 6432159"/>
              <a:gd name="connsiteY1" fmla="*/ 0 h 5226156"/>
              <a:gd name="connsiteX2" fmla="*/ 6432159 w 6432159"/>
              <a:gd name="connsiteY2" fmla="*/ 2647125 h 5226156"/>
              <a:gd name="connsiteX3" fmla="*/ 3217740 w 6432159"/>
              <a:gd name="connsiteY3" fmla="*/ 5226156 h 5226156"/>
              <a:gd name="connsiteX4" fmla="*/ 3321 w 6432159"/>
              <a:gd name="connsiteY4" fmla="*/ 2647125 h 5226156"/>
              <a:gd name="connsiteX0" fmla="*/ 1953 w 6566979"/>
              <a:gd name="connsiteY0" fmla="*/ 2695803 h 5226224"/>
              <a:gd name="connsiteX1" fmla="*/ 2924543 w 6566979"/>
              <a:gd name="connsiteY1" fmla="*/ 39 h 5226224"/>
              <a:gd name="connsiteX2" fmla="*/ 6566979 w 6566979"/>
              <a:gd name="connsiteY2" fmla="*/ 2647164 h 5226224"/>
              <a:gd name="connsiteX3" fmla="*/ 3352560 w 6566979"/>
              <a:gd name="connsiteY3" fmla="*/ 5226195 h 5226224"/>
              <a:gd name="connsiteX4" fmla="*/ 1953 w 6566979"/>
              <a:gd name="connsiteY4" fmla="*/ 2695803 h 5226224"/>
              <a:gd name="connsiteX0" fmla="*/ 8982 w 6574008"/>
              <a:gd name="connsiteY0" fmla="*/ 2695803 h 5226313"/>
              <a:gd name="connsiteX1" fmla="*/ 2931572 w 6574008"/>
              <a:gd name="connsiteY1" fmla="*/ 39 h 5226313"/>
              <a:gd name="connsiteX2" fmla="*/ 6574008 w 6574008"/>
              <a:gd name="connsiteY2" fmla="*/ 2647164 h 5226313"/>
              <a:gd name="connsiteX3" fmla="*/ 3359589 w 6574008"/>
              <a:gd name="connsiteY3" fmla="*/ 5226195 h 5226313"/>
              <a:gd name="connsiteX4" fmla="*/ 8982 w 6574008"/>
              <a:gd name="connsiteY4" fmla="*/ 2695803 h 5226313"/>
              <a:gd name="connsiteX0" fmla="*/ 11929 w 6576955"/>
              <a:gd name="connsiteY0" fmla="*/ 2695953 h 5226463"/>
              <a:gd name="connsiteX1" fmla="*/ 2934519 w 6576955"/>
              <a:gd name="connsiteY1" fmla="*/ 189 h 5226463"/>
              <a:gd name="connsiteX2" fmla="*/ 6576955 w 6576955"/>
              <a:gd name="connsiteY2" fmla="*/ 2647314 h 5226463"/>
              <a:gd name="connsiteX3" fmla="*/ 3362536 w 6576955"/>
              <a:gd name="connsiteY3" fmla="*/ 5226345 h 5226463"/>
              <a:gd name="connsiteX4" fmla="*/ 11929 w 6576955"/>
              <a:gd name="connsiteY4" fmla="*/ 2695953 h 5226463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92159"/>
              <a:gd name="connsiteX1" fmla="*/ 2931852 w 6963394"/>
              <a:gd name="connsiteY1" fmla="*/ 10033 h 5292159"/>
              <a:gd name="connsiteX2" fmla="*/ 6963394 w 6963394"/>
              <a:gd name="connsiteY2" fmla="*/ 3318639 h 5292159"/>
              <a:gd name="connsiteX3" fmla="*/ 3359869 w 6963394"/>
              <a:gd name="connsiteY3" fmla="*/ 5236189 h 5292159"/>
              <a:gd name="connsiteX4" fmla="*/ 9262 w 6963394"/>
              <a:gd name="connsiteY4" fmla="*/ 2705797 h 5292159"/>
              <a:gd name="connsiteX0" fmla="*/ 9262 w 6963394"/>
              <a:gd name="connsiteY0" fmla="*/ 2705797 h 5259961"/>
              <a:gd name="connsiteX1" fmla="*/ 2931852 w 6963394"/>
              <a:gd name="connsiteY1" fmla="*/ 10033 h 5259961"/>
              <a:gd name="connsiteX2" fmla="*/ 6963394 w 6963394"/>
              <a:gd name="connsiteY2" fmla="*/ 3318639 h 5259961"/>
              <a:gd name="connsiteX3" fmla="*/ 3359869 w 6963394"/>
              <a:gd name="connsiteY3" fmla="*/ 5236189 h 5259961"/>
              <a:gd name="connsiteX4" fmla="*/ 9262 w 6963394"/>
              <a:gd name="connsiteY4" fmla="*/ 2705797 h 5259961"/>
              <a:gd name="connsiteX0" fmla="*/ 9557 w 7352795"/>
              <a:gd name="connsiteY0" fmla="*/ 2707501 h 5252013"/>
              <a:gd name="connsiteX1" fmla="*/ 2932147 w 7352795"/>
              <a:gd name="connsiteY1" fmla="*/ 11737 h 5252013"/>
              <a:gd name="connsiteX2" fmla="*/ 7352795 w 7352795"/>
              <a:gd name="connsiteY2" fmla="*/ 3378709 h 5252013"/>
              <a:gd name="connsiteX3" fmla="*/ 3360164 w 7352795"/>
              <a:gd name="connsiteY3" fmla="*/ 5237893 h 5252013"/>
              <a:gd name="connsiteX4" fmla="*/ 9557 w 7352795"/>
              <a:gd name="connsiteY4" fmla="*/ 2707501 h 5252013"/>
              <a:gd name="connsiteX0" fmla="*/ 8078 w 7789061"/>
              <a:gd name="connsiteY0" fmla="*/ 2744796 h 5249051"/>
              <a:gd name="connsiteX1" fmla="*/ 3368413 w 7789061"/>
              <a:gd name="connsiteY1" fmla="*/ 10121 h 5249051"/>
              <a:gd name="connsiteX2" fmla="*/ 7789061 w 7789061"/>
              <a:gd name="connsiteY2" fmla="*/ 3377093 h 5249051"/>
              <a:gd name="connsiteX3" fmla="*/ 3796430 w 7789061"/>
              <a:gd name="connsiteY3" fmla="*/ 5236277 h 5249051"/>
              <a:gd name="connsiteX4" fmla="*/ 8078 w 7789061"/>
              <a:gd name="connsiteY4" fmla="*/ 2744796 h 5249051"/>
              <a:gd name="connsiteX0" fmla="*/ 8078 w 7789061"/>
              <a:gd name="connsiteY0" fmla="*/ 2744796 h 5271741"/>
              <a:gd name="connsiteX1" fmla="*/ 3368413 w 7789061"/>
              <a:gd name="connsiteY1" fmla="*/ 10121 h 5271741"/>
              <a:gd name="connsiteX2" fmla="*/ 7789061 w 7789061"/>
              <a:gd name="connsiteY2" fmla="*/ 3377093 h 5271741"/>
              <a:gd name="connsiteX3" fmla="*/ 3796430 w 7789061"/>
              <a:gd name="connsiteY3" fmla="*/ 5236277 h 5271741"/>
              <a:gd name="connsiteX4" fmla="*/ 8078 w 7789061"/>
              <a:gd name="connsiteY4" fmla="*/ 2744796 h 5271741"/>
              <a:gd name="connsiteX0" fmla="*/ 1055 w 7782038"/>
              <a:gd name="connsiteY0" fmla="*/ 2738806 h 5438018"/>
              <a:gd name="connsiteX1" fmla="*/ 3361390 w 7782038"/>
              <a:gd name="connsiteY1" fmla="*/ 4131 h 5438018"/>
              <a:gd name="connsiteX2" fmla="*/ 7782038 w 7782038"/>
              <a:gd name="connsiteY2" fmla="*/ 3371103 h 5438018"/>
              <a:gd name="connsiteX3" fmla="*/ 3692130 w 7782038"/>
              <a:gd name="connsiteY3" fmla="*/ 5415113 h 5438018"/>
              <a:gd name="connsiteX4" fmla="*/ 1055 w 7782038"/>
              <a:gd name="connsiteY4" fmla="*/ 2738806 h 5438018"/>
              <a:gd name="connsiteX0" fmla="*/ 28883 w 7809866"/>
              <a:gd name="connsiteY0" fmla="*/ 2742147 h 5441359"/>
              <a:gd name="connsiteX1" fmla="*/ 3389218 w 7809866"/>
              <a:gd name="connsiteY1" fmla="*/ 7472 h 5441359"/>
              <a:gd name="connsiteX2" fmla="*/ 7809866 w 7809866"/>
              <a:gd name="connsiteY2" fmla="*/ 3374444 h 5441359"/>
              <a:gd name="connsiteX3" fmla="*/ 3719958 w 7809866"/>
              <a:gd name="connsiteY3" fmla="*/ 5418454 h 5441359"/>
              <a:gd name="connsiteX4" fmla="*/ 28883 w 7809866"/>
              <a:gd name="connsiteY4" fmla="*/ 2742147 h 5441359"/>
              <a:gd name="connsiteX0" fmla="*/ 36549 w 7817532"/>
              <a:gd name="connsiteY0" fmla="*/ 2751085 h 5450297"/>
              <a:gd name="connsiteX1" fmla="*/ 3396884 w 7817532"/>
              <a:gd name="connsiteY1" fmla="*/ 16410 h 5450297"/>
              <a:gd name="connsiteX2" fmla="*/ 7817532 w 7817532"/>
              <a:gd name="connsiteY2" fmla="*/ 3383382 h 5450297"/>
              <a:gd name="connsiteX3" fmla="*/ 3727624 w 7817532"/>
              <a:gd name="connsiteY3" fmla="*/ 5427392 h 5450297"/>
              <a:gd name="connsiteX4" fmla="*/ 36549 w 7817532"/>
              <a:gd name="connsiteY4" fmla="*/ 2751085 h 54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7532" h="5450297">
                <a:moveTo>
                  <a:pt x="36549" y="2751085"/>
                </a:moveTo>
                <a:cubicBezTo>
                  <a:pt x="-281221" y="925127"/>
                  <a:pt x="1526121" y="-147339"/>
                  <a:pt x="3396884" y="16410"/>
                </a:cubicBezTo>
                <a:cubicBezTo>
                  <a:pt x="5267647" y="180159"/>
                  <a:pt x="7817532" y="1453184"/>
                  <a:pt x="7817532" y="3383382"/>
                </a:cubicBezTo>
                <a:cubicBezTo>
                  <a:pt x="7700800" y="5342763"/>
                  <a:pt x="5024455" y="5532775"/>
                  <a:pt x="3727624" y="5427392"/>
                </a:cubicBezTo>
                <a:cubicBezTo>
                  <a:pt x="2430794" y="5322009"/>
                  <a:pt x="354319" y="4577043"/>
                  <a:pt x="36549" y="2751085"/>
                </a:cubicBezTo>
                <a:close/>
              </a:path>
            </a:pathLst>
          </a:custGeom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80081FE-3187-4184-98D0-CDC8A7E59A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16277" y="2061838"/>
            <a:ext cx="6959446" cy="1662475"/>
          </a:xfrm>
        </p:spPr>
        <p:txBody>
          <a:bodyPr rtlCol="0">
            <a:normAutofit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Medios de protección del patrimonio familiar.</a:t>
            </a:r>
            <a:endParaRPr lang="es-ES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8B0D1D1-624A-4AF5-B57E-100CDFEEA5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8938" y="3783690"/>
            <a:ext cx="5414125" cy="1196717"/>
          </a:xfrm>
        </p:spPr>
        <p:txBody>
          <a:bodyPr rtlCol="0">
            <a:normAutofit/>
          </a:bodyPr>
          <a:lstStyle/>
          <a:p>
            <a:pPr rtl="0"/>
            <a:r>
              <a:rPr lang="es-ES" sz="2800" b="1" dirty="0">
                <a:solidFill>
                  <a:schemeClr val="tx1"/>
                </a:solidFill>
              </a:rPr>
              <a:t>Diversas  Legislaciones.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1630646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2FF3CA-CB4F-3C03-201B-0B0C3809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400" b="1" dirty="0">
                <a:solidFill>
                  <a:schemeClr val="tx1"/>
                </a:solidFill>
              </a:rPr>
              <a:t>Características</a:t>
            </a:r>
            <a:br>
              <a:rPr lang="es-ES" sz="4400" b="1" dirty="0">
                <a:solidFill>
                  <a:schemeClr val="tx1"/>
                </a:solidFill>
              </a:rPr>
            </a:br>
            <a:r>
              <a:rPr lang="es-ES" sz="4400" b="1" dirty="0">
                <a:solidFill>
                  <a:schemeClr val="tx1"/>
                </a:solidFill>
              </a:rPr>
              <a:t>Principales.</a:t>
            </a:r>
            <a:endParaRPr lang="es-CO" sz="4400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69BFA6E-A328-3B33-CF27-0A6F30FCA606}"/>
              </a:ext>
            </a:extLst>
          </p:cNvPr>
          <p:cNvSpPr txBox="1"/>
          <p:nvPr/>
        </p:nvSpPr>
        <p:spPr>
          <a:xfrm>
            <a:off x="5164667" y="23326"/>
            <a:ext cx="702733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COPROPIEDAD O TITULARIDAD</a:t>
            </a:r>
            <a:r>
              <a:rPr lang="es-ES" sz="2400" b="1" dirty="0"/>
              <a:t>:</a:t>
            </a:r>
          </a:p>
          <a:p>
            <a:endParaRPr lang="es-ES" sz="2400" b="1" dirty="0"/>
          </a:p>
          <a:p>
            <a:r>
              <a:rPr lang="es-ES" sz="2400" b="1" dirty="0"/>
              <a:t>El bien puede ser propiedad del 100% de uno de los cónyuges, compañeros o de ambos en copropiedad.</a:t>
            </a:r>
          </a:p>
          <a:p>
            <a:endParaRPr lang="es-ES" sz="2400" b="1" dirty="0"/>
          </a:p>
          <a:p>
            <a:endParaRPr lang="es-ES" sz="2400" b="1" dirty="0"/>
          </a:p>
          <a:p>
            <a:r>
              <a:rPr lang="es-ES" sz="2400" b="1" u="sng" dirty="0"/>
              <a:t>DOBLE FIRMA OBLIGATORIA</a:t>
            </a:r>
            <a:r>
              <a:rPr lang="es-ES" sz="2400" b="1" dirty="0"/>
              <a:t>:</a:t>
            </a:r>
          </a:p>
          <a:p>
            <a:endParaRPr lang="es-ES" sz="2400" b="1" dirty="0"/>
          </a:p>
          <a:p>
            <a:r>
              <a:rPr lang="es-ES" sz="2400" b="1" dirty="0"/>
              <a:t>Para vender, donar, permutar o constituir gravámenes (como hipoteca sobre el bien), se requiere la firma y el consentimiento expreso de ambos cónyuges/compañeros.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224597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2FF3CA-CB4F-3C03-201B-0B0C3809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5400" b="1" dirty="0">
                <a:solidFill>
                  <a:schemeClr val="tx1"/>
                </a:solidFill>
              </a:rPr>
              <a:t>Beneficios Directos.</a:t>
            </a:r>
            <a:endParaRPr lang="es-CO" sz="5400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69BFA6E-A328-3B33-CF27-0A6F30FCA606}"/>
              </a:ext>
            </a:extLst>
          </p:cNvPr>
          <p:cNvSpPr txBox="1"/>
          <p:nvPr/>
        </p:nvSpPr>
        <p:spPr>
          <a:xfrm>
            <a:off x="5164667" y="23326"/>
            <a:ext cx="70273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INEMBARGABILIDAD:</a:t>
            </a:r>
            <a:endParaRPr lang="es-ES" sz="2400" b="1" dirty="0"/>
          </a:p>
          <a:p>
            <a:endParaRPr lang="es-ES" sz="2400" b="1" dirty="0"/>
          </a:p>
          <a:p>
            <a:r>
              <a:rPr lang="es-ES" sz="2400" b="1" dirty="0"/>
              <a:t>Por regla general, los acreedores de uno de los cónyuges/compañeros no pueden embargar ni rematar la vivienda.</a:t>
            </a:r>
          </a:p>
          <a:p>
            <a:endParaRPr lang="es-ES" sz="2400" b="1" dirty="0"/>
          </a:p>
          <a:p>
            <a:endParaRPr lang="es-ES" sz="2400" b="1" dirty="0"/>
          </a:p>
          <a:p>
            <a:r>
              <a:rPr lang="es-ES" sz="2400" b="1" u="sng" dirty="0"/>
              <a:t>EXCEPCIONES:</a:t>
            </a:r>
            <a:endParaRPr lang="es-ES" sz="2400" b="1" dirty="0"/>
          </a:p>
          <a:p>
            <a:endParaRPr lang="es-ES" sz="2400" b="1" dirty="0"/>
          </a:p>
          <a:p>
            <a:r>
              <a:rPr lang="es-ES" sz="2400" b="1" dirty="0"/>
              <a:t>Hipotecas constituidas antes de la afectación.</a:t>
            </a:r>
          </a:p>
          <a:p>
            <a:endParaRPr lang="es-ES" sz="2400" b="1" dirty="0"/>
          </a:p>
          <a:p>
            <a:r>
              <a:rPr lang="es-ES" sz="2400" b="1" dirty="0"/>
              <a:t>Créditos otorgados para la adquisición, construcción o mejora  de la misma vivienda (créditos hipotecarios).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249494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2FF3CA-CB4F-3C03-201B-0B0C3809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5400" b="1" dirty="0">
                <a:solidFill>
                  <a:schemeClr val="tx1"/>
                </a:solidFill>
              </a:rPr>
              <a:t>Beneficios Directos.</a:t>
            </a:r>
            <a:endParaRPr lang="es-CO" sz="5400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69BFA6E-A328-3B33-CF27-0A6F30FCA606}"/>
              </a:ext>
            </a:extLst>
          </p:cNvPr>
          <p:cNvSpPr txBox="1"/>
          <p:nvPr/>
        </p:nvSpPr>
        <p:spPr>
          <a:xfrm>
            <a:off x="5164667" y="23326"/>
            <a:ext cx="70273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PROTECCIÓN INTERNA DEL PATRIMONIO:</a:t>
            </a:r>
            <a:endParaRPr lang="es-ES" sz="2400" b="1" dirty="0"/>
          </a:p>
          <a:p>
            <a:endParaRPr lang="es-ES" sz="2400" b="1" dirty="0"/>
          </a:p>
          <a:p>
            <a:r>
              <a:rPr lang="es-ES" sz="2400" b="1" dirty="0"/>
              <a:t>Impide que uno de los miembros de la pareja disponga arbitrariamente de la vivienda familiar.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2407093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2FF3CA-CB4F-3C03-201B-0B0C3809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5400" b="1" dirty="0">
                <a:solidFill>
                  <a:schemeClr val="tx1"/>
                </a:solidFill>
              </a:rPr>
              <a:t>¿ Cómo se constituye?</a:t>
            </a:r>
            <a:endParaRPr lang="es-CO" sz="5400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69BFA6E-A328-3B33-CF27-0A6F30FCA606}"/>
              </a:ext>
            </a:extLst>
          </p:cNvPr>
          <p:cNvSpPr txBox="1"/>
          <p:nvPr/>
        </p:nvSpPr>
        <p:spPr>
          <a:xfrm>
            <a:off x="5164667" y="23326"/>
            <a:ext cx="702733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POR MINISTERIO DE LA LEY EN LA COMPRAVENTA:</a:t>
            </a:r>
            <a:endParaRPr lang="es-ES" sz="2400" b="1" dirty="0"/>
          </a:p>
          <a:p>
            <a:endParaRPr lang="es-ES" sz="2400" b="1" dirty="0"/>
          </a:p>
          <a:p>
            <a:r>
              <a:rPr lang="es-ES" sz="2400" b="1" dirty="0"/>
              <a:t>Al momento de adquirir una vivienda , el notario indaga sobre  el estado civil del comprador.</a:t>
            </a:r>
          </a:p>
          <a:p>
            <a:endParaRPr lang="es-ES" sz="2400" b="1" dirty="0"/>
          </a:p>
          <a:p>
            <a:r>
              <a:rPr lang="es-ES" sz="2400" b="1" dirty="0"/>
              <a:t>Si es casado o vive en unión libre y no tiene otra propiedad afectada, la constitución de la afectación queda incorporada en  la misma escritura de compraventa.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1038531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2FF3CA-CB4F-3C03-201B-0B0C3809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5400" b="1" dirty="0">
                <a:solidFill>
                  <a:schemeClr val="tx1"/>
                </a:solidFill>
              </a:rPr>
              <a:t>¿ Cómo se constituye?</a:t>
            </a:r>
            <a:endParaRPr lang="es-CO" sz="5400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69BFA6E-A328-3B33-CF27-0A6F30FCA606}"/>
              </a:ext>
            </a:extLst>
          </p:cNvPr>
          <p:cNvSpPr txBox="1"/>
          <p:nvPr/>
        </p:nvSpPr>
        <p:spPr>
          <a:xfrm>
            <a:off x="5164667" y="23326"/>
            <a:ext cx="7027333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POSTERIORMENTE POR ESCRITURA PÚBLICA:</a:t>
            </a:r>
            <a:endParaRPr lang="es-ES" sz="2400" b="1" dirty="0"/>
          </a:p>
          <a:p>
            <a:endParaRPr lang="es-ES" sz="2400" b="1" dirty="0"/>
          </a:p>
          <a:p>
            <a:r>
              <a:rPr lang="es-ES" sz="2400" b="1" dirty="0"/>
              <a:t>Si el bien ya fue adquirido, ambos acuden de común acuerdo a una notaría con la escritura previa, certificado de libertad y tradición, impuestos al día y sus documentos de identidad para firmar la escritura de afectación.</a:t>
            </a:r>
          </a:p>
          <a:p>
            <a:endParaRPr lang="es-ES" sz="2400" b="1" dirty="0"/>
          </a:p>
          <a:p>
            <a:r>
              <a:rPr lang="es-ES" sz="2400" b="1" u="sng" dirty="0"/>
              <a:t>INSCRIPCIÓN EN EL REGISTRO:</a:t>
            </a:r>
          </a:p>
          <a:p>
            <a:endParaRPr lang="es-ES" sz="2400" b="1" u="sng" dirty="0"/>
          </a:p>
          <a:p>
            <a:r>
              <a:rPr lang="es-ES" sz="2400" b="1" dirty="0"/>
              <a:t>Para que surta efectos jurídicos frente a terceros , la escritura pública debe inscribirse en el folio de matrícula inmobiliaria  en la oficina de registro de instrumentos públicos.</a:t>
            </a:r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583938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2FF3CA-CB4F-3C03-201B-0B0C3809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4400" b="1" dirty="0">
                <a:solidFill>
                  <a:schemeClr val="tx1"/>
                </a:solidFill>
              </a:rPr>
              <a:t>Levantamiento o Cancelación.</a:t>
            </a:r>
            <a:endParaRPr lang="es-CO" sz="4400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69BFA6E-A328-3B33-CF27-0A6F30FCA606}"/>
              </a:ext>
            </a:extLst>
          </p:cNvPr>
          <p:cNvSpPr txBox="1"/>
          <p:nvPr/>
        </p:nvSpPr>
        <p:spPr>
          <a:xfrm>
            <a:off x="5164667" y="23326"/>
            <a:ext cx="7027333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La afectación puede extinguirse por:</a:t>
            </a:r>
          </a:p>
          <a:p>
            <a:endParaRPr lang="es-ES" sz="2400" b="1" dirty="0"/>
          </a:p>
          <a:p>
            <a:r>
              <a:rPr lang="es-ES" sz="2400" b="1" u="sng" dirty="0"/>
              <a:t>ACUERDO MUTUO:</a:t>
            </a:r>
          </a:p>
          <a:p>
            <a:endParaRPr lang="es-ES" sz="2400" b="1" u="sng" dirty="0"/>
          </a:p>
          <a:p>
            <a:r>
              <a:rPr lang="es-ES" sz="2400" b="1" dirty="0"/>
              <a:t>Mediante escritura pública firmada por ambos cónyuges o compañeros en la Notaria (por ejemplo, para vender la propiedad).</a:t>
            </a:r>
          </a:p>
          <a:p>
            <a:endParaRPr lang="es-ES" sz="2400" b="1" dirty="0"/>
          </a:p>
          <a:p>
            <a:endParaRPr lang="es-ES" sz="2400" b="1" dirty="0"/>
          </a:p>
          <a:p>
            <a:r>
              <a:rPr lang="es-ES" sz="2400" b="1" u="sng" dirty="0"/>
              <a:t>MUERTE DE UNO DE  LOS CÓNYUGES/COMPAÑEROS:</a:t>
            </a:r>
          </a:p>
          <a:p>
            <a:endParaRPr lang="es-ES" sz="2400" b="1" u="sng" dirty="0"/>
          </a:p>
          <a:p>
            <a:r>
              <a:rPr lang="es-ES" sz="2400" b="1" dirty="0"/>
              <a:t>La afectación se extingue de pleno derecho por fallecimiento de alguno  de  ellos.</a:t>
            </a:r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1923634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2FF3CA-CB4F-3C03-201B-0B0C3809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4400" b="1" dirty="0">
                <a:solidFill>
                  <a:schemeClr val="tx1"/>
                </a:solidFill>
              </a:rPr>
              <a:t>Levantamiento o Cancelación.</a:t>
            </a:r>
            <a:endParaRPr lang="es-CO" sz="4400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69BFA6E-A328-3B33-CF27-0A6F30FCA606}"/>
              </a:ext>
            </a:extLst>
          </p:cNvPr>
          <p:cNvSpPr txBox="1"/>
          <p:nvPr/>
        </p:nvSpPr>
        <p:spPr>
          <a:xfrm>
            <a:off x="5164667" y="23326"/>
            <a:ext cx="702733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400" b="1" dirty="0"/>
          </a:p>
          <a:p>
            <a:endParaRPr lang="es-ES" sz="2400" b="1" dirty="0"/>
          </a:p>
          <a:p>
            <a:r>
              <a:rPr lang="es-ES" sz="2400" b="1" u="sng" dirty="0"/>
              <a:t>VÍA JUDICIAL:</a:t>
            </a:r>
          </a:p>
          <a:p>
            <a:endParaRPr lang="es-ES" sz="2400" b="1" u="sng" dirty="0"/>
          </a:p>
          <a:p>
            <a:r>
              <a:rPr lang="es-ES" sz="2400" b="1" dirty="0"/>
              <a:t>En caso de desacuerdo, divorcio, separación, ausencia  declarada o expropiación, un juez de familia puede ordenar el levantamiento de la medida.</a:t>
            </a:r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2584553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312B9114-EFF7-AC75-EACD-8C1996CB65F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Patrimonio de familia inembargable.</a:t>
            </a:r>
            <a:endParaRPr lang="es-CO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055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Requisitos y/o Descripción.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Está regulado principalmente por la ley 70 de 1931 y la ley 495 de 1999 y la ley 854 de 2003 y la ley 861 de 2003 para VIS.</a:t>
            </a:r>
          </a:p>
          <a:p>
            <a:endParaRPr lang="es-ES" sz="2400" b="1" dirty="0"/>
          </a:p>
          <a:p>
            <a:r>
              <a:rPr lang="es-ES" sz="2400" b="1" dirty="0"/>
              <a:t>Protección legal sobre la vivienda familiar que la blinda contra embargos por deudas  posteriores.</a:t>
            </a:r>
          </a:p>
          <a:p>
            <a:endParaRPr lang="es-ES" sz="2400" b="1" dirty="0"/>
          </a:p>
          <a:p>
            <a:r>
              <a:rPr lang="es-ES" sz="2400" b="1" dirty="0"/>
              <a:t>Tiene límites de valores:</a:t>
            </a:r>
          </a:p>
          <a:p>
            <a:endParaRPr lang="es-ES" sz="2400" b="1" dirty="0"/>
          </a:p>
          <a:p>
            <a:r>
              <a:rPr lang="es-ES" sz="2400" b="1" dirty="0"/>
              <a:t>250 SMLMV</a:t>
            </a:r>
          </a:p>
          <a:p>
            <a:endParaRPr lang="es-ES" sz="2400" b="1" dirty="0"/>
          </a:p>
          <a:p>
            <a:r>
              <a:rPr lang="es-ES" sz="2400" b="1" dirty="0"/>
              <a:t>500 SMLMV VIS.</a:t>
            </a:r>
          </a:p>
          <a:p>
            <a:endParaRPr lang="es-ES" sz="2400" b="1" dirty="0"/>
          </a:p>
          <a:p>
            <a:r>
              <a:rPr lang="es-ES" sz="2400" b="1" dirty="0"/>
              <a:t>Para vender hay que levantarlo previamente o con autorización.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5601495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Definición.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/>
              <a:t>Es una afectación legal que se constituye para proteger la vivienda principal de la familia frente a eventuales embargos o medidas cautelares derivadas de deudas del propietario.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1819924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759E32-E153-18CC-6664-6DAE2D4D4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b="1" dirty="0">
                <a:solidFill>
                  <a:schemeClr val="tx1"/>
                </a:solidFill>
              </a:rPr>
              <a:t>PLANIFICACIÓN PATRIMONIAL.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2989340-8895-6428-A45C-70DD3CF99DBC}"/>
              </a:ext>
            </a:extLst>
          </p:cNvPr>
          <p:cNvSpPr txBox="1"/>
          <p:nvPr/>
        </p:nvSpPr>
        <p:spPr>
          <a:xfrm>
            <a:off x="5181600" y="465667"/>
            <a:ext cx="687493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000" b="1" dirty="0"/>
          </a:p>
          <a:p>
            <a:r>
              <a:rPr lang="es-CO" sz="2000" b="1" dirty="0"/>
              <a:t>Es un proceso estratégico que tienen las personas naturales para garantizar la protección de los activos y determinar su disposición hereditaria.</a:t>
            </a:r>
          </a:p>
          <a:p>
            <a:endParaRPr lang="es-CO" sz="2000" b="1" dirty="0"/>
          </a:p>
          <a:p>
            <a:r>
              <a:rPr lang="es-CO" sz="2000" b="1" dirty="0"/>
              <a:t>Enfoque que permite organizar los bienes y su distribución, sino también optimizar aspectos fiscales relacionados con impuestos (renta, predial y ganancias ocasionales) dependiendo de los esquemas contractuales aplicados.</a:t>
            </a:r>
          </a:p>
          <a:p>
            <a:endParaRPr lang="es-CO" sz="2000" b="1" dirty="0"/>
          </a:p>
          <a:p>
            <a:r>
              <a:rPr lang="es-CO" sz="2000" b="1" dirty="0"/>
              <a:t>Reconocida como un derecho: la gestión patrimonial debe respetar los límites de </a:t>
            </a:r>
            <a:r>
              <a:rPr lang="es-CO" sz="2000" b="1" dirty="0" err="1"/>
              <a:t>librer</a:t>
            </a:r>
            <a:r>
              <a:rPr lang="es-CO" sz="2000" b="1" dirty="0"/>
              <a:t> disposición de los activos en vida, enfocándose en la salvaguarda patrimonial frente a riesgos y contingencias, sin comprometer el bienestar personal y familiar.</a:t>
            </a:r>
          </a:p>
        </p:txBody>
      </p:sp>
    </p:spTree>
    <p:extLst>
      <p:ext uri="{BB962C8B-B14F-4D97-AF65-F5344CB8AC3E}">
        <p14:creationId xmlns:p14="http://schemas.microsoft.com/office/powerpoint/2010/main" val="39499883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Características Principales.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u="sng" dirty="0"/>
              <a:t>INEMBARGABILIDAD:</a:t>
            </a:r>
          </a:p>
          <a:p>
            <a:endParaRPr lang="es-ES" sz="2800" b="1" u="sng" dirty="0"/>
          </a:p>
          <a:p>
            <a:r>
              <a:rPr lang="es-ES" sz="2800" b="1" dirty="0"/>
              <a:t>La propiedad protegida bajo esta figura no puede ser embargada por acreedores civiles o comerciales.</a:t>
            </a:r>
          </a:p>
          <a:p>
            <a:endParaRPr lang="es-ES" sz="2800" b="1" dirty="0"/>
          </a:p>
          <a:p>
            <a:endParaRPr lang="es-ES" sz="2800" b="1" dirty="0"/>
          </a:p>
          <a:p>
            <a:r>
              <a:rPr lang="es-ES" sz="2800" b="1" u="sng" dirty="0"/>
              <a:t>INALIENABILIDAD:</a:t>
            </a:r>
          </a:p>
          <a:p>
            <a:endParaRPr lang="es-ES" sz="2800" b="1" u="sng" dirty="0"/>
          </a:p>
          <a:p>
            <a:r>
              <a:rPr lang="es-ES" sz="2800" b="1" dirty="0"/>
              <a:t>El inmueble no se puede vender, donar, ni permutar libremente mientras la medida esté vigente, a menos que se realice primero el trámite de cancelación o levantamiento.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1873977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Características Principales.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u="sng" dirty="0"/>
              <a:t>DOMINIO ÚNICO:</a:t>
            </a:r>
          </a:p>
          <a:p>
            <a:endParaRPr lang="es-ES" sz="2800" b="1" u="sng" dirty="0"/>
          </a:p>
          <a:p>
            <a:r>
              <a:rPr lang="es-ES" sz="2800" b="1" dirty="0"/>
              <a:t>Una persona o sociedad conyugal/patrimonial sólo puede constituir un único patrimonio de familia.</a:t>
            </a:r>
          </a:p>
          <a:p>
            <a:endParaRPr lang="es-ES" sz="2800" b="1" dirty="0"/>
          </a:p>
          <a:p>
            <a:r>
              <a:rPr lang="es-ES" sz="2800" b="1" u="sng" dirty="0"/>
              <a:t>USO EXCLUSIVO DE VIVIENDA:</a:t>
            </a:r>
          </a:p>
          <a:p>
            <a:endParaRPr lang="es-ES" sz="2800" b="1" u="sng" dirty="0"/>
          </a:p>
          <a:p>
            <a:r>
              <a:rPr lang="es-ES" sz="2800" b="1" dirty="0"/>
              <a:t>El inmueble debe estar destinado al uso de habitación de vivienda (no aplica para locales comerciales u oficinas).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9597624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Requisitos clave.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u="sng" dirty="0"/>
              <a:t>LÍMITE DE VALOR:</a:t>
            </a:r>
          </a:p>
          <a:p>
            <a:endParaRPr lang="es-ES" sz="2800" b="1" u="sng" dirty="0"/>
          </a:p>
          <a:p>
            <a:r>
              <a:rPr lang="es-ES" sz="2800" b="1" dirty="0"/>
              <a:t>Al momento de la constitución, el valor catastral del inmueble no debe superar los 500 SMLMV.</a:t>
            </a:r>
          </a:p>
          <a:p>
            <a:endParaRPr lang="es-ES" sz="2800" b="1" dirty="0"/>
          </a:p>
          <a:p>
            <a:r>
              <a:rPr lang="es-ES" sz="2800" b="1" u="sng" dirty="0"/>
              <a:t>PROPIEDAD PLENA:</a:t>
            </a:r>
          </a:p>
          <a:p>
            <a:endParaRPr lang="es-ES" sz="2800" b="1" u="sng" dirty="0"/>
          </a:p>
          <a:p>
            <a:r>
              <a:rPr lang="es-ES" sz="2800" b="1" dirty="0"/>
              <a:t>El inmueble debe estar libre de gravámenes previos (hipotecas, embargos, pleitos pendientes).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479542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Requisitos clave.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u="sng" dirty="0"/>
              <a:t>PERTENENCIA:</a:t>
            </a:r>
          </a:p>
          <a:p>
            <a:endParaRPr lang="es-ES" sz="2800" b="1" u="sng" dirty="0"/>
          </a:p>
          <a:p>
            <a:r>
              <a:rPr lang="es-ES" sz="2800" b="1" dirty="0"/>
              <a:t>El inmueble debe ser propiedad exclusiva de uno de los cónyuges/compañeros permanentes o de ambos.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34165284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Beneficiarios.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/>
              <a:t>El patrimonio de familia se constituye en favor de:</a:t>
            </a:r>
          </a:p>
          <a:p>
            <a:endParaRPr lang="es-ES" sz="2800" b="1" dirty="0"/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ES" sz="2800" b="1" dirty="0"/>
              <a:t>La pareja (cónyuges o compañeros permanentes).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s-ES" sz="2800" b="1" dirty="0"/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ES" sz="2800" b="1" dirty="0"/>
              <a:t>Los hijos menores de edad (presentes o futuros).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s-ES" sz="2800" b="1" dirty="0"/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ES" sz="2800" b="1" dirty="0"/>
              <a:t>A falta de cónyuge o hijos, en favor de parientes dentro del segundo grado de consanguinidad (padres, hermanos, abuelos, nietos) que habiten la vivienda.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38849832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Excepciones.</a:t>
            </a:r>
            <a:br>
              <a:rPr lang="es-ES" b="1" dirty="0">
                <a:solidFill>
                  <a:schemeClr val="tx1"/>
                </a:solidFill>
              </a:rPr>
            </a:br>
            <a:r>
              <a:rPr lang="es-ES" b="1" dirty="0">
                <a:solidFill>
                  <a:schemeClr val="tx1"/>
                </a:solidFill>
              </a:rPr>
              <a:t>¿Cuándo si se puede embargar?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/>
              <a:t>A pesar de su carácter inembargable, existen situaciones específicas en las que la ley permite el embargo:</a:t>
            </a:r>
          </a:p>
          <a:p>
            <a:endParaRPr lang="es-ES" sz="2800" b="1" dirty="0"/>
          </a:p>
          <a:p>
            <a:r>
              <a:rPr lang="es-ES" sz="2800" b="1" u="sng" dirty="0"/>
              <a:t>CRÉDITOS HIPOTECARIOS PARA ADQUISICIÓN/CONSTRUCCIÓN:</a:t>
            </a:r>
          </a:p>
          <a:p>
            <a:endParaRPr lang="es-ES" sz="2800" b="1" u="sng" dirty="0"/>
          </a:p>
          <a:p>
            <a:r>
              <a:rPr lang="es-ES" sz="2800" b="1" dirty="0"/>
              <a:t>Si la deuda fue contratada con la entidad financiera para comprar o mejorar esa vivienda.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1326889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Excepciones.</a:t>
            </a:r>
            <a:br>
              <a:rPr lang="es-ES" b="1" dirty="0">
                <a:solidFill>
                  <a:schemeClr val="tx1"/>
                </a:solidFill>
              </a:rPr>
            </a:br>
            <a:r>
              <a:rPr lang="es-ES" b="1" dirty="0">
                <a:solidFill>
                  <a:schemeClr val="tx1"/>
                </a:solidFill>
              </a:rPr>
              <a:t>¿Cuándo si se puede embargar?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IMPUESTOS DEL INMUEBLE:</a:t>
            </a:r>
          </a:p>
          <a:p>
            <a:endParaRPr lang="es-ES" sz="2400" b="1" u="sng" dirty="0"/>
          </a:p>
          <a:p>
            <a:r>
              <a:rPr lang="es-ES" sz="2400" b="1" dirty="0"/>
              <a:t>Deudas por impuesto predial o contribución de valorización vinculadas directamente a la propiedad.</a:t>
            </a:r>
          </a:p>
          <a:p>
            <a:endParaRPr lang="es-ES" sz="2400" b="1" dirty="0"/>
          </a:p>
          <a:p>
            <a:endParaRPr lang="es-ES" sz="2400" b="1" dirty="0"/>
          </a:p>
          <a:p>
            <a:r>
              <a:rPr lang="es-ES" sz="2400" b="1" u="sng" dirty="0"/>
              <a:t>VIVIENDA DE INTERÉS SOCIAL (VIS):</a:t>
            </a:r>
          </a:p>
          <a:p>
            <a:endParaRPr lang="es-ES" sz="2400" b="1" u="sng" dirty="0"/>
          </a:p>
          <a:p>
            <a:r>
              <a:rPr lang="es-ES" sz="2400" b="1" dirty="0"/>
              <a:t>Si se incumplen los compromisos con las entidades que financiaron el subsidio o el crédito de vivienda.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22079347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Cómo se constituye.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VOLUNTARIA (ESCRITURA PÚBLICA):</a:t>
            </a:r>
          </a:p>
          <a:p>
            <a:endParaRPr lang="es-ES" sz="2400" b="1" u="sng" dirty="0"/>
          </a:p>
          <a:p>
            <a:r>
              <a:rPr lang="es-ES" sz="2400" b="1" dirty="0"/>
              <a:t>Se realiza ante notario público cuando el propietario compra el inmueble o decide protegerlo posteriormente.</a:t>
            </a:r>
          </a:p>
          <a:p>
            <a:endParaRPr lang="es-ES" sz="2400" b="1" dirty="0"/>
          </a:p>
          <a:p>
            <a:r>
              <a:rPr lang="es-ES" sz="2400" b="1" dirty="0"/>
              <a:t>Requiere elevar la solicitud a escritura pública e inscribirla en la Oficina de Registro de Instrumentos Públicos.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20195148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Cómo se constituye.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POR MANDATO DE LEY:</a:t>
            </a:r>
          </a:p>
          <a:p>
            <a:endParaRPr lang="es-ES" sz="2400" b="1" u="sng" dirty="0"/>
          </a:p>
          <a:p>
            <a:r>
              <a:rPr lang="es-ES" sz="2400" b="1" dirty="0"/>
              <a:t>Ocurre automáticamente en la compra de Vivienda de Interés Social (VIS) financiada con  subsidios del Estado o entidades autorizadas.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25087778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Cancelación o Levantamiento.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Para vender o hipotecar un inmueble con patrimonio de familia, es necesario levantarlo previamente:</a:t>
            </a:r>
          </a:p>
          <a:p>
            <a:endParaRPr lang="es-ES" sz="2400" b="1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ES" sz="2400" b="1" dirty="0"/>
              <a:t>SI NO HAY HIJOS MENORES: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s-ES" sz="2400" b="1" dirty="0"/>
          </a:p>
          <a:p>
            <a:r>
              <a:rPr lang="es-ES" sz="2400" b="1" dirty="0"/>
              <a:t>Basta con el acuerdo de ambos cónyuges o del propietario mediante escritura pública en notaria.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3211083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35DD308-2A44-99D7-8471-ACA2120E5CF9}"/>
              </a:ext>
            </a:extLst>
          </p:cNvPr>
          <p:cNvSpPr txBox="1"/>
          <p:nvPr/>
        </p:nvSpPr>
        <p:spPr>
          <a:xfrm>
            <a:off x="508001" y="237067"/>
            <a:ext cx="111760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En este proceso se diseñan e implementan estrategias legales, financieras y fiscales con el fin de optimizar el valor del patrimonio, protegerlo contra riesgos, gestionar eficientemente la sucesión de herederos y minimizar la carga tributaria.</a:t>
            </a:r>
          </a:p>
          <a:p>
            <a:endParaRPr lang="es-ES" sz="2400" b="1" dirty="0"/>
          </a:p>
          <a:p>
            <a:endParaRPr lang="es-ES" sz="2400" b="1" dirty="0"/>
          </a:p>
          <a:p>
            <a:endParaRPr lang="es-ES" sz="2400" b="1" dirty="0"/>
          </a:p>
          <a:p>
            <a:r>
              <a:rPr lang="es-ES" sz="2400" b="1" dirty="0"/>
              <a:t>Va a existir incertidumbre sobre la carga tributaria, riesgos de disputas entre los herederos y la salvaguarda de activos frente a terceros; por ello es necesario implementar estrategias de planeación patrimonial, a pesar de la dificultad de incursionar en este tipo de procesos.</a:t>
            </a:r>
          </a:p>
          <a:p>
            <a:endParaRPr lang="es-ES" sz="2400" b="1" dirty="0"/>
          </a:p>
          <a:p>
            <a:endParaRPr lang="es-ES" sz="2400" b="1" dirty="0"/>
          </a:p>
          <a:p>
            <a:r>
              <a:rPr lang="es-ES" sz="2400" b="1" dirty="0"/>
              <a:t>Es en esencia: la protección del patrimonio, la disposición del legado familiar en caso de muerte y los efectos tributarios que tendría cada decisión que se tome sobre los activos que componen el patrimonio familiar y comercial.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31880833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9355065-56B4-8F49-5FEA-8B85C5A5A9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Cancelación o Levantamiento.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E29EAB7-4331-9C14-604A-CC3ADA65BD59}"/>
              </a:ext>
            </a:extLst>
          </p:cNvPr>
          <p:cNvSpPr txBox="1"/>
          <p:nvPr/>
        </p:nvSpPr>
        <p:spPr>
          <a:xfrm>
            <a:off x="5207000" y="457200"/>
            <a:ext cx="681566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400" b="1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ES" sz="2400" b="1" dirty="0"/>
              <a:t>SI HAY HIJOS MENORES: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s-ES" sz="2400" b="1" dirty="0"/>
          </a:p>
          <a:p>
            <a:r>
              <a:rPr lang="es-ES" sz="2400" b="1" dirty="0"/>
              <a:t>Requiere la designación de un curador ( o trámite notarial con la intervención del Defensor de Familia/ICBF) para verificar que la cancelación no afecte los derechos de los menores, exigiendo usualmente que el dinero obtenido se invierta en la compra de otro inmueble con la misma protección.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34687927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B618456A-AC6B-8F89-84F1-C62EBB429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6000" b="1" dirty="0">
                <a:solidFill>
                  <a:schemeClr val="tx1"/>
                </a:solidFill>
              </a:rPr>
              <a:t>USUFRUCTO Y NUDA PROPIEDAD.</a:t>
            </a:r>
            <a:endParaRPr lang="es-CO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778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BA12EFB3-AA0B-65DE-123B-3F122A7A04C1}"/>
              </a:ext>
            </a:extLst>
          </p:cNvPr>
          <p:cNvSpPr txBox="1"/>
          <p:nvPr/>
        </p:nvSpPr>
        <p:spPr>
          <a:xfrm>
            <a:off x="313267" y="406400"/>
            <a:ext cx="1170093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Es una figura legal que impacta de forma directa en el derecho a la propiedad.</a:t>
            </a:r>
          </a:p>
          <a:p>
            <a:endParaRPr lang="es-ES" sz="2400" b="1" dirty="0"/>
          </a:p>
          <a:p>
            <a:r>
              <a:rPr lang="es-ES" sz="2400" b="1" dirty="0"/>
              <a:t>Derecho consagrado en la Constitución, art. 58 el cual le otorga al propietario la facultad de utilizar, disfrutar y disponer  de sus bienes de acuerdo con sus intereses y necesidades.</a:t>
            </a:r>
          </a:p>
          <a:p>
            <a:endParaRPr lang="es-ES" sz="2400" b="1" dirty="0"/>
          </a:p>
          <a:p>
            <a:r>
              <a:rPr lang="es-ES" sz="2400" b="1" dirty="0"/>
              <a:t>En cuanto a los atributos que  otorga el derecho de propiedad, la Corte  Constitucional en sentencia C-189-06 de 2006 indica que el </a:t>
            </a:r>
          </a:p>
          <a:p>
            <a:endParaRPr lang="es-ES" sz="2400" b="1" dirty="0"/>
          </a:p>
          <a:p>
            <a:r>
              <a:rPr lang="es-ES" sz="2400" b="1" dirty="0"/>
              <a:t>USO se refiere al derecho del usuario a servirse de la cosa y  aprovecharse de sus servicios.</a:t>
            </a:r>
          </a:p>
          <a:p>
            <a:endParaRPr lang="es-ES" sz="2400" b="1" dirty="0"/>
          </a:p>
          <a:p>
            <a:r>
              <a:rPr lang="es-ES" sz="2400" b="1" dirty="0"/>
              <a:t>GOCE implica la facultad de obtener los beneficios derivados de la cosa, como recibir rentas o ingresos generados por su arriendo.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27368900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36DBFC2-4D89-AC84-C30A-45EF7B33353C}"/>
              </a:ext>
            </a:extLst>
          </p:cNvPr>
          <p:cNvSpPr txBox="1"/>
          <p:nvPr/>
        </p:nvSpPr>
        <p:spPr>
          <a:xfrm>
            <a:off x="431800" y="431800"/>
            <a:ext cx="114554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DISPOSICION es la capacidad de realizar actos de disposición sobre el bien, como, por ejemplo, venderlo,, arrendarlo o transferirlo a otra persona.</a:t>
            </a:r>
          </a:p>
          <a:p>
            <a:endParaRPr lang="es-ES" sz="2400" b="1" dirty="0"/>
          </a:p>
          <a:p>
            <a:r>
              <a:rPr lang="es-ES" sz="2400" b="1" dirty="0"/>
              <a:t>ES IMPORTANTE DESTACAR QUE ESTAS TRES FACULTADES (USO, GOCE Y DISPOSICIÓN ) CONSTITUYEN  LOS DERECHOS ESENCIALES DEL PROPIETARIO Y PUEDEN SER SEPARADAS O COMPARTIDAS MEDIANTE DIVERSOS INSTRUMENTOS LEGALES.</a:t>
            </a:r>
          </a:p>
          <a:p>
            <a:endParaRPr lang="es-ES" sz="2400" b="1" dirty="0"/>
          </a:p>
          <a:p>
            <a:r>
              <a:rPr lang="es-ES" sz="2400" b="1" dirty="0"/>
              <a:t>Uno de esos instrumentos legales: el USUFRUCTO. Art. 823 del Código Civil.</a:t>
            </a:r>
          </a:p>
          <a:p>
            <a:endParaRPr lang="es-ES" sz="2400" b="1" dirty="0"/>
          </a:p>
          <a:p>
            <a:r>
              <a:rPr lang="es-ES" sz="2400" b="1" dirty="0"/>
              <a:t>A través de esta figura el propietario del activo cede  la facultad de USO Y GOCE a otra  persona con  la obligación de conservar y posteriormente restituir estos derechos al propietario, en tanto este mantiene la facultad de disponer de dicho bien, a lo que se denomina como NUDA PROPIEDAD.</a:t>
            </a:r>
            <a:r>
              <a:rPr lang="es-ES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50669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F32CCC6-E998-D974-434D-EB5508F1A0D6}"/>
              </a:ext>
            </a:extLst>
          </p:cNvPr>
          <p:cNvSpPr txBox="1"/>
          <p:nvPr/>
        </p:nvSpPr>
        <p:spPr>
          <a:xfrm>
            <a:off x="431800" y="491067"/>
            <a:ext cx="114723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/>
              <a:t>Dicho de  otra forma, el usufructuario, tiene la facultad de gozar de la cosa, pero no puede disponer de ella, por lo que no puede destruirla, alterarla o venderla.</a:t>
            </a:r>
            <a:endParaRPr lang="es-CO" sz="3200" b="1" dirty="0"/>
          </a:p>
        </p:txBody>
      </p:sp>
    </p:spTree>
    <p:extLst>
      <p:ext uri="{BB962C8B-B14F-4D97-AF65-F5344CB8AC3E}">
        <p14:creationId xmlns:p14="http://schemas.microsoft.com/office/powerpoint/2010/main" val="35360661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792E7A-887F-723D-55C0-12583C4B986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Nuda Propiedad y la reserva de Usufructo.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C43B727-42B5-B9C4-BDC7-7FA9CB25EC8B}"/>
              </a:ext>
            </a:extLst>
          </p:cNvPr>
          <p:cNvSpPr txBox="1"/>
          <p:nvPr/>
        </p:nvSpPr>
        <p:spPr>
          <a:xfrm>
            <a:off x="5181600" y="1735667"/>
            <a:ext cx="6680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Estrategia de protección patrimonial y planificación sucesoral.</a:t>
            </a:r>
          </a:p>
          <a:p>
            <a:endParaRPr lang="es-ES" sz="2400" b="1" dirty="0"/>
          </a:p>
          <a:p>
            <a:r>
              <a:rPr lang="es-ES" sz="2400" b="1" dirty="0"/>
              <a:t>Dominio sobre un bien: Tres facultades: Uso, Goce y Disposición.</a:t>
            </a:r>
          </a:p>
          <a:p>
            <a:endParaRPr lang="es-ES" sz="2400" b="1" dirty="0"/>
          </a:p>
          <a:p>
            <a:r>
              <a:rPr lang="es-ES" sz="2400" b="1" dirty="0"/>
              <a:t>Fracciona el dominio mediante Escritura Pública.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27527919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792E7A-887F-723D-55C0-12583C4B986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Dos roles jurídicos: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C43B727-42B5-B9C4-BDC7-7FA9CB25EC8B}"/>
              </a:ext>
            </a:extLst>
          </p:cNvPr>
          <p:cNvSpPr txBox="1"/>
          <p:nvPr/>
        </p:nvSpPr>
        <p:spPr>
          <a:xfrm>
            <a:off x="4995333" y="374384"/>
            <a:ext cx="66802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USUFRUCTUARIO (Usualmente los padres):</a:t>
            </a:r>
          </a:p>
          <a:p>
            <a:endParaRPr lang="es-ES" sz="2400" b="1" dirty="0"/>
          </a:p>
          <a:p>
            <a:r>
              <a:rPr lang="es-ES" sz="2400" b="1" dirty="0"/>
              <a:t>Conserva el derecho de usar la propiedad y gozar de sus frutos (habitar el inmueble, arrendarlo y percibir las rentas) de forma vitalicia o por un período determinado.</a:t>
            </a:r>
          </a:p>
          <a:p>
            <a:endParaRPr lang="es-ES" sz="2400" b="1" dirty="0"/>
          </a:p>
          <a:p>
            <a:endParaRPr lang="es-ES" sz="2400" b="1" dirty="0"/>
          </a:p>
          <a:p>
            <a:r>
              <a:rPr lang="es-ES" sz="2400" b="1" dirty="0"/>
              <a:t>NUDO PROPIETARIO ( Usualmente los hijos):</a:t>
            </a:r>
          </a:p>
          <a:p>
            <a:endParaRPr lang="es-ES" sz="2400" b="1" dirty="0"/>
          </a:p>
          <a:p>
            <a:r>
              <a:rPr lang="es-ES" sz="2400" b="1" dirty="0"/>
              <a:t>Conserva la titularidad del bien (disposición), pero sin el derecho a habitarlo o a explotarlo económicamente mientras el usufructo esté vigente.</a:t>
            </a:r>
          </a:p>
          <a:p>
            <a:endParaRPr lang="es-ES" sz="2400" b="1" dirty="0"/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2242744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792E7A-887F-723D-55C0-12583C4B986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Fallecimiento del Usufructuario: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C43B727-42B5-B9C4-BDC7-7FA9CB25EC8B}"/>
              </a:ext>
            </a:extLst>
          </p:cNvPr>
          <p:cNvSpPr txBox="1"/>
          <p:nvPr/>
        </p:nvSpPr>
        <p:spPr>
          <a:xfrm>
            <a:off x="5181600" y="1745984"/>
            <a:ext cx="66802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El usufructo se extingue en forma natural  y el nudo propietario consolida el dominio pleno automáticamente mediante un trámite notarial sencillo, sin necesidad de abrir un proceso de sucesión judicial o notarial.</a:t>
            </a:r>
          </a:p>
          <a:p>
            <a:endParaRPr lang="es-ES" sz="2400" b="1" dirty="0"/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431764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792E7A-887F-723D-55C0-12583C4B986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Ventajas en la protección patrimonial familiar: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C43B727-42B5-B9C4-BDC7-7FA9CB25EC8B}"/>
              </a:ext>
            </a:extLst>
          </p:cNvPr>
          <p:cNvSpPr txBox="1"/>
          <p:nvPr/>
        </p:nvSpPr>
        <p:spPr>
          <a:xfrm>
            <a:off x="4978400" y="223381"/>
            <a:ext cx="6680200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u="sng" dirty="0"/>
              <a:t>PLANIFICACIÓN SUCESORAL ANTICIPADA:</a:t>
            </a:r>
          </a:p>
          <a:p>
            <a:endParaRPr lang="es-ES" sz="2800" b="1" u="sng" dirty="0"/>
          </a:p>
          <a:p>
            <a:r>
              <a:rPr lang="es-ES" sz="2800" b="1" u="sng" dirty="0"/>
              <a:t>Ahorro de costos y tiempo:</a:t>
            </a:r>
          </a:p>
          <a:p>
            <a:endParaRPr lang="es-ES" sz="2800" b="1" u="sng" dirty="0"/>
          </a:p>
          <a:p>
            <a:r>
              <a:rPr lang="es-ES" sz="2400" b="1" dirty="0"/>
              <a:t>Evita honorarios de sucesión, trámites judiciales prolongados y disputas entre herederos.</a:t>
            </a:r>
          </a:p>
          <a:p>
            <a:endParaRPr lang="es-ES" sz="2400" b="1" dirty="0"/>
          </a:p>
          <a:p>
            <a:r>
              <a:rPr lang="es-ES" sz="2800" b="1" u="sng" dirty="0"/>
              <a:t>Control Permanente:</a:t>
            </a:r>
          </a:p>
          <a:p>
            <a:endParaRPr lang="es-ES" sz="2800" b="1" u="sng" dirty="0"/>
          </a:p>
          <a:p>
            <a:r>
              <a:rPr lang="es-ES" sz="2400" b="1" dirty="0"/>
              <a:t>Los padres aseguran su techo o sus ingresos por arriendo de por vida sin el riesgo de que los hijos puedan desalojarlos. </a:t>
            </a:r>
          </a:p>
          <a:p>
            <a:endParaRPr lang="es-ES" sz="2400" b="1" dirty="0"/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2961342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792E7A-887F-723D-55C0-12583C4B986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Ventajas en la protección patrimonial familiar: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C43B727-42B5-B9C4-BDC7-7FA9CB25EC8B}"/>
              </a:ext>
            </a:extLst>
          </p:cNvPr>
          <p:cNvSpPr txBox="1"/>
          <p:nvPr/>
        </p:nvSpPr>
        <p:spPr>
          <a:xfrm>
            <a:off x="5257800" y="86916"/>
            <a:ext cx="66802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u="sng" dirty="0"/>
              <a:t>PROTECCION DE ACRREDORES Y RIESGOS FINANCIEROS:</a:t>
            </a:r>
          </a:p>
          <a:p>
            <a:endParaRPr lang="es-ES" sz="2800" b="1" u="sng" dirty="0"/>
          </a:p>
          <a:p>
            <a:r>
              <a:rPr lang="es-ES" sz="2800" b="1" u="sng" dirty="0"/>
              <a:t>Si el Usufructuario tiene deudas:</a:t>
            </a:r>
          </a:p>
          <a:p>
            <a:endParaRPr lang="es-ES" sz="2800" b="1" u="sng" dirty="0"/>
          </a:p>
          <a:p>
            <a:r>
              <a:rPr lang="es-ES" sz="2400" b="1" dirty="0"/>
              <a:t>Un acreedor del usufructuario no puede embargar la titularidad del bien (que pertenece a los hijos).</a:t>
            </a:r>
          </a:p>
          <a:p>
            <a:r>
              <a:rPr lang="es-ES" sz="2400" b="1" dirty="0"/>
              <a:t>Sólo podría perseguir  el derecho de usufructo (embargar los cánones de  arrendamiento).</a:t>
            </a:r>
          </a:p>
          <a:p>
            <a:endParaRPr lang="es-ES" sz="2400" b="1" dirty="0"/>
          </a:p>
          <a:p>
            <a:endParaRPr lang="es-ES" sz="2800" b="1" u="sng" dirty="0"/>
          </a:p>
          <a:p>
            <a:endParaRPr lang="es-ES" sz="2400" b="1" dirty="0"/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755241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0C22B0-9E65-D0F7-82E8-C50AA0CFB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4800" b="1" dirty="0">
                <a:solidFill>
                  <a:schemeClr val="tx1"/>
                </a:solidFill>
              </a:rPr>
              <a:t>Mecanismos de Protección Patrimonial.</a:t>
            </a:r>
            <a:endParaRPr lang="es-CO" sz="4800" b="1" dirty="0">
              <a:solidFill>
                <a:schemeClr val="tx1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14E3FD-4194-3568-E99B-DE3ED77105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z="2800" b="1" dirty="0">
                <a:solidFill>
                  <a:schemeClr val="tx1"/>
                </a:solidFill>
              </a:rPr>
              <a:t>Existentes en Colombia.</a:t>
            </a:r>
            <a:endParaRPr lang="es-CO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3506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792E7A-887F-723D-55C0-12583C4B986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Ventajas en la protección patrimonial familiar: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C43B727-42B5-B9C4-BDC7-7FA9CB25EC8B}"/>
              </a:ext>
            </a:extLst>
          </p:cNvPr>
          <p:cNvSpPr txBox="1"/>
          <p:nvPr/>
        </p:nvSpPr>
        <p:spPr>
          <a:xfrm>
            <a:off x="5257800" y="86916"/>
            <a:ext cx="6680200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u="sng" dirty="0"/>
              <a:t>PROTECCION DE ACRREDORES Y RIESGOS FINANCIEROS:</a:t>
            </a:r>
          </a:p>
          <a:p>
            <a:endParaRPr lang="es-ES" sz="2800" b="1" u="sng" dirty="0"/>
          </a:p>
          <a:p>
            <a:r>
              <a:rPr lang="es-ES" sz="2800" b="1" u="sng" dirty="0"/>
              <a:t>Si el Nudo Propietario (Hijos) tiene deudas:</a:t>
            </a:r>
          </a:p>
          <a:p>
            <a:endParaRPr lang="es-ES" sz="2800" b="1" u="sng" dirty="0"/>
          </a:p>
          <a:p>
            <a:r>
              <a:rPr lang="es-ES" sz="2400" b="1" dirty="0"/>
              <a:t>Un acreedor del hijo si puede embargar la propiedad pero no puede desalojar al usufructuario.</a:t>
            </a:r>
          </a:p>
          <a:p>
            <a:endParaRPr lang="es-ES" sz="2400" b="1" dirty="0"/>
          </a:p>
          <a:p>
            <a:r>
              <a:rPr lang="es-ES" sz="2400" b="1" dirty="0"/>
              <a:t>Quien remata la propiedad debe respetar el usufructo vitalicio del </a:t>
            </a:r>
            <a:r>
              <a:rPr lang="es-ES" sz="2400" b="1" dirty="0" err="1"/>
              <a:t>pdre</a:t>
            </a:r>
            <a:r>
              <a:rPr lang="es-ES" sz="2400" b="1" dirty="0"/>
              <a:t>/madre.</a:t>
            </a:r>
          </a:p>
          <a:p>
            <a:endParaRPr lang="es-ES" sz="2400" b="1" dirty="0"/>
          </a:p>
          <a:p>
            <a:endParaRPr lang="es-ES" sz="2800" b="1" u="sng" dirty="0"/>
          </a:p>
          <a:p>
            <a:endParaRPr lang="es-ES" sz="2400" b="1" dirty="0"/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8917829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792E7A-887F-723D-55C0-12583C4B986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Puntos a considerar: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C43B727-42B5-B9C4-BDC7-7FA9CB25EC8B}"/>
              </a:ext>
            </a:extLst>
          </p:cNvPr>
          <p:cNvSpPr txBox="1"/>
          <p:nvPr/>
        </p:nvSpPr>
        <p:spPr>
          <a:xfrm>
            <a:off x="5257800" y="86916"/>
            <a:ext cx="6680200" cy="707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Acción Pauliana/Fraude a acreedores:</a:t>
            </a:r>
          </a:p>
          <a:p>
            <a:endParaRPr lang="es-ES" sz="2400" b="1" u="sng" dirty="0"/>
          </a:p>
          <a:p>
            <a:r>
              <a:rPr lang="es-ES" sz="2400" b="1" dirty="0"/>
              <a:t>Transferir la nuda propiedad a los hijos teniendo deudas en mora o procesos judiciales en curso  puede ser impugnado por los acreedores mediante acción pauliana para deshacer la operación.</a:t>
            </a:r>
          </a:p>
          <a:p>
            <a:endParaRPr lang="es-ES" sz="2400" b="1" dirty="0"/>
          </a:p>
          <a:p>
            <a:endParaRPr lang="es-ES" sz="2400" b="1" dirty="0"/>
          </a:p>
          <a:p>
            <a:r>
              <a:rPr lang="es-ES" sz="2400" b="1" u="sng" dirty="0"/>
              <a:t>Irrevocabilidad:</a:t>
            </a:r>
          </a:p>
          <a:p>
            <a:endParaRPr lang="es-ES" sz="2400" b="1" u="sng" dirty="0"/>
          </a:p>
          <a:p>
            <a:r>
              <a:rPr lang="es-ES" sz="2400" b="1" dirty="0"/>
              <a:t>Salvo pacto de reversión o causas graves de </a:t>
            </a:r>
            <a:r>
              <a:rPr lang="es-ES" sz="2400" b="1" dirty="0" err="1"/>
              <a:t>desheramiento</a:t>
            </a:r>
            <a:r>
              <a:rPr lang="es-ES" sz="2400" b="1" dirty="0"/>
              <a:t> contempladas en la ley, la transferencia de la nuda propiedad es un acto definitivo.</a:t>
            </a:r>
          </a:p>
          <a:p>
            <a:endParaRPr lang="es-ES" sz="2400" b="1" dirty="0"/>
          </a:p>
          <a:p>
            <a:endParaRPr lang="es-ES" sz="2800" b="1" u="sng" dirty="0"/>
          </a:p>
          <a:p>
            <a:endParaRPr lang="es-ES" sz="2400" b="1" dirty="0"/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21280504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3">
            <a:extLst>
              <a:ext uri="{FF2B5EF4-FFF2-40B4-BE49-F238E27FC236}">
                <a16:creationId xmlns:a16="http://schemas.microsoft.com/office/drawing/2014/main" id="{0074BB82-01F7-13A0-2237-1204C3B137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737998"/>
              </p:ext>
            </p:extLst>
          </p:nvPr>
        </p:nvGraphicFramePr>
        <p:xfrm>
          <a:off x="635000" y="719665"/>
          <a:ext cx="11303000" cy="597746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25750">
                  <a:extLst>
                    <a:ext uri="{9D8B030D-6E8A-4147-A177-3AD203B41FA5}">
                      <a16:colId xmlns:a16="http://schemas.microsoft.com/office/drawing/2014/main" val="2313999229"/>
                    </a:ext>
                  </a:extLst>
                </a:gridCol>
                <a:gridCol w="2825750">
                  <a:extLst>
                    <a:ext uri="{9D8B030D-6E8A-4147-A177-3AD203B41FA5}">
                      <a16:colId xmlns:a16="http://schemas.microsoft.com/office/drawing/2014/main" val="1555325045"/>
                    </a:ext>
                  </a:extLst>
                </a:gridCol>
                <a:gridCol w="2825750">
                  <a:extLst>
                    <a:ext uri="{9D8B030D-6E8A-4147-A177-3AD203B41FA5}">
                      <a16:colId xmlns:a16="http://schemas.microsoft.com/office/drawing/2014/main" val="2199946385"/>
                    </a:ext>
                  </a:extLst>
                </a:gridCol>
                <a:gridCol w="2825750">
                  <a:extLst>
                    <a:ext uri="{9D8B030D-6E8A-4147-A177-3AD203B41FA5}">
                      <a16:colId xmlns:a16="http://schemas.microsoft.com/office/drawing/2014/main" val="300900134"/>
                    </a:ext>
                  </a:extLst>
                </a:gridCol>
              </a:tblGrid>
              <a:tr h="1494367">
                <a:tc>
                  <a:txBody>
                    <a:bodyPr/>
                    <a:lstStyle/>
                    <a:p>
                      <a:pPr algn="ctr"/>
                      <a:endParaRPr lang="es-ES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s-ES" sz="1600" dirty="0">
                          <a:solidFill>
                            <a:schemeClr val="tx1"/>
                          </a:solidFill>
                        </a:rPr>
                        <a:t>Figura Jurídica</a:t>
                      </a:r>
                      <a:endParaRPr lang="es-CO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¿ Protege contra embargos?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¿ Evita proceso de sucesión?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Característica Principal.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059449"/>
                  </a:ext>
                </a:extLst>
              </a:tr>
              <a:tr h="1494367"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Nuda Propiedad con Usufructo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Parcial (separa titularidad y uso).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Si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Modela la propiedad para blindar el techo vitalicio y transferir el dominio.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000652"/>
                  </a:ext>
                </a:extLst>
              </a:tr>
              <a:tr h="1494367"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Patrimonio de Familia Inembargable (Ley 70/31).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Si. </a:t>
                      </a:r>
                    </a:p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Inembargable por deudas posteriores.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No.</a:t>
                      </a:r>
                    </a:p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Sigue perteneciendo al titular.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Aplica para inmuebles de hasta 250 SMLMV.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5963205"/>
                  </a:ext>
                </a:extLst>
              </a:tr>
              <a:tr h="1494367"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Afectación a vivienda familiar (Ley 258/96).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Si.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s-CO" sz="2000" dirty="0">
                          <a:solidFill>
                            <a:schemeClr val="tx1"/>
                          </a:solidFill>
                        </a:rPr>
                        <a:t>Inembargable, salvo hipoteca anterior.</a:t>
                      </a:r>
                      <a:endParaRPr lang="es-E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>
                          <a:solidFill>
                            <a:schemeClr val="tx1"/>
                          </a:solidFill>
                        </a:rPr>
                        <a:t>No.</a:t>
                      </a:r>
                      <a:endParaRPr lang="es-CO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solidFill>
                            <a:schemeClr val="tx1"/>
                          </a:solidFill>
                        </a:rPr>
                        <a:t>Requiere firma de ambos cónyuges/compañeros para vender.</a:t>
                      </a:r>
                      <a:endParaRPr lang="es-CO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359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5233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BFA4AB-B329-4745-3A67-45C5320F2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6700" b="1" dirty="0">
                <a:solidFill>
                  <a:schemeClr val="tx1"/>
                </a:solidFill>
              </a:rPr>
              <a:t>FIDUCIA MERCANTIL</a:t>
            </a:r>
            <a:endParaRPr lang="es-CO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7748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5136F5F-9525-D088-F904-3724B29EEE6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s-ES" sz="5400" b="1" dirty="0">
                <a:solidFill>
                  <a:schemeClr val="tx1"/>
                </a:solidFill>
              </a:rPr>
              <a:t>Descripción general.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F2B7CF7-A481-8FA7-2837-55415CC87143}"/>
              </a:ext>
            </a:extLst>
          </p:cNvPr>
          <p:cNvSpPr txBox="1"/>
          <p:nvPr/>
        </p:nvSpPr>
        <p:spPr>
          <a:xfrm>
            <a:off x="4910667" y="397933"/>
            <a:ext cx="719666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Es una herramienta ampliamente utilizada en la planeación patrimonial, ya que consiste en la transferencia de bienes y activos de una persona a un fiduciario designado, quien administra y gestiona dichos bienes en beneficio de los beneficiarios designados.</a:t>
            </a:r>
          </a:p>
          <a:p>
            <a:endParaRPr lang="es-ES" b="1" dirty="0"/>
          </a:p>
          <a:p>
            <a:r>
              <a:rPr lang="es-ES" b="1" dirty="0"/>
              <a:t>En relación con la protección del patrimonio frente a terceros, el fideicomiso lo protege de reclamaciones de los acreedores del beneficiario porque no forma parte directa de su patrimonio.</a:t>
            </a:r>
          </a:p>
          <a:p>
            <a:endParaRPr lang="es-ES" b="1" dirty="0"/>
          </a:p>
          <a:p>
            <a:r>
              <a:rPr lang="es-ES" b="1" dirty="0"/>
              <a:t>Art 1226 del Código de Comercio:</a:t>
            </a:r>
          </a:p>
          <a:p>
            <a:endParaRPr lang="es-ES" b="1" dirty="0"/>
          </a:p>
          <a:p>
            <a:r>
              <a:rPr lang="es-ES" b="1" dirty="0"/>
              <a:t>“ Es un negocio jurídico en virtud del cual una persona llamada FIDUCIARIO o FIDEICOMITENTE, transfiere uno o más bienes especificados a otra llamada FIDUCIARIO, quien se obliga a manejarlos o administrarlos o enajenarlos para cumplir una finalidad  determinada por el constituyente, en provecho de éste o de un tercero llamado BENEFICIARIO o FIDEICOMISARIO”.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41473479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5136F5F-9525-D088-F904-3724B29EEE6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s-ES" sz="4800" b="1" dirty="0">
                <a:solidFill>
                  <a:schemeClr val="tx1"/>
                </a:solidFill>
              </a:rPr>
              <a:t>PATRIMONIO AUTÓNOMO.</a:t>
            </a:r>
            <a:endParaRPr lang="es-CO" sz="3200" b="1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F2B7CF7-A481-8FA7-2837-55415CC87143}"/>
              </a:ext>
            </a:extLst>
          </p:cNvPr>
          <p:cNvSpPr txBox="1"/>
          <p:nvPr/>
        </p:nvSpPr>
        <p:spPr>
          <a:xfrm>
            <a:off x="4910667" y="397933"/>
            <a:ext cx="719666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Los bienes que pertenecen a una persona (Fideicomisario o Constituyente) salen de su propiedad  y pasan a la propiedad de un Patrimonio Autónomo.</a:t>
            </a:r>
          </a:p>
          <a:p>
            <a:endParaRPr lang="es-ES" sz="2400" b="1" dirty="0"/>
          </a:p>
          <a:p>
            <a:r>
              <a:rPr lang="es-ES" sz="2400" b="1" dirty="0"/>
              <a:t>“El PATRIMONIO AUTÓNOMO es una masa de bienes que se encuentra separada del patrimonio del fiduciante (quien transfiere los bienes), del fiduciario (quien administra los bienes) y del beneficiario (quien recibe los beneficios).</a:t>
            </a:r>
          </a:p>
          <a:p>
            <a:endParaRPr lang="es-ES" sz="2400" b="1" dirty="0"/>
          </a:p>
          <a:p>
            <a:r>
              <a:rPr lang="es-ES" sz="2400" b="1" dirty="0"/>
              <a:t>Este patrimonio se crea mediante un contrato de fiducia mercantil y tiene una finalidad específica establecida en dicho contrato”.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39409996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5136F5F-9525-D088-F904-3724B29EEE6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s-ES" sz="4400" b="1" dirty="0">
                <a:solidFill>
                  <a:schemeClr val="tx1"/>
                </a:solidFill>
              </a:rPr>
              <a:t>¿ Cómo funciona la fiducia mercantil patrimonial?</a:t>
            </a:r>
            <a:r>
              <a:rPr lang="es-ES" sz="4800" b="1" dirty="0">
                <a:solidFill>
                  <a:schemeClr val="tx1"/>
                </a:solidFill>
              </a:rPr>
              <a:t>.</a:t>
            </a:r>
            <a:endParaRPr lang="es-CO" sz="3200" b="1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F2B7CF7-A481-8FA7-2837-55415CC87143}"/>
              </a:ext>
            </a:extLst>
          </p:cNvPr>
          <p:cNvSpPr txBox="1"/>
          <p:nvPr/>
        </p:nvSpPr>
        <p:spPr>
          <a:xfrm>
            <a:off x="4910667" y="397933"/>
            <a:ext cx="71966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A diferencia de un contrato de administración simple, en la fiducia mercantil se produce la separación patrimonial.</a:t>
            </a:r>
          </a:p>
          <a:p>
            <a:endParaRPr lang="es-ES" sz="2400" b="1" dirty="0"/>
          </a:p>
          <a:p>
            <a:r>
              <a:rPr lang="es-ES" sz="2400" b="1" dirty="0"/>
              <a:t>Los bienes salen del patrimonio personal del fideicomitente y pasan a conformar un Patrimonio Autónomo administrado exclusivamente por la sociedad fiduciaria, según las reglas establecidas por el creador del fideicomiso.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4918669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5136F5F-9525-D088-F904-3724B29EEE6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s-ES" sz="4400" b="1" dirty="0">
                <a:solidFill>
                  <a:schemeClr val="tx1"/>
                </a:solidFill>
              </a:rPr>
              <a:t>Ventajas clave en la planeación familiar.</a:t>
            </a:r>
            <a:endParaRPr lang="es-CO" sz="3200" b="1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F2B7CF7-A481-8FA7-2837-55415CC87143}"/>
              </a:ext>
            </a:extLst>
          </p:cNvPr>
          <p:cNvSpPr txBox="1"/>
          <p:nvPr/>
        </p:nvSpPr>
        <p:spPr>
          <a:xfrm>
            <a:off x="4910667" y="397933"/>
            <a:ext cx="719666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AISLAMIENTO DE RIESGOS:</a:t>
            </a:r>
          </a:p>
          <a:p>
            <a:r>
              <a:rPr lang="es-ES" sz="2400" b="1" dirty="0"/>
              <a:t>Protección de activos. </a:t>
            </a:r>
          </a:p>
          <a:p>
            <a:endParaRPr lang="es-ES" sz="2400" b="1" dirty="0"/>
          </a:p>
          <a:p>
            <a:r>
              <a:rPr lang="es-ES" sz="2400" b="1" dirty="0"/>
              <a:t>Los bienes transferidos al patrimonio autónomo quedan blindados frente a acreedores futuros del fideicomitente o de los beneficiarios, ya que no forman parte de su patrimonio personal.</a:t>
            </a:r>
          </a:p>
          <a:p>
            <a:endParaRPr lang="es-ES" sz="2400" b="1" dirty="0"/>
          </a:p>
          <a:p>
            <a:r>
              <a:rPr lang="es-ES" sz="2400" b="1" u="sng" dirty="0"/>
              <a:t>GOBERNANZA Y REGLAS DE DISTRIBUCIÓN:</a:t>
            </a:r>
          </a:p>
          <a:p>
            <a:endParaRPr lang="es-ES" sz="2400" b="1" u="sng" dirty="0"/>
          </a:p>
          <a:p>
            <a:r>
              <a:rPr lang="es-ES" sz="2400" b="1" dirty="0"/>
              <a:t>Permite establecer condiciones  precisas sobre cómo y cuándo los hijos o herederos recibirán rendimientos o la propiedad  (alcanzar cierta edad, culminar estudios superiores o graduarse).</a:t>
            </a:r>
          </a:p>
          <a:p>
            <a:endParaRPr lang="es-ES" sz="2400" b="1" u="sng" dirty="0"/>
          </a:p>
          <a:p>
            <a:endParaRPr lang="es-CO" sz="2400" b="1" u="sng" dirty="0"/>
          </a:p>
        </p:txBody>
      </p:sp>
    </p:spTree>
    <p:extLst>
      <p:ext uri="{BB962C8B-B14F-4D97-AF65-F5344CB8AC3E}">
        <p14:creationId xmlns:p14="http://schemas.microsoft.com/office/powerpoint/2010/main" val="41985540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5136F5F-9525-D088-F904-3724B29EEE6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s-ES" sz="4400" b="1" dirty="0">
                <a:solidFill>
                  <a:schemeClr val="tx1"/>
                </a:solidFill>
              </a:rPr>
              <a:t>Ventajas clave en la planeación familiar.</a:t>
            </a:r>
            <a:endParaRPr lang="es-CO" sz="3200" b="1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F2B7CF7-A481-8FA7-2837-55415CC87143}"/>
              </a:ext>
            </a:extLst>
          </p:cNvPr>
          <p:cNvSpPr txBox="1"/>
          <p:nvPr/>
        </p:nvSpPr>
        <p:spPr>
          <a:xfrm>
            <a:off x="4910667" y="397933"/>
            <a:ext cx="71966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AGIILIDAD SUCESORAL:</a:t>
            </a:r>
          </a:p>
          <a:p>
            <a:r>
              <a:rPr lang="es-ES" sz="2400" b="1" dirty="0"/>
              <a:t>Post Mortem.</a:t>
            </a:r>
          </a:p>
          <a:p>
            <a:endParaRPr lang="es-ES" sz="2400" b="1" dirty="0"/>
          </a:p>
          <a:p>
            <a:r>
              <a:rPr lang="es-ES" sz="2400" b="1" dirty="0"/>
              <a:t>Permite diseñar mecanismos de sustitución o entrega inmediata de rendimientos  a los beneficiarios al momento del fallecimiento del titular, reduciendo fricciones en procesos de sucesión o juicios prolongados.</a:t>
            </a:r>
          </a:p>
          <a:p>
            <a:endParaRPr lang="es-ES" sz="2400" b="1" u="sng" dirty="0"/>
          </a:p>
          <a:p>
            <a:endParaRPr lang="es-CO" sz="2400" b="1" u="sng" dirty="0"/>
          </a:p>
        </p:txBody>
      </p:sp>
    </p:spTree>
    <p:extLst>
      <p:ext uri="{BB962C8B-B14F-4D97-AF65-F5344CB8AC3E}">
        <p14:creationId xmlns:p14="http://schemas.microsoft.com/office/powerpoint/2010/main" val="21131965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5136F5F-9525-D088-F904-3724B29EEE6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s-ES" sz="4400" b="1" dirty="0">
                <a:solidFill>
                  <a:schemeClr val="tx1"/>
                </a:solidFill>
              </a:rPr>
              <a:t>Fiduciaria.</a:t>
            </a:r>
            <a:endParaRPr lang="es-CO" sz="3200" b="1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F2B7CF7-A481-8FA7-2837-55415CC87143}"/>
              </a:ext>
            </a:extLst>
          </p:cNvPr>
          <p:cNvSpPr txBox="1"/>
          <p:nvPr/>
        </p:nvSpPr>
        <p:spPr>
          <a:xfrm>
            <a:off x="4910667" y="397933"/>
            <a:ext cx="71966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Entidades vigiladas por las autoridades financieras que administran el patrimonio bajo instrucciones estrictas.</a:t>
            </a:r>
          </a:p>
          <a:p>
            <a:endParaRPr lang="es-ES" sz="2400" b="1" u="sng" dirty="0"/>
          </a:p>
          <a:p>
            <a:endParaRPr lang="es-CO" sz="2400" b="1" u="sng" dirty="0"/>
          </a:p>
        </p:txBody>
      </p:sp>
    </p:spTree>
    <p:extLst>
      <p:ext uri="{BB962C8B-B14F-4D97-AF65-F5344CB8AC3E}">
        <p14:creationId xmlns:p14="http://schemas.microsoft.com/office/powerpoint/2010/main" val="4140144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64D0E7DE-BBEE-9358-0E7D-EA3E75965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Mecanismos de Protección.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35EB8A17-66DE-B9EC-8FB0-A34AF49439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64933" y="803187"/>
            <a:ext cx="5181480" cy="2382651"/>
          </a:xfrm>
        </p:spPr>
        <p:txBody>
          <a:bodyPr/>
          <a:lstStyle/>
          <a:p>
            <a:pPr algn="ctr"/>
            <a:r>
              <a:rPr lang="es-ES" sz="4800" b="1" dirty="0"/>
              <a:t>Legislación</a:t>
            </a:r>
            <a:r>
              <a:rPr lang="es-ES" sz="4800" dirty="0"/>
              <a:t> </a:t>
            </a:r>
            <a:r>
              <a:rPr lang="es-ES" sz="4800" b="1" dirty="0"/>
              <a:t>Civil</a:t>
            </a:r>
            <a:endParaRPr lang="es-CO" b="1" dirty="0"/>
          </a:p>
        </p:txBody>
      </p:sp>
      <p:sp>
        <p:nvSpPr>
          <p:cNvPr id="9" name="Marcador de contenido 8">
            <a:extLst>
              <a:ext uri="{FF2B5EF4-FFF2-40B4-BE49-F238E27FC236}">
                <a16:creationId xmlns:a16="http://schemas.microsoft.com/office/drawing/2014/main" id="{5451A87B-445F-10F5-B833-C24F48D8E97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s-ES" sz="4800" b="1" dirty="0"/>
              <a:t>Legislación Comercial</a:t>
            </a:r>
            <a:endParaRPr lang="es-CO" sz="4800" b="1" dirty="0"/>
          </a:p>
        </p:txBody>
      </p:sp>
    </p:spTree>
    <p:extLst>
      <p:ext uri="{BB962C8B-B14F-4D97-AF65-F5344CB8AC3E}">
        <p14:creationId xmlns:p14="http://schemas.microsoft.com/office/powerpoint/2010/main" val="3488875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5136F5F-9525-D088-F904-3724B29EEE6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s-ES" sz="4400" b="1" dirty="0">
                <a:solidFill>
                  <a:schemeClr val="tx1"/>
                </a:solidFill>
              </a:rPr>
              <a:t>Aspectos a considerar.</a:t>
            </a:r>
            <a:endParaRPr lang="es-CO" sz="3200" b="1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F2B7CF7-A481-8FA7-2837-55415CC87143}"/>
              </a:ext>
            </a:extLst>
          </p:cNvPr>
          <p:cNvSpPr txBox="1"/>
          <p:nvPr/>
        </p:nvSpPr>
        <p:spPr>
          <a:xfrm>
            <a:off x="4910667" y="397933"/>
            <a:ext cx="719666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LÍMITES LEGALES Y ASIGNACIONES FOFZOSAS:</a:t>
            </a:r>
          </a:p>
          <a:p>
            <a:endParaRPr lang="es-ES" sz="2400" b="1" u="sng" dirty="0"/>
          </a:p>
          <a:p>
            <a:r>
              <a:rPr lang="es-ES" sz="2400" b="1" dirty="0"/>
              <a:t>La fiducia no puede ser utilizada para defraudar acreedores existentes (acción pauliana), ni para desconocer los derechos mínimos legalmente previstos para herederos forzosos, según las normas sucesorales vigentes.</a:t>
            </a:r>
          </a:p>
          <a:p>
            <a:endParaRPr lang="es-ES" sz="2400" b="1" dirty="0"/>
          </a:p>
          <a:p>
            <a:r>
              <a:rPr lang="es-ES" sz="2400" b="1" u="sng" dirty="0"/>
              <a:t>EFECTO TRIBUTARIO:</a:t>
            </a:r>
          </a:p>
          <a:p>
            <a:endParaRPr lang="es-ES" sz="2400" b="1" u="sng" dirty="0"/>
          </a:p>
          <a:p>
            <a:r>
              <a:rPr lang="es-ES" sz="2400" b="1" dirty="0"/>
              <a:t>La fiducia opera bajo  el principio de transparencia fiscal (los ingresos y ganancias se atribuyen al beneficiario o fideicomitente según las reglas de la legislación fiscal).</a:t>
            </a:r>
          </a:p>
          <a:p>
            <a:endParaRPr lang="es-ES" sz="2400" b="1" u="sng" dirty="0"/>
          </a:p>
          <a:p>
            <a:endParaRPr lang="es-CO" sz="2400" b="1" u="sng" dirty="0"/>
          </a:p>
        </p:txBody>
      </p:sp>
    </p:spTree>
    <p:extLst>
      <p:ext uri="{BB962C8B-B14F-4D97-AF65-F5344CB8AC3E}">
        <p14:creationId xmlns:p14="http://schemas.microsoft.com/office/powerpoint/2010/main" val="5489482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stamos jodidos">
            <a:extLst>
              <a:ext uri="{FF2B5EF4-FFF2-40B4-BE49-F238E27FC236}">
                <a16:creationId xmlns:a16="http://schemas.microsoft.com/office/drawing/2014/main" id="{18047184-0AA6-1C7A-3D3C-3C3E6D243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33" y="442109"/>
            <a:ext cx="10651067" cy="614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744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731A2C-A864-6F32-6EF2-A3F14FFE4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solidFill>
                  <a:schemeClr val="tx1"/>
                </a:solidFill>
              </a:rPr>
              <a:t>INSOLVENCIA PERSONA NATURAL NO COMERCIANTE.</a:t>
            </a:r>
            <a:endParaRPr lang="es-CO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8757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A4EF062-99DD-5906-0CD0-20969F51C59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Regulación.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1EBA4C8-AF4C-F156-1400-D1F9560BCC03}"/>
              </a:ext>
            </a:extLst>
          </p:cNvPr>
          <p:cNvSpPr txBox="1"/>
          <p:nvPr/>
        </p:nvSpPr>
        <p:spPr>
          <a:xfrm>
            <a:off x="5046133" y="609600"/>
            <a:ext cx="68410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Ley 2445 de 2025.</a:t>
            </a:r>
          </a:p>
          <a:p>
            <a:endParaRPr lang="es-ES" sz="2400" b="1" dirty="0"/>
          </a:p>
          <a:p>
            <a:r>
              <a:rPr lang="es-ES" sz="2400" b="1" dirty="0"/>
              <a:t>Permite a los ciudadanos que no ejercen el comercio  renegociar sus deudas de forma global o someterse a una liquidación de patrimonio cuando no pueden cumplir con sus obligaciones financieras.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429267972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A4EF062-99DD-5906-0CD0-20969F51C59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Requisitos para acogerse.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1EBA4C8-AF4C-F156-1400-D1F9560BCC03}"/>
              </a:ext>
            </a:extLst>
          </p:cNvPr>
          <p:cNvSpPr txBox="1"/>
          <p:nvPr/>
        </p:nvSpPr>
        <p:spPr>
          <a:xfrm>
            <a:off x="5046133" y="609600"/>
            <a:ext cx="684106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Para poder </a:t>
            </a:r>
            <a:r>
              <a:rPr lang="es-ES" sz="2400" b="1" dirty="0" err="1"/>
              <a:t>inicar</a:t>
            </a:r>
            <a:r>
              <a:rPr lang="es-ES" sz="2400" b="1" dirty="0"/>
              <a:t> la solicitud, se debe cumplir obligatoriamente con las siguientes condiciones:</a:t>
            </a:r>
          </a:p>
          <a:p>
            <a:endParaRPr lang="es-ES" sz="2400" b="1" dirty="0"/>
          </a:p>
          <a:p>
            <a:r>
              <a:rPr lang="es-ES" sz="2400" b="1" u="sng" dirty="0"/>
              <a:t>CONDICIÓN DEL DEUDOR.</a:t>
            </a:r>
          </a:p>
          <a:p>
            <a:endParaRPr lang="es-ES" sz="2400" b="1" u="sng" dirty="0"/>
          </a:p>
          <a:p>
            <a:r>
              <a:rPr lang="es-ES" sz="2400" b="1" dirty="0"/>
              <a:t>Ser persona natural no comerciante.</a:t>
            </a:r>
          </a:p>
          <a:p>
            <a:endParaRPr lang="es-ES" sz="2400" b="1" dirty="0"/>
          </a:p>
          <a:p>
            <a:r>
              <a:rPr lang="es-ES" sz="2400" b="1" u="sng" dirty="0"/>
              <a:t>CESACIÓN DE PAGOS:</a:t>
            </a:r>
          </a:p>
          <a:p>
            <a:endParaRPr lang="es-ES" sz="2400" b="1" u="sng" dirty="0"/>
          </a:p>
          <a:p>
            <a:r>
              <a:rPr lang="es-ES" sz="2400" b="1" dirty="0"/>
              <a:t>Estar en mora por más de 90 días con dos o más acreedores distintos, o tener dos o más procesos ejecutivos de cobro en contra.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08859345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A4EF062-99DD-5906-0CD0-20969F51C59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Etapas del proceso.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1EBA4C8-AF4C-F156-1400-D1F9560BCC03}"/>
              </a:ext>
            </a:extLst>
          </p:cNvPr>
          <p:cNvSpPr txBox="1"/>
          <p:nvPr/>
        </p:nvSpPr>
        <p:spPr>
          <a:xfrm>
            <a:off x="5046133" y="609600"/>
            <a:ext cx="684106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A. PRESENTACIÓN Y ADMISIÓN:</a:t>
            </a:r>
          </a:p>
          <a:p>
            <a:endParaRPr lang="es-ES" sz="2400" b="1" u="sng" dirty="0"/>
          </a:p>
          <a:p>
            <a:r>
              <a:rPr lang="es-ES" sz="2400" b="1" dirty="0"/>
              <a:t>La solicitud se tramita ante un Centro de Conciliación autorizado o ante una Notaria del domicilio del deudor.</a:t>
            </a:r>
          </a:p>
          <a:p>
            <a:endParaRPr lang="es-ES" sz="2400" b="1" dirty="0"/>
          </a:p>
          <a:p>
            <a:r>
              <a:rPr lang="es-ES" sz="2400" b="1" dirty="0"/>
              <a:t>Una vez admitida, se notifica a todos los deudores.</a:t>
            </a:r>
          </a:p>
          <a:p>
            <a:endParaRPr lang="es-ES" sz="2400" b="1" dirty="0"/>
          </a:p>
          <a:p>
            <a:r>
              <a:rPr lang="es-ES" sz="2400" b="1" dirty="0"/>
              <a:t>Se inicia el proceso de negociación.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54119953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A4EF062-99DD-5906-0CD0-20969F51C59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Etapas del proceso.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1EBA4C8-AF4C-F156-1400-D1F9560BCC03}"/>
              </a:ext>
            </a:extLst>
          </p:cNvPr>
          <p:cNvSpPr txBox="1"/>
          <p:nvPr/>
        </p:nvSpPr>
        <p:spPr>
          <a:xfrm>
            <a:off x="5046133" y="609600"/>
            <a:ext cx="6841067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B. EFECTOS INMEDIATOS DE LA ADMISIÓN:</a:t>
            </a:r>
          </a:p>
          <a:p>
            <a:endParaRPr lang="es-ES" sz="2400" b="1" u="sng" dirty="0"/>
          </a:p>
          <a:p>
            <a:r>
              <a:rPr lang="es-ES" sz="2400" b="1" dirty="0"/>
              <a:t>Desde el momento en que se admite el trámite, la ley concede garantías clave para la protección del mínimo vital y detener el deterioro financiero:</a:t>
            </a:r>
          </a:p>
          <a:p>
            <a:endParaRPr lang="es-ES" sz="2400" b="1" dirty="0"/>
          </a:p>
          <a:p>
            <a:pPr marL="457200" indent="-457200">
              <a:buAutoNum type="arabicPeriod"/>
            </a:pPr>
            <a:r>
              <a:rPr lang="es-ES" sz="2400" b="1" u="sng" dirty="0"/>
              <a:t>SUSPENSIÓN DE EMBARGOS  Y EJECUCIONES:</a:t>
            </a:r>
          </a:p>
          <a:p>
            <a:endParaRPr lang="es-ES" sz="2400" b="1" u="sng" dirty="0"/>
          </a:p>
          <a:p>
            <a:r>
              <a:rPr lang="es-ES" sz="2400" b="1" dirty="0"/>
              <a:t>Se congelan los procesos judiciales de cobro y los embargos practicados.</a:t>
            </a:r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104973784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A4EF062-99DD-5906-0CD0-20969F51C59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Etapas del proceso.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1EBA4C8-AF4C-F156-1400-D1F9560BCC03}"/>
              </a:ext>
            </a:extLst>
          </p:cNvPr>
          <p:cNvSpPr txBox="1"/>
          <p:nvPr/>
        </p:nvSpPr>
        <p:spPr>
          <a:xfrm>
            <a:off x="5046133" y="609600"/>
            <a:ext cx="6841067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400" b="1" dirty="0"/>
          </a:p>
          <a:p>
            <a:r>
              <a:rPr lang="es-ES" sz="2400" b="1" u="sng" dirty="0"/>
              <a:t>2.	SUSPENSIÓN DE COBROS:</a:t>
            </a:r>
          </a:p>
          <a:p>
            <a:endParaRPr lang="es-ES" sz="2400" b="1" u="sng" dirty="0"/>
          </a:p>
          <a:p>
            <a:r>
              <a:rPr lang="es-ES" sz="2400" b="1" dirty="0"/>
              <a:t>Los acreedores no pueden iniciar nuevas demandas ni realizar cobros  persuasivos  o coercitivos.</a:t>
            </a:r>
          </a:p>
          <a:p>
            <a:endParaRPr lang="es-ES" sz="2400" b="1" dirty="0"/>
          </a:p>
          <a:p>
            <a:pPr marL="457200" indent="-457200">
              <a:buAutoNum type="arabicPeriod" startAt="3"/>
            </a:pPr>
            <a:r>
              <a:rPr lang="es-ES" sz="2400" b="1" u="sng" dirty="0"/>
              <a:t>SERVICIOS PÚBLICOS:</a:t>
            </a:r>
          </a:p>
          <a:p>
            <a:pPr marL="457200" indent="-457200">
              <a:buAutoNum type="arabicPeriod" startAt="3"/>
            </a:pPr>
            <a:endParaRPr lang="es-ES" sz="2400" b="1" u="sng" dirty="0"/>
          </a:p>
          <a:p>
            <a:r>
              <a:rPr lang="es-ES" sz="2400" b="1" dirty="0"/>
              <a:t>No se pueden suspender los servicios públicos domiciliarios por  deudas anteriores al proceso.</a:t>
            </a:r>
          </a:p>
          <a:p>
            <a:endParaRPr lang="es-ES" sz="2400" b="1" dirty="0"/>
          </a:p>
          <a:p>
            <a:endParaRPr lang="es-ES" sz="2400" b="1" dirty="0"/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87118527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A4EF062-99DD-5906-0CD0-20969F51C59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Etapas del proceso.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1EBA4C8-AF4C-F156-1400-D1F9560BCC03}"/>
              </a:ext>
            </a:extLst>
          </p:cNvPr>
          <p:cNvSpPr txBox="1"/>
          <p:nvPr/>
        </p:nvSpPr>
        <p:spPr>
          <a:xfrm>
            <a:off x="5046133" y="609600"/>
            <a:ext cx="6841067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400" b="1" dirty="0"/>
          </a:p>
          <a:p>
            <a:r>
              <a:rPr lang="es-ES" sz="2400" b="1" u="sng" dirty="0"/>
              <a:t>C. NEGOCIACIÓN DEL ACUERDO:</a:t>
            </a:r>
          </a:p>
          <a:p>
            <a:endParaRPr lang="es-ES" sz="2400" b="1" u="sng" dirty="0"/>
          </a:p>
          <a:p>
            <a:r>
              <a:rPr lang="es-ES" sz="2400" b="1" dirty="0"/>
              <a:t>Se realiza una audiencia de negociación en un  plazo máximo de 60 días hábiles (prorrogables por 30 días más):</a:t>
            </a:r>
          </a:p>
          <a:p>
            <a:endParaRPr lang="es-ES" sz="2400" b="1" dirty="0"/>
          </a:p>
          <a:p>
            <a:pPr marL="457200" indent="-457200">
              <a:buAutoNum type="arabicPeriod"/>
            </a:pPr>
            <a:r>
              <a:rPr lang="es-ES" sz="2400" b="1" u="sng" dirty="0"/>
              <a:t>ACUERDO DE PAGO:</a:t>
            </a:r>
          </a:p>
          <a:p>
            <a:endParaRPr lang="es-ES" sz="2400" b="1" u="sng" dirty="0"/>
          </a:p>
          <a:p>
            <a:r>
              <a:rPr lang="es-ES" sz="2400" b="1" dirty="0"/>
              <a:t>Si la mayoría absoluta de los acreedores acepta la propuesta de pago ajustada a su capacidad de ingresos, se firma el acuerdo y se reestructuran los créditos (plazos, intereses y condonaciones).</a:t>
            </a:r>
          </a:p>
          <a:p>
            <a:endParaRPr lang="es-ES" sz="2400" b="1" dirty="0"/>
          </a:p>
          <a:p>
            <a:endParaRPr lang="es-ES" sz="2400" b="1" dirty="0"/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43519922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A4EF062-99DD-5906-0CD0-20969F51C59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Etapas del proceso.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1EBA4C8-AF4C-F156-1400-D1F9560BCC03}"/>
              </a:ext>
            </a:extLst>
          </p:cNvPr>
          <p:cNvSpPr txBox="1"/>
          <p:nvPr/>
        </p:nvSpPr>
        <p:spPr>
          <a:xfrm>
            <a:off x="5046133" y="609600"/>
            <a:ext cx="6841067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400" b="1" dirty="0"/>
          </a:p>
          <a:p>
            <a:endParaRPr lang="es-ES" sz="2400" b="1" dirty="0"/>
          </a:p>
          <a:p>
            <a:r>
              <a:rPr lang="es-ES" sz="2400" b="1" u="sng" dirty="0"/>
              <a:t>2. LIQUIDACIÓN PATRIMONIAL:</a:t>
            </a:r>
          </a:p>
          <a:p>
            <a:endParaRPr lang="es-ES" sz="2400" b="1" u="sng" dirty="0"/>
          </a:p>
          <a:p>
            <a:r>
              <a:rPr lang="es-ES" sz="2400" b="1" dirty="0"/>
              <a:t>Si no se logra un acuerdo, o si se incumple el convenio pactado, el expediente pasa a un Juez Civil Municipal.</a:t>
            </a:r>
          </a:p>
          <a:p>
            <a:endParaRPr lang="es-ES" sz="2400" b="1" dirty="0"/>
          </a:p>
          <a:p>
            <a:r>
              <a:rPr lang="es-ES" sz="2400" b="1" dirty="0"/>
              <a:t>El juez procede a vender/entregar los bienes que </a:t>
            </a:r>
            <a:r>
              <a:rPr lang="es-ES" sz="2400" b="1" dirty="0" err="1"/>
              <a:t>sestán</a:t>
            </a:r>
            <a:r>
              <a:rPr lang="es-ES" sz="2400" b="1" dirty="0"/>
              <a:t> a nombre del deudor para saldar las deudas en orden legal de prelación.</a:t>
            </a:r>
          </a:p>
          <a:p>
            <a:endParaRPr lang="es-ES" sz="2400" b="1" dirty="0"/>
          </a:p>
          <a:p>
            <a:r>
              <a:rPr lang="es-ES" sz="2400" b="1" dirty="0"/>
              <a:t>Si los bienes no </a:t>
            </a:r>
            <a:r>
              <a:rPr lang="es-ES" sz="2400" b="1" dirty="0" err="1"/>
              <a:t>alcannzan</a:t>
            </a:r>
            <a:r>
              <a:rPr lang="es-ES" sz="2400" b="1" dirty="0"/>
              <a:t> para cubrir el 100% de lo adeudado, las obligaciones insolutas quedan extinguidas por ley.</a:t>
            </a:r>
          </a:p>
          <a:p>
            <a:endParaRPr lang="es-ES" sz="2400" b="1" dirty="0"/>
          </a:p>
          <a:p>
            <a:endParaRPr lang="es-ES" sz="2400" b="1" dirty="0"/>
          </a:p>
          <a:p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418962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AE4966A1-2147-7E5E-F2DF-4B366AB16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5400" b="1" dirty="0">
                <a:solidFill>
                  <a:schemeClr val="tx1"/>
                </a:solidFill>
              </a:rPr>
              <a:t>Legislación Civil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BAE4956-CCA4-A833-77F5-6B78E96D2D0A}"/>
              </a:ext>
            </a:extLst>
          </p:cNvPr>
          <p:cNvSpPr txBox="1"/>
          <p:nvPr/>
        </p:nvSpPr>
        <p:spPr>
          <a:xfrm>
            <a:off x="5545666" y="1089898"/>
            <a:ext cx="6570133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800" b="1" dirty="0"/>
              <a:t>El usufructo.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2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800" b="1" dirty="0"/>
              <a:t>La nuda propiedad.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2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800" b="1" dirty="0"/>
              <a:t>Afectación a vivienda  familiar.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2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800" b="1" dirty="0"/>
              <a:t>Patrimonio de familia inembargable.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2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800" b="1" dirty="0"/>
              <a:t>Fiducia.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b="1" dirty="0"/>
          </a:p>
        </p:txBody>
      </p:sp>
      <p:sp>
        <p:nvSpPr>
          <p:cNvPr id="8" name="Abrir llave 7">
            <a:extLst>
              <a:ext uri="{FF2B5EF4-FFF2-40B4-BE49-F238E27FC236}">
                <a16:creationId xmlns:a16="http://schemas.microsoft.com/office/drawing/2014/main" id="{8EB60BC0-9975-D179-5FE2-F1886FD2C22F}"/>
              </a:ext>
            </a:extLst>
          </p:cNvPr>
          <p:cNvSpPr/>
          <p:nvPr/>
        </p:nvSpPr>
        <p:spPr>
          <a:xfrm>
            <a:off x="4682776" y="711200"/>
            <a:ext cx="569944" cy="5427133"/>
          </a:xfrm>
          <a:prstGeom prst="leftBrace">
            <a:avLst/>
          </a:prstGeom>
          <a:solidFill>
            <a:schemeClr val="tx1"/>
          </a:solidFill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>
              <a:ln w="762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03824577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4C36250-F777-094B-7CA8-6C20BDD2E2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90500"/>
            <a:ext cx="8678333" cy="6477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9873FA13-C10A-00A4-A3D5-1C1FA5C07FDC}"/>
              </a:ext>
            </a:extLst>
          </p:cNvPr>
          <p:cNvSpPr/>
          <p:nvPr/>
        </p:nvSpPr>
        <p:spPr>
          <a:xfrm>
            <a:off x="1752600" y="5579533"/>
            <a:ext cx="8678333" cy="10879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F</a:t>
            </a:r>
            <a:r>
              <a:rPr lang="es-ES" sz="6000" b="1" dirty="0">
                <a:solidFill>
                  <a:schemeClr val="tx1"/>
                </a:solidFill>
              </a:rPr>
              <a:t>GRACIAS!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60883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E7DEA295-19D6-1DF7-39D3-08BB85E56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chemeClr val="tx1"/>
                </a:solidFill>
              </a:rPr>
              <a:t>Afectación a vivienda familiar.</a:t>
            </a:r>
            <a:endParaRPr lang="es-CO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727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04E29B35-C077-A7B2-5496-16AD91255036}"/>
              </a:ext>
            </a:extLst>
          </p:cNvPr>
          <p:cNvSpPr txBox="1"/>
          <p:nvPr/>
        </p:nvSpPr>
        <p:spPr>
          <a:xfrm>
            <a:off x="355600" y="508000"/>
            <a:ext cx="11624733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Figura jurídica regulada por la ley 258 de 1996, modificada por la ley 854 de 2003.</a:t>
            </a:r>
          </a:p>
          <a:p>
            <a:endParaRPr lang="es-ES" b="1" dirty="0"/>
          </a:p>
          <a:p>
            <a:endParaRPr lang="es-ES" b="1" dirty="0"/>
          </a:p>
          <a:p>
            <a:pPr algn="ctr"/>
            <a:r>
              <a:rPr lang="es-ES" sz="2800" b="1" dirty="0"/>
              <a:t>Diseña para brindar seguridad patrimonial al hogar, garantizando que el inmueble donde habita la pareja no pueda ser</a:t>
            </a:r>
          </a:p>
          <a:p>
            <a:pPr algn="ctr"/>
            <a:r>
              <a:rPr lang="es-ES" sz="2800" b="1" dirty="0"/>
              <a:t>vendido</a:t>
            </a:r>
          </a:p>
          <a:p>
            <a:pPr algn="ctr"/>
            <a:r>
              <a:rPr lang="es-ES" sz="2800" b="1" dirty="0"/>
              <a:t>hipotecado</a:t>
            </a:r>
          </a:p>
          <a:p>
            <a:pPr algn="ctr"/>
            <a:r>
              <a:rPr lang="es-ES" sz="2800" b="1" dirty="0"/>
              <a:t>ni embargado</a:t>
            </a:r>
          </a:p>
          <a:p>
            <a:pPr algn="ctr"/>
            <a:r>
              <a:rPr lang="es-ES" sz="2800" b="1" dirty="0"/>
              <a:t>sin el consentimiento de ambos.</a:t>
            </a:r>
            <a:endParaRPr lang="es-CO" sz="2800" b="1" dirty="0"/>
          </a:p>
        </p:txBody>
      </p:sp>
    </p:spTree>
    <p:extLst>
      <p:ext uri="{BB962C8B-B14F-4D97-AF65-F5344CB8AC3E}">
        <p14:creationId xmlns:p14="http://schemas.microsoft.com/office/powerpoint/2010/main" val="2785075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2FF3CA-CB4F-3C03-201B-0B0C3809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400" b="1" dirty="0">
                <a:solidFill>
                  <a:schemeClr val="tx1"/>
                </a:solidFill>
              </a:rPr>
              <a:t>Características</a:t>
            </a:r>
            <a:br>
              <a:rPr lang="es-ES" sz="4400" b="1" dirty="0">
                <a:solidFill>
                  <a:schemeClr val="tx1"/>
                </a:solidFill>
              </a:rPr>
            </a:br>
            <a:r>
              <a:rPr lang="es-ES" sz="4400" b="1" dirty="0">
                <a:solidFill>
                  <a:schemeClr val="tx1"/>
                </a:solidFill>
              </a:rPr>
              <a:t>Principales.</a:t>
            </a:r>
            <a:endParaRPr lang="es-CO" sz="4400" b="1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69BFA6E-A328-3B33-CF27-0A6F30FCA606}"/>
              </a:ext>
            </a:extLst>
          </p:cNvPr>
          <p:cNvSpPr txBox="1"/>
          <p:nvPr/>
        </p:nvSpPr>
        <p:spPr>
          <a:xfrm>
            <a:off x="5164667" y="23326"/>
            <a:ext cx="7027333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/>
              <a:t>REQUISITO DE ESTADO CIVIL</a:t>
            </a:r>
            <a:r>
              <a:rPr lang="es-ES" sz="2400" b="1" dirty="0"/>
              <a:t>:</a:t>
            </a:r>
          </a:p>
          <a:p>
            <a:endParaRPr lang="es-ES" sz="2400" b="1" dirty="0"/>
          </a:p>
          <a:p>
            <a:r>
              <a:rPr lang="es-ES" sz="2400" b="1" dirty="0"/>
              <a:t>Aplica para personas casadas (matrimonio).</a:t>
            </a:r>
          </a:p>
          <a:p>
            <a:endParaRPr lang="es-ES" sz="2400" b="1" dirty="0"/>
          </a:p>
          <a:p>
            <a:r>
              <a:rPr lang="es-ES" sz="2400" b="1" dirty="0"/>
              <a:t>Unión marital de hecho.</a:t>
            </a:r>
          </a:p>
          <a:p>
            <a:endParaRPr lang="es-ES" sz="2400" b="1" dirty="0"/>
          </a:p>
          <a:p>
            <a:r>
              <a:rPr lang="es-ES" sz="2400" b="1" dirty="0"/>
              <a:t>También aplica para parejas del mismo sexo.</a:t>
            </a:r>
          </a:p>
          <a:p>
            <a:endParaRPr lang="es-ES" sz="2400" b="1" dirty="0"/>
          </a:p>
          <a:p>
            <a:endParaRPr lang="es-ES" sz="2400" b="1" dirty="0"/>
          </a:p>
          <a:p>
            <a:r>
              <a:rPr lang="es-ES" sz="2400" b="1" u="sng" dirty="0"/>
              <a:t>EXCLUSIVIDAD</a:t>
            </a:r>
            <a:r>
              <a:rPr lang="es-ES" sz="2400" b="1" dirty="0"/>
              <a:t>:</a:t>
            </a:r>
          </a:p>
          <a:p>
            <a:endParaRPr lang="es-ES" sz="2400" b="1" dirty="0"/>
          </a:p>
          <a:p>
            <a:endParaRPr lang="es-ES" sz="2400" b="1" u="sng" dirty="0"/>
          </a:p>
          <a:p>
            <a:r>
              <a:rPr lang="es-ES" sz="2400" b="1" dirty="0"/>
              <a:t>Sólo puede afectar un solo inmueble por pareja y este debe estar  destinado a la habitación de la familia (no aplica para locales, fincas de recreo, garajes independientes, etc.).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8346168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7061_TF23154475.potx" id="{3B3667E6-ECFD-46E1-B78C-7F092E5908A4}" vid="{A98A3D4A-240D-4F90-B010-C041C08EA0DB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8F3D8C7-1E6F-4D15-8163-ADBC81A00A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A8986E-DA64-415A-A390-AF2FFA01BA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D24716F-C831-4AC2-BB0A-5EC60E4671B3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Diseño Atlas</Template>
  <TotalTime>906</TotalTime>
  <Words>3042</Words>
  <Application>Microsoft Office PowerPoint</Application>
  <PresentationFormat>Panorámica</PresentationFormat>
  <Paragraphs>400</Paragraphs>
  <Slides>60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60</vt:i4>
      </vt:variant>
    </vt:vector>
  </HeadingPairs>
  <TitlesOfParts>
    <vt:vector size="66" baseType="lpstr">
      <vt:lpstr>Arial</vt:lpstr>
      <vt:lpstr>Calibri</vt:lpstr>
      <vt:lpstr>Calibri Light</vt:lpstr>
      <vt:lpstr>Rockwell</vt:lpstr>
      <vt:lpstr>Wingdings</vt:lpstr>
      <vt:lpstr>Atlas</vt:lpstr>
      <vt:lpstr>Medios de protección del patrimonio familiar.</vt:lpstr>
      <vt:lpstr>PLANIFICACIÓN PATRIMONIAL.</vt:lpstr>
      <vt:lpstr>Presentación de PowerPoint</vt:lpstr>
      <vt:lpstr>Mecanismos de Protección Patrimonial.</vt:lpstr>
      <vt:lpstr>Mecanismos de Protección.</vt:lpstr>
      <vt:lpstr>Legislación Civil</vt:lpstr>
      <vt:lpstr>Afectación a vivienda familiar.</vt:lpstr>
      <vt:lpstr>Presentación de PowerPoint</vt:lpstr>
      <vt:lpstr>Características Principales.</vt:lpstr>
      <vt:lpstr>Características Principales.</vt:lpstr>
      <vt:lpstr>Beneficios Directos.</vt:lpstr>
      <vt:lpstr>Beneficios Directos.</vt:lpstr>
      <vt:lpstr>¿ Cómo se constituye?</vt:lpstr>
      <vt:lpstr>¿ Cómo se constituye?</vt:lpstr>
      <vt:lpstr>Levantamiento o Cancelación.</vt:lpstr>
      <vt:lpstr>Levantamiento o Cancelación.</vt:lpstr>
      <vt:lpstr>Patrimonio de familia inembargable.</vt:lpstr>
      <vt:lpstr>Requisitos y/o Descripción.</vt:lpstr>
      <vt:lpstr>Definición.</vt:lpstr>
      <vt:lpstr>Características Principales.</vt:lpstr>
      <vt:lpstr>Características Principales.</vt:lpstr>
      <vt:lpstr>Requisitos clave.</vt:lpstr>
      <vt:lpstr>Requisitos clave.</vt:lpstr>
      <vt:lpstr>Beneficiarios.</vt:lpstr>
      <vt:lpstr>Excepciones. ¿Cuándo si se puede embargar?</vt:lpstr>
      <vt:lpstr>Excepciones. ¿Cuándo si se puede embargar?</vt:lpstr>
      <vt:lpstr>Cómo se constituye.</vt:lpstr>
      <vt:lpstr>Cómo se constituye.</vt:lpstr>
      <vt:lpstr>Cancelación o Levantamiento.</vt:lpstr>
      <vt:lpstr>Cancelación o Levantamiento.</vt:lpstr>
      <vt:lpstr>USUFRUCTO Y NUDA PROPIEDAD.</vt:lpstr>
      <vt:lpstr>Presentación de PowerPoint</vt:lpstr>
      <vt:lpstr>Presentación de PowerPoint</vt:lpstr>
      <vt:lpstr>Presentación de PowerPoint</vt:lpstr>
      <vt:lpstr>Nuda Propiedad y la reserva de Usufructo.</vt:lpstr>
      <vt:lpstr>Dos roles jurídicos:</vt:lpstr>
      <vt:lpstr>Fallecimiento del Usufructuario:</vt:lpstr>
      <vt:lpstr>Ventajas en la protección patrimonial familiar:</vt:lpstr>
      <vt:lpstr>Ventajas en la protección patrimonial familiar:</vt:lpstr>
      <vt:lpstr>Ventajas en la protección patrimonial familiar:</vt:lpstr>
      <vt:lpstr>Puntos a considerar:</vt:lpstr>
      <vt:lpstr>Presentación de PowerPoint</vt:lpstr>
      <vt:lpstr>FIDUCIA MERCANTIL</vt:lpstr>
      <vt:lpstr>Descripción general.</vt:lpstr>
      <vt:lpstr>PATRIMONIO AUTÓNOMO.</vt:lpstr>
      <vt:lpstr>¿ Cómo funciona la fiducia mercantil patrimonial?.</vt:lpstr>
      <vt:lpstr>Ventajas clave en la planeación familiar.</vt:lpstr>
      <vt:lpstr>Ventajas clave en la planeación familiar.</vt:lpstr>
      <vt:lpstr>Fiduciaria.</vt:lpstr>
      <vt:lpstr>Aspectos a considerar.</vt:lpstr>
      <vt:lpstr>Presentación de PowerPoint</vt:lpstr>
      <vt:lpstr>INSOLVENCIA PERSONA NATURAL NO COMERCIANTE.</vt:lpstr>
      <vt:lpstr>Regulación.</vt:lpstr>
      <vt:lpstr>Requisitos para acogerse.</vt:lpstr>
      <vt:lpstr>Etapas del proceso.</vt:lpstr>
      <vt:lpstr>Etapas del proceso.</vt:lpstr>
      <vt:lpstr>Etapas del proceso.</vt:lpstr>
      <vt:lpstr>Etapas del proceso.</vt:lpstr>
      <vt:lpstr>Etapas del proceso.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Medios de protección del patrimonio familiar.</dc:title>
  <dc:creator>JUAN FELIPE RESTREPO GIRALDO</dc:creator>
  <cp:lastModifiedBy>JUAN FELIPE RESTREPO GIRALDO</cp:lastModifiedBy>
  <cp:revision>32</cp:revision>
  <dcterms:created xsi:type="dcterms:W3CDTF">2026-07-23T14:55:08Z</dcterms:created>
  <dcterms:modified xsi:type="dcterms:W3CDTF">2026-07-30T15:08:21Z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